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59"/>
  </p:notesMasterIdLst>
  <p:sldIdLst>
    <p:sldId id="257" r:id="rId4"/>
    <p:sldId id="4021" r:id="rId5"/>
    <p:sldId id="4052" r:id="rId6"/>
    <p:sldId id="256" r:id="rId7"/>
    <p:sldId id="258" r:id="rId8"/>
    <p:sldId id="259" r:id="rId9"/>
    <p:sldId id="260" r:id="rId10"/>
    <p:sldId id="261" r:id="rId11"/>
    <p:sldId id="262" r:id="rId12"/>
    <p:sldId id="263" r:id="rId13"/>
    <p:sldId id="275" r:id="rId14"/>
    <p:sldId id="279" r:id="rId15"/>
    <p:sldId id="264" r:id="rId16"/>
    <p:sldId id="265" r:id="rId17"/>
    <p:sldId id="266" r:id="rId18"/>
    <p:sldId id="278" r:id="rId19"/>
    <p:sldId id="4053" r:id="rId20"/>
    <p:sldId id="271" r:id="rId21"/>
    <p:sldId id="4022" r:id="rId22"/>
    <p:sldId id="4028" r:id="rId23"/>
    <p:sldId id="269" r:id="rId24"/>
    <p:sldId id="277" r:id="rId25"/>
    <p:sldId id="282" r:id="rId26"/>
    <p:sldId id="4025" r:id="rId27"/>
    <p:sldId id="4020" r:id="rId28"/>
    <p:sldId id="4042" r:id="rId29"/>
    <p:sldId id="4043" r:id="rId30"/>
    <p:sldId id="4044" r:id="rId31"/>
    <p:sldId id="4045" r:id="rId32"/>
    <p:sldId id="4047" r:id="rId33"/>
    <p:sldId id="4019" r:id="rId34"/>
    <p:sldId id="4026" r:id="rId35"/>
    <p:sldId id="4035" r:id="rId36"/>
    <p:sldId id="4033" r:id="rId37"/>
    <p:sldId id="4034" r:id="rId38"/>
    <p:sldId id="4036" r:id="rId39"/>
    <p:sldId id="4037" r:id="rId40"/>
    <p:sldId id="4038" r:id="rId41"/>
    <p:sldId id="4039" r:id="rId42"/>
    <p:sldId id="4040" r:id="rId43"/>
    <p:sldId id="4041" r:id="rId44"/>
    <p:sldId id="4027" r:id="rId45"/>
    <p:sldId id="4031" r:id="rId46"/>
    <p:sldId id="4049" r:id="rId47"/>
    <p:sldId id="4050" r:id="rId48"/>
    <p:sldId id="4054" r:id="rId49"/>
    <p:sldId id="4056" r:id="rId50"/>
    <p:sldId id="4057" r:id="rId51"/>
    <p:sldId id="4030" r:id="rId52"/>
    <p:sldId id="270" r:id="rId53"/>
    <p:sldId id="4023" r:id="rId54"/>
    <p:sldId id="4024" r:id="rId55"/>
    <p:sldId id="273" r:id="rId56"/>
    <p:sldId id="281" r:id="rId57"/>
    <p:sldId id="402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20" autoAdjust="0"/>
  </p:normalViewPr>
  <p:slideViewPr>
    <p:cSldViewPr snapToGrid="0">
      <p:cViewPr varScale="1">
        <p:scale>
          <a:sx n="108" d="100"/>
          <a:sy n="108" d="100"/>
        </p:scale>
        <p:origin x="654" y="108"/>
      </p:cViewPr>
      <p:guideLst/>
    </p:cSldViewPr>
  </p:slideViewPr>
  <p:notesTextViewPr>
    <p:cViewPr>
      <p:scale>
        <a:sx n="1" d="1"/>
        <a:sy n="1" d="1"/>
      </p:scale>
      <p:origin x="0" y="0"/>
    </p:cViewPr>
  </p:notesTextViewPr>
  <p:sorterViewPr>
    <p:cViewPr varScale="1">
      <p:scale>
        <a:sx n="100" d="100"/>
        <a:sy n="100" d="100"/>
      </p:scale>
      <p:origin x="0" y="-103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9C8A5-8EA4-452A-A4A1-0567671FCFB1}" type="datetimeFigureOut">
              <a:rPr lang="en-US" smtClean="0"/>
              <a:t>8/21/2021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6F7DB-4FFE-4306-9B6D-CEF5631B70AA}" type="slidenum">
              <a:rPr lang="en-US" smtClean="0"/>
              <a:t>‹#›</a:t>
            </a:fld>
            <a:endParaRPr lang="en-US"/>
          </a:p>
        </p:txBody>
      </p:sp>
    </p:spTree>
    <p:extLst>
      <p:ext uri="{BB962C8B-B14F-4D97-AF65-F5344CB8AC3E}">
        <p14:creationId xmlns:p14="http://schemas.microsoft.com/office/powerpoint/2010/main" val="209058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77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42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74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61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3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795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810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76940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F3F7A5-4091-504A-8CAD-281C6B851FAE}"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C9F26C-BFE4-9E4C-9760-05D7C045F502}" type="slidenum">
              <a:rPr lang="en-US" smtClean="0"/>
              <a:t>‹#›</a:t>
            </a:fld>
            <a:endParaRPr lang="en-US"/>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5490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4EF3F7A5-4091-504A-8CAD-281C6B851FAE}" type="datetimeFigureOut">
              <a:rPr lang="en-US" smtClean="0"/>
              <a:t>8/21/2021</a:t>
            </a:fld>
            <a:endParaRPr lang="en-US"/>
          </a:p>
        </p:txBody>
      </p:sp>
      <p:sp>
        <p:nvSpPr>
          <p:cNvPr id="6" name="Footer Placeholder 5"/>
          <p:cNvSpPr>
            <a:spLocks noGrp="1"/>
          </p:cNvSpPr>
          <p:nvPr>
            <p:ph type="ftr" sz="quarter" idx="11"/>
          </p:nvPr>
        </p:nvSpPr>
        <p:spPr>
          <a:xfrm>
            <a:off x="1534910" y="318640"/>
            <a:ext cx="5453475" cy="320931"/>
          </a:xfrm>
        </p:spPr>
        <p:txBody>
          <a:bodyPr/>
          <a:lstStyle/>
          <a:p>
            <a:endParaRPr lang="en-US"/>
          </a:p>
        </p:txBody>
      </p:sp>
      <p:sp>
        <p:nvSpPr>
          <p:cNvPr id="7" name="Slide Number Placeholder 6"/>
          <p:cNvSpPr>
            <a:spLocks noGrp="1"/>
          </p:cNvSpPr>
          <p:nvPr>
            <p:ph type="sldNum" sz="quarter" idx="12"/>
          </p:nvPr>
        </p:nvSpPr>
        <p:spPr/>
        <p:txBody>
          <a:bodyPr/>
          <a:lstStyle/>
          <a:p>
            <a:fld id="{DCC9F26C-BFE4-9E4C-9760-05D7C045F502}" type="slidenum">
              <a:rPr lang="en-US" smtClean="0"/>
              <a:t>‹#›</a:t>
            </a:fld>
            <a:endParaRPr lang="en-US"/>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052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F3F7A5-4091-504A-8CAD-281C6B851FAE}"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9F26C-BFE4-9E4C-9760-05D7C045F502}" type="slidenum">
              <a:rPr lang="en-US" smtClean="0"/>
              <a:t>‹#›</a:t>
            </a:fld>
            <a:endParaRPr lang="en-US"/>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8254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F3F7A5-4091-504A-8CAD-281C6B851FAE}"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9F26C-BFE4-9E4C-9760-05D7C045F502}" type="slidenum">
              <a:rPr lang="en-US" smtClean="0"/>
              <a:t>‹#›</a:t>
            </a:fld>
            <a:endParaRPr lang="en-US"/>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9134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8/21/2021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0256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8/21/2021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4385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8/21/2021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4691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5590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3888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3112103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88171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8/21/2021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9682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8/21/2021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091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F3F7A5-4091-504A-8CAD-281C6B851FAE}" type="datetimeFigureOut">
              <a:rPr lang="en-US" smtClean="0"/>
              <a:t>8/21/2021</a:t>
            </a:fld>
            <a:endParaRPr lang="en-US"/>
          </a:p>
        </p:txBody>
      </p:sp>
      <p:sp>
        <p:nvSpPr>
          <p:cNvPr id="5" name="Footer Placeholder 4"/>
          <p:cNvSpPr>
            <a:spLocks noGrp="1"/>
          </p:cNvSpPr>
          <p:nvPr>
            <p:ph type="ftr" sz="quarter" idx="11"/>
          </p:nvPr>
        </p:nvSpPr>
        <p:spPr>
          <a:xfrm>
            <a:off x="2493105" y="329307"/>
            <a:ext cx="4897310"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CC9F26C-BFE4-9E4C-9760-05D7C045F502}" type="slidenum">
              <a:rPr lang="en-US" smtClean="0"/>
              <a:t>‹#›</a:t>
            </a:fld>
            <a:endParaRPr lang="en-US"/>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1237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F3F7A5-4091-504A-8CAD-281C6B851FAE}"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9F26C-BFE4-9E4C-9760-05D7C045F502}" type="slidenum">
              <a:rPr lang="en-US" smtClean="0"/>
              <a:t>‹#›</a:t>
            </a:fld>
            <a:endParaRPr lang="en-US"/>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8833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3F7A5-4091-504A-8CAD-281C6B851FAE}"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C9F26C-BFE4-9E4C-9760-05D7C045F502}" type="slidenum">
              <a:rPr lang="en-US" smtClean="0"/>
              <a:t>‹#›</a:t>
            </a:fld>
            <a:endParaRPr lang="en-US"/>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407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F3F7A5-4091-504A-8CAD-281C6B851FAE}"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C9F26C-BFE4-9E4C-9760-05D7C045F502}" type="slidenum">
              <a:rPr lang="en-US" smtClean="0"/>
              <a:t>‹#›</a:t>
            </a:fld>
            <a:endParaRPr lang="en-US"/>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670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F3F7A5-4091-504A-8CAD-281C6B851FAE}" type="datetimeFigureOut">
              <a:rPr lang="en-US" smtClean="0"/>
              <a:t>8/21/2021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C9F26C-BFE4-9E4C-9760-05D7C045F502}" type="slidenum">
              <a:rPr lang="en-US" smtClean="0"/>
              <a:t>‹#›</a:t>
            </a:fld>
            <a:endParaRPr lang="en-US"/>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651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F3F7A5-4091-504A-8CAD-281C6B851FAE}" type="datetimeFigureOut">
              <a:rPr lang="en-US" smtClean="0"/>
              <a:t>8/21/2021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C9F26C-BFE4-9E4C-9760-05D7C045F502}" type="slidenum">
              <a:rPr lang="en-US" smtClean="0"/>
              <a:t>‹#›</a:t>
            </a:fld>
            <a:endParaRPr lang="en-US"/>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763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3F7A5-4091-504A-8CAD-281C6B851FAE}" type="datetimeFigureOut">
              <a:rPr lang="en-US" smtClean="0"/>
              <a:t>8/21/2021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C9F26C-BFE4-9E4C-9760-05D7C045F502}" type="slidenum">
              <a:rPr lang="en-US" smtClean="0"/>
              <a:t>‹#›</a:t>
            </a:fld>
            <a:endParaRPr lang="en-US"/>
          </a:p>
        </p:txBody>
      </p:sp>
    </p:spTree>
    <p:extLst>
      <p:ext uri="{BB962C8B-B14F-4D97-AF65-F5344CB8AC3E}">
        <p14:creationId xmlns:p14="http://schemas.microsoft.com/office/powerpoint/2010/main" val="1526393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48618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EF3F7A5-4091-504A-8CAD-281C6B851FAE}" type="datetimeFigureOut">
              <a:rPr lang="en-US" smtClean="0"/>
              <a:t>8/21/2021</a:t>
            </a:fld>
            <a:endParaRPr lang="en-US"/>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CC9F26C-BFE4-9E4C-9760-05D7C045F502}" type="slidenum">
              <a:rPr lang="en-US" smtClean="0"/>
              <a:t>‹#›</a:t>
            </a:fld>
            <a:endParaRPr lang="en-US"/>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265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8/21/2021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6872737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William_Eugene_Blackstone" TargetMode="External"/><Relationship Id="rId2" Type="http://schemas.openxmlformats.org/officeDocument/2006/relationships/hyperlink" Target="http://en.wikipedia.org/wiki/C._I._Scofield"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915051" y="1890943"/>
            <a:ext cx="4287915" cy="2918783"/>
          </a:xfrm>
        </p:spPr>
        <p:txBody>
          <a:bodyPr/>
          <a:lstStyle/>
          <a:p>
            <a:r>
              <a:rPr lang="en-US" dirty="0">
                <a:solidFill>
                  <a:schemeClr val="bg1"/>
                </a:solidFill>
              </a:rPr>
              <a:t>R. H. Boll &amp;  20</a:t>
            </a:r>
            <a:r>
              <a:rPr lang="en-US" baseline="30000" dirty="0">
                <a:solidFill>
                  <a:schemeClr val="bg1"/>
                </a:solidFill>
              </a:rPr>
              <a:t>th</a:t>
            </a:r>
            <a:r>
              <a:rPr lang="en-US" dirty="0">
                <a:solidFill>
                  <a:schemeClr val="bg1"/>
                </a:solidFill>
              </a:rPr>
              <a:t> Century Pre-Millennial </a:t>
            </a:r>
            <a:r>
              <a:rPr lang="en-US" sz="4000" dirty="0">
                <a:solidFill>
                  <a:schemeClr val="bg1"/>
                </a:solidFill>
              </a:rPr>
              <a:t>Congregational Cleansing of the </a:t>
            </a:r>
            <a:r>
              <a:rPr lang="en-US" sz="3600" dirty="0">
                <a:solidFill>
                  <a:schemeClr val="bg1"/>
                </a:solidFill>
              </a:rPr>
              <a:t>Churches of Christ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414157" y="6342077"/>
            <a:ext cx="3954009"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Edited by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1018572"/>
          </a:xfrm>
        </p:spPr>
        <p:txBody>
          <a:bodyPr>
            <a:normAutofit fontScale="90000"/>
          </a:bodyPr>
          <a:lstStyle/>
          <a:p>
            <a:pPr algn="ctr"/>
            <a:br>
              <a:rPr lang="en-US" sz="4400" b="1" dirty="0"/>
            </a:br>
            <a:br>
              <a:rPr lang="en-US" sz="4400" b="1" dirty="0"/>
            </a:br>
            <a:r>
              <a:rPr lang="en-US" sz="4400" b="1" dirty="0"/>
              <a:t>Events 1895-1904</a:t>
            </a:r>
          </a:p>
        </p:txBody>
      </p:sp>
      <p:sp>
        <p:nvSpPr>
          <p:cNvPr id="3" name="Content Placeholder 2"/>
          <p:cNvSpPr>
            <a:spLocks noGrp="1"/>
          </p:cNvSpPr>
          <p:nvPr>
            <p:ph idx="1"/>
          </p:nvPr>
        </p:nvSpPr>
        <p:spPr>
          <a:xfrm>
            <a:off x="1534697" y="1331089"/>
            <a:ext cx="4183197" cy="4236334"/>
          </a:xfrm>
        </p:spPr>
        <p:txBody>
          <a:bodyPr>
            <a:normAutofit/>
          </a:bodyPr>
          <a:lstStyle/>
          <a:p>
            <a:r>
              <a:rPr lang="en-US" sz="3000" dirty="0"/>
              <a:t>Held first meeting in 1896 at a schoolhouse called  “Accident.” (May 1956 WW)</a:t>
            </a:r>
          </a:p>
          <a:p>
            <a:r>
              <a:rPr lang="en-US" sz="3000" dirty="0"/>
              <a:t>Was a student at NBS till 1900– also taught there in 1900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471" y="1552697"/>
            <a:ext cx="6215605" cy="3429160"/>
          </a:xfrm>
          <a:prstGeom prst="rect">
            <a:avLst/>
          </a:prstGeom>
        </p:spPr>
      </p:pic>
    </p:spTree>
    <p:extLst>
      <p:ext uri="{BB962C8B-B14F-4D97-AF65-F5344CB8AC3E}">
        <p14:creationId xmlns:p14="http://schemas.microsoft.com/office/powerpoint/2010/main" val="97021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5" y="312517"/>
            <a:ext cx="10411497" cy="1018572"/>
          </a:xfrm>
        </p:spPr>
        <p:txBody>
          <a:bodyPr>
            <a:normAutofit fontScale="90000"/>
          </a:bodyPr>
          <a:lstStyle/>
          <a:p>
            <a:pPr algn="ctr"/>
            <a:br>
              <a:rPr lang="en-US" sz="4400" b="1" dirty="0"/>
            </a:br>
            <a:br>
              <a:rPr lang="en-US" sz="4400" b="1" dirty="0"/>
            </a:br>
            <a:r>
              <a:rPr lang="en-US" sz="4400" b="1" dirty="0">
                <a:effectLst>
                  <a:outerShdw blurRad="38100" dist="38100" dir="2700000" algn="tl">
                    <a:srgbClr val="000000">
                      <a:alpha val="43137"/>
                    </a:srgbClr>
                  </a:outerShdw>
                </a:effectLst>
              </a:rPr>
              <a:t>Prophecy as a Motivation For Holy Living</a:t>
            </a:r>
          </a:p>
        </p:txBody>
      </p:sp>
      <p:sp>
        <p:nvSpPr>
          <p:cNvPr id="3" name="Content Placeholder 2"/>
          <p:cNvSpPr>
            <a:spLocks noGrp="1"/>
          </p:cNvSpPr>
          <p:nvPr>
            <p:ph idx="1"/>
          </p:nvPr>
        </p:nvSpPr>
        <p:spPr>
          <a:xfrm>
            <a:off x="1534696" y="1331089"/>
            <a:ext cx="10411497" cy="4236334"/>
          </a:xfrm>
        </p:spPr>
        <p:txBody>
          <a:bodyPr>
            <a:normAutofit fontScale="92500" lnSpcReduction="10000"/>
          </a:bodyPr>
          <a:lstStyle/>
          <a:p>
            <a:r>
              <a:rPr lang="en-US" sz="3000" dirty="0">
                <a:solidFill>
                  <a:srgbClr val="C00000"/>
                </a:solidFill>
                <a:effectLst>
                  <a:outerShdw blurRad="38100" dist="38100" dir="2700000" algn="tl">
                    <a:srgbClr val="000000">
                      <a:alpha val="43137"/>
                    </a:srgbClr>
                  </a:outerShdw>
                </a:effectLst>
              </a:rPr>
              <a:t>Eschatological  imminence  as a powerful motivator in spiritual formation came early in his life</a:t>
            </a:r>
          </a:p>
          <a:p>
            <a:r>
              <a:rPr lang="en-US" sz="3000" dirty="0">
                <a:solidFill>
                  <a:srgbClr val="C00000"/>
                </a:solidFill>
                <a:effectLst>
                  <a:outerShdw blurRad="38100" dist="38100" dir="2700000" algn="tl">
                    <a:srgbClr val="000000">
                      <a:alpha val="43137"/>
                    </a:srgbClr>
                  </a:outerShdw>
                </a:effectLst>
              </a:rPr>
              <a:t>For him the recovery of eschatological  imminence  became part of the scriptural restorationist mandate to recover Christian origins. </a:t>
            </a:r>
          </a:p>
          <a:p>
            <a:r>
              <a:rPr lang="en-US" sz="3000" dirty="0">
                <a:solidFill>
                  <a:srgbClr val="C00000"/>
                </a:solidFill>
                <a:effectLst>
                  <a:outerShdw blurRad="38100" dist="38100" dir="2700000" algn="tl">
                    <a:srgbClr val="000000">
                      <a:alpha val="43137"/>
                    </a:srgbClr>
                  </a:outerShdw>
                </a:effectLst>
              </a:rPr>
              <a:t>Our steadfastness and perseverance depend on perpetual expectation of our Lord’s return (Christian Leader &amp; The Way, 20 Sept. 1904)</a:t>
            </a:r>
          </a:p>
        </p:txBody>
      </p:sp>
    </p:spTree>
    <p:extLst>
      <p:ext uri="{BB962C8B-B14F-4D97-AF65-F5344CB8AC3E}">
        <p14:creationId xmlns:p14="http://schemas.microsoft.com/office/powerpoint/2010/main" val="3168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6CAD7E-CEAA-48D0-93C0-04E0DEA1CB27}"/>
              </a:ext>
            </a:extLst>
          </p:cNvPr>
          <p:cNvSpPr txBox="1"/>
          <p:nvPr/>
        </p:nvSpPr>
        <p:spPr>
          <a:xfrm>
            <a:off x="1802168" y="807869"/>
            <a:ext cx="8930935" cy="5332165"/>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373737"/>
                </a:solidFill>
                <a:effectLst/>
                <a:latin typeface="Colonna MT" panose="04020805060202030203" pitchFamily="82" charset="0"/>
                <a:ea typeface="Calibri" panose="020F0502020204030204" pitchFamily="34" charset="0"/>
                <a:cs typeface="Times New Roman" panose="02020603050405020304" pitchFamily="18" charset="0"/>
              </a:rPr>
              <a:t>“Boll was convinced that the neglect of eschatology among Churches of Christ in his day contributed to a lack of devotion and an apathy towards missions. “In his teaching,” writes Hans </a:t>
            </a:r>
            <a:r>
              <a:rPr lang="en-US" sz="2400" b="1" dirty="0" err="1">
                <a:solidFill>
                  <a:srgbClr val="373737"/>
                </a:solidFill>
                <a:effectLst/>
                <a:latin typeface="Colonna MT" panose="04020805060202030203" pitchFamily="82" charset="0"/>
                <a:ea typeface="Calibri" panose="020F0502020204030204" pitchFamily="34" charset="0"/>
                <a:cs typeface="Times New Roman" panose="02020603050405020304" pitchFamily="18" charset="0"/>
              </a:rPr>
              <a:t>Rollmann</a:t>
            </a:r>
            <a:r>
              <a:rPr lang="en-US" sz="2400" b="1" dirty="0">
                <a:solidFill>
                  <a:srgbClr val="373737"/>
                </a:solidFill>
                <a:effectLst/>
                <a:latin typeface="Colonna MT" panose="04020805060202030203" pitchFamily="82" charset="0"/>
                <a:ea typeface="Calibri" panose="020F0502020204030204" pitchFamily="34" charset="0"/>
                <a:cs typeface="Times New Roman" panose="02020603050405020304" pitchFamily="18" charset="0"/>
              </a:rPr>
              <a:t>, “R.H. Boll emphasized a premillennialism similar to </a:t>
            </a:r>
            <a:r>
              <a:rPr lang="en-US" sz="2400" b="1" dirty="0">
                <a:solidFill>
                  <a:srgbClr val="373737"/>
                </a:solidFill>
                <a:latin typeface="Colonna MT" panose="04020805060202030203" pitchFamily="82" charset="0"/>
                <a:ea typeface="Calibri" panose="020F0502020204030204" pitchFamily="34" charset="0"/>
                <a:cs typeface="Times New Roman" panose="02020603050405020304" pitchFamily="18" charset="0"/>
              </a:rPr>
              <a:t>that of </a:t>
            </a:r>
            <a:r>
              <a:rPr lang="en-US" sz="1800" dirty="0">
                <a:solidFill>
                  <a:srgbClr val="373737"/>
                </a:solidFill>
                <a:effectLst/>
                <a:latin typeface="Helvetica" panose="020B0604020202020204" pitchFamily="34" charset="0"/>
                <a:ea typeface="Calibri" panose="020F0502020204030204" pitchFamily="34" charset="0"/>
              </a:rPr>
              <a:t> </a:t>
            </a:r>
            <a:r>
              <a:rPr lang="en-US" sz="2400" u="sng" dirty="0">
                <a:solidFill>
                  <a:srgbClr val="1982D1"/>
                </a:solidFill>
                <a:effectLst/>
                <a:latin typeface="Colonna MT" panose="04020805060202030203" pitchFamily="82" charset="0"/>
                <a:ea typeface="Calibri" panose="020F0502020204030204" pitchFamily="34" charset="0"/>
                <a:cs typeface="Times New Roman" panose="02020603050405020304" pitchFamily="18" charset="0"/>
                <a:hlinkClick r:id="rId2" tooltip="Cyrus I. Scofield"/>
              </a:rPr>
              <a:t>Cyrus I. Scofield</a:t>
            </a:r>
            <a:r>
              <a:rPr lang="en-US" sz="2400" u="sng" dirty="0">
                <a:solidFill>
                  <a:srgbClr val="1982D1"/>
                </a:solidFill>
                <a:latin typeface="Colonna MT" panose="04020805060202030203" pitchFamily="82" charset="0"/>
                <a:ea typeface="Calibri" panose="020F0502020204030204" pitchFamily="34" charset="0"/>
                <a:cs typeface="Times New Roman" panose="02020603050405020304" pitchFamily="18" charset="0"/>
              </a:rPr>
              <a:t> </a:t>
            </a:r>
            <a:r>
              <a:rPr lang="en-US" sz="2400" dirty="0">
                <a:solidFill>
                  <a:srgbClr val="373737"/>
                </a:solidFill>
                <a:effectLst/>
                <a:latin typeface="Colonna MT" panose="04020805060202030203" pitchFamily="82" charset="0"/>
                <a:ea typeface="Calibri" panose="020F0502020204030204" pitchFamily="34" charset="0"/>
              </a:rPr>
              <a:t>and </a:t>
            </a:r>
            <a:r>
              <a:rPr lang="en-US" sz="2400" u="sng" dirty="0">
                <a:solidFill>
                  <a:srgbClr val="1982D1"/>
                </a:solidFill>
                <a:effectLst/>
                <a:latin typeface="Colonna MT" panose="04020805060202030203" pitchFamily="82" charset="0"/>
                <a:ea typeface="Calibri" panose="020F0502020204030204" pitchFamily="34" charset="0"/>
                <a:cs typeface="Times New Roman" panose="02020603050405020304" pitchFamily="18" charset="0"/>
                <a:hlinkClick r:id="rId3" tooltip="William E. Blackstone"/>
              </a:rPr>
              <a:t>William E. Blackstone</a:t>
            </a:r>
            <a:r>
              <a:rPr lang="en-US" sz="2400" dirty="0">
                <a:solidFill>
                  <a:srgbClr val="373737"/>
                </a:solidFill>
                <a:effectLst/>
                <a:latin typeface="Colonna MT" panose="04020805060202030203" pitchFamily="82" charset="0"/>
                <a:ea typeface="Calibri" panose="020F0502020204030204" pitchFamily="34" charset="0"/>
              </a:rPr>
              <a:t>,</a:t>
            </a:r>
            <a:r>
              <a:rPr lang="en-US" sz="2400" b="1" dirty="0">
                <a:solidFill>
                  <a:srgbClr val="373737"/>
                </a:solidFill>
                <a:effectLst/>
                <a:latin typeface="Colonna MT" panose="04020805060202030203" pitchFamily="82" charset="0"/>
                <a:ea typeface="Calibri" panose="020F0502020204030204" pitchFamily="34" charset="0"/>
                <a:cs typeface="Times New Roman" panose="02020603050405020304" pitchFamily="18" charset="0"/>
              </a:rPr>
              <a:t> joining to it at the center of his thought   a pronounced doctrine of grace and the personal indwelling of the Holy Spirit. Boll’s interest in eschatology was guided by his effort to restore to the church this vital dimension of early Christian life and thought and maintaining it as motivation for Christian spirituality and foreign missions.” His views were met with enthusiasm in some quarters; in others he met vehement opposition. Boll stayed his course, however, and continued to publish, to teach and to preach.”   </a:t>
            </a:r>
            <a:r>
              <a:rPr lang="en-US" sz="2400" b="1" i="1" dirty="0">
                <a:solidFill>
                  <a:srgbClr val="373737"/>
                </a:solidFill>
                <a:effectLst/>
                <a:latin typeface="Colonna MT" panose="04020805060202030203" pitchFamily="82" charset="0"/>
                <a:ea typeface="Calibri" panose="020F0502020204030204" pitchFamily="34" charset="0"/>
                <a:cs typeface="Times New Roman" panose="02020603050405020304" pitchFamily="18" charset="0"/>
              </a:rPr>
              <a:t>– Internet Search</a:t>
            </a:r>
            <a:endParaRPr lang="en-US" sz="2400" b="1" i="1" dirty="0">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793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1018572"/>
          </a:xfrm>
        </p:spPr>
        <p:txBody>
          <a:bodyPr>
            <a:normAutofit fontScale="90000"/>
          </a:bodyPr>
          <a:lstStyle/>
          <a:p>
            <a:pPr algn="ctr"/>
            <a:br>
              <a:rPr lang="en-US" sz="4400" b="1" dirty="0"/>
            </a:br>
            <a:br>
              <a:rPr lang="en-US" sz="4400" b="1" dirty="0"/>
            </a:br>
            <a:r>
              <a:rPr lang="en-US" sz="4400" b="1" dirty="0"/>
              <a:t>Events 1900-1904</a:t>
            </a:r>
          </a:p>
        </p:txBody>
      </p:sp>
      <p:sp>
        <p:nvSpPr>
          <p:cNvPr id="3" name="Content Placeholder 2"/>
          <p:cNvSpPr>
            <a:spLocks noGrp="1"/>
          </p:cNvSpPr>
          <p:nvPr>
            <p:ph idx="1"/>
          </p:nvPr>
        </p:nvSpPr>
        <p:spPr>
          <a:xfrm>
            <a:off x="3530278" y="1331089"/>
            <a:ext cx="8495818" cy="4236334"/>
          </a:xfrm>
        </p:spPr>
        <p:txBody>
          <a:bodyPr>
            <a:normAutofit/>
          </a:bodyPr>
          <a:lstStyle/>
          <a:p>
            <a:r>
              <a:rPr lang="en-US" sz="3000" dirty="0"/>
              <a:t>1900-1903 – travelling evangelist</a:t>
            </a:r>
          </a:p>
          <a:p>
            <a:r>
              <a:rPr lang="en-US" sz="3000" dirty="0"/>
              <a:t>Summer 1903, along  with G. W. Riggs preached in a  6 week tent meeting that helped start the Church in Los Angeles, CA. </a:t>
            </a:r>
          </a:p>
          <a:p>
            <a:r>
              <a:rPr lang="en-US" sz="3000" dirty="0"/>
              <a:t>Spent his time based in the Sherman, TX and the Area around Gallatin, TN in evangelistic work.</a:t>
            </a:r>
          </a:p>
          <a:p>
            <a:endParaRPr lang="en-US" sz="3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510" y="1172741"/>
            <a:ext cx="2080768" cy="3369056"/>
          </a:xfrm>
          <a:prstGeom prst="rect">
            <a:avLst/>
          </a:prstGeom>
        </p:spPr>
      </p:pic>
    </p:spTree>
    <p:extLst>
      <p:ext uri="{BB962C8B-B14F-4D97-AF65-F5344CB8AC3E}">
        <p14:creationId xmlns:p14="http://schemas.microsoft.com/office/powerpoint/2010/main" val="7128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660877"/>
          </a:xfrm>
        </p:spPr>
        <p:txBody>
          <a:bodyPr>
            <a:normAutofit fontScale="90000"/>
          </a:bodyPr>
          <a:lstStyle/>
          <a:p>
            <a:pPr algn="ctr"/>
            <a:br>
              <a:rPr lang="en-US" sz="4400" b="1" dirty="0"/>
            </a:br>
            <a:br>
              <a:rPr lang="en-US" sz="4400" b="1" dirty="0"/>
            </a:br>
            <a:r>
              <a:rPr lang="en-US" sz="4400" b="1" dirty="0"/>
              <a:t>Journals Associated with 1900-1915</a:t>
            </a:r>
          </a:p>
        </p:txBody>
      </p:sp>
      <p:sp>
        <p:nvSpPr>
          <p:cNvPr id="3" name="Content Placeholder 2"/>
          <p:cNvSpPr>
            <a:spLocks noGrp="1"/>
          </p:cNvSpPr>
          <p:nvPr>
            <p:ph idx="1"/>
          </p:nvPr>
        </p:nvSpPr>
        <p:spPr>
          <a:xfrm>
            <a:off x="4277032" y="973394"/>
            <a:ext cx="7749064" cy="5294671"/>
          </a:xfrm>
        </p:spPr>
        <p:txBody>
          <a:bodyPr>
            <a:noAutofit/>
          </a:bodyPr>
          <a:lstStyle/>
          <a:p>
            <a:r>
              <a:rPr lang="en-US" sz="2800" dirty="0"/>
              <a:t>1899-1915 – wrote for the Gospel Advocate</a:t>
            </a:r>
          </a:p>
          <a:p>
            <a:r>
              <a:rPr lang="en-US" sz="2800" dirty="0"/>
              <a:t>1899-1904- Wrote for  “The Way.”</a:t>
            </a:r>
          </a:p>
          <a:p>
            <a:r>
              <a:rPr lang="en-US" sz="2800" dirty="0"/>
              <a:t>1903-1904 – Co-Editor, along with Joe </a:t>
            </a:r>
            <a:r>
              <a:rPr lang="en-US" sz="2800" dirty="0" err="1"/>
              <a:t>Warlick</a:t>
            </a:r>
            <a:r>
              <a:rPr lang="en-US" sz="2800" dirty="0"/>
              <a:t>,  of “Gospel Review,” Editor was Jesse P. Sewell</a:t>
            </a:r>
          </a:p>
          <a:p>
            <a:r>
              <a:rPr lang="en-US" sz="2800" dirty="0">
                <a:solidFill>
                  <a:srgbClr val="C00000"/>
                </a:solidFill>
              </a:rPr>
              <a:t>1909-1915 – Front Page Editor of “Gospel Advocate.</a:t>
            </a:r>
          </a:p>
          <a:p>
            <a:r>
              <a:rPr lang="en-US" sz="2800" dirty="0"/>
              <a:t>Also wrote for “The Gospel Herald,” and other papers such as “The Christian Leader.”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008" y="1331088"/>
            <a:ext cx="2124024" cy="2768963"/>
          </a:xfrm>
          <a:prstGeom prst="rect">
            <a:avLst/>
          </a:prstGeom>
        </p:spPr>
      </p:pic>
    </p:spTree>
    <p:extLst>
      <p:ext uri="{BB962C8B-B14F-4D97-AF65-F5344CB8AC3E}">
        <p14:creationId xmlns:p14="http://schemas.microsoft.com/office/powerpoint/2010/main" val="183112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1018572"/>
          </a:xfrm>
        </p:spPr>
        <p:txBody>
          <a:bodyPr>
            <a:normAutofit fontScale="90000"/>
          </a:bodyPr>
          <a:lstStyle/>
          <a:p>
            <a:pPr algn="ctr"/>
            <a:br>
              <a:rPr lang="en-US" sz="4400" b="1" dirty="0"/>
            </a:br>
            <a:br>
              <a:rPr lang="en-US" sz="4400" b="1" dirty="0"/>
            </a:br>
            <a:r>
              <a:rPr lang="en-US" sz="4400" b="1" dirty="0"/>
              <a:t>Preaching and Teaching—1904-1920</a:t>
            </a:r>
          </a:p>
        </p:txBody>
      </p:sp>
      <p:sp>
        <p:nvSpPr>
          <p:cNvPr id="3" name="Content Placeholder 2"/>
          <p:cNvSpPr>
            <a:spLocks noGrp="1"/>
          </p:cNvSpPr>
          <p:nvPr>
            <p:ph idx="1"/>
          </p:nvPr>
        </p:nvSpPr>
        <p:spPr>
          <a:xfrm>
            <a:off x="3808070" y="1331089"/>
            <a:ext cx="8218025" cy="4236334"/>
          </a:xfrm>
        </p:spPr>
        <p:txBody>
          <a:bodyPr>
            <a:normAutofit/>
          </a:bodyPr>
          <a:lstStyle/>
          <a:p>
            <a:r>
              <a:rPr lang="en-US" sz="3000" dirty="0"/>
              <a:t>1903-first time preached at Portland Ave Church of Christ.—</a:t>
            </a:r>
          </a:p>
          <a:p>
            <a:r>
              <a:rPr lang="en-US" sz="3000" dirty="0"/>
              <a:t>1904-Started preaching at Portland Ave. Would remain there except for little over a year (1910-11) until his death in 1956.</a:t>
            </a:r>
          </a:p>
          <a:p>
            <a:r>
              <a:rPr lang="en-US" sz="3000" dirty="0"/>
              <a:t>1909-He and E L Jorgenson preached in meetings  in Cincinnati, OH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387" y="1471431"/>
            <a:ext cx="2362200" cy="3429000"/>
          </a:xfrm>
          <a:prstGeom prst="rect">
            <a:avLst/>
          </a:prstGeom>
        </p:spPr>
      </p:pic>
    </p:spTree>
    <p:extLst>
      <p:ext uri="{BB962C8B-B14F-4D97-AF65-F5344CB8AC3E}">
        <p14:creationId xmlns:p14="http://schemas.microsoft.com/office/powerpoint/2010/main" val="10186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1018572"/>
          </a:xfrm>
        </p:spPr>
        <p:txBody>
          <a:bodyPr>
            <a:normAutofit fontScale="90000"/>
          </a:bodyPr>
          <a:lstStyle/>
          <a:p>
            <a:pPr algn="ctr"/>
            <a:br>
              <a:rPr lang="en-US" sz="4400" b="1" dirty="0"/>
            </a:br>
            <a:br>
              <a:rPr lang="en-US" sz="4400" b="1" dirty="0"/>
            </a:br>
            <a:r>
              <a:rPr lang="en-US" sz="4400" b="1" dirty="0"/>
              <a:t>Portland Avenue Church of Christ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4775" y="1331089"/>
            <a:ext cx="4928733" cy="4062654"/>
          </a:xfr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07542" y="1423686"/>
            <a:ext cx="4398380" cy="4265914"/>
          </a:xfrm>
          <a:prstGeom prst="snip2DiagRect">
            <a:avLst/>
          </a:prstGeom>
        </p:spPr>
      </p:pic>
    </p:spTree>
    <p:extLst>
      <p:ext uri="{BB962C8B-B14F-4D97-AF65-F5344CB8AC3E}">
        <p14:creationId xmlns:p14="http://schemas.microsoft.com/office/powerpoint/2010/main" val="120885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A4FA03-1715-4A17-BC41-9AE1D773DBD9}"/>
              </a:ext>
            </a:extLst>
          </p:cNvPr>
          <p:cNvSpPr txBox="1"/>
          <p:nvPr/>
        </p:nvSpPr>
        <p:spPr>
          <a:xfrm>
            <a:off x="2130641" y="20083"/>
            <a:ext cx="8948691" cy="6155531"/>
          </a:xfrm>
          <a:prstGeom prst="rect">
            <a:avLst/>
          </a:prstGeom>
          <a:noFill/>
        </p:spPr>
        <p:txBody>
          <a:bodyPr wrap="square">
            <a:spAutoFit/>
          </a:bodyPr>
          <a:lstStyle/>
          <a:p>
            <a:r>
              <a:rPr lang="en-US" sz="3200" dirty="0">
                <a:latin typeface="Colonna MT" panose="04020805060202030203" pitchFamily="82" charset="0"/>
              </a:rPr>
              <a:t>An account of Boll's exposure to Jehovah's Witnesses theology has been described by one detractor:</a:t>
            </a:r>
          </a:p>
          <a:p>
            <a:endParaRPr lang="en-US" sz="800" dirty="0">
              <a:latin typeface="Colonna MT" panose="04020805060202030203" pitchFamily="82" charset="0"/>
            </a:endParaRPr>
          </a:p>
          <a:p>
            <a:r>
              <a:rPr lang="en-US" sz="2400" dirty="0">
                <a:latin typeface="Colonna MT" panose="04020805060202030203" pitchFamily="82" charset="0"/>
              </a:rPr>
              <a:t>F. L. Rowe, editor of the Christian Leader, was seeking to arrange a debate between one of our preachers and the notorious Charles </a:t>
            </a:r>
            <a:r>
              <a:rPr lang="en-US" sz="2400" dirty="0" err="1">
                <a:latin typeface="Colonna MT" panose="04020805060202030203" pitchFamily="82" charset="0"/>
              </a:rPr>
              <a:t>Taze</a:t>
            </a:r>
            <a:r>
              <a:rPr lang="en-US" sz="2400" dirty="0">
                <a:latin typeface="Colonna MT" panose="04020805060202030203" pitchFamily="82" charset="0"/>
              </a:rPr>
              <a:t> Russell, founder of the Millennial Dawn/Jehovah's Witness cult. Upon the recommendation of Bro. Boll and M. C. </a:t>
            </a:r>
            <a:r>
              <a:rPr lang="en-US" sz="2400" dirty="0" err="1">
                <a:latin typeface="Colonna MT" panose="04020805060202030203" pitchFamily="82" charset="0"/>
              </a:rPr>
              <a:t>Kurfees</a:t>
            </a:r>
            <a:r>
              <a:rPr lang="en-US" sz="2400" dirty="0">
                <a:latin typeface="Colonna MT" panose="04020805060202030203" pitchFamily="82" charset="0"/>
              </a:rPr>
              <a:t>, Bro. L. S. White of Denton, Texas was chosen to meet Russell. The debate was conducted in Cincinnati in 1908. Rowe wrote of Russell, he "is a man of pleasing manner, and his mild, soft tones were admired by many." </a:t>
            </a:r>
            <a:r>
              <a:rPr lang="en-US" sz="2400" dirty="0" err="1">
                <a:latin typeface="Colonna MT" panose="04020805060202030203" pitchFamily="82" charset="0"/>
              </a:rPr>
              <a:t>Kurfees</a:t>
            </a:r>
            <a:r>
              <a:rPr lang="en-US" sz="2400" dirty="0">
                <a:latin typeface="Colonna MT" panose="04020805060202030203" pitchFamily="82" charset="0"/>
              </a:rPr>
              <a:t> judged that White did an excellent job of upholding the truth and refuting Russell. But Boll was enamored with Russell's style and embraced his millennial heresy. Bro. G. W. Riggs recalled that while visiting Boll, he found him eagerly reading one of Russell's books. Like most other premillennialists, Boll developed his own version.      - WIKIPEDIA</a:t>
            </a:r>
          </a:p>
        </p:txBody>
      </p:sp>
      <p:sp>
        <p:nvSpPr>
          <p:cNvPr id="6" name="Rectangle 5">
            <a:extLst>
              <a:ext uri="{FF2B5EF4-FFF2-40B4-BE49-F238E27FC236}">
                <a16:creationId xmlns:a16="http://schemas.microsoft.com/office/drawing/2014/main" id="{D5CD4C5B-9BF6-4626-AD2A-C87864CE65A7}"/>
              </a:ext>
            </a:extLst>
          </p:cNvPr>
          <p:cNvSpPr/>
          <p:nvPr/>
        </p:nvSpPr>
        <p:spPr>
          <a:xfrm>
            <a:off x="0" y="6130031"/>
            <a:ext cx="11931588" cy="707886"/>
          </a:xfrm>
          <a:prstGeom prst="rect">
            <a:avLst/>
          </a:prstGeom>
          <a:noFill/>
        </p:spPr>
        <p:txBody>
          <a:bodyPr wrap="squar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Non-Restoration Inspired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Bollism</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06943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717630"/>
          </a:xfrm>
        </p:spPr>
        <p:txBody>
          <a:bodyPr>
            <a:normAutofit fontScale="90000"/>
          </a:bodyPr>
          <a:lstStyle/>
          <a:p>
            <a:pPr algn="ctr"/>
            <a:br>
              <a:rPr lang="en-US" sz="4400" b="1" dirty="0"/>
            </a:br>
            <a:br>
              <a:rPr lang="en-US" sz="4400" b="1" dirty="0"/>
            </a:br>
            <a:r>
              <a:rPr lang="en-US" sz="4400" b="1" dirty="0">
                <a:solidFill>
                  <a:srgbClr val="C00000"/>
                </a:solidFill>
                <a:effectLst>
                  <a:outerShdw blurRad="38100" dist="38100" dir="2700000" algn="tl">
                    <a:srgbClr val="000000">
                      <a:alpha val="43137"/>
                    </a:srgbClr>
                  </a:outerShdw>
                </a:effectLst>
              </a:rPr>
              <a:t>Events of 1915</a:t>
            </a:r>
          </a:p>
        </p:txBody>
      </p:sp>
      <p:sp>
        <p:nvSpPr>
          <p:cNvPr id="3" name="Content Placeholder 2"/>
          <p:cNvSpPr>
            <a:spLocks noGrp="1"/>
          </p:cNvSpPr>
          <p:nvPr>
            <p:ph idx="1"/>
          </p:nvPr>
        </p:nvSpPr>
        <p:spPr>
          <a:xfrm>
            <a:off x="1534696" y="1030147"/>
            <a:ext cx="10491399" cy="5081286"/>
          </a:xfrm>
        </p:spPr>
        <p:txBody>
          <a:bodyPr>
            <a:normAutofit/>
          </a:bodyPr>
          <a:lstStyle/>
          <a:p>
            <a:r>
              <a:rPr lang="en-US" sz="3000" dirty="0">
                <a:solidFill>
                  <a:srgbClr val="C00000"/>
                </a:solidFill>
                <a:effectLst>
                  <a:outerShdw blurRad="38100" dist="38100" dir="2700000" algn="tl">
                    <a:srgbClr val="000000">
                      <a:alpha val="43137"/>
                    </a:srgbClr>
                  </a:outerShdw>
                </a:effectLst>
              </a:rPr>
              <a:t>1909-1915 Front Page editor of Gospel Advocate</a:t>
            </a:r>
          </a:p>
          <a:p>
            <a:r>
              <a:rPr lang="en-US" sz="3000" dirty="0">
                <a:solidFill>
                  <a:srgbClr val="C00000"/>
                </a:solidFill>
                <a:effectLst>
                  <a:outerShdw blurRad="38100" dist="38100" dir="2700000" algn="tl">
                    <a:srgbClr val="000000">
                      <a:alpha val="43137"/>
                    </a:srgbClr>
                  </a:outerShdw>
                </a:effectLst>
              </a:rPr>
              <a:t>1915-began writing some articles on Bible Prophecy. He had dealt with this earlier</a:t>
            </a:r>
          </a:p>
          <a:p>
            <a:r>
              <a:rPr lang="en-US" sz="3000" dirty="0">
                <a:solidFill>
                  <a:srgbClr val="C00000"/>
                </a:solidFill>
                <a:effectLst>
                  <a:outerShdw blurRad="38100" dist="38100" dir="2700000" algn="tl">
                    <a:srgbClr val="000000">
                      <a:alpha val="43137"/>
                    </a:srgbClr>
                  </a:outerShdw>
                </a:effectLst>
              </a:rPr>
              <a:t>Many in Restoration Movement-had held Pre-Mil views such as  Barton W. Stone, James A Harding, Dr. T W </a:t>
            </a:r>
            <a:r>
              <a:rPr lang="en-US" sz="3000" dirty="0" err="1">
                <a:solidFill>
                  <a:srgbClr val="C00000"/>
                </a:solidFill>
                <a:effectLst>
                  <a:outerShdw blurRad="38100" dist="38100" dir="2700000" algn="tl">
                    <a:srgbClr val="000000">
                      <a:alpha val="43137"/>
                    </a:srgbClr>
                  </a:outerShdw>
                </a:effectLst>
              </a:rPr>
              <a:t>Brents</a:t>
            </a:r>
            <a:r>
              <a:rPr lang="en-US" sz="3000" dirty="0">
                <a:solidFill>
                  <a:srgbClr val="C00000"/>
                </a:solidFill>
                <a:effectLst>
                  <a:outerShdw blurRad="38100" dist="38100" dir="2700000" algn="tl">
                    <a:srgbClr val="000000">
                      <a:alpha val="43137"/>
                    </a:srgbClr>
                  </a:outerShdw>
                </a:effectLst>
              </a:rPr>
              <a:t> and others.</a:t>
            </a:r>
          </a:p>
          <a:p>
            <a:r>
              <a:rPr lang="en-US" sz="3000" dirty="0">
                <a:solidFill>
                  <a:srgbClr val="C00000"/>
                </a:solidFill>
                <a:effectLst>
                  <a:outerShdw blurRad="38100" dist="38100" dir="2700000" algn="tl">
                    <a:srgbClr val="000000">
                      <a:alpha val="43137"/>
                    </a:srgbClr>
                  </a:outerShdw>
                </a:effectLst>
              </a:rPr>
              <a:t>It was not a test of fellowship until this time.</a:t>
            </a:r>
          </a:p>
          <a:p>
            <a:r>
              <a:rPr lang="en-US" sz="3000" dirty="0">
                <a:solidFill>
                  <a:srgbClr val="C00000"/>
                </a:solidFill>
                <a:effectLst>
                  <a:outerShdw blurRad="38100" dist="38100" dir="2700000" algn="tl">
                    <a:srgbClr val="000000">
                      <a:alpha val="43137"/>
                    </a:srgbClr>
                  </a:outerShdw>
                </a:effectLst>
              </a:rPr>
              <a:t>Bro. Boll dropped  from Advocate (fired) late 1915.</a:t>
            </a:r>
          </a:p>
          <a:p>
            <a:endParaRPr lang="en-US" sz="3000" dirty="0"/>
          </a:p>
          <a:p>
            <a:endParaRPr lang="en-US" sz="3000" dirty="0"/>
          </a:p>
          <a:p>
            <a:endParaRPr lang="en-US" sz="3000" dirty="0"/>
          </a:p>
          <a:p>
            <a:endParaRPr lang="en-US" sz="3000" dirty="0"/>
          </a:p>
        </p:txBody>
      </p:sp>
    </p:spTree>
    <p:extLst>
      <p:ext uri="{BB962C8B-B14F-4D97-AF65-F5344CB8AC3E}">
        <p14:creationId xmlns:p14="http://schemas.microsoft.com/office/powerpoint/2010/main" val="41355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618BE5F-D713-49DA-ADC5-BDBE76EAE6F7}"/>
              </a:ext>
            </a:extLst>
          </p:cNvPr>
          <p:cNvSpPr txBox="1"/>
          <p:nvPr/>
        </p:nvSpPr>
        <p:spPr>
          <a:xfrm>
            <a:off x="1802167" y="541538"/>
            <a:ext cx="9072979" cy="5324535"/>
          </a:xfrm>
          <a:prstGeom prst="rect">
            <a:avLst/>
          </a:prstGeom>
          <a:noFill/>
        </p:spPr>
        <p:txBody>
          <a:bodyPr wrap="square">
            <a:spAutoFit/>
          </a:bodyPr>
          <a:lstStyle/>
          <a:p>
            <a:r>
              <a:rPr lang="en-US" sz="2000" b="1" dirty="0">
                <a:latin typeface="Colonna MT" panose="04020805060202030203" pitchFamily="82" charset="0"/>
              </a:rPr>
              <a:t>"Jesus had been to earth and returned to heaven. Heaven must receive him, until   the times of restoration of all things. Then the times of restoration of all things must be when Jesus returns again to earth—the restoration of all things to their original relation to God. The relation which the world originally sustained to God was broken when man, the ruler, rebelled against God. That destruction of the world's relation to God was more far-reaching and destructive than we realize.      The whole material creation shared in the evil. Briars, thistles, thorns grew in the material world, as in the spiritual. Sickness, death, mortality afflicted the material world. When man rebelled against his Maker, the under creation rebelled against man. The laws of the natural world were disordered. The germs of vegetation put forth; biting frosts or burning heat destroys them. Disorder in the laws of the material world came as a result of man's sin against his Maker. When Jesus comes again the will of God will be done on earth as it is in heaven, and all things in the world will be restored to harmonious relations with God, the Supreme Ruler of     the universe." And it is edifying to note how brethren of the old days, as seen in   the Millennial Harbinger, freely voiced their understanding on both sides of this, without even a thought of mutual excommunication. </a:t>
            </a:r>
            <a:r>
              <a:rPr lang="en-US" sz="1600" b="1" i="1" dirty="0">
                <a:latin typeface="Colonna MT" panose="04020805060202030203" pitchFamily="82" charset="0"/>
              </a:rPr>
              <a:t>– R.H. Boll Quotes David Lipscomb</a:t>
            </a:r>
          </a:p>
        </p:txBody>
      </p:sp>
    </p:spTree>
    <p:extLst>
      <p:ext uri="{BB962C8B-B14F-4D97-AF65-F5344CB8AC3E}">
        <p14:creationId xmlns:p14="http://schemas.microsoft.com/office/powerpoint/2010/main" val="424591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C853736-22FC-47AC-85CF-A8D17A292256}"/>
              </a:ext>
            </a:extLst>
          </p:cNvPr>
          <p:cNvSpPr txBox="1"/>
          <p:nvPr/>
        </p:nvSpPr>
        <p:spPr>
          <a:xfrm>
            <a:off x="1766656" y="807868"/>
            <a:ext cx="9215022" cy="4708981"/>
          </a:xfrm>
          <a:prstGeom prst="rect">
            <a:avLst/>
          </a:prstGeom>
          <a:noFill/>
        </p:spPr>
        <p:txBody>
          <a:bodyPr wrap="square">
            <a:spAutoFit/>
          </a:bodyPr>
          <a:lstStyle/>
          <a:p>
            <a:r>
              <a:rPr lang="en-US" sz="2000" b="1" dirty="0">
                <a:solidFill>
                  <a:srgbClr val="C00000"/>
                </a:solidFill>
                <a:latin typeface="Colonna MT" panose="04020805060202030203" pitchFamily="82" charset="0"/>
              </a:rPr>
              <a:t>From the very beginning of our Restoration Movement the doctrine of premillennialism was taught and embraced. None other than the “Father of the Restoration Movement”- Alexander Campbell- was a believer. (In post-millennialism- thanks BV- His second major periodical was not named the Millennial Harbinger for nothing!)</a:t>
            </a:r>
          </a:p>
          <a:p>
            <a:r>
              <a:rPr lang="en-US" sz="2000" b="1" dirty="0">
                <a:solidFill>
                  <a:srgbClr val="C00000"/>
                </a:solidFill>
                <a:latin typeface="Colonna MT" panose="04020805060202030203" pitchFamily="82" charset="0"/>
              </a:rPr>
              <a:t>Later Restoration luminaries such as David Lipscomb and James A. Harding continued the premillennial tradition.  This doctrine only increased in popularity among Churches of Christ in the early twentieth century thanks to the work of a prominent Nashville Bible School product, R. H. Boll and to J.N. Armstrong who was the first president of Harding College.</a:t>
            </a:r>
          </a:p>
          <a:p>
            <a:r>
              <a:rPr lang="en-US" sz="2000" b="1" dirty="0">
                <a:solidFill>
                  <a:srgbClr val="C00000"/>
                </a:solidFill>
                <a:latin typeface="Colonna MT" panose="04020805060202030203" pitchFamily="82" charset="0"/>
              </a:rPr>
              <a:t>Eventually though this doctrine and those who taught it came under attack led by Foy E. Wallace, Jr. and H. Leo Boles. At one point the very future of Harding College hung in the premillennial wind. Ultimately the Wallace’s and Boles of our fellowship had their way and the “damnable doctrine” of premillennialism was pushed to the margins of our movement. </a:t>
            </a:r>
            <a:r>
              <a:rPr lang="en-US" b="1" i="1" dirty="0">
                <a:solidFill>
                  <a:srgbClr val="C00000"/>
                </a:solidFill>
                <a:latin typeface="Colonna MT" panose="04020805060202030203" pitchFamily="82" charset="0"/>
              </a:rPr>
              <a:t>– Levy Church of Christ Bulletin</a:t>
            </a:r>
          </a:p>
        </p:txBody>
      </p:sp>
    </p:spTree>
    <p:extLst>
      <p:ext uri="{BB962C8B-B14F-4D97-AF65-F5344CB8AC3E}">
        <p14:creationId xmlns:p14="http://schemas.microsoft.com/office/powerpoint/2010/main" val="4070445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FED0FA-D5EE-4AED-A325-2BD818224F9A}"/>
              </a:ext>
            </a:extLst>
          </p:cNvPr>
          <p:cNvSpPr txBox="1"/>
          <p:nvPr/>
        </p:nvSpPr>
        <p:spPr>
          <a:xfrm>
            <a:off x="1589104" y="745724"/>
            <a:ext cx="9818702" cy="5078313"/>
          </a:xfrm>
          <a:prstGeom prst="rect">
            <a:avLst/>
          </a:prstGeom>
          <a:noFill/>
        </p:spPr>
        <p:txBody>
          <a:bodyPr wrap="square">
            <a:spAutoFit/>
          </a:bodyPr>
          <a:lstStyle/>
          <a:p>
            <a:r>
              <a:rPr lang="en-US" b="1" dirty="0">
                <a:latin typeface="Colonna MT" panose="04020805060202030203" pitchFamily="82" charset="0"/>
              </a:rPr>
              <a:t>In an article appearing in the Leader, Boll said that the return of Christ was one of the blessings promised by Peter as he preached at Solomon’s porch (Acts 3).  "The two other blessings of their repentance would be: Seasons of refreshing from the presence of the Lord; and the coming of Christ - their great Messiah who was appointed for the people of Israel.  Had Israel repented nationally, even then, Christ would have come and fulfilled all their glorious expectations which the prophets had kindled in their hearts." (Boll, Acts, 1).  Boll affirmed that Peter’s reference to the second coming was a motive to repentance on the part of his listeners.  "The particular point in which the inducement lay was this, that upon the Lord’s return the great “restoration of all things whereof God </a:t>
            </a:r>
            <a:r>
              <a:rPr lang="en-US" b="1" dirty="0" err="1">
                <a:latin typeface="Colonna MT" panose="04020805060202030203" pitchFamily="82" charset="0"/>
              </a:rPr>
              <a:t>spake</a:t>
            </a:r>
            <a:r>
              <a:rPr lang="en-US" b="1" dirty="0">
                <a:latin typeface="Colonna MT" panose="04020805060202030203" pitchFamily="82" charset="0"/>
              </a:rPr>
              <a:t> by the mouth of his holy prophets that have been of old” should take place." (Ibid.).  But the distinction Boll was making was that the “times of restoration” would accompany the Lord’s return, not precede it.   Otherwise the return of Jesus would not be a motivation for repentance on the part of Israel. "The word “until” limits the Lord’s sojourn in heaven.  He stays there until the times of restoration - not during the times of restoration, not until after, but until those times, until the day the earth’s grand jubilee shall break." (Ibid.).  Boll said that passages from the prophets (Isa. 11; 35; 65. etc.) and New Testament passages (Rom. 8:18-25; Rev. 20:1-6) were pictures of what that “grand jubilee” would be like. Boll then quoted Lipscomb as proof of his position regarding the “times of restoration.”(Lipscomb, Restoration, 360).</a:t>
            </a:r>
          </a:p>
          <a:p>
            <a:r>
              <a:rPr lang="en-US" dirty="0"/>
              <a:t> </a:t>
            </a:r>
          </a:p>
        </p:txBody>
      </p:sp>
    </p:spTree>
    <p:extLst>
      <p:ext uri="{BB962C8B-B14F-4D97-AF65-F5344CB8AC3E}">
        <p14:creationId xmlns:p14="http://schemas.microsoft.com/office/powerpoint/2010/main" val="1626119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671331"/>
          </a:xfrm>
        </p:spPr>
        <p:txBody>
          <a:bodyPr>
            <a:normAutofit fontScale="90000"/>
          </a:bodyPr>
          <a:lstStyle/>
          <a:p>
            <a:pPr algn="ctr"/>
            <a:br>
              <a:rPr lang="en-US" sz="4400" b="1" dirty="0"/>
            </a:br>
            <a:br>
              <a:rPr lang="en-US" sz="4400" b="1" dirty="0"/>
            </a:br>
            <a:r>
              <a:rPr lang="en-US" sz="4400" b="1" dirty="0"/>
              <a:t>Evangelistic Endeavors</a:t>
            </a:r>
          </a:p>
        </p:txBody>
      </p:sp>
      <p:sp>
        <p:nvSpPr>
          <p:cNvPr id="3" name="Content Placeholder 2"/>
          <p:cNvSpPr>
            <a:spLocks noGrp="1"/>
          </p:cNvSpPr>
          <p:nvPr>
            <p:ph idx="1"/>
          </p:nvPr>
        </p:nvSpPr>
        <p:spPr>
          <a:xfrm>
            <a:off x="5000263" y="1331089"/>
            <a:ext cx="7025832" cy="4236334"/>
          </a:xfrm>
        </p:spPr>
        <p:txBody>
          <a:bodyPr>
            <a:normAutofit/>
          </a:bodyPr>
          <a:lstStyle/>
          <a:p>
            <a:r>
              <a:rPr lang="en-US" sz="3000" dirty="0"/>
              <a:t>He held meetings all over the  country. Photo is of him getting ready to go to TX and LA in 1919.</a:t>
            </a:r>
          </a:p>
          <a:p>
            <a:r>
              <a:rPr lang="en-US" sz="3000" dirty="0"/>
              <a:t>Normally his meetings were  between April and October.  </a:t>
            </a:r>
          </a:p>
          <a:p>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766" y="983848"/>
            <a:ext cx="2973890" cy="4676172"/>
          </a:xfrm>
          <a:prstGeom prst="rect">
            <a:avLst/>
          </a:prstGeom>
        </p:spPr>
      </p:pic>
    </p:spTree>
    <p:extLst>
      <p:ext uri="{BB962C8B-B14F-4D97-AF65-F5344CB8AC3E}">
        <p14:creationId xmlns:p14="http://schemas.microsoft.com/office/powerpoint/2010/main" val="1439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671331"/>
          </a:xfrm>
        </p:spPr>
        <p:txBody>
          <a:bodyPr>
            <a:normAutofit fontScale="90000"/>
          </a:bodyPr>
          <a:lstStyle/>
          <a:p>
            <a:pPr algn="ctr"/>
            <a:br>
              <a:rPr lang="en-US" sz="4400" b="1" dirty="0"/>
            </a:br>
            <a:br>
              <a:rPr lang="en-US" sz="4400" b="1" dirty="0"/>
            </a:br>
            <a:r>
              <a:rPr lang="en-US" sz="4400" b="1" dirty="0"/>
              <a:t>Evangelistic Endeavors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343701" y="1373711"/>
            <a:ext cx="4338536" cy="423703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58133" y="1618533"/>
            <a:ext cx="4676754" cy="3735421"/>
          </a:xfrm>
          <a:prstGeom prst="rect">
            <a:avLst/>
          </a:prstGeom>
        </p:spPr>
      </p:pic>
    </p:spTree>
    <p:extLst>
      <p:ext uri="{BB962C8B-B14F-4D97-AF65-F5344CB8AC3E}">
        <p14:creationId xmlns:p14="http://schemas.microsoft.com/office/powerpoint/2010/main" val="101170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DFE6191-1F69-4D13-9D21-72EF4676125A}"/>
              </a:ext>
            </a:extLst>
          </p:cNvPr>
          <p:cNvSpPr txBox="1"/>
          <p:nvPr/>
        </p:nvSpPr>
        <p:spPr>
          <a:xfrm>
            <a:off x="1660124" y="1020931"/>
            <a:ext cx="9250531" cy="4678204"/>
          </a:xfrm>
          <a:prstGeom prst="rect">
            <a:avLst/>
          </a:prstGeom>
          <a:noFill/>
        </p:spPr>
        <p:txBody>
          <a:bodyPr wrap="square">
            <a:spAutoFit/>
          </a:bodyPr>
          <a:lstStyle/>
          <a:p>
            <a:r>
              <a:rPr lang="en-US" sz="2000" b="1" dirty="0">
                <a:solidFill>
                  <a:srgbClr val="C00000"/>
                </a:solidFill>
                <a:latin typeface="Colonna MT" panose="04020805060202030203" pitchFamily="82" charset="0"/>
              </a:rPr>
              <a:t>Boll denied that investigation of the prophetic teachings was divisive.  Christians should be able to “bear the strain of differences of view” among themselves.  If our unity was “so precarious” that everyone must keep still on “all but the most essential matters” then there would never be any “growth and advancement in the word of truth.”  Boll pointed out that David Lipscomb’s teaching on civil government was   “not one of the essentials.”  It was also a subject on which many had disagreed with Lipscomb.  But Boll believed that the free study and discussion on the subject had not resulted in division.  Too many Christians, according to Boll, were engaged in passive listening: accepting the preacher’s interpretation as authoritative as the Word of God.  Boll encouraged his readers to follow the imperatives of 1 Thess. 5:21: “Prove all things, hold fast that which is good.”  Studying “unfulfilled prophecy” was important because “it holds the key to much of the motive power of the Christian life, and to intelligent co-operation with the plans of God so far as he has revealed them to us.” </a:t>
            </a:r>
            <a:r>
              <a:rPr lang="en-US" sz="1400" b="1" dirty="0">
                <a:latin typeface="Colonna MT" panose="04020805060202030203" pitchFamily="82" charset="0"/>
              </a:rPr>
              <a:t>- </a:t>
            </a:r>
            <a:r>
              <a:rPr lang="en-US" sz="1400" dirty="0">
                <a:solidFill>
                  <a:srgbClr val="283543"/>
                </a:solidFill>
                <a:effectLst/>
                <a:latin typeface="Colonna MT" panose="04020805060202030203" pitchFamily="82" charset="0"/>
                <a:ea typeface="Times New Roman" panose="02020603050405020304" pitchFamily="18" charset="0"/>
                <a:cs typeface="Times New Roman" panose="02020603050405020304" pitchFamily="18" charset="0"/>
              </a:rPr>
              <a:t>Bruce Daugherty</a:t>
            </a:r>
            <a:endParaRPr lang="en-US" sz="1400" dirty="0">
              <a:effectLst/>
              <a:latin typeface="Colonna MT" panose="04020805060202030203" pitchFamily="82" charset="0"/>
              <a:ea typeface="Calibri" panose="020F0502020204030204" pitchFamily="34" charset="0"/>
              <a:cs typeface="Times New Roman" panose="02020603050405020304" pitchFamily="18" charset="0"/>
            </a:endParaRPr>
          </a:p>
          <a:p>
            <a:endParaRPr lang="en-US" sz="2000" b="1" dirty="0">
              <a:latin typeface="Colonna MT" panose="04020805060202030203" pitchFamily="82" charset="0"/>
            </a:endParaRPr>
          </a:p>
          <a:p>
            <a:r>
              <a:rPr lang="en-US" dirty="0"/>
              <a:t> </a:t>
            </a:r>
          </a:p>
        </p:txBody>
      </p:sp>
    </p:spTree>
    <p:extLst>
      <p:ext uri="{BB962C8B-B14F-4D97-AF65-F5344CB8AC3E}">
        <p14:creationId xmlns:p14="http://schemas.microsoft.com/office/powerpoint/2010/main" val="3601603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15411" y="532660"/>
            <a:ext cx="12076590" cy="5424257"/>
          </a:xfrm>
        </p:spPr>
        <p:txBody>
          <a:bodyPr>
            <a:noAutofit/>
          </a:bodyPr>
          <a:lstStyle/>
          <a:p>
            <a:r>
              <a:rPr lang="en-US" sz="9600" dirty="0">
                <a:solidFill>
                  <a:schemeClr val="accent2">
                    <a:lumMod val="20000"/>
                    <a:lumOff val="80000"/>
                  </a:schemeClr>
                </a:solidFill>
                <a:latin typeface="Ravie" panose="04040805050809020602" pitchFamily="82" charset="0"/>
              </a:rPr>
              <a:t>The </a:t>
            </a:r>
            <a:r>
              <a:rPr lang="en-US" sz="9600" dirty="0" err="1">
                <a:solidFill>
                  <a:schemeClr val="accent2">
                    <a:lumMod val="20000"/>
                    <a:lumOff val="80000"/>
                  </a:schemeClr>
                </a:solidFill>
                <a:latin typeface="Ravie" panose="04040805050809020602" pitchFamily="82" charset="0"/>
              </a:rPr>
              <a:t>H.L.boles</a:t>
            </a:r>
            <a:r>
              <a:rPr lang="en-US" sz="9600" dirty="0">
                <a:solidFill>
                  <a:schemeClr val="accent2">
                    <a:lumMod val="20000"/>
                    <a:lumOff val="80000"/>
                  </a:schemeClr>
                </a:solidFill>
                <a:latin typeface="Ravie" panose="04040805050809020602" pitchFamily="82" charset="0"/>
              </a:rPr>
              <a:t>     </a:t>
            </a:r>
            <a:br>
              <a:rPr lang="en-US" sz="9600" dirty="0">
                <a:solidFill>
                  <a:schemeClr val="accent2">
                    <a:lumMod val="20000"/>
                    <a:lumOff val="80000"/>
                  </a:schemeClr>
                </a:solidFill>
                <a:latin typeface="Ravie" panose="04040805050809020602" pitchFamily="82" charset="0"/>
              </a:rPr>
            </a:br>
            <a:r>
              <a:rPr lang="en-US" sz="9600" dirty="0">
                <a:solidFill>
                  <a:schemeClr val="accent2">
                    <a:lumMod val="20000"/>
                    <a:lumOff val="80000"/>
                  </a:schemeClr>
                </a:solidFill>
                <a:latin typeface="Ravie" panose="04040805050809020602" pitchFamily="82" charset="0"/>
              </a:rPr>
              <a:t> vs. R.H. boll</a:t>
            </a:r>
            <a:br>
              <a:rPr lang="en-US" sz="9600" dirty="0">
                <a:solidFill>
                  <a:schemeClr val="accent2">
                    <a:lumMod val="20000"/>
                    <a:lumOff val="80000"/>
                  </a:schemeClr>
                </a:solidFill>
                <a:latin typeface="Ravie" panose="04040805050809020602" pitchFamily="82" charset="0"/>
              </a:rPr>
            </a:br>
            <a:r>
              <a:rPr lang="en-US" sz="9600" dirty="0">
                <a:solidFill>
                  <a:schemeClr val="accent2">
                    <a:lumMod val="20000"/>
                    <a:lumOff val="80000"/>
                  </a:schemeClr>
                </a:solidFill>
                <a:latin typeface="Ravie" panose="04040805050809020602" pitchFamily="82" charset="0"/>
              </a:rPr>
              <a:t>  1928 debate</a:t>
            </a:r>
          </a:p>
        </p:txBody>
      </p:sp>
    </p:spTree>
    <p:extLst>
      <p:ext uri="{BB962C8B-B14F-4D97-AF65-F5344CB8AC3E}">
        <p14:creationId xmlns:p14="http://schemas.microsoft.com/office/powerpoint/2010/main" val="30619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7E75AF-72FB-4DD2-B26A-DE61457F8407}"/>
              </a:ext>
            </a:extLst>
          </p:cNvPr>
          <p:cNvSpPr txBox="1"/>
          <p:nvPr/>
        </p:nvSpPr>
        <p:spPr>
          <a:xfrm>
            <a:off x="2618913" y="1207363"/>
            <a:ext cx="8105311" cy="3046988"/>
          </a:xfrm>
          <a:prstGeom prst="rect">
            <a:avLst/>
          </a:prstGeom>
          <a:noFill/>
        </p:spPr>
        <p:txBody>
          <a:bodyPr wrap="square">
            <a:spAutoFit/>
          </a:bodyPr>
          <a:lstStyle/>
          <a:p>
            <a:pPr algn="l"/>
            <a:r>
              <a:rPr lang="en-US" sz="3200" b="1" i="0" u="none" strike="noStrike" baseline="0" dirty="0">
                <a:solidFill>
                  <a:srgbClr val="C00000"/>
                </a:solidFill>
                <a:latin typeface="Times New Roman" panose="02020603050405020304" pitchFamily="18" charset="0"/>
              </a:rPr>
              <a:t>RESTORATION OF ISRAEL.</a:t>
            </a:r>
          </a:p>
          <a:p>
            <a:pPr algn="l"/>
            <a:r>
              <a:rPr lang="en-US" sz="3200" b="1" i="0" u="none" strike="noStrike" baseline="0" dirty="0">
                <a:solidFill>
                  <a:srgbClr val="C00000"/>
                </a:solidFill>
                <a:latin typeface="Times New Roman" panose="02020603050405020304" pitchFamily="18" charset="0"/>
              </a:rPr>
              <a:t>______</a:t>
            </a:r>
          </a:p>
          <a:p>
            <a:pPr algn="l"/>
            <a:r>
              <a:rPr lang="en-US" sz="3200" b="1" i="0" u="none" strike="noStrike" baseline="0" dirty="0">
                <a:solidFill>
                  <a:srgbClr val="C00000"/>
                </a:solidFill>
                <a:latin typeface="Times New Roman" panose="02020603050405020304" pitchFamily="18" charset="0"/>
              </a:rPr>
              <a:t>Proposition: "The Scriptures teach that Israel (fleshly descendants of Abraham through Jacob) shall be nationally restored."</a:t>
            </a:r>
          </a:p>
          <a:p>
            <a:pPr algn="l"/>
            <a:r>
              <a:rPr lang="en-US" sz="3200" b="1" i="0" u="none" strike="noStrike" baseline="0" dirty="0">
                <a:solidFill>
                  <a:srgbClr val="C00000"/>
                </a:solidFill>
                <a:latin typeface="Times New Roman" panose="02020603050405020304" pitchFamily="18" charset="0"/>
              </a:rPr>
              <a:t>R. H. Boll affirms; H. Leo Boles denies.</a:t>
            </a:r>
            <a:endParaRPr lang="en-US" sz="3200" dirty="0">
              <a:solidFill>
                <a:srgbClr val="C00000"/>
              </a:solidFill>
            </a:endParaRPr>
          </a:p>
        </p:txBody>
      </p:sp>
    </p:spTree>
    <p:extLst>
      <p:ext uri="{BB962C8B-B14F-4D97-AF65-F5344CB8AC3E}">
        <p14:creationId xmlns:p14="http://schemas.microsoft.com/office/powerpoint/2010/main" val="636414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B29E42-E823-4069-A06F-F102BF6B7D9A}"/>
              </a:ext>
            </a:extLst>
          </p:cNvPr>
          <p:cNvSpPr txBox="1"/>
          <p:nvPr/>
        </p:nvSpPr>
        <p:spPr>
          <a:xfrm>
            <a:off x="2361460" y="1047564"/>
            <a:ext cx="8637973" cy="4154984"/>
          </a:xfrm>
          <a:prstGeom prst="rect">
            <a:avLst/>
          </a:prstGeom>
          <a:noFill/>
        </p:spPr>
        <p:txBody>
          <a:bodyPr wrap="square">
            <a:spAutoFit/>
          </a:bodyPr>
          <a:lstStyle/>
          <a:p>
            <a:pPr algn="l"/>
            <a:r>
              <a:rPr lang="en-US" sz="3200" b="1" i="0" u="none" strike="noStrike" baseline="0" dirty="0">
                <a:solidFill>
                  <a:srgbClr val="C00000"/>
                </a:solidFill>
                <a:latin typeface="Times New Roman" panose="02020603050405020304" pitchFamily="18" charset="0"/>
              </a:rPr>
              <a:t>PROPOSITION II.</a:t>
            </a:r>
          </a:p>
          <a:p>
            <a:pPr algn="l"/>
            <a:r>
              <a:rPr lang="en-US" sz="3200" b="1" i="0" u="none" strike="noStrike" baseline="0" dirty="0">
                <a:solidFill>
                  <a:srgbClr val="C00000"/>
                </a:solidFill>
                <a:latin typeface="Times New Roman" panose="02020603050405020304" pitchFamily="18" charset="0"/>
              </a:rPr>
              <a:t>THE KINGDOM OF GOD.</a:t>
            </a:r>
          </a:p>
          <a:p>
            <a:pPr algn="l"/>
            <a:r>
              <a:rPr lang="en-US" sz="3200" b="1" i="0" u="none" strike="noStrike" baseline="0" dirty="0">
                <a:solidFill>
                  <a:srgbClr val="C00000"/>
                </a:solidFill>
                <a:latin typeface="Times New Roman" panose="02020603050405020304" pitchFamily="18" charset="0"/>
              </a:rPr>
              <a:t>_______</a:t>
            </a:r>
          </a:p>
          <a:p>
            <a:pPr algn="l"/>
            <a:r>
              <a:rPr lang="en-US" sz="3200" b="1" i="0" u="none" strike="noStrike" baseline="0" dirty="0">
                <a:solidFill>
                  <a:srgbClr val="C00000"/>
                </a:solidFill>
                <a:latin typeface="Times New Roman" panose="02020603050405020304" pitchFamily="18" charset="0"/>
              </a:rPr>
              <a:t>Proposition: "The Scriptures teach that the event signified by the smiting and destruction   of the image in Dan. 2:35, 44 began to take place on the day of Pentecost.”</a:t>
            </a:r>
          </a:p>
          <a:p>
            <a:pPr algn="l"/>
            <a:endParaRPr lang="en-US" sz="800" b="1" i="0" u="none" strike="noStrike" baseline="0" dirty="0">
              <a:solidFill>
                <a:srgbClr val="C00000"/>
              </a:solidFill>
              <a:latin typeface="Times New Roman" panose="02020603050405020304" pitchFamily="18" charset="0"/>
            </a:endParaRPr>
          </a:p>
          <a:p>
            <a:pPr algn="l"/>
            <a:r>
              <a:rPr lang="en-US" sz="3200" b="1" i="0" u="none" strike="noStrike" baseline="0" dirty="0">
                <a:solidFill>
                  <a:srgbClr val="C00000"/>
                </a:solidFill>
                <a:latin typeface="Times New Roman" panose="02020603050405020304" pitchFamily="18" charset="0"/>
              </a:rPr>
              <a:t>H. Leo Boles affirms; R. H. Boll denies.</a:t>
            </a:r>
            <a:endParaRPr lang="en-US" sz="3200" dirty="0">
              <a:solidFill>
                <a:srgbClr val="C00000"/>
              </a:solidFill>
            </a:endParaRPr>
          </a:p>
        </p:txBody>
      </p:sp>
    </p:spTree>
    <p:extLst>
      <p:ext uri="{BB962C8B-B14F-4D97-AF65-F5344CB8AC3E}">
        <p14:creationId xmlns:p14="http://schemas.microsoft.com/office/powerpoint/2010/main" val="2286974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0DAF6D-5180-49FB-BE72-21C053825588}"/>
              </a:ext>
            </a:extLst>
          </p:cNvPr>
          <p:cNvSpPr txBox="1"/>
          <p:nvPr/>
        </p:nvSpPr>
        <p:spPr>
          <a:xfrm>
            <a:off x="2450237" y="1136342"/>
            <a:ext cx="7661429" cy="3662541"/>
          </a:xfrm>
          <a:prstGeom prst="rect">
            <a:avLst/>
          </a:prstGeom>
          <a:noFill/>
        </p:spPr>
        <p:txBody>
          <a:bodyPr wrap="square">
            <a:spAutoFit/>
          </a:bodyPr>
          <a:lstStyle/>
          <a:p>
            <a:pPr algn="l"/>
            <a:r>
              <a:rPr lang="en-US" sz="3200" b="1" i="0" u="none" strike="noStrike" baseline="0" dirty="0">
                <a:solidFill>
                  <a:srgbClr val="C00000"/>
                </a:solidFill>
                <a:latin typeface="Times New Roman" panose="02020603050405020304" pitchFamily="18" charset="0"/>
              </a:rPr>
              <a:t>PROPOSITION III.</a:t>
            </a:r>
          </a:p>
          <a:p>
            <a:pPr algn="l"/>
            <a:r>
              <a:rPr lang="en-US" sz="3200" b="1" i="0" u="none" strike="noStrike" baseline="0" dirty="0">
                <a:solidFill>
                  <a:srgbClr val="C00000"/>
                </a:solidFill>
                <a:latin typeface="Times New Roman" panose="02020603050405020304" pitchFamily="18" charset="0"/>
              </a:rPr>
              <a:t>______</a:t>
            </a:r>
          </a:p>
          <a:p>
            <a:pPr algn="l"/>
            <a:r>
              <a:rPr lang="en-US" sz="3200" b="1" i="0" u="none" strike="noStrike" baseline="0" dirty="0">
                <a:solidFill>
                  <a:srgbClr val="C00000"/>
                </a:solidFill>
                <a:latin typeface="Times New Roman" panose="02020603050405020304" pitchFamily="18" charset="0"/>
              </a:rPr>
              <a:t>THE REIGN OF CHRIST.</a:t>
            </a:r>
          </a:p>
          <a:p>
            <a:pPr algn="l"/>
            <a:r>
              <a:rPr lang="en-US" sz="3200" b="1" i="0" u="none" strike="noStrike" baseline="0" dirty="0">
                <a:solidFill>
                  <a:srgbClr val="C00000"/>
                </a:solidFill>
                <a:latin typeface="Times New Roman" panose="02020603050405020304" pitchFamily="18" charset="0"/>
              </a:rPr>
              <a:t>Third Proposition: "The Scriptures teach that after his </a:t>
            </a:r>
            <a:r>
              <a:rPr lang="en-US" sz="3200" b="1" dirty="0">
                <a:solidFill>
                  <a:srgbClr val="C00000"/>
                </a:solidFill>
                <a:latin typeface="Times New Roman" panose="02020603050405020304" pitchFamily="18" charset="0"/>
              </a:rPr>
              <a:t>c</a:t>
            </a:r>
            <a:r>
              <a:rPr lang="en-US" sz="3200" b="1" i="0" u="none" strike="noStrike" baseline="0" dirty="0">
                <a:solidFill>
                  <a:srgbClr val="C00000"/>
                </a:solidFill>
                <a:latin typeface="Times New Roman" panose="02020603050405020304" pitchFamily="18" charset="0"/>
              </a:rPr>
              <a:t>oming Christ will with his saints reign over all the earth.“</a:t>
            </a:r>
          </a:p>
          <a:p>
            <a:pPr algn="l"/>
            <a:r>
              <a:rPr lang="en-US" sz="800" b="1" i="0" u="none" strike="noStrike" baseline="0" dirty="0">
                <a:solidFill>
                  <a:srgbClr val="C00000"/>
                </a:solidFill>
                <a:latin typeface="Times New Roman" panose="02020603050405020304" pitchFamily="18" charset="0"/>
              </a:rPr>
              <a:t> </a:t>
            </a:r>
          </a:p>
          <a:p>
            <a:pPr algn="l"/>
            <a:r>
              <a:rPr lang="en-US" sz="3200" b="1" i="0" u="none" strike="noStrike" baseline="0" dirty="0">
                <a:solidFill>
                  <a:srgbClr val="C00000"/>
                </a:solidFill>
                <a:latin typeface="Times New Roman" panose="02020603050405020304" pitchFamily="18" charset="0"/>
              </a:rPr>
              <a:t>R. H. Boil affirms; H. Leo Boles denies.</a:t>
            </a:r>
            <a:endParaRPr lang="en-US" sz="3200" dirty="0">
              <a:solidFill>
                <a:srgbClr val="C00000"/>
              </a:solidFill>
            </a:endParaRPr>
          </a:p>
        </p:txBody>
      </p:sp>
    </p:spTree>
    <p:extLst>
      <p:ext uri="{BB962C8B-B14F-4D97-AF65-F5344CB8AC3E}">
        <p14:creationId xmlns:p14="http://schemas.microsoft.com/office/powerpoint/2010/main" val="3144776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7C9258-F6B1-4E9C-B0FA-531A24510E6B}"/>
              </a:ext>
            </a:extLst>
          </p:cNvPr>
          <p:cNvSpPr txBox="1"/>
          <p:nvPr/>
        </p:nvSpPr>
        <p:spPr>
          <a:xfrm>
            <a:off x="2414726" y="1251751"/>
            <a:ext cx="7679185" cy="3170099"/>
          </a:xfrm>
          <a:prstGeom prst="rect">
            <a:avLst/>
          </a:prstGeom>
          <a:noFill/>
        </p:spPr>
        <p:txBody>
          <a:bodyPr wrap="square">
            <a:spAutoFit/>
          </a:bodyPr>
          <a:lstStyle/>
          <a:p>
            <a:pPr algn="l"/>
            <a:r>
              <a:rPr lang="en-US" sz="3200" b="1" i="0" u="none" strike="noStrike" baseline="0" dirty="0">
                <a:solidFill>
                  <a:srgbClr val="C00000"/>
                </a:solidFill>
                <a:latin typeface="Times New Roman" panose="02020603050405020304" pitchFamily="18" charset="0"/>
              </a:rPr>
              <a:t>PROPOSITION IV.</a:t>
            </a:r>
          </a:p>
          <a:p>
            <a:pPr algn="l"/>
            <a:r>
              <a:rPr lang="en-US" sz="3200" b="1" i="0" u="none" strike="noStrike" baseline="0" dirty="0">
                <a:solidFill>
                  <a:srgbClr val="C00000"/>
                </a:solidFill>
                <a:latin typeface="Times New Roman" panose="02020603050405020304" pitchFamily="18" charset="0"/>
              </a:rPr>
              <a:t>CHRIST ON DAVID'S THRONE.</a:t>
            </a:r>
          </a:p>
          <a:p>
            <a:pPr algn="l"/>
            <a:r>
              <a:rPr lang="en-US" sz="3200" b="1" i="0" u="none" strike="noStrike" baseline="0" dirty="0">
                <a:solidFill>
                  <a:srgbClr val="C00000"/>
                </a:solidFill>
                <a:latin typeface="Times New Roman" panose="02020603050405020304" pitchFamily="18" charset="0"/>
              </a:rPr>
              <a:t>_________</a:t>
            </a:r>
          </a:p>
          <a:p>
            <a:pPr algn="l"/>
            <a:r>
              <a:rPr lang="en-US" sz="3200" b="1" i="0" u="none" strike="noStrike" baseline="0" dirty="0">
                <a:solidFill>
                  <a:srgbClr val="C00000"/>
                </a:solidFill>
                <a:latin typeface="Times New Roman" panose="02020603050405020304" pitchFamily="18" charset="0"/>
              </a:rPr>
              <a:t>Fourth Proposition: "The Scriptures teach that Christ is now on David's throne.“</a:t>
            </a:r>
          </a:p>
          <a:p>
            <a:pPr algn="l"/>
            <a:r>
              <a:rPr lang="en-US" sz="800" b="1" i="0" u="none" strike="noStrike" baseline="0" dirty="0">
                <a:solidFill>
                  <a:srgbClr val="C00000"/>
                </a:solidFill>
                <a:latin typeface="Times New Roman" panose="02020603050405020304" pitchFamily="18" charset="0"/>
              </a:rPr>
              <a:t> </a:t>
            </a:r>
          </a:p>
          <a:p>
            <a:pPr algn="l"/>
            <a:r>
              <a:rPr lang="en-US" sz="3200" b="1" i="0" u="none" strike="noStrike" baseline="0" dirty="0">
                <a:solidFill>
                  <a:srgbClr val="C00000"/>
                </a:solidFill>
                <a:latin typeface="Times New Roman" panose="02020603050405020304" pitchFamily="18" charset="0"/>
              </a:rPr>
              <a:t>H. Leo Boles, affirms; R. H. Boll Denies.</a:t>
            </a:r>
            <a:endParaRPr lang="en-US" sz="3200" dirty="0">
              <a:solidFill>
                <a:srgbClr val="C00000"/>
              </a:solidFill>
            </a:endParaRPr>
          </a:p>
        </p:txBody>
      </p:sp>
    </p:spTree>
    <p:extLst>
      <p:ext uri="{BB962C8B-B14F-4D97-AF65-F5344CB8AC3E}">
        <p14:creationId xmlns:p14="http://schemas.microsoft.com/office/powerpoint/2010/main" val="307200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504D24-6CA8-416A-B480-CB5A3EC2A9BB}"/>
              </a:ext>
            </a:extLst>
          </p:cNvPr>
          <p:cNvSpPr txBox="1"/>
          <p:nvPr/>
        </p:nvSpPr>
        <p:spPr>
          <a:xfrm>
            <a:off x="1775534" y="1074197"/>
            <a:ext cx="9934113" cy="3970318"/>
          </a:xfrm>
          <a:prstGeom prst="rect">
            <a:avLst/>
          </a:prstGeom>
          <a:noFill/>
        </p:spPr>
        <p:txBody>
          <a:bodyPr wrap="square">
            <a:spAutoFit/>
          </a:bodyPr>
          <a:lstStyle/>
          <a:p>
            <a:pPr algn="l"/>
            <a:r>
              <a:rPr lang="en-US" sz="4000" b="1" i="0" u="none" strike="noStrike" baseline="0" dirty="0">
                <a:solidFill>
                  <a:srgbClr val="C00000"/>
                </a:solidFill>
                <a:latin typeface="Times New Roman" panose="02020603050405020304" pitchFamily="18" charset="0"/>
              </a:rPr>
              <a:t>PROPOSITION V.</a:t>
            </a:r>
          </a:p>
          <a:p>
            <a:pPr algn="l"/>
            <a:r>
              <a:rPr lang="en-US" sz="3200" b="0" i="0" u="none" strike="noStrike" baseline="0" dirty="0">
                <a:solidFill>
                  <a:srgbClr val="C00000"/>
                </a:solidFill>
                <a:latin typeface="Times New Roman" panose="02020603050405020304" pitchFamily="18" charset="0"/>
              </a:rPr>
              <a:t>_______</a:t>
            </a:r>
          </a:p>
          <a:p>
            <a:pPr algn="l"/>
            <a:r>
              <a:rPr lang="en-US" sz="3200" b="1" i="0" u="none" strike="noStrike" baseline="0" dirty="0">
                <a:solidFill>
                  <a:srgbClr val="C00000"/>
                </a:solidFill>
                <a:latin typeface="Times New Roman" panose="02020603050405020304" pitchFamily="18" charset="0"/>
              </a:rPr>
              <a:t>CHRIST'S COMING PREMILLENNIAL/IMMINENT</a:t>
            </a:r>
          </a:p>
          <a:p>
            <a:pPr algn="l"/>
            <a:r>
              <a:rPr lang="en-US" sz="3200" b="0" i="0" u="none" strike="noStrike" baseline="0" dirty="0">
                <a:solidFill>
                  <a:srgbClr val="C00000"/>
                </a:solidFill>
                <a:latin typeface="Times New Roman" panose="02020603050405020304" pitchFamily="18" charset="0"/>
              </a:rPr>
              <a:t>_______</a:t>
            </a:r>
          </a:p>
          <a:p>
            <a:pPr algn="l"/>
            <a:r>
              <a:rPr lang="en-US" sz="3600" b="1" i="0" u="none" strike="noStrike" baseline="0" dirty="0">
                <a:solidFill>
                  <a:srgbClr val="C00000"/>
                </a:solidFill>
                <a:latin typeface="Times New Roman" panose="02020603050405020304" pitchFamily="18" charset="0"/>
              </a:rPr>
              <a:t>Fifth Proposition: "The Scriptures teach that the coming of Christ is premillennial and imminent." </a:t>
            </a:r>
          </a:p>
          <a:p>
            <a:pPr algn="l"/>
            <a:endParaRPr lang="en-US" sz="800" b="1" dirty="0">
              <a:solidFill>
                <a:srgbClr val="C00000"/>
              </a:solidFill>
              <a:latin typeface="Times New Roman" panose="02020603050405020304" pitchFamily="18" charset="0"/>
            </a:endParaRPr>
          </a:p>
          <a:p>
            <a:pPr algn="l"/>
            <a:r>
              <a:rPr lang="en-US" sz="3600" b="1" i="0" u="none" strike="noStrike" baseline="0" dirty="0">
                <a:solidFill>
                  <a:srgbClr val="C00000"/>
                </a:solidFill>
                <a:latin typeface="Times New Roman" panose="02020603050405020304" pitchFamily="18" charset="0"/>
              </a:rPr>
              <a:t>R. H. Boll </a:t>
            </a:r>
            <a:r>
              <a:rPr lang="fr-FR" sz="3600" b="1" i="0" u="none" strike="noStrike" baseline="0" dirty="0" err="1">
                <a:solidFill>
                  <a:srgbClr val="C00000"/>
                </a:solidFill>
                <a:latin typeface="Times New Roman" panose="02020603050405020304" pitchFamily="18" charset="0"/>
              </a:rPr>
              <a:t>affirms</a:t>
            </a:r>
            <a:r>
              <a:rPr lang="fr-FR" sz="3600" b="1" i="0" u="none" strike="noStrike" baseline="0" dirty="0">
                <a:solidFill>
                  <a:srgbClr val="C00000"/>
                </a:solidFill>
                <a:latin typeface="Times New Roman" panose="02020603050405020304" pitchFamily="18" charset="0"/>
              </a:rPr>
              <a:t>; H. Leo </a:t>
            </a:r>
            <a:r>
              <a:rPr lang="fr-FR" sz="3600" b="1" i="0" u="none" strike="noStrike" baseline="0" dirty="0" err="1">
                <a:solidFill>
                  <a:srgbClr val="C00000"/>
                </a:solidFill>
                <a:latin typeface="Times New Roman" panose="02020603050405020304" pitchFamily="18" charset="0"/>
              </a:rPr>
              <a:t>Boles</a:t>
            </a:r>
            <a:r>
              <a:rPr lang="fr-FR" sz="3600" b="1" i="0" u="none" strike="noStrike" baseline="0" dirty="0">
                <a:solidFill>
                  <a:srgbClr val="C00000"/>
                </a:solidFill>
                <a:latin typeface="Times New Roman" panose="02020603050405020304" pitchFamily="18" charset="0"/>
              </a:rPr>
              <a:t> </a:t>
            </a:r>
            <a:r>
              <a:rPr lang="fr-FR" sz="3600" b="1" i="0" u="none" strike="noStrike" baseline="0" dirty="0" err="1">
                <a:solidFill>
                  <a:srgbClr val="C00000"/>
                </a:solidFill>
                <a:latin typeface="Times New Roman" panose="02020603050405020304" pitchFamily="18" charset="0"/>
              </a:rPr>
              <a:t>denies</a:t>
            </a:r>
            <a:r>
              <a:rPr lang="fr-FR" sz="3600" b="1" i="0" u="none" strike="noStrike" baseline="0" dirty="0">
                <a:solidFill>
                  <a:srgbClr val="C00000"/>
                </a:solidFill>
                <a:latin typeface="Times New Roman" panose="02020603050405020304" pitchFamily="18" charset="0"/>
              </a:rPr>
              <a:t>.</a:t>
            </a:r>
            <a:endParaRPr lang="en-US" sz="3600" dirty="0">
              <a:solidFill>
                <a:srgbClr val="C00000"/>
              </a:solidFill>
            </a:endParaRPr>
          </a:p>
        </p:txBody>
      </p:sp>
    </p:spTree>
    <p:extLst>
      <p:ext uri="{BB962C8B-B14F-4D97-AF65-F5344CB8AC3E}">
        <p14:creationId xmlns:p14="http://schemas.microsoft.com/office/powerpoint/2010/main" val="83167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44F4E8-17AE-4BEE-91A0-D8F342D17B4C}"/>
              </a:ext>
            </a:extLst>
          </p:cNvPr>
          <p:cNvSpPr/>
          <p:nvPr/>
        </p:nvSpPr>
        <p:spPr>
          <a:xfrm>
            <a:off x="142042" y="1740023"/>
            <a:ext cx="11896077" cy="341632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rPr>
              <a:t>In the early 20</a:t>
            </a:r>
            <a:r>
              <a:rPr lang="en-US" sz="5400" b="1" cap="none" spc="0" baseline="30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rPr>
              <a:t>th</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rPr>
              <a:t> Century</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rPr>
              <a:t> - R.H. Boll of the Gospel Advocate</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rPr>
              <a:t> – convinced the human heart unregenerate</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rPr>
              <a:t> - preached a Semi-Pentecostalism.</a:t>
            </a:r>
          </a:p>
        </p:txBody>
      </p:sp>
    </p:spTree>
    <p:extLst>
      <p:ext uri="{BB962C8B-B14F-4D97-AF65-F5344CB8AC3E}">
        <p14:creationId xmlns:p14="http://schemas.microsoft.com/office/powerpoint/2010/main" val="2470422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0B74A-C2D7-41A7-B5A7-6BDC9DC597F3}"/>
              </a:ext>
            </a:extLst>
          </p:cNvPr>
          <p:cNvSpPr>
            <a:spLocks noGrp="1"/>
          </p:cNvSpPr>
          <p:nvPr>
            <p:ph type="title"/>
          </p:nvPr>
        </p:nvSpPr>
        <p:spPr/>
        <p:txBody>
          <a:bodyPr>
            <a:normAutofit/>
          </a:bodyPr>
          <a:lstStyle/>
          <a:p>
            <a:r>
              <a:rPr lang="en-US" sz="5400" dirty="0">
                <a:latin typeface="Colonna MT" panose="04020805060202030203" pitchFamily="82" charset="0"/>
              </a:rPr>
              <a:t>Often Quoted Debate Highlight:</a:t>
            </a:r>
          </a:p>
        </p:txBody>
      </p:sp>
      <p:sp>
        <p:nvSpPr>
          <p:cNvPr id="3" name="Content Placeholder 2">
            <a:extLst>
              <a:ext uri="{FF2B5EF4-FFF2-40B4-BE49-F238E27FC236}">
                <a16:creationId xmlns:a16="http://schemas.microsoft.com/office/drawing/2014/main" id="{13A6FDCD-CA9C-43C9-964E-576C2FEDCB05}"/>
              </a:ext>
            </a:extLst>
          </p:cNvPr>
          <p:cNvSpPr>
            <a:spLocks noGrp="1"/>
          </p:cNvSpPr>
          <p:nvPr>
            <p:ph idx="1"/>
          </p:nvPr>
        </p:nvSpPr>
        <p:spPr>
          <a:xfrm>
            <a:off x="1534696" y="2015732"/>
            <a:ext cx="9873110" cy="3450613"/>
          </a:xfrm>
        </p:spPr>
        <p:txBody>
          <a:bodyPr>
            <a:noAutofit/>
          </a:bodyPr>
          <a:lstStyle/>
          <a:p>
            <a:r>
              <a:rPr lang="en-US" sz="2800" dirty="0">
                <a:latin typeface="Colonna MT" panose="04020805060202030203" pitchFamily="82" charset="0"/>
              </a:rPr>
              <a:t>“I am not debating about the millennium as such, though I believe in it, I am merely seeking to show that before there is or could be such a period, Christ must come… Call it ‘millennium’ or whatever you please, let it be on earth or in heaven, let it be a thousand years or longer, the one and only point is that that future time of final triumph of the Saints and universal glory and bliss cannot be before the coming of Christ.”</a:t>
            </a:r>
            <a:r>
              <a:rPr lang="en-US" sz="2400" dirty="0">
                <a:latin typeface="Colonna MT" panose="04020805060202030203" pitchFamily="82" charset="0"/>
              </a:rPr>
              <a:t> </a:t>
            </a:r>
            <a:r>
              <a:rPr lang="en-US" sz="2800" dirty="0">
                <a:latin typeface="Colonna MT" panose="04020805060202030203" pitchFamily="82" charset="0"/>
              </a:rPr>
              <a:t> </a:t>
            </a:r>
            <a:r>
              <a:rPr lang="en-US" sz="2800" i="1" dirty="0">
                <a:latin typeface="Colonna MT" panose="04020805060202030203" pitchFamily="82" charset="0"/>
              </a:rPr>
              <a:t>Boll &gt; Boles</a:t>
            </a:r>
          </a:p>
        </p:txBody>
      </p:sp>
      <p:pic>
        <p:nvPicPr>
          <p:cNvPr id="4" name="Picture 2" descr="Boles-Boll Debate">
            <a:extLst>
              <a:ext uri="{FF2B5EF4-FFF2-40B4-BE49-F238E27FC236}">
                <a16:creationId xmlns:a16="http://schemas.microsoft.com/office/drawing/2014/main" id="{6D3063A9-4BC6-4FDD-B787-D676C2FC8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47217" cy="185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028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029810" y="559293"/>
            <a:ext cx="11162189" cy="5397624"/>
          </a:xfrm>
        </p:spPr>
        <p:txBody>
          <a:bodyPr>
            <a:noAutofit/>
          </a:bodyPr>
          <a:lstStyle/>
          <a:p>
            <a:r>
              <a:rPr lang="en-US" sz="9600" dirty="0">
                <a:solidFill>
                  <a:schemeClr val="accent2">
                    <a:lumMod val="20000"/>
                    <a:lumOff val="80000"/>
                  </a:schemeClr>
                </a:solidFill>
                <a:latin typeface="Ravie" panose="04040805050809020602" pitchFamily="82" charset="0"/>
              </a:rPr>
              <a:t>The purge begins in earnest</a:t>
            </a:r>
          </a:p>
        </p:txBody>
      </p:sp>
    </p:spTree>
    <p:extLst>
      <p:ext uri="{BB962C8B-B14F-4D97-AF65-F5344CB8AC3E}">
        <p14:creationId xmlns:p14="http://schemas.microsoft.com/office/powerpoint/2010/main" val="204897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sp>
        <p:nvSpPr>
          <p:cNvPr id="4" name="TextBox 3">
            <a:extLst>
              <a:ext uri="{FF2B5EF4-FFF2-40B4-BE49-F238E27FC236}">
                <a16:creationId xmlns:a16="http://schemas.microsoft.com/office/drawing/2014/main" id="{4D497A32-7C02-4267-85EC-8CD9DB78C95E}"/>
              </a:ext>
            </a:extLst>
          </p:cNvPr>
          <p:cNvSpPr txBox="1"/>
          <p:nvPr/>
        </p:nvSpPr>
        <p:spPr>
          <a:xfrm>
            <a:off x="4536489" y="266331"/>
            <a:ext cx="7182034" cy="5632311"/>
          </a:xfrm>
          <a:prstGeom prst="rect">
            <a:avLst/>
          </a:prstGeom>
          <a:noFill/>
        </p:spPr>
        <p:txBody>
          <a:bodyPr wrap="square">
            <a:spAutoFit/>
          </a:bodyPr>
          <a:lstStyle/>
          <a:p>
            <a:r>
              <a:rPr lang="en-US" dirty="0"/>
              <a:t>Ira Moore affirmed his belief in the return of Christ, but denied that he was to come and reign as an earthly king as taught by Boll.  Boll’s theory, that the kingdom prophesied by Daniel had not yet been set up, misunderstood the nature of the rule of Christ according to Moore.  Moore countered,  "It is a clear, complete and unreasonable reversal of a government and citizens thereof to say that the citizenship has been established, but that the government has not yet become a reality, and will not until Jesus comes again." (Moore, Report, 4).  Moore pointed out that David’s prophecy (Ps. 110:1-3) spoke of the willing offering of Christ’s subjects to his rule.  To Moore, this implied that “at no time, either now or in the future, will Christ conquer any one and bring him into submission and service by the exercise of any other than moral or spiritual persuasive power.”  As further prophetic proof of Christ’s reign, Moore turned to the imagery of the Priest-King (Zechariah 6:13).  Christ held the two offices of King and Priest at the same time.  Moore pressed the point, “And he who admits that Christ is now Priest, must also admit that he is King.”(Ibid.).  Moore seemed to be more concerned with Boll’s doctrine as it pertained to Christ’s rule rather than what it said about the Church.</a:t>
            </a:r>
          </a:p>
        </p:txBody>
      </p:sp>
      <p:pic>
        <p:nvPicPr>
          <p:cNvPr id="6" name="Picture 5">
            <a:extLst>
              <a:ext uri="{FF2B5EF4-FFF2-40B4-BE49-F238E27FC236}">
                <a16:creationId xmlns:a16="http://schemas.microsoft.com/office/drawing/2014/main" id="{AF30F9E3-4AA1-48BC-BDA0-4B116CA48158}"/>
              </a:ext>
            </a:extLst>
          </p:cNvPr>
          <p:cNvPicPr>
            <a:picLocks noChangeAspect="1"/>
          </p:cNvPicPr>
          <p:nvPr/>
        </p:nvPicPr>
        <p:blipFill>
          <a:blip r:embed="rId2"/>
          <a:stretch>
            <a:fillRect/>
          </a:stretch>
        </p:blipFill>
        <p:spPr>
          <a:xfrm>
            <a:off x="-1" y="0"/>
            <a:ext cx="4536489" cy="6125591"/>
          </a:xfrm>
          <a:prstGeom prst="rect">
            <a:avLst/>
          </a:prstGeom>
        </p:spPr>
      </p:pic>
    </p:spTree>
    <p:extLst>
      <p:ext uri="{BB962C8B-B14F-4D97-AF65-F5344CB8AC3E}">
        <p14:creationId xmlns:p14="http://schemas.microsoft.com/office/powerpoint/2010/main" val="1493498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pic>
        <p:nvPicPr>
          <p:cNvPr id="5" name="Picture 4">
            <a:extLst>
              <a:ext uri="{FF2B5EF4-FFF2-40B4-BE49-F238E27FC236}">
                <a16:creationId xmlns:a16="http://schemas.microsoft.com/office/drawing/2014/main" id="{606004EC-0741-41F9-A544-B0C36657A301}"/>
              </a:ext>
            </a:extLst>
          </p:cNvPr>
          <p:cNvPicPr>
            <a:picLocks noChangeAspect="1"/>
          </p:cNvPicPr>
          <p:nvPr/>
        </p:nvPicPr>
        <p:blipFill>
          <a:blip r:embed="rId2"/>
          <a:stretch>
            <a:fillRect/>
          </a:stretch>
        </p:blipFill>
        <p:spPr>
          <a:xfrm>
            <a:off x="1" y="-1"/>
            <a:ext cx="4536488" cy="6116715"/>
          </a:xfrm>
          <a:prstGeom prst="rect">
            <a:avLst/>
          </a:prstGeom>
        </p:spPr>
      </p:pic>
      <p:sp>
        <p:nvSpPr>
          <p:cNvPr id="6" name="TextBox 5">
            <a:extLst>
              <a:ext uri="{FF2B5EF4-FFF2-40B4-BE49-F238E27FC236}">
                <a16:creationId xmlns:a16="http://schemas.microsoft.com/office/drawing/2014/main" id="{FB3F42CC-F0AE-4C9F-920C-C761031628FF}"/>
              </a:ext>
            </a:extLst>
          </p:cNvPr>
          <p:cNvSpPr txBox="1"/>
          <p:nvPr/>
        </p:nvSpPr>
        <p:spPr>
          <a:xfrm>
            <a:off x="4731797" y="710214"/>
            <a:ext cx="7039993" cy="4708981"/>
          </a:xfrm>
          <a:prstGeom prst="rect">
            <a:avLst/>
          </a:prstGeom>
          <a:noFill/>
        </p:spPr>
        <p:txBody>
          <a:bodyPr wrap="square">
            <a:spAutoFit/>
          </a:bodyPr>
          <a:lstStyle/>
          <a:p>
            <a:r>
              <a:rPr lang="en-US" sz="2000" dirty="0"/>
              <a:t>Thad Hutson was an early opponent of the millennial teachings proposed by Charles Neal, a writer in Boll’s paper Word and Work.  Hutson and Neal engaged in a 15 month exchange of articles in the Leader discussing features of the millennium as taught in Neal’s small book, Lessons on the Kingdom.(Neal, 3).  Neal and Hutson mostly argue past each other but the importance of Hutson’s opposition lay in the fact that it was early, before the full fledged battle of the thirties, and that Hutson believed Neal added features which had not been elaborated on by previous Restoration teaching on the millennium: two resurrections, a literal thousand years’ reign, the return of the Jews to Palestine, etc.  "Hence all this twaddle about two literal resurrections and a thousand years of a personal reign of Christ on earth is based on what the Scripture does not say." </a:t>
            </a:r>
            <a:r>
              <a:rPr lang="en-US" sz="1600" dirty="0"/>
              <a:t>(Hutson, 1914, 9).</a:t>
            </a:r>
          </a:p>
        </p:txBody>
      </p:sp>
    </p:spTree>
    <p:extLst>
      <p:ext uri="{BB962C8B-B14F-4D97-AF65-F5344CB8AC3E}">
        <p14:creationId xmlns:p14="http://schemas.microsoft.com/office/powerpoint/2010/main" val="476982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sp>
        <p:nvSpPr>
          <p:cNvPr id="4" name="TextBox 3">
            <a:extLst>
              <a:ext uri="{FF2B5EF4-FFF2-40B4-BE49-F238E27FC236}">
                <a16:creationId xmlns:a16="http://schemas.microsoft.com/office/drawing/2014/main" id="{22782354-E1B5-4F57-9EAE-A4ABFA594221}"/>
              </a:ext>
            </a:extLst>
          </p:cNvPr>
          <p:cNvSpPr txBox="1"/>
          <p:nvPr/>
        </p:nvSpPr>
        <p:spPr>
          <a:xfrm>
            <a:off x="4669653" y="168676"/>
            <a:ext cx="7522346" cy="5632311"/>
          </a:xfrm>
          <a:prstGeom prst="rect">
            <a:avLst/>
          </a:prstGeom>
          <a:noFill/>
        </p:spPr>
        <p:txBody>
          <a:bodyPr wrap="square">
            <a:spAutoFit/>
          </a:bodyPr>
          <a:lstStyle/>
          <a:p>
            <a:r>
              <a:rPr lang="en-US" sz="2000" dirty="0"/>
              <a:t>As the controversy progressed, T. Q. Martin noted tendencies exhibited by the men in Boll’s camp.  Martin said, “One of the greatest dangers to which a preacher or writer is subjected,    is that of becoming wedded to a theory, and then persuading himself that he finds that theory in almost every chapter in   the old book.”(Follow, 5).  After giving a recent example from Word and Work, Martin said that in an age of “wild exegesis” some were making “wilder and wilder guesses” in dealing with God’s word, but not wanting to be questioned about their views.  When questioned, the premillennial defenders would say, “You do not believe in the second coming” or “the church has lost her belief in the return of her Lord.”  Martin denied that claim as he asserted, “I believe there is a general, almost universal agreement among professed Christians that Jesus is coming again.”  Martin said that instead of troubling others over “guesses about things not clearly revealed” Christians should emphasize the truth of Jesus’ coming and being ready for it. </a:t>
            </a:r>
          </a:p>
        </p:txBody>
      </p:sp>
      <p:pic>
        <p:nvPicPr>
          <p:cNvPr id="5" name="Picture 4">
            <a:extLst>
              <a:ext uri="{FF2B5EF4-FFF2-40B4-BE49-F238E27FC236}">
                <a16:creationId xmlns:a16="http://schemas.microsoft.com/office/drawing/2014/main" id="{24EA49FC-5FE9-41DF-AB44-4D279FF4C4FD}"/>
              </a:ext>
            </a:extLst>
          </p:cNvPr>
          <p:cNvPicPr>
            <a:picLocks noChangeAspect="1"/>
          </p:cNvPicPr>
          <p:nvPr/>
        </p:nvPicPr>
        <p:blipFill>
          <a:blip r:embed="rId2"/>
          <a:stretch>
            <a:fillRect/>
          </a:stretch>
        </p:blipFill>
        <p:spPr>
          <a:xfrm>
            <a:off x="1" y="0"/>
            <a:ext cx="4563122" cy="6152225"/>
          </a:xfrm>
          <a:prstGeom prst="rect">
            <a:avLst/>
          </a:prstGeom>
        </p:spPr>
      </p:pic>
    </p:spTree>
    <p:extLst>
      <p:ext uri="{BB962C8B-B14F-4D97-AF65-F5344CB8AC3E}">
        <p14:creationId xmlns:p14="http://schemas.microsoft.com/office/powerpoint/2010/main" val="804170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sp>
        <p:nvSpPr>
          <p:cNvPr id="4" name="TextBox 3">
            <a:extLst>
              <a:ext uri="{FF2B5EF4-FFF2-40B4-BE49-F238E27FC236}">
                <a16:creationId xmlns:a16="http://schemas.microsoft.com/office/drawing/2014/main" id="{913E18CF-1E43-44F6-B965-2EE55CBDF3E2}"/>
              </a:ext>
            </a:extLst>
          </p:cNvPr>
          <p:cNvSpPr txBox="1"/>
          <p:nvPr/>
        </p:nvSpPr>
        <p:spPr>
          <a:xfrm>
            <a:off x="1624614" y="0"/>
            <a:ext cx="10156053" cy="6346696"/>
          </a:xfrm>
          <a:prstGeom prst="rect">
            <a:avLst/>
          </a:prstGeom>
          <a:noFill/>
        </p:spPr>
        <p:txBody>
          <a:bodyPr wrap="square">
            <a:spAutoFit/>
          </a:bodyPr>
          <a:lstStyle/>
          <a:p>
            <a:r>
              <a:rPr lang="en-US" sz="2800" dirty="0">
                <a:latin typeface="Colonna MT" panose="04020805060202030203" pitchFamily="82" charset="0"/>
              </a:rPr>
              <a:t>When C. R. Nichol and R. L. Whiteside published a review of R. H. Boll’s teaching in a little booklet entitled </a:t>
            </a:r>
            <a:r>
              <a:rPr lang="en-US" sz="2800" i="1" dirty="0">
                <a:latin typeface="Colonna MT" panose="04020805060202030203" pitchFamily="82" charset="0"/>
              </a:rPr>
              <a:t>Christ and His Kingdom</a:t>
            </a:r>
            <a:r>
              <a:rPr lang="en-US" sz="2800" dirty="0">
                <a:latin typeface="Colonna MT" panose="04020805060202030203" pitchFamily="82" charset="0"/>
              </a:rPr>
              <a:t>, (Debate, 7).  Thad Hutson heartily endorsed its appearing:  "I have read carefully R. H. Boll on the coming of Christ and the coming Kingdom.  But, oh boys, you should read the review of it, by Bros. Whiteside and Nichols (sic), both of Texas . . .  Bros. Whiteside and Nichols (sic) have done the cause of truth a great good in this review.  It encourages me greatly.  May God speed it." (Hutson, Commendation, 9). Another endorsement of the booklet said that Boll’s  theories could no longer be looked at as “speculations” or “harmless guesses.”  The anonymous paragraph stated, “It is a violent wrestling of prophecies from their proper setting and fulfillment to make them do service in some fantastic dream of   the future.” (Theories, 2). </a:t>
            </a:r>
          </a:p>
        </p:txBody>
      </p:sp>
    </p:spTree>
    <p:extLst>
      <p:ext uri="{BB962C8B-B14F-4D97-AF65-F5344CB8AC3E}">
        <p14:creationId xmlns:p14="http://schemas.microsoft.com/office/powerpoint/2010/main" val="1359757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pic>
        <p:nvPicPr>
          <p:cNvPr id="3" name="Picture 2">
            <a:extLst>
              <a:ext uri="{FF2B5EF4-FFF2-40B4-BE49-F238E27FC236}">
                <a16:creationId xmlns:a16="http://schemas.microsoft.com/office/drawing/2014/main" id="{0C2C22E1-11E3-4DC1-BE41-E1B849DF7F70}"/>
              </a:ext>
            </a:extLst>
          </p:cNvPr>
          <p:cNvPicPr>
            <a:picLocks noChangeAspect="1"/>
          </p:cNvPicPr>
          <p:nvPr/>
        </p:nvPicPr>
        <p:blipFill>
          <a:blip r:embed="rId2"/>
          <a:stretch>
            <a:fillRect/>
          </a:stretch>
        </p:blipFill>
        <p:spPr>
          <a:xfrm>
            <a:off x="0" y="0"/>
            <a:ext cx="4563122" cy="6143348"/>
          </a:xfrm>
          <a:prstGeom prst="rect">
            <a:avLst/>
          </a:prstGeom>
        </p:spPr>
      </p:pic>
      <p:sp>
        <p:nvSpPr>
          <p:cNvPr id="5" name="TextBox 4">
            <a:extLst>
              <a:ext uri="{FF2B5EF4-FFF2-40B4-BE49-F238E27FC236}">
                <a16:creationId xmlns:a16="http://schemas.microsoft.com/office/drawing/2014/main" id="{4AF7CC64-72C1-4BBB-8144-8FACACBCE05C}"/>
              </a:ext>
            </a:extLst>
          </p:cNvPr>
          <p:cNvSpPr txBox="1"/>
          <p:nvPr/>
        </p:nvSpPr>
        <p:spPr>
          <a:xfrm>
            <a:off x="4740676" y="292963"/>
            <a:ext cx="7350710" cy="5632311"/>
          </a:xfrm>
          <a:prstGeom prst="rect">
            <a:avLst/>
          </a:prstGeom>
          <a:noFill/>
        </p:spPr>
        <p:txBody>
          <a:bodyPr wrap="square">
            <a:spAutoFit/>
          </a:bodyPr>
          <a:lstStyle/>
          <a:p>
            <a:r>
              <a:rPr lang="en-US" dirty="0"/>
              <a:t>In 1933 Foy E. Wallace, Jr. accepted Charles Neal’s challenge to debate in Winchester, Kentucky.  The Leader gave ample space to  the reporting of the debate.(</a:t>
            </a:r>
            <a:r>
              <a:rPr lang="en-US" dirty="0" err="1"/>
              <a:t>Baumer</a:t>
            </a:r>
            <a:r>
              <a:rPr lang="en-US" dirty="0"/>
              <a:t>, 8 &amp; Hutson Millennium, 10-11).  The proposition for the debate was: “The Bible clearly teaches that after the second coming of Christ and before the final resurrection and judgement, there will be an age or dispensation of one thousand years, during which Christ will reign on the earth.”  Neal affirmed the proposition and Wallace denied it.  Later, both men would meet again in debate in Chattanooga, Tennessee.  When the debate came out in book form as published by the Gospel Advocate, Ira Moore gave it a review:  "The speakers were pretty evenly matched in several particulars, pleasant and smooth speakers and interesting.  Our candid judgement is, based upon much reading and studying of the Scriptures and all I could get to read on the theme involved,  that Brother Neal undertook a most unusual and untenable task, but if anyone in the Brotherhood can defend that proposition and make  it “stick,” he can.  But Brother Wallace showed himself equal to every occasion and need, and, as we candidly think, fully and fairly met and defeated his respondent on everything that pertained to  the proposition and met some emergencies that did not." (Moore, 4).</a:t>
            </a:r>
          </a:p>
        </p:txBody>
      </p:sp>
    </p:spTree>
    <p:extLst>
      <p:ext uri="{BB962C8B-B14F-4D97-AF65-F5344CB8AC3E}">
        <p14:creationId xmlns:p14="http://schemas.microsoft.com/office/powerpoint/2010/main" val="2567002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sp>
        <p:nvSpPr>
          <p:cNvPr id="4" name="TextBox 3">
            <a:extLst>
              <a:ext uri="{FF2B5EF4-FFF2-40B4-BE49-F238E27FC236}">
                <a16:creationId xmlns:a16="http://schemas.microsoft.com/office/drawing/2014/main" id="{9A761311-1BC0-4E0A-90DA-0063DE15C247}"/>
              </a:ext>
            </a:extLst>
          </p:cNvPr>
          <p:cNvSpPr txBox="1"/>
          <p:nvPr/>
        </p:nvSpPr>
        <p:spPr>
          <a:xfrm>
            <a:off x="1944210" y="328475"/>
            <a:ext cx="9188388" cy="5632311"/>
          </a:xfrm>
          <a:prstGeom prst="rect">
            <a:avLst/>
          </a:prstGeom>
          <a:noFill/>
        </p:spPr>
        <p:txBody>
          <a:bodyPr wrap="square">
            <a:spAutoFit/>
          </a:bodyPr>
          <a:lstStyle/>
          <a:p>
            <a:r>
              <a:rPr lang="en-US" sz="2400" b="1" dirty="0">
                <a:latin typeface="Colonna MT" panose="04020805060202030203" pitchFamily="82" charset="0"/>
              </a:rPr>
              <a:t>The debate pushed Foy E. Wallace, Jr. to the forefront in opposing premillennialism.  When Wallace began the Gospel Guardian to counter the teaching propagated by Word and Work, F. L. Rowe encouraged writers to send their articles on premillennialism to Wallace for publication. (Rowe, Guardian, 9).  For some time Rowe had been urging the publication of a brotherhood quarterly that would discuss controversial subjects aimed for preachers and allow papers like the Leader to be more suited for edification purposes of average members.</a:t>
            </a:r>
          </a:p>
          <a:p>
            <a:r>
              <a:rPr lang="en-US" sz="2400" b="1" dirty="0">
                <a:latin typeface="Colonna MT" panose="04020805060202030203" pitchFamily="82" charset="0"/>
              </a:rPr>
              <a:t> </a:t>
            </a:r>
          </a:p>
          <a:p>
            <a:r>
              <a:rPr lang="en-US" sz="2400" b="1" dirty="0">
                <a:latin typeface="Colonna MT" panose="04020805060202030203" pitchFamily="82" charset="0"/>
              </a:rPr>
              <a:t>Though Fred Rowe had invited R. H. Boll to take a place on the Leader staff, opposition to the premillennial teachings of Boll and others was present in the Leader from the beginning of the period being studied.  Thad Hutson, Ira Moore, and T. Q. Martin, along with many others, challenged the details of premillennial theories while they defended their belief in the return of Christ. </a:t>
            </a:r>
          </a:p>
        </p:txBody>
      </p:sp>
    </p:spTree>
    <p:extLst>
      <p:ext uri="{BB962C8B-B14F-4D97-AF65-F5344CB8AC3E}">
        <p14:creationId xmlns:p14="http://schemas.microsoft.com/office/powerpoint/2010/main" val="2227434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pic>
        <p:nvPicPr>
          <p:cNvPr id="3" name="Picture 2">
            <a:extLst>
              <a:ext uri="{FF2B5EF4-FFF2-40B4-BE49-F238E27FC236}">
                <a16:creationId xmlns:a16="http://schemas.microsoft.com/office/drawing/2014/main" id="{DF1A1501-CA56-4427-81A7-90E523EFB7E8}"/>
              </a:ext>
            </a:extLst>
          </p:cNvPr>
          <p:cNvPicPr>
            <a:picLocks noChangeAspect="1"/>
          </p:cNvPicPr>
          <p:nvPr/>
        </p:nvPicPr>
        <p:blipFill>
          <a:blip r:embed="rId2"/>
          <a:stretch>
            <a:fillRect/>
          </a:stretch>
        </p:blipFill>
        <p:spPr>
          <a:xfrm>
            <a:off x="0" y="0"/>
            <a:ext cx="4554245" cy="6107837"/>
          </a:xfrm>
          <a:prstGeom prst="rect">
            <a:avLst/>
          </a:prstGeom>
        </p:spPr>
      </p:pic>
      <p:sp>
        <p:nvSpPr>
          <p:cNvPr id="5" name="TextBox 4">
            <a:extLst>
              <a:ext uri="{FF2B5EF4-FFF2-40B4-BE49-F238E27FC236}">
                <a16:creationId xmlns:a16="http://schemas.microsoft.com/office/drawing/2014/main" id="{FE20E6A3-BFE3-462C-8B04-16F35CB66081}"/>
              </a:ext>
            </a:extLst>
          </p:cNvPr>
          <p:cNvSpPr txBox="1"/>
          <p:nvPr/>
        </p:nvSpPr>
        <p:spPr>
          <a:xfrm>
            <a:off x="4864963" y="266330"/>
            <a:ext cx="6826928" cy="5632311"/>
          </a:xfrm>
          <a:prstGeom prst="rect">
            <a:avLst/>
          </a:prstGeom>
          <a:noFill/>
        </p:spPr>
        <p:txBody>
          <a:bodyPr wrap="square">
            <a:spAutoFit/>
          </a:bodyPr>
          <a:lstStyle/>
          <a:p>
            <a:r>
              <a:rPr lang="en-US" sz="2400" dirty="0"/>
              <a:t>But the premillennial controversy exposed a division within the Leader regarding the issue.  Despite the opposition of Hutson, Martin, Moore, and Rowe to Boll’s theories, </a:t>
            </a:r>
            <a:r>
              <a:rPr lang="en-US" sz="2400" dirty="0" err="1"/>
              <a:t>Flavil</a:t>
            </a:r>
            <a:r>
              <a:rPr lang="en-US" sz="2400" dirty="0"/>
              <a:t> Hall and Ben </a:t>
            </a:r>
            <a:r>
              <a:rPr lang="en-US" sz="2400" dirty="0" err="1"/>
              <a:t>Elston</a:t>
            </a:r>
            <a:r>
              <a:rPr lang="en-US" sz="2400" dirty="0"/>
              <a:t> became apologists for Boll and others to hold their opinions on the subject without them being a barrier to fellowship.  Hall and </a:t>
            </a:r>
            <a:r>
              <a:rPr lang="en-US" sz="2400" dirty="0" err="1"/>
              <a:t>Elston</a:t>
            </a:r>
            <a:r>
              <a:rPr lang="en-US" sz="2400" dirty="0"/>
              <a:t> had both contributed to Word and Work when it was published out of New Orleans by Stanford Chambers. It is this writer's opinion that both men's personal ties to Chambers, Boll, and Neal were additional factors in their defense of the premillennialists.  </a:t>
            </a:r>
            <a:r>
              <a:rPr lang="en-US" sz="2400" dirty="0" err="1"/>
              <a:t>Elston</a:t>
            </a:r>
            <a:r>
              <a:rPr lang="en-US" sz="2400" dirty="0"/>
              <a:t> had baptized Charles M. Neal and considered him his "true child in the faith."</a:t>
            </a:r>
          </a:p>
        </p:txBody>
      </p:sp>
    </p:spTree>
    <p:extLst>
      <p:ext uri="{BB962C8B-B14F-4D97-AF65-F5344CB8AC3E}">
        <p14:creationId xmlns:p14="http://schemas.microsoft.com/office/powerpoint/2010/main" val="3077156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sp>
        <p:nvSpPr>
          <p:cNvPr id="4" name="TextBox 3">
            <a:extLst>
              <a:ext uri="{FF2B5EF4-FFF2-40B4-BE49-F238E27FC236}">
                <a16:creationId xmlns:a16="http://schemas.microsoft.com/office/drawing/2014/main" id="{AC8A2766-0402-4E8E-A70C-EA0EB26C20BA}"/>
              </a:ext>
            </a:extLst>
          </p:cNvPr>
          <p:cNvSpPr txBox="1"/>
          <p:nvPr/>
        </p:nvSpPr>
        <p:spPr>
          <a:xfrm>
            <a:off x="1775533" y="754601"/>
            <a:ext cx="9587883" cy="5016758"/>
          </a:xfrm>
          <a:prstGeom prst="rect">
            <a:avLst/>
          </a:prstGeom>
          <a:noFill/>
        </p:spPr>
        <p:txBody>
          <a:bodyPr wrap="square">
            <a:spAutoFit/>
          </a:bodyPr>
          <a:lstStyle/>
          <a:p>
            <a:r>
              <a:rPr lang="en-US" sz="2000" b="1" dirty="0">
                <a:latin typeface="Colonna MT" panose="04020805060202030203" pitchFamily="82" charset="0"/>
              </a:rPr>
              <a:t>Hall did not hold pre-millennial views, but he defended Boll’s right to them:  "I do not think the editor of Word and Work has changed in his views very radically since he began writing for the Gospel Advocate, not less than twenty years ago.  His writings were then tinged with the imminent coming of Christ idea, and if it was not pernicious then, it is not now; and if it was not pernicious for Bro. John T. Poe to take the position that the kingdom is yet to be established, it is not pernicious for another brother to take the same position, if he try not to build a party on this and kindred ideas." (Hall, Combine, 6). Hall’s  defense of the right to opinion was fixed to three ideas: 1) individuals had liberty to hold differences on matters that did not interfere with faith, obedience, and Christian living; 2) people in the past had held similar positions yet were esteemed, not condemned;  3)    if readers were going to condemn those whose opinions differed, consistency demanded they oppose all whose opinions were different, not just premillennialists. Time and again Hall brought up the names of the past, who in his judgement, held positions similar to Boll.  J. A. Harding, T. W. Brents, Alexander Campbell, Robert Milligan, and J. W. McGarvey were among the names </a:t>
            </a:r>
            <a:r>
              <a:rPr lang="en-US" sz="2000" b="1" dirty="0" err="1">
                <a:latin typeface="Colonna MT" panose="04020805060202030203" pitchFamily="82" charset="0"/>
              </a:rPr>
              <a:t>Flavil</a:t>
            </a:r>
            <a:r>
              <a:rPr lang="en-US" sz="2000" b="1" dirty="0">
                <a:latin typeface="Colonna MT" panose="04020805060202030203" pitchFamily="82" charset="0"/>
              </a:rPr>
              <a:t> Hall dropped before his readers to stir their minds to see the inconsistency being practiced toward Boll. (Hall, 1932, 6).</a:t>
            </a:r>
          </a:p>
        </p:txBody>
      </p:sp>
    </p:spTree>
    <p:extLst>
      <p:ext uri="{BB962C8B-B14F-4D97-AF65-F5344CB8AC3E}">
        <p14:creationId xmlns:p14="http://schemas.microsoft.com/office/powerpoint/2010/main" val="2694002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9600" b="1" dirty="0"/>
              <a:t>Robert H. Boll</a:t>
            </a:r>
            <a:br>
              <a:rPr lang="en-US" dirty="0"/>
            </a:br>
            <a:r>
              <a:rPr lang="en-US" sz="3200" dirty="0"/>
              <a:t>1875-1956</a:t>
            </a:r>
          </a:p>
        </p:txBody>
      </p:sp>
      <p:sp>
        <p:nvSpPr>
          <p:cNvPr id="3" name="Subtitle 2"/>
          <p:cNvSpPr>
            <a:spLocks noGrp="1"/>
          </p:cNvSpPr>
          <p:nvPr>
            <p:ph type="subTitle" idx="1"/>
          </p:nvPr>
        </p:nvSpPr>
        <p:spPr>
          <a:xfrm>
            <a:off x="2050743" y="3941684"/>
            <a:ext cx="9348186" cy="1109709"/>
          </a:xfrm>
        </p:spPr>
        <p:txBody>
          <a:bodyPr>
            <a:normAutofit fontScale="85000" lnSpcReduction="10000"/>
          </a:bodyPr>
          <a:lstStyle/>
          <a:p>
            <a:pPr algn="ctr"/>
            <a:r>
              <a:rPr lang="en-US" sz="2800" b="1" dirty="0">
                <a:solidFill>
                  <a:srgbClr val="C00000"/>
                </a:solidFill>
              </a:rPr>
              <a:t>Divisive influence @CANE RIDGE SEMI-Pentecostalism COUPLED WITH RESTORATION HERITAGE PRE-MILLENNIALISM  </a:t>
            </a:r>
          </a:p>
        </p:txBody>
      </p:sp>
    </p:spTree>
    <p:extLst>
      <p:ext uri="{BB962C8B-B14F-4D97-AF65-F5344CB8AC3E}">
        <p14:creationId xmlns:p14="http://schemas.microsoft.com/office/powerpoint/2010/main" val="17657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sp>
        <p:nvSpPr>
          <p:cNvPr id="4" name="TextBox 3">
            <a:extLst>
              <a:ext uri="{FF2B5EF4-FFF2-40B4-BE49-F238E27FC236}">
                <a16:creationId xmlns:a16="http://schemas.microsoft.com/office/drawing/2014/main" id="{80CE0102-A8B7-4636-92A4-2EC88F4E5075}"/>
              </a:ext>
            </a:extLst>
          </p:cNvPr>
          <p:cNvSpPr txBox="1"/>
          <p:nvPr/>
        </p:nvSpPr>
        <p:spPr>
          <a:xfrm>
            <a:off x="1802167" y="142043"/>
            <a:ext cx="9987378" cy="6214707"/>
          </a:xfrm>
          <a:prstGeom prst="rect">
            <a:avLst/>
          </a:prstGeom>
          <a:noFill/>
        </p:spPr>
        <p:txBody>
          <a:bodyPr wrap="square">
            <a:spAutoFit/>
          </a:bodyPr>
          <a:lstStyle/>
          <a:p>
            <a:r>
              <a:rPr lang="en-US" sz="2400" u="sng" dirty="0">
                <a:solidFill>
                  <a:srgbClr val="C00000"/>
                </a:solidFill>
                <a:latin typeface="Colonna MT" panose="04020805060202030203" pitchFamily="82" charset="0"/>
              </a:rPr>
              <a:t>For Ira Moore, the real problem of the premillennialists, was the discord and disharmony their views were causing.  Moore could not believe that Hall continued to defend the </a:t>
            </a:r>
            <a:r>
              <a:rPr lang="en-US" sz="2400" i="1" u="sng" dirty="0">
                <a:solidFill>
                  <a:srgbClr val="C00000"/>
                </a:solidFill>
                <a:latin typeface="Colonna MT" panose="04020805060202030203" pitchFamily="82" charset="0"/>
              </a:rPr>
              <a:t>Word &amp;Work </a:t>
            </a:r>
            <a:r>
              <a:rPr lang="en-US" sz="2400" u="sng" dirty="0">
                <a:solidFill>
                  <a:srgbClr val="C00000"/>
                </a:solidFill>
                <a:latin typeface="Colonna MT" panose="04020805060202030203" pitchFamily="82" charset="0"/>
              </a:rPr>
              <a:t>editors over something they admitted was a “nonessential.”  Moore said, "It would be far more to their credit to regard their teaching on the millennium as absolutely essential to successful Christian life, than to proclaim it a nonessential, yet push it to the disruption of fellowship and peace.  And Brother Hall would be engaged in a far more commendable effort were he using his excellent abilities to induce them to cease their contention and return to sanity and Christian consistency."  Hall and </a:t>
            </a:r>
            <a:r>
              <a:rPr lang="en-US" sz="2400" u="sng" dirty="0" err="1">
                <a:solidFill>
                  <a:srgbClr val="C00000"/>
                </a:solidFill>
                <a:latin typeface="Colonna MT" panose="04020805060202030203" pitchFamily="82" charset="0"/>
              </a:rPr>
              <a:t>Elston’s</a:t>
            </a:r>
            <a:r>
              <a:rPr lang="en-US" sz="2400" u="sng" dirty="0">
                <a:solidFill>
                  <a:srgbClr val="C00000"/>
                </a:solidFill>
                <a:latin typeface="Colonna MT" panose="04020805060202030203" pitchFamily="82" charset="0"/>
              </a:rPr>
              <a:t> defense of the premillennialists led to their removal from the Leader masthead and estrangement from the paper in 1935.  Hall and </a:t>
            </a:r>
            <a:r>
              <a:rPr lang="en-US" sz="2400" u="sng" dirty="0" err="1">
                <a:solidFill>
                  <a:srgbClr val="C00000"/>
                </a:solidFill>
                <a:latin typeface="Colonna MT" panose="04020805060202030203" pitchFamily="82" charset="0"/>
              </a:rPr>
              <a:t>Elston</a:t>
            </a:r>
            <a:r>
              <a:rPr lang="en-US" sz="2400" u="sng" dirty="0">
                <a:solidFill>
                  <a:srgbClr val="C00000"/>
                </a:solidFill>
                <a:latin typeface="Colonna MT" panose="04020805060202030203" pitchFamily="82" charset="0"/>
              </a:rPr>
              <a:t> were a microcosm of the problem that faced J. N. Armstrong at Harding College.  Armstrong sought to give his position in several articles that appeared in the Christian Leader. (Armstrong, Thousand, 1).  The Leader     also carried Foy Wallace's rebuttal to Armstrong's arguments. (Wallace, 6).    H. Leo Boles gave a truly insightful article in the Gospel Guardian. (Boles, 5).</a:t>
            </a:r>
          </a:p>
        </p:txBody>
      </p:sp>
    </p:spTree>
    <p:extLst>
      <p:ext uri="{BB962C8B-B14F-4D97-AF65-F5344CB8AC3E}">
        <p14:creationId xmlns:p14="http://schemas.microsoft.com/office/powerpoint/2010/main" val="1647511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B5B8AB-F38B-4584-8606-C492916F168F}"/>
              </a:ext>
            </a:extLst>
          </p:cNvPr>
          <p:cNvSpPr/>
          <p:nvPr/>
        </p:nvSpPr>
        <p:spPr>
          <a:xfrm>
            <a:off x="1" y="6045693"/>
            <a:ext cx="12192000"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Crew</a:t>
            </a:r>
          </a:p>
        </p:txBody>
      </p:sp>
      <p:sp>
        <p:nvSpPr>
          <p:cNvPr id="4" name="TextBox 3">
            <a:extLst>
              <a:ext uri="{FF2B5EF4-FFF2-40B4-BE49-F238E27FC236}">
                <a16:creationId xmlns:a16="http://schemas.microsoft.com/office/drawing/2014/main" id="{AEFDEF68-C106-4639-91A0-68E48C92165D}"/>
              </a:ext>
            </a:extLst>
          </p:cNvPr>
          <p:cNvSpPr txBox="1"/>
          <p:nvPr/>
        </p:nvSpPr>
        <p:spPr>
          <a:xfrm>
            <a:off x="1882066" y="692458"/>
            <a:ext cx="9960746" cy="4955203"/>
          </a:xfrm>
          <a:prstGeom prst="rect">
            <a:avLst/>
          </a:prstGeom>
          <a:noFill/>
        </p:spPr>
        <p:txBody>
          <a:bodyPr wrap="square">
            <a:spAutoFit/>
          </a:bodyPr>
          <a:lstStyle/>
          <a:p>
            <a:r>
              <a:rPr lang="en-US" sz="2800" b="1" dirty="0">
                <a:solidFill>
                  <a:srgbClr val="C00000"/>
                </a:solidFill>
                <a:latin typeface="Colonna MT" panose="04020805060202030203" pitchFamily="82" charset="0"/>
              </a:rPr>
              <a:t>Robert Boll transformed the millennial eschatology he had received from Harding and Lipscomb.  In the controversy which ensued, it is too bad that Boll didn’t pursue what David Lipscomb had said about unity and opinions with as much diligence as he pursued the future return of Christ…</a:t>
            </a:r>
          </a:p>
          <a:p>
            <a:r>
              <a:rPr lang="en-US" sz="800" b="1" dirty="0">
                <a:solidFill>
                  <a:srgbClr val="C00000"/>
                </a:solidFill>
                <a:latin typeface="Colonna MT" panose="04020805060202030203" pitchFamily="82" charset="0"/>
              </a:rPr>
              <a:t> </a:t>
            </a:r>
          </a:p>
          <a:p>
            <a:r>
              <a:rPr lang="en-US" sz="2800" b="1" dirty="0">
                <a:solidFill>
                  <a:srgbClr val="C00000"/>
                </a:solidFill>
                <a:latin typeface="Colonna MT" panose="04020805060202030203" pitchFamily="82" charset="0"/>
              </a:rPr>
              <a:t>  </a:t>
            </a:r>
            <a:r>
              <a:rPr lang="en-US" sz="2800" b="1" u="sng" dirty="0">
                <a:solidFill>
                  <a:srgbClr val="C00000"/>
                </a:solidFill>
                <a:latin typeface="Colonna MT" panose="04020805060202030203" pitchFamily="82" charset="0"/>
              </a:rPr>
              <a:t>"If one man’s opinion is ground for action in church affairs, another man’s is likewise, and every man’s is.  As we differ in opinion, then we must adopt diverse &amp; different rules of action.  And different rules of action in a church will bring conflict in action.  It will necessarily produce strife and confusion and lead  to division.  It cannot possibly be avoided." (Lipscomb, 11).</a:t>
            </a:r>
          </a:p>
        </p:txBody>
      </p:sp>
    </p:spTree>
    <p:extLst>
      <p:ext uri="{BB962C8B-B14F-4D97-AF65-F5344CB8AC3E}">
        <p14:creationId xmlns:p14="http://schemas.microsoft.com/office/powerpoint/2010/main" val="985406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630314" y="577049"/>
            <a:ext cx="11561685" cy="6072326"/>
          </a:xfrm>
        </p:spPr>
        <p:txBody>
          <a:bodyPr>
            <a:noAutofit/>
          </a:bodyPr>
          <a:lstStyle/>
          <a:p>
            <a:r>
              <a:rPr lang="en-US" sz="6600" dirty="0">
                <a:solidFill>
                  <a:schemeClr val="accent2">
                    <a:lumMod val="20000"/>
                    <a:lumOff val="80000"/>
                  </a:schemeClr>
                </a:solidFill>
                <a:latin typeface="Ravie" panose="04040805050809020602" pitchFamily="82" charset="0"/>
              </a:rPr>
              <a:t>The sixth street church of </a:t>
            </a:r>
            <a:r>
              <a:rPr lang="en-US" sz="6600" dirty="0" err="1">
                <a:solidFill>
                  <a:schemeClr val="accent2">
                    <a:lumMod val="20000"/>
                    <a:lumOff val="80000"/>
                  </a:schemeClr>
                </a:solidFill>
                <a:latin typeface="Ravie" panose="04040805050809020602" pitchFamily="82" charset="0"/>
              </a:rPr>
              <a:t>christ</a:t>
            </a:r>
            <a:r>
              <a:rPr lang="en-US" sz="6600" dirty="0">
                <a:solidFill>
                  <a:schemeClr val="accent2">
                    <a:lumMod val="20000"/>
                    <a:lumOff val="80000"/>
                  </a:schemeClr>
                </a:solidFill>
                <a:latin typeface="Ravie" panose="04040805050809020602" pitchFamily="82" charset="0"/>
              </a:rPr>
              <a:t> port Arthur, Tx. Gospel meeting  of </a:t>
            </a:r>
            <a:r>
              <a:rPr lang="en-US" sz="6000" dirty="0">
                <a:solidFill>
                  <a:schemeClr val="accent2">
                    <a:lumMod val="20000"/>
                    <a:lumOff val="80000"/>
                  </a:schemeClr>
                </a:solidFill>
                <a:latin typeface="Ravie" panose="04040805050809020602" pitchFamily="82" charset="0"/>
              </a:rPr>
              <a:t>November 1937 With Foy Wallace</a:t>
            </a:r>
          </a:p>
        </p:txBody>
      </p:sp>
    </p:spTree>
    <p:extLst>
      <p:ext uri="{BB962C8B-B14F-4D97-AF65-F5344CB8AC3E}">
        <p14:creationId xmlns:p14="http://schemas.microsoft.com/office/powerpoint/2010/main" val="2728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7CEAA-7D20-44C5-B74C-2B0D6FA14C38}"/>
              </a:ext>
            </a:extLst>
          </p:cNvPr>
          <p:cNvSpPr txBox="1"/>
          <p:nvPr/>
        </p:nvSpPr>
        <p:spPr>
          <a:xfrm>
            <a:off x="2405849" y="612559"/>
            <a:ext cx="7199790" cy="5016758"/>
          </a:xfrm>
          <a:prstGeom prst="rect">
            <a:avLst/>
          </a:prstGeom>
          <a:noFill/>
        </p:spPr>
        <p:txBody>
          <a:bodyPr wrap="square">
            <a:spAutoFit/>
          </a:bodyPr>
          <a:lstStyle/>
          <a:p>
            <a:r>
              <a:rPr lang="en-US" sz="4000" dirty="0">
                <a:solidFill>
                  <a:srgbClr val="C00000"/>
                </a:solidFill>
                <a:latin typeface="Colonna MT" panose="04020805060202030203" pitchFamily="82" charset="0"/>
              </a:rPr>
              <a:t>“Late period (1932-38), opposition to premillennialism is intensified by the entry of Foy E. Wallace, jr.</a:t>
            </a:r>
          </a:p>
          <a:p>
            <a:r>
              <a:rPr lang="en-US" sz="4000" dirty="0">
                <a:solidFill>
                  <a:srgbClr val="C00000"/>
                </a:solidFill>
                <a:latin typeface="Colonna MT" panose="04020805060202030203" pitchFamily="82" charset="0"/>
              </a:rPr>
              <a:t>  Open calls for disfellowship of Boll and others are pursued, as premillennialism is denounced    as false, divisive and digressive    in nature.”  </a:t>
            </a:r>
            <a:r>
              <a:rPr lang="en-US" sz="4000" dirty="0">
                <a:latin typeface="Colonna MT" panose="04020805060202030203" pitchFamily="82" charset="0"/>
              </a:rPr>
              <a:t>- </a:t>
            </a:r>
            <a:r>
              <a:rPr lang="en-US" sz="3600" b="0" i="0" dirty="0">
                <a:solidFill>
                  <a:srgbClr val="283543"/>
                </a:solidFill>
                <a:effectLst/>
                <a:latin typeface="Colonna MT" panose="04020805060202030203" pitchFamily="82" charset="0"/>
              </a:rPr>
              <a:t>Bruce Daugherty</a:t>
            </a:r>
            <a:endParaRPr lang="en-US" sz="3600" dirty="0">
              <a:latin typeface="Colonna MT" panose="04020805060202030203" pitchFamily="82" charset="0"/>
            </a:endParaRPr>
          </a:p>
        </p:txBody>
      </p:sp>
    </p:spTree>
    <p:extLst>
      <p:ext uri="{BB962C8B-B14F-4D97-AF65-F5344CB8AC3E}">
        <p14:creationId xmlns:p14="http://schemas.microsoft.com/office/powerpoint/2010/main" val="3797997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973-BDF2-4C15-B52B-7CA18E78DE70}"/>
              </a:ext>
            </a:extLst>
          </p:cNvPr>
          <p:cNvSpPr>
            <a:spLocks noGrp="1"/>
          </p:cNvSpPr>
          <p:nvPr>
            <p:ph type="title"/>
          </p:nvPr>
        </p:nvSpPr>
        <p:spPr/>
        <p:txBody>
          <a:bodyPr>
            <a:normAutofit/>
          </a:bodyPr>
          <a:lstStyle/>
          <a:p>
            <a:r>
              <a:rPr lang="en-US" sz="6600" b="1" dirty="0"/>
              <a:t>THE WIDENING BREACH</a:t>
            </a:r>
          </a:p>
        </p:txBody>
      </p:sp>
      <p:sp>
        <p:nvSpPr>
          <p:cNvPr id="3" name="Content Placeholder 2">
            <a:extLst>
              <a:ext uri="{FF2B5EF4-FFF2-40B4-BE49-F238E27FC236}">
                <a16:creationId xmlns:a16="http://schemas.microsoft.com/office/drawing/2014/main" id="{59C30132-BB55-423B-8439-1B305085D46E}"/>
              </a:ext>
            </a:extLst>
          </p:cNvPr>
          <p:cNvSpPr>
            <a:spLocks noGrp="1"/>
          </p:cNvSpPr>
          <p:nvPr>
            <p:ph idx="1"/>
          </p:nvPr>
        </p:nvSpPr>
        <p:spPr>
          <a:xfrm>
            <a:off x="1534696" y="1853754"/>
            <a:ext cx="9520158" cy="3612592"/>
          </a:xfrm>
        </p:spPr>
        <p:txBody>
          <a:bodyPr>
            <a:noAutofit/>
          </a:bodyPr>
          <a:lstStyle/>
          <a:p>
            <a:r>
              <a:rPr lang="en-US" dirty="0">
                <a:latin typeface="Colonna MT" panose="04020805060202030203" pitchFamily="82" charset="0"/>
              </a:rPr>
              <a:t>“The brotherhood has been treated to another manifesto. The present manifesto issues from the same office, having the same seal. The author of these daring decrees is R.H. Boll, editor &amp; publisher of the </a:t>
            </a:r>
            <a:r>
              <a:rPr lang="en-US" i="1" dirty="0">
                <a:latin typeface="Colonna MT" panose="04020805060202030203" pitchFamily="82" charset="0"/>
              </a:rPr>
              <a:t>Word</a:t>
            </a:r>
            <a:r>
              <a:rPr lang="en-US" dirty="0">
                <a:latin typeface="Colonna MT" panose="04020805060202030203" pitchFamily="82" charset="0"/>
              </a:rPr>
              <a:t> (of discord) and </a:t>
            </a:r>
            <a:r>
              <a:rPr lang="en-US" i="1" dirty="0">
                <a:latin typeface="Colonna MT" panose="04020805060202030203" pitchFamily="82" charset="0"/>
              </a:rPr>
              <a:t>Work</a:t>
            </a:r>
            <a:r>
              <a:rPr lang="en-US" dirty="0">
                <a:latin typeface="Colonna MT" panose="04020805060202030203" pitchFamily="82" charset="0"/>
              </a:rPr>
              <a:t> (of division.) His publication appears to be devoted to the cause of sowing discord among the churches of Christ on millennial theories. It was the issuance of the first Louisiana decree that precipitated the vigorous opposition to this new party in a series of drastic editorials in the </a:t>
            </a:r>
            <a:r>
              <a:rPr lang="en-US" i="1" dirty="0">
                <a:latin typeface="Colonna MT" panose="04020805060202030203" pitchFamily="82" charset="0"/>
              </a:rPr>
              <a:t>Gospel Advocate</a:t>
            </a:r>
            <a:r>
              <a:rPr lang="en-US" dirty="0">
                <a:latin typeface="Colonna MT" panose="04020805060202030203" pitchFamily="82" charset="0"/>
              </a:rPr>
              <a:t>. The Winchester and Chattanooga discussions followed. It was generally conceded that these debates contributed much toward retiring this system of theories advocated by this group of brethren to their rightful place  –  the realm of human opinion. It was, therefore, hoped that the agitation of these theories would cease, that the churches might have peace. But now comes R. H. Boll…”</a:t>
            </a:r>
          </a:p>
        </p:txBody>
      </p:sp>
      <p:sp>
        <p:nvSpPr>
          <p:cNvPr id="4" name="Rectangle 3">
            <a:extLst>
              <a:ext uri="{FF2B5EF4-FFF2-40B4-BE49-F238E27FC236}">
                <a16:creationId xmlns:a16="http://schemas.microsoft.com/office/drawing/2014/main" id="{9A2C3CD3-E87E-489D-9F90-CAC2A76B5C92}"/>
              </a:ext>
            </a:extLst>
          </p:cNvPr>
          <p:cNvSpPr/>
          <p:nvPr/>
        </p:nvSpPr>
        <p:spPr>
          <a:xfrm>
            <a:off x="0" y="6161103"/>
            <a:ext cx="12192000" cy="769441"/>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SOURCE: GOSPEL MEETING HANDOUT</a:t>
            </a:r>
          </a:p>
        </p:txBody>
      </p:sp>
    </p:spTree>
    <p:extLst>
      <p:ext uri="{BB962C8B-B14F-4D97-AF65-F5344CB8AC3E}">
        <p14:creationId xmlns:p14="http://schemas.microsoft.com/office/powerpoint/2010/main" val="4080217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973-BDF2-4C15-B52B-7CA18E78DE70}"/>
              </a:ext>
            </a:extLst>
          </p:cNvPr>
          <p:cNvSpPr>
            <a:spLocks noGrp="1"/>
          </p:cNvSpPr>
          <p:nvPr>
            <p:ph type="title"/>
          </p:nvPr>
        </p:nvSpPr>
        <p:spPr/>
        <p:txBody>
          <a:bodyPr>
            <a:normAutofit/>
          </a:bodyPr>
          <a:lstStyle/>
          <a:p>
            <a:r>
              <a:rPr lang="en-US" sz="4800" b="1" dirty="0"/>
              <a:t>THE VIRGIL SMITH COMPROMISE</a:t>
            </a:r>
          </a:p>
        </p:txBody>
      </p:sp>
      <p:sp>
        <p:nvSpPr>
          <p:cNvPr id="3" name="Content Placeholder 2">
            <a:extLst>
              <a:ext uri="{FF2B5EF4-FFF2-40B4-BE49-F238E27FC236}">
                <a16:creationId xmlns:a16="http://schemas.microsoft.com/office/drawing/2014/main" id="{59C30132-BB55-423B-8439-1B305085D46E}"/>
              </a:ext>
            </a:extLst>
          </p:cNvPr>
          <p:cNvSpPr>
            <a:spLocks noGrp="1"/>
          </p:cNvSpPr>
          <p:nvPr>
            <p:ph idx="1"/>
          </p:nvPr>
        </p:nvSpPr>
        <p:spPr>
          <a:xfrm>
            <a:off x="1534695" y="1853754"/>
            <a:ext cx="9731067" cy="3612591"/>
          </a:xfrm>
        </p:spPr>
        <p:txBody>
          <a:bodyPr>
            <a:noAutofit/>
          </a:bodyPr>
          <a:lstStyle/>
          <a:p>
            <a:r>
              <a:rPr lang="en-US" sz="2400" dirty="0">
                <a:latin typeface="Colonna MT" panose="04020805060202030203" pitchFamily="82" charset="0"/>
              </a:rPr>
              <a:t>“In his description of Smith’s ‘work and experience,’ Brother Boll says that though Smith believed the ‘supernatural manifestations’ were the result of the ‘baptism of the Spirit,’ he would yield to Brother Boll’s suggestion and call it being ‘filled with the Spirit in accordance with Ephesians 5:18.’ Two things are here revealed: first, that ‘filled with the Spirit’ to Smith means the baptism of the Spirit, and his yielding to the suggestion to call it something else was purely political – mere diplomacy; second, that to Brother Boll, Ephesians 5:18 means a ‘supernatural manifestation’ of the Holy Spirit, and he does not regard Smith as unsound.” </a:t>
            </a:r>
          </a:p>
        </p:txBody>
      </p:sp>
      <p:sp>
        <p:nvSpPr>
          <p:cNvPr id="4" name="Rectangle 3">
            <a:extLst>
              <a:ext uri="{FF2B5EF4-FFF2-40B4-BE49-F238E27FC236}">
                <a16:creationId xmlns:a16="http://schemas.microsoft.com/office/drawing/2014/main" id="{9A2C3CD3-E87E-489D-9F90-CAC2A76B5C92}"/>
              </a:ext>
            </a:extLst>
          </p:cNvPr>
          <p:cNvSpPr/>
          <p:nvPr/>
        </p:nvSpPr>
        <p:spPr>
          <a:xfrm>
            <a:off x="0" y="6161103"/>
            <a:ext cx="12192000" cy="769441"/>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SOURCE: GOSPEL MEETING HANDOUT</a:t>
            </a:r>
          </a:p>
        </p:txBody>
      </p:sp>
    </p:spTree>
    <p:extLst>
      <p:ext uri="{BB962C8B-B14F-4D97-AF65-F5344CB8AC3E}">
        <p14:creationId xmlns:p14="http://schemas.microsoft.com/office/powerpoint/2010/main" val="3015317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973-BDF2-4C15-B52B-7CA18E78DE70}"/>
              </a:ext>
            </a:extLst>
          </p:cNvPr>
          <p:cNvSpPr>
            <a:spLocks noGrp="1"/>
          </p:cNvSpPr>
          <p:nvPr>
            <p:ph type="title"/>
          </p:nvPr>
        </p:nvSpPr>
        <p:spPr/>
        <p:txBody>
          <a:bodyPr>
            <a:normAutofit/>
          </a:bodyPr>
          <a:lstStyle/>
          <a:p>
            <a:r>
              <a:rPr lang="en-US" sz="6000" b="1" dirty="0"/>
              <a:t>THE SECT HAS EMERGED</a:t>
            </a:r>
          </a:p>
        </p:txBody>
      </p:sp>
      <p:sp>
        <p:nvSpPr>
          <p:cNvPr id="3" name="Content Placeholder 2">
            <a:extLst>
              <a:ext uri="{FF2B5EF4-FFF2-40B4-BE49-F238E27FC236}">
                <a16:creationId xmlns:a16="http://schemas.microsoft.com/office/drawing/2014/main" id="{59C30132-BB55-423B-8439-1B305085D46E}"/>
              </a:ext>
            </a:extLst>
          </p:cNvPr>
          <p:cNvSpPr>
            <a:spLocks noGrp="1"/>
          </p:cNvSpPr>
          <p:nvPr>
            <p:ph idx="1"/>
          </p:nvPr>
        </p:nvSpPr>
        <p:spPr>
          <a:xfrm>
            <a:off x="1534696" y="1853754"/>
            <a:ext cx="9633412" cy="3612591"/>
          </a:xfrm>
        </p:spPr>
        <p:txBody>
          <a:bodyPr>
            <a:noAutofit/>
          </a:bodyPr>
          <a:lstStyle/>
          <a:p>
            <a:r>
              <a:rPr lang="en-US" dirty="0">
                <a:latin typeface="Colonna MT" panose="04020805060202030203" pitchFamily="82" charset="0"/>
              </a:rPr>
              <a:t>“The one ‘view’ set forth by Brother Boll that is not a vagary is found in his declaration that a sect has emerged. Verily, it is a fact. But the seat of the sect is in Louisville, Ky. The formation of the party seems very definite. R.H. Boll is head of it. E.L. Jorgenson is secretary of the interior, and Don Carlos Janes is secretary of foreign affairs. Charles M. Neal is ex-secretary of war, having resigned at the battle of Chattanooga, and the job vacancy has not been filled. Subject to call when the chief needs assistance in issuing  triple manifesto are Stanford Chambers and H.L. Olmstead. There is also the school to disseminate their tenets, the paper to spread their party propaganda, the missionary agency to foster their sectarian theories in foreign fields, and scattered devotees everywhere to create and promote sentiment in favor of these men around whose personalities this party has grown.”  </a:t>
            </a:r>
            <a:r>
              <a:rPr lang="en-US" i="1" dirty="0">
                <a:latin typeface="Colonna MT" panose="04020805060202030203" pitchFamily="82" charset="0"/>
              </a:rPr>
              <a:t>–  Foy E. Wallace Jr. </a:t>
            </a:r>
          </a:p>
        </p:txBody>
      </p:sp>
      <p:sp>
        <p:nvSpPr>
          <p:cNvPr id="4" name="Rectangle 3">
            <a:extLst>
              <a:ext uri="{FF2B5EF4-FFF2-40B4-BE49-F238E27FC236}">
                <a16:creationId xmlns:a16="http://schemas.microsoft.com/office/drawing/2014/main" id="{9A2C3CD3-E87E-489D-9F90-CAC2A76B5C92}"/>
              </a:ext>
            </a:extLst>
          </p:cNvPr>
          <p:cNvSpPr/>
          <p:nvPr/>
        </p:nvSpPr>
        <p:spPr>
          <a:xfrm>
            <a:off x="0" y="6161103"/>
            <a:ext cx="12192000" cy="769441"/>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SOURCE: GOSPEL MEETING HANDOUT</a:t>
            </a:r>
          </a:p>
        </p:txBody>
      </p:sp>
    </p:spTree>
    <p:extLst>
      <p:ext uri="{BB962C8B-B14F-4D97-AF65-F5344CB8AC3E}">
        <p14:creationId xmlns:p14="http://schemas.microsoft.com/office/powerpoint/2010/main" val="364410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973-BDF2-4C15-B52B-7CA18E78DE70}"/>
              </a:ext>
            </a:extLst>
          </p:cNvPr>
          <p:cNvSpPr>
            <a:spLocks noGrp="1"/>
          </p:cNvSpPr>
          <p:nvPr>
            <p:ph type="title"/>
          </p:nvPr>
        </p:nvSpPr>
        <p:spPr/>
        <p:txBody>
          <a:bodyPr>
            <a:normAutofit fontScale="90000"/>
          </a:bodyPr>
          <a:lstStyle/>
          <a:p>
            <a:r>
              <a:rPr lang="en-US" sz="5400" b="1" dirty="0"/>
              <a:t>THE SECT HAS EMERGED (cont.)</a:t>
            </a:r>
          </a:p>
        </p:txBody>
      </p:sp>
      <p:sp>
        <p:nvSpPr>
          <p:cNvPr id="3" name="Content Placeholder 2">
            <a:extLst>
              <a:ext uri="{FF2B5EF4-FFF2-40B4-BE49-F238E27FC236}">
                <a16:creationId xmlns:a16="http://schemas.microsoft.com/office/drawing/2014/main" id="{59C30132-BB55-423B-8439-1B305085D46E}"/>
              </a:ext>
            </a:extLst>
          </p:cNvPr>
          <p:cNvSpPr>
            <a:spLocks noGrp="1"/>
          </p:cNvSpPr>
          <p:nvPr>
            <p:ph idx="1"/>
          </p:nvPr>
        </p:nvSpPr>
        <p:spPr>
          <a:xfrm>
            <a:off x="1534696" y="1853754"/>
            <a:ext cx="9633412" cy="3612591"/>
          </a:xfrm>
        </p:spPr>
        <p:txBody>
          <a:bodyPr>
            <a:noAutofit/>
          </a:bodyPr>
          <a:lstStyle/>
          <a:p>
            <a:r>
              <a:rPr lang="en-US" dirty="0">
                <a:solidFill>
                  <a:srgbClr val="C00000"/>
                </a:solidFill>
                <a:latin typeface="Colonna MT" panose="04020805060202030203" pitchFamily="82" charset="0"/>
              </a:rPr>
              <a:t>“These brethren bewail being </a:t>
            </a:r>
            <a:r>
              <a:rPr lang="en-US" b="1" dirty="0">
                <a:solidFill>
                  <a:srgbClr val="C00000"/>
                </a:solidFill>
                <a:latin typeface="Colonna MT" panose="04020805060202030203" pitchFamily="82" charset="0"/>
              </a:rPr>
              <a:t>disfellowshipped</a:t>
            </a:r>
            <a:r>
              <a:rPr lang="en-US" dirty="0">
                <a:solidFill>
                  <a:srgbClr val="C00000"/>
                </a:solidFill>
                <a:latin typeface="Colonna MT" panose="04020805060202030203" pitchFamily="82" charset="0"/>
              </a:rPr>
              <a:t>, yet they have themselves virtually disfellowshipped every gospel preacher in the land who opposes their system of teaching. The fellowship they demand is one-sided. </a:t>
            </a:r>
          </a:p>
          <a:p>
            <a:r>
              <a:rPr lang="en-US" sz="2400" b="1" dirty="0">
                <a:solidFill>
                  <a:srgbClr val="C00000"/>
                </a:solidFill>
                <a:latin typeface="Colonna MT" panose="04020805060202030203" pitchFamily="82" charset="0"/>
              </a:rPr>
              <a:t>The Boll movement represents a definite and immediate danger before the churches… The millennialists have already taken the denominations, and are making inroads within the Christian Church. Shall we now submit to this Louisville party and let them take the churches of Christ – the one and only body of people free of human interpretations and </a:t>
            </a:r>
            <a:r>
              <a:rPr lang="en-US" sz="2400" b="1" dirty="0" err="1">
                <a:solidFill>
                  <a:srgbClr val="C00000"/>
                </a:solidFill>
                <a:latin typeface="Colonna MT" panose="04020805060202030203" pitchFamily="82" charset="0"/>
              </a:rPr>
              <a:t>opinionism</a:t>
            </a:r>
            <a:r>
              <a:rPr lang="en-US" sz="2400" b="1" dirty="0">
                <a:solidFill>
                  <a:srgbClr val="C00000"/>
                </a:solidFill>
                <a:latin typeface="Colonna MT" panose="04020805060202030203" pitchFamily="82" charset="0"/>
              </a:rPr>
              <a:t>? The issue must be met with courage, decision, and finality!</a:t>
            </a:r>
          </a:p>
        </p:txBody>
      </p:sp>
      <p:sp>
        <p:nvSpPr>
          <p:cNvPr id="4" name="Rectangle 3">
            <a:extLst>
              <a:ext uri="{FF2B5EF4-FFF2-40B4-BE49-F238E27FC236}">
                <a16:creationId xmlns:a16="http://schemas.microsoft.com/office/drawing/2014/main" id="{9A2C3CD3-E87E-489D-9F90-CAC2A76B5C92}"/>
              </a:ext>
            </a:extLst>
          </p:cNvPr>
          <p:cNvSpPr/>
          <p:nvPr/>
        </p:nvSpPr>
        <p:spPr>
          <a:xfrm>
            <a:off x="0" y="6161103"/>
            <a:ext cx="12192000" cy="769441"/>
          </a:xfrm>
          <a:prstGeom prst="rect">
            <a:avLst/>
          </a:prstGeom>
          <a:noFill/>
        </p:spPr>
        <p:txBody>
          <a:bodyPr wrap="squar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SOURCE: GOSPEL MEETING HANDOUT</a:t>
            </a:r>
          </a:p>
        </p:txBody>
      </p:sp>
    </p:spTree>
    <p:extLst>
      <p:ext uri="{BB962C8B-B14F-4D97-AF65-F5344CB8AC3E}">
        <p14:creationId xmlns:p14="http://schemas.microsoft.com/office/powerpoint/2010/main" val="38616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44F4E8-17AE-4BEE-91A0-D8F342D17B4C}"/>
              </a:ext>
            </a:extLst>
          </p:cNvPr>
          <p:cNvSpPr/>
          <p:nvPr/>
        </p:nvSpPr>
        <p:spPr>
          <a:xfrm>
            <a:off x="0" y="612559"/>
            <a:ext cx="12192000" cy="6186309"/>
          </a:xfrm>
          <a:prstGeom prst="rect">
            <a:avLst/>
          </a:prstGeom>
          <a:noFill/>
        </p:spPr>
        <p:txBody>
          <a:bodyPr wrap="square" lIns="91440" tIns="45720" rIns="91440" bIns="4572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rPr>
              <a:t>Given the course correction of the Post-Foy Wallace Era – it’s by simple extension of the current rationale – that we can state with certainty that – the Exegetical School of David Lipscomb is no longer found acceptable within the Modern Restoration Movement. Furthermore, the Barton Stone of Cane Ridge &amp; the Alexander Campbell of the Millennial Harbinger would likely receive similar congregational discipline as did R.H. Boll &amp; associates - if not outright refused at local church identification. </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endParaRPr>
          </a:p>
        </p:txBody>
      </p:sp>
    </p:spTree>
    <p:extLst>
      <p:ext uri="{BB962C8B-B14F-4D97-AF65-F5344CB8AC3E}">
        <p14:creationId xmlns:p14="http://schemas.microsoft.com/office/powerpoint/2010/main" val="355556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71022" y="559293"/>
            <a:ext cx="12120978" cy="5397624"/>
          </a:xfrm>
        </p:spPr>
        <p:txBody>
          <a:bodyPr>
            <a:noAutofit/>
          </a:bodyPr>
          <a:lstStyle/>
          <a:p>
            <a:r>
              <a:rPr lang="en-US" sz="9600" dirty="0">
                <a:solidFill>
                  <a:schemeClr val="accent2">
                    <a:lumMod val="20000"/>
                    <a:lumOff val="80000"/>
                  </a:schemeClr>
                </a:solidFill>
                <a:latin typeface="Ravie" panose="04040805050809020602" pitchFamily="82" charset="0"/>
              </a:rPr>
              <a:t>brotherhood periodicals exchange</a:t>
            </a:r>
          </a:p>
        </p:txBody>
      </p:sp>
    </p:spTree>
    <p:extLst>
      <p:ext uri="{BB962C8B-B14F-4D97-AF65-F5344CB8AC3E}">
        <p14:creationId xmlns:p14="http://schemas.microsoft.com/office/powerpoint/2010/main" val="159003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Life in Germany – 1875-1890</a:t>
            </a:r>
          </a:p>
        </p:txBody>
      </p:sp>
      <p:sp>
        <p:nvSpPr>
          <p:cNvPr id="3" name="Content Placeholder 2"/>
          <p:cNvSpPr>
            <a:spLocks noGrp="1"/>
          </p:cNvSpPr>
          <p:nvPr>
            <p:ph idx="1"/>
          </p:nvPr>
        </p:nvSpPr>
        <p:spPr>
          <a:xfrm>
            <a:off x="1534696" y="2015732"/>
            <a:ext cx="4379967" cy="2486820"/>
          </a:xfrm>
        </p:spPr>
        <p:txBody>
          <a:bodyPr>
            <a:normAutofit fontScale="85000" lnSpcReduction="20000"/>
          </a:bodyPr>
          <a:lstStyle/>
          <a:p>
            <a:r>
              <a:rPr lang="en-US" sz="3500" dirty="0"/>
              <a:t>Robert H Boll born on June 7, 1875 in </a:t>
            </a:r>
            <a:r>
              <a:rPr lang="en-US" sz="3500" dirty="0" err="1"/>
              <a:t>Baderweiler</a:t>
            </a:r>
            <a:r>
              <a:rPr lang="en-US" sz="3500" dirty="0"/>
              <a:t>, Germany, a well known spa town of the Black Forest.</a:t>
            </a:r>
          </a:p>
          <a:p>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221" y="1853754"/>
            <a:ext cx="4454679" cy="3250906"/>
          </a:xfrm>
          <a:prstGeom prst="rect">
            <a:avLst/>
          </a:prstGeom>
        </p:spPr>
      </p:pic>
      <p:sp>
        <p:nvSpPr>
          <p:cNvPr id="5" name="TextBox 4"/>
          <p:cNvSpPr txBox="1"/>
          <p:nvPr/>
        </p:nvSpPr>
        <p:spPr>
          <a:xfrm>
            <a:off x="9109276" y="5220182"/>
            <a:ext cx="2395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Switzerland</a:t>
            </a:r>
          </a:p>
        </p:txBody>
      </p:sp>
      <p:sp>
        <p:nvSpPr>
          <p:cNvPr id="6" name="TextBox 5"/>
          <p:cNvSpPr txBox="1"/>
          <p:nvPr/>
        </p:nvSpPr>
        <p:spPr>
          <a:xfrm>
            <a:off x="6294775" y="3056357"/>
            <a:ext cx="16320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716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671331"/>
          </a:xfrm>
        </p:spPr>
        <p:txBody>
          <a:bodyPr>
            <a:normAutofit fontScale="90000"/>
          </a:bodyPr>
          <a:lstStyle/>
          <a:p>
            <a:pPr algn="ctr"/>
            <a:br>
              <a:rPr lang="en-US" sz="4400" b="1" dirty="0"/>
            </a:br>
            <a:br>
              <a:rPr lang="en-US" sz="4400" b="1" dirty="0"/>
            </a:br>
            <a:r>
              <a:rPr lang="en-US" sz="4400" b="1" dirty="0"/>
              <a:t>Word and Work Magazine </a:t>
            </a:r>
          </a:p>
        </p:txBody>
      </p:sp>
      <p:sp>
        <p:nvSpPr>
          <p:cNvPr id="9" name="Content Placeholder 8"/>
          <p:cNvSpPr>
            <a:spLocks noGrp="1"/>
          </p:cNvSpPr>
          <p:nvPr>
            <p:ph idx="1"/>
          </p:nvPr>
        </p:nvSpPr>
        <p:spPr>
          <a:xfrm>
            <a:off x="1534696" y="983848"/>
            <a:ext cx="9520158" cy="4482497"/>
          </a:xfrm>
        </p:spPr>
        <p:txBody>
          <a:bodyPr>
            <a:normAutofit fontScale="92500"/>
          </a:bodyPr>
          <a:lstStyle/>
          <a:p>
            <a:r>
              <a:rPr lang="en-US" sz="3200" dirty="0"/>
              <a:t>1908-Word and Work established in New Orleans by Dr. D. L. Watson, assisted by Stanford Chambers. </a:t>
            </a:r>
          </a:p>
          <a:p>
            <a:r>
              <a:rPr lang="en-US" sz="3200" dirty="0"/>
              <a:t>1913-1915-Bro. Chambers Editor.</a:t>
            </a:r>
          </a:p>
          <a:p>
            <a:r>
              <a:rPr lang="en-US" sz="3200" dirty="0"/>
              <a:t>Late 1915-Chambers held meeting at Portland Avenue.. It was decided to sell WW to Bro. Boll and bring it to Louisville, KY.  Bro. Boll Edited till 1956 when he died.</a:t>
            </a:r>
          </a:p>
        </p:txBody>
      </p:sp>
    </p:spTree>
    <p:extLst>
      <p:ext uri="{BB962C8B-B14F-4D97-AF65-F5344CB8AC3E}">
        <p14:creationId xmlns:p14="http://schemas.microsoft.com/office/powerpoint/2010/main" val="109522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01C2CE-F457-41BF-80BE-6735486C999C}"/>
              </a:ext>
            </a:extLst>
          </p:cNvPr>
          <p:cNvSpPr txBox="1"/>
          <p:nvPr/>
        </p:nvSpPr>
        <p:spPr>
          <a:xfrm>
            <a:off x="1518082" y="710214"/>
            <a:ext cx="9996256" cy="5078313"/>
          </a:xfrm>
          <a:prstGeom prst="rect">
            <a:avLst/>
          </a:prstGeom>
          <a:noFill/>
        </p:spPr>
        <p:txBody>
          <a:bodyPr wrap="square">
            <a:spAutoFit/>
          </a:bodyPr>
          <a:lstStyle/>
          <a:p>
            <a:r>
              <a:rPr lang="en-US" dirty="0">
                <a:latin typeface="Colonna MT" panose="04020805060202030203" pitchFamily="82" charset="0"/>
              </a:rPr>
              <a:t>The </a:t>
            </a:r>
            <a:r>
              <a:rPr lang="en-US" b="1" dirty="0" err="1">
                <a:latin typeface="Colonna MT" panose="04020805060202030203" pitchFamily="82" charset="0"/>
              </a:rPr>
              <a:t>Bollistic</a:t>
            </a:r>
            <a:r>
              <a:rPr lang="en-US" b="1" dirty="0">
                <a:latin typeface="Colonna MT" panose="04020805060202030203" pitchFamily="82" charset="0"/>
              </a:rPr>
              <a:t> Chattanooga Document </a:t>
            </a:r>
            <a:r>
              <a:rPr lang="en-US" dirty="0">
                <a:latin typeface="Colonna MT" panose="04020805060202030203" pitchFamily="82" charset="0"/>
              </a:rPr>
              <a:t>asserts that Romans 8: 18-23 contains the "essential point in premillennial teaching" by assuming that when the "groaning" is lifted from "the whole creation"        it will be the millennium! That depends, at least in part, on the meaning of "the creature" and "the creation," and the "bondage" and the "adoption" and "redemption" which are referred to in the text.</a:t>
            </a:r>
          </a:p>
          <a:p>
            <a:r>
              <a:rPr lang="en-US" dirty="0">
                <a:latin typeface="Colonna MT" panose="04020805060202030203" pitchFamily="82" charset="0"/>
              </a:rPr>
              <a:t>1. The creation does not include the children of God, because v. 19 says it waits for the manifestation     of the children of God, and verse 21 also mentions it in contrast with the children of God.</a:t>
            </a:r>
          </a:p>
          <a:p>
            <a:r>
              <a:rPr lang="en-US" dirty="0">
                <a:latin typeface="Colonna MT" panose="04020805060202030203" pitchFamily="82" charset="0"/>
              </a:rPr>
              <a:t>2. The creation does not include Paul, because in verse 23 he says "but ourselves also," thus referring    to the creation in contrast with &amp; over against himself. And he further states that it shall be delivered into the liberty of the children of God, which couldn’t mean that the children of God will be delivered into themselves.</a:t>
            </a:r>
          </a:p>
          <a:p>
            <a:r>
              <a:rPr lang="en-US" dirty="0">
                <a:latin typeface="Colonna MT" panose="04020805060202030203" pitchFamily="82" charset="0"/>
              </a:rPr>
              <a:t>3. The "creation" doesn’t refer to mankind since Paul holds himself &amp; the children of God over against and in contrast with the creation by saying "not only so, but we ourselves." If it means mankind, then Paul and the children of God would be no part of mankind.</a:t>
            </a:r>
          </a:p>
          <a:p>
            <a:r>
              <a:rPr lang="en-US" dirty="0">
                <a:latin typeface="Colonna MT" panose="04020805060202030203" pitchFamily="82" charset="0"/>
              </a:rPr>
              <a:t>4. It doesn’t refer to the sinner for sinners will not be "delivered from the bondage of corruption into the glorious liberty of the children of God."</a:t>
            </a:r>
          </a:p>
          <a:p>
            <a:r>
              <a:rPr lang="en-US" dirty="0">
                <a:latin typeface="Colonna MT" panose="04020805060202030203" pitchFamily="82" charset="0"/>
              </a:rPr>
              <a:t>a. The conclusion is that the creation refers to the world, apart from humanity, in its cursed state, represented as "groaning" (figuratively) until the time the children of God shall be delivered from    the earthly, corruptible existence into the liberty of the incorruptible, resurrection or eternal state.</a:t>
            </a:r>
          </a:p>
        </p:txBody>
      </p:sp>
    </p:spTree>
    <p:extLst>
      <p:ext uri="{BB962C8B-B14F-4D97-AF65-F5344CB8AC3E}">
        <p14:creationId xmlns:p14="http://schemas.microsoft.com/office/powerpoint/2010/main" val="3735330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F7D341-45AB-4CA1-817F-D8193029665D}"/>
              </a:ext>
            </a:extLst>
          </p:cNvPr>
          <p:cNvSpPr txBox="1"/>
          <p:nvPr/>
        </p:nvSpPr>
        <p:spPr>
          <a:xfrm>
            <a:off x="1624614" y="781235"/>
            <a:ext cx="10138299" cy="4924425"/>
          </a:xfrm>
          <a:prstGeom prst="rect">
            <a:avLst/>
          </a:prstGeom>
          <a:noFill/>
        </p:spPr>
        <p:txBody>
          <a:bodyPr wrap="square">
            <a:spAutoFit/>
          </a:bodyPr>
          <a:lstStyle/>
          <a:p>
            <a:r>
              <a:rPr lang="en-US" sz="1400" dirty="0">
                <a:latin typeface="Colonna MT" panose="04020805060202030203" pitchFamily="82" charset="0"/>
              </a:rPr>
              <a:t>Beginning with the 15th verse of the chapter the apostle assures the Roman Christians, living under the yoke of the virtual slavery of  a pagan power, that they had not received the spirit of slaves, as before their conversion, to serve in fear, but the spirit of children, who by adoption can claim all the privileges of a child, and an heir. The Holy Spirit and their own spirit, through divine revelation, had united in a conjoint testimony, one giving and the other receiving the witness to this fact (verse 16). But if we are to be joint-heirs with Him, shall we be exempted from His sufferings? No; joint-heirship must be had upon the condition of joint suffering--if we are heirs with him, we must suffer with him (v. 17). But these sufferings are insignificant when compared with the benefits of the resurrection state which shall be so much greater and which shall be "revealed in us" in the resurrection from the grave (verse 18). But during this "present time" the world itself is under the blight of sin and suffers corruption and decay (vs 19, 20), until the children of God receive their new adoption--the redemption of the body from death &amp; corruption (vs 21-22), when they shall be manifested in the resurrection without the bondage of earthly existence (verse 23) in the "new heavens and the new earth" (II Pet. 3:13).!</a:t>
            </a:r>
          </a:p>
          <a:p>
            <a:endParaRPr lang="en-US" sz="800" dirty="0">
              <a:latin typeface="Colonna MT" panose="04020805060202030203" pitchFamily="82" charset="0"/>
            </a:endParaRPr>
          </a:p>
          <a:p>
            <a:r>
              <a:rPr lang="en-US" sz="1600" dirty="0">
                <a:latin typeface="Colonna MT" panose="04020805060202030203" pitchFamily="82" charset="0"/>
              </a:rPr>
              <a:t>The apostle then declares that we are saved in this hope (verse 24) of deliverance from the grave and the glory that follows: and we are willing to wait and suffer in this world for such a redemption (verse 25).</a:t>
            </a:r>
          </a:p>
          <a:p>
            <a:endParaRPr lang="en-US" sz="800" dirty="0">
              <a:latin typeface="Colonna MT" panose="04020805060202030203" pitchFamily="82" charset="0"/>
            </a:endParaRPr>
          </a:p>
          <a:p>
            <a:r>
              <a:rPr lang="en-US" sz="1400" dirty="0">
                <a:latin typeface="Colonna MT" panose="04020805060202030203" pitchFamily="82" charset="0"/>
              </a:rPr>
              <a:t>For premillennialists to insist that there will be a millennium between the "redemption of the body" and the "new heavens and the new earth" is but another example of arbitrary assertion. Premillennialists themselves put "the new heavens and the new earth" in their scheme of things, after the millennium. (See Neal's "Light in a Dark Place" and Tingley's "Unveiling the Future.") Their order is: (1) the second coming; (2) the first resurrection; (3) the millennium; (4) the second resurrection; (5) the "new heavens and earth," the final or eternal state. In their own order of things, therefore, "when the groaning of creation shall cease" can refer to the "new heavens and the new earth" just as well as it can refer to their manufactured millennium--and that is the truth of the matter in Rom. 8, as in II Pet. 3. The admissions of premillennialists on this point are fatal to their theory, and when Rom. 8:18-23 is paralleled with II Cor. 4:17 to 5:1-4, and II Pet. 3:3-13, it can be readily seen that these grand passages set forth the glories of the eternal state in the home of the soul, and not an earthly state robbed of its earthliness here on this earth and in this world. – </a:t>
            </a:r>
            <a:r>
              <a:rPr lang="en-US" sz="1400" i="1" dirty="0">
                <a:latin typeface="Colonna MT" panose="04020805060202030203" pitchFamily="82" charset="0"/>
              </a:rPr>
              <a:t>Bible Banner  </a:t>
            </a:r>
            <a:r>
              <a:rPr lang="en-US" sz="1400" dirty="0">
                <a:latin typeface="Colonna MT" panose="04020805060202030203" pitchFamily="82" charset="0"/>
              </a:rPr>
              <a:t>June 1943</a:t>
            </a:r>
          </a:p>
        </p:txBody>
      </p:sp>
    </p:spTree>
    <p:extLst>
      <p:ext uri="{BB962C8B-B14F-4D97-AF65-F5344CB8AC3E}">
        <p14:creationId xmlns:p14="http://schemas.microsoft.com/office/powerpoint/2010/main" val="3153260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671331"/>
          </a:xfrm>
        </p:spPr>
        <p:txBody>
          <a:bodyPr>
            <a:normAutofit fontScale="90000"/>
          </a:bodyPr>
          <a:lstStyle/>
          <a:p>
            <a:pPr algn="ctr"/>
            <a:br>
              <a:rPr lang="en-US" sz="4400" b="1" dirty="0"/>
            </a:br>
            <a:br>
              <a:rPr lang="en-US" sz="4400" b="1" dirty="0"/>
            </a:br>
            <a:r>
              <a:rPr lang="en-US" sz="4400" b="1" dirty="0"/>
              <a:t>1951 Louisville Bible Conference</a:t>
            </a:r>
          </a:p>
        </p:txBody>
      </p:sp>
      <p:sp>
        <p:nvSpPr>
          <p:cNvPr id="9" name="Content Placeholder 8"/>
          <p:cNvSpPr>
            <a:spLocks noGrp="1"/>
          </p:cNvSpPr>
          <p:nvPr>
            <p:ph idx="1"/>
          </p:nvPr>
        </p:nvSpPr>
        <p:spPr>
          <a:xfrm>
            <a:off x="1534696" y="983848"/>
            <a:ext cx="9520158" cy="4482497"/>
          </a:xfrm>
        </p:spPr>
        <p:txBody>
          <a:bodyPr>
            <a:normAutofit/>
          </a:bodyPr>
          <a:lstStyle/>
          <a:p>
            <a:endParaRPr lang="en-US" sz="3200" dirty="0"/>
          </a:p>
          <a:p>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696" y="1261641"/>
            <a:ext cx="10225181" cy="4502551"/>
          </a:xfrm>
          <a:prstGeom prst="rect">
            <a:avLst/>
          </a:prstGeom>
        </p:spPr>
      </p:pic>
    </p:spTree>
    <p:extLst>
      <p:ext uri="{BB962C8B-B14F-4D97-AF65-F5344CB8AC3E}">
        <p14:creationId xmlns:p14="http://schemas.microsoft.com/office/powerpoint/2010/main" val="104358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843304-9215-4E70-BEEC-24855FD4FB9C}"/>
              </a:ext>
            </a:extLst>
          </p:cNvPr>
          <p:cNvPicPr>
            <a:picLocks noChangeAspect="1"/>
          </p:cNvPicPr>
          <p:nvPr/>
        </p:nvPicPr>
        <p:blipFill>
          <a:blip r:embed="rId2"/>
          <a:stretch>
            <a:fillRect/>
          </a:stretch>
        </p:blipFill>
        <p:spPr>
          <a:xfrm>
            <a:off x="-1" y="-1"/>
            <a:ext cx="4074851" cy="6152225"/>
          </a:xfrm>
          <a:prstGeom prst="rect">
            <a:avLst/>
          </a:prstGeom>
        </p:spPr>
      </p:pic>
      <p:pic>
        <p:nvPicPr>
          <p:cNvPr id="7" name="Picture 6">
            <a:extLst>
              <a:ext uri="{FF2B5EF4-FFF2-40B4-BE49-F238E27FC236}">
                <a16:creationId xmlns:a16="http://schemas.microsoft.com/office/drawing/2014/main" id="{7CBE66F0-6408-46AA-9B24-96C6F598C0F8}"/>
              </a:ext>
            </a:extLst>
          </p:cNvPr>
          <p:cNvPicPr>
            <a:picLocks noChangeAspect="1"/>
          </p:cNvPicPr>
          <p:nvPr/>
        </p:nvPicPr>
        <p:blipFill>
          <a:blip r:embed="rId3"/>
          <a:stretch>
            <a:fillRect/>
          </a:stretch>
        </p:blipFill>
        <p:spPr>
          <a:xfrm>
            <a:off x="4074850" y="0"/>
            <a:ext cx="4113318" cy="6152224"/>
          </a:xfrm>
          <a:prstGeom prst="rect">
            <a:avLst/>
          </a:prstGeom>
        </p:spPr>
      </p:pic>
      <p:pic>
        <p:nvPicPr>
          <p:cNvPr id="9" name="Picture 8">
            <a:extLst>
              <a:ext uri="{FF2B5EF4-FFF2-40B4-BE49-F238E27FC236}">
                <a16:creationId xmlns:a16="http://schemas.microsoft.com/office/drawing/2014/main" id="{0DAB6C94-D8E2-4CC1-85F3-A97ECFBBC2FE}"/>
              </a:ext>
            </a:extLst>
          </p:cNvPr>
          <p:cNvPicPr>
            <a:picLocks noChangeAspect="1"/>
          </p:cNvPicPr>
          <p:nvPr/>
        </p:nvPicPr>
        <p:blipFill>
          <a:blip r:embed="rId4"/>
          <a:stretch>
            <a:fillRect/>
          </a:stretch>
        </p:blipFill>
        <p:spPr>
          <a:xfrm>
            <a:off x="8188168" y="0"/>
            <a:ext cx="4003831" cy="6152224"/>
          </a:xfrm>
          <a:prstGeom prst="rect">
            <a:avLst/>
          </a:prstGeom>
        </p:spPr>
      </p:pic>
    </p:spTree>
    <p:extLst>
      <p:ext uri="{BB962C8B-B14F-4D97-AF65-F5344CB8AC3E}">
        <p14:creationId xmlns:p14="http://schemas.microsoft.com/office/powerpoint/2010/main" val="392088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B7E353-B37A-4EE7-AE0F-5BC902555036}"/>
              </a:ext>
            </a:extLst>
          </p:cNvPr>
          <p:cNvSpPr/>
          <p:nvPr/>
        </p:nvSpPr>
        <p:spPr>
          <a:xfrm>
            <a:off x="213064" y="648069"/>
            <a:ext cx="11710351" cy="590931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tencil" panose="040409050D0802020404" pitchFamily="82" charset="0"/>
              </a:rPr>
              <a:t>My informed opinion is that most of the H.R. Boll Churches of Christ Semi-Pentecostal Movement MEMBERS ended UP in the Pentecostal Church Which Had It’s Greatest Growth In the late 1930’s &amp; Early 1940’s.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tencil" panose="040409050D0802020404" pitchFamily="82" charset="0"/>
            </a:endParaRPr>
          </a:p>
        </p:txBody>
      </p:sp>
    </p:spTree>
    <p:extLst>
      <p:ext uri="{BB962C8B-B14F-4D97-AF65-F5344CB8AC3E}">
        <p14:creationId xmlns:p14="http://schemas.microsoft.com/office/powerpoint/2010/main" val="155950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127323"/>
            <a:ext cx="9520158" cy="949124"/>
          </a:xfrm>
        </p:spPr>
        <p:txBody>
          <a:bodyPr>
            <a:normAutofit/>
          </a:bodyPr>
          <a:lstStyle/>
          <a:p>
            <a:pPr algn="ctr"/>
            <a:r>
              <a:rPr lang="en-US" sz="4400" b="1" dirty="0"/>
              <a:t>Life in Germany – 1875-1890</a:t>
            </a:r>
          </a:p>
        </p:txBody>
      </p:sp>
      <p:sp>
        <p:nvSpPr>
          <p:cNvPr id="3" name="Content Placeholder 2"/>
          <p:cNvSpPr>
            <a:spLocks noGrp="1"/>
          </p:cNvSpPr>
          <p:nvPr>
            <p:ph idx="1"/>
          </p:nvPr>
        </p:nvSpPr>
        <p:spPr>
          <a:xfrm>
            <a:off x="1400537" y="1331089"/>
            <a:ext cx="10579259" cy="4062714"/>
          </a:xfrm>
        </p:spPr>
        <p:txBody>
          <a:bodyPr>
            <a:normAutofit fontScale="85000" lnSpcReduction="10000"/>
          </a:bodyPr>
          <a:lstStyle/>
          <a:p>
            <a:r>
              <a:rPr lang="en-US" sz="3000" dirty="0"/>
              <a:t>His parents (Max Boll and Magdalena </a:t>
            </a:r>
            <a:r>
              <a:rPr lang="en-US" sz="3000" dirty="0" err="1"/>
              <a:t>Uhlmann</a:t>
            </a:r>
            <a:r>
              <a:rPr lang="en-US" sz="3000" dirty="0"/>
              <a:t>) were ardent Roman Catholics. Christened in the RC on 20 June 1875.</a:t>
            </a:r>
          </a:p>
          <a:p>
            <a:r>
              <a:rPr lang="en-US" sz="3000" dirty="0"/>
              <a:t>Family moved to Basil, Switzerland in 1878. Then back to Germany</a:t>
            </a:r>
          </a:p>
          <a:p>
            <a:r>
              <a:rPr lang="en-US" sz="3000" dirty="0"/>
              <a:t>His mother wanted him to be a priest—for a while he shared that desire.</a:t>
            </a:r>
          </a:p>
          <a:p>
            <a:r>
              <a:rPr lang="en-US" sz="3000" dirty="0"/>
              <a:t>His father died when he was 9 </a:t>
            </a:r>
            <a:r>
              <a:rPr lang="en-US" sz="3000" dirty="0" err="1"/>
              <a:t>yrs</a:t>
            </a:r>
            <a:r>
              <a:rPr lang="en-US" sz="3000" dirty="0"/>
              <a:t> old; his 20 </a:t>
            </a:r>
            <a:r>
              <a:rPr lang="en-US" sz="3000" dirty="0" err="1"/>
              <a:t>yr</a:t>
            </a:r>
            <a:r>
              <a:rPr lang="en-US" sz="3000" dirty="0"/>
              <a:t> old sister had died 2 months earlier and mother remarried—step-father did not care for him</a:t>
            </a:r>
          </a:p>
          <a:p>
            <a:endParaRPr lang="en-US" sz="3000" dirty="0"/>
          </a:p>
          <a:p>
            <a:endParaRPr lang="en-US" sz="3000" dirty="0"/>
          </a:p>
        </p:txBody>
      </p:sp>
    </p:spTree>
    <p:extLst>
      <p:ext uri="{BB962C8B-B14F-4D97-AF65-F5344CB8AC3E}">
        <p14:creationId xmlns:p14="http://schemas.microsoft.com/office/powerpoint/2010/main" val="83474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heckerboard(across)">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1018572"/>
          </a:xfrm>
        </p:spPr>
        <p:txBody>
          <a:bodyPr>
            <a:normAutofit/>
          </a:bodyPr>
          <a:lstStyle/>
          <a:p>
            <a:pPr algn="ctr"/>
            <a:r>
              <a:rPr lang="en-US" sz="4400" b="1" dirty="0"/>
              <a:t>Life in Germany – 1875-1890</a:t>
            </a:r>
          </a:p>
        </p:txBody>
      </p:sp>
      <p:sp>
        <p:nvSpPr>
          <p:cNvPr id="3" name="Content Placeholder 2"/>
          <p:cNvSpPr>
            <a:spLocks noGrp="1"/>
          </p:cNvSpPr>
          <p:nvPr>
            <p:ph idx="1"/>
          </p:nvPr>
        </p:nvSpPr>
        <p:spPr>
          <a:xfrm>
            <a:off x="1534697" y="1331089"/>
            <a:ext cx="3616038" cy="4236334"/>
          </a:xfrm>
        </p:spPr>
        <p:txBody>
          <a:bodyPr>
            <a:normAutofit fontScale="92500" lnSpcReduction="20000"/>
          </a:bodyPr>
          <a:lstStyle/>
          <a:p>
            <a:r>
              <a:rPr lang="en-US" sz="3000" dirty="0"/>
              <a:t>September 1890– He  sailed for America with and aunt by marriage– arrived at Castle Garden (NYC)</a:t>
            </a:r>
          </a:p>
          <a:p>
            <a:r>
              <a:rPr lang="en-US" sz="3000" dirty="0"/>
              <a:t>He would not see his mother  again-she died in 1897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948" y="1331089"/>
            <a:ext cx="5497976" cy="4074288"/>
          </a:xfrm>
          <a:prstGeom prst="rect">
            <a:avLst/>
          </a:prstGeom>
        </p:spPr>
      </p:pic>
    </p:spTree>
    <p:extLst>
      <p:ext uri="{BB962C8B-B14F-4D97-AF65-F5344CB8AC3E}">
        <p14:creationId xmlns:p14="http://schemas.microsoft.com/office/powerpoint/2010/main" val="5302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1018572"/>
          </a:xfrm>
        </p:spPr>
        <p:txBody>
          <a:bodyPr>
            <a:normAutofit/>
          </a:bodyPr>
          <a:lstStyle/>
          <a:p>
            <a:pPr algn="ctr"/>
            <a:r>
              <a:rPr lang="en-US" sz="4400" b="1" dirty="0"/>
              <a:t>Castle Garden to Middle Tennessee</a:t>
            </a:r>
          </a:p>
        </p:txBody>
      </p:sp>
      <p:sp>
        <p:nvSpPr>
          <p:cNvPr id="3" name="Content Placeholder 2"/>
          <p:cNvSpPr>
            <a:spLocks noGrp="1"/>
          </p:cNvSpPr>
          <p:nvPr>
            <p:ph idx="1"/>
          </p:nvPr>
        </p:nvSpPr>
        <p:spPr>
          <a:xfrm>
            <a:off x="1534697" y="1331089"/>
            <a:ext cx="10410376" cy="4236334"/>
          </a:xfrm>
        </p:spPr>
        <p:txBody>
          <a:bodyPr>
            <a:normAutofit/>
          </a:bodyPr>
          <a:lstStyle/>
          <a:p>
            <a:r>
              <a:rPr lang="en-US" sz="3000" dirty="0"/>
              <a:t>He worked for a  short time on the  docks in NYC</a:t>
            </a:r>
          </a:p>
          <a:p>
            <a:r>
              <a:rPr lang="en-US" sz="3000" dirty="0"/>
              <a:t>Worked as a Bell-hop in Zanesville, OH</a:t>
            </a:r>
          </a:p>
          <a:p>
            <a:r>
              <a:rPr lang="en-US" sz="3000" dirty="0"/>
              <a:t>Worked in Columbus (Jan 1892)and Cincinnati (May 1892)– places  where there was a  large Catholic  community.</a:t>
            </a:r>
          </a:p>
          <a:p>
            <a:r>
              <a:rPr lang="en-US" sz="3000" dirty="0"/>
              <a:t>Tell how  he made it  to Middle Tennessee (</a:t>
            </a:r>
            <a:r>
              <a:rPr lang="en-US" sz="3000" dirty="0" err="1"/>
              <a:t>Rollman</a:t>
            </a:r>
            <a:r>
              <a:rPr lang="en-US" sz="3000" dirty="0"/>
              <a:t> Article in Restoration Quarterly. (Page 15)</a:t>
            </a:r>
          </a:p>
        </p:txBody>
      </p:sp>
    </p:spTree>
    <p:extLst>
      <p:ext uri="{BB962C8B-B14F-4D97-AF65-F5344CB8AC3E}">
        <p14:creationId xmlns:p14="http://schemas.microsoft.com/office/powerpoint/2010/main" val="18993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312517"/>
            <a:ext cx="9520158" cy="1018572"/>
          </a:xfrm>
        </p:spPr>
        <p:txBody>
          <a:bodyPr>
            <a:normAutofit/>
          </a:bodyPr>
          <a:lstStyle/>
          <a:p>
            <a:pPr algn="ctr"/>
            <a:r>
              <a:rPr lang="en-US" sz="4400" b="1" dirty="0"/>
              <a:t>Events in Tennessee –Mid 1890’s</a:t>
            </a:r>
          </a:p>
        </p:txBody>
      </p:sp>
      <p:sp>
        <p:nvSpPr>
          <p:cNvPr id="3" name="Content Placeholder 2"/>
          <p:cNvSpPr>
            <a:spLocks noGrp="1"/>
          </p:cNvSpPr>
          <p:nvPr>
            <p:ph idx="1"/>
          </p:nvPr>
        </p:nvSpPr>
        <p:spPr>
          <a:xfrm>
            <a:off x="1534697" y="1331089"/>
            <a:ext cx="10410376" cy="4236334"/>
          </a:xfrm>
        </p:spPr>
        <p:txBody>
          <a:bodyPr>
            <a:normAutofit fontScale="92500" lnSpcReduction="20000"/>
          </a:bodyPr>
          <a:lstStyle/>
          <a:p>
            <a:r>
              <a:rPr lang="en-US" sz="3000" dirty="0"/>
              <a:t>1892-- Working as a farm laborer – near Smyrna, TN</a:t>
            </a:r>
          </a:p>
          <a:p>
            <a:r>
              <a:rPr lang="en-US" sz="3000" dirty="0"/>
              <a:t>Baptized into Christ April 14, 1895</a:t>
            </a:r>
          </a:p>
          <a:p>
            <a:r>
              <a:rPr lang="en-US" sz="3000" dirty="0"/>
              <a:t>He was known for reading a lot-plow then rest and read- Mrs. Gooch told him he needed to go to school instead of farm work</a:t>
            </a:r>
          </a:p>
          <a:p>
            <a:r>
              <a:rPr lang="en-US" sz="3000" dirty="0"/>
              <a:t>Walked about 25 miles in rain to Nashville to ask Bro. Harding about coming to school.  Refer to Word and Work, June 1922</a:t>
            </a:r>
          </a:p>
          <a:p>
            <a:r>
              <a:rPr lang="en-US" sz="3000" dirty="0"/>
              <a:t>Entered Nashville Bible School that year.</a:t>
            </a:r>
          </a:p>
          <a:p>
            <a:endParaRPr lang="en-US" sz="3000" dirty="0"/>
          </a:p>
        </p:txBody>
      </p:sp>
    </p:spTree>
    <p:extLst>
      <p:ext uri="{BB962C8B-B14F-4D97-AF65-F5344CB8AC3E}">
        <p14:creationId xmlns:p14="http://schemas.microsoft.com/office/powerpoint/2010/main" val="15544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edg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edg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edge">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edge">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edge">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2.xml><?xml version="1.0" encoding="utf-8"?>
<a:theme xmlns:a="http://schemas.openxmlformats.org/drawingml/2006/main" name="Gallery">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3.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6358</Words>
  <Application>Microsoft Office PowerPoint</Application>
  <PresentationFormat>Widescreen</PresentationFormat>
  <Paragraphs>178</Paragraphs>
  <Slides>55</Slides>
  <Notes>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55</vt:i4>
      </vt:variant>
    </vt:vector>
  </HeadingPairs>
  <TitlesOfParts>
    <vt:vector size="70" baseType="lpstr">
      <vt:lpstr>Arial</vt:lpstr>
      <vt:lpstr>Bernard MT Condensed</vt:lpstr>
      <vt:lpstr>Calibri</vt:lpstr>
      <vt:lpstr>Colonna MT</vt:lpstr>
      <vt:lpstr>Franklin Gothic Book</vt:lpstr>
      <vt:lpstr>Franklin Gothic Demi</vt:lpstr>
      <vt:lpstr>Helvetica</vt:lpstr>
      <vt:lpstr>Ravie</vt:lpstr>
      <vt:lpstr>Stencil</vt:lpstr>
      <vt:lpstr>Times New Roman</vt:lpstr>
      <vt:lpstr>Trebuchet MS</vt:lpstr>
      <vt:lpstr>Wingdings 2</vt:lpstr>
      <vt:lpstr>1_Office Theme</vt:lpstr>
      <vt:lpstr>Gallery</vt:lpstr>
      <vt:lpstr>DividendVTI</vt:lpstr>
      <vt:lpstr>R. H. Boll &amp;  20th Century Pre-Millennial Congregational Cleansing of the Churches of Christ  </vt:lpstr>
      <vt:lpstr>PowerPoint Presentation</vt:lpstr>
      <vt:lpstr>PowerPoint Presentation</vt:lpstr>
      <vt:lpstr>Robert H. Boll 1875-1956</vt:lpstr>
      <vt:lpstr>Life in Germany – 1875-1890</vt:lpstr>
      <vt:lpstr>Life in Germany – 1875-1890</vt:lpstr>
      <vt:lpstr>Life in Germany – 1875-1890</vt:lpstr>
      <vt:lpstr>Castle Garden to Middle Tennessee</vt:lpstr>
      <vt:lpstr>Events in Tennessee –Mid 1890’s</vt:lpstr>
      <vt:lpstr>  Events 1895-1904</vt:lpstr>
      <vt:lpstr>  Prophecy as a Motivation For Holy Living</vt:lpstr>
      <vt:lpstr>PowerPoint Presentation</vt:lpstr>
      <vt:lpstr>  Events 1900-1904</vt:lpstr>
      <vt:lpstr>  Journals Associated with 1900-1915</vt:lpstr>
      <vt:lpstr>  Preaching and Teaching—1904-1920</vt:lpstr>
      <vt:lpstr>  Portland Avenue Church of Christ</vt:lpstr>
      <vt:lpstr>PowerPoint Presentation</vt:lpstr>
      <vt:lpstr>  Events of 1915</vt:lpstr>
      <vt:lpstr>PowerPoint Presentation</vt:lpstr>
      <vt:lpstr>PowerPoint Presentation</vt:lpstr>
      <vt:lpstr>  Evangelistic Endeavors</vt:lpstr>
      <vt:lpstr>  Evangelistic Endeavors</vt:lpstr>
      <vt:lpstr>PowerPoint Presentation</vt:lpstr>
      <vt:lpstr>The H.L.boles       vs. R.H. boll   1928 debate</vt:lpstr>
      <vt:lpstr>PowerPoint Presentation</vt:lpstr>
      <vt:lpstr>PowerPoint Presentation</vt:lpstr>
      <vt:lpstr>PowerPoint Presentation</vt:lpstr>
      <vt:lpstr>PowerPoint Presentation</vt:lpstr>
      <vt:lpstr>PowerPoint Presentation</vt:lpstr>
      <vt:lpstr>Often Quoted Debate Highlight:</vt:lpstr>
      <vt:lpstr>The purge begins in earnest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sixth street church of christ port Arthur, Tx. Gospel meeting  of November 1937 With Foy Wallace</vt:lpstr>
      <vt:lpstr>PowerPoint Presentation</vt:lpstr>
      <vt:lpstr>THE WIDENING BREACH</vt:lpstr>
      <vt:lpstr>THE VIRGIL SMITH COMPROMISE</vt:lpstr>
      <vt:lpstr>THE SECT HAS EMERGED</vt:lpstr>
      <vt:lpstr>THE SECT HAS EMERGED (cont.)</vt:lpstr>
      <vt:lpstr>PowerPoint Presentation</vt:lpstr>
      <vt:lpstr>brotherhood periodicals exchange</vt:lpstr>
      <vt:lpstr>  Word and Work Magazine </vt:lpstr>
      <vt:lpstr>PowerPoint Presentation</vt:lpstr>
      <vt:lpstr>PowerPoint Presentation</vt:lpstr>
      <vt:lpstr>  1951 Louisville Bible Conference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 H. Boll &amp;  20th Century Pre-Millennial Congregational Cleansing of the Churches of Christ  </dc:title>
  <dc:creator>David Burris</dc:creator>
  <cp:lastModifiedBy>David Burris</cp:lastModifiedBy>
  <cp:revision>38</cp:revision>
  <dcterms:created xsi:type="dcterms:W3CDTF">2021-08-18T13:48:59Z</dcterms:created>
  <dcterms:modified xsi:type="dcterms:W3CDTF">2021-08-21T18:39:09Z</dcterms:modified>
</cp:coreProperties>
</file>