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7.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9.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0.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audio1.wav" ContentType="audio/wav"/>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audio2.wav" ContentType="audio/wav"/>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700" r:id="rId6"/>
    <p:sldMasterId id="2147483721" r:id="rId7"/>
    <p:sldMasterId id="2147483733" r:id="rId8"/>
    <p:sldMasterId id="2147483756" r:id="rId9"/>
    <p:sldMasterId id="2147483777" r:id="rId10"/>
    <p:sldMasterId id="2147483798" r:id="rId11"/>
    <p:sldMasterId id="2147483819" r:id="rId12"/>
    <p:sldMasterId id="2147483840" r:id="rId13"/>
    <p:sldMasterId id="2147483861" r:id="rId14"/>
    <p:sldMasterId id="2147483873" r:id="rId15"/>
  </p:sldMasterIdLst>
  <p:notesMasterIdLst>
    <p:notesMasterId r:id="rId81"/>
  </p:notesMasterIdLst>
  <p:handoutMasterIdLst>
    <p:handoutMasterId r:id="rId82"/>
  </p:handoutMasterIdLst>
  <p:sldIdLst>
    <p:sldId id="256"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5" r:id="rId29"/>
    <p:sldId id="394" r:id="rId30"/>
    <p:sldId id="393" r:id="rId31"/>
    <p:sldId id="406" r:id="rId32"/>
    <p:sldId id="407" r:id="rId33"/>
    <p:sldId id="408" r:id="rId34"/>
    <p:sldId id="409" r:id="rId35"/>
    <p:sldId id="410" r:id="rId36"/>
    <p:sldId id="411" r:id="rId37"/>
    <p:sldId id="412" r:id="rId38"/>
    <p:sldId id="413" r:id="rId39"/>
    <p:sldId id="414" r:id="rId40"/>
    <p:sldId id="415" r:id="rId41"/>
    <p:sldId id="1582" r:id="rId42"/>
    <p:sldId id="400" r:id="rId43"/>
    <p:sldId id="1587" r:id="rId44"/>
    <p:sldId id="396" r:id="rId45"/>
    <p:sldId id="397" r:id="rId46"/>
    <p:sldId id="1586" r:id="rId47"/>
    <p:sldId id="398" r:id="rId48"/>
    <p:sldId id="399" r:id="rId49"/>
    <p:sldId id="401" r:id="rId50"/>
    <p:sldId id="402" r:id="rId51"/>
    <p:sldId id="404" r:id="rId52"/>
    <p:sldId id="435" r:id="rId53"/>
    <p:sldId id="428" r:id="rId54"/>
    <p:sldId id="403" r:id="rId55"/>
    <p:sldId id="405" r:id="rId56"/>
    <p:sldId id="416" r:id="rId57"/>
    <p:sldId id="417" r:id="rId58"/>
    <p:sldId id="418" r:id="rId59"/>
    <p:sldId id="1576" r:id="rId60"/>
    <p:sldId id="419" r:id="rId61"/>
    <p:sldId id="420" r:id="rId62"/>
    <p:sldId id="421" r:id="rId63"/>
    <p:sldId id="422" r:id="rId64"/>
    <p:sldId id="423" r:id="rId65"/>
    <p:sldId id="424" r:id="rId66"/>
    <p:sldId id="425" r:id="rId67"/>
    <p:sldId id="426" r:id="rId68"/>
    <p:sldId id="687" r:id="rId69"/>
    <p:sldId id="427" r:id="rId70"/>
    <p:sldId id="436" r:id="rId71"/>
    <p:sldId id="429" r:id="rId72"/>
    <p:sldId id="431" r:id="rId73"/>
    <p:sldId id="432" r:id="rId74"/>
    <p:sldId id="433" r:id="rId75"/>
    <p:sldId id="434" r:id="rId76"/>
    <p:sldId id="430" r:id="rId77"/>
    <p:sldId id="439" r:id="rId78"/>
    <p:sldId id="438" r:id="rId79"/>
    <p:sldId id="43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F45"/>
    <a:srgbClr val="BF0045"/>
    <a:srgbClr val="FF0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3217" autoAdjust="0"/>
  </p:normalViewPr>
  <p:slideViewPr>
    <p:cSldViewPr snapToGrid="0" snapToObjects="1">
      <p:cViewPr varScale="1">
        <p:scale>
          <a:sx n="111" d="100"/>
          <a:sy n="111" d="100"/>
        </p:scale>
        <p:origin x="534" y="78"/>
      </p:cViewPr>
      <p:guideLst/>
    </p:cSldViewPr>
  </p:slideViewPr>
  <p:notesTextViewPr>
    <p:cViewPr>
      <p:scale>
        <a:sx n="1" d="1"/>
        <a:sy n="1" d="1"/>
      </p:scale>
      <p:origin x="0" y="0"/>
    </p:cViewPr>
  </p:notesTextViewPr>
  <p:sorterViewPr>
    <p:cViewPr varScale="1">
      <p:scale>
        <a:sx n="100" d="100"/>
        <a:sy n="100" d="100"/>
      </p:scale>
      <p:origin x="0" y="-6348"/>
    </p:cViewPr>
  </p:sorterViewPr>
  <p:notesViewPr>
    <p:cSldViewPr snapToGrid="0" snapToObjects="1">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handoutMaster" Target="handoutMasters/handoutMaster1.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7DA1CD-7AC5-4A0B-83BE-3886FED7E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FB56BE-4ADC-4C44-A640-44E21205A3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895F05-D089-4C88-A095-BFEAD369CCC9}" type="datetimeFigureOut">
              <a:rPr lang="en-US" smtClean="0"/>
              <a:t>8/16/2021</a:t>
            </a:fld>
            <a:endParaRPr lang="en-US" dirty="0"/>
          </a:p>
        </p:txBody>
      </p:sp>
      <p:sp>
        <p:nvSpPr>
          <p:cNvPr id="4" name="Footer Placeholder 3">
            <a:extLst>
              <a:ext uri="{FF2B5EF4-FFF2-40B4-BE49-F238E27FC236}">
                <a16:creationId xmlns:a16="http://schemas.microsoft.com/office/drawing/2014/main" id="{64E8FC67-756E-4306-9DB6-A32A60A54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E3C4D54-1532-4F4C-91D0-3E67BA89C0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D8FDAB-B104-48AE-A3C9-654617567591}" type="slidenum">
              <a:rPr lang="en-US" smtClean="0"/>
              <a:t>‹#›</a:t>
            </a:fld>
            <a:endParaRPr lang="en-US" dirty="0"/>
          </a:p>
        </p:txBody>
      </p:sp>
    </p:spTree>
    <p:extLst>
      <p:ext uri="{BB962C8B-B14F-4D97-AF65-F5344CB8AC3E}">
        <p14:creationId xmlns:p14="http://schemas.microsoft.com/office/powerpoint/2010/main" val="2399829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4A2DE-B30C-45DE-934A-01CABAE4A941}" type="datetimeFigureOut">
              <a:rPr lang="en-US" smtClean="0"/>
              <a:t>8/16/2021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26A4A-345C-4B48-AF4A-0B2698353344}" type="slidenum">
              <a:rPr lang="en-US" smtClean="0"/>
              <a:t>‹#›</a:t>
            </a:fld>
            <a:endParaRPr lang="en-US" dirty="0"/>
          </a:p>
        </p:txBody>
      </p:sp>
    </p:spTree>
    <p:extLst>
      <p:ext uri="{BB962C8B-B14F-4D97-AF65-F5344CB8AC3E}">
        <p14:creationId xmlns:p14="http://schemas.microsoft.com/office/powerpoint/2010/main" val="166062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041A1D-8D65-4A7F-928D-69CE972D1A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10050" name="Rectangle 2"/>
          <p:cNvSpPr>
            <a:spLocks noGrp="1" noRot="1" noChangeAspect="1" noChangeArrowheads="1" noTextEdit="1"/>
          </p:cNvSpPr>
          <p:nvPr>
            <p:ph type="sldImg"/>
          </p:nvPr>
        </p:nvSpPr>
        <p:spPr>
          <a:xfrm>
            <a:off x="382588" y="685800"/>
            <a:ext cx="6094412" cy="3429000"/>
          </a:xfrm>
          <a:ln/>
        </p:spPr>
      </p:sp>
      <p:sp>
        <p:nvSpPr>
          <p:cNvPr id="141005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07456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0AB9D-4FC9-4E47-AE6A-DFBDD8A817C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04450" name="Rectangle 2"/>
          <p:cNvSpPr>
            <a:spLocks noGrp="1" noRot="1" noChangeAspect="1" noChangeArrowheads="1" noTextEdit="1"/>
          </p:cNvSpPr>
          <p:nvPr>
            <p:ph type="sldImg"/>
          </p:nvPr>
        </p:nvSpPr>
        <p:spPr>
          <a:ln/>
        </p:spPr>
      </p:sp>
      <p:sp>
        <p:nvSpPr>
          <p:cNvPr id="33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88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3800EF-3F1A-498A-9E7C-748FF358859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24930" name="Rectangle 2"/>
          <p:cNvSpPr>
            <a:spLocks noGrp="1" noRot="1" noChangeAspect="1" noChangeArrowheads="1" noTextEdit="1"/>
          </p:cNvSpPr>
          <p:nvPr>
            <p:ph type="sldImg"/>
          </p:nvPr>
        </p:nvSpPr>
        <p:spPr>
          <a:ln/>
        </p:spPr>
      </p:sp>
      <p:sp>
        <p:nvSpPr>
          <p:cNvPr id="33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75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E1031-CA6F-48D0-8080-E927B4F7BCD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13186" name="Rectangle 2"/>
          <p:cNvSpPr>
            <a:spLocks noGrp="1" noRot="1" noChangeAspect="1" noChangeArrowheads="1" noTextEdit="1"/>
          </p:cNvSpPr>
          <p:nvPr>
            <p:ph type="sldImg"/>
          </p:nvPr>
        </p:nvSpPr>
        <p:spPr>
          <a:ln/>
        </p:spPr>
      </p:sp>
      <p:sp>
        <p:nvSpPr>
          <p:cNvPr id="521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05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ECA9-D804-4C3E-A1F1-46A08B64FB2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86997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4D259B-32B0-4C78-AC77-925680EACAC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15234" name="Rectangle 2"/>
          <p:cNvSpPr>
            <a:spLocks noGrp="1" noRot="1" noChangeAspect="1" noChangeArrowheads="1" noTextEdit="1"/>
          </p:cNvSpPr>
          <p:nvPr>
            <p:ph type="sldImg"/>
          </p:nvPr>
        </p:nvSpPr>
        <p:spPr>
          <a:xfrm>
            <a:off x="382588" y="685800"/>
            <a:ext cx="6094412" cy="3429000"/>
          </a:xfrm>
          <a:ln/>
        </p:spPr>
      </p:sp>
      <p:sp>
        <p:nvSpPr>
          <p:cNvPr id="521523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8215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8FF784-ECA0-482E-8630-BCB830A67A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12098" name="Rectangle 2"/>
          <p:cNvSpPr>
            <a:spLocks noGrp="1" noRot="1" noChangeAspect="1" noChangeArrowheads="1" noTextEdit="1"/>
          </p:cNvSpPr>
          <p:nvPr>
            <p:ph type="sldImg"/>
          </p:nvPr>
        </p:nvSpPr>
        <p:spPr>
          <a:xfrm>
            <a:off x="1143000" y="685800"/>
            <a:ext cx="4573588" cy="3429000"/>
          </a:xfrm>
          <a:ln/>
        </p:spPr>
      </p:sp>
      <p:sp>
        <p:nvSpPr>
          <p:cNvPr id="141209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62788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E59BF-21D3-49E7-827F-8384205A235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265538" name="Rectangle 2"/>
          <p:cNvSpPr>
            <a:spLocks noGrp="1" noRot="1" noChangeAspect="1" noChangeArrowheads="1" noTextEdit="1"/>
          </p:cNvSpPr>
          <p:nvPr>
            <p:ph type="sldImg"/>
          </p:nvPr>
        </p:nvSpPr>
        <p:spPr>
          <a:ln/>
        </p:spPr>
      </p:sp>
      <p:sp>
        <p:nvSpPr>
          <p:cNvPr id="32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4318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C8B38-9A8E-4576-AE5F-04A8CE4CE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86914" name="Rectangle 2"/>
          <p:cNvSpPr>
            <a:spLocks noGrp="1" noRot="1" noChangeAspect="1" noChangeArrowheads="1" noTextEdit="1"/>
          </p:cNvSpPr>
          <p:nvPr>
            <p:ph type="sldImg"/>
          </p:nvPr>
        </p:nvSpPr>
        <p:spPr>
          <a:ln/>
        </p:spPr>
      </p:sp>
      <p:sp>
        <p:nvSpPr>
          <p:cNvPr id="208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98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5E593-0A72-42F8-8AA7-2113E7A4D8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10306" name="Rectangle 2"/>
          <p:cNvSpPr>
            <a:spLocks noGrp="1" noRot="1" noChangeAspect="1" noChangeArrowheads="1" noTextEdit="1"/>
          </p:cNvSpPr>
          <p:nvPr>
            <p:ph type="sldImg"/>
          </p:nvPr>
        </p:nvSpPr>
        <p:spPr>
          <a:xfrm>
            <a:off x="382588" y="685800"/>
            <a:ext cx="6094412" cy="3429000"/>
          </a:xfrm>
          <a:ln/>
        </p:spPr>
      </p:sp>
      <p:sp>
        <p:nvSpPr>
          <p:cNvPr id="610307" name="Rectangle 3"/>
          <p:cNvSpPr>
            <a:spLocks noGrp="1" noChangeArrowheads="1"/>
          </p:cNvSpPr>
          <p:nvPr>
            <p:ph type="body" idx="1"/>
          </p:nvPr>
        </p:nvSpPr>
        <p:spPr>
          <a:xfrm>
            <a:off x="914400" y="4343673"/>
            <a:ext cx="5029200" cy="4114566"/>
          </a:xfrm>
        </p:spPr>
        <p:txBody>
          <a:bodyPr/>
          <a:lstStyle/>
          <a:p>
            <a:r>
              <a:rPr lang="en-US" sz="9600"/>
              <a:t>Heavenly Angels Flying Above Virgin Mother &amp; Child Jesus Depicted In Era Art As Carrying/Utilizing Such Similar Flyswatters! </a:t>
            </a:r>
          </a:p>
        </p:txBody>
      </p:sp>
    </p:spTree>
    <p:extLst>
      <p:ext uri="{BB962C8B-B14F-4D97-AF65-F5344CB8AC3E}">
        <p14:creationId xmlns:p14="http://schemas.microsoft.com/office/powerpoint/2010/main" val="3170491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2766E2-E7B0-478C-8F39-2A65A267BD8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145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8008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1F44C-3D65-4405-958C-2EDDFCBC080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17986" name="Rectangle 2"/>
          <p:cNvSpPr>
            <a:spLocks noGrp="1" noRot="1" noChangeAspect="1" noChangeArrowheads="1" noTextEdit="1"/>
          </p:cNvSpPr>
          <p:nvPr>
            <p:ph type="sldImg"/>
          </p:nvPr>
        </p:nvSpPr>
        <p:spPr>
          <a:xfrm>
            <a:off x="382588" y="685800"/>
            <a:ext cx="6094412" cy="3429000"/>
          </a:xfrm>
          <a:ln/>
        </p:spPr>
      </p:sp>
      <p:sp>
        <p:nvSpPr>
          <p:cNvPr id="5417987"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157350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D06696-4762-4B67-BD25-4A40D4571DA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15938" name="Rectangle 2"/>
          <p:cNvSpPr>
            <a:spLocks noGrp="1" noRot="1" noChangeAspect="1" noChangeArrowheads="1" noTextEdit="1"/>
          </p:cNvSpPr>
          <p:nvPr>
            <p:ph type="sldImg"/>
          </p:nvPr>
        </p:nvSpPr>
        <p:spPr>
          <a:xfrm>
            <a:off x="382588" y="685800"/>
            <a:ext cx="6094412" cy="3429000"/>
          </a:xfrm>
          <a:ln/>
        </p:spPr>
      </p:sp>
      <p:sp>
        <p:nvSpPr>
          <p:cNvPr id="541593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81720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748FA-BE8F-42EF-98B4-DC5AF28ACBC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20034" name="Rectangle 2"/>
          <p:cNvSpPr>
            <a:spLocks noGrp="1" noRot="1" noChangeAspect="1" noChangeArrowheads="1" noTextEdit="1"/>
          </p:cNvSpPr>
          <p:nvPr>
            <p:ph type="sldImg"/>
          </p:nvPr>
        </p:nvSpPr>
        <p:spPr>
          <a:xfrm>
            <a:off x="382588" y="685800"/>
            <a:ext cx="6094412" cy="3429000"/>
          </a:xfrm>
          <a:ln/>
        </p:spPr>
      </p:sp>
      <p:sp>
        <p:nvSpPr>
          <p:cNvPr id="542003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89807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874DA-259A-414C-AA1C-9AF6DCE179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22082" name="Rectangle 2"/>
          <p:cNvSpPr>
            <a:spLocks noGrp="1" noRot="1" noChangeAspect="1" noChangeArrowheads="1" noTextEdit="1"/>
          </p:cNvSpPr>
          <p:nvPr>
            <p:ph type="sldImg"/>
          </p:nvPr>
        </p:nvSpPr>
        <p:spPr>
          <a:xfrm>
            <a:off x="382588" y="685800"/>
            <a:ext cx="6094412" cy="3429000"/>
          </a:xfrm>
          <a:ln/>
        </p:spPr>
      </p:sp>
      <p:sp>
        <p:nvSpPr>
          <p:cNvPr id="542208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870690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F6BAD-678E-4090-B58B-4C60BF5BC47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24130" name="Rectangle 2"/>
          <p:cNvSpPr>
            <a:spLocks noGrp="1" noRot="1" noChangeAspect="1" noChangeArrowheads="1" noTextEdit="1"/>
          </p:cNvSpPr>
          <p:nvPr>
            <p:ph type="sldImg"/>
          </p:nvPr>
        </p:nvSpPr>
        <p:spPr>
          <a:xfrm>
            <a:off x="382588" y="685800"/>
            <a:ext cx="6094412" cy="3429000"/>
          </a:xfrm>
          <a:ln/>
        </p:spPr>
      </p:sp>
      <p:sp>
        <p:nvSpPr>
          <p:cNvPr id="5424131"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104203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3F9C82-CB63-4A80-9E12-616EF590504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426178" name="Rectangle 2"/>
          <p:cNvSpPr>
            <a:spLocks noGrp="1" noRot="1" noChangeAspect="1" noChangeArrowheads="1" noTextEdit="1"/>
          </p:cNvSpPr>
          <p:nvPr>
            <p:ph type="sldImg"/>
          </p:nvPr>
        </p:nvSpPr>
        <p:spPr>
          <a:xfrm>
            <a:off x="382588" y="685800"/>
            <a:ext cx="6094412" cy="3429000"/>
          </a:xfrm>
          <a:ln/>
        </p:spPr>
      </p:sp>
      <p:sp>
        <p:nvSpPr>
          <p:cNvPr id="542617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987664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CEB85-498C-437B-9258-5AFA9D6301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68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9D3DF9-8E74-46BE-BBCF-5E8CE2134047}" type="slidenum">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792898" name="Rectangle 2"/>
          <p:cNvSpPr>
            <a:spLocks noGrp="1" noRot="1" noChangeAspect="1" noChangeArrowheads="1" noTextEdit="1"/>
          </p:cNvSpPr>
          <p:nvPr>
            <p:ph type="sldImg"/>
          </p:nvPr>
        </p:nvSpPr>
        <p:spPr>
          <a:ln/>
        </p:spPr>
      </p:sp>
      <p:sp>
        <p:nvSpPr>
          <p:cNvPr id="37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0042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8C9DA-B0D4-46B7-9201-7771F29E434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60962" name="Rectangle 2"/>
          <p:cNvSpPr>
            <a:spLocks noGrp="1" noRot="1" noChangeAspect="1" noChangeArrowheads="1" noTextEdit="1"/>
          </p:cNvSpPr>
          <p:nvPr>
            <p:ph type="sldImg"/>
          </p:nvPr>
        </p:nvSpPr>
        <p:spPr>
          <a:xfrm>
            <a:off x="382588" y="685800"/>
            <a:ext cx="6094412" cy="3429000"/>
          </a:xfrm>
          <a:ln/>
        </p:spPr>
      </p:sp>
      <p:sp>
        <p:nvSpPr>
          <p:cNvPr id="516096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264393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1DBF47-5DD0-4F1D-B508-D706B020D36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331650" name="Rectangle 2"/>
          <p:cNvSpPr>
            <a:spLocks noGrp="1" noRot="1" noChangeAspect="1" noChangeArrowheads="1" noTextEdit="1"/>
          </p:cNvSpPr>
          <p:nvPr>
            <p:ph type="sldImg"/>
          </p:nvPr>
        </p:nvSpPr>
        <p:spPr>
          <a:ln/>
        </p:spPr>
      </p:sp>
      <p:sp>
        <p:nvSpPr>
          <p:cNvPr id="233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947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8721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570C3A-D0D9-4A35-9666-BDC8A86D9C5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242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560C0-C16D-453C-9A3B-0FBA632EB7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487170" name="Rectangle 2"/>
          <p:cNvSpPr>
            <a:spLocks noGrp="1" noRot="1" noChangeAspect="1" noChangeArrowheads="1" noTextEdit="1"/>
          </p:cNvSpPr>
          <p:nvPr>
            <p:ph type="sldImg"/>
          </p:nvPr>
        </p:nvSpPr>
        <p:spPr>
          <a:ln/>
        </p:spPr>
      </p:sp>
      <p:sp>
        <p:nvSpPr>
          <p:cNvPr id="448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283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83D3E-0522-49E9-9E1F-D0ED896BEB8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50562" name="Rectangle 2"/>
          <p:cNvSpPr>
            <a:spLocks noGrp="1" noRot="1" noChangeAspect="1" noChangeArrowheads="1" noTextEdit="1"/>
          </p:cNvSpPr>
          <p:nvPr>
            <p:ph type="sldImg"/>
          </p:nvPr>
        </p:nvSpPr>
        <p:spPr>
          <a:ln/>
        </p:spPr>
      </p:sp>
      <p:sp>
        <p:nvSpPr>
          <p:cNvPr id="3650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2447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D3DF9-8E74-46BE-BBCF-5E8CE213404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92898" name="Rectangle 2"/>
          <p:cNvSpPr>
            <a:spLocks noGrp="1" noRot="1" noChangeAspect="1" noChangeArrowheads="1" noTextEdit="1"/>
          </p:cNvSpPr>
          <p:nvPr>
            <p:ph type="sldImg"/>
          </p:nvPr>
        </p:nvSpPr>
        <p:spPr>
          <a:ln/>
        </p:spPr>
      </p:sp>
      <p:sp>
        <p:nvSpPr>
          <p:cNvPr id="3792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8932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A26238-D248-4F18-B224-3C154555613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067458" name="Rectangle 2"/>
          <p:cNvSpPr>
            <a:spLocks noGrp="1" noRot="1" noChangeAspect="1" noChangeArrowheads="1" noTextEdit="1"/>
          </p:cNvSpPr>
          <p:nvPr>
            <p:ph type="sldImg"/>
          </p:nvPr>
        </p:nvSpPr>
        <p:spPr>
          <a:ln/>
        </p:spPr>
      </p:sp>
      <p:sp>
        <p:nvSpPr>
          <p:cNvPr id="206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1800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48B99F-3767-4C52-8E8E-003FEEAE183F}"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4653058" name="Rectangle 2"/>
          <p:cNvSpPr>
            <a:spLocks noGrp="1" noRot="1" noChangeAspect="1" noChangeArrowheads="1" noTextEdit="1"/>
          </p:cNvSpPr>
          <p:nvPr>
            <p:ph type="sldImg"/>
          </p:nvPr>
        </p:nvSpPr>
        <p:spPr>
          <a:ln/>
        </p:spPr>
      </p:sp>
      <p:sp>
        <p:nvSpPr>
          <p:cNvPr id="465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7617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1FF249-CC8C-447D-B874-E78A62B831F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171906" name="Rectangle 2"/>
          <p:cNvSpPr>
            <a:spLocks noGrp="1" noRot="1" noChangeAspect="1" noChangeArrowheads="1" noTextEdit="1"/>
          </p:cNvSpPr>
          <p:nvPr>
            <p:ph type="sldImg"/>
          </p:nvPr>
        </p:nvSpPr>
        <p:spPr>
          <a:ln/>
        </p:spPr>
      </p:sp>
      <p:sp>
        <p:nvSpPr>
          <p:cNvPr id="2171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2460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F2F20-9E38-454D-82A2-173592EE4B1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60642" name="Rectangle 2"/>
          <p:cNvSpPr>
            <a:spLocks noGrp="1" noRot="1" noChangeAspect="1" noChangeArrowheads="1" noTextEdit="1"/>
          </p:cNvSpPr>
          <p:nvPr>
            <p:ph type="sldImg"/>
          </p:nvPr>
        </p:nvSpPr>
        <p:spPr>
          <a:ln/>
        </p:spPr>
      </p:sp>
      <p:sp>
        <p:nvSpPr>
          <p:cNvPr id="536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7718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7E559-B118-4C95-83FF-6652D2C246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54498" name="Rectangle 2"/>
          <p:cNvSpPr>
            <a:spLocks noGrp="1" noRot="1" noChangeAspect="1" noChangeArrowheads="1" noTextEdit="1"/>
          </p:cNvSpPr>
          <p:nvPr>
            <p:ph type="sldImg"/>
          </p:nvPr>
        </p:nvSpPr>
        <p:spPr>
          <a:ln/>
        </p:spPr>
      </p:sp>
      <p:sp>
        <p:nvSpPr>
          <p:cNvPr id="535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80747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D038F-69E6-4014-8D73-B8B67227AD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56546" name="Rectangle 2"/>
          <p:cNvSpPr>
            <a:spLocks noGrp="1" noRot="1" noChangeAspect="1" noChangeArrowheads="1" noTextEdit="1"/>
          </p:cNvSpPr>
          <p:nvPr>
            <p:ph type="sldImg"/>
          </p:nvPr>
        </p:nvSpPr>
        <p:spPr>
          <a:ln/>
        </p:spPr>
      </p:sp>
      <p:sp>
        <p:nvSpPr>
          <p:cNvPr id="535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77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08161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D038F-69E6-4014-8D73-B8B67227AD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56546" name="Rectangle 2"/>
          <p:cNvSpPr>
            <a:spLocks noGrp="1" noRot="1" noChangeAspect="1" noChangeArrowheads="1" noTextEdit="1"/>
          </p:cNvSpPr>
          <p:nvPr>
            <p:ph type="sldImg"/>
          </p:nvPr>
        </p:nvSpPr>
        <p:spPr>
          <a:ln/>
        </p:spPr>
      </p:sp>
      <p:sp>
        <p:nvSpPr>
          <p:cNvPr id="535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785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F8E38-1310-48F2-8BF6-ADF8CEA621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48354" name="Rectangle 2"/>
          <p:cNvSpPr>
            <a:spLocks noGrp="1" noRot="1" noChangeAspect="1" noChangeArrowheads="1" noTextEdit="1"/>
          </p:cNvSpPr>
          <p:nvPr>
            <p:ph type="sldImg"/>
          </p:nvPr>
        </p:nvSpPr>
        <p:spPr>
          <a:ln/>
        </p:spPr>
      </p:sp>
      <p:sp>
        <p:nvSpPr>
          <p:cNvPr id="5348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1209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7F0E9-EBC2-482B-9186-839D56DFC24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50402" name="Rectangle 2"/>
          <p:cNvSpPr>
            <a:spLocks noGrp="1" noRot="1" noChangeAspect="1" noChangeArrowheads="1" noTextEdit="1"/>
          </p:cNvSpPr>
          <p:nvPr>
            <p:ph type="sldImg"/>
          </p:nvPr>
        </p:nvSpPr>
        <p:spPr>
          <a:ln/>
        </p:spPr>
      </p:sp>
      <p:sp>
        <p:nvSpPr>
          <p:cNvPr id="535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2127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F5498-3A5A-4753-9793-A027D8EB672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29026" name="Rectangle 2"/>
          <p:cNvSpPr>
            <a:spLocks noGrp="1" noRot="1" noChangeAspect="1" noChangeArrowheads="1" noTextEdit="1"/>
          </p:cNvSpPr>
          <p:nvPr>
            <p:ph type="sldImg"/>
          </p:nvPr>
        </p:nvSpPr>
        <p:spPr>
          <a:ln/>
        </p:spPr>
      </p:sp>
      <p:sp>
        <p:nvSpPr>
          <p:cNvPr id="33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4437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01A4-72BC-4E48-B691-FACD60F5C8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67946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A53E-4352-400E-96AA-9F1D0F182A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26786" name="Rectangle 2"/>
          <p:cNvSpPr>
            <a:spLocks noGrp="1" noRot="1" noChangeAspect="1" noChangeArrowheads="1" noTextEdit="1"/>
          </p:cNvSpPr>
          <p:nvPr>
            <p:ph type="sldImg"/>
          </p:nvPr>
        </p:nvSpPr>
        <p:spPr>
          <a:xfrm>
            <a:off x="400050" y="681038"/>
            <a:ext cx="6057900" cy="3408362"/>
          </a:xfrm>
          <a:ln/>
        </p:spPr>
      </p:sp>
      <p:sp>
        <p:nvSpPr>
          <p:cNvPr id="1526787" name="Rectangle 3"/>
          <p:cNvSpPr>
            <a:spLocks noGrp="1" noChangeArrowheads="1"/>
          </p:cNvSpPr>
          <p:nvPr>
            <p:ph type="body" idx="1"/>
          </p:nvPr>
        </p:nvSpPr>
        <p:spPr>
          <a:xfrm>
            <a:off x="914400" y="4317177"/>
            <a:ext cx="5029200" cy="4165999"/>
          </a:xfrm>
        </p:spPr>
        <p:txBody>
          <a:bodyPr/>
          <a:lstStyle/>
          <a:p>
            <a:endParaRPr lang="en-US"/>
          </a:p>
        </p:txBody>
      </p:sp>
    </p:spTree>
    <p:extLst>
      <p:ext uri="{BB962C8B-B14F-4D97-AF65-F5344CB8AC3E}">
        <p14:creationId xmlns:p14="http://schemas.microsoft.com/office/powerpoint/2010/main" val="143676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BA211-341F-4C6F-8597-F6FD17FBC99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7137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29215-1755-42AF-A6B6-8ACC0D96370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35682" name="Rectangle 2"/>
          <p:cNvSpPr>
            <a:spLocks noGrp="1" noRot="1" noChangeAspect="1" noChangeArrowheads="1" noTextEdit="1"/>
          </p:cNvSpPr>
          <p:nvPr>
            <p:ph type="sldImg"/>
          </p:nvPr>
        </p:nvSpPr>
        <p:spPr>
          <a:ln/>
        </p:spPr>
      </p:sp>
      <p:sp>
        <p:nvSpPr>
          <p:cNvPr id="4935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37541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63D326-3DA2-4200-9F72-430DF85A10B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62690" name="Rectangle 2"/>
          <p:cNvSpPr>
            <a:spLocks noGrp="1" noRot="1" noChangeAspect="1" noChangeArrowheads="1" noTextEdit="1"/>
          </p:cNvSpPr>
          <p:nvPr>
            <p:ph type="sldImg"/>
          </p:nvPr>
        </p:nvSpPr>
        <p:spPr>
          <a:ln/>
        </p:spPr>
      </p:sp>
      <p:sp>
        <p:nvSpPr>
          <p:cNvPr id="536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4470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1ADEB-D1D1-4927-AEB4-38207039EC7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11330" name="Rectangle 2"/>
          <p:cNvSpPr>
            <a:spLocks noGrp="1" noRot="1" noChangeAspect="1" noChangeArrowheads="1" noTextEdit="1"/>
          </p:cNvSpPr>
          <p:nvPr>
            <p:ph type="sldImg"/>
          </p:nvPr>
        </p:nvSpPr>
        <p:spPr>
          <a:xfrm>
            <a:off x="381000" y="685800"/>
            <a:ext cx="6096000" cy="3429000"/>
          </a:xfrm>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631537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8C9DA-B0D4-46B7-9201-7771F29E434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60962" name="Rectangle 2"/>
          <p:cNvSpPr>
            <a:spLocks noGrp="1" noRot="1" noChangeAspect="1" noChangeArrowheads="1" noTextEdit="1"/>
          </p:cNvSpPr>
          <p:nvPr>
            <p:ph type="sldImg"/>
          </p:nvPr>
        </p:nvSpPr>
        <p:spPr>
          <a:xfrm>
            <a:off x="1143000" y="685800"/>
            <a:ext cx="4573588" cy="3429000"/>
          </a:xfrm>
          <a:ln/>
        </p:spPr>
      </p:sp>
      <p:sp>
        <p:nvSpPr>
          <p:cNvPr id="516096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33662094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1791C-C4D6-4D3C-A5D1-9EE4218A020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868098" name="Rectangle 2"/>
          <p:cNvSpPr>
            <a:spLocks noGrp="1" noRot="1" noChangeAspect="1" noChangeArrowheads="1" noTextEdit="1"/>
          </p:cNvSpPr>
          <p:nvPr>
            <p:ph type="sldImg"/>
          </p:nvPr>
        </p:nvSpPr>
        <p:spPr>
          <a:xfrm>
            <a:off x="382588" y="685800"/>
            <a:ext cx="6094412" cy="3429000"/>
          </a:xfrm>
          <a:ln/>
        </p:spPr>
      </p:sp>
      <p:sp>
        <p:nvSpPr>
          <p:cNvPr id="4868099"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439645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8C9DA-B0D4-46B7-9201-7771F29E434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60962" name="Rectangle 2"/>
          <p:cNvSpPr>
            <a:spLocks noGrp="1" noRot="1" noChangeAspect="1" noChangeArrowheads="1" noTextEdit="1"/>
          </p:cNvSpPr>
          <p:nvPr>
            <p:ph type="sldImg"/>
          </p:nvPr>
        </p:nvSpPr>
        <p:spPr>
          <a:xfrm>
            <a:off x="382588" y="685800"/>
            <a:ext cx="6094412" cy="3429000"/>
          </a:xfrm>
          <a:ln/>
        </p:spPr>
      </p:sp>
      <p:sp>
        <p:nvSpPr>
          <p:cNvPr id="5160963" name="Rectangle 3"/>
          <p:cNvSpPr>
            <a:spLocks noGrp="1" noChangeArrowheads="1"/>
          </p:cNvSpPr>
          <p:nvPr>
            <p:ph type="body" idx="1"/>
          </p:nvPr>
        </p:nvSpPr>
        <p:spPr>
          <a:xfrm>
            <a:off x="914400" y="4343673"/>
            <a:ext cx="5029200" cy="4114566"/>
          </a:xfrm>
        </p:spPr>
        <p:txBody>
          <a:bodyPr/>
          <a:lstStyle/>
          <a:p>
            <a:endParaRPr lang="en-US" dirty="0"/>
          </a:p>
        </p:txBody>
      </p:sp>
    </p:spTree>
    <p:extLst>
      <p:ext uri="{BB962C8B-B14F-4D97-AF65-F5344CB8AC3E}">
        <p14:creationId xmlns:p14="http://schemas.microsoft.com/office/powerpoint/2010/main" val="3542890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65D5B-5ABE-40A2-9ED0-EB9123028B3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2380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A2B0EF-9BD4-4740-B5AE-55F9AFE06E3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29003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134DD-A096-4B5B-B2DE-DA9D0106053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79383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8ED4D-DA31-4F84-9CFA-85F83C59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58968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301A4-72BC-4E48-B691-FACD60F5C83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78539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8C9DA-B0D4-46B7-9201-7771F29E434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60962" name="Rectangle 2"/>
          <p:cNvSpPr>
            <a:spLocks noGrp="1" noRot="1" noChangeAspect="1" noChangeArrowheads="1" noTextEdit="1"/>
          </p:cNvSpPr>
          <p:nvPr>
            <p:ph type="sldImg"/>
          </p:nvPr>
        </p:nvSpPr>
        <p:spPr>
          <a:xfrm>
            <a:off x="1143000" y="685800"/>
            <a:ext cx="4573588" cy="3429000"/>
          </a:xfrm>
          <a:ln/>
        </p:spPr>
      </p:sp>
      <p:sp>
        <p:nvSpPr>
          <p:cNvPr id="5160963"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2628112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F8C5B5-3210-4C13-AE90-FAEADCFED95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74594" name="Rectangle 2"/>
          <p:cNvSpPr>
            <a:spLocks noGrp="1" noRot="1" noChangeAspect="1" noChangeArrowheads="1" noTextEdit="1"/>
          </p:cNvSpPr>
          <p:nvPr>
            <p:ph type="sldImg"/>
          </p:nvPr>
        </p:nvSpPr>
        <p:spPr>
          <a:xfrm>
            <a:off x="382588" y="685800"/>
            <a:ext cx="6094412" cy="3429000"/>
          </a:xfrm>
          <a:ln/>
        </p:spPr>
      </p:sp>
      <p:sp>
        <p:nvSpPr>
          <p:cNvPr id="4974595" name="Rectangle 3"/>
          <p:cNvSpPr>
            <a:spLocks noGrp="1" noChangeArrowheads="1"/>
          </p:cNvSpPr>
          <p:nvPr>
            <p:ph type="body" idx="1"/>
          </p:nvPr>
        </p:nvSpPr>
        <p:spPr>
          <a:xfrm>
            <a:off x="914400" y="4343673"/>
            <a:ext cx="5029200" cy="4114566"/>
          </a:xfrm>
        </p:spPr>
        <p:txBody>
          <a:bodyPr/>
          <a:lstStyle/>
          <a:p>
            <a:endParaRPr lang="en-US"/>
          </a:p>
        </p:txBody>
      </p:sp>
    </p:spTree>
    <p:extLst>
      <p:ext uri="{BB962C8B-B14F-4D97-AF65-F5344CB8AC3E}">
        <p14:creationId xmlns:p14="http://schemas.microsoft.com/office/powerpoint/2010/main" val="292327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431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F6E639-B4B8-411A-88E2-9299C696EA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08898" name="Rectangle 2"/>
          <p:cNvSpPr>
            <a:spLocks noGrp="1" noRot="1" noChangeAspect="1" noChangeArrowheads="1" noTextEdit="1"/>
          </p:cNvSpPr>
          <p:nvPr>
            <p:ph type="sldImg"/>
          </p:nvPr>
        </p:nvSpPr>
        <p:spPr>
          <a:ln/>
        </p:spPr>
      </p:sp>
      <p:sp>
        <p:nvSpPr>
          <p:cNvPr id="3408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108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1854-2A4C-426C-AA78-45301F8E1CE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211138" name="Rectangle 2"/>
          <p:cNvSpPr>
            <a:spLocks noGrp="1" noRot="1" noChangeAspect="1" noChangeArrowheads="1" noTextEdit="1"/>
          </p:cNvSpPr>
          <p:nvPr>
            <p:ph type="sldImg"/>
          </p:nvPr>
        </p:nvSpPr>
        <p:spPr>
          <a:ln/>
        </p:spPr>
      </p:sp>
      <p:sp>
        <p:nvSpPr>
          <p:cNvPr id="521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7774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C4D92-8465-4A2B-99F9-5909EF623D2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22882" name="Rectangle 2"/>
          <p:cNvSpPr>
            <a:spLocks noGrp="1" noRot="1" noChangeAspect="1" noChangeArrowheads="1" noTextEdit="1"/>
          </p:cNvSpPr>
          <p:nvPr>
            <p:ph type="sldImg"/>
          </p:nvPr>
        </p:nvSpPr>
        <p:spPr>
          <a:ln/>
        </p:spPr>
      </p:sp>
      <p:sp>
        <p:nvSpPr>
          <p:cNvPr id="33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3448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5977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85743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pPr/>
              <a:t>‹#›</a:t>
            </a:fld>
            <a:endParaRPr lang="en-US"/>
          </a:p>
        </p:txBody>
      </p:sp>
    </p:spTree>
    <p:extLst>
      <p:ext uri="{BB962C8B-B14F-4D97-AF65-F5344CB8AC3E}">
        <p14:creationId xmlns:p14="http://schemas.microsoft.com/office/powerpoint/2010/main" val="39796885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pPr/>
              <a:t>‹#›</a:t>
            </a:fld>
            <a:endParaRPr lang="en-US"/>
          </a:p>
        </p:txBody>
      </p:sp>
    </p:spTree>
    <p:extLst>
      <p:ext uri="{BB962C8B-B14F-4D97-AF65-F5344CB8AC3E}">
        <p14:creationId xmlns:p14="http://schemas.microsoft.com/office/powerpoint/2010/main" val="37989361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pPr/>
              <a:t>‹#›</a:t>
            </a:fld>
            <a:endParaRPr lang="en-US"/>
          </a:p>
        </p:txBody>
      </p:sp>
    </p:spTree>
    <p:extLst>
      <p:ext uri="{BB962C8B-B14F-4D97-AF65-F5344CB8AC3E}">
        <p14:creationId xmlns:p14="http://schemas.microsoft.com/office/powerpoint/2010/main" val="30667781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pPr/>
              <a:t>‹#›</a:t>
            </a:fld>
            <a:endParaRPr lang="en-US"/>
          </a:p>
        </p:txBody>
      </p:sp>
    </p:spTree>
    <p:extLst>
      <p:ext uri="{BB962C8B-B14F-4D97-AF65-F5344CB8AC3E}">
        <p14:creationId xmlns:p14="http://schemas.microsoft.com/office/powerpoint/2010/main" val="27217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pPr/>
              <a:t>‹#›</a:t>
            </a:fld>
            <a:endParaRPr lang="en-US"/>
          </a:p>
        </p:txBody>
      </p:sp>
    </p:spTree>
    <p:extLst>
      <p:ext uri="{BB962C8B-B14F-4D97-AF65-F5344CB8AC3E}">
        <p14:creationId xmlns:p14="http://schemas.microsoft.com/office/powerpoint/2010/main" val="18473176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pPr/>
              <a:t>‹#›</a:t>
            </a:fld>
            <a:endParaRPr lang="en-US"/>
          </a:p>
        </p:txBody>
      </p:sp>
    </p:spTree>
    <p:extLst>
      <p:ext uri="{BB962C8B-B14F-4D97-AF65-F5344CB8AC3E}">
        <p14:creationId xmlns:p14="http://schemas.microsoft.com/office/powerpoint/2010/main" val="7962299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pPr/>
              <a:t>‹#›</a:t>
            </a:fld>
            <a:endParaRPr lang="en-US"/>
          </a:p>
        </p:txBody>
      </p:sp>
    </p:spTree>
    <p:extLst>
      <p:ext uri="{BB962C8B-B14F-4D97-AF65-F5344CB8AC3E}">
        <p14:creationId xmlns:p14="http://schemas.microsoft.com/office/powerpoint/2010/main" val="41926608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pPr/>
              <a:t>‹#›</a:t>
            </a:fld>
            <a:endParaRPr lang="en-US"/>
          </a:p>
        </p:txBody>
      </p:sp>
    </p:spTree>
    <p:extLst>
      <p:ext uri="{BB962C8B-B14F-4D97-AF65-F5344CB8AC3E}">
        <p14:creationId xmlns:p14="http://schemas.microsoft.com/office/powerpoint/2010/main" val="11007283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pPr/>
              <a:t>‹#›</a:t>
            </a:fld>
            <a:endParaRPr lang="en-US"/>
          </a:p>
        </p:txBody>
      </p:sp>
    </p:spTree>
    <p:extLst>
      <p:ext uri="{BB962C8B-B14F-4D97-AF65-F5344CB8AC3E}">
        <p14:creationId xmlns:p14="http://schemas.microsoft.com/office/powerpoint/2010/main" val="4031247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pPr/>
              <a:t>‹#›</a:t>
            </a:fld>
            <a:endParaRPr lang="en-US"/>
          </a:p>
        </p:txBody>
      </p:sp>
    </p:spTree>
    <p:extLst>
      <p:ext uri="{BB962C8B-B14F-4D97-AF65-F5344CB8AC3E}">
        <p14:creationId xmlns:p14="http://schemas.microsoft.com/office/powerpoint/2010/main" val="29373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6773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pPr/>
              <a:t>‹#›</a:t>
            </a:fld>
            <a:endParaRPr lang="en-US"/>
          </a:p>
        </p:txBody>
      </p:sp>
    </p:spTree>
    <p:extLst>
      <p:ext uri="{BB962C8B-B14F-4D97-AF65-F5344CB8AC3E}">
        <p14:creationId xmlns:p14="http://schemas.microsoft.com/office/powerpoint/2010/main" val="23221739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pPr/>
              <a:t>‹#›</a:t>
            </a:fld>
            <a:endParaRPr lang="en-US"/>
          </a:p>
        </p:txBody>
      </p:sp>
    </p:spTree>
    <p:extLst>
      <p:ext uri="{BB962C8B-B14F-4D97-AF65-F5344CB8AC3E}">
        <p14:creationId xmlns:p14="http://schemas.microsoft.com/office/powerpoint/2010/main" val="19425083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pPr/>
              <a:t>‹#›</a:t>
            </a:fld>
            <a:endParaRPr lang="en-US"/>
          </a:p>
        </p:txBody>
      </p:sp>
    </p:spTree>
    <p:extLst>
      <p:ext uri="{BB962C8B-B14F-4D97-AF65-F5344CB8AC3E}">
        <p14:creationId xmlns:p14="http://schemas.microsoft.com/office/powerpoint/2010/main" val="26159751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pPr/>
              <a:t>‹#›</a:t>
            </a:fld>
            <a:endParaRPr lang="en-US"/>
          </a:p>
        </p:txBody>
      </p:sp>
    </p:spTree>
    <p:extLst>
      <p:ext uri="{BB962C8B-B14F-4D97-AF65-F5344CB8AC3E}">
        <p14:creationId xmlns:p14="http://schemas.microsoft.com/office/powerpoint/2010/main" val="8938841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pPr/>
              <a:t>‹#›</a:t>
            </a:fld>
            <a:endParaRPr lang="en-US"/>
          </a:p>
        </p:txBody>
      </p:sp>
    </p:spTree>
    <p:extLst>
      <p:ext uri="{BB962C8B-B14F-4D97-AF65-F5344CB8AC3E}">
        <p14:creationId xmlns:p14="http://schemas.microsoft.com/office/powerpoint/2010/main" val="29160835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pPr/>
              <a:t>‹#›</a:t>
            </a:fld>
            <a:endParaRPr lang="en-US"/>
          </a:p>
        </p:txBody>
      </p:sp>
    </p:spTree>
    <p:extLst>
      <p:ext uri="{BB962C8B-B14F-4D97-AF65-F5344CB8AC3E}">
        <p14:creationId xmlns:p14="http://schemas.microsoft.com/office/powerpoint/2010/main" val="10423745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pPr/>
              <a:t>‹#›</a:t>
            </a:fld>
            <a:endParaRPr lang="en-US"/>
          </a:p>
        </p:txBody>
      </p:sp>
    </p:spTree>
    <p:extLst>
      <p:ext uri="{BB962C8B-B14F-4D97-AF65-F5344CB8AC3E}">
        <p14:creationId xmlns:p14="http://schemas.microsoft.com/office/powerpoint/2010/main" val="5585441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pPr/>
              <a:t>‹#›</a:t>
            </a:fld>
            <a:endParaRPr lang="en-US"/>
          </a:p>
        </p:txBody>
      </p:sp>
    </p:spTree>
    <p:extLst>
      <p:ext uri="{BB962C8B-B14F-4D97-AF65-F5344CB8AC3E}">
        <p14:creationId xmlns:p14="http://schemas.microsoft.com/office/powerpoint/2010/main" val="20448338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5115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057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70402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06555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83577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43040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0918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8887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83193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71578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0505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619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112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21793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99589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60255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8645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70888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27036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03645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76727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47999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6428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182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79359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1903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0474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56129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06735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58496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84502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00996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05741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40898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822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27177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36474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05922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38557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82464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26161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8618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55649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795320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pPr/>
              <a:t>‹#›</a:t>
            </a:fld>
            <a:endParaRPr lang="en-US"/>
          </a:p>
        </p:txBody>
      </p:sp>
    </p:spTree>
    <p:extLst>
      <p:ext uri="{BB962C8B-B14F-4D97-AF65-F5344CB8AC3E}">
        <p14:creationId xmlns:p14="http://schemas.microsoft.com/office/powerpoint/2010/main" val="17364959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pPr/>
              <a:t>‹#›</a:t>
            </a:fld>
            <a:endParaRPr lang="en-US"/>
          </a:p>
        </p:txBody>
      </p:sp>
    </p:spTree>
    <p:extLst>
      <p:ext uri="{BB962C8B-B14F-4D97-AF65-F5344CB8AC3E}">
        <p14:creationId xmlns:p14="http://schemas.microsoft.com/office/powerpoint/2010/main" val="102139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42716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pPr/>
              <a:t>‹#›</a:t>
            </a:fld>
            <a:endParaRPr lang="en-US"/>
          </a:p>
        </p:txBody>
      </p:sp>
    </p:spTree>
    <p:extLst>
      <p:ext uri="{BB962C8B-B14F-4D97-AF65-F5344CB8AC3E}">
        <p14:creationId xmlns:p14="http://schemas.microsoft.com/office/powerpoint/2010/main" val="30639319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pPr/>
              <a:t>‹#›</a:t>
            </a:fld>
            <a:endParaRPr lang="en-US"/>
          </a:p>
        </p:txBody>
      </p:sp>
    </p:spTree>
    <p:extLst>
      <p:ext uri="{BB962C8B-B14F-4D97-AF65-F5344CB8AC3E}">
        <p14:creationId xmlns:p14="http://schemas.microsoft.com/office/powerpoint/2010/main" val="203563641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pPr/>
              <a:t>‹#›</a:t>
            </a:fld>
            <a:endParaRPr lang="en-US"/>
          </a:p>
        </p:txBody>
      </p:sp>
    </p:spTree>
    <p:extLst>
      <p:ext uri="{BB962C8B-B14F-4D97-AF65-F5344CB8AC3E}">
        <p14:creationId xmlns:p14="http://schemas.microsoft.com/office/powerpoint/2010/main" val="36630636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pPr/>
              <a:t>‹#›</a:t>
            </a:fld>
            <a:endParaRPr lang="en-US"/>
          </a:p>
        </p:txBody>
      </p:sp>
    </p:spTree>
    <p:extLst>
      <p:ext uri="{BB962C8B-B14F-4D97-AF65-F5344CB8AC3E}">
        <p14:creationId xmlns:p14="http://schemas.microsoft.com/office/powerpoint/2010/main" val="19283901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pPr/>
              <a:t>‹#›</a:t>
            </a:fld>
            <a:endParaRPr lang="en-US"/>
          </a:p>
        </p:txBody>
      </p:sp>
    </p:spTree>
    <p:extLst>
      <p:ext uri="{BB962C8B-B14F-4D97-AF65-F5344CB8AC3E}">
        <p14:creationId xmlns:p14="http://schemas.microsoft.com/office/powerpoint/2010/main" val="31888919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pPr/>
              <a:t>‹#›</a:t>
            </a:fld>
            <a:endParaRPr lang="en-US"/>
          </a:p>
        </p:txBody>
      </p:sp>
    </p:spTree>
    <p:extLst>
      <p:ext uri="{BB962C8B-B14F-4D97-AF65-F5344CB8AC3E}">
        <p14:creationId xmlns:p14="http://schemas.microsoft.com/office/powerpoint/2010/main" val="178241936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pPr/>
              <a:t>‹#›</a:t>
            </a:fld>
            <a:endParaRPr lang="en-US"/>
          </a:p>
        </p:txBody>
      </p:sp>
    </p:spTree>
    <p:extLst>
      <p:ext uri="{BB962C8B-B14F-4D97-AF65-F5344CB8AC3E}">
        <p14:creationId xmlns:p14="http://schemas.microsoft.com/office/powerpoint/2010/main" val="23158879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pPr/>
              <a:t>‹#›</a:t>
            </a:fld>
            <a:endParaRPr lang="en-US"/>
          </a:p>
        </p:txBody>
      </p:sp>
    </p:spTree>
    <p:extLst>
      <p:ext uri="{BB962C8B-B14F-4D97-AF65-F5344CB8AC3E}">
        <p14:creationId xmlns:p14="http://schemas.microsoft.com/office/powerpoint/2010/main" val="35249257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pPr/>
              <a:t>‹#›</a:t>
            </a:fld>
            <a:endParaRPr lang="en-US"/>
          </a:p>
        </p:txBody>
      </p:sp>
    </p:spTree>
    <p:extLst>
      <p:ext uri="{BB962C8B-B14F-4D97-AF65-F5344CB8AC3E}">
        <p14:creationId xmlns:p14="http://schemas.microsoft.com/office/powerpoint/2010/main" val="16703909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pPr/>
              <a:t>‹#›</a:t>
            </a:fld>
            <a:endParaRPr lang="en-US"/>
          </a:p>
        </p:txBody>
      </p:sp>
    </p:spTree>
    <p:extLst>
      <p:ext uri="{BB962C8B-B14F-4D97-AF65-F5344CB8AC3E}">
        <p14:creationId xmlns:p14="http://schemas.microsoft.com/office/powerpoint/2010/main" val="458064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0875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pPr/>
              <a:t>‹#›</a:t>
            </a:fld>
            <a:endParaRPr lang="en-US"/>
          </a:p>
        </p:txBody>
      </p:sp>
    </p:spTree>
    <p:extLst>
      <p:ext uri="{BB962C8B-B14F-4D97-AF65-F5344CB8AC3E}">
        <p14:creationId xmlns:p14="http://schemas.microsoft.com/office/powerpoint/2010/main" val="15048127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pPr/>
              <a:t>‹#›</a:t>
            </a:fld>
            <a:endParaRPr lang="en-US"/>
          </a:p>
        </p:txBody>
      </p:sp>
    </p:spTree>
    <p:extLst>
      <p:ext uri="{BB962C8B-B14F-4D97-AF65-F5344CB8AC3E}">
        <p14:creationId xmlns:p14="http://schemas.microsoft.com/office/powerpoint/2010/main" val="30821172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pPr/>
              <a:t>‹#›</a:t>
            </a:fld>
            <a:endParaRPr lang="en-US"/>
          </a:p>
        </p:txBody>
      </p:sp>
    </p:spTree>
    <p:extLst>
      <p:ext uri="{BB962C8B-B14F-4D97-AF65-F5344CB8AC3E}">
        <p14:creationId xmlns:p14="http://schemas.microsoft.com/office/powerpoint/2010/main" val="5127802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pPr/>
              <a:t>‹#›</a:t>
            </a:fld>
            <a:endParaRPr lang="en-US"/>
          </a:p>
        </p:txBody>
      </p:sp>
    </p:spTree>
    <p:extLst>
      <p:ext uri="{BB962C8B-B14F-4D97-AF65-F5344CB8AC3E}">
        <p14:creationId xmlns:p14="http://schemas.microsoft.com/office/powerpoint/2010/main" val="5106150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pPr/>
              <a:t>‹#›</a:t>
            </a:fld>
            <a:endParaRPr lang="en-US"/>
          </a:p>
        </p:txBody>
      </p:sp>
    </p:spTree>
    <p:extLst>
      <p:ext uri="{BB962C8B-B14F-4D97-AF65-F5344CB8AC3E}">
        <p14:creationId xmlns:p14="http://schemas.microsoft.com/office/powerpoint/2010/main" val="34919762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pPr/>
              <a:t>‹#›</a:t>
            </a:fld>
            <a:endParaRPr lang="en-US"/>
          </a:p>
        </p:txBody>
      </p:sp>
    </p:spTree>
    <p:extLst>
      <p:ext uri="{BB962C8B-B14F-4D97-AF65-F5344CB8AC3E}">
        <p14:creationId xmlns:p14="http://schemas.microsoft.com/office/powerpoint/2010/main" val="30643163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pPr/>
              <a:t>‹#›</a:t>
            </a:fld>
            <a:endParaRPr lang="en-US"/>
          </a:p>
        </p:txBody>
      </p:sp>
    </p:spTree>
    <p:extLst>
      <p:ext uri="{BB962C8B-B14F-4D97-AF65-F5344CB8AC3E}">
        <p14:creationId xmlns:p14="http://schemas.microsoft.com/office/powerpoint/2010/main" val="265161721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pPr/>
              <a:t>‹#›</a:t>
            </a:fld>
            <a:endParaRPr lang="en-US"/>
          </a:p>
        </p:txBody>
      </p:sp>
    </p:spTree>
    <p:extLst>
      <p:ext uri="{BB962C8B-B14F-4D97-AF65-F5344CB8AC3E}">
        <p14:creationId xmlns:p14="http://schemas.microsoft.com/office/powerpoint/2010/main" val="1685717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45FD3A-89DC-444D-B23F-CD3FB53111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09368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C8E2D-175A-4927-8BCF-8D3678B69A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14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832153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892B2E-9ACF-4A88-BBBD-1B34D7090C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08619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0"/>
            <a:ext cx="4673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0"/>
            <a:ext cx="4673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D081F6-DDFC-49D9-A4DA-2FDDF9FEB9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82723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BFE507-FCAE-4C21-8663-3815D3D019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86260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F2961C-879C-4E5A-9E78-BB6C4F46A7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4144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36FAD7D-9B86-42BD-94A3-F3FF53D771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08249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57ACBB-47F0-4FFF-BA77-3E1C9BD47B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72271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EEBEDEE-719D-488B-A91C-D603C69BEB8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24723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ACD291-FB70-4A40-9A21-D75B605D6E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69391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203" y="762000"/>
            <a:ext cx="23876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762000"/>
            <a:ext cx="69596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4998B3-8EF4-4667-87B2-0386CC5F62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4901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1C2C-70E3-4DE1-B22B-376E319F59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7DC31-28BD-4F95-804E-489C1388A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D1E510-751C-4380-AEE3-1F86144E984A}"/>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14129631-9A62-4CBE-8E0C-C1CD5EDC1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16A1C-7576-4ACD-B19E-2CC3696E50D4}"/>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1618318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91360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44A0-02DF-496A-BC00-D70C7F03C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1F226-2741-418F-83CB-94FBD4E77A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2C627-0313-467F-8182-39034FC27B3D}"/>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E1B2DA37-EB7E-424E-8DD5-B842B0C80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0BB2D-AC26-485D-9615-699B412A6FE0}"/>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37898242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92B5-EFBE-472D-AC9B-3D4BADC2F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EA64ED-4219-4CCC-A8F4-1FC532172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37446C-0138-46AA-B438-0A96226F650F}"/>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7B834BE0-44B6-4E61-82BD-1C3D6C812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3F42F-F94A-44E8-A514-FD52CE04DD28}"/>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18263865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16BA-09F9-4D2A-B027-BECB8BAF8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E87CEA-C0BF-4F7C-92EB-AD6FF3AE74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491BE-3E09-42F7-9486-2CBC411D62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2CE370-422D-4403-A20B-895399DB2DF8}"/>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6" name="Footer Placeholder 5">
            <a:extLst>
              <a:ext uri="{FF2B5EF4-FFF2-40B4-BE49-F238E27FC236}">
                <a16:creationId xmlns:a16="http://schemas.microsoft.com/office/drawing/2014/main" id="{68B13B43-BDA0-46E7-87DB-85EA910E45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CBE6D-D08A-4375-A6B0-B19FF36B8603}"/>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25537708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E12F-4FFF-45DC-A28E-3EB8AAA491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70697-F438-42CE-985F-47F0D567C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1303C1-206D-468E-B9E4-EC9F0964A2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5F0B98-3BF8-444C-BC30-F6BAF9877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647BEE-6EA7-4F4A-BEB1-994B6C0F86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2F02FD-BE55-4C7A-8128-5E2FB9FF8E6E}"/>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8" name="Footer Placeholder 7">
            <a:extLst>
              <a:ext uri="{FF2B5EF4-FFF2-40B4-BE49-F238E27FC236}">
                <a16:creationId xmlns:a16="http://schemas.microsoft.com/office/drawing/2014/main" id="{877AB76B-4DB9-49BE-9924-372082885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7C8B2E-2D38-41D8-BBD3-E1A2CA8CF890}"/>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23863580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CCD9-6306-4BA6-9AD8-EBC7A29F43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83478C-1C80-429C-BA21-7833F96DF758}"/>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4" name="Footer Placeholder 3">
            <a:extLst>
              <a:ext uri="{FF2B5EF4-FFF2-40B4-BE49-F238E27FC236}">
                <a16:creationId xmlns:a16="http://schemas.microsoft.com/office/drawing/2014/main" id="{A5F1CA4D-6E9B-4102-BDDE-A6BD134A4B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719F2-2EAC-4E1A-838A-C3E4CE3C1B59}"/>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35610423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23000-9BDA-426E-A63C-8001C81AF42A}"/>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3" name="Footer Placeholder 2">
            <a:extLst>
              <a:ext uri="{FF2B5EF4-FFF2-40B4-BE49-F238E27FC236}">
                <a16:creationId xmlns:a16="http://schemas.microsoft.com/office/drawing/2014/main" id="{C8B5EEB3-FE23-43A9-BF6F-EB24421F1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F3A56-8E96-438F-A4C1-FD61DCBF35EB}"/>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15646619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7B48-3B07-40AF-86BF-5690C08F6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8BDE55-AD54-40E0-BE26-E293037ED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65019-2911-4855-A588-01DC5FB6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6BFE27-A4D3-4688-8C53-DE0369460845}"/>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6" name="Footer Placeholder 5">
            <a:extLst>
              <a:ext uri="{FF2B5EF4-FFF2-40B4-BE49-F238E27FC236}">
                <a16:creationId xmlns:a16="http://schemas.microsoft.com/office/drawing/2014/main" id="{D8B68A13-19DA-4E30-BD29-8A51B8519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BF8B2-C30C-468A-8496-6AAC2DCB0A77}"/>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2529425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CD24-3C56-4B00-9DFC-B1A748EAC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DF436-947B-4217-9907-7D7C766BC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F3672-6DA2-47D9-8676-4D4ED8CE6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63423B-5B02-4035-A026-CE0E3802D870}"/>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6" name="Footer Placeholder 5">
            <a:extLst>
              <a:ext uri="{FF2B5EF4-FFF2-40B4-BE49-F238E27FC236}">
                <a16:creationId xmlns:a16="http://schemas.microsoft.com/office/drawing/2014/main" id="{799BE777-649B-4D42-BA5D-7B69E567D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1AE14-FAD3-4328-8ED2-FB58612A8E6C}"/>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5891330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971E-6459-4851-AF6D-142767214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1F81FC-64B2-44EB-9124-B632DA036D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6FEF3-6CBC-4C42-8A25-86D8C10F7688}"/>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DEC0C94A-F53C-4662-B53A-9811DD5D6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469389-5BCC-4671-B4E5-0A8160D0C86D}"/>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264779894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7FC80-CB1B-4447-B60B-1EFFEFDE97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8E606-4EC4-443D-825B-862E6AFBDF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EC6A6-B4B0-4792-9950-46A9292833CF}"/>
              </a:ext>
            </a:extLst>
          </p:cNvPr>
          <p:cNvSpPr>
            <a:spLocks noGrp="1"/>
          </p:cNvSpPr>
          <p:nvPr>
            <p:ph type="dt" sz="half" idx="10"/>
          </p:nvPr>
        </p:nvSpPr>
        <p:spPr/>
        <p:txBody>
          <a:body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E975114F-DB8B-45DF-8F1E-AFD499507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71BC2-C629-405B-BA4E-C9824063482D}"/>
              </a:ext>
            </a:extLst>
          </p:cNvPr>
          <p:cNvSpPr>
            <a:spLocks noGrp="1"/>
          </p:cNvSpPr>
          <p:nvPr>
            <p:ph type="sldNum" sz="quarter" idx="12"/>
          </p:nvPr>
        </p:nvSpPr>
        <p:spPr/>
        <p:txBody>
          <a:bodyPr/>
          <a:lstStyle/>
          <a:p>
            <a:fld id="{01EA0DA5-70CD-480C-AC80-380A41A46168}" type="slidenum">
              <a:rPr lang="en-US" smtClean="0"/>
              <a:t>‹#›</a:t>
            </a:fld>
            <a:endParaRPr lang="en-US"/>
          </a:p>
        </p:txBody>
      </p:sp>
    </p:spTree>
    <p:extLst>
      <p:ext uri="{BB962C8B-B14F-4D97-AF65-F5344CB8AC3E}">
        <p14:creationId xmlns:p14="http://schemas.microsoft.com/office/powerpoint/2010/main" val="366964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622938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854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977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237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9362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9269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71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7427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5846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8651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326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0962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36318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0195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8498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439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0770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852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2155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07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2510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436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2287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3127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682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077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84860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2725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32AB9C-9E90-4D1C-960B-1CFC43A49C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4039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199B20-42B7-4767-99FB-1ECB61EC02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5367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8E97D7-202D-4C4E-83DC-4B7D5D85DB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744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52936B-A1D9-41BC-96C5-45D5F96BD7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409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9A9695-1B17-46AD-BF2E-B4351524CD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93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3248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6DBF763-4AF1-40CA-A5D4-4F4BF1B1C8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7138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C1FB9-4782-4C6A-A341-63847D15B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41365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4F6198-157A-4809-9FD0-5ED214116A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6518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1A7568-4929-4AB2-B7F4-143D227FF5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4720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AEF6B9-3B7E-482D-9BCF-BB02F5E82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0913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483F19-C2D4-48B8-88DC-B607E1198F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0733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pPr/>
              <a:t>‹#›</a:t>
            </a:fld>
            <a:endParaRPr lang="en-US"/>
          </a:p>
        </p:txBody>
      </p:sp>
    </p:spTree>
    <p:extLst>
      <p:ext uri="{BB962C8B-B14F-4D97-AF65-F5344CB8AC3E}">
        <p14:creationId xmlns:p14="http://schemas.microsoft.com/office/powerpoint/2010/main" val="2932633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pPr/>
              <a:t>‹#›</a:t>
            </a:fld>
            <a:endParaRPr lang="en-US"/>
          </a:p>
        </p:txBody>
      </p:sp>
    </p:spTree>
    <p:extLst>
      <p:ext uri="{BB962C8B-B14F-4D97-AF65-F5344CB8AC3E}">
        <p14:creationId xmlns:p14="http://schemas.microsoft.com/office/powerpoint/2010/main" val="3312281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pPr/>
              <a:t>‹#›</a:t>
            </a:fld>
            <a:endParaRPr lang="en-US"/>
          </a:p>
        </p:txBody>
      </p:sp>
    </p:spTree>
    <p:extLst>
      <p:ext uri="{BB962C8B-B14F-4D97-AF65-F5344CB8AC3E}">
        <p14:creationId xmlns:p14="http://schemas.microsoft.com/office/powerpoint/2010/main" val="14903439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pPr/>
              <a:t>‹#›</a:t>
            </a:fld>
            <a:endParaRPr lang="en-US"/>
          </a:p>
        </p:txBody>
      </p:sp>
    </p:spTree>
    <p:extLst>
      <p:ext uri="{BB962C8B-B14F-4D97-AF65-F5344CB8AC3E}">
        <p14:creationId xmlns:p14="http://schemas.microsoft.com/office/powerpoint/2010/main" val="412684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33339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pPr/>
              <a:t>‹#›</a:t>
            </a:fld>
            <a:endParaRPr lang="en-US"/>
          </a:p>
        </p:txBody>
      </p:sp>
    </p:spTree>
    <p:extLst>
      <p:ext uri="{BB962C8B-B14F-4D97-AF65-F5344CB8AC3E}">
        <p14:creationId xmlns:p14="http://schemas.microsoft.com/office/powerpoint/2010/main" val="1603468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pPr/>
              <a:t>‹#›</a:t>
            </a:fld>
            <a:endParaRPr lang="en-US"/>
          </a:p>
        </p:txBody>
      </p:sp>
    </p:spTree>
    <p:extLst>
      <p:ext uri="{BB962C8B-B14F-4D97-AF65-F5344CB8AC3E}">
        <p14:creationId xmlns:p14="http://schemas.microsoft.com/office/powerpoint/2010/main" val="272159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pPr/>
              <a:t>‹#›</a:t>
            </a:fld>
            <a:endParaRPr lang="en-US"/>
          </a:p>
        </p:txBody>
      </p:sp>
    </p:spTree>
    <p:extLst>
      <p:ext uri="{BB962C8B-B14F-4D97-AF65-F5344CB8AC3E}">
        <p14:creationId xmlns:p14="http://schemas.microsoft.com/office/powerpoint/2010/main" val="37032203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pPr/>
              <a:t>‹#›</a:t>
            </a:fld>
            <a:endParaRPr lang="en-US"/>
          </a:p>
        </p:txBody>
      </p:sp>
    </p:spTree>
    <p:extLst>
      <p:ext uri="{BB962C8B-B14F-4D97-AF65-F5344CB8AC3E}">
        <p14:creationId xmlns:p14="http://schemas.microsoft.com/office/powerpoint/2010/main" val="84626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pPr/>
              <a:t>‹#›</a:t>
            </a:fld>
            <a:endParaRPr lang="en-US"/>
          </a:p>
        </p:txBody>
      </p:sp>
    </p:spTree>
    <p:extLst>
      <p:ext uri="{BB962C8B-B14F-4D97-AF65-F5344CB8AC3E}">
        <p14:creationId xmlns:p14="http://schemas.microsoft.com/office/powerpoint/2010/main" val="424177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pPr/>
              <a:t>‹#›</a:t>
            </a:fld>
            <a:endParaRPr lang="en-US"/>
          </a:p>
        </p:txBody>
      </p:sp>
    </p:spTree>
    <p:extLst>
      <p:ext uri="{BB962C8B-B14F-4D97-AF65-F5344CB8AC3E}">
        <p14:creationId xmlns:p14="http://schemas.microsoft.com/office/powerpoint/2010/main" val="3018254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pPr/>
              <a:t>‹#›</a:t>
            </a:fld>
            <a:endParaRPr lang="en-US"/>
          </a:p>
        </p:txBody>
      </p:sp>
    </p:spTree>
    <p:extLst>
      <p:ext uri="{BB962C8B-B14F-4D97-AF65-F5344CB8AC3E}">
        <p14:creationId xmlns:p14="http://schemas.microsoft.com/office/powerpoint/2010/main" val="39780368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pPr/>
              <a:t>‹#›</a:t>
            </a:fld>
            <a:endParaRPr lang="en-US"/>
          </a:p>
        </p:txBody>
      </p:sp>
    </p:spTree>
    <p:extLst>
      <p:ext uri="{BB962C8B-B14F-4D97-AF65-F5344CB8AC3E}">
        <p14:creationId xmlns:p14="http://schemas.microsoft.com/office/powerpoint/2010/main" val="25513704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pPr/>
              <a:t>‹#›</a:t>
            </a:fld>
            <a:endParaRPr lang="en-US"/>
          </a:p>
        </p:txBody>
      </p:sp>
    </p:spTree>
    <p:extLst>
      <p:ext uri="{BB962C8B-B14F-4D97-AF65-F5344CB8AC3E}">
        <p14:creationId xmlns:p14="http://schemas.microsoft.com/office/powerpoint/2010/main" val="2608264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pPr/>
              <a:t>‹#›</a:t>
            </a:fld>
            <a:endParaRPr lang="en-US"/>
          </a:p>
        </p:txBody>
      </p:sp>
    </p:spTree>
    <p:extLst>
      <p:ext uri="{BB962C8B-B14F-4D97-AF65-F5344CB8AC3E}">
        <p14:creationId xmlns:p14="http://schemas.microsoft.com/office/powerpoint/2010/main" val="246159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51588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pPr/>
              <a:t>‹#›</a:t>
            </a:fld>
            <a:endParaRPr lang="en-US"/>
          </a:p>
        </p:txBody>
      </p:sp>
    </p:spTree>
    <p:extLst>
      <p:ext uri="{BB962C8B-B14F-4D97-AF65-F5344CB8AC3E}">
        <p14:creationId xmlns:p14="http://schemas.microsoft.com/office/powerpoint/2010/main" val="1273541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pPr/>
              <a:t>‹#›</a:t>
            </a:fld>
            <a:endParaRPr lang="en-US"/>
          </a:p>
        </p:txBody>
      </p:sp>
    </p:spTree>
    <p:extLst>
      <p:ext uri="{BB962C8B-B14F-4D97-AF65-F5344CB8AC3E}">
        <p14:creationId xmlns:p14="http://schemas.microsoft.com/office/powerpoint/2010/main" val="4005040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pPr/>
              <a:t>‹#›</a:t>
            </a:fld>
            <a:endParaRPr lang="en-US"/>
          </a:p>
        </p:txBody>
      </p:sp>
    </p:spTree>
    <p:extLst>
      <p:ext uri="{BB962C8B-B14F-4D97-AF65-F5344CB8AC3E}">
        <p14:creationId xmlns:p14="http://schemas.microsoft.com/office/powerpoint/2010/main" val="338053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pPr/>
              <a:t>‹#›</a:t>
            </a:fld>
            <a:endParaRPr lang="en-US"/>
          </a:p>
        </p:txBody>
      </p:sp>
    </p:spTree>
    <p:extLst>
      <p:ext uri="{BB962C8B-B14F-4D97-AF65-F5344CB8AC3E}">
        <p14:creationId xmlns:p14="http://schemas.microsoft.com/office/powerpoint/2010/main" val="2355292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pPr/>
              <a:t>‹#›</a:t>
            </a:fld>
            <a:endParaRPr lang="en-US"/>
          </a:p>
        </p:txBody>
      </p:sp>
    </p:spTree>
    <p:extLst>
      <p:ext uri="{BB962C8B-B14F-4D97-AF65-F5344CB8AC3E}">
        <p14:creationId xmlns:p14="http://schemas.microsoft.com/office/powerpoint/2010/main" val="1458873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pPr/>
              <a:t>‹#›</a:t>
            </a:fld>
            <a:endParaRPr lang="en-US"/>
          </a:p>
        </p:txBody>
      </p:sp>
    </p:spTree>
    <p:extLst>
      <p:ext uri="{BB962C8B-B14F-4D97-AF65-F5344CB8AC3E}">
        <p14:creationId xmlns:p14="http://schemas.microsoft.com/office/powerpoint/2010/main" val="4061154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pPr/>
              <a:t>‹#›</a:t>
            </a:fld>
            <a:endParaRPr lang="en-US"/>
          </a:p>
        </p:txBody>
      </p:sp>
    </p:spTree>
    <p:extLst>
      <p:ext uri="{BB962C8B-B14F-4D97-AF65-F5344CB8AC3E}">
        <p14:creationId xmlns:p14="http://schemas.microsoft.com/office/powerpoint/2010/main" val="9598948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pPr/>
              <a:t>‹#›</a:t>
            </a:fld>
            <a:endParaRPr lang="en-US"/>
          </a:p>
        </p:txBody>
      </p:sp>
    </p:spTree>
    <p:extLst>
      <p:ext uri="{BB962C8B-B14F-4D97-AF65-F5344CB8AC3E}">
        <p14:creationId xmlns:p14="http://schemas.microsoft.com/office/powerpoint/2010/main" val="3807038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BA01773-DFA7-457D-863C-2CBC003E7919}"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901643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A850C66F-18FD-4FE0-AFBC-0131AFF6E01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72747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32045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B5B6D06-24DF-48E7-9519-D3CBE1204292}"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107617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68E670F-9040-45B1-A61C-775F691B1305}"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4294868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277C432A-A0EF-4A60-8F07-D4122CA8175E}"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590039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053887AF-6BC7-4605-91ED-8A4A8FE7E3BF}"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575979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C00B0571-747A-4D5C-8FC6-98B891BC1AC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8474993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F462CBBA-3E58-4C6F-BDA6-F4D7FAD9015D}"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725744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BC8385C-BCD7-49BF-B367-5F3F63465873}"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7948607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D2106EF6-ED2F-4F80-8F96-F7FE3BC68030}"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9877026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AC660EB-10F1-442F-A05B-9AB401B43A7B}"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1328090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45B2B472-489B-4A6B-A8DF-3B5C2DD46539}"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98597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3736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B76498C6-50A4-4853-AF43-FCCE7BBCC8A9}"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6895708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D3B22672-F7C4-4752-AC89-5878D6065D2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1848887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6F1804B6-62FF-46EB-95AB-8A25114134DF}"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019043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71316259-BF4B-4DD2-A69A-6E7D8BABB08B}"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053296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7D906BAC-4E61-4393-9D79-D74BBD5C04D8}"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9643193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B27265C8-43A4-4A2B-BFF9-0BD7090154D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943404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9812CB5A-D30C-450D-B911-002E863F378F}"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1441019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7BD462DF-2ACD-40F0-B3DD-E88B69262A01}"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530888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pPr/>
              <a:t>‹#›</a:t>
            </a:fld>
            <a:endParaRPr lang="en-US"/>
          </a:p>
        </p:txBody>
      </p:sp>
    </p:spTree>
    <p:extLst>
      <p:ext uri="{BB962C8B-B14F-4D97-AF65-F5344CB8AC3E}">
        <p14:creationId xmlns:p14="http://schemas.microsoft.com/office/powerpoint/2010/main" val="499988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pPr/>
              <a:t>‹#›</a:t>
            </a:fld>
            <a:endParaRPr lang="en-US"/>
          </a:p>
        </p:txBody>
      </p:sp>
    </p:spTree>
    <p:extLst>
      <p:ext uri="{BB962C8B-B14F-4D97-AF65-F5344CB8AC3E}">
        <p14:creationId xmlns:p14="http://schemas.microsoft.com/office/powerpoint/2010/main" val="2816337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21" Type="http://schemas.openxmlformats.org/officeDocument/2006/relationships/theme" Target="../theme/theme1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1.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2.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5.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6.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theme" Target="../theme/theme7.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theme" Target="../theme/theme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3" Type="http://schemas.openxmlformats.org/officeDocument/2006/relationships/slideLayout" Target="../slideLayouts/slideLayout140.xml"/><Relationship Id="rId21" Type="http://schemas.openxmlformats.org/officeDocument/2006/relationships/theme" Target="../theme/theme9.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0" Type="http://schemas.openxmlformats.org/officeDocument/2006/relationships/slideLayout" Target="../slideLayouts/slideLayout157.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82806"/>
      </p:ext>
    </p:extLst>
  </p:cSld>
  <p:clrMap bg1="lt1" tx1="dk1" bg2="lt2" tx2="dk2" accent1="accent1" accent2="accent2" accent3="accent3" accent4="accent4" accent5="accent5" accent6="accent6" hlink="hlink" folHlink="folHlink"/>
  <p:sldLayoutIdLst>
    <p:sldLayoutId id="214748364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CBC6A143-D09A-49A1-AE42-99897F63B598}" type="slidenum">
              <a:rPr lang="en-US"/>
              <a:pPr/>
              <a:t>‹#›</a:t>
            </a:fld>
            <a:endParaRPr lang="en-US"/>
          </a:p>
        </p:txBody>
      </p:sp>
    </p:spTree>
    <p:extLst>
      <p:ext uri="{BB962C8B-B14F-4D97-AF65-F5344CB8AC3E}">
        <p14:creationId xmlns:p14="http://schemas.microsoft.com/office/powerpoint/2010/main" val="337968068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400" y="762000"/>
            <a:ext cx="9550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22400" y="1600200"/>
            <a:ext cx="9550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74150346-2264-4F2A-8B59-900D1271FA6B}"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175475497"/>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charset="0"/>
          <a:ea typeface="ＭＳ Ｐゴシック" pitchFamily="124" charset="-128"/>
        </a:defRPr>
      </a:lvl2pPr>
      <a:lvl3pPr algn="ctr" rtl="0" fontAlgn="base">
        <a:spcBef>
          <a:spcPct val="0"/>
        </a:spcBef>
        <a:spcAft>
          <a:spcPct val="0"/>
        </a:spcAft>
        <a:defRPr sz="4000" b="1">
          <a:solidFill>
            <a:schemeClr val="tx2"/>
          </a:solidFill>
          <a:latin typeface="Arial" charset="0"/>
          <a:ea typeface="ＭＳ Ｐゴシック" pitchFamily="124" charset="-128"/>
        </a:defRPr>
      </a:lvl3pPr>
      <a:lvl4pPr algn="ctr" rtl="0" fontAlgn="base">
        <a:spcBef>
          <a:spcPct val="0"/>
        </a:spcBef>
        <a:spcAft>
          <a:spcPct val="0"/>
        </a:spcAft>
        <a:defRPr sz="4000" b="1">
          <a:solidFill>
            <a:schemeClr val="tx2"/>
          </a:solidFill>
          <a:latin typeface="Arial" charset="0"/>
          <a:ea typeface="ＭＳ Ｐゴシック" pitchFamily="124" charset="-128"/>
        </a:defRPr>
      </a:lvl4pPr>
      <a:lvl5pPr algn="ctr" rtl="0" fontAlgn="base">
        <a:spcBef>
          <a:spcPct val="0"/>
        </a:spcBef>
        <a:spcAft>
          <a:spcPct val="0"/>
        </a:spcAft>
        <a:defRPr sz="4000" b="1">
          <a:solidFill>
            <a:schemeClr val="tx2"/>
          </a:solidFill>
          <a:latin typeface="Arial" charset="0"/>
          <a:ea typeface="ＭＳ Ｐゴシック" pitchFamily="124" charset="-128"/>
        </a:defRPr>
      </a:lvl5pPr>
      <a:lvl6pPr marL="457200" algn="ctr" rtl="0" fontAlgn="base">
        <a:spcBef>
          <a:spcPct val="0"/>
        </a:spcBef>
        <a:spcAft>
          <a:spcPct val="0"/>
        </a:spcAft>
        <a:defRPr sz="4000" b="1">
          <a:solidFill>
            <a:schemeClr val="tx2"/>
          </a:solidFill>
          <a:latin typeface="Arial" charset="0"/>
          <a:ea typeface="ＭＳ Ｐゴシック" pitchFamily="124" charset="-128"/>
        </a:defRPr>
      </a:lvl6pPr>
      <a:lvl7pPr marL="914400" algn="ctr" rtl="0" fontAlgn="base">
        <a:spcBef>
          <a:spcPct val="0"/>
        </a:spcBef>
        <a:spcAft>
          <a:spcPct val="0"/>
        </a:spcAft>
        <a:defRPr sz="4000" b="1">
          <a:solidFill>
            <a:schemeClr val="tx2"/>
          </a:solidFill>
          <a:latin typeface="Arial" charset="0"/>
          <a:ea typeface="ＭＳ Ｐゴシック" pitchFamily="124" charset="-128"/>
        </a:defRPr>
      </a:lvl7pPr>
      <a:lvl8pPr marL="1371600" algn="ctr" rtl="0" fontAlgn="base">
        <a:spcBef>
          <a:spcPct val="0"/>
        </a:spcBef>
        <a:spcAft>
          <a:spcPct val="0"/>
        </a:spcAft>
        <a:defRPr sz="4000" b="1">
          <a:solidFill>
            <a:schemeClr val="tx2"/>
          </a:solidFill>
          <a:latin typeface="Arial" charset="0"/>
          <a:ea typeface="ＭＳ Ｐゴシック" pitchFamily="124" charset="-128"/>
        </a:defRPr>
      </a:lvl8pPr>
      <a:lvl9pPr marL="1828800" algn="ctr" rtl="0" fontAlgn="base">
        <a:spcBef>
          <a:spcPct val="0"/>
        </a:spcBef>
        <a:spcAft>
          <a:spcPct val="0"/>
        </a:spcAft>
        <a:defRPr sz="4000" b="1">
          <a:solidFill>
            <a:schemeClr val="tx2"/>
          </a:solidFill>
          <a:latin typeface="Arial" charset="0"/>
          <a:ea typeface="ＭＳ Ｐゴシック" pitchFamily="124" charset="-128"/>
        </a:defRPr>
      </a:lvl9pPr>
    </p:titleStyle>
    <p:bodyStyle>
      <a:lvl1pPr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44ACFB-775C-4E0F-8E25-12C856C48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1564E6-E631-498B-A043-A967302AA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B092D-5CFF-463C-9F20-FDC434CB3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EC928-2D86-422E-96E1-2D9D447A9FFE}" type="datetimeFigureOut">
              <a:rPr lang="en-US" smtClean="0"/>
              <a:t>8/16/2021</a:t>
            </a:fld>
            <a:endParaRPr lang="en-US"/>
          </a:p>
        </p:txBody>
      </p:sp>
      <p:sp>
        <p:nvSpPr>
          <p:cNvPr id="5" name="Footer Placeholder 4">
            <a:extLst>
              <a:ext uri="{FF2B5EF4-FFF2-40B4-BE49-F238E27FC236}">
                <a16:creationId xmlns:a16="http://schemas.microsoft.com/office/drawing/2014/main" id="{DE09BEFC-FEF3-4FA1-88E0-48D6CD6DE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DCCAE2-B13B-4396-91DA-5C375EB581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A0DA5-70CD-480C-AC80-380A41A46168}" type="slidenum">
              <a:rPr lang="en-US" smtClean="0"/>
              <a:t>‹#›</a:t>
            </a:fld>
            <a:endParaRPr lang="en-US"/>
          </a:p>
        </p:txBody>
      </p:sp>
    </p:spTree>
    <p:extLst>
      <p:ext uri="{BB962C8B-B14F-4D97-AF65-F5344CB8AC3E}">
        <p14:creationId xmlns:p14="http://schemas.microsoft.com/office/powerpoint/2010/main" val="388280229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2124879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pPr fontAlgn="base">
              <a:spcBef>
                <a:spcPct val="0"/>
              </a:spcBef>
              <a:spcAft>
                <a:spcPct val="0"/>
              </a:spcAft>
            </a:pPr>
            <a:fld id="{CBC6A143-D09A-49A1-AE42-99897F63B598}"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355233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1B53C959-4197-46D3-80DB-6049A803240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090026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pPr/>
              <a:t>‹#›</a:t>
            </a:fld>
            <a:endParaRPr lang="en-US"/>
          </a:p>
        </p:txBody>
      </p:sp>
    </p:spTree>
    <p:extLst>
      <p:ext uri="{BB962C8B-B14F-4D97-AF65-F5344CB8AC3E}">
        <p14:creationId xmlns:p14="http://schemas.microsoft.com/office/powerpoint/2010/main" val="266626145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rtl="0" fontAlgn="base">
              <a:spcBef>
                <a:spcPct val="0"/>
              </a:spcBef>
              <a:spcAft>
                <a:spcPct val="0"/>
              </a:spcAft>
            </a:pPr>
            <a:endParaRPr lang="en-US" kern="1200">
              <a:solidFill>
                <a:srgbClr val="000000"/>
              </a:solidFill>
              <a:latin typeface="Times New Roman"/>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rtl="0" fontAlgn="base">
              <a:spcBef>
                <a:spcPct val="0"/>
              </a:spcBef>
              <a:spcAft>
                <a:spcPct val="0"/>
              </a:spcAft>
            </a:pPr>
            <a:endParaRPr lang="en-US" kern="1200">
              <a:solidFill>
                <a:srgbClr val="000000"/>
              </a:solidFill>
              <a:latin typeface="Times New Roman"/>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rtl="0" fontAlgn="base">
              <a:spcBef>
                <a:spcPct val="0"/>
              </a:spcBef>
              <a:spcAft>
                <a:spcPct val="0"/>
              </a:spcAft>
            </a:pPr>
            <a:fld id="{DE78EB43-9C2A-4124-B10C-4F2957FD4661}" type="slidenum">
              <a:rPr lang="en-US" kern="1200">
                <a:solidFill>
                  <a:srgbClr val="000000"/>
                </a:solidFill>
                <a:latin typeface="Times New Roman"/>
                <a:ea typeface="+mn-ea"/>
                <a:cs typeface="+mn-cs"/>
              </a:rPr>
              <a:pPr rtl="0" fontAlgn="base">
                <a:spcBef>
                  <a:spcPct val="0"/>
                </a:spcBef>
                <a:spcAft>
                  <a:spcPct val="0"/>
                </a:spcAft>
              </a:pPr>
              <a:t>‹#›</a:t>
            </a:fld>
            <a:endParaRPr lang="en-US" kern="1200">
              <a:solidFill>
                <a:srgbClr val="000000"/>
              </a:solidFill>
              <a:latin typeface="Times New Roman"/>
              <a:ea typeface="+mn-ea"/>
              <a:cs typeface="+mn-cs"/>
            </a:endParaRPr>
          </a:p>
        </p:txBody>
      </p:sp>
    </p:spTree>
    <p:extLst>
      <p:ext uri="{BB962C8B-B14F-4D97-AF65-F5344CB8AC3E}">
        <p14:creationId xmlns:p14="http://schemas.microsoft.com/office/powerpoint/2010/main" val="16621066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pPr/>
              <a:t>‹#›</a:t>
            </a:fld>
            <a:endParaRPr lang="en-US"/>
          </a:p>
        </p:txBody>
      </p:sp>
    </p:spTree>
    <p:extLst>
      <p:ext uri="{BB962C8B-B14F-4D97-AF65-F5344CB8AC3E}">
        <p14:creationId xmlns:p14="http://schemas.microsoft.com/office/powerpoint/2010/main" val="327653294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DE78EB43-9C2A-4124-B10C-4F2957FD4661}"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10212743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091524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3.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31.xml"/><Relationship Id="rId5" Type="http://schemas.openxmlformats.org/officeDocument/2006/relationships/image" Target="../media/image21.jpg"/><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9.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0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98.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19.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99.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40.xml"/><Relationship Id="rId4" Type="http://schemas.openxmlformats.org/officeDocument/2006/relationships/hyperlink" Target="Rose_Bible_e-Charts_The_Lords_Supper.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18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119.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5.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7.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90.xml"/><Relationship Id="rId1" Type="http://schemas.openxmlformats.org/officeDocument/2006/relationships/video" Target="https://www.youtube.com/embed/k85J1IazsMQ"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p:txBody>
          <a:bodyPr/>
          <a:lstStyle/>
          <a:p>
            <a:r>
              <a:rPr lang="en-US" dirty="0">
                <a:solidFill>
                  <a:schemeClr val="bg1"/>
                </a:solidFill>
              </a:rPr>
              <a:t>MASS OR MEMORIAL</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414157" y="6342077"/>
            <a:ext cx="3954009" cy="461665"/>
          </a:xfrm>
          <a:prstGeom prst="rect">
            <a:avLst/>
          </a:prstGeom>
          <a:noFill/>
        </p:spPr>
        <p:txBody>
          <a:bodyPr wrap="square" lIns="91440" tIns="45720" rIns="91440" bIns="45720">
            <a:spAutoFit/>
          </a:bodyPr>
          <a:lstStyle/>
          <a:p>
            <a:pPr algn="ctr"/>
            <a:r>
              <a:rPr lang="en-US" sz="2400" b="1" spc="50" dirty="0">
                <a:ln w="0"/>
                <a:solidFill>
                  <a:schemeClr val="bg2"/>
                </a:solidFill>
                <a:effectLst>
                  <a:innerShdw blurRad="63500" dist="50800" dir="13500000">
                    <a:srgbClr val="000000">
                      <a:alpha val="50000"/>
                    </a:srgbClr>
                  </a:innerShdw>
                </a:effectLst>
              </a:rPr>
              <a:t>b</a:t>
            </a:r>
            <a:r>
              <a:rPr lang="en-US" sz="2400" b="1" cap="none" spc="50" dirty="0">
                <a:ln w="0"/>
                <a:solidFill>
                  <a:schemeClr val="bg2"/>
                </a:solidFill>
                <a:effectLst>
                  <a:innerShdw blurRad="63500" dist="50800" dir="13500000">
                    <a:srgbClr val="000000">
                      <a:alpha val="50000"/>
                    </a:srgbClr>
                  </a:innerShdw>
                </a:effectLst>
              </a:rPr>
              <a:t>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21858" name="Rectangle 2" descr="Purple mesh"/>
          <p:cNvSpPr>
            <a:spLocks noGrp="1" noChangeArrowheads="1"/>
          </p:cNvSpPr>
          <p:nvPr>
            <p:ph type="body" idx="1"/>
          </p:nvPr>
        </p:nvSpPr>
        <p:spPr>
          <a:xfrm>
            <a:off x="2209800" y="1447800"/>
            <a:ext cx="7696200" cy="4572000"/>
          </a:xfrm>
          <a:blipFill dpi="0" rotWithShape="0">
            <a:blip r:embed="rId4" cstate="print"/>
            <a:srcRect/>
            <a:tile tx="0" ty="0" sx="100000" sy="100000" flip="none" algn="tl"/>
          </a:blipFill>
        </p:spPr>
        <p:txBody>
          <a:bodyPr/>
          <a:lstStyle/>
          <a:p>
            <a:pPr>
              <a:buFont typeface="Wingdings" pitchFamily="2" charset="2"/>
              <a:buChar char="v"/>
            </a:pPr>
            <a:endParaRPr lang="en-US" sz="1600" b="1">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3600" b="1">
                <a:solidFill>
                  <a:srgbClr val="FFFF00"/>
                </a:solidFill>
                <a:effectLst>
                  <a:outerShdw blurRad="38100" dist="38100" dir="2700000" algn="tl">
                    <a:srgbClr val="000000"/>
                  </a:outerShdw>
                </a:effectLst>
                <a:latin typeface="Old English Text MT" pitchFamily="66" charset="0"/>
              </a:rPr>
              <a:t> </a:t>
            </a:r>
            <a:r>
              <a:rPr lang="en-US" sz="4000" b="1">
                <a:solidFill>
                  <a:srgbClr val="FFFF00"/>
                </a:solidFill>
                <a:effectLst>
                  <a:outerShdw blurRad="38100" dist="38100" dir="2700000" algn="tl">
                    <a:srgbClr val="000000"/>
                  </a:outerShdw>
                </a:effectLst>
                <a:latin typeface="Old English Text MT" pitchFamily="66" charset="0"/>
              </a:rPr>
              <a:t>“A term used pejoratively of persons or church traditions that see the essence of Christianity as participation in the sacraments rather than as inner transform-      -ation and personal piety.”</a:t>
            </a:r>
            <a:endParaRPr lang="en-US" sz="4000"/>
          </a:p>
        </p:txBody>
      </p:sp>
      <p:sp>
        <p:nvSpPr>
          <p:cNvPr id="3321859" name="WordArt 3"/>
          <p:cNvSpPr>
            <a:spLocks noChangeArrowheads="1" noChangeShapeType="1" noTextEdit="1"/>
          </p:cNvSpPr>
          <p:nvPr/>
        </p:nvSpPr>
        <p:spPr bwMode="auto">
          <a:xfrm>
            <a:off x="2209800" y="152400"/>
            <a:ext cx="7696200" cy="1066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SACRAMENTALISM</a:t>
            </a:r>
          </a:p>
        </p:txBody>
      </p:sp>
      <p:sp>
        <p:nvSpPr>
          <p:cNvPr id="3321860"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extLst>
      <p:ext uri="{BB962C8B-B14F-4D97-AF65-F5344CB8AC3E}">
        <p14:creationId xmlns:p14="http://schemas.microsoft.com/office/powerpoint/2010/main" val="115843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21859"/>
                                        </p:tgtEl>
                                        <p:attrNameLst>
                                          <p:attrName>style.visibility</p:attrName>
                                        </p:attrNameLst>
                                      </p:cBhvr>
                                      <p:to>
                                        <p:strVal val="visible"/>
                                      </p:to>
                                    </p:set>
                                    <p:anim calcmode="lin" valueType="num">
                                      <p:cBhvr>
                                        <p:cTn id="7" dur="5000" fill="hold"/>
                                        <p:tgtEl>
                                          <p:spTgt spid="3321859"/>
                                        </p:tgtEl>
                                        <p:attrNameLst>
                                          <p:attrName>ppt_w</p:attrName>
                                        </p:attrNameLst>
                                      </p:cBhvr>
                                      <p:tavLst>
                                        <p:tav tm="0" fmla="#ppt_w*sin(2.5*pi*$)">
                                          <p:val>
                                            <p:fltVal val="0"/>
                                          </p:val>
                                        </p:tav>
                                        <p:tav tm="100000">
                                          <p:val>
                                            <p:fltVal val="1"/>
                                          </p:val>
                                        </p:tav>
                                      </p:tavLst>
                                    </p:anim>
                                    <p:anim calcmode="lin" valueType="num">
                                      <p:cBhvr>
                                        <p:cTn id="8" dur="5000" fill="hold"/>
                                        <p:tgtEl>
                                          <p:spTgt spid="332185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21858">
                                            <p:txEl>
                                              <p:pRg st="1" end="1"/>
                                            </p:txEl>
                                          </p:spTgt>
                                        </p:tgtEl>
                                        <p:attrNameLst>
                                          <p:attrName>style.visibility</p:attrName>
                                        </p:attrNameLst>
                                      </p:cBhvr>
                                      <p:to>
                                        <p:strVal val="visible"/>
                                      </p:to>
                                    </p:set>
                                    <p:animEffect transition="in" filter="wipe(left)">
                                      <p:cBhvr>
                                        <p:cTn id="13" dur="500"/>
                                        <p:tgtEl>
                                          <p:spTgt spid="332185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321860"/>
                                        </p:tgtEl>
                                        <p:attrNameLst>
                                          <p:attrName>style.visibility</p:attrName>
                                        </p:attrNameLst>
                                      </p:cBhvr>
                                      <p:to>
                                        <p:strVal val="visible"/>
                                      </p:to>
                                    </p:set>
                                    <p:anim calcmode="lin" valueType="num">
                                      <p:cBhvr>
                                        <p:cTn id="18" dur="500" fill="hold"/>
                                        <p:tgtEl>
                                          <p:spTgt spid="3321860"/>
                                        </p:tgtEl>
                                        <p:attrNameLst>
                                          <p:attrName>ppt_w</p:attrName>
                                        </p:attrNameLst>
                                      </p:cBhvr>
                                      <p:tavLst>
                                        <p:tav tm="0">
                                          <p:val>
                                            <p:fltVal val="0"/>
                                          </p:val>
                                        </p:tav>
                                        <p:tav tm="100000">
                                          <p:val>
                                            <p:strVal val="#ppt_w"/>
                                          </p:val>
                                        </p:tav>
                                      </p:tavLst>
                                    </p:anim>
                                    <p:anim calcmode="lin" valueType="num">
                                      <p:cBhvr>
                                        <p:cTn id="19" dur="500" fill="hold"/>
                                        <p:tgtEl>
                                          <p:spTgt spid="3321860"/>
                                        </p:tgtEl>
                                        <p:attrNameLst>
                                          <p:attrName>ppt_h</p:attrName>
                                        </p:attrNameLst>
                                      </p:cBhvr>
                                      <p:tavLst>
                                        <p:tav tm="0">
                                          <p:val>
                                            <p:fltVal val="0"/>
                                          </p:val>
                                        </p:tav>
                                        <p:tav tm="100000">
                                          <p:val>
                                            <p:strVal val="#ppt_h"/>
                                          </p:val>
                                        </p:tav>
                                      </p:tavLst>
                                    </p:anim>
                                    <p:anim calcmode="lin" valueType="num">
                                      <p:cBhvr>
                                        <p:cTn id="20" dur="500" fill="hold"/>
                                        <p:tgtEl>
                                          <p:spTgt spid="3321860"/>
                                        </p:tgtEl>
                                        <p:attrNameLst>
                                          <p:attrName>ppt_x</p:attrName>
                                        </p:attrNameLst>
                                      </p:cBhvr>
                                      <p:tavLst>
                                        <p:tav tm="0">
                                          <p:val>
                                            <p:fltVal val="0.5"/>
                                          </p:val>
                                        </p:tav>
                                        <p:tav tm="100000">
                                          <p:val>
                                            <p:strVal val="#ppt_x"/>
                                          </p:val>
                                        </p:tav>
                                      </p:tavLst>
                                    </p:anim>
                                    <p:anim calcmode="lin" valueType="num">
                                      <p:cBhvr>
                                        <p:cTn id="21" dur="500" fill="hold"/>
                                        <p:tgtEl>
                                          <p:spTgt spid="33218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1858" grpId="0" build="p" autoUpdateAnimBg="0" rev="1"/>
      <p:bldP spid="3321859" grpId="0" animBg="1"/>
      <p:bldP spid="332186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03426" name="Rectangle 2" descr="Purple mesh"/>
          <p:cNvSpPr>
            <a:spLocks noGrp="1" noChangeArrowheads="1"/>
          </p:cNvSpPr>
          <p:nvPr>
            <p:ph type="body" idx="1"/>
          </p:nvPr>
        </p:nvSpPr>
        <p:spPr>
          <a:xfrm>
            <a:off x="2209800" y="1295400"/>
            <a:ext cx="7696200" cy="4876800"/>
          </a:xfrm>
          <a:blipFill dpi="0" rotWithShape="0">
            <a:blip r:embed="rId4" cstate="print"/>
            <a:srcRect/>
            <a:tile tx="0" ty="0" sx="100000" sy="100000" flip="none" algn="tl"/>
          </a:blipFill>
        </p:spPr>
        <p:txBody>
          <a:bodyPr/>
          <a:lstStyle/>
          <a:p>
            <a:pPr>
              <a:buFont typeface="Wingdings" pitchFamily="2" charset="2"/>
              <a:buChar char="v"/>
            </a:pPr>
            <a:r>
              <a:rPr lang="en-US" sz="4400" b="1">
                <a:solidFill>
                  <a:srgbClr val="FFFF00"/>
                </a:solidFill>
                <a:effectLst>
                  <a:outerShdw blurRad="38100" dist="38100" dir="2700000" algn="tl">
                    <a:srgbClr val="000000"/>
                  </a:outerShdw>
                </a:effectLst>
                <a:latin typeface="Old English Text MT" pitchFamily="66" charset="0"/>
              </a:rPr>
              <a:t> “Literally,  an authoritative decree or law.  Certain free-church groups refer to baptism &amp; Lord’s Supper as ordinance rather than sacraments.  In so doing highlight the voluntary nature of these rites.”</a:t>
            </a:r>
            <a:endParaRPr lang="en-US" sz="4400"/>
          </a:p>
        </p:txBody>
      </p:sp>
      <p:sp>
        <p:nvSpPr>
          <p:cNvPr id="3303427" name="WordArt 3"/>
          <p:cNvSpPr>
            <a:spLocks noChangeArrowheads="1" noChangeShapeType="1" noTextEdit="1"/>
          </p:cNvSpPr>
          <p:nvPr/>
        </p:nvSpPr>
        <p:spPr bwMode="auto">
          <a:xfrm>
            <a:off x="2209800" y="228600"/>
            <a:ext cx="7696200"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ORDINANCE</a:t>
            </a:r>
          </a:p>
        </p:txBody>
      </p:sp>
      <p:sp>
        <p:nvSpPr>
          <p:cNvPr id="3303428"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extLst>
      <p:ext uri="{BB962C8B-B14F-4D97-AF65-F5344CB8AC3E}">
        <p14:creationId xmlns:p14="http://schemas.microsoft.com/office/powerpoint/2010/main" val="20920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03427"/>
                                        </p:tgtEl>
                                        <p:attrNameLst>
                                          <p:attrName>style.visibility</p:attrName>
                                        </p:attrNameLst>
                                      </p:cBhvr>
                                      <p:to>
                                        <p:strVal val="visible"/>
                                      </p:to>
                                    </p:set>
                                    <p:anim calcmode="lin" valueType="num">
                                      <p:cBhvr>
                                        <p:cTn id="7" dur="5000" fill="hold"/>
                                        <p:tgtEl>
                                          <p:spTgt spid="3303427"/>
                                        </p:tgtEl>
                                        <p:attrNameLst>
                                          <p:attrName>ppt_w</p:attrName>
                                        </p:attrNameLst>
                                      </p:cBhvr>
                                      <p:tavLst>
                                        <p:tav tm="0" fmla="#ppt_w*sin(2.5*pi*$)">
                                          <p:val>
                                            <p:fltVal val="0"/>
                                          </p:val>
                                        </p:tav>
                                        <p:tav tm="100000">
                                          <p:val>
                                            <p:fltVal val="1"/>
                                          </p:val>
                                        </p:tav>
                                      </p:tavLst>
                                    </p:anim>
                                    <p:anim calcmode="lin" valueType="num">
                                      <p:cBhvr>
                                        <p:cTn id="8" dur="5000" fill="hold"/>
                                        <p:tgtEl>
                                          <p:spTgt spid="33034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03426">
                                            <p:txEl>
                                              <p:pRg st="0" end="0"/>
                                            </p:txEl>
                                          </p:spTgt>
                                        </p:tgtEl>
                                        <p:attrNameLst>
                                          <p:attrName>style.visibility</p:attrName>
                                        </p:attrNameLst>
                                      </p:cBhvr>
                                      <p:to>
                                        <p:strVal val="visible"/>
                                      </p:to>
                                    </p:set>
                                    <p:animEffect transition="in" filter="wipe(left)">
                                      <p:cBhvr>
                                        <p:cTn id="13" dur="500"/>
                                        <p:tgtEl>
                                          <p:spTgt spid="33034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303428"/>
                                        </p:tgtEl>
                                        <p:attrNameLst>
                                          <p:attrName>style.visibility</p:attrName>
                                        </p:attrNameLst>
                                      </p:cBhvr>
                                      <p:to>
                                        <p:strVal val="visible"/>
                                      </p:to>
                                    </p:set>
                                    <p:anim calcmode="lin" valueType="num">
                                      <p:cBhvr>
                                        <p:cTn id="18" dur="500" fill="hold"/>
                                        <p:tgtEl>
                                          <p:spTgt spid="3303428"/>
                                        </p:tgtEl>
                                        <p:attrNameLst>
                                          <p:attrName>ppt_w</p:attrName>
                                        </p:attrNameLst>
                                      </p:cBhvr>
                                      <p:tavLst>
                                        <p:tav tm="0">
                                          <p:val>
                                            <p:fltVal val="0"/>
                                          </p:val>
                                        </p:tav>
                                        <p:tav tm="100000">
                                          <p:val>
                                            <p:strVal val="#ppt_w"/>
                                          </p:val>
                                        </p:tav>
                                      </p:tavLst>
                                    </p:anim>
                                    <p:anim calcmode="lin" valueType="num">
                                      <p:cBhvr>
                                        <p:cTn id="19" dur="500" fill="hold"/>
                                        <p:tgtEl>
                                          <p:spTgt spid="3303428"/>
                                        </p:tgtEl>
                                        <p:attrNameLst>
                                          <p:attrName>ppt_h</p:attrName>
                                        </p:attrNameLst>
                                      </p:cBhvr>
                                      <p:tavLst>
                                        <p:tav tm="0">
                                          <p:val>
                                            <p:fltVal val="0"/>
                                          </p:val>
                                        </p:tav>
                                        <p:tav tm="100000">
                                          <p:val>
                                            <p:strVal val="#ppt_h"/>
                                          </p:val>
                                        </p:tav>
                                      </p:tavLst>
                                    </p:anim>
                                    <p:anim calcmode="lin" valueType="num">
                                      <p:cBhvr>
                                        <p:cTn id="20" dur="500" fill="hold"/>
                                        <p:tgtEl>
                                          <p:spTgt spid="3303428"/>
                                        </p:tgtEl>
                                        <p:attrNameLst>
                                          <p:attrName>ppt_x</p:attrName>
                                        </p:attrNameLst>
                                      </p:cBhvr>
                                      <p:tavLst>
                                        <p:tav tm="0">
                                          <p:val>
                                            <p:fltVal val="0.5"/>
                                          </p:val>
                                        </p:tav>
                                        <p:tav tm="100000">
                                          <p:val>
                                            <p:strVal val="#ppt_x"/>
                                          </p:val>
                                        </p:tav>
                                      </p:tavLst>
                                    </p:anim>
                                    <p:anim calcmode="lin" valueType="num">
                                      <p:cBhvr>
                                        <p:cTn id="21" dur="500" fill="hold"/>
                                        <p:tgtEl>
                                          <p:spTgt spid="33034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3426" grpId="0" build="p" autoUpdateAnimBg="0" rev="1"/>
      <p:bldP spid="3303427" grpId="0" animBg="1"/>
      <p:bldP spid="33034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23906" name="Rectangle 2" descr="Purple mesh"/>
          <p:cNvSpPr>
            <a:spLocks noGrp="1" noChangeArrowheads="1"/>
          </p:cNvSpPr>
          <p:nvPr>
            <p:ph type="body" idx="1"/>
          </p:nvPr>
        </p:nvSpPr>
        <p:spPr>
          <a:xfrm>
            <a:off x="2209800" y="1447800"/>
            <a:ext cx="7696200" cy="4572000"/>
          </a:xfrm>
          <a:blipFill dpi="0" rotWithShape="0">
            <a:blip r:embed="rId4" cstate="print"/>
            <a:srcRect/>
            <a:tile tx="0" ty="0" sx="100000" sy="100000" flip="none" algn="tl"/>
          </a:blipFill>
        </p:spPr>
        <p:txBody>
          <a:bodyPr/>
          <a:lstStyle/>
          <a:p>
            <a:pPr>
              <a:lnSpc>
                <a:spcPct val="90000"/>
              </a:lnSpc>
              <a:buFont typeface="Wingdings" pitchFamily="2" charset="2"/>
              <a:buChar char="v"/>
            </a:pPr>
            <a:endParaRPr lang="en-US" sz="800" b="1">
              <a:solidFill>
                <a:srgbClr val="FFFF00"/>
              </a:solidFill>
              <a:effectLst>
                <a:outerShdw blurRad="38100" dist="38100" dir="2700000" algn="tl">
                  <a:srgbClr val="000000"/>
                </a:outerShdw>
              </a:effectLst>
              <a:latin typeface="Old English Text MT" pitchFamily="66" charset="0"/>
            </a:endParaRPr>
          </a:p>
          <a:p>
            <a:pPr>
              <a:lnSpc>
                <a:spcPct val="90000"/>
              </a:lnSpc>
              <a:buFont typeface="Wingdings" pitchFamily="2" charset="2"/>
              <a:buChar char="v"/>
            </a:pPr>
            <a:r>
              <a:rPr lang="en-US" sz="4000" b="1">
                <a:solidFill>
                  <a:srgbClr val="FFFF00"/>
                </a:solidFill>
                <a:effectLst>
                  <a:outerShdw blurRad="38100" dist="38100" dir="2700000" algn="tl">
                    <a:srgbClr val="000000"/>
                  </a:outerShdw>
                </a:effectLst>
                <a:latin typeface="Old English Text MT" pitchFamily="66" charset="0"/>
              </a:rPr>
              <a:t> Acceptance of the concept of the Lord’s Supper as a sacrifice by  the priest was a gain for the power of the papacy because it was the pope who headed the hierarchy of clergymen who alone had the power to perform the miracle of the mass. </a:t>
            </a:r>
            <a:endParaRPr lang="en-US" sz="4400"/>
          </a:p>
        </p:txBody>
      </p:sp>
      <p:sp>
        <p:nvSpPr>
          <p:cNvPr id="3323907" name="WordArt 3"/>
          <p:cNvSpPr>
            <a:spLocks noChangeArrowheads="1" noChangeShapeType="1" noTextEdit="1"/>
          </p:cNvSpPr>
          <p:nvPr/>
        </p:nvSpPr>
        <p:spPr bwMode="auto">
          <a:xfrm>
            <a:off x="2209800" y="152400"/>
            <a:ext cx="7696200" cy="1066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Doctrine Of The Mass</a:t>
            </a:r>
          </a:p>
        </p:txBody>
      </p:sp>
    </p:spTree>
    <p:extLst>
      <p:ext uri="{BB962C8B-B14F-4D97-AF65-F5344CB8AC3E}">
        <p14:creationId xmlns:p14="http://schemas.microsoft.com/office/powerpoint/2010/main" val="27869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23907"/>
                                        </p:tgtEl>
                                        <p:attrNameLst>
                                          <p:attrName>style.visibility</p:attrName>
                                        </p:attrNameLst>
                                      </p:cBhvr>
                                      <p:to>
                                        <p:strVal val="visible"/>
                                      </p:to>
                                    </p:set>
                                    <p:anim calcmode="lin" valueType="num">
                                      <p:cBhvr>
                                        <p:cTn id="7" dur="5000" fill="hold"/>
                                        <p:tgtEl>
                                          <p:spTgt spid="3323907"/>
                                        </p:tgtEl>
                                        <p:attrNameLst>
                                          <p:attrName>ppt_w</p:attrName>
                                        </p:attrNameLst>
                                      </p:cBhvr>
                                      <p:tavLst>
                                        <p:tav tm="0" fmla="#ppt_w*sin(2.5*pi*$)">
                                          <p:val>
                                            <p:fltVal val="0"/>
                                          </p:val>
                                        </p:tav>
                                        <p:tav tm="100000">
                                          <p:val>
                                            <p:fltVal val="1"/>
                                          </p:val>
                                        </p:tav>
                                      </p:tavLst>
                                    </p:anim>
                                    <p:anim calcmode="lin" valueType="num">
                                      <p:cBhvr>
                                        <p:cTn id="8" dur="5000" fill="hold"/>
                                        <p:tgtEl>
                                          <p:spTgt spid="332390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23906">
                                            <p:txEl>
                                              <p:pRg st="1" end="1"/>
                                            </p:txEl>
                                          </p:spTgt>
                                        </p:tgtEl>
                                        <p:attrNameLst>
                                          <p:attrName>style.visibility</p:attrName>
                                        </p:attrNameLst>
                                      </p:cBhvr>
                                      <p:to>
                                        <p:strVal val="visible"/>
                                      </p:to>
                                    </p:set>
                                    <p:animEffect transition="in" filter="wipe(left)">
                                      <p:cBhvr>
                                        <p:cTn id="13" dur="500"/>
                                        <p:tgtEl>
                                          <p:spTgt spid="33239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3906" grpId="0" build="p" autoUpdateAnimBg="0" rev="1"/>
      <p:bldP spid="332390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212162" name="Rectangle 2" descr="Purple mesh"/>
          <p:cNvSpPr>
            <a:spLocks noGrp="1" noChangeArrowheads="1"/>
          </p:cNvSpPr>
          <p:nvPr>
            <p:ph type="body" idx="1"/>
          </p:nvPr>
        </p:nvSpPr>
        <p:spPr>
          <a:xfrm>
            <a:off x="2209800" y="1524000"/>
            <a:ext cx="7848600" cy="5105400"/>
          </a:xfrm>
          <a:blipFill dpi="0" rotWithShape="0">
            <a:blip r:embed="rId4"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3600" b="1" dirty="0">
                <a:solidFill>
                  <a:srgbClr val="FFFF00"/>
                </a:solidFill>
                <a:effectLst>
                  <a:outerShdw blurRad="38100" dist="38100" dir="2700000" algn="tl">
                    <a:srgbClr val="000000"/>
                  </a:outerShdw>
                </a:effectLst>
                <a:latin typeface="Old English Text MT" pitchFamily="66" charset="0"/>
              </a:rPr>
              <a:t>About 831 A.D.,  </a:t>
            </a:r>
            <a:r>
              <a:rPr lang="en-US" sz="3600" b="1" dirty="0" err="1">
                <a:solidFill>
                  <a:srgbClr val="FFFF00"/>
                </a:solidFill>
                <a:effectLst>
                  <a:outerShdw blurRad="38100" dist="38100" dir="2700000" algn="tl">
                    <a:srgbClr val="000000"/>
                  </a:outerShdw>
                </a:effectLst>
                <a:latin typeface="Old English Text MT" pitchFamily="66" charset="0"/>
              </a:rPr>
              <a:t>Pascha</a:t>
            </a:r>
            <a:r>
              <a:rPr lang="en-US" sz="3600" b="1" dirty="0">
                <a:solidFill>
                  <a:srgbClr val="FFFF00"/>
                </a:solidFill>
                <a:effectLst>
                  <a:outerShdw blurRad="38100" dist="38100" dir="2700000" algn="tl">
                    <a:srgbClr val="000000"/>
                  </a:outerShdw>
                </a:effectLst>
                <a:latin typeface="Old English Text MT" pitchFamily="66" charset="0"/>
              </a:rPr>
              <a:t> </a:t>
            </a:r>
            <a:r>
              <a:rPr lang="en-US" sz="3600" b="1" dirty="0" err="1">
                <a:solidFill>
                  <a:srgbClr val="FFFF00"/>
                </a:solidFill>
                <a:effectLst>
                  <a:outerShdw blurRad="38100" dist="38100" dir="2700000" algn="tl">
                    <a:srgbClr val="000000"/>
                  </a:outerShdw>
                </a:effectLst>
                <a:latin typeface="Old English Text MT" pitchFamily="66" charset="0"/>
              </a:rPr>
              <a:t>Radbertus</a:t>
            </a:r>
            <a:r>
              <a:rPr lang="en-US" sz="3600" b="1" dirty="0">
                <a:solidFill>
                  <a:srgbClr val="FFFF00"/>
                </a:solidFill>
                <a:effectLst>
                  <a:outerShdw blurRad="38100" dist="38100" dir="2700000" algn="tl">
                    <a:srgbClr val="000000"/>
                  </a:outerShdw>
                </a:effectLst>
                <a:latin typeface="Old English Text MT" pitchFamily="66" charset="0"/>
              </a:rPr>
              <a:t>,  a monk in the monastery of </a:t>
            </a:r>
            <a:r>
              <a:rPr lang="en-US" sz="3600" b="1" dirty="0" err="1">
                <a:solidFill>
                  <a:srgbClr val="FFFF00"/>
                </a:solidFill>
                <a:effectLst>
                  <a:outerShdw blurRad="38100" dist="38100" dir="2700000" algn="tl">
                    <a:srgbClr val="000000"/>
                  </a:outerShdw>
                </a:effectLst>
                <a:latin typeface="Old English Text MT" pitchFamily="66" charset="0"/>
              </a:rPr>
              <a:t>Corbie</a:t>
            </a:r>
            <a:r>
              <a:rPr lang="en-US" sz="3600" b="1" dirty="0">
                <a:solidFill>
                  <a:srgbClr val="FFFF00"/>
                </a:solidFill>
                <a:effectLst>
                  <a:outerShdw blurRad="38100" dist="38100" dir="2700000" algn="tl">
                    <a:srgbClr val="000000"/>
                  </a:outerShdw>
                </a:effectLst>
                <a:latin typeface="Old English Text MT" pitchFamily="66" charset="0"/>
              </a:rPr>
              <a:t> near the city of Amiens,  began to teach that by a divine miracle the substance of the bread and the wine was actually changed into the body &amp; blood of Christ. He set forth these views in a book entitled - ‘Of The Body &amp; Blood  Of The Lord.’</a:t>
            </a:r>
          </a:p>
          <a:p>
            <a:pPr>
              <a:buFont typeface="Wingdings" pitchFamily="2" charset="2"/>
              <a:buChar char="v"/>
            </a:pPr>
            <a:endParaRPr lang="en-US" sz="3600" dirty="0"/>
          </a:p>
        </p:txBody>
      </p:sp>
      <p:sp>
        <p:nvSpPr>
          <p:cNvPr id="5212163" name="WordArt 3"/>
          <p:cNvSpPr>
            <a:spLocks noChangeArrowheads="1" noChangeShapeType="1" noTextEdit="1"/>
          </p:cNvSpPr>
          <p:nvPr/>
        </p:nvSpPr>
        <p:spPr bwMode="auto">
          <a:xfrm>
            <a:off x="2209800" y="152400"/>
            <a:ext cx="7848600" cy="1219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TRANSUBSTANTIATION</a:t>
            </a:r>
          </a:p>
        </p:txBody>
      </p:sp>
    </p:spTree>
    <p:extLst>
      <p:ext uri="{BB962C8B-B14F-4D97-AF65-F5344CB8AC3E}">
        <p14:creationId xmlns:p14="http://schemas.microsoft.com/office/powerpoint/2010/main" val="46858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212163"/>
                                        </p:tgtEl>
                                        <p:attrNameLst>
                                          <p:attrName>style.visibility</p:attrName>
                                        </p:attrNameLst>
                                      </p:cBhvr>
                                      <p:to>
                                        <p:strVal val="visible"/>
                                      </p:to>
                                    </p:set>
                                    <p:anim calcmode="lin" valueType="num">
                                      <p:cBhvr>
                                        <p:cTn id="7" dur="5000" fill="hold"/>
                                        <p:tgtEl>
                                          <p:spTgt spid="5212163"/>
                                        </p:tgtEl>
                                        <p:attrNameLst>
                                          <p:attrName>ppt_w</p:attrName>
                                        </p:attrNameLst>
                                      </p:cBhvr>
                                      <p:tavLst>
                                        <p:tav tm="0" fmla="#ppt_w*sin(2.5*pi*$)">
                                          <p:val>
                                            <p:fltVal val="0"/>
                                          </p:val>
                                        </p:tav>
                                        <p:tav tm="100000">
                                          <p:val>
                                            <p:fltVal val="1"/>
                                          </p:val>
                                        </p:tav>
                                      </p:tavLst>
                                    </p:anim>
                                    <p:anim calcmode="lin" valueType="num">
                                      <p:cBhvr>
                                        <p:cTn id="8" dur="5000" fill="hold"/>
                                        <p:tgtEl>
                                          <p:spTgt spid="521216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212162">
                                            <p:txEl>
                                              <p:pRg st="1" end="1"/>
                                            </p:txEl>
                                          </p:spTgt>
                                        </p:tgtEl>
                                        <p:attrNameLst>
                                          <p:attrName>style.visibility</p:attrName>
                                        </p:attrNameLst>
                                      </p:cBhvr>
                                      <p:to>
                                        <p:strVal val="visible"/>
                                      </p:to>
                                    </p:set>
                                    <p:animEffect transition="in" filter="wipe(left)">
                                      <p:cBhvr>
                                        <p:cTn id="13" dur="500"/>
                                        <p:tgtEl>
                                          <p:spTgt spid="52121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62" grpId="0" build="p" autoUpdateAnimBg="0" rev="1"/>
      <p:bldP spid="52121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752600" y="152400"/>
            <a:ext cx="2819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333399"/>
                </a:solidFill>
                <a:effectLst>
                  <a:outerShdw dist="35921" dir="2700000" algn="ctr" rotWithShape="0">
                    <a:srgbClr val="990000"/>
                  </a:outerShdw>
                </a:effectLst>
                <a:uLnTx/>
                <a:uFillTx/>
                <a:latin typeface="Impact"/>
                <a:ea typeface="+mn-ea"/>
                <a:cs typeface="+mn-cs"/>
              </a:rPr>
              <a:t>Church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333399"/>
                </a:solidFill>
                <a:effectLst>
                  <a:outerShdw dist="35921" dir="2700000" algn="ctr" rotWithShape="0">
                    <a:srgbClr val="990000"/>
                  </a:outerShdw>
                </a:effectLst>
                <a:uLnTx/>
                <a:uFillTx/>
                <a:latin typeface="Impact"/>
                <a:ea typeface="+mn-ea"/>
                <a:cs typeface="+mn-cs"/>
              </a:rPr>
              <a:t>History</a:t>
            </a:r>
          </a:p>
        </p:txBody>
      </p:sp>
      <p:sp>
        <p:nvSpPr>
          <p:cNvPr id="13315" name="Line 3"/>
          <p:cNvSpPr>
            <a:spLocks noChangeShapeType="1"/>
          </p:cNvSpPr>
          <p:nvPr/>
        </p:nvSpPr>
        <p:spPr bwMode="auto">
          <a:xfrm>
            <a:off x="1752600" y="1371600"/>
            <a:ext cx="8686800" cy="0"/>
          </a:xfrm>
          <a:prstGeom prst="line">
            <a:avLst/>
          </a:prstGeom>
          <a:noFill/>
          <a:ln w="1016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entury Schoolbook" pitchFamily="18" charset="0"/>
              <a:ea typeface="+mn-ea"/>
              <a:cs typeface="+mn-cs"/>
            </a:endParaRPr>
          </a:p>
        </p:txBody>
      </p:sp>
      <p:sp>
        <p:nvSpPr>
          <p:cNvPr id="13316" name="WordArt 4"/>
          <p:cNvSpPr>
            <a:spLocks noChangeArrowheads="1" noChangeShapeType="1" noTextEdit="1"/>
          </p:cNvSpPr>
          <p:nvPr/>
        </p:nvSpPr>
        <p:spPr bwMode="auto">
          <a:xfrm>
            <a:off x="5638800" y="457200"/>
            <a:ext cx="472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800000"/>
                </a:solidFill>
                <a:effectLst>
                  <a:outerShdw dist="35921" dir="2700000" algn="ctr" rotWithShape="0">
                    <a:srgbClr val="990000"/>
                  </a:outerShdw>
                </a:effectLst>
                <a:uLnTx/>
                <a:uFillTx/>
                <a:latin typeface="Impact"/>
                <a:ea typeface="+mn-ea"/>
                <a:cs typeface="+mn-cs"/>
              </a:rPr>
              <a:t>The Apostasy</a:t>
            </a:r>
          </a:p>
        </p:txBody>
      </p:sp>
      <p:sp>
        <p:nvSpPr>
          <p:cNvPr id="13317" name="Text Box 5"/>
          <p:cNvSpPr txBox="1">
            <a:spLocks noChangeArrowheads="1"/>
          </p:cNvSpPr>
          <p:nvPr/>
        </p:nvSpPr>
        <p:spPr bwMode="auto">
          <a:xfrm>
            <a:off x="1828800" y="1600200"/>
            <a:ext cx="8458200" cy="5794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Century Schoolbook" pitchFamily="18" charset="0"/>
                <a:ea typeface="+mn-ea"/>
                <a:cs typeface="+mn-cs"/>
              </a:rPr>
              <a:t>Doctrines Enacted at Church Councils</a:t>
            </a:r>
          </a:p>
        </p:txBody>
      </p:sp>
      <p:sp>
        <p:nvSpPr>
          <p:cNvPr id="13319" name="Text Box 7"/>
          <p:cNvSpPr txBox="1">
            <a:spLocks noChangeArrowheads="1"/>
          </p:cNvSpPr>
          <p:nvPr/>
        </p:nvSpPr>
        <p:spPr bwMode="auto">
          <a:xfrm>
            <a:off x="1524000" y="2271714"/>
            <a:ext cx="449580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Clergy/Laity System</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Sprinkling for Immersion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Infant Baptism</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Celibacy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uLnTx/>
                <a:uFillTx/>
                <a:latin typeface="Century Schoolbook" pitchFamily="18" charset="0"/>
                <a:ea typeface="+mn-ea"/>
                <a:cs typeface="+mn-cs"/>
              </a:rPr>
              <a:t>Instrumental Music</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Schoolbook" pitchFamily="18" charset="0"/>
                <a:ea typeface="+mn-ea"/>
                <a:cs typeface="+mn-cs"/>
              </a:rPr>
              <a:t>Transubstantiation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Schoolbook" pitchFamily="18" charset="0"/>
                <a:ea typeface="+mn-ea"/>
                <a:cs typeface="+mn-cs"/>
              </a:rPr>
              <a:t>Indulgences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Worship of Mary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 Veneration of Relics</a:t>
            </a:r>
          </a:p>
        </p:txBody>
      </p:sp>
      <p:sp>
        <p:nvSpPr>
          <p:cNvPr id="13320" name="Text Box 8"/>
          <p:cNvSpPr txBox="1">
            <a:spLocks noChangeArrowheads="1"/>
          </p:cNvSpPr>
          <p:nvPr/>
        </p:nvSpPr>
        <p:spPr bwMode="auto">
          <a:xfrm>
            <a:off x="6324600" y="2271714"/>
            <a:ext cx="426720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Schoolbook" pitchFamily="18" charset="0"/>
                <a:ea typeface="+mn-ea"/>
                <a:cs typeface="+mn-cs"/>
              </a:rPr>
              <a:t>Purgatory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Confessionals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Images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Schoolbook" pitchFamily="18" charset="0"/>
                <a:ea typeface="+mn-ea"/>
                <a:cs typeface="+mn-cs"/>
              </a:rPr>
              <a:t>Penance</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Extreme Unction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Confirmation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Nuns, Primacy of Peter</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Forbidding to Eat Meats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Religious Holidays</a:t>
            </a:r>
          </a:p>
        </p:txBody>
      </p:sp>
    </p:spTree>
    <p:extLst>
      <p:ext uri="{BB962C8B-B14F-4D97-AF65-F5344CB8AC3E}">
        <p14:creationId xmlns:p14="http://schemas.microsoft.com/office/powerpoint/2010/main" val="2836985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3319">
                                            <p:txEl>
                                              <p:pRg st="0" end="0"/>
                                            </p:txEl>
                                          </p:spTgt>
                                        </p:tgtEl>
                                        <p:attrNameLst>
                                          <p:attrName>style.visibility</p:attrName>
                                        </p:attrNameLst>
                                      </p:cBhvr>
                                      <p:to>
                                        <p:strVal val="visible"/>
                                      </p:to>
                                    </p:set>
                                    <p:anim calcmode="lin" valueType="num">
                                      <p:cBhvr>
                                        <p:cTn id="12" dur="500" fill="hold"/>
                                        <p:tgtEl>
                                          <p:spTgt spid="133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319">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3319">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331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3319">
                                            <p:txEl>
                                              <p:pRg st="1" end="1"/>
                                            </p:txEl>
                                          </p:spTgt>
                                        </p:tgtEl>
                                        <p:attrNameLst>
                                          <p:attrName>style.visibility</p:attrName>
                                        </p:attrNameLst>
                                      </p:cBhvr>
                                      <p:to>
                                        <p:strVal val="visible"/>
                                      </p:to>
                                    </p:set>
                                    <p:anim calcmode="lin" valueType="num">
                                      <p:cBhvr>
                                        <p:cTn id="20" dur="500" fill="hold"/>
                                        <p:tgtEl>
                                          <p:spTgt spid="1331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319">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3319">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1331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3319">
                                            <p:txEl>
                                              <p:pRg st="2" end="2"/>
                                            </p:txEl>
                                          </p:spTgt>
                                        </p:tgtEl>
                                        <p:attrNameLst>
                                          <p:attrName>style.visibility</p:attrName>
                                        </p:attrNameLst>
                                      </p:cBhvr>
                                      <p:to>
                                        <p:strVal val="visible"/>
                                      </p:to>
                                    </p:set>
                                    <p:anim calcmode="lin" valueType="num">
                                      <p:cBhvr>
                                        <p:cTn id="28" dur="500" fill="hold"/>
                                        <p:tgtEl>
                                          <p:spTgt spid="133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319">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3319">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1331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3319">
                                            <p:txEl>
                                              <p:pRg st="3" end="3"/>
                                            </p:txEl>
                                          </p:spTgt>
                                        </p:tgtEl>
                                        <p:attrNameLst>
                                          <p:attrName>style.visibility</p:attrName>
                                        </p:attrNameLst>
                                      </p:cBhvr>
                                      <p:to>
                                        <p:strVal val="visible"/>
                                      </p:to>
                                    </p:set>
                                    <p:anim calcmode="lin" valueType="num">
                                      <p:cBhvr>
                                        <p:cTn id="36" dur="500" fill="hold"/>
                                        <p:tgtEl>
                                          <p:spTgt spid="1331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3319">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3319">
                                            <p:txEl>
                                              <p:pRg st="3" end="3"/>
                                            </p:txEl>
                                          </p:spTgt>
                                        </p:tgtEl>
                                        <p:attrNameLst>
                                          <p:attrName>ppt_x</p:attrName>
                                        </p:attrNameLst>
                                      </p:cBhvr>
                                      <p:tavLst>
                                        <p:tav tm="0">
                                          <p:val>
                                            <p:fltVal val="0.5"/>
                                          </p:val>
                                        </p:tav>
                                        <p:tav tm="100000">
                                          <p:val>
                                            <p:strVal val="#ppt_x"/>
                                          </p:val>
                                        </p:tav>
                                      </p:tavLst>
                                    </p:anim>
                                    <p:anim calcmode="lin" valueType="num">
                                      <p:cBhvr>
                                        <p:cTn id="39" dur="500" fill="hold"/>
                                        <p:tgtEl>
                                          <p:spTgt spid="1331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iterate type="lt">
                                    <p:tmPct val="0"/>
                                  </p:iterate>
                                  <p:childTnLst>
                                    <p:set>
                                      <p:cBhvr>
                                        <p:cTn id="43" dur="1" fill="hold">
                                          <p:stCondLst>
                                            <p:cond delay="0"/>
                                          </p:stCondLst>
                                        </p:cTn>
                                        <p:tgtEl>
                                          <p:spTgt spid="13319">
                                            <p:txEl>
                                              <p:pRg st="4" end="4"/>
                                            </p:txEl>
                                          </p:spTgt>
                                        </p:tgtEl>
                                        <p:attrNameLst>
                                          <p:attrName>style.visibility</p:attrName>
                                        </p:attrNameLst>
                                      </p:cBhvr>
                                      <p:to>
                                        <p:strVal val="visible"/>
                                      </p:to>
                                    </p:set>
                                    <p:anim calcmode="lin" valueType="num">
                                      <p:cBhvr>
                                        <p:cTn id="44" dur="500" fill="hold"/>
                                        <p:tgtEl>
                                          <p:spTgt spid="13319">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3319">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13319">
                                            <p:txEl>
                                              <p:pRg st="4" end="4"/>
                                            </p:txEl>
                                          </p:spTgt>
                                        </p:tgtEl>
                                        <p:attrNameLst>
                                          <p:attrName>ppt_x</p:attrName>
                                        </p:attrNameLst>
                                      </p:cBhvr>
                                      <p:tavLst>
                                        <p:tav tm="0">
                                          <p:val>
                                            <p:fltVal val="0.5"/>
                                          </p:val>
                                        </p:tav>
                                        <p:tav tm="100000">
                                          <p:val>
                                            <p:strVal val="#ppt_x"/>
                                          </p:val>
                                        </p:tav>
                                      </p:tavLst>
                                    </p:anim>
                                    <p:anim calcmode="lin" valueType="num">
                                      <p:cBhvr>
                                        <p:cTn id="47" dur="500" fill="hold"/>
                                        <p:tgtEl>
                                          <p:spTgt spid="1331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iterate type="lt">
                                    <p:tmPct val="0"/>
                                  </p:iterate>
                                  <p:childTnLst>
                                    <p:set>
                                      <p:cBhvr>
                                        <p:cTn id="51" dur="1" fill="hold">
                                          <p:stCondLst>
                                            <p:cond delay="0"/>
                                          </p:stCondLst>
                                        </p:cTn>
                                        <p:tgtEl>
                                          <p:spTgt spid="13319">
                                            <p:txEl>
                                              <p:pRg st="5" end="5"/>
                                            </p:txEl>
                                          </p:spTgt>
                                        </p:tgtEl>
                                        <p:attrNameLst>
                                          <p:attrName>style.visibility</p:attrName>
                                        </p:attrNameLst>
                                      </p:cBhvr>
                                      <p:to>
                                        <p:strVal val="visible"/>
                                      </p:to>
                                    </p:set>
                                    <p:anim calcmode="lin" valueType="num">
                                      <p:cBhvr>
                                        <p:cTn id="52" dur="500" fill="hold"/>
                                        <p:tgtEl>
                                          <p:spTgt spid="13319">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13319">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13319">
                                            <p:txEl>
                                              <p:pRg st="5" end="5"/>
                                            </p:txEl>
                                          </p:spTgt>
                                        </p:tgtEl>
                                        <p:attrNameLst>
                                          <p:attrName>ppt_x</p:attrName>
                                        </p:attrNameLst>
                                      </p:cBhvr>
                                      <p:tavLst>
                                        <p:tav tm="0">
                                          <p:val>
                                            <p:fltVal val="0.5"/>
                                          </p:val>
                                        </p:tav>
                                        <p:tav tm="100000">
                                          <p:val>
                                            <p:strVal val="#ppt_x"/>
                                          </p:val>
                                        </p:tav>
                                      </p:tavLst>
                                    </p:anim>
                                    <p:anim calcmode="lin" valueType="num">
                                      <p:cBhvr>
                                        <p:cTn id="55" dur="500" fill="hold"/>
                                        <p:tgtEl>
                                          <p:spTgt spid="13319">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3319">
                                            <p:txEl>
                                              <p:pRg st="6" end="6"/>
                                            </p:txEl>
                                          </p:spTgt>
                                        </p:tgtEl>
                                        <p:attrNameLst>
                                          <p:attrName>style.visibility</p:attrName>
                                        </p:attrNameLst>
                                      </p:cBhvr>
                                      <p:to>
                                        <p:strVal val="visible"/>
                                      </p:to>
                                    </p:set>
                                    <p:anim calcmode="lin" valueType="num">
                                      <p:cBhvr>
                                        <p:cTn id="60" dur="500" fill="hold"/>
                                        <p:tgtEl>
                                          <p:spTgt spid="1331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3319">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13319">
                                            <p:txEl>
                                              <p:pRg st="6" end="6"/>
                                            </p:txEl>
                                          </p:spTgt>
                                        </p:tgtEl>
                                        <p:attrNameLst>
                                          <p:attrName>ppt_x</p:attrName>
                                        </p:attrNameLst>
                                      </p:cBhvr>
                                      <p:tavLst>
                                        <p:tav tm="0">
                                          <p:val>
                                            <p:fltVal val="0.5"/>
                                          </p:val>
                                        </p:tav>
                                        <p:tav tm="100000">
                                          <p:val>
                                            <p:strVal val="#ppt_x"/>
                                          </p:val>
                                        </p:tav>
                                      </p:tavLst>
                                    </p:anim>
                                    <p:anim calcmode="lin" valueType="num">
                                      <p:cBhvr>
                                        <p:cTn id="63" dur="500" fill="hold"/>
                                        <p:tgtEl>
                                          <p:spTgt spid="13319">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13319">
                                            <p:txEl>
                                              <p:pRg st="7" end="7"/>
                                            </p:txEl>
                                          </p:spTgt>
                                        </p:tgtEl>
                                        <p:attrNameLst>
                                          <p:attrName>style.visibility</p:attrName>
                                        </p:attrNameLst>
                                      </p:cBhvr>
                                      <p:to>
                                        <p:strVal val="visible"/>
                                      </p:to>
                                    </p:set>
                                    <p:anim calcmode="lin" valueType="num">
                                      <p:cBhvr>
                                        <p:cTn id="68" dur="500" fill="hold"/>
                                        <p:tgtEl>
                                          <p:spTgt spid="13319">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13319">
                                            <p:txEl>
                                              <p:pRg st="7" end="7"/>
                                            </p:txEl>
                                          </p:spTgt>
                                        </p:tgtEl>
                                        <p:attrNameLst>
                                          <p:attrName>ppt_h</p:attrName>
                                        </p:attrNameLst>
                                      </p:cBhvr>
                                      <p:tavLst>
                                        <p:tav tm="0">
                                          <p:val>
                                            <p:fltVal val="0"/>
                                          </p:val>
                                        </p:tav>
                                        <p:tav tm="100000">
                                          <p:val>
                                            <p:strVal val="#ppt_h"/>
                                          </p:val>
                                        </p:tav>
                                      </p:tavLst>
                                    </p:anim>
                                    <p:anim calcmode="lin" valueType="num">
                                      <p:cBhvr>
                                        <p:cTn id="70" dur="500" fill="hold"/>
                                        <p:tgtEl>
                                          <p:spTgt spid="13319">
                                            <p:txEl>
                                              <p:pRg st="7" end="7"/>
                                            </p:txEl>
                                          </p:spTgt>
                                        </p:tgtEl>
                                        <p:attrNameLst>
                                          <p:attrName>ppt_x</p:attrName>
                                        </p:attrNameLst>
                                      </p:cBhvr>
                                      <p:tavLst>
                                        <p:tav tm="0">
                                          <p:val>
                                            <p:fltVal val="0.5"/>
                                          </p:val>
                                        </p:tav>
                                        <p:tav tm="100000">
                                          <p:val>
                                            <p:strVal val="#ppt_x"/>
                                          </p:val>
                                        </p:tav>
                                      </p:tavLst>
                                    </p:anim>
                                    <p:anim calcmode="lin" valueType="num">
                                      <p:cBhvr>
                                        <p:cTn id="71" dur="500" fill="hold"/>
                                        <p:tgtEl>
                                          <p:spTgt spid="13319">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13319">
                                            <p:txEl>
                                              <p:pRg st="8" end="8"/>
                                            </p:txEl>
                                          </p:spTgt>
                                        </p:tgtEl>
                                        <p:attrNameLst>
                                          <p:attrName>style.visibility</p:attrName>
                                        </p:attrNameLst>
                                      </p:cBhvr>
                                      <p:to>
                                        <p:strVal val="visible"/>
                                      </p:to>
                                    </p:set>
                                    <p:anim calcmode="lin" valueType="num">
                                      <p:cBhvr>
                                        <p:cTn id="76" dur="500" fill="hold"/>
                                        <p:tgtEl>
                                          <p:spTgt spid="13319">
                                            <p:txEl>
                                              <p:pRg st="8" end="8"/>
                                            </p:txEl>
                                          </p:spTgt>
                                        </p:tgtEl>
                                        <p:attrNameLst>
                                          <p:attrName>ppt_w</p:attrName>
                                        </p:attrNameLst>
                                      </p:cBhvr>
                                      <p:tavLst>
                                        <p:tav tm="0">
                                          <p:val>
                                            <p:fltVal val="0"/>
                                          </p:val>
                                        </p:tav>
                                        <p:tav tm="100000">
                                          <p:val>
                                            <p:strVal val="#ppt_w"/>
                                          </p:val>
                                        </p:tav>
                                      </p:tavLst>
                                    </p:anim>
                                    <p:anim calcmode="lin" valueType="num">
                                      <p:cBhvr>
                                        <p:cTn id="77" dur="500" fill="hold"/>
                                        <p:tgtEl>
                                          <p:spTgt spid="13319">
                                            <p:txEl>
                                              <p:pRg st="8" end="8"/>
                                            </p:txEl>
                                          </p:spTgt>
                                        </p:tgtEl>
                                        <p:attrNameLst>
                                          <p:attrName>ppt_h</p:attrName>
                                        </p:attrNameLst>
                                      </p:cBhvr>
                                      <p:tavLst>
                                        <p:tav tm="0">
                                          <p:val>
                                            <p:fltVal val="0"/>
                                          </p:val>
                                        </p:tav>
                                        <p:tav tm="100000">
                                          <p:val>
                                            <p:strVal val="#ppt_h"/>
                                          </p:val>
                                        </p:tav>
                                      </p:tavLst>
                                    </p:anim>
                                    <p:anim calcmode="lin" valueType="num">
                                      <p:cBhvr>
                                        <p:cTn id="78" dur="500" fill="hold"/>
                                        <p:tgtEl>
                                          <p:spTgt spid="13319">
                                            <p:txEl>
                                              <p:pRg st="8" end="8"/>
                                            </p:txEl>
                                          </p:spTgt>
                                        </p:tgtEl>
                                        <p:attrNameLst>
                                          <p:attrName>ppt_x</p:attrName>
                                        </p:attrNameLst>
                                      </p:cBhvr>
                                      <p:tavLst>
                                        <p:tav tm="0">
                                          <p:val>
                                            <p:fltVal val="0.5"/>
                                          </p:val>
                                        </p:tav>
                                        <p:tav tm="100000">
                                          <p:val>
                                            <p:strVal val="#ppt_x"/>
                                          </p:val>
                                        </p:tav>
                                      </p:tavLst>
                                    </p:anim>
                                    <p:anim calcmode="lin" valueType="num">
                                      <p:cBhvr>
                                        <p:cTn id="79" dur="500" fill="hold"/>
                                        <p:tgtEl>
                                          <p:spTgt spid="13319">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13320">
                                            <p:txEl>
                                              <p:pRg st="0" end="0"/>
                                            </p:txEl>
                                          </p:spTgt>
                                        </p:tgtEl>
                                        <p:attrNameLst>
                                          <p:attrName>style.visibility</p:attrName>
                                        </p:attrNameLst>
                                      </p:cBhvr>
                                      <p:to>
                                        <p:strVal val="visible"/>
                                      </p:to>
                                    </p:set>
                                    <p:anim calcmode="lin" valueType="num">
                                      <p:cBhvr>
                                        <p:cTn id="84" dur="500" fill="hold"/>
                                        <p:tgtEl>
                                          <p:spTgt spid="13320">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3320">
                                            <p:txEl>
                                              <p:pRg st="0" end="0"/>
                                            </p:txEl>
                                          </p:spTgt>
                                        </p:tgtEl>
                                        <p:attrNameLst>
                                          <p:attrName>ppt_h</p:attrName>
                                        </p:attrNameLst>
                                      </p:cBhvr>
                                      <p:tavLst>
                                        <p:tav tm="0">
                                          <p:val>
                                            <p:fltVal val="0"/>
                                          </p:val>
                                        </p:tav>
                                        <p:tav tm="100000">
                                          <p:val>
                                            <p:strVal val="#ppt_h"/>
                                          </p:val>
                                        </p:tav>
                                      </p:tavLst>
                                    </p:anim>
                                    <p:anim calcmode="lin" valueType="num">
                                      <p:cBhvr>
                                        <p:cTn id="86" dur="500" fill="hold"/>
                                        <p:tgtEl>
                                          <p:spTgt spid="13320">
                                            <p:txEl>
                                              <p:pRg st="0" end="0"/>
                                            </p:txEl>
                                          </p:spTgt>
                                        </p:tgtEl>
                                        <p:attrNameLst>
                                          <p:attrName>ppt_x</p:attrName>
                                        </p:attrNameLst>
                                      </p:cBhvr>
                                      <p:tavLst>
                                        <p:tav tm="0">
                                          <p:val>
                                            <p:fltVal val="0.5"/>
                                          </p:val>
                                        </p:tav>
                                        <p:tav tm="100000">
                                          <p:val>
                                            <p:strVal val="#ppt_x"/>
                                          </p:val>
                                        </p:tav>
                                      </p:tavLst>
                                    </p:anim>
                                    <p:anim calcmode="lin" valueType="num">
                                      <p:cBhvr>
                                        <p:cTn id="87" dur="500" fill="hold"/>
                                        <p:tgtEl>
                                          <p:spTgt spid="1332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nodeType="clickEffect">
                                  <p:stCondLst>
                                    <p:cond delay="0"/>
                                  </p:stCondLst>
                                  <p:childTnLst>
                                    <p:set>
                                      <p:cBhvr>
                                        <p:cTn id="91" dur="1" fill="hold">
                                          <p:stCondLst>
                                            <p:cond delay="0"/>
                                          </p:stCondLst>
                                        </p:cTn>
                                        <p:tgtEl>
                                          <p:spTgt spid="13320">
                                            <p:txEl>
                                              <p:pRg st="1" end="1"/>
                                            </p:txEl>
                                          </p:spTgt>
                                        </p:tgtEl>
                                        <p:attrNameLst>
                                          <p:attrName>style.visibility</p:attrName>
                                        </p:attrNameLst>
                                      </p:cBhvr>
                                      <p:to>
                                        <p:strVal val="visible"/>
                                      </p:to>
                                    </p:set>
                                    <p:anim calcmode="lin" valueType="num">
                                      <p:cBhvr>
                                        <p:cTn id="92" dur="500" fill="hold"/>
                                        <p:tgtEl>
                                          <p:spTgt spid="13320">
                                            <p:txEl>
                                              <p:pRg st="1" end="1"/>
                                            </p:txEl>
                                          </p:spTgt>
                                        </p:tgtEl>
                                        <p:attrNameLst>
                                          <p:attrName>ppt_w</p:attrName>
                                        </p:attrNameLst>
                                      </p:cBhvr>
                                      <p:tavLst>
                                        <p:tav tm="0">
                                          <p:val>
                                            <p:fltVal val="0"/>
                                          </p:val>
                                        </p:tav>
                                        <p:tav tm="100000">
                                          <p:val>
                                            <p:strVal val="#ppt_w"/>
                                          </p:val>
                                        </p:tav>
                                      </p:tavLst>
                                    </p:anim>
                                    <p:anim calcmode="lin" valueType="num">
                                      <p:cBhvr>
                                        <p:cTn id="93" dur="500" fill="hold"/>
                                        <p:tgtEl>
                                          <p:spTgt spid="13320">
                                            <p:txEl>
                                              <p:pRg st="1" end="1"/>
                                            </p:txEl>
                                          </p:spTgt>
                                        </p:tgtEl>
                                        <p:attrNameLst>
                                          <p:attrName>ppt_h</p:attrName>
                                        </p:attrNameLst>
                                      </p:cBhvr>
                                      <p:tavLst>
                                        <p:tav tm="0">
                                          <p:val>
                                            <p:fltVal val="0"/>
                                          </p:val>
                                        </p:tav>
                                        <p:tav tm="100000">
                                          <p:val>
                                            <p:strVal val="#ppt_h"/>
                                          </p:val>
                                        </p:tav>
                                      </p:tavLst>
                                    </p:anim>
                                    <p:anim calcmode="lin" valueType="num">
                                      <p:cBhvr>
                                        <p:cTn id="94" dur="500" fill="hold"/>
                                        <p:tgtEl>
                                          <p:spTgt spid="13320">
                                            <p:txEl>
                                              <p:pRg st="1" end="1"/>
                                            </p:txEl>
                                          </p:spTgt>
                                        </p:tgtEl>
                                        <p:attrNameLst>
                                          <p:attrName>ppt_x</p:attrName>
                                        </p:attrNameLst>
                                      </p:cBhvr>
                                      <p:tavLst>
                                        <p:tav tm="0">
                                          <p:val>
                                            <p:fltVal val="0.5"/>
                                          </p:val>
                                        </p:tav>
                                        <p:tav tm="100000">
                                          <p:val>
                                            <p:strVal val="#ppt_x"/>
                                          </p:val>
                                        </p:tav>
                                      </p:tavLst>
                                    </p:anim>
                                    <p:anim calcmode="lin" valueType="num">
                                      <p:cBhvr>
                                        <p:cTn id="95" dur="500" fill="hold"/>
                                        <p:tgtEl>
                                          <p:spTgt spid="1332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nodeType="clickEffect">
                                  <p:stCondLst>
                                    <p:cond delay="0"/>
                                  </p:stCondLst>
                                  <p:childTnLst>
                                    <p:set>
                                      <p:cBhvr>
                                        <p:cTn id="99" dur="1" fill="hold">
                                          <p:stCondLst>
                                            <p:cond delay="0"/>
                                          </p:stCondLst>
                                        </p:cTn>
                                        <p:tgtEl>
                                          <p:spTgt spid="13320">
                                            <p:txEl>
                                              <p:pRg st="2" end="2"/>
                                            </p:txEl>
                                          </p:spTgt>
                                        </p:tgtEl>
                                        <p:attrNameLst>
                                          <p:attrName>style.visibility</p:attrName>
                                        </p:attrNameLst>
                                      </p:cBhvr>
                                      <p:to>
                                        <p:strVal val="visible"/>
                                      </p:to>
                                    </p:set>
                                    <p:anim calcmode="lin" valueType="num">
                                      <p:cBhvr>
                                        <p:cTn id="100" dur="500" fill="hold"/>
                                        <p:tgtEl>
                                          <p:spTgt spid="13320">
                                            <p:txEl>
                                              <p:pRg st="2" end="2"/>
                                            </p:txEl>
                                          </p:spTgt>
                                        </p:tgtEl>
                                        <p:attrNameLst>
                                          <p:attrName>ppt_w</p:attrName>
                                        </p:attrNameLst>
                                      </p:cBhvr>
                                      <p:tavLst>
                                        <p:tav tm="0">
                                          <p:val>
                                            <p:fltVal val="0"/>
                                          </p:val>
                                        </p:tav>
                                        <p:tav tm="100000">
                                          <p:val>
                                            <p:strVal val="#ppt_w"/>
                                          </p:val>
                                        </p:tav>
                                      </p:tavLst>
                                    </p:anim>
                                    <p:anim calcmode="lin" valueType="num">
                                      <p:cBhvr>
                                        <p:cTn id="101" dur="500" fill="hold"/>
                                        <p:tgtEl>
                                          <p:spTgt spid="13320">
                                            <p:txEl>
                                              <p:pRg st="2" end="2"/>
                                            </p:txEl>
                                          </p:spTgt>
                                        </p:tgtEl>
                                        <p:attrNameLst>
                                          <p:attrName>ppt_h</p:attrName>
                                        </p:attrNameLst>
                                      </p:cBhvr>
                                      <p:tavLst>
                                        <p:tav tm="0">
                                          <p:val>
                                            <p:fltVal val="0"/>
                                          </p:val>
                                        </p:tav>
                                        <p:tav tm="100000">
                                          <p:val>
                                            <p:strVal val="#ppt_h"/>
                                          </p:val>
                                        </p:tav>
                                      </p:tavLst>
                                    </p:anim>
                                    <p:anim calcmode="lin" valueType="num">
                                      <p:cBhvr>
                                        <p:cTn id="102" dur="500" fill="hold"/>
                                        <p:tgtEl>
                                          <p:spTgt spid="13320">
                                            <p:txEl>
                                              <p:pRg st="2" end="2"/>
                                            </p:txEl>
                                          </p:spTgt>
                                        </p:tgtEl>
                                        <p:attrNameLst>
                                          <p:attrName>ppt_x</p:attrName>
                                        </p:attrNameLst>
                                      </p:cBhvr>
                                      <p:tavLst>
                                        <p:tav tm="0">
                                          <p:val>
                                            <p:fltVal val="0.5"/>
                                          </p:val>
                                        </p:tav>
                                        <p:tav tm="100000">
                                          <p:val>
                                            <p:strVal val="#ppt_x"/>
                                          </p:val>
                                        </p:tav>
                                      </p:tavLst>
                                    </p:anim>
                                    <p:anim calcmode="lin" valueType="num">
                                      <p:cBhvr>
                                        <p:cTn id="103" dur="500" fill="hold"/>
                                        <p:tgtEl>
                                          <p:spTgt spid="1332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nodeType="clickEffect">
                                  <p:stCondLst>
                                    <p:cond delay="0"/>
                                  </p:stCondLst>
                                  <p:childTnLst>
                                    <p:set>
                                      <p:cBhvr>
                                        <p:cTn id="107" dur="1" fill="hold">
                                          <p:stCondLst>
                                            <p:cond delay="0"/>
                                          </p:stCondLst>
                                        </p:cTn>
                                        <p:tgtEl>
                                          <p:spTgt spid="13320">
                                            <p:txEl>
                                              <p:pRg st="3" end="3"/>
                                            </p:txEl>
                                          </p:spTgt>
                                        </p:tgtEl>
                                        <p:attrNameLst>
                                          <p:attrName>style.visibility</p:attrName>
                                        </p:attrNameLst>
                                      </p:cBhvr>
                                      <p:to>
                                        <p:strVal val="visible"/>
                                      </p:to>
                                    </p:set>
                                    <p:anim calcmode="lin" valueType="num">
                                      <p:cBhvr>
                                        <p:cTn id="108" dur="500" fill="hold"/>
                                        <p:tgtEl>
                                          <p:spTgt spid="13320">
                                            <p:txEl>
                                              <p:pRg st="3" end="3"/>
                                            </p:txEl>
                                          </p:spTgt>
                                        </p:tgtEl>
                                        <p:attrNameLst>
                                          <p:attrName>ppt_w</p:attrName>
                                        </p:attrNameLst>
                                      </p:cBhvr>
                                      <p:tavLst>
                                        <p:tav tm="0">
                                          <p:val>
                                            <p:fltVal val="0"/>
                                          </p:val>
                                        </p:tav>
                                        <p:tav tm="100000">
                                          <p:val>
                                            <p:strVal val="#ppt_w"/>
                                          </p:val>
                                        </p:tav>
                                      </p:tavLst>
                                    </p:anim>
                                    <p:anim calcmode="lin" valueType="num">
                                      <p:cBhvr>
                                        <p:cTn id="109" dur="500" fill="hold"/>
                                        <p:tgtEl>
                                          <p:spTgt spid="13320">
                                            <p:txEl>
                                              <p:pRg st="3" end="3"/>
                                            </p:txEl>
                                          </p:spTgt>
                                        </p:tgtEl>
                                        <p:attrNameLst>
                                          <p:attrName>ppt_h</p:attrName>
                                        </p:attrNameLst>
                                      </p:cBhvr>
                                      <p:tavLst>
                                        <p:tav tm="0">
                                          <p:val>
                                            <p:fltVal val="0"/>
                                          </p:val>
                                        </p:tav>
                                        <p:tav tm="100000">
                                          <p:val>
                                            <p:strVal val="#ppt_h"/>
                                          </p:val>
                                        </p:tav>
                                      </p:tavLst>
                                    </p:anim>
                                    <p:anim calcmode="lin" valueType="num">
                                      <p:cBhvr>
                                        <p:cTn id="110" dur="500" fill="hold"/>
                                        <p:tgtEl>
                                          <p:spTgt spid="13320">
                                            <p:txEl>
                                              <p:pRg st="3" end="3"/>
                                            </p:txEl>
                                          </p:spTgt>
                                        </p:tgtEl>
                                        <p:attrNameLst>
                                          <p:attrName>ppt_x</p:attrName>
                                        </p:attrNameLst>
                                      </p:cBhvr>
                                      <p:tavLst>
                                        <p:tav tm="0">
                                          <p:val>
                                            <p:fltVal val="0.5"/>
                                          </p:val>
                                        </p:tav>
                                        <p:tav tm="100000">
                                          <p:val>
                                            <p:strVal val="#ppt_x"/>
                                          </p:val>
                                        </p:tav>
                                      </p:tavLst>
                                    </p:anim>
                                    <p:anim calcmode="lin" valueType="num">
                                      <p:cBhvr>
                                        <p:cTn id="111" dur="500" fill="hold"/>
                                        <p:tgtEl>
                                          <p:spTgt spid="13320">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528" fill="hold" nodeType="clickEffect">
                                  <p:stCondLst>
                                    <p:cond delay="0"/>
                                  </p:stCondLst>
                                  <p:childTnLst>
                                    <p:set>
                                      <p:cBhvr>
                                        <p:cTn id="115" dur="1" fill="hold">
                                          <p:stCondLst>
                                            <p:cond delay="0"/>
                                          </p:stCondLst>
                                        </p:cTn>
                                        <p:tgtEl>
                                          <p:spTgt spid="13320">
                                            <p:txEl>
                                              <p:pRg st="4" end="4"/>
                                            </p:txEl>
                                          </p:spTgt>
                                        </p:tgtEl>
                                        <p:attrNameLst>
                                          <p:attrName>style.visibility</p:attrName>
                                        </p:attrNameLst>
                                      </p:cBhvr>
                                      <p:to>
                                        <p:strVal val="visible"/>
                                      </p:to>
                                    </p:set>
                                    <p:anim calcmode="lin" valueType="num">
                                      <p:cBhvr>
                                        <p:cTn id="116" dur="500" fill="hold"/>
                                        <p:tgtEl>
                                          <p:spTgt spid="13320">
                                            <p:txEl>
                                              <p:pRg st="4" end="4"/>
                                            </p:txEl>
                                          </p:spTgt>
                                        </p:tgtEl>
                                        <p:attrNameLst>
                                          <p:attrName>ppt_w</p:attrName>
                                        </p:attrNameLst>
                                      </p:cBhvr>
                                      <p:tavLst>
                                        <p:tav tm="0">
                                          <p:val>
                                            <p:fltVal val="0"/>
                                          </p:val>
                                        </p:tav>
                                        <p:tav tm="100000">
                                          <p:val>
                                            <p:strVal val="#ppt_w"/>
                                          </p:val>
                                        </p:tav>
                                      </p:tavLst>
                                    </p:anim>
                                    <p:anim calcmode="lin" valueType="num">
                                      <p:cBhvr>
                                        <p:cTn id="117" dur="500" fill="hold"/>
                                        <p:tgtEl>
                                          <p:spTgt spid="13320">
                                            <p:txEl>
                                              <p:pRg st="4" end="4"/>
                                            </p:txEl>
                                          </p:spTgt>
                                        </p:tgtEl>
                                        <p:attrNameLst>
                                          <p:attrName>ppt_h</p:attrName>
                                        </p:attrNameLst>
                                      </p:cBhvr>
                                      <p:tavLst>
                                        <p:tav tm="0">
                                          <p:val>
                                            <p:fltVal val="0"/>
                                          </p:val>
                                        </p:tav>
                                        <p:tav tm="100000">
                                          <p:val>
                                            <p:strVal val="#ppt_h"/>
                                          </p:val>
                                        </p:tav>
                                      </p:tavLst>
                                    </p:anim>
                                    <p:anim calcmode="lin" valueType="num">
                                      <p:cBhvr>
                                        <p:cTn id="118" dur="500" fill="hold"/>
                                        <p:tgtEl>
                                          <p:spTgt spid="13320">
                                            <p:txEl>
                                              <p:pRg st="4" end="4"/>
                                            </p:txEl>
                                          </p:spTgt>
                                        </p:tgtEl>
                                        <p:attrNameLst>
                                          <p:attrName>ppt_x</p:attrName>
                                        </p:attrNameLst>
                                      </p:cBhvr>
                                      <p:tavLst>
                                        <p:tav tm="0">
                                          <p:val>
                                            <p:fltVal val="0.5"/>
                                          </p:val>
                                        </p:tav>
                                        <p:tav tm="100000">
                                          <p:val>
                                            <p:strVal val="#ppt_x"/>
                                          </p:val>
                                        </p:tav>
                                      </p:tavLst>
                                    </p:anim>
                                    <p:anim calcmode="lin" valueType="num">
                                      <p:cBhvr>
                                        <p:cTn id="119" dur="500" fill="hold"/>
                                        <p:tgtEl>
                                          <p:spTgt spid="13320">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528" fill="hold" nodeType="clickEffect">
                                  <p:stCondLst>
                                    <p:cond delay="0"/>
                                  </p:stCondLst>
                                  <p:childTnLst>
                                    <p:set>
                                      <p:cBhvr>
                                        <p:cTn id="123" dur="1" fill="hold">
                                          <p:stCondLst>
                                            <p:cond delay="0"/>
                                          </p:stCondLst>
                                        </p:cTn>
                                        <p:tgtEl>
                                          <p:spTgt spid="13320">
                                            <p:txEl>
                                              <p:pRg st="5" end="5"/>
                                            </p:txEl>
                                          </p:spTgt>
                                        </p:tgtEl>
                                        <p:attrNameLst>
                                          <p:attrName>style.visibility</p:attrName>
                                        </p:attrNameLst>
                                      </p:cBhvr>
                                      <p:to>
                                        <p:strVal val="visible"/>
                                      </p:to>
                                    </p:set>
                                    <p:anim calcmode="lin" valueType="num">
                                      <p:cBhvr>
                                        <p:cTn id="124" dur="500" fill="hold"/>
                                        <p:tgtEl>
                                          <p:spTgt spid="13320">
                                            <p:txEl>
                                              <p:pRg st="5" end="5"/>
                                            </p:txEl>
                                          </p:spTgt>
                                        </p:tgtEl>
                                        <p:attrNameLst>
                                          <p:attrName>ppt_w</p:attrName>
                                        </p:attrNameLst>
                                      </p:cBhvr>
                                      <p:tavLst>
                                        <p:tav tm="0">
                                          <p:val>
                                            <p:fltVal val="0"/>
                                          </p:val>
                                        </p:tav>
                                        <p:tav tm="100000">
                                          <p:val>
                                            <p:strVal val="#ppt_w"/>
                                          </p:val>
                                        </p:tav>
                                      </p:tavLst>
                                    </p:anim>
                                    <p:anim calcmode="lin" valueType="num">
                                      <p:cBhvr>
                                        <p:cTn id="125" dur="500" fill="hold"/>
                                        <p:tgtEl>
                                          <p:spTgt spid="13320">
                                            <p:txEl>
                                              <p:pRg st="5" end="5"/>
                                            </p:txEl>
                                          </p:spTgt>
                                        </p:tgtEl>
                                        <p:attrNameLst>
                                          <p:attrName>ppt_h</p:attrName>
                                        </p:attrNameLst>
                                      </p:cBhvr>
                                      <p:tavLst>
                                        <p:tav tm="0">
                                          <p:val>
                                            <p:fltVal val="0"/>
                                          </p:val>
                                        </p:tav>
                                        <p:tav tm="100000">
                                          <p:val>
                                            <p:strVal val="#ppt_h"/>
                                          </p:val>
                                        </p:tav>
                                      </p:tavLst>
                                    </p:anim>
                                    <p:anim calcmode="lin" valueType="num">
                                      <p:cBhvr>
                                        <p:cTn id="126" dur="500" fill="hold"/>
                                        <p:tgtEl>
                                          <p:spTgt spid="13320">
                                            <p:txEl>
                                              <p:pRg st="5" end="5"/>
                                            </p:txEl>
                                          </p:spTgt>
                                        </p:tgtEl>
                                        <p:attrNameLst>
                                          <p:attrName>ppt_x</p:attrName>
                                        </p:attrNameLst>
                                      </p:cBhvr>
                                      <p:tavLst>
                                        <p:tav tm="0">
                                          <p:val>
                                            <p:fltVal val="0.5"/>
                                          </p:val>
                                        </p:tav>
                                        <p:tav tm="100000">
                                          <p:val>
                                            <p:strVal val="#ppt_x"/>
                                          </p:val>
                                        </p:tav>
                                      </p:tavLst>
                                    </p:anim>
                                    <p:anim calcmode="lin" valueType="num">
                                      <p:cBhvr>
                                        <p:cTn id="127" dur="500" fill="hold"/>
                                        <p:tgtEl>
                                          <p:spTgt spid="13320">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3" presetClass="entr" presetSubtype="528" fill="hold" nodeType="clickEffect">
                                  <p:stCondLst>
                                    <p:cond delay="0"/>
                                  </p:stCondLst>
                                  <p:childTnLst>
                                    <p:set>
                                      <p:cBhvr>
                                        <p:cTn id="131" dur="1" fill="hold">
                                          <p:stCondLst>
                                            <p:cond delay="0"/>
                                          </p:stCondLst>
                                        </p:cTn>
                                        <p:tgtEl>
                                          <p:spTgt spid="13320">
                                            <p:txEl>
                                              <p:pRg st="6" end="6"/>
                                            </p:txEl>
                                          </p:spTgt>
                                        </p:tgtEl>
                                        <p:attrNameLst>
                                          <p:attrName>style.visibility</p:attrName>
                                        </p:attrNameLst>
                                      </p:cBhvr>
                                      <p:to>
                                        <p:strVal val="visible"/>
                                      </p:to>
                                    </p:set>
                                    <p:anim calcmode="lin" valueType="num">
                                      <p:cBhvr>
                                        <p:cTn id="132" dur="500" fill="hold"/>
                                        <p:tgtEl>
                                          <p:spTgt spid="13320">
                                            <p:txEl>
                                              <p:pRg st="6" end="6"/>
                                            </p:txEl>
                                          </p:spTgt>
                                        </p:tgtEl>
                                        <p:attrNameLst>
                                          <p:attrName>ppt_w</p:attrName>
                                        </p:attrNameLst>
                                      </p:cBhvr>
                                      <p:tavLst>
                                        <p:tav tm="0">
                                          <p:val>
                                            <p:fltVal val="0"/>
                                          </p:val>
                                        </p:tav>
                                        <p:tav tm="100000">
                                          <p:val>
                                            <p:strVal val="#ppt_w"/>
                                          </p:val>
                                        </p:tav>
                                      </p:tavLst>
                                    </p:anim>
                                    <p:anim calcmode="lin" valueType="num">
                                      <p:cBhvr>
                                        <p:cTn id="133" dur="500" fill="hold"/>
                                        <p:tgtEl>
                                          <p:spTgt spid="13320">
                                            <p:txEl>
                                              <p:pRg st="6" end="6"/>
                                            </p:txEl>
                                          </p:spTgt>
                                        </p:tgtEl>
                                        <p:attrNameLst>
                                          <p:attrName>ppt_h</p:attrName>
                                        </p:attrNameLst>
                                      </p:cBhvr>
                                      <p:tavLst>
                                        <p:tav tm="0">
                                          <p:val>
                                            <p:fltVal val="0"/>
                                          </p:val>
                                        </p:tav>
                                        <p:tav tm="100000">
                                          <p:val>
                                            <p:strVal val="#ppt_h"/>
                                          </p:val>
                                        </p:tav>
                                      </p:tavLst>
                                    </p:anim>
                                    <p:anim calcmode="lin" valueType="num">
                                      <p:cBhvr>
                                        <p:cTn id="134" dur="500" fill="hold"/>
                                        <p:tgtEl>
                                          <p:spTgt spid="13320">
                                            <p:txEl>
                                              <p:pRg st="6" end="6"/>
                                            </p:txEl>
                                          </p:spTgt>
                                        </p:tgtEl>
                                        <p:attrNameLst>
                                          <p:attrName>ppt_x</p:attrName>
                                        </p:attrNameLst>
                                      </p:cBhvr>
                                      <p:tavLst>
                                        <p:tav tm="0">
                                          <p:val>
                                            <p:fltVal val="0.5"/>
                                          </p:val>
                                        </p:tav>
                                        <p:tav tm="100000">
                                          <p:val>
                                            <p:strVal val="#ppt_x"/>
                                          </p:val>
                                        </p:tav>
                                      </p:tavLst>
                                    </p:anim>
                                    <p:anim calcmode="lin" valueType="num">
                                      <p:cBhvr>
                                        <p:cTn id="135" dur="500" fill="hold"/>
                                        <p:tgtEl>
                                          <p:spTgt spid="13320">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3" presetClass="entr" presetSubtype="528" fill="hold" nodeType="clickEffect">
                                  <p:stCondLst>
                                    <p:cond delay="0"/>
                                  </p:stCondLst>
                                  <p:childTnLst>
                                    <p:set>
                                      <p:cBhvr>
                                        <p:cTn id="139" dur="1" fill="hold">
                                          <p:stCondLst>
                                            <p:cond delay="0"/>
                                          </p:stCondLst>
                                        </p:cTn>
                                        <p:tgtEl>
                                          <p:spTgt spid="13320">
                                            <p:txEl>
                                              <p:pRg st="7" end="7"/>
                                            </p:txEl>
                                          </p:spTgt>
                                        </p:tgtEl>
                                        <p:attrNameLst>
                                          <p:attrName>style.visibility</p:attrName>
                                        </p:attrNameLst>
                                      </p:cBhvr>
                                      <p:to>
                                        <p:strVal val="visible"/>
                                      </p:to>
                                    </p:set>
                                    <p:anim calcmode="lin" valueType="num">
                                      <p:cBhvr>
                                        <p:cTn id="140" dur="500" fill="hold"/>
                                        <p:tgtEl>
                                          <p:spTgt spid="13320">
                                            <p:txEl>
                                              <p:pRg st="7" end="7"/>
                                            </p:txEl>
                                          </p:spTgt>
                                        </p:tgtEl>
                                        <p:attrNameLst>
                                          <p:attrName>ppt_w</p:attrName>
                                        </p:attrNameLst>
                                      </p:cBhvr>
                                      <p:tavLst>
                                        <p:tav tm="0">
                                          <p:val>
                                            <p:fltVal val="0"/>
                                          </p:val>
                                        </p:tav>
                                        <p:tav tm="100000">
                                          <p:val>
                                            <p:strVal val="#ppt_w"/>
                                          </p:val>
                                        </p:tav>
                                      </p:tavLst>
                                    </p:anim>
                                    <p:anim calcmode="lin" valueType="num">
                                      <p:cBhvr>
                                        <p:cTn id="141" dur="500" fill="hold"/>
                                        <p:tgtEl>
                                          <p:spTgt spid="13320">
                                            <p:txEl>
                                              <p:pRg st="7" end="7"/>
                                            </p:txEl>
                                          </p:spTgt>
                                        </p:tgtEl>
                                        <p:attrNameLst>
                                          <p:attrName>ppt_h</p:attrName>
                                        </p:attrNameLst>
                                      </p:cBhvr>
                                      <p:tavLst>
                                        <p:tav tm="0">
                                          <p:val>
                                            <p:fltVal val="0"/>
                                          </p:val>
                                        </p:tav>
                                        <p:tav tm="100000">
                                          <p:val>
                                            <p:strVal val="#ppt_h"/>
                                          </p:val>
                                        </p:tav>
                                      </p:tavLst>
                                    </p:anim>
                                    <p:anim calcmode="lin" valueType="num">
                                      <p:cBhvr>
                                        <p:cTn id="142" dur="500" fill="hold"/>
                                        <p:tgtEl>
                                          <p:spTgt spid="13320">
                                            <p:txEl>
                                              <p:pRg st="7" end="7"/>
                                            </p:txEl>
                                          </p:spTgt>
                                        </p:tgtEl>
                                        <p:attrNameLst>
                                          <p:attrName>ppt_x</p:attrName>
                                        </p:attrNameLst>
                                      </p:cBhvr>
                                      <p:tavLst>
                                        <p:tav tm="0">
                                          <p:val>
                                            <p:fltVal val="0.5"/>
                                          </p:val>
                                        </p:tav>
                                        <p:tav tm="100000">
                                          <p:val>
                                            <p:strVal val="#ppt_x"/>
                                          </p:val>
                                        </p:tav>
                                      </p:tavLst>
                                    </p:anim>
                                    <p:anim calcmode="lin" valueType="num">
                                      <p:cBhvr>
                                        <p:cTn id="143" dur="500" fill="hold"/>
                                        <p:tgtEl>
                                          <p:spTgt spid="13320">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3" presetClass="entr" presetSubtype="528" fill="hold" nodeType="clickEffect">
                                  <p:stCondLst>
                                    <p:cond delay="0"/>
                                  </p:stCondLst>
                                  <p:childTnLst>
                                    <p:set>
                                      <p:cBhvr>
                                        <p:cTn id="147" dur="1" fill="hold">
                                          <p:stCondLst>
                                            <p:cond delay="0"/>
                                          </p:stCondLst>
                                        </p:cTn>
                                        <p:tgtEl>
                                          <p:spTgt spid="13320">
                                            <p:txEl>
                                              <p:pRg st="8" end="8"/>
                                            </p:txEl>
                                          </p:spTgt>
                                        </p:tgtEl>
                                        <p:attrNameLst>
                                          <p:attrName>style.visibility</p:attrName>
                                        </p:attrNameLst>
                                      </p:cBhvr>
                                      <p:to>
                                        <p:strVal val="visible"/>
                                      </p:to>
                                    </p:set>
                                    <p:anim calcmode="lin" valueType="num">
                                      <p:cBhvr>
                                        <p:cTn id="148" dur="500" fill="hold"/>
                                        <p:tgtEl>
                                          <p:spTgt spid="13320">
                                            <p:txEl>
                                              <p:pRg st="8" end="8"/>
                                            </p:txEl>
                                          </p:spTgt>
                                        </p:tgtEl>
                                        <p:attrNameLst>
                                          <p:attrName>ppt_w</p:attrName>
                                        </p:attrNameLst>
                                      </p:cBhvr>
                                      <p:tavLst>
                                        <p:tav tm="0">
                                          <p:val>
                                            <p:fltVal val="0"/>
                                          </p:val>
                                        </p:tav>
                                        <p:tav tm="100000">
                                          <p:val>
                                            <p:strVal val="#ppt_w"/>
                                          </p:val>
                                        </p:tav>
                                      </p:tavLst>
                                    </p:anim>
                                    <p:anim calcmode="lin" valueType="num">
                                      <p:cBhvr>
                                        <p:cTn id="149" dur="500" fill="hold"/>
                                        <p:tgtEl>
                                          <p:spTgt spid="13320">
                                            <p:txEl>
                                              <p:pRg st="8" end="8"/>
                                            </p:txEl>
                                          </p:spTgt>
                                        </p:tgtEl>
                                        <p:attrNameLst>
                                          <p:attrName>ppt_h</p:attrName>
                                        </p:attrNameLst>
                                      </p:cBhvr>
                                      <p:tavLst>
                                        <p:tav tm="0">
                                          <p:val>
                                            <p:fltVal val="0"/>
                                          </p:val>
                                        </p:tav>
                                        <p:tav tm="100000">
                                          <p:val>
                                            <p:strVal val="#ppt_h"/>
                                          </p:val>
                                        </p:tav>
                                      </p:tavLst>
                                    </p:anim>
                                    <p:anim calcmode="lin" valueType="num">
                                      <p:cBhvr>
                                        <p:cTn id="150" dur="500" fill="hold"/>
                                        <p:tgtEl>
                                          <p:spTgt spid="13320">
                                            <p:txEl>
                                              <p:pRg st="8" end="8"/>
                                            </p:txEl>
                                          </p:spTgt>
                                        </p:tgtEl>
                                        <p:attrNameLst>
                                          <p:attrName>ppt_x</p:attrName>
                                        </p:attrNameLst>
                                      </p:cBhvr>
                                      <p:tavLst>
                                        <p:tav tm="0">
                                          <p:val>
                                            <p:fltVal val="0.5"/>
                                          </p:val>
                                        </p:tav>
                                        <p:tav tm="100000">
                                          <p:val>
                                            <p:strVal val="#ppt_x"/>
                                          </p:val>
                                        </p:tav>
                                      </p:tavLst>
                                    </p:anim>
                                    <p:anim calcmode="lin" valueType="num">
                                      <p:cBhvr>
                                        <p:cTn id="151" dur="500" fill="hold"/>
                                        <p:tgtEl>
                                          <p:spTgt spid="13320">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8" presetClass="emph" presetSubtype="0" fill="hold" nodeType="clickEffect">
                                  <p:stCondLst>
                                    <p:cond delay="0"/>
                                  </p:stCondLst>
                                  <p:iterate type="lt">
                                    <p:tmPct val="4000"/>
                                  </p:iterate>
                                  <p:childTnLst>
                                    <p:set>
                                      <p:cBhvr override="childStyle">
                                        <p:cTn id="155" dur="500" fill="hold"/>
                                        <p:tgtEl>
                                          <p:spTgt spid="13319">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4210" name="Picture 2" descr="I:\DEPTCOMM\Zamcomm\Jody\ChartsEPS\99copy.jpg"/>
          <p:cNvPicPr>
            <a:picLocks noChangeAspect="1" noChangeArrowheads="1"/>
          </p:cNvPicPr>
          <p:nvPr/>
        </p:nvPicPr>
        <p:blipFill>
          <a:blip r:embed="rId3" cstate="print"/>
          <a:srcRect/>
          <a:stretch>
            <a:fillRect/>
          </a:stretch>
        </p:blipFill>
        <p:spPr bwMode="auto">
          <a:xfrm>
            <a:off x="954157" y="0"/>
            <a:ext cx="10360549" cy="6858000"/>
          </a:xfrm>
          <a:prstGeom prst="rect">
            <a:avLst/>
          </a:prstGeom>
          <a:noFill/>
        </p:spPr>
      </p:pic>
      <p:sp>
        <p:nvSpPr>
          <p:cNvPr id="5214211" name="Oval 3"/>
          <p:cNvSpPr>
            <a:spLocks noChangeArrowheads="1"/>
          </p:cNvSpPr>
          <p:nvPr/>
        </p:nvSpPr>
        <p:spPr bwMode="auto">
          <a:xfrm flipH="1">
            <a:off x="9525661" y="4508390"/>
            <a:ext cx="882595" cy="834887"/>
          </a:xfrm>
          <a:prstGeom prst="ellipse">
            <a:avLst/>
          </a:prstGeom>
          <a:noFill/>
          <a:ln w="9525">
            <a:solidFill>
              <a:srgbClr val="00B0F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Tree>
    <p:extLst>
      <p:ext uri="{BB962C8B-B14F-4D97-AF65-F5344CB8AC3E}">
        <p14:creationId xmlns:p14="http://schemas.microsoft.com/office/powerpoint/2010/main" val="18359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214211"/>
                                        </p:tgtEl>
                                        <p:attrNameLst>
                                          <p:attrName>style.visibility</p:attrName>
                                        </p:attrNameLst>
                                      </p:cBhvr>
                                      <p:to>
                                        <p:strVal val="visible"/>
                                      </p:to>
                                    </p:set>
                                    <p:anim calcmode="lin" valueType="num">
                                      <p:cBhvr>
                                        <p:cTn id="7" dur="500" fill="hold"/>
                                        <p:tgtEl>
                                          <p:spTgt spid="5214211"/>
                                        </p:tgtEl>
                                        <p:attrNameLst>
                                          <p:attrName>ppt_w</p:attrName>
                                        </p:attrNameLst>
                                      </p:cBhvr>
                                      <p:tavLst>
                                        <p:tav tm="0">
                                          <p:val>
                                            <p:fltVal val="0"/>
                                          </p:val>
                                        </p:tav>
                                        <p:tav tm="100000">
                                          <p:val>
                                            <p:strVal val="#ppt_w"/>
                                          </p:val>
                                        </p:tav>
                                      </p:tavLst>
                                    </p:anim>
                                    <p:anim calcmode="lin" valueType="num">
                                      <p:cBhvr>
                                        <p:cTn id="8" dur="500" fill="hold"/>
                                        <p:tgtEl>
                                          <p:spTgt spid="5214211"/>
                                        </p:tgtEl>
                                        <p:attrNameLst>
                                          <p:attrName>ppt_h</p:attrName>
                                        </p:attrNameLst>
                                      </p:cBhvr>
                                      <p:tavLst>
                                        <p:tav tm="0">
                                          <p:val>
                                            <p:fltVal val="0"/>
                                          </p:val>
                                        </p:tav>
                                        <p:tav tm="100000">
                                          <p:val>
                                            <p:strVal val="#ppt_h"/>
                                          </p:val>
                                        </p:tav>
                                      </p:tavLst>
                                    </p:anim>
                                    <p:anim calcmode="lin" valueType="num">
                                      <p:cBhvr>
                                        <p:cTn id="9" dur="500" fill="hold"/>
                                        <p:tgtEl>
                                          <p:spTgt spid="5214211"/>
                                        </p:tgtEl>
                                        <p:attrNameLst>
                                          <p:attrName>ppt_x</p:attrName>
                                        </p:attrNameLst>
                                      </p:cBhvr>
                                      <p:tavLst>
                                        <p:tav tm="0">
                                          <p:val>
                                            <p:fltVal val="0.5"/>
                                          </p:val>
                                        </p:tav>
                                        <p:tav tm="100000">
                                          <p:val>
                                            <p:strVal val="#ppt_x"/>
                                          </p:val>
                                        </p:tav>
                                      </p:tavLst>
                                    </p:anim>
                                    <p:anim calcmode="lin" valueType="num">
                                      <p:cBhvr>
                                        <p:cTn id="10" dur="500" fill="hold"/>
                                        <p:tgtEl>
                                          <p:spTgt spid="52142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42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1074" name="Picture 2" descr="I:\DEPTCOMM\Zamcomm\Jody\ChartsEPS\135.jpg"/>
          <p:cNvPicPr>
            <a:picLocks noChangeAspect="1" noChangeArrowheads="1"/>
          </p:cNvPicPr>
          <p:nvPr/>
        </p:nvPicPr>
        <p:blipFill>
          <a:blip r:embed="rId3" cstate="print"/>
          <a:srcRect/>
          <a:stretch>
            <a:fillRect/>
          </a:stretch>
        </p:blipFill>
        <p:spPr bwMode="auto">
          <a:xfrm>
            <a:off x="2286000" y="-152400"/>
            <a:ext cx="7620000" cy="7027863"/>
          </a:xfrm>
          <a:prstGeom prst="rect">
            <a:avLst/>
          </a:prstGeom>
          <a:noFill/>
        </p:spPr>
      </p:pic>
      <p:pic>
        <p:nvPicPr>
          <p:cNvPr id="3" name="Picture 2" descr="chalicelight.gif"/>
          <p:cNvPicPr>
            <a:picLocks noChangeAspect="1"/>
          </p:cNvPicPr>
          <p:nvPr/>
        </p:nvPicPr>
        <p:blipFill>
          <a:blip r:embed="rId4" cstate="print"/>
          <a:stretch>
            <a:fillRect/>
          </a:stretch>
        </p:blipFill>
        <p:spPr>
          <a:xfrm>
            <a:off x="8077200" y="3505200"/>
            <a:ext cx="1066800" cy="1752600"/>
          </a:xfrm>
          <a:prstGeom prst="rect">
            <a:avLst/>
          </a:prstGeom>
        </p:spPr>
      </p:pic>
    </p:spTree>
    <p:extLst>
      <p:ext uri="{BB962C8B-B14F-4D97-AF65-F5344CB8AC3E}">
        <p14:creationId xmlns:p14="http://schemas.microsoft.com/office/powerpoint/2010/main" val="80955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264514" name="Rectangle 2" descr="Purple mesh"/>
          <p:cNvSpPr>
            <a:spLocks noGrp="1" noChangeArrowheads="1"/>
          </p:cNvSpPr>
          <p:nvPr>
            <p:ph type="body" idx="1"/>
          </p:nvPr>
        </p:nvSpPr>
        <p:spPr>
          <a:xfrm>
            <a:off x="2362200" y="1295400"/>
            <a:ext cx="7467600" cy="4876800"/>
          </a:xfrm>
          <a:blipFill dpi="0" rotWithShape="0">
            <a:blip r:embed="rId4" cstate="print"/>
            <a:srcRect/>
            <a:tile tx="0" ty="0" sx="100000" sy="100000" flip="none" algn="tl"/>
          </a:blipFill>
        </p:spPr>
        <p:txBody>
          <a:bodyPr/>
          <a:lstStyle/>
          <a:p>
            <a:pPr>
              <a:buFont typeface="Wingdings" pitchFamily="2" charset="2"/>
              <a:buChar char="v"/>
            </a:pPr>
            <a:endParaRPr lang="en-US" sz="900"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3600" dirty="0">
                <a:solidFill>
                  <a:srgbClr val="FFFF00"/>
                </a:solidFill>
                <a:effectLst>
                  <a:outerShdw blurRad="38100" dist="38100" dir="2700000" algn="tl">
                    <a:srgbClr val="000000"/>
                  </a:outerShdw>
                </a:effectLst>
                <a:latin typeface="Old English Text MT" pitchFamily="66" charset="0"/>
              </a:rPr>
              <a:t> “In Roman Catholic theology,  the belief that Christ is physically present in the </a:t>
            </a:r>
            <a:r>
              <a:rPr lang="en-US" sz="3600" dirty="0" err="1">
                <a:solidFill>
                  <a:srgbClr val="FFFF00"/>
                </a:solidFill>
                <a:effectLst>
                  <a:outerShdw blurRad="38100" dist="38100" dir="2700000" algn="tl">
                    <a:srgbClr val="000000"/>
                  </a:outerShdw>
                </a:effectLst>
                <a:latin typeface="Old English Text MT" pitchFamily="66" charset="0"/>
              </a:rPr>
              <a:t>eucharistic</a:t>
            </a:r>
            <a:r>
              <a:rPr lang="en-US" sz="3600" dirty="0">
                <a:solidFill>
                  <a:srgbClr val="FFFF00"/>
                </a:solidFill>
                <a:effectLst>
                  <a:outerShdw blurRad="38100" dist="38100" dir="2700000" algn="tl">
                    <a:srgbClr val="000000"/>
                  </a:outerShdw>
                </a:effectLst>
                <a:latin typeface="Old English Text MT" pitchFamily="66" charset="0"/>
              </a:rPr>
              <a:t> elements of bread (body) and wine(blood).  The doctrine was eventually used to prevent laity from partaking of the wine in case it should be accidentally spilled,  desecrating Christ himself.”</a:t>
            </a:r>
            <a:endParaRPr lang="en-US" sz="3600" dirty="0"/>
          </a:p>
        </p:txBody>
      </p:sp>
      <p:sp>
        <p:nvSpPr>
          <p:cNvPr id="3264515" name="WordArt 3"/>
          <p:cNvSpPr>
            <a:spLocks noChangeArrowheads="1" noChangeShapeType="1" noTextEdit="1"/>
          </p:cNvSpPr>
          <p:nvPr/>
        </p:nvSpPr>
        <p:spPr bwMode="auto">
          <a:xfrm>
            <a:off x="2209800" y="228600"/>
            <a:ext cx="7620000"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CONCOMITANCE</a:t>
            </a:r>
          </a:p>
        </p:txBody>
      </p:sp>
      <p:sp>
        <p:nvSpPr>
          <p:cNvPr id="3264516"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extLst>
      <p:ext uri="{BB962C8B-B14F-4D97-AF65-F5344CB8AC3E}">
        <p14:creationId xmlns:p14="http://schemas.microsoft.com/office/powerpoint/2010/main" val="25000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264515"/>
                                        </p:tgtEl>
                                        <p:attrNameLst>
                                          <p:attrName>style.visibility</p:attrName>
                                        </p:attrNameLst>
                                      </p:cBhvr>
                                      <p:to>
                                        <p:strVal val="visible"/>
                                      </p:to>
                                    </p:set>
                                    <p:anim calcmode="lin" valueType="num">
                                      <p:cBhvr>
                                        <p:cTn id="7" dur="5000" fill="hold"/>
                                        <p:tgtEl>
                                          <p:spTgt spid="3264515"/>
                                        </p:tgtEl>
                                        <p:attrNameLst>
                                          <p:attrName>ppt_w</p:attrName>
                                        </p:attrNameLst>
                                      </p:cBhvr>
                                      <p:tavLst>
                                        <p:tav tm="0" fmla="#ppt_w*sin(2.5*pi*$)">
                                          <p:val>
                                            <p:fltVal val="0"/>
                                          </p:val>
                                        </p:tav>
                                        <p:tav tm="100000">
                                          <p:val>
                                            <p:fltVal val="1"/>
                                          </p:val>
                                        </p:tav>
                                      </p:tavLst>
                                    </p:anim>
                                    <p:anim calcmode="lin" valueType="num">
                                      <p:cBhvr>
                                        <p:cTn id="8" dur="5000" fill="hold"/>
                                        <p:tgtEl>
                                          <p:spTgt spid="32645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64514">
                                            <p:txEl>
                                              <p:pRg st="1" end="1"/>
                                            </p:txEl>
                                          </p:spTgt>
                                        </p:tgtEl>
                                        <p:attrNameLst>
                                          <p:attrName>style.visibility</p:attrName>
                                        </p:attrNameLst>
                                      </p:cBhvr>
                                      <p:to>
                                        <p:strVal val="visible"/>
                                      </p:to>
                                    </p:set>
                                    <p:animEffect transition="in" filter="wipe(left)">
                                      <p:cBhvr>
                                        <p:cTn id="13" dur="500"/>
                                        <p:tgtEl>
                                          <p:spTgt spid="32645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264516"/>
                                        </p:tgtEl>
                                        <p:attrNameLst>
                                          <p:attrName>style.visibility</p:attrName>
                                        </p:attrNameLst>
                                      </p:cBhvr>
                                      <p:to>
                                        <p:strVal val="visible"/>
                                      </p:to>
                                    </p:set>
                                    <p:anim calcmode="lin" valueType="num">
                                      <p:cBhvr>
                                        <p:cTn id="18" dur="500" fill="hold"/>
                                        <p:tgtEl>
                                          <p:spTgt spid="3264516"/>
                                        </p:tgtEl>
                                        <p:attrNameLst>
                                          <p:attrName>ppt_w</p:attrName>
                                        </p:attrNameLst>
                                      </p:cBhvr>
                                      <p:tavLst>
                                        <p:tav tm="0">
                                          <p:val>
                                            <p:fltVal val="0"/>
                                          </p:val>
                                        </p:tav>
                                        <p:tav tm="100000">
                                          <p:val>
                                            <p:strVal val="#ppt_w"/>
                                          </p:val>
                                        </p:tav>
                                      </p:tavLst>
                                    </p:anim>
                                    <p:anim calcmode="lin" valueType="num">
                                      <p:cBhvr>
                                        <p:cTn id="19" dur="500" fill="hold"/>
                                        <p:tgtEl>
                                          <p:spTgt spid="3264516"/>
                                        </p:tgtEl>
                                        <p:attrNameLst>
                                          <p:attrName>ppt_h</p:attrName>
                                        </p:attrNameLst>
                                      </p:cBhvr>
                                      <p:tavLst>
                                        <p:tav tm="0">
                                          <p:val>
                                            <p:fltVal val="0"/>
                                          </p:val>
                                        </p:tav>
                                        <p:tav tm="100000">
                                          <p:val>
                                            <p:strVal val="#ppt_h"/>
                                          </p:val>
                                        </p:tav>
                                      </p:tavLst>
                                    </p:anim>
                                    <p:anim calcmode="lin" valueType="num">
                                      <p:cBhvr>
                                        <p:cTn id="20" dur="500" fill="hold"/>
                                        <p:tgtEl>
                                          <p:spTgt spid="3264516"/>
                                        </p:tgtEl>
                                        <p:attrNameLst>
                                          <p:attrName>ppt_x</p:attrName>
                                        </p:attrNameLst>
                                      </p:cBhvr>
                                      <p:tavLst>
                                        <p:tav tm="0">
                                          <p:val>
                                            <p:fltVal val="0.5"/>
                                          </p:val>
                                        </p:tav>
                                        <p:tav tm="100000">
                                          <p:val>
                                            <p:strVal val="#ppt_x"/>
                                          </p:val>
                                        </p:tav>
                                      </p:tavLst>
                                    </p:anim>
                                    <p:anim calcmode="lin" valueType="num">
                                      <p:cBhvr>
                                        <p:cTn id="21" dur="500" fill="hold"/>
                                        <p:tgtEl>
                                          <p:spTgt spid="32645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4514" grpId="0" build="p" autoUpdateAnimBg="0" rev="1"/>
      <p:bldP spid="3264515" grpId="0" animBg="1"/>
      <p:bldP spid="32645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p:txBody>
          <a:bodyPr/>
          <a:lstStyle/>
          <a:p>
            <a:endParaRPr lang="en-US"/>
          </a:p>
        </p:txBody>
      </p:sp>
      <p:pic>
        <p:nvPicPr>
          <p:cNvPr id="2026499" name="Picture 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cstate="print"/>
          <a:srcRect/>
          <a:stretch>
            <a:fillRect/>
          </a:stretch>
        </p:blipFill>
        <p:spPr bwMode="auto">
          <a:xfrm>
            <a:off x="5943600" y="6858000"/>
            <a:ext cx="304800" cy="304800"/>
          </a:xfrm>
          <a:prstGeom prst="rect">
            <a:avLst/>
          </a:prstGeom>
          <a:noFill/>
        </p:spPr>
      </p:pic>
      <p:pic>
        <p:nvPicPr>
          <p:cNvPr id="4" name="Picture 3" descr="a1003_thumb.jpg"/>
          <p:cNvPicPr>
            <a:picLocks noChangeAspect="1"/>
          </p:cNvPicPr>
          <p:nvPr/>
        </p:nvPicPr>
        <p:blipFill>
          <a:blip r:embed="rId7" cstate="print"/>
          <a:stretch>
            <a:fillRect/>
          </a:stretch>
        </p:blipFill>
        <p:spPr>
          <a:xfrm>
            <a:off x="8229600" y="2286000"/>
            <a:ext cx="1714500" cy="1714500"/>
          </a:xfrm>
          <a:prstGeom prst="rect">
            <a:avLst/>
          </a:prstGeom>
        </p:spPr>
      </p:pic>
    </p:spTree>
    <p:extLst>
      <p:ext uri="{BB962C8B-B14F-4D97-AF65-F5344CB8AC3E}">
        <p14:creationId xmlns:p14="http://schemas.microsoft.com/office/powerpoint/2010/main" val="24360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264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2649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endParaRPr lang="en-US"/>
          </a:p>
        </p:txBody>
      </p:sp>
      <p:sp>
        <p:nvSpPr>
          <p:cNvPr id="609283" name="WordArt 3"/>
          <p:cNvSpPr>
            <a:spLocks noChangeArrowheads="1" noChangeShapeType="1" noTextEdit="1"/>
          </p:cNvSpPr>
          <p:nvPr/>
        </p:nvSpPr>
        <p:spPr bwMode="auto">
          <a:xfrm>
            <a:off x="2819400" y="3124200"/>
            <a:ext cx="6553200" cy="109378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solidFill>
                  <a:srgbClr val="336699"/>
                </a:solidFill>
                <a:effectLst>
                  <a:outerShdw dist="45791" dir="2021404" algn="ctr" rotWithShape="0">
                    <a:srgbClr val="C0C0C0"/>
                  </a:outerShdw>
                </a:effectLst>
                <a:uLnTx/>
                <a:uFillTx/>
                <a:latin typeface="Times New Roman"/>
                <a:ea typeface="+mn-ea"/>
                <a:cs typeface="Times New Roman"/>
              </a:rPr>
              <a:t>During Mass Flys Were Kept From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solidFill>
                  <a:srgbClr val="336699"/>
                </a:solidFill>
                <a:effectLst>
                  <a:outerShdw dist="45791" dir="2021404" algn="ctr" rotWithShape="0">
                    <a:srgbClr val="C0C0C0"/>
                  </a:outerShdw>
                </a:effectLst>
                <a:uLnTx/>
                <a:uFillTx/>
                <a:latin typeface="Times New Roman"/>
                <a:ea typeface="+mn-ea"/>
                <a:cs typeface="Times New Roman"/>
              </a:rPr>
              <a:t>Body Of Transubstantiated Christ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solidFill>
                  <a:srgbClr val="336699"/>
                </a:solidFill>
                <a:effectLst>
                  <a:outerShdw dist="45791" dir="2021404" algn="ctr" rotWithShape="0">
                    <a:srgbClr val="C0C0C0"/>
                  </a:outerShdw>
                </a:effectLst>
                <a:uLnTx/>
                <a:uFillTx/>
                <a:latin typeface="Times New Roman"/>
                <a:ea typeface="+mn-ea"/>
                <a:cs typeface="Times New Roman"/>
              </a:rPr>
              <a:t>By Parchment Swatter Or Feathered</a:t>
            </a:r>
          </a:p>
        </p:txBody>
      </p:sp>
      <p:sp>
        <p:nvSpPr>
          <p:cNvPr id="609284" name="WordArt 4"/>
          <p:cNvSpPr>
            <a:spLocks noChangeArrowheads="1" noChangeShapeType="1" noTextEdit="1"/>
          </p:cNvSpPr>
          <p:nvPr/>
        </p:nvSpPr>
        <p:spPr bwMode="auto">
          <a:xfrm>
            <a:off x="4419600" y="5257800"/>
            <a:ext cx="34290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mn-cs"/>
              </a:rPr>
              <a:t>FLABELLUM</a:t>
            </a:r>
          </a:p>
        </p:txBody>
      </p:sp>
      <p:sp>
        <p:nvSpPr>
          <p:cNvPr id="609285" name="Comment 5"/>
          <p:cNvSpPr>
            <a:spLocks noChangeArrowheads="1"/>
          </p:cNvSpPr>
          <p:nvPr/>
        </p:nvSpPr>
        <p:spPr bwMode="auto">
          <a:xfrm>
            <a:off x="1539876" y="-838200"/>
            <a:ext cx="3413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PLAY</a:t>
            </a:r>
            <a:r>
              <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KELLS </a:t>
            </a: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ICONIC</a:t>
            </a:r>
            <a:r>
              <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a:t>
            </a: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CLIP HERE</a:t>
            </a:r>
          </a:p>
        </p:txBody>
      </p:sp>
    </p:spTree>
    <p:extLst>
      <p:ext uri="{BB962C8B-B14F-4D97-AF65-F5344CB8AC3E}">
        <p14:creationId xmlns:p14="http://schemas.microsoft.com/office/powerpoint/2010/main" val="21326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9284"/>
                                        </p:tgtEl>
                                        <p:attrNameLst>
                                          <p:attrName>style.visibility</p:attrName>
                                        </p:attrNameLst>
                                      </p:cBhvr>
                                      <p:to>
                                        <p:strVal val="visible"/>
                                      </p:to>
                                    </p:set>
                                    <p:anim calcmode="lin" valueType="num">
                                      <p:cBhvr additive="base">
                                        <p:cTn id="7" dur="500" fill="hold"/>
                                        <p:tgtEl>
                                          <p:spTgt spid="609284"/>
                                        </p:tgtEl>
                                        <p:attrNameLst>
                                          <p:attrName>ppt_x</p:attrName>
                                        </p:attrNameLst>
                                      </p:cBhvr>
                                      <p:tavLst>
                                        <p:tav tm="0">
                                          <p:val>
                                            <p:strVal val="0-#ppt_w/2"/>
                                          </p:val>
                                        </p:tav>
                                        <p:tav tm="100000">
                                          <p:val>
                                            <p:strVal val="#ppt_x"/>
                                          </p:val>
                                        </p:tav>
                                      </p:tavLst>
                                    </p:anim>
                                    <p:anim calcmode="lin" valueType="num">
                                      <p:cBhvr additive="base">
                                        <p:cTn id="8" dur="500" fill="hold"/>
                                        <p:tgtEl>
                                          <p:spTgt spid="6092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9026" name="Picture 2" descr="I:\DEPTCOMM\Zamcomm\Jody\ChartsEPS\134.jpg"/>
          <p:cNvPicPr>
            <a:picLocks noChangeAspect="1" noChangeArrowheads="1"/>
          </p:cNvPicPr>
          <p:nvPr/>
        </p:nvPicPr>
        <p:blipFill>
          <a:blip r:embed="rId3" cstate="print"/>
          <a:srcRect/>
          <a:stretch>
            <a:fillRect/>
          </a:stretch>
        </p:blipFill>
        <p:spPr bwMode="auto">
          <a:xfrm>
            <a:off x="552660" y="-381837"/>
            <a:ext cx="11113478" cy="7606602"/>
          </a:xfrm>
          <a:prstGeom prst="rect">
            <a:avLst/>
          </a:prstGeom>
          <a:noFill/>
        </p:spPr>
      </p:pic>
      <p:sp>
        <p:nvSpPr>
          <p:cNvPr id="1409027" name="Comment 3"/>
          <p:cNvSpPr>
            <a:spLocks noChangeArrowheads="1"/>
          </p:cNvSpPr>
          <p:nvPr/>
        </p:nvSpPr>
        <p:spPr bwMode="auto">
          <a:xfrm>
            <a:off x="1539876" y="-990600"/>
            <a:ext cx="91281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“Maranatha” said at the end of communion service in the early church meant “Our Lord, come” </a:t>
            </a:r>
          </a:p>
        </p:txBody>
      </p:sp>
    </p:spTree>
    <p:extLst>
      <p:ext uri="{BB962C8B-B14F-4D97-AF65-F5344CB8AC3E}">
        <p14:creationId xmlns:p14="http://schemas.microsoft.com/office/powerpoint/2010/main" val="3441840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763907" name="Picture 3" descr="C:\Documents and Settings\Owner\My Documents\Educational Illustrations\Animations, Any &amp; All Others\image002.gif"/>
          <p:cNvPicPr>
            <a:picLocks noChangeAspect="1" noChangeArrowheads="1" noCrop="1"/>
          </p:cNvPicPr>
          <p:nvPr/>
        </p:nvPicPr>
        <p:blipFill>
          <a:blip r:embed="rId4" cstate="print"/>
          <a:srcRect/>
          <a:stretch>
            <a:fillRect/>
          </a:stretch>
        </p:blipFill>
        <p:spPr bwMode="auto">
          <a:xfrm>
            <a:off x="914400" y="971508"/>
            <a:ext cx="3185327" cy="2229729"/>
          </a:xfrm>
          <a:prstGeom prst="rect">
            <a:avLst/>
          </a:prstGeom>
          <a:noFill/>
        </p:spPr>
      </p:pic>
    </p:spTree>
    <p:extLst>
      <p:ext uri="{BB962C8B-B14F-4D97-AF65-F5344CB8AC3E}">
        <p14:creationId xmlns:p14="http://schemas.microsoft.com/office/powerpoint/2010/main" val="403906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62" name="Text Box 2"/>
          <p:cNvSpPr txBox="1">
            <a:spLocks noChangeArrowheads="1"/>
          </p:cNvSpPr>
          <p:nvPr/>
        </p:nvSpPr>
        <p:spPr bwMode="auto">
          <a:xfrm>
            <a:off x="1524000" y="166689"/>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400</a:t>
            </a:r>
          </a:p>
        </p:txBody>
      </p:sp>
      <p:sp>
        <p:nvSpPr>
          <p:cNvPr id="5416963"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6964"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6965" name="Rectangle 5"/>
          <p:cNvSpPr>
            <a:spLocks noChangeArrowheads="1"/>
          </p:cNvSpPr>
          <p:nvPr/>
        </p:nvSpPr>
        <p:spPr bwMode="auto">
          <a:xfrm>
            <a:off x="3200400" y="0"/>
            <a:ext cx="7315200" cy="10668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Transubstantiation Doctrine From The Heresy of Eutyches:</a:t>
            </a: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6966"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16967" name="Group 7"/>
          <p:cNvGrpSpPr>
            <a:grpSpLocks/>
          </p:cNvGrpSpPr>
          <p:nvPr/>
        </p:nvGrpSpPr>
        <p:grpSpPr bwMode="auto">
          <a:xfrm>
            <a:off x="3200400" y="1371601"/>
            <a:ext cx="7315200" cy="5256213"/>
            <a:chOff x="1248" y="1680"/>
            <a:chExt cx="4368" cy="2448"/>
          </a:xfrm>
        </p:grpSpPr>
        <p:sp>
          <p:nvSpPr>
            <p:cNvPr id="5416968"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6969" name="Text Box 9"/>
            <p:cNvSpPr txBox="1">
              <a:spLocks noChangeArrowheads="1"/>
            </p:cNvSpPr>
            <p:nvPr/>
          </p:nvSpPr>
          <p:spPr bwMode="auto">
            <a:xfrm>
              <a:off x="1392" y="1776"/>
              <a:ext cx="4224" cy="234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  “As the symbols of the Lord’s body &amp; blood are one thing before their consecration by the Priest,  but after their consecration are physically changed and become quite another thing; so the Lord’s material body,  after assumption,  was physically changed into the divine essence.”</a:t>
              </a:r>
            </a:p>
          </p:txBody>
        </p:sp>
      </p:grpSp>
    </p:spTree>
    <p:extLst>
      <p:ext uri="{BB962C8B-B14F-4D97-AF65-F5344CB8AC3E}">
        <p14:creationId xmlns:p14="http://schemas.microsoft.com/office/powerpoint/2010/main" val="6863235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16966">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16967"/>
                                        </p:tgtEl>
                                        <p:attrNameLst>
                                          <p:attrName>style.visibility</p:attrName>
                                        </p:attrNameLst>
                                      </p:cBhvr>
                                      <p:to>
                                        <p:strVal val="visible"/>
                                      </p:to>
                                    </p:set>
                                    <p:animEffect transition="in" filter="dissolve">
                                      <p:cBhvr>
                                        <p:cTn id="10" dur="500"/>
                                        <p:tgtEl>
                                          <p:spTgt spid="5416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6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4914" name="Text Box 2"/>
          <p:cNvSpPr txBox="1">
            <a:spLocks noChangeArrowheads="1"/>
          </p:cNvSpPr>
          <p:nvPr/>
        </p:nvSpPr>
        <p:spPr bwMode="auto">
          <a:xfrm>
            <a:off x="1524000" y="166689"/>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400</a:t>
            </a:r>
          </a:p>
        </p:txBody>
      </p:sp>
      <p:sp>
        <p:nvSpPr>
          <p:cNvPr id="5414915"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4916"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4917" name="Rectangle 5"/>
          <p:cNvSpPr>
            <a:spLocks noChangeArrowheads="1"/>
          </p:cNvSpPr>
          <p:nvPr/>
        </p:nvSpPr>
        <p:spPr bwMode="auto">
          <a:xfrm>
            <a:off x="3352800" y="0"/>
            <a:ext cx="7162800" cy="1371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Gelasius, the Fifth Century</a:t>
            </a:r>
          </a:p>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r>
              <a:rPr kumimoji="0" lang="en-US" sz="4800" b="1" i="0" u="none" strike="noStrike" kern="1200" cap="none" spc="0" normalizeH="0" baseline="0" noProof="0">
                <a:ln>
                  <a:noFill/>
                </a:ln>
                <a:solidFill>
                  <a:srgbClr val="000000"/>
                </a:solidFill>
                <a:effectLst/>
                <a:uLnTx/>
                <a:uFillTx/>
                <a:latin typeface="Times New Roman"/>
                <a:ea typeface="+mn-ea"/>
                <a:cs typeface="+mn-cs"/>
              </a:rPr>
              <a:t>BISHOP  OF  ROME:</a:t>
            </a: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4918"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14919" name="Group 7"/>
          <p:cNvGrpSpPr>
            <a:grpSpLocks/>
          </p:cNvGrpSpPr>
          <p:nvPr/>
        </p:nvGrpSpPr>
        <p:grpSpPr bwMode="auto">
          <a:xfrm>
            <a:off x="3505200" y="1676401"/>
            <a:ext cx="6934200" cy="4873625"/>
            <a:chOff x="1248" y="1680"/>
            <a:chExt cx="4368" cy="2448"/>
          </a:xfrm>
        </p:grpSpPr>
        <p:sp>
          <p:nvSpPr>
            <p:cNvPr id="5414920"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4921" name="Text Box 9"/>
            <p:cNvSpPr txBox="1">
              <a:spLocks noChangeArrowheads="1"/>
            </p:cNvSpPr>
            <p:nvPr/>
          </p:nvSpPr>
          <p:spPr bwMode="auto">
            <a:xfrm>
              <a:off x="1392" y="1776"/>
              <a:ext cx="4224" cy="225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  “Certainly the sacraments of   the body and blood of the Lord,  which we receive,  are a divine thing,  because by these we are made partakers of the divine nature. Nevertheless, the nature or substance of  the bread and the wine ceases not to exist.”</a:t>
              </a:r>
            </a:p>
          </p:txBody>
        </p:sp>
      </p:grpSp>
    </p:spTree>
    <p:extLst>
      <p:ext uri="{BB962C8B-B14F-4D97-AF65-F5344CB8AC3E}">
        <p14:creationId xmlns:p14="http://schemas.microsoft.com/office/powerpoint/2010/main" val="6934424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14918">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14919"/>
                                        </p:tgtEl>
                                        <p:attrNameLst>
                                          <p:attrName>style.visibility</p:attrName>
                                        </p:attrNameLst>
                                      </p:cBhvr>
                                      <p:to>
                                        <p:strVal val="visible"/>
                                      </p:to>
                                    </p:set>
                                    <p:animEffect transition="in" filter="dissolve">
                                      <p:cBhvr>
                                        <p:cTn id="10" dur="500"/>
                                        <p:tgtEl>
                                          <p:spTgt spid="5414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491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9010" name="Text Box 2"/>
          <p:cNvSpPr txBox="1">
            <a:spLocks noChangeArrowheads="1"/>
          </p:cNvSpPr>
          <p:nvPr/>
        </p:nvSpPr>
        <p:spPr bwMode="auto">
          <a:xfrm>
            <a:off x="1524000" y="0"/>
            <a:ext cx="1828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754</a:t>
            </a:r>
          </a:p>
        </p:txBody>
      </p:sp>
      <p:sp>
        <p:nvSpPr>
          <p:cNvPr id="5419011"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9012"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9013" name="Rectangle 5"/>
          <p:cNvSpPr>
            <a:spLocks noChangeArrowheads="1"/>
          </p:cNvSpPr>
          <p:nvPr/>
        </p:nvSpPr>
        <p:spPr bwMode="auto">
          <a:xfrm>
            <a:off x="3124200" y="0"/>
            <a:ext cx="7391400" cy="1371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ICONIC DEBATE LINKAGE The Council Of Constantinople</a:t>
            </a: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19014"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19015" name="Group 7"/>
          <p:cNvGrpSpPr>
            <a:grpSpLocks/>
          </p:cNvGrpSpPr>
          <p:nvPr/>
        </p:nvGrpSpPr>
        <p:grpSpPr bwMode="auto">
          <a:xfrm>
            <a:off x="3200400" y="1371600"/>
            <a:ext cx="7239000" cy="5265738"/>
            <a:chOff x="1248" y="1680"/>
            <a:chExt cx="4368" cy="2448"/>
          </a:xfrm>
        </p:grpSpPr>
        <p:sp>
          <p:nvSpPr>
            <p:cNvPr id="5419016"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19017" name="Text Box 9"/>
            <p:cNvSpPr txBox="1">
              <a:spLocks noChangeArrowheads="1"/>
            </p:cNvSpPr>
            <p:nvPr/>
          </p:nvSpPr>
          <p:spPr bwMode="auto">
            <a:xfrm>
              <a:off x="1392" y="1776"/>
              <a:ext cx="4224" cy="2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“Christ chose no other shape or type under heaven by which to represent his incarnation but the sacrament, which he delivered to his Ministers for type &amp; effectual commemoration;  commanding the substance of bread   to be offered,  which did not in any way resemble the form of man,  that  no occasion might be given to bring    in idolatry.”</a:t>
              </a:r>
            </a:p>
          </p:txBody>
        </p:sp>
      </p:grpSp>
    </p:spTree>
    <p:extLst>
      <p:ext uri="{BB962C8B-B14F-4D97-AF65-F5344CB8AC3E}">
        <p14:creationId xmlns:p14="http://schemas.microsoft.com/office/powerpoint/2010/main" val="42810679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190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19015"/>
                                        </p:tgtEl>
                                        <p:attrNameLst>
                                          <p:attrName>style.visibility</p:attrName>
                                        </p:attrNameLst>
                                      </p:cBhvr>
                                      <p:to>
                                        <p:strVal val="visible"/>
                                      </p:to>
                                    </p:set>
                                    <p:animEffect transition="in" filter="dissolve">
                                      <p:cBhvr>
                                        <p:cTn id="10" dur="500"/>
                                        <p:tgtEl>
                                          <p:spTgt spid="5419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90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1058" name="Text Box 2"/>
          <p:cNvSpPr txBox="1">
            <a:spLocks noChangeArrowheads="1"/>
          </p:cNvSpPr>
          <p:nvPr/>
        </p:nvSpPr>
        <p:spPr bwMode="auto">
          <a:xfrm>
            <a:off x="1524000" y="0"/>
            <a:ext cx="18288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787</a:t>
            </a:r>
          </a:p>
        </p:txBody>
      </p:sp>
      <p:sp>
        <p:nvSpPr>
          <p:cNvPr id="5421059"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1060"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1061" name="Rectangle 5"/>
          <p:cNvSpPr>
            <a:spLocks noChangeArrowheads="1"/>
          </p:cNvSpPr>
          <p:nvPr/>
        </p:nvSpPr>
        <p:spPr bwMode="auto">
          <a:xfrm>
            <a:off x="3124200" y="0"/>
            <a:ext cx="7391400" cy="1371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ICONIC DEBATE LINKAGE </a:t>
            </a:r>
            <a:r>
              <a:rPr kumimoji="0" lang="en-US" sz="4400" b="1" i="0" u="none" strike="noStrike" kern="1200" cap="none" spc="0" normalizeH="0" baseline="0" noProof="0">
                <a:ln>
                  <a:noFill/>
                </a:ln>
                <a:solidFill>
                  <a:srgbClr val="000000"/>
                </a:solidFill>
                <a:effectLst/>
                <a:uLnTx/>
                <a:uFillTx/>
                <a:latin typeface="Times New Roman"/>
                <a:ea typeface="+mn-ea"/>
                <a:cs typeface="+mn-cs"/>
              </a:rPr>
              <a:t>The Second Council Of Nice</a:t>
            </a:r>
            <a:endParaRPr kumimoji="0" lang="en-US" sz="4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1062"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21063" name="Group 7"/>
          <p:cNvGrpSpPr>
            <a:grpSpLocks/>
          </p:cNvGrpSpPr>
          <p:nvPr/>
        </p:nvGrpSpPr>
        <p:grpSpPr bwMode="auto">
          <a:xfrm>
            <a:off x="3276600" y="1447800"/>
            <a:ext cx="7162800" cy="5105400"/>
            <a:chOff x="1248" y="1680"/>
            <a:chExt cx="4368" cy="2448"/>
          </a:xfrm>
        </p:grpSpPr>
        <p:sp>
          <p:nvSpPr>
            <p:cNvPr id="5421064"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1065" name="Text Box 9"/>
            <p:cNvSpPr txBox="1">
              <a:spLocks noChangeArrowheads="1"/>
            </p:cNvSpPr>
            <p:nvPr/>
          </p:nvSpPr>
          <p:spPr bwMode="auto">
            <a:xfrm>
              <a:off x="1392" y="1776"/>
              <a:ext cx="4224" cy="215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The Second Nicene Council ordered that the sacrament is not the image or anti-type of Christ’s body and blood but is properly his body and blood.    So it was - that - the doctrine of the corporeal presence in the sacrament was first introduced to support the Roman practice of image-worship! </a:t>
              </a:r>
            </a:p>
          </p:txBody>
        </p:sp>
      </p:grpSp>
    </p:spTree>
    <p:extLst>
      <p:ext uri="{BB962C8B-B14F-4D97-AF65-F5344CB8AC3E}">
        <p14:creationId xmlns:p14="http://schemas.microsoft.com/office/powerpoint/2010/main" val="38500045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21062">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21063"/>
                                        </p:tgtEl>
                                        <p:attrNameLst>
                                          <p:attrName>style.visibility</p:attrName>
                                        </p:attrNameLst>
                                      </p:cBhvr>
                                      <p:to>
                                        <p:strVal val="visible"/>
                                      </p:to>
                                    </p:set>
                                    <p:animEffect transition="in" filter="dissolve">
                                      <p:cBhvr>
                                        <p:cTn id="10" dur="500"/>
                                        <p:tgtEl>
                                          <p:spTgt spid="5421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106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3106" name="Text Box 2"/>
          <p:cNvSpPr txBox="1">
            <a:spLocks noChangeArrowheads="1"/>
          </p:cNvSpPr>
          <p:nvPr/>
        </p:nvSpPr>
        <p:spPr bwMode="auto">
          <a:xfrm>
            <a:off x="1524000" y="166689"/>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831</a:t>
            </a:r>
          </a:p>
        </p:txBody>
      </p:sp>
      <p:sp>
        <p:nvSpPr>
          <p:cNvPr id="5423107"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3108"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3109" name="Rectangle 5"/>
          <p:cNvSpPr>
            <a:spLocks noChangeArrowheads="1"/>
          </p:cNvSpPr>
          <p:nvPr/>
        </p:nvSpPr>
        <p:spPr bwMode="auto">
          <a:xfrm>
            <a:off x="2971800" y="0"/>
            <a:ext cx="7696200" cy="1371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r>
              <a:rPr kumimoji="0" lang="en-US" sz="4400" b="0" i="0" u="none" strike="noStrike" kern="1200" cap="none" spc="0" normalizeH="0" baseline="0" noProof="0">
                <a:ln>
                  <a:noFill/>
                </a:ln>
                <a:solidFill>
                  <a:srgbClr val="000000"/>
                </a:solidFill>
                <a:effectLst/>
                <a:uLnTx/>
                <a:uFillTx/>
                <a:latin typeface="Times New Roman"/>
                <a:ea typeface="+mn-ea"/>
                <a:cs typeface="+mn-cs"/>
              </a:rPr>
              <a:t>Benedictine Monk Paschasius</a:t>
            </a: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r>
              <a:rPr kumimoji="0" lang="en-US" sz="3200" b="0" i="0" u="none" strike="noStrike" kern="1200" cap="none" spc="0" normalizeH="0" baseline="0" noProof="0">
                <a:ln>
                  <a:noFill/>
                </a:ln>
                <a:solidFill>
                  <a:srgbClr val="000000"/>
                </a:solidFill>
                <a:effectLst/>
                <a:uLnTx/>
                <a:uFillTx/>
                <a:latin typeface="Times New Roman"/>
                <a:ea typeface="+mn-ea"/>
                <a:cs typeface="+mn-cs"/>
              </a:rPr>
              <a:t>“Concerning The Body &amp; Blood Of Christ”</a:t>
            </a:r>
            <a:endParaRPr kumimoji="0" lang="en-US" sz="4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3110"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23111" name="Group 7"/>
          <p:cNvGrpSpPr>
            <a:grpSpLocks/>
          </p:cNvGrpSpPr>
          <p:nvPr/>
        </p:nvGrpSpPr>
        <p:grpSpPr bwMode="auto">
          <a:xfrm>
            <a:off x="3276600" y="1447800"/>
            <a:ext cx="7162800" cy="5217820"/>
            <a:chOff x="1248" y="1680"/>
            <a:chExt cx="4368" cy="2504"/>
          </a:xfrm>
        </p:grpSpPr>
        <p:sp>
          <p:nvSpPr>
            <p:cNvPr id="5423112"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3113" name="Text Box 9"/>
            <p:cNvSpPr txBox="1">
              <a:spLocks noChangeArrowheads="1"/>
            </p:cNvSpPr>
            <p:nvPr/>
          </p:nvSpPr>
          <p:spPr bwMode="auto">
            <a:xfrm>
              <a:off x="1392" y="1776"/>
              <a:ext cx="4224" cy="2408"/>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1</a:t>
              </a:r>
              <a:r>
                <a:rPr kumimoji="0" lang="en-US" sz="3200" b="1" i="0" u="none" strike="noStrike" kern="1200" cap="none" spc="0" normalizeH="0" baseline="30000" noProof="0">
                  <a:ln>
                    <a:noFill/>
                  </a:ln>
                  <a:solidFill>
                    <a:srgbClr val="000000"/>
                  </a:solidFill>
                  <a:effectLst>
                    <a:outerShdw blurRad="38100" dist="38100" dir="2700000" algn="tl">
                      <a:srgbClr val="C0C0C0"/>
                    </a:outerShdw>
                  </a:effectLst>
                  <a:uLnTx/>
                  <a:uFillTx/>
                  <a:latin typeface="Times New Roman"/>
                  <a:ea typeface="+mn-ea"/>
                  <a:cs typeface="+mn-cs"/>
                </a:rPr>
                <a:t>st</a:t>
              </a: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 – That after the consecration of the bread and wine in the Lord’s Supper, nothing remains of these symbols but the outward figure,  under which the body and blood were locally present. 2</a:t>
              </a:r>
              <a:r>
                <a:rPr kumimoji="0" lang="en-US" sz="3200" b="1" i="0" u="none" strike="noStrike" kern="1200" cap="none" spc="0" normalizeH="0" baseline="30000" noProof="0">
                  <a:ln>
                    <a:noFill/>
                  </a:ln>
                  <a:solidFill>
                    <a:srgbClr val="000000"/>
                  </a:solidFill>
                  <a:effectLst>
                    <a:outerShdw blurRad="38100" dist="38100" dir="2700000" algn="tl">
                      <a:srgbClr val="C0C0C0"/>
                    </a:outerShdw>
                  </a:effectLst>
                  <a:uLnTx/>
                  <a:uFillTx/>
                  <a:latin typeface="Times New Roman"/>
                  <a:ea typeface="+mn-ea"/>
                  <a:cs typeface="+mn-cs"/>
                </a:rPr>
                <a:t>nd</a:t>
              </a:r>
              <a:r>
                <a:rPr kumimoji="0" lang="en-US" sz="32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 – That the body &amp; blood of Christ,  thus present in the eucharist,  was the same body as was born of the Virgin,  that suffered on the cross,  and was raised from the dead.  </a:t>
              </a:r>
            </a:p>
          </p:txBody>
        </p:sp>
      </p:grpSp>
    </p:spTree>
    <p:extLst>
      <p:ext uri="{BB962C8B-B14F-4D97-AF65-F5344CB8AC3E}">
        <p14:creationId xmlns:p14="http://schemas.microsoft.com/office/powerpoint/2010/main" val="25258799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23110">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23111"/>
                                        </p:tgtEl>
                                        <p:attrNameLst>
                                          <p:attrName>style.visibility</p:attrName>
                                        </p:attrNameLst>
                                      </p:cBhvr>
                                      <p:to>
                                        <p:strVal val="visible"/>
                                      </p:to>
                                    </p:set>
                                    <p:animEffect transition="in" filter="dissolve">
                                      <p:cBhvr>
                                        <p:cTn id="10" dur="500"/>
                                        <p:tgtEl>
                                          <p:spTgt spid="5423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311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5154" name="Text Box 2"/>
          <p:cNvSpPr txBox="1">
            <a:spLocks noChangeArrowheads="1"/>
          </p:cNvSpPr>
          <p:nvPr/>
        </p:nvSpPr>
        <p:spPr bwMode="auto">
          <a:xfrm>
            <a:off x="1524000" y="166689"/>
            <a:ext cx="18288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Times New Roman"/>
                <a:ea typeface="+mn-ea"/>
                <a:cs typeface="+mn-cs"/>
              </a:rPr>
              <a:t> 831</a:t>
            </a:r>
          </a:p>
        </p:txBody>
      </p:sp>
      <p:sp>
        <p:nvSpPr>
          <p:cNvPr id="5425155" name="Line 3"/>
          <p:cNvSpPr>
            <a:spLocks noChangeShapeType="1"/>
          </p:cNvSpPr>
          <p:nvPr/>
        </p:nvSpPr>
        <p:spPr bwMode="auto">
          <a:xfrm>
            <a:off x="2667000" y="457200"/>
            <a:ext cx="685800" cy="0"/>
          </a:xfrm>
          <a:prstGeom prst="line">
            <a:avLst/>
          </a:prstGeom>
          <a:noFill/>
          <a:ln w="38100">
            <a:solidFill>
              <a:schemeClr val="bg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5156" name="Text Box 4"/>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5157" name="Rectangle 5"/>
          <p:cNvSpPr>
            <a:spLocks noChangeArrowheads="1"/>
          </p:cNvSpPr>
          <p:nvPr/>
        </p:nvSpPr>
        <p:spPr bwMode="auto">
          <a:xfrm>
            <a:off x="2971800" y="0"/>
            <a:ext cx="7696200" cy="1371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r>
              <a:rPr kumimoji="0" lang="en-US" sz="4400" b="0" i="0" u="none" strike="noStrike" kern="1200" cap="none" spc="0" normalizeH="0" baseline="0" noProof="0">
                <a:ln>
                  <a:noFill/>
                </a:ln>
                <a:solidFill>
                  <a:srgbClr val="000000"/>
                </a:solidFill>
                <a:effectLst/>
                <a:uLnTx/>
                <a:uFillTx/>
                <a:latin typeface="Times New Roman"/>
                <a:ea typeface="+mn-ea"/>
                <a:cs typeface="+mn-cs"/>
              </a:rPr>
              <a:t>Benedictine Monk Paschasius</a:t>
            </a:r>
            <a:r>
              <a:rPr kumimoji="0" lang="en-US" sz="4000" b="1" i="0" u="none" strike="noStrike" kern="1200" cap="none" spc="0" normalizeH="0" baseline="0" noProof="0">
                <a:ln>
                  <a:noFill/>
                </a:ln>
                <a:solidFill>
                  <a:srgbClr val="000000"/>
                </a:solidFill>
                <a:effectLst/>
                <a:uLnTx/>
                <a:uFillTx/>
                <a:latin typeface="Times New Roman"/>
                <a:ea typeface="+mn-ea"/>
                <a:cs typeface="+mn-cs"/>
              </a:rPr>
              <a:t> </a:t>
            </a:r>
            <a:r>
              <a:rPr kumimoji="0" lang="en-US" sz="3200" b="0" i="0" u="none" strike="noStrike" kern="1200" cap="none" spc="0" normalizeH="0" baseline="0" noProof="0">
                <a:ln>
                  <a:noFill/>
                </a:ln>
                <a:solidFill>
                  <a:srgbClr val="000000"/>
                </a:solidFill>
                <a:effectLst/>
                <a:uLnTx/>
                <a:uFillTx/>
                <a:latin typeface="Times New Roman"/>
                <a:ea typeface="+mn-ea"/>
                <a:cs typeface="+mn-cs"/>
              </a:rPr>
              <a:t>THE QUESTION OF STERCORIANISM</a:t>
            </a:r>
            <a:endParaRPr kumimoji="0" lang="en-US" sz="4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425158" name="Rectangle 6"/>
          <p:cNvSpPr>
            <a:spLocks noChangeArrowheads="1"/>
          </p:cNvSpPr>
          <p:nvPr/>
        </p:nvSpPr>
        <p:spPr bwMode="auto">
          <a:xfrm>
            <a:off x="3352800" y="1295400"/>
            <a:ext cx="73152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None/>
              <a:tabLst/>
              <a:defRPr/>
            </a:pPr>
            <a:endParaRPr kumimoji="0" lang="en-US" sz="3200" b="0" i="0" u="none" strike="noStrike" kern="1200" cap="none" spc="0" normalizeH="0" baseline="0" noProof="0">
              <a:ln>
                <a:noFill/>
              </a:ln>
              <a:solidFill>
                <a:srgbClr val="000000"/>
              </a:solidFill>
              <a:effectLst/>
              <a:uLnTx/>
              <a:uFillTx/>
              <a:latin typeface="Times New Roman"/>
              <a:ea typeface="+mn-ea"/>
              <a:cs typeface="+mn-cs"/>
            </a:endParaRPr>
          </a:p>
        </p:txBody>
      </p:sp>
      <p:grpSp>
        <p:nvGrpSpPr>
          <p:cNvPr id="5425159" name="Group 7"/>
          <p:cNvGrpSpPr>
            <a:grpSpLocks/>
          </p:cNvGrpSpPr>
          <p:nvPr/>
        </p:nvGrpSpPr>
        <p:grpSpPr bwMode="auto">
          <a:xfrm>
            <a:off x="3429000" y="1371600"/>
            <a:ext cx="7010400" cy="5176838"/>
            <a:chOff x="1248" y="1680"/>
            <a:chExt cx="4368" cy="2448"/>
          </a:xfrm>
        </p:grpSpPr>
        <p:sp>
          <p:nvSpPr>
            <p:cNvPr id="5425160" name="AutoShape 8"/>
            <p:cNvSpPr>
              <a:spLocks noChangeArrowheads="1"/>
            </p:cNvSpPr>
            <p:nvPr/>
          </p:nvSpPr>
          <p:spPr bwMode="auto">
            <a:xfrm>
              <a:off x="1248" y="1680"/>
              <a:ext cx="4368" cy="2448"/>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5425161" name="Text Box 9"/>
            <p:cNvSpPr txBox="1">
              <a:spLocks noChangeArrowheads="1"/>
            </p:cNvSpPr>
            <p:nvPr/>
          </p:nvSpPr>
          <p:spPr bwMode="auto">
            <a:xfrm>
              <a:off x="1392" y="1776"/>
              <a:ext cx="4224" cy="228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a:ea typeface="+mn-ea"/>
                  <a:cs typeface="+mn-cs"/>
                </a:rPr>
                <a:t>Paschasius later asserted,     “that bread &amp; wine in the sacrament are not under the same laws with our other food,  as they pass into our flesh &amp; substance without any evacuation.”</a:t>
              </a:r>
            </a:p>
          </p:txBody>
        </p:sp>
      </p:grpSp>
      <p:pic>
        <p:nvPicPr>
          <p:cNvPr id="10" name="Picture 9" descr="yup anim.gif"/>
          <p:cNvPicPr>
            <a:picLocks noChangeAspect="1"/>
          </p:cNvPicPr>
          <p:nvPr/>
        </p:nvPicPr>
        <p:blipFill>
          <a:blip r:embed="rId4" cstate="print"/>
          <a:stretch>
            <a:fillRect/>
          </a:stretch>
        </p:blipFill>
        <p:spPr>
          <a:xfrm>
            <a:off x="9677400" y="6172200"/>
            <a:ext cx="533400" cy="243840"/>
          </a:xfrm>
          <a:prstGeom prst="rect">
            <a:avLst/>
          </a:prstGeom>
        </p:spPr>
      </p:pic>
    </p:spTree>
    <p:extLst>
      <p:ext uri="{BB962C8B-B14F-4D97-AF65-F5344CB8AC3E}">
        <p14:creationId xmlns:p14="http://schemas.microsoft.com/office/powerpoint/2010/main" val="39504629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425158">
                                            <p:txEl>
                                              <p:pRg st="0" end="0"/>
                                            </p:txEl>
                                          </p:spTgt>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5425159"/>
                                        </p:tgtEl>
                                        <p:attrNameLst>
                                          <p:attrName>style.visibility</p:attrName>
                                        </p:attrNameLst>
                                      </p:cBhvr>
                                      <p:to>
                                        <p:strVal val="visible"/>
                                      </p:to>
                                    </p:set>
                                    <p:animEffect transition="in" filter="dissolve">
                                      <p:cBhvr>
                                        <p:cTn id="10" dur="500"/>
                                        <p:tgtEl>
                                          <p:spTgt spid="5425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515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A5582A-9293-4A8D-A5F5-62DB37823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5EE3F407-9743-40BA-91F4-6881675D614F}"/>
              </a:ext>
            </a:extLst>
          </p:cNvPr>
          <p:cNvSpPr/>
          <p:nvPr/>
        </p:nvSpPr>
        <p:spPr>
          <a:xfrm>
            <a:off x="2723103" y="1949380"/>
            <a:ext cx="5627077" cy="2062103"/>
          </a:xfrm>
          <a:prstGeom prst="rect">
            <a:avLst/>
          </a:prstGeom>
          <a:solidFill>
            <a:srgbClr val="FF7C8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The </a:t>
            </a:r>
            <a:r>
              <a:rPr kumimoji="0" lang="en-US" sz="16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Serratia</a:t>
            </a:r>
            <a:r>
              <a:rPr kumimoji="0" lang="en-US" sz="1600" b="0" i="0" u="none" strike="noStrike" kern="1200" cap="none" spc="0" normalizeH="0" baseline="0" noProof="0" dirty="0">
                <a:ln>
                  <a:noFill/>
                </a:ln>
                <a:solidFill>
                  <a:srgbClr val="000000"/>
                </a:solidFill>
                <a:effectLst/>
                <a:uLnTx/>
                <a:uFillTx/>
                <a:latin typeface="Times New Roman"/>
                <a:ea typeface="+mn-ea"/>
                <a:cs typeface="+mn-cs"/>
              </a:rPr>
              <a: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bug also has a fondness for starchy foods, and it was recognized as early as the sixth century BCE, when the philosopher and mathematician Pythagoras noted the presence of what appeared to be unusual spots of crimson blood forming on bread. It has been proposed that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Serratia’s</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 proclivity for starch may have contributed to the Catholic doctrine of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transubstantiation</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mn-cs"/>
              </a:rPr>
              <a:t>,  wherein the bread of the Eucharist represents the body of Christ</a:t>
            </a:r>
            <a:r>
              <a:rPr kumimoji="0" lang="en-US" sz="1600" b="1" i="0" u="none" strike="noStrike" kern="1200" cap="none" spc="0" normalizeH="0" baseline="0" noProof="0" dirty="0">
                <a:ln>
                  <a:noFill/>
                </a:ln>
                <a:solidFill>
                  <a:srgbClr val="FFFFFF"/>
                </a:solidFill>
                <a:effectLst/>
                <a:uLnTx/>
                <a:uFillTx/>
                <a:latin typeface="Times New Roman"/>
                <a:ea typeface="+mn-ea"/>
                <a:cs typeface="+mn-cs"/>
              </a:rPr>
              <a:t>.</a:t>
            </a:r>
          </a:p>
        </p:txBody>
      </p:sp>
      <p:pic>
        <p:nvPicPr>
          <p:cNvPr id="7" name="Picture 6">
            <a:extLst>
              <a:ext uri="{FF2B5EF4-FFF2-40B4-BE49-F238E27FC236}">
                <a16:creationId xmlns:a16="http://schemas.microsoft.com/office/drawing/2014/main" id="{B2BCAEA0-AA46-4CF7-B562-6452027A9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724400"/>
            <a:ext cx="4950487" cy="2133600"/>
          </a:xfrm>
          <a:prstGeom prst="rect">
            <a:avLst/>
          </a:prstGeom>
        </p:spPr>
      </p:pic>
      <p:sp>
        <p:nvSpPr>
          <p:cNvPr id="8" name="Rectangle 7">
            <a:extLst>
              <a:ext uri="{FF2B5EF4-FFF2-40B4-BE49-F238E27FC236}">
                <a16:creationId xmlns:a16="http://schemas.microsoft.com/office/drawing/2014/main" id="{F66AA6F2-6E59-484A-99AD-0926BFE18E51}"/>
              </a:ext>
            </a:extLst>
          </p:cNvPr>
          <p:cNvSpPr/>
          <p:nvPr/>
        </p:nvSpPr>
        <p:spPr>
          <a:xfrm>
            <a:off x="3048000" y="6451042"/>
            <a:ext cx="4950487" cy="400110"/>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     Serratia growing on a chunk of bread</a:t>
            </a:r>
          </a:p>
        </p:txBody>
      </p:sp>
      <p:sp>
        <p:nvSpPr>
          <p:cNvPr id="9" name="Rectangle 8">
            <a:extLst>
              <a:ext uri="{FF2B5EF4-FFF2-40B4-BE49-F238E27FC236}">
                <a16:creationId xmlns:a16="http://schemas.microsoft.com/office/drawing/2014/main" id="{73A2743C-1F46-42DD-B901-2E44060E9DA9}"/>
              </a:ext>
            </a:extLst>
          </p:cNvPr>
          <p:cNvSpPr/>
          <p:nvPr/>
        </p:nvSpPr>
        <p:spPr>
          <a:xfrm>
            <a:off x="0" y="1"/>
            <a:ext cx="12191999" cy="400110"/>
          </a:xfrm>
          <a:prstGeom prst="rect">
            <a:avLst/>
          </a:prstGeom>
          <a:solidFill>
            <a:srgbClr val="FF7C8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Raphael’s “Mass at </a:t>
            </a:r>
            <a:r>
              <a:rPr kumimoji="0" lang="en-US" sz="2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a:ea typeface="+mn-ea"/>
                <a:cs typeface="+mn-cs"/>
              </a:rPr>
              <a:t>Bolsena</a:t>
            </a:r>
            <a:r>
              <a:rPr kumimoji="0" lang="en-US"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a:ea typeface="+mn-ea"/>
                <a:cs typeface="+mn-cs"/>
              </a:rPr>
              <a:t>,” depicting the miracle of transubstantiation, in which the bread began to “bleed.”</a:t>
            </a:r>
          </a:p>
        </p:txBody>
      </p:sp>
      <p:pic>
        <p:nvPicPr>
          <p:cNvPr id="5" name="Picture 4">
            <a:extLst>
              <a:ext uri="{FF2B5EF4-FFF2-40B4-BE49-F238E27FC236}">
                <a16:creationId xmlns:a16="http://schemas.microsoft.com/office/drawing/2014/main" id="{475DFA57-703B-47D6-9638-4CD48EAC2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354" y="723997"/>
            <a:ext cx="2049864" cy="1024931"/>
          </a:xfrm>
          <a:prstGeom prst="rect">
            <a:avLst/>
          </a:prstGeom>
        </p:spPr>
      </p:pic>
    </p:spTree>
    <p:extLst>
      <p:ext uri="{BB962C8B-B14F-4D97-AF65-F5344CB8AC3E}">
        <p14:creationId xmlns:p14="http://schemas.microsoft.com/office/powerpoint/2010/main" val="35363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g.jpg"/>
          <p:cNvPicPr>
            <a:picLocks noChangeAspect="1"/>
          </p:cNvPicPr>
          <p:nvPr/>
        </p:nvPicPr>
        <p:blipFill>
          <a:blip r:embed="rId2" cstate="print"/>
          <a:stretch>
            <a:fillRect/>
          </a:stretch>
        </p:blipFill>
        <p:spPr>
          <a:xfrm>
            <a:off x="0" y="0"/>
            <a:ext cx="12192000" cy="6858000"/>
          </a:xfrm>
          <a:prstGeom prst="rect">
            <a:avLst/>
          </a:prstGeom>
        </p:spPr>
      </p:pic>
      <p:sp>
        <p:nvSpPr>
          <p:cNvPr id="5" name="Rectangle 4"/>
          <p:cNvSpPr/>
          <p:nvPr/>
        </p:nvSpPr>
        <p:spPr>
          <a:xfrm>
            <a:off x="2362200" y="2819401"/>
            <a:ext cx="7543800" cy="341632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Calligrapher" pitchFamily="2" charset="0"/>
                <a:ea typeface="+mn-ea"/>
                <a:cs typeface="+mn-cs"/>
              </a:rPr>
              <a:t>“A memorial is a way that communities make promises to the future about the past.” </a:t>
            </a:r>
          </a:p>
        </p:txBody>
      </p:sp>
      <p:pic>
        <p:nvPicPr>
          <p:cNvPr id="6" name="Picture 5" descr="29-graphic.jpg"/>
          <p:cNvPicPr>
            <a:picLocks noChangeAspect="1"/>
          </p:cNvPicPr>
          <p:nvPr/>
        </p:nvPicPr>
        <p:blipFill>
          <a:blip r:embed="rId3" cstate="print"/>
          <a:stretch>
            <a:fillRect/>
          </a:stretch>
        </p:blipFill>
        <p:spPr>
          <a:xfrm>
            <a:off x="7239000" y="228601"/>
            <a:ext cx="3162300" cy="2282300"/>
          </a:xfrm>
          <a:prstGeom prst="rect">
            <a:avLst/>
          </a:prstGeom>
        </p:spPr>
      </p:pic>
    </p:spTree>
    <p:extLst>
      <p:ext uri="{BB962C8B-B14F-4D97-AF65-F5344CB8AC3E}">
        <p14:creationId xmlns:p14="http://schemas.microsoft.com/office/powerpoint/2010/main" val="226566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2)">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936781-5AC2-4C92-A573-D14D3A2C0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1" y="0"/>
            <a:ext cx="12116499" cy="6858000"/>
          </a:xfrm>
          <a:prstGeom prst="rect">
            <a:avLst/>
          </a:prstGeom>
        </p:spPr>
      </p:pic>
    </p:spTree>
    <p:extLst>
      <p:ext uri="{BB962C8B-B14F-4D97-AF65-F5344CB8AC3E}">
        <p14:creationId xmlns:p14="http://schemas.microsoft.com/office/powerpoint/2010/main" val="80640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1981200"/>
          </a:xfrm>
          <a:solidFill>
            <a:schemeClr val="accent1"/>
          </a:solidFill>
        </p:spPr>
        <p:txBody>
          <a:bodyPr/>
          <a:lstStyle/>
          <a:p>
            <a:r>
              <a:rPr lang="en-US" sz="9600" dirty="0">
                <a:solidFill>
                  <a:srgbClr val="FFFF00"/>
                </a:solidFill>
                <a:effectLst>
                  <a:outerShdw blurRad="38100" dist="38100" dir="2700000" algn="tl">
                    <a:srgbClr val="000000"/>
                  </a:outerShdw>
                </a:effectLst>
              </a:rPr>
              <a:t>WHAT IF….</a:t>
            </a:r>
            <a:r>
              <a:rPr lang="en-US" sz="9600" dirty="0"/>
              <a:t> </a:t>
            </a:r>
          </a:p>
        </p:txBody>
      </p:sp>
      <p:sp>
        <p:nvSpPr>
          <p:cNvPr id="3407875" name="Rectangle 3"/>
          <p:cNvSpPr>
            <a:spLocks noGrp="1" noChangeArrowheads="1"/>
          </p:cNvSpPr>
          <p:nvPr>
            <p:ph type="body" idx="1"/>
          </p:nvPr>
        </p:nvSpPr>
        <p:spPr>
          <a:xfrm>
            <a:off x="2667000" y="2309566"/>
            <a:ext cx="8001000" cy="4548433"/>
          </a:xfrm>
        </p:spPr>
        <p:txBody>
          <a:bodyPr/>
          <a:lstStyle/>
          <a:p>
            <a:pPr marL="0" indent="0">
              <a:buClr>
                <a:srgbClr val="FFFF00"/>
              </a:buClr>
              <a:buNone/>
            </a:pPr>
            <a:endParaRPr lang="en-US" dirty="0">
              <a:solidFill>
                <a:srgbClr val="FFFFFF"/>
              </a:solidFill>
              <a:effectLst>
                <a:outerShdw blurRad="38100" dist="38100" dir="2700000" algn="tl">
                  <a:srgbClr val="C0C0C0"/>
                </a:outerShdw>
              </a:effectLst>
            </a:endParaRP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EARLY CLUNIAC REFORM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62" y="2895600"/>
            <a:ext cx="91757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5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407874">
                                            <p:txEl>
                                              <p:pRg st="0" end="0"/>
                                            </p:txEl>
                                          </p:spTgt>
                                        </p:tgtEl>
                                        <p:attrNameLst>
                                          <p:attrName>style.visibility</p:attrName>
                                        </p:attrNameLst>
                                      </p:cBhvr>
                                      <p:to>
                                        <p:strVal val="visible"/>
                                      </p:to>
                                    </p:set>
                                    <p:anim calcmode="lin" valueType="num">
                                      <p:cBhvr additive="base">
                                        <p:cTn id="13" dur="300" fill="hold"/>
                                        <p:tgtEl>
                                          <p:spTgt spid="3407874">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4078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3407875">
                                            <p:txEl>
                                              <p:pRg st="0" end="0"/>
                                            </p:txEl>
                                          </p:spTgt>
                                        </p:tgtEl>
                                        <p:attrNameLst>
                                          <p:attrName>style.visibility</p:attrName>
                                        </p:attrNameLst>
                                      </p:cBhvr>
                                      <p:to>
                                        <p:strVal val="visible"/>
                                      </p:to>
                                    </p:set>
                                    <p:animEffect transition="in" filter="wipe(left)">
                                      <p:cBhvr>
                                        <p:cTn id="19" dur="500"/>
                                        <p:tgtEl>
                                          <p:spTgt spid="340787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ll_15476.jpg"/>
          <p:cNvPicPr>
            <a:picLocks noChangeAspect="1"/>
          </p:cNvPicPr>
          <p:nvPr/>
        </p:nvPicPr>
        <p:blipFill>
          <a:blip r:embed="rId2" cstate="print"/>
          <a:stretch>
            <a:fillRect/>
          </a:stretch>
        </p:blipFill>
        <p:spPr>
          <a:xfrm>
            <a:off x="1" y="1"/>
            <a:ext cx="12192000" cy="6857999"/>
          </a:xfrm>
          <a:prstGeom prst="rect">
            <a:avLst/>
          </a:prstGeom>
        </p:spPr>
      </p:pic>
      <p:sp>
        <p:nvSpPr>
          <p:cNvPr id="6" name="Rectangle 5"/>
          <p:cNvSpPr/>
          <p:nvPr/>
        </p:nvSpPr>
        <p:spPr>
          <a:xfrm>
            <a:off x="1604356" y="1396538"/>
            <a:ext cx="9063644" cy="575542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“Jesus must have looked around to see what resources could be utilized, not just to please mom as well as the bridal party, host family and all the guests, but also to convey the message he had come to share.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He spotted, tucked away in a protective place, six stone water jars that were explicitly reserved for the Jewish rites of purification. These jars were, that is, sacred equipment. But Jesus tells the waiters from the reception to fill these holy vessels with plain old water from the tap – not blessed or baptized water, mind you.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We can imagine that the waiters could have been reluctant to do what Jesus had instructed. After all, to follow the orders would in some way be an act of profaning what was sacred. But they had heard Mother Mary tell them quite clearly, "Do whatever he tells you."</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So the waiters did it. Following Jesus' orders, they filled each of those sacred jars –          "each holding 20 or 30 gallons" – to the brim with plain-</a:t>
            </a:r>
            <a:r>
              <a:rPr kumimoji="0" lang="en-US" sz="2000" b="1" i="0" u="none" strike="noStrike" kern="1200" cap="none" spc="0" normalizeH="0" baseline="0" noProof="0" dirty="0" err="1">
                <a:ln>
                  <a:noFill/>
                </a:ln>
                <a:solidFill>
                  <a:srgbClr val="00CC99">
                    <a:lumMod val="60000"/>
                    <a:lumOff val="40000"/>
                  </a:srgbClr>
                </a:solidFill>
                <a:effectLst/>
                <a:uLnTx/>
                <a:uFillTx/>
                <a:latin typeface="Calligrapher" pitchFamily="2" charset="0"/>
                <a:ea typeface="+mn-ea"/>
                <a:cs typeface="+mn-cs"/>
              </a:rPr>
              <a:t>ol</a:t>
            </a:r>
            <a:r>
              <a:rPr kumimoji="0" lang="en-US" sz="2000" b="1" i="0" u="none" strike="noStrike" kern="1200" cap="none" spc="0" normalizeH="0" baseline="0" noProof="0" dirty="0">
                <a:ln>
                  <a:noFill/>
                </a:ln>
                <a:solidFill>
                  <a:srgbClr val="00CC99">
                    <a:lumMod val="60000"/>
                    <a:lumOff val="40000"/>
                  </a:srgbClr>
                </a:solidFill>
                <a:effectLst/>
                <a:uLnTx/>
                <a:uFillTx/>
                <a:latin typeface="Calligrapher" pitchFamily="2" charset="0"/>
                <a:ea typeface="+mn-ea"/>
                <a:cs typeface="+mn-cs"/>
              </a:rPr>
              <a:t>' profane water.”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ligrapher" pitchFamily="2" charset="0"/>
                <a:ea typeface="+mn-ea"/>
                <a:cs typeface="+mn-cs"/>
              </a:rPr>
              <a:t> </a:t>
            </a:r>
          </a:p>
        </p:txBody>
      </p:sp>
      <p:sp>
        <p:nvSpPr>
          <p:cNvPr id="7" name="Rectangle 6"/>
          <p:cNvSpPr/>
          <p:nvPr/>
        </p:nvSpPr>
        <p:spPr>
          <a:xfrm>
            <a:off x="1105593" y="152400"/>
            <a:ext cx="9975272" cy="1600438"/>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2700" cmpd="sng">
                  <a:solidFill>
                    <a:srgbClr val="2D2DB9">
                      <a:satMod val="120000"/>
                      <a:shade val="80000"/>
                    </a:srgbClr>
                  </a:solidFill>
                  <a:prstDash val="solid"/>
                </a:ln>
                <a:solidFill>
                  <a:srgbClr val="C00000"/>
                </a:solidFill>
                <a:effectLst>
                  <a:glow rad="53100">
                    <a:srgbClr val="2D2DB9">
                      <a:satMod val="180000"/>
                      <a:alpha val="30000"/>
                    </a:srgbClr>
                  </a:glow>
                  <a:outerShdw blurRad="38100" dist="38100" dir="2700000" algn="tl">
                    <a:srgbClr val="000000">
                      <a:alpha val="43137"/>
                    </a:srgbClr>
                  </a:outerShdw>
                </a:effectLst>
                <a:uLnTx/>
                <a:uFillTx/>
                <a:latin typeface="Calligrapher" pitchFamily="2" charset="0"/>
                <a:ea typeface="+mn-ea"/>
                <a:cs typeface="+mn-cs"/>
              </a:rPr>
              <a:t>FIRST MIRACLE EARLY INDICATOR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50" normalizeH="0" baseline="0" noProof="0" dirty="0">
                <a:ln w="12700" cmpd="sng">
                  <a:solidFill>
                    <a:srgbClr val="2D2DB9">
                      <a:satMod val="120000"/>
                      <a:shade val="80000"/>
                    </a:srgbClr>
                  </a:solidFill>
                  <a:prstDash val="solid"/>
                </a:ln>
                <a:solidFill>
                  <a:srgbClr val="C00000"/>
                </a:solidFill>
                <a:effectLst>
                  <a:glow rad="53100">
                    <a:srgbClr val="2D2DB9">
                      <a:satMod val="180000"/>
                      <a:alpha val="30000"/>
                    </a:srgbClr>
                  </a:glow>
                  <a:outerShdw blurRad="38100" dist="38100" dir="2700000" algn="tl">
                    <a:srgbClr val="000000">
                      <a:alpha val="43137"/>
                    </a:srgbClr>
                  </a:outerShdw>
                </a:effectLst>
                <a:uLnTx/>
                <a:uFillTx/>
                <a:latin typeface="Calligrapher" pitchFamily="2" charset="0"/>
                <a:ea typeface="+mn-ea"/>
                <a:cs typeface="+mn-cs"/>
              </a:rPr>
              <a:t>Water to Wine or Reserved to Common</a:t>
            </a:r>
          </a:p>
        </p:txBody>
      </p:sp>
    </p:spTree>
    <p:extLst>
      <p:ext uri="{BB962C8B-B14F-4D97-AF65-F5344CB8AC3E}">
        <p14:creationId xmlns:p14="http://schemas.microsoft.com/office/powerpoint/2010/main" val="82579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91875" name="Rectangle 3"/>
          <p:cNvSpPr>
            <a:spLocks noGrp="1" noChangeArrowheads="1"/>
          </p:cNvSpPr>
          <p:nvPr>
            <p:ph type="body" idx="1"/>
          </p:nvPr>
        </p:nvSpPr>
        <p:spPr>
          <a:xfrm>
            <a:off x="2286000" y="1600200"/>
            <a:ext cx="7620000" cy="4876800"/>
          </a:xfrm>
        </p:spPr>
        <p:txBody>
          <a:bodyPr/>
          <a:lstStyle/>
          <a:p>
            <a:pPr>
              <a:lnSpc>
                <a:spcPct val="90000"/>
              </a:lnSpc>
              <a:buFontTx/>
              <a:buBlip>
                <a:blip r:embed="rId4"/>
              </a:buBlip>
            </a:pPr>
            <a:r>
              <a:rPr lang="en-US" sz="3600" b="1" dirty="0">
                <a:solidFill>
                  <a:srgbClr val="FFFF99"/>
                </a:solidFill>
                <a:effectLst>
                  <a:outerShdw blurRad="38100" dist="38100" dir="2700000" algn="tl">
                    <a:srgbClr val="C0C0C0"/>
                  </a:outerShdw>
                </a:effectLst>
              </a:rPr>
              <a:t> “Already in the Rabbinic period,  the rabbis made a connection between the yeast that causes the forbidden grains to rise with the inclination to do evil that is in each person, that causes one to be puffed up and haughty and arrogant,  and to rise up against God’s will.”</a:t>
            </a:r>
          </a:p>
          <a:p>
            <a:pPr>
              <a:lnSpc>
                <a:spcPct val="90000"/>
              </a:lnSpc>
              <a:buFontTx/>
              <a:buNone/>
            </a:pPr>
            <a:r>
              <a:rPr lang="en-US" sz="4800" b="1" dirty="0">
                <a:solidFill>
                  <a:srgbClr val="FFFF99"/>
                </a:solidFill>
                <a:effectLst>
                  <a:outerShdw blurRad="38100" dist="38100" dir="2700000" algn="tl">
                    <a:srgbClr val="C0C0C0"/>
                  </a:outerShdw>
                </a:effectLst>
              </a:rPr>
              <a:t> </a:t>
            </a:r>
            <a:endParaRPr lang="en-US" sz="4800" dirty="0"/>
          </a:p>
        </p:txBody>
      </p:sp>
      <p:sp>
        <p:nvSpPr>
          <p:cNvPr id="8" name="Rectangle 7"/>
          <p:cNvSpPr/>
          <p:nvPr/>
        </p:nvSpPr>
        <p:spPr>
          <a:xfrm>
            <a:off x="665019" y="673331"/>
            <a:ext cx="10740044" cy="830997"/>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100" normalizeH="0" baseline="0" noProof="0" dirty="0">
                <a:ln w="18000">
                  <a:solidFill>
                    <a:srgbClr val="00CC99">
                      <a:satMod val="200000"/>
                      <a:tint val="72000"/>
                    </a:srgbClr>
                  </a:solidFill>
                  <a:prstDash val="solid"/>
                </a:ln>
                <a:solidFill>
                  <a:srgbClr val="00CC99">
                    <a:satMod val="280000"/>
                    <a:tint val="100000"/>
                    <a:alpha val="5700"/>
                  </a:srgbClr>
                </a:solidFill>
                <a:effectLst>
                  <a:outerShdw blurRad="25000" dist="20000" dir="16020000" algn="tl">
                    <a:srgbClr val="00CC99">
                      <a:satMod val="200000"/>
                      <a:shade val="1000"/>
                      <a:alpha val="60000"/>
                    </a:srgbClr>
                  </a:outerShdw>
                </a:effectLst>
                <a:uLnTx/>
                <a:uFillTx/>
                <a:latin typeface="Calligrapher" pitchFamily="2" charset="0"/>
                <a:ea typeface="+mn-ea"/>
                <a:cs typeface="+mn-cs"/>
              </a:rPr>
              <a:t>Unleveled Leavened Memorials</a:t>
            </a:r>
          </a:p>
        </p:txBody>
      </p:sp>
    </p:spTree>
    <p:extLst>
      <p:ext uri="{BB962C8B-B14F-4D97-AF65-F5344CB8AC3E}">
        <p14:creationId xmlns:p14="http://schemas.microsoft.com/office/powerpoint/2010/main" val="32825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7"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wd">
                                    <p:tmPct val="0"/>
                                  </p:iterate>
                                  <p:childTnLst>
                                    <p:set>
                                      <p:cBhvr>
                                        <p:cTn id="13" dur="1" fill="hold">
                                          <p:stCondLst>
                                            <p:cond delay="0"/>
                                          </p:stCondLst>
                                        </p:cTn>
                                        <p:tgtEl>
                                          <p:spTgt spid="3791875">
                                            <p:txEl>
                                              <p:pRg st="0" end="0"/>
                                            </p:txEl>
                                          </p:spTgt>
                                        </p:tgtEl>
                                        <p:attrNameLst>
                                          <p:attrName>style.visibility</p:attrName>
                                        </p:attrNameLst>
                                      </p:cBhvr>
                                      <p:to>
                                        <p:strVal val="visible"/>
                                      </p:to>
                                    </p:set>
                                    <p:anim calcmode="lin" valueType="num">
                                      <p:cBhvr>
                                        <p:cTn id="14" dur="1000" fill="hold"/>
                                        <p:tgtEl>
                                          <p:spTgt spid="379187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79187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79187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wd">
                                    <p:tmPct val="0"/>
                                  </p:iterate>
                                  <p:childTnLst>
                                    <p:set>
                                      <p:cBhvr>
                                        <p:cTn id="20" dur="1" fill="hold">
                                          <p:stCondLst>
                                            <p:cond delay="0"/>
                                          </p:stCondLst>
                                        </p:cTn>
                                        <p:tgtEl>
                                          <p:spTgt spid="3791875">
                                            <p:txEl>
                                              <p:pRg st="1" end="1"/>
                                            </p:txEl>
                                          </p:spTgt>
                                        </p:tgtEl>
                                        <p:attrNameLst>
                                          <p:attrName>style.visibility</p:attrName>
                                        </p:attrNameLst>
                                      </p:cBhvr>
                                      <p:to>
                                        <p:strVal val="visible"/>
                                      </p:to>
                                    </p:set>
                                    <p:anim calcmode="lin" valueType="num">
                                      <p:cBhvr>
                                        <p:cTn id="21" dur="1000" fill="hold"/>
                                        <p:tgtEl>
                                          <p:spTgt spid="379187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79187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791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59938" name="AutoShape 2"/>
          <p:cNvSpPr>
            <a:spLocks noChangeArrowheads="1"/>
          </p:cNvSpPr>
          <p:nvPr/>
        </p:nvSpPr>
        <p:spPr bwMode="auto">
          <a:xfrm>
            <a:off x="1981200" y="228600"/>
            <a:ext cx="8305800" cy="64008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59939"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0" name="Rectangle 4"/>
          <p:cNvSpPr>
            <a:spLocks noChangeArrowheads="1"/>
          </p:cNvSpPr>
          <p:nvPr/>
        </p:nvSpPr>
        <p:spPr bwMode="auto">
          <a:xfrm>
            <a:off x="2315361" y="1447800"/>
            <a:ext cx="7819239" cy="4953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rPr>
              <a:t>The rule of harmony</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An example is never to be taken in such a way as to violate the teaching of undoubted Scripture in direct statements. The t</a:t>
            </a:r>
            <a:r>
              <a:rPr kumimoji="0" lang="en-US" sz="2400" b="1" i="0" u="none" strike="noStrike" kern="1200" cap="none" spc="0" normalizeH="0" baseline="0" noProof="0" dirty="0" err="1">
                <a:ln>
                  <a:noFill/>
                </a:ln>
                <a:solidFill>
                  <a:srgbClr val="000000"/>
                </a:solidFill>
                <a:effectLst>
                  <a:outerShdw blurRad="38100" dist="38100" dir="2700000" algn="tl">
                    <a:srgbClr val="C0C0C0"/>
                  </a:outerShdw>
                </a:effectLst>
                <a:uLnTx/>
                <a:uFillTx/>
                <a:latin typeface="Times New Roman"/>
                <a:ea typeface="+mn-ea"/>
                <a:cs typeface="+mn-cs"/>
              </a:rPr>
              <a:t>eaching</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of scripture is harmonious @who/what/when/where/how etc. </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rPr>
              <a:t>The rule of uniformity.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Uniformity in essential details must be present in any example for the action involved to be considered binding. </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rPr>
              <a:t>The rule of universality.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No example of action is to be regarded as binding when it cannot be universally applied. </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a:ea typeface="+mn-ea"/>
                <a:cs typeface="+mn-cs"/>
              </a:rPr>
              <a:t>The rule of materiality.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To be binding, an example must have a material connection or relation to the situation under consideration.  </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a:ea typeface="+mn-ea"/>
                <a:cs typeface="+mn-cs"/>
              </a:rPr>
              <a:t>(Acts chapter 20: verses 1 - 17.)  </a:t>
            </a:r>
          </a:p>
        </p:txBody>
      </p:sp>
      <p:sp>
        <p:nvSpPr>
          <p:cNvPr id="5159941" name="Rectangle 5"/>
          <p:cNvSpPr>
            <a:spLocks noChangeArrowheads="1"/>
          </p:cNvSpPr>
          <p:nvPr/>
        </p:nvSpPr>
        <p:spPr bwMode="auto">
          <a:xfrm>
            <a:off x="3581400" y="2057400"/>
            <a:ext cx="68580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endParaRPr kumimoji="0" lang="en-US" sz="36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5" name="WordArt 9" descr="Paper bag"/>
          <p:cNvSpPr>
            <a:spLocks noChangeArrowheads="1" noChangeShapeType="1" noTextEdit="1"/>
          </p:cNvSpPr>
          <p:nvPr/>
        </p:nvSpPr>
        <p:spPr bwMode="auto">
          <a:xfrm>
            <a:off x="2819400" y="762000"/>
            <a:ext cx="60960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When Is An Example Binding?</a:t>
            </a:r>
          </a:p>
        </p:txBody>
      </p:sp>
    </p:spTree>
    <p:extLst>
      <p:ext uri="{BB962C8B-B14F-4D97-AF65-F5344CB8AC3E}">
        <p14:creationId xmlns:p14="http://schemas.microsoft.com/office/powerpoint/2010/main" val="32825546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15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0" nodeType="clickEffect">
                                  <p:stCondLst>
                                    <p:cond delay="0"/>
                                  </p:stCondLst>
                                  <p:childTnLst>
                                    <p:set>
                                      <p:cBhvr>
                                        <p:cTn id="10" dur="1" fill="hold">
                                          <p:stCondLst>
                                            <p:cond delay="0"/>
                                          </p:stCondLst>
                                        </p:cTn>
                                        <p:tgtEl>
                                          <p:spTgt spid="5159945"/>
                                        </p:tgtEl>
                                        <p:attrNameLst>
                                          <p:attrName>style.visibility</p:attrName>
                                        </p:attrNameLst>
                                      </p:cBhvr>
                                      <p:to>
                                        <p:strVal val="visible"/>
                                      </p:to>
                                    </p:set>
                                    <p:anim calcmode="lin" valueType="num">
                                      <p:cBhvr>
                                        <p:cTn id="11" dur="500" fill="hold"/>
                                        <p:tgtEl>
                                          <p:spTgt spid="5159945"/>
                                        </p:tgtEl>
                                        <p:attrNameLst>
                                          <p:attrName>ppt_w</p:attrName>
                                        </p:attrNameLst>
                                      </p:cBhvr>
                                      <p:tavLst>
                                        <p:tav tm="0">
                                          <p:val>
                                            <p:strVal val="4*#ppt_w"/>
                                          </p:val>
                                        </p:tav>
                                        <p:tav tm="100000">
                                          <p:val>
                                            <p:strVal val="#ppt_w"/>
                                          </p:val>
                                        </p:tav>
                                      </p:tavLst>
                                    </p:anim>
                                    <p:anim calcmode="lin" valueType="num">
                                      <p:cBhvr>
                                        <p:cTn id="12" dur="500" fill="hold"/>
                                        <p:tgtEl>
                                          <p:spTgt spid="515994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5159940">
                                            <p:txEl>
                                              <p:pRg st="0" end="0"/>
                                            </p:txEl>
                                          </p:spTgt>
                                        </p:tgtEl>
                                        <p:attrNameLst>
                                          <p:attrName>style.visibility</p:attrName>
                                        </p:attrNameLst>
                                      </p:cBhvr>
                                      <p:to>
                                        <p:strVal val="visible"/>
                                      </p:to>
                                    </p:set>
                                    <p:anim calcmode="lin" valueType="num">
                                      <p:cBhvr additive="base">
                                        <p:cTn id="17" dur="300" fill="hold"/>
                                        <p:tgtEl>
                                          <p:spTgt spid="5159940">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515994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5159940">
                                            <p:txEl>
                                              <p:pRg st="1" end="1"/>
                                            </p:txEl>
                                          </p:spTgt>
                                        </p:tgtEl>
                                        <p:attrNameLst>
                                          <p:attrName>style.visibility</p:attrName>
                                        </p:attrNameLst>
                                      </p:cBhvr>
                                      <p:to>
                                        <p:strVal val="visible"/>
                                      </p:to>
                                    </p:set>
                                    <p:anim calcmode="lin" valueType="num">
                                      <p:cBhvr additive="base">
                                        <p:cTn id="23" dur="300" fill="hold"/>
                                        <p:tgtEl>
                                          <p:spTgt spid="5159940">
                                            <p:txEl>
                                              <p:pRg st="1" end="1"/>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515994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5159940">
                                            <p:txEl>
                                              <p:pRg st="2" end="2"/>
                                            </p:txEl>
                                          </p:spTgt>
                                        </p:tgtEl>
                                        <p:attrNameLst>
                                          <p:attrName>style.visibility</p:attrName>
                                        </p:attrNameLst>
                                      </p:cBhvr>
                                      <p:to>
                                        <p:strVal val="visible"/>
                                      </p:to>
                                    </p:set>
                                    <p:anim calcmode="lin" valueType="num">
                                      <p:cBhvr additive="base">
                                        <p:cTn id="29" dur="300" fill="hold"/>
                                        <p:tgtEl>
                                          <p:spTgt spid="5159940">
                                            <p:txEl>
                                              <p:pRg st="2" end="2"/>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515994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type="wd">
                                    <p:tmPct val="100000"/>
                                  </p:iterate>
                                  <p:childTnLst>
                                    <p:set>
                                      <p:cBhvr>
                                        <p:cTn id="34" dur="1" fill="hold">
                                          <p:stCondLst>
                                            <p:cond delay="0"/>
                                          </p:stCondLst>
                                        </p:cTn>
                                        <p:tgtEl>
                                          <p:spTgt spid="5159940">
                                            <p:txEl>
                                              <p:pRg st="3" end="3"/>
                                            </p:txEl>
                                          </p:spTgt>
                                        </p:tgtEl>
                                        <p:attrNameLst>
                                          <p:attrName>style.visibility</p:attrName>
                                        </p:attrNameLst>
                                      </p:cBhvr>
                                      <p:to>
                                        <p:strVal val="visible"/>
                                      </p:to>
                                    </p:set>
                                    <p:anim calcmode="lin" valueType="num">
                                      <p:cBhvr additive="base">
                                        <p:cTn id="35" dur="300" fill="hold"/>
                                        <p:tgtEl>
                                          <p:spTgt spid="5159940">
                                            <p:txEl>
                                              <p:pRg st="3" end="3"/>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515994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9940" grpId="0" build="p" autoUpdateAnimBg="0"/>
      <p:bldP spid="5159941" grpId="0" build="p" autoUpdateAnimBg="0"/>
      <p:bldP spid="51599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30628" name="WordArt 4"/>
          <p:cNvSpPr>
            <a:spLocks noChangeArrowheads="1" noChangeShapeType="1" noTextEdit="1"/>
          </p:cNvSpPr>
          <p:nvPr/>
        </p:nvSpPr>
        <p:spPr bwMode="auto">
          <a:xfrm>
            <a:off x="3810000" y="457200"/>
            <a:ext cx="64008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RESTORED SABRE SHINES ON: </a:t>
            </a:r>
          </a:p>
        </p:txBody>
      </p:sp>
      <p:sp>
        <p:nvSpPr>
          <p:cNvPr id="2330629" name="WordArt 5"/>
          <p:cNvSpPr>
            <a:spLocks noChangeArrowheads="1" noChangeShapeType="1" noTextEdit="1"/>
          </p:cNvSpPr>
          <p:nvPr/>
        </p:nvSpPr>
        <p:spPr bwMode="auto">
          <a:xfrm>
            <a:off x="3886200" y="2362200"/>
            <a:ext cx="5943600" cy="3733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mn-cs"/>
              </a:rPr>
              <a:t>Yeast Of Pharisee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mn-cs"/>
              </a:rPr>
              <a:t>- Versus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mn-cs"/>
              </a:rPr>
              <a:t> Feast Of Communion</a:t>
            </a:r>
          </a:p>
        </p:txBody>
      </p:sp>
      <p:pic>
        <p:nvPicPr>
          <p:cNvPr id="2330630" name="Picture 6" descr="C:\Documents and Settings\Owner\My Documents\Educational Illustrations\jesus 11.bmp"/>
          <p:cNvPicPr>
            <a:picLocks noChangeAspect="1" noChangeArrowheads="1"/>
          </p:cNvPicPr>
          <p:nvPr/>
        </p:nvPicPr>
        <p:blipFill>
          <a:blip r:embed="rId4" cstate="print"/>
          <a:srcRect/>
          <a:stretch>
            <a:fillRect/>
          </a:stretch>
        </p:blipFill>
        <p:spPr bwMode="auto">
          <a:xfrm>
            <a:off x="130629" y="150725"/>
            <a:ext cx="11897248" cy="6591720"/>
          </a:xfrm>
          <a:prstGeom prst="rect">
            <a:avLst/>
          </a:prstGeom>
          <a:noFill/>
        </p:spPr>
      </p:pic>
    </p:spTree>
    <p:extLst>
      <p:ext uri="{BB962C8B-B14F-4D97-AF65-F5344CB8AC3E}">
        <p14:creationId xmlns:p14="http://schemas.microsoft.com/office/powerpoint/2010/main" val="76775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330628"/>
                                        </p:tgtEl>
                                        <p:attrNameLst>
                                          <p:attrName>style.visibility</p:attrName>
                                        </p:attrNameLst>
                                      </p:cBhvr>
                                      <p:to>
                                        <p:strVal val="visible"/>
                                      </p:to>
                                    </p:set>
                                    <p:anim calcmode="lin" valueType="num">
                                      <p:cBhvr>
                                        <p:cTn id="7" dur="5000" fill="hold"/>
                                        <p:tgtEl>
                                          <p:spTgt spid="2330628"/>
                                        </p:tgtEl>
                                        <p:attrNameLst>
                                          <p:attrName>ppt_w</p:attrName>
                                        </p:attrNameLst>
                                      </p:cBhvr>
                                      <p:tavLst>
                                        <p:tav tm="0" fmla="#ppt_w*sin(2.5*pi*$)">
                                          <p:val>
                                            <p:fltVal val="0"/>
                                          </p:val>
                                        </p:tav>
                                        <p:tav tm="100000">
                                          <p:val>
                                            <p:fltVal val="1"/>
                                          </p:val>
                                        </p:tav>
                                      </p:tavLst>
                                    </p:anim>
                                    <p:anim calcmode="lin" valueType="num">
                                      <p:cBhvr>
                                        <p:cTn id="8" dur="5000" fill="hold"/>
                                        <p:tgtEl>
                                          <p:spTgt spid="233062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2330629"/>
                                        </p:tgtEl>
                                        <p:attrNameLst>
                                          <p:attrName>style.visibility</p:attrName>
                                        </p:attrNameLst>
                                      </p:cBhvr>
                                      <p:to>
                                        <p:strVal val="visible"/>
                                      </p:to>
                                    </p:set>
                                    <p:anim calcmode="lin" valueType="num">
                                      <p:cBhvr>
                                        <p:cTn id="13" dur="500" fill="hold"/>
                                        <p:tgtEl>
                                          <p:spTgt spid="2330629"/>
                                        </p:tgtEl>
                                        <p:attrNameLst>
                                          <p:attrName>ppt_w</p:attrName>
                                        </p:attrNameLst>
                                      </p:cBhvr>
                                      <p:tavLst>
                                        <p:tav tm="0">
                                          <p:val>
                                            <p:strVal val="4/3*#ppt_w"/>
                                          </p:val>
                                        </p:tav>
                                        <p:tav tm="100000">
                                          <p:val>
                                            <p:strVal val="#ppt_w"/>
                                          </p:val>
                                        </p:tav>
                                      </p:tavLst>
                                    </p:anim>
                                    <p:anim calcmode="lin" valueType="num">
                                      <p:cBhvr>
                                        <p:cTn id="14" dur="500" fill="hold"/>
                                        <p:tgtEl>
                                          <p:spTgt spid="2330629"/>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2330630"/>
                                        </p:tgtEl>
                                        <p:attrNameLst>
                                          <p:attrName>style.visibility</p:attrName>
                                        </p:attrNameLst>
                                      </p:cBhvr>
                                      <p:to>
                                        <p:strVal val="visible"/>
                                      </p:to>
                                    </p:set>
                                    <p:anim calcmode="lin" valueType="num">
                                      <p:cBhvr>
                                        <p:cTn id="19" dur="5000" fill="hold"/>
                                        <p:tgtEl>
                                          <p:spTgt spid="2330630"/>
                                        </p:tgtEl>
                                        <p:attrNameLst>
                                          <p:attrName>ppt_w</p:attrName>
                                        </p:attrNameLst>
                                      </p:cBhvr>
                                      <p:tavLst>
                                        <p:tav tm="0" fmla="#ppt_w*sin(2.5*pi*$)">
                                          <p:val>
                                            <p:fltVal val="0"/>
                                          </p:val>
                                        </p:tav>
                                        <p:tav tm="100000">
                                          <p:val>
                                            <p:fltVal val="1"/>
                                          </p:val>
                                        </p:tav>
                                      </p:tavLst>
                                    </p:anim>
                                    <p:anim calcmode="lin" valueType="num">
                                      <p:cBhvr>
                                        <p:cTn id="20" dur="5000" fill="hold"/>
                                        <p:tgtEl>
                                          <p:spTgt spid="23306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0628" grpId="0" animBg="1"/>
      <p:bldP spid="23306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0340" name="Comment 4"/>
          <p:cNvSpPr>
            <a:spLocks noChangeArrowheads="1"/>
          </p:cNvSpPr>
          <p:nvPr/>
        </p:nvSpPr>
        <p:spPr bwMode="auto">
          <a:xfrm>
            <a:off x="1524000" y="-712788"/>
            <a:ext cx="9144000" cy="712788"/>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N.T. Passover Blood &amp; Manna Of Life To Nurture Chosen People Of The Marriage Banquet?</a:t>
            </a:r>
          </a:p>
        </p:txBody>
      </p:sp>
      <p:pic>
        <p:nvPicPr>
          <p:cNvPr id="270342" name="Picture 6" descr="C:\Documents and Settings\Owner\My Documents\Educational Illustrations\The_Passion.jpg"/>
          <p:cNvPicPr>
            <a:picLocks noChangeAspect="1" noChangeArrowheads="1"/>
          </p:cNvPicPr>
          <p:nvPr/>
        </p:nvPicPr>
        <p:blipFill>
          <a:blip r:embed="rId4" cstate="print"/>
          <a:srcRect/>
          <a:stretch>
            <a:fillRect/>
          </a:stretch>
        </p:blipFill>
        <p:spPr bwMode="auto">
          <a:xfrm>
            <a:off x="0" y="0"/>
            <a:ext cx="12192000" cy="6858000"/>
          </a:xfrm>
          <a:prstGeom prst="rect">
            <a:avLst/>
          </a:prstGeom>
          <a:noFill/>
        </p:spPr>
      </p:pic>
      <p:sp>
        <p:nvSpPr>
          <p:cNvPr id="270343" name="WordArt 7" descr="Narrow vertical"/>
          <p:cNvSpPr>
            <a:spLocks noChangeArrowheads="1" noChangeShapeType="1" noTextEdit="1"/>
          </p:cNvSpPr>
          <p:nvPr/>
        </p:nvSpPr>
        <p:spPr bwMode="auto">
          <a:xfrm>
            <a:off x="5105400" y="4495800"/>
            <a:ext cx="2362200" cy="838200"/>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uLnTx/>
                <a:uFillTx/>
                <a:latin typeface="Arial Black"/>
                <a:ea typeface="+mn-ea"/>
                <a:cs typeface="+mn-cs"/>
              </a:rPr>
              <a:t>life</a:t>
            </a:r>
          </a:p>
        </p:txBody>
      </p:sp>
      <p:sp>
        <p:nvSpPr>
          <p:cNvPr id="270344" name="WordArt 8" descr="Narrow vertical"/>
          <p:cNvSpPr>
            <a:spLocks noChangeArrowheads="1" noChangeShapeType="1" noTextEdit="1"/>
          </p:cNvSpPr>
          <p:nvPr/>
        </p:nvSpPr>
        <p:spPr bwMode="auto">
          <a:xfrm>
            <a:off x="5105400" y="4876800"/>
            <a:ext cx="3048000" cy="1676400"/>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uLnTx/>
                <a:uFillTx/>
                <a:latin typeface="Arial Black"/>
                <a:ea typeface="+mn-ea"/>
                <a:cs typeface="+mn-cs"/>
              </a:rPr>
              <a:t>LOVE</a:t>
            </a:r>
          </a:p>
        </p:txBody>
      </p:sp>
    </p:spTree>
    <p:extLst>
      <p:ext uri="{BB962C8B-B14F-4D97-AF65-F5344CB8AC3E}">
        <p14:creationId xmlns:p14="http://schemas.microsoft.com/office/powerpoint/2010/main" val="117657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70342"/>
                                        </p:tgtEl>
                                        <p:attrNameLst>
                                          <p:attrName>style.visibility</p:attrName>
                                        </p:attrNameLst>
                                      </p:cBhvr>
                                      <p:to>
                                        <p:strVal val="visible"/>
                                      </p:to>
                                    </p:set>
                                    <p:anim calcmode="lin" valueType="num">
                                      <p:cBhvr>
                                        <p:cTn id="7" dur="5000" fill="hold"/>
                                        <p:tgtEl>
                                          <p:spTgt spid="270342"/>
                                        </p:tgtEl>
                                        <p:attrNameLst>
                                          <p:attrName>ppt_w</p:attrName>
                                        </p:attrNameLst>
                                      </p:cBhvr>
                                      <p:tavLst>
                                        <p:tav tm="0" fmla="#ppt_w*sin(2.5*pi*$)">
                                          <p:val>
                                            <p:fltVal val="0"/>
                                          </p:val>
                                        </p:tav>
                                        <p:tav tm="100000">
                                          <p:val>
                                            <p:fltVal val="1"/>
                                          </p:val>
                                        </p:tav>
                                      </p:tavLst>
                                    </p:anim>
                                    <p:anim calcmode="lin" valueType="num">
                                      <p:cBhvr>
                                        <p:cTn id="8" dur="5000" fill="hold"/>
                                        <p:tgtEl>
                                          <p:spTgt spid="27034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70343"/>
                                        </p:tgtEl>
                                        <p:attrNameLst>
                                          <p:attrName>style.visibility</p:attrName>
                                        </p:attrNameLst>
                                      </p:cBhvr>
                                      <p:to>
                                        <p:strVal val="visible"/>
                                      </p:to>
                                    </p:set>
                                    <p:anim calcmode="lin" valueType="num">
                                      <p:cBhvr additive="base">
                                        <p:cTn id="13" dur="500" fill="hold"/>
                                        <p:tgtEl>
                                          <p:spTgt spid="270343"/>
                                        </p:tgtEl>
                                        <p:attrNameLst>
                                          <p:attrName>ppt_x</p:attrName>
                                        </p:attrNameLst>
                                      </p:cBhvr>
                                      <p:tavLst>
                                        <p:tav tm="0">
                                          <p:val>
                                            <p:strVal val="0-#ppt_w/2"/>
                                          </p:val>
                                        </p:tav>
                                        <p:tav tm="100000">
                                          <p:val>
                                            <p:strVal val="#ppt_x"/>
                                          </p:val>
                                        </p:tav>
                                      </p:tavLst>
                                    </p:anim>
                                    <p:anim calcmode="lin" valueType="num">
                                      <p:cBhvr additive="base">
                                        <p:cTn id="14" dur="500" fill="hold"/>
                                        <p:tgtEl>
                                          <p:spTgt spid="27034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270344"/>
                                        </p:tgtEl>
                                        <p:attrNameLst>
                                          <p:attrName>style.visibility</p:attrName>
                                        </p:attrNameLst>
                                      </p:cBhvr>
                                      <p:to>
                                        <p:strVal val="visible"/>
                                      </p:to>
                                    </p:set>
                                    <p:anim calcmode="lin" valueType="num">
                                      <p:cBhvr>
                                        <p:cTn id="19" dur="1000" fill="hold"/>
                                        <p:tgtEl>
                                          <p:spTgt spid="270344"/>
                                        </p:tgtEl>
                                        <p:attrNameLst>
                                          <p:attrName>ppt_w</p:attrName>
                                        </p:attrNameLst>
                                      </p:cBhvr>
                                      <p:tavLst>
                                        <p:tav tm="0">
                                          <p:val>
                                            <p:fltVal val="0"/>
                                          </p:val>
                                        </p:tav>
                                        <p:tav tm="100000">
                                          <p:val>
                                            <p:strVal val="#ppt_w"/>
                                          </p:val>
                                        </p:tav>
                                      </p:tavLst>
                                    </p:anim>
                                    <p:anim calcmode="lin" valueType="num">
                                      <p:cBhvr>
                                        <p:cTn id="20" dur="1000" fill="hold"/>
                                        <p:tgtEl>
                                          <p:spTgt spid="270344"/>
                                        </p:tgtEl>
                                        <p:attrNameLst>
                                          <p:attrName>ppt_h</p:attrName>
                                        </p:attrNameLst>
                                      </p:cBhvr>
                                      <p:tavLst>
                                        <p:tav tm="0">
                                          <p:val>
                                            <p:fltVal val="0"/>
                                          </p:val>
                                        </p:tav>
                                        <p:tav tm="100000">
                                          <p:val>
                                            <p:strVal val="#ppt_h"/>
                                          </p:val>
                                        </p:tav>
                                      </p:tavLst>
                                    </p:anim>
                                    <p:anim calcmode="lin" valueType="num">
                                      <p:cBhvr>
                                        <p:cTn id="21" dur="1000" fill="hold"/>
                                        <p:tgtEl>
                                          <p:spTgt spid="27034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703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animBg="1"/>
      <p:bldP spid="2703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486146" name="Rectangle 2"/>
          <p:cNvSpPr>
            <a:spLocks noGrp="1" noChangeArrowheads="1"/>
          </p:cNvSpPr>
          <p:nvPr>
            <p:ph type="title"/>
          </p:nvPr>
        </p:nvSpPr>
        <p:spPr>
          <a:xfrm>
            <a:off x="1524000" y="6172200"/>
            <a:ext cx="9144000" cy="685800"/>
          </a:xfrm>
          <a:solidFill>
            <a:srgbClr val="FFFF00"/>
          </a:solidFill>
        </p:spPr>
        <p:txBody>
          <a:bodyPr/>
          <a:lstStyle/>
          <a:p>
            <a:r>
              <a:rPr lang="en-US" sz="2400" b="1" i="1" dirty="0">
                <a:effectLst>
                  <a:outerShdw blurRad="38100" dist="38100" dir="2700000" algn="tl">
                    <a:srgbClr val="FFFFFF"/>
                  </a:outerShdw>
                </a:effectLst>
              </a:rPr>
              <a:t>Face Napkin Folded As Dinner Napkin Master Signaling His Servant</a:t>
            </a:r>
          </a:p>
        </p:txBody>
      </p:sp>
      <p:sp>
        <p:nvSpPr>
          <p:cNvPr id="4486147" name="WordArt 3"/>
          <p:cNvSpPr>
            <a:spLocks noChangeArrowheads="1" noChangeShapeType="1" noTextEdit="1"/>
          </p:cNvSpPr>
          <p:nvPr/>
        </p:nvSpPr>
        <p:spPr bwMode="auto">
          <a:xfrm>
            <a:off x="4800600" y="1524000"/>
            <a:ext cx="25146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uLnTx/>
                <a:uFillTx/>
                <a:latin typeface="Arial Black"/>
                <a:ea typeface="+mn-ea"/>
                <a:cs typeface="+mn-cs"/>
              </a:rPr>
              <a:t>John 20: 7</a:t>
            </a:r>
          </a:p>
        </p:txBody>
      </p:sp>
      <p:sp>
        <p:nvSpPr>
          <p:cNvPr id="2" name="Rectangle 1"/>
          <p:cNvSpPr/>
          <p:nvPr/>
        </p:nvSpPr>
        <p:spPr>
          <a:xfrm>
            <a:off x="3708173" y="2967335"/>
            <a:ext cx="477566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200" normalizeH="0" baseline="0" noProof="0" dirty="0">
                <a:ln w="29210">
                  <a:solidFill>
                    <a:srgbClr val="FFFFFF">
                      <a:tint val="10000"/>
                    </a:srgbClr>
                  </a:solidFill>
                </a:ln>
                <a:solidFill>
                  <a:srgbClr val="FFFFFF">
                    <a:satMod val="200000"/>
                    <a:alpha val="50000"/>
                  </a:srgbClr>
                </a:solidFill>
                <a:effectLst>
                  <a:innerShdw blurRad="50800" dist="50800" dir="8100000">
                    <a:srgbClr val="7D7D7D">
                      <a:alpha val="73000"/>
                    </a:srgbClr>
                  </a:innerShdw>
                </a:effectLst>
                <a:uLnTx/>
                <a:uFillTx/>
                <a:latin typeface="Times New Roman"/>
                <a:ea typeface="+mn-ea"/>
                <a:cs typeface="+mn-cs"/>
              </a:rPr>
              <a:t>“I’ll Be Back”</a:t>
            </a:r>
          </a:p>
        </p:txBody>
      </p:sp>
    </p:spTree>
    <p:extLst>
      <p:ext uri="{BB962C8B-B14F-4D97-AF65-F5344CB8AC3E}">
        <p14:creationId xmlns:p14="http://schemas.microsoft.com/office/powerpoint/2010/main" val="126005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486147"/>
                                        </p:tgtEl>
                                        <p:attrNameLst>
                                          <p:attrName>style.visibility</p:attrName>
                                        </p:attrNameLst>
                                      </p:cBhvr>
                                      <p:to>
                                        <p:strVal val="visible"/>
                                      </p:to>
                                    </p:set>
                                    <p:anim calcmode="lin" valueType="num">
                                      <p:cBhvr>
                                        <p:cTn id="7" dur="500" fill="hold"/>
                                        <p:tgtEl>
                                          <p:spTgt spid="4486147"/>
                                        </p:tgtEl>
                                        <p:attrNameLst>
                                          <p:attrName>ppt_w</p:attrName>
                                        </p:attrNameLst>
                                      </p:cBhvr>
                                      <p:tavLst>
                                        <p:tav tm="0">
                                          <p:val>
                                            <p:fltVal val="0"/>
                                          </p:val>
                                        </p:tav>
                                        <p:tav tm="100000">
                                          <p:val>
                                            <p:strVal val="#ppt_w"/>
                                          </p:val>
                                        </p:tav>
                                      </p:tavLst>
                                    </p:anim>
                                    <p:anim calcmode="lin" valueType="num">
                                      <p:cBhvr>
                                        <p:cTn id="8" dur="500" fill="hold"/>
                                        <p:tgtEl>
                                          <p:spTgt spid="4486147"/>
                                        </p:tgtEl>
                                        <p:attrNameLst>
                                          <p:attrName>ppt_h</p:attrName>
                                        </p:attrNameLst>
                                      </p:cBhvr>
                                      <p:tavLst>
                                        <p:tav tm="0">
                                          <p:val>
                                            <p:fltVal val="0"/>
                                          </p:val>
                                        </p:tav>
                                        <p:tav tm="100000">
                                          <p:val>
                                            <p:strVal val="#ppt_h"/>
                                          </p:val>
                                        </p:tav>
                                      </p:tavLst>
                                    </p:anim>
                                    <p:anim calcmode="lin" valueType="num">
                                      <p:cBhvr>
                                        <p:cTn id="9" dur="500" fill="hold"/>
                                        <p:tgtEl>
                                          <p:spTgt spid="4486147"/>
                                        </p:tgtEl>
                                        <p:attrNameLst>
                                          <p:attrName>ppt_x</p:attrName>
                                        </p:attrNameLst>
                                      </p:cBhvr>
                                      <p:tavLst>
                                        <p:tav tm="0">
                                          <p:val>
                                            <p:fltVal val="0.5"/>
                                          </p:val>
                                        </p:tav>
                                        <p:tav tm="100000">
                                          <p:val>
                                            <p:strVal val="#ppt_x"/>
                                          </p:val>
                                        </p:tav>
                                      </p:tavLst>
                                    </p:anim>
                                    <p:anim calcmode="lin" valueType="num">
                                      <p:cBhvr>
                                        <p:cTn id="10" dur="500" fill="hold"/>
                                        <p:tgtEl>
                                          <p:spTgt spid="448614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6147"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649538" name="Rectangle 2"/>
          <p:cNvSpPr>
            <a:spLocks noGrp="1" noChangeArrowheads="1"/>
          </p:cNvSpPr>
          <p:nvPr>
            <p:ph type="title"/>
          </p:nvPr>
        </p:nvSpPr>
        <p:spPr>
          <a:xfrm>
            <a:off x="2209800" y="381000"/>
            <a:ext cx="7772400" cy="533400"/>
          </a:xfrm>
          <a:solidFill>
            <a:srgbClr val="FFFFFF"/>
          </a:solidFill>
        </p:spPr>
        <p:txBody>
          <a:bodyPr/>
          <a:lstStyle/>
          <a:p>
            <a:r>
              <a:rPr lang="en-US" b="1">
                <a:effectLst>
                  <a:outerShdw blurRad="38100" dist="38100" dir="2700000" algn="tl">
                    <a:srgbClr val="C0C0C0"/>
                  </a:outerShdw>
                </a:effectLst>
              </a:rPr>
              <a:t>Explaining  Resurrection</a:t>
            </a:r>
          </a:p>
        </p:txBody>
      </p:sp>
      <p:sp>
        <p:nvSpPr>
          <p:cNvPr id="3649539" name="Rectangle 3"/>
          <p:cNvSpPr>
            <a:spLocks noGrp="1" noChangeArrowheads="1"/>
          </p:cNvSpPr>
          <p:nvPr>
            <p:ph type="body" idx="1"/>
          </p:nvPr>
        </p:nvSpPr>
        <p:spPr>
          <a:xfrm>
            <a:off x="2209800" y="1143000"/>
            <a:ext cx="7772400" cy="5486400"/>
          </a:xfrm>
          <a:solidFill>
            <a:srgbClr val="FFFFFF"/>
          </a:solidFill>
        </p:spPr>
        <p:txBody>
          <a:bodyPr/>
          <a:lstStyle/>
          <a:p>
            <a:pPr>
              <a:lnSpc>
                <a:spcPct val="90000"/>
              </a:lnSpc>
            </a:pPr>
            <a:r>
              <a:rPr lang="en-US" sz="3600" dirty="0">
                <a:effectLst>
                  <a:outerShdw blurRad="38100" dist="38100" dir="2700000" algn="tl">
                    <a:srgbClr val="C0C0C0"/>
                  </a:outerShdw>
                </a:effectLst>
              </a:rPr>
              <a:t>“Resurrection stands as an essential element of the biblical and historical witness of the Christian Community.  Without the resurrection,  Jesus is not the Living Lord but a dead person held in memory.  Without the resurrection,  God is not the God of the Living,  not the one who has the power to conquer death.  Without the </a:t>
            </a:r>
            <a:r>
              <a:rPr lang="en-US" sz="3600" b="1" dirty="0">
                <a:effectLst>
                  <a:outerShdw blurRad="38100" dist="38100" dir="2700000" algn="tl">
                    <a:srgbClr val="C0C0C0"/>
                  </a:outerShdw>
                </a:effectLst>
              </a:rPr>
              <a:t>resurrection</a:t>
            </a:r>
            <a:r>
              <a:rPr lang="en-US" sz="3600" dirty="0">
                <a:effectLst>
                  <a:outerShdw blurRad="38100" dist="38100" dir="2700000" algn="tl">
                    <a:srgbClr val="C0C0C0"/>
                  </a:outerShdw>
                </a:effectLst>
              </a:rPr>
              <a:t>,  humankind has no ultimate hope for the, ‘last enemy,’ death, wins.”</a:t>
            </a:r>
            <a:r>
              <a:rPr lang="en-US" b="1" dirty="0"/>
              <a:t> </a:t>
            </a:r>
            <a:r>
              <a:rPr lang="en-US" sz="2000" b="1" dirty="0"/>
              <a:t>– W. Willis</a:t>
            </a:r>
          </a:p>
        </p:txBody>
      </p:sp>
    </p:spTree>
    <p:extLst>
      <p:ext uri="{BB962C8B-B14F-4D97-AF65-F5344CB8AC3E}">
        <p14:creationId xmlns:p14="http://schemas.microsoft.com/office/powerpoint/2010/main" val="37995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49538">
                                            <p:txEl>
                                              <p:pRg st="0" end="0"/>
                                            </p:txEl>
                                          </p:spTgt>
                                        </p:tgtEl>
                                        <p:attrNameLst>
                                          <p:attrName>style.visibility</p:attrName>
                                        </p:attrNameLst>
                                      </p:cBhvr>
                                      <p:to>
                                        <p:strVal val="visible"/>
                                      </p:to>
                                    </p:set>
                                    <p:anim calcmode="lin" valueType="num">
                                      <p:cBhvr additive="base">
                                        <p:cTn id="7" dur="300" fill="hold"/>
                                        <p:tgtEl>
                                          <p:spTgt spid="36495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495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type="wd">
                                    <p:tmPct val="100000"/>
                                  </p:iterate>
                                  <p:childTnLst>
                                    <p:set>
                                      <p:cBhvr>
                                        <p:cTn id="12" dur="1" fill="hold">
                                          <p:stCondLst>
                                            <p:cond delay="0"/>
                                          </p:stCondLst>
                                        </p:cTn>
                                        <p:tgtEl>
                                          <p:spTgt spid="3649539">
                                            <p:txEl>
                                              <p:pRg st="0" end="0"/>
                                            </p:txEl>
                                          </p:spTgt>
                                        </p:tgtEl>
                                        <p:attrNameLst>
                                          <p:attrName>style.visibility</p:attrName>
                                        </p:attrNameLst>
                                      </p:cBhvr>
                                      <p:to>
                                        <p:strVal val="visible"/>
                                      </p:to>
                                    </p:set>
                                    <p:anim calcmode="lin" valueType="num">
                                      <p:cBhvr>
                                        <p:cTn id="13" dur="300" fill="hold"/>
                                        <p:tgtEl>
                                          <p:spTgt spid="3649539">
                                            <p:txEl>
                                              <p:pRg st="0" end="0"/>
                                            </p:txEl>
                                          </p:spTgt>
                                        </p:tgtEl>
                                        <p:attrNameLst>
                                          <p:attrName>ppt_w</p:attrName>
                                        </p:attrNameLst>
                                      </p:cBhvr>
                                      <p:tavLst>
                                        <p:tav tm="0">
                                          <p:val>
                                            <p:strVal val="4*#ppt_w"/>
                                          </p:val>
                                        </p:tav>
                                        <p:tav tm="100000">
                                          <p:val>
                                            <p:strVal val="#ppt_w"/>
                                          </p:val>
                                        </p:tav>
                                      </p:tavLst>
                                    </p:anim>
                                    <p:anim calcmode="lin" valueType="num">
                                      <p:cBhvr>
                                        <p:cTn id="14" dur="300" fill="hold"/>
                                        <p:tgtEl>
                                          <p:spTgt spid="3649539">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9538" grpId="0" build="p" autoUpdateAnimBg="0"/>
      <p:bldP spid="36495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F4103-ACD8-45F1-A6EB-D3C922C1D93F}"/>
              </a:ext>
            </a:extLst>
          </p:cNvPr>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565881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91874" name="Rectangle 2"/>
          <p:cNvSpPr>
            <a:spLocks noGrp="1" noChangeArrowheads="1"/>
          </p:cNvSpPr>
          <p:nvPr>
            <p:ph type="title"/>
          </p:nvPr>
        </p:nvSpPr>
        <p:spPr>
          <a:xfrm>
            <a:off x="1596189" y="381000"/>
            <a:ext cx="8959516" cy="762000"/>
          </a:xfrm>
        </p:spPr>
        <p:txBody>
          <a:bodyPr/>
          <a:lstStyle/>
          <a:p>
            <a:r>
              <a:rPr lang="en-US" sz="4000" u="sng" dirty="0">
                <a:solidFill>
                  <a:schemeClr val="accent1"/>
                </a:solidFill>
                <a:effectLst>
                  <a:outerShdw blurRad="38100" dist="38100" dir="2700000" algn="tl">
                    <a:srgbClr val="C0C0C0"/>
                  </a:outerShdw>
                </a:effectLst>
                <a:latin typeface="Calligrapher" pitchFamily="2" charset="0"/>
              </a:rPr>
              <a:t>A BODY BROKEN FOR A BROKEN PEOPLE  </a:t>
            </a:r>
          </a:p>
        </p:txBody>
      </p:sp>
      <p:sp>
        <p:nvSpPr>
          <p:cNvPr id="3791875" name="Rectangle 3"/>
          <p:cNvSpPr>
            <a:spLocks noGrp="1" noChangeArrowheads="1"/>
          </p:cNvSpPr>
          <p:nvPr>
            <p:ph type="body" idx="1"/>
          </p:nvPr>
        </p:nvSpPr>
        <p:spPr>
          <a:xfrm>
            <a:off x="2286000" y="1219200"/>
            <a:ext cx="7772400" cy="5257800"/>
          </a:xfrm>
        </p:spPr>
        <p:txBody>
          <a:bodyPr/>
          <a:lstStyle/>
          <a:p>
            <a:pPr>
              <a:lnSpc>
                <a:spcPct val="90000"/>
              </a:lnSpc>
              <a:buFontTx/>
              <a:buBlip>
                <a:blip r:embed="rId4"/>
              </a:buBlip>
            </a:pPr>
            <a:r>
              <a:rPr lang="en-US" sz="3600" b="1">
                <a:solidFill>
                  <a:srgbClr val="FFFF99"/>
                </a:solidFill>
                <a:effectLst>
                  <a:outerShdw blurRad="38100" dist="38100" dir="2700000" algn="tl">
                    <a:srgbClr val="C0C0C0"/>
                  </a:outerShdw>
                </a:effectLst>
              </a:rPr>
              <a:t> “The full power to be a witness to Christ, which is given to the church and to all its members,  has been converted into the claim that the church is the rich and gracious mediator of grace and salvation.  Thus the church has become blind  to its essential poverty… [Jesus] is present to the failing and broken disciples of all places and all times.”</a:t>
            </a:r>
          </a:p>
          <a:p>
            <a:pPr>
              <a:lnSpc>
                <a:spcPct val="90000"/>
              </a:lnSpc>
              <a:buFontTx/>
              <a:buNone/>
            </a:pPr>
            <a:r>
              <a:rPr lang="en-US" sz="4800" b="1">
                <a:solidFill>
                  <a:srgbClr val="FFFF99"/>
                </a:solidFill>
                <a:effectLst>
                  <a:outerShdw blurRad="38100" dist="38100" dir="2700000" algn="tl">
                    <a:srgbClr val="C0C0C0"/>
                  </a:outerShdw>
                </a:effectLst>
              </a:rPr>
              <a:t> </a:t>
            </a:r>
            <a:endParaRPr lang="en-US" sz="4800"/>
          </a:p>
        </p:txBody>
      </p:sp>
    </p:spTree>
    <p:extLst>
      <p:ext uri="{BB962C8B-B14F-4D97-AF65-F5344CB8AC3E}">
        <p14:creationId xmlns:p14="http://schemas.microsoft.com/office/powerpoint/2010/main" val="9638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791874">
                                            <p:txEl>
                                              <p:pRg st="0" end="0"/>
                                            </p:txEl>
                                          </p:spTgt>
                                        </p:tgtEl>
                                        <p:attrNameLst>
                                          <p:attrName>style.visibility</p:attrName>
                                        </p:attrNameLst>
                                      </p:cBhvr>
                                      <p:to>
                                        <p:strVal val="visible"/>
                                      </p:to>
                                    </p:set>
                                    <p:anim calcmode="lin" valueType="num">
                                      <p:cBhvr additive="base">
                                        <p:cTn id="7" dur="300" fill="hold"/>
                                        <p:tgtEl>
                                          <p:spTgt spid="37918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7918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wd">
                                    <p:tmPct val="100000"/>
                                  </p:iterate>
                                  <p:childTnLst>
                                    <p:set>
                                      <p:cBhvr>
                                        <p:cTn id="12" dur="1" fill="hold">
                                          <p:stCondLst>
                                            <p:cond delay="0"/>
                                          </p:stCondLst>
                                        </p:cTn>
                                        <p:tgtEl>
                                          <p:spTgt spid="3791875">
                                            <p:txEl>
                                              <p:pRg st="0" end="0"/>
                                            </p:txEl>
                                          </p:spTgt>
                                        </p:tgtEl>
                                        <p:attrNameLst>
                                          <p:attrName>style.visibility</p:attrName>
                                        </p:attrNameLst>
                                      </p:cBhvr>
                                      <p:to>
                                        <p:strVal val="visible"/>
                                      </p:to>
                                    </p:set>
                                    <p:anim calcmode="lin" valueType="num">
                                      <p:cBhvr>
                                        <p:cTn id="13" dur="300" fill="hold"/>
                                        <p:tgtEl>
                                          <p:spTgt spid="3791875">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3791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type="wd">
                                    <p:tmPct val="100000"/>
                                  </p:iterate>
                                  <p:childTnLst>
                                    <p:set>
                                      <p:cBhvr>
                                        <p:cTn id="18" dur="1" fill="hold">
                                          <p:stCondLst>
                                            <p:cond delay="0"/>
                                          </p:stCondLst>
                                        </p:cTn>
                                        <p:tgtEl>
                                          <p:spTgt spid="3791875">
                                            <p:txEl>
                                              <p:pRg st="1" end="1"/>
                                            </p:txEl>
                                          </p:spTgt>
                                        </p:tgtEl>
                                        <p:attrNameLst>
                                          <p:attrName>style.visibility</p:attrName>
                                        </p:attrNameLst>
                                      </p:cBhvr>
                                      <p:to>
                                        <p:strVal val="visible"/>
                                      </p:to>
                                    </p:set>
                                    <p:anim calcmode="lin" valueType="num">
                                      <p:cBhvr>
                                        <p:cTn id="19" dur="300" fill="hold"/>
                                        <p:tgtEl>
                                          <p:spTgt spid="3791875">
                                            <p:txEl>
                                              <p:pRg st="1" end="1"/>
                                            </p:txEl>
                                          </p:spTgt>
                                        </p:tgtEl>
                                        <p:attrNameLst>
                                          <p:attrName>ppt_w</p:attrName>
                                        </p:attrNameLst>
                                      </p:cBhvr>
                                      <p:tavLst>
                                        <p:tav tm="0">
                                          <p:val>
                                            <p:fltVal val="0"/>
                                          </p:val>
                                        </p:tav>
                                        <p:tav tm="100000">
                                          <p:val>
                                            <p:strVal val="#ppt_w"/>
                                          </p:val>
                                        </p:tav>
                                      </p:tavLst>
                                    </p:anim>
                                    <p:anim calcmode="lin" valueType="num">
                                      <p:cBhvr>
                                        <p:cTn id="20" dur="300" fill="hold"/>
                                        <p:tgtEl>
                                          <p:spTgt spid="379187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874" grpId="0" build="p" autoUpdateAnimBg="0"/>
      <p:bldP spid="37918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06018" name="Rectangle 2"/>
          <p:cNvSpPr>
            <a:spLocks noGrp="1" noChangeArrowheads="1"/>
          </p:cNvSpPr>
          <p:nvPr>
            <p:ph type="title"/>
          </p:nvPr>
        </p:nvSpPr>
        <p:spPr/>
        <p:txBody>
          <a:bodyPr/>
          <a:lstStyle/>
          <a:p>
            <a:endParaRPr lang="en-US" dirty="0"/>
          </a:p>
        </p:txBody>
      </p:sp>
      <p:sp>
        <p:nvSpPr>
          <p:cNvPr id="3" name="TextBox 2"/>
          <p:cNvSpPr txBox="1"/>
          <p:nvPr/>
        </p:nvSpPr>
        <p:spPr>
          <a:xfrm>
            <a:off x="1524000" y="0"/>
            <a:ext cx="9220200" cy="698652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ligrapher" pitchFamily="2" charset="0"/>
                <a:ea typeface="+mn-ea"/>
                <a:cs typeface="+mn-cs"/>
              </a:rPr>
              <a:t>“In an effort to be entirely faithful to Torah,  many Jews had begun to accentuate the need to separate themselves from contamination. Right standing with God increasingly became a matter of keeping oneself unstained by actions,  by things,  and by people who did not adequately keep Torah. You didn’t gather with them,  you didn’t consort with them,  and you most certainly did not eat with them.  So if you were proclaiming a kingdom not about separation but about reconciliation,  how would you go about doing that?  Well,  you could start by having dinner with people.   [In a culture obsessed with honor and shame,  which considered eating with the disreputable as a blow to one’s own standing] Jesus constantly stepped around the politics of holiness, daring to interact with the unclean and the disenfranchised.  He did so with the presumption not that their uncleanness would taint him,  but that his purity would renew them.”   </a:t>
            </a:r>
          </a:p>
        </p:txBody>
      </p:sp>
    </p:spTree>
    <p:extLst>
      <p:ext uri="{BB962C8B-B14F-4D97-AF65-F5344CB8AC3E}">
        <p14:creationId xmlns:p14="http://schemas.microsoft.com/office/powerpoint/2010/main" val="1874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990600"/>
          </a:xfrm>
          <a:solidFill>
            <a:schemeClr val="accent1"/>
          </a:solidFill>
        </p:spPr>
        <p:txBody>
          <a:bodyPr/>
          <a:lstStyle/>
          <a:p>
            <a:r>
              <a:rPr lang="en-US" sz="3200" b="1" dirty="0">
                <a:solidFill>
                  <a:srgbClr val="FFFF00"/>
                </a:solidFill>
              </a:rPr>
              <a:t>From The Modern Scholar Course Guide:</a:t>
            </a:r>
            <a:br>
              <a:rPr lang="en-US" sz="2800" dirty="0">
                <a:solidFill>
                  <a:srgbClr val="FFFF00"/>
                </a:solidFill>
              </a:rPr>
            </a:br>
            <a:r>
              <a:rPr lang="en-US" sz="4000" dirty="0">
                <a:solidFill>
                  <a:srgbClr val="FFFF00"/>
                </a:solidFill>
                <a:effectLst>
                  <a:outerShdw blurRad="38100" dist="38100" dir="2700000" algn="tl">
                    <a:srgbClr val="000000"/>
                  </a:outerShdw>
                </a:effectLst>
              </a:rPr>
              <a:t>“One, Holy, Catholic, &amp; Apostolic”</a:t>
            </a:r>
            <a:r>
              <a:rPr lang="en-US" dirty="0"/>
              <a:t> </a:t>
            </a:r>
          </a:p>
        </p:txBody>
      </p:sp>
      <p:sp>
        <p:nvSpPr>
          <p:cNvPr id="3407875" name="Rectangle 3"/>
          <p:cNvSpPr>
            <a:spLocks noGrp="1" noChangeArrowheads="1"/>
          </p:cNvSpPr>
          <p:nvPr>
            <p:ph type="body" idx="1"/>
          </p:nvPr>
        </p:nvSpPr>
        <p:spPr>
          <a:xfrm>
            <a:off x="2667000" y="1600200"/>
            <a:ext cx="8001000" cy="5257800"/>
          </a:xfrm>
        </p:spPr>
        <p:txBody>
          <a:bodyPr/>
          <a:lstStyle/>
          <a:p>
            <a:pPr>
              <a:buClr>
                <a:srgbClr val="FFFF00"/>
              </a:buClr>
              <a:buFont typeface="Wingdings" pitchFamily="2" charset="2"/>
              <a:buChar char="Ø"/>
            </a:pPr>
            <a:r>
              <a:rPr lang="en-US" dirty="0">
                <a:solidFill>
                  <a:srgbClr val="FFFFFF"/>
                </a:solidFill>
                <a:effectLst>
                  <a:outerShdw blurRad="38100" dist="38100" dir="2700000" algn="tl">
                    <a:srgbClr val="C0C0C0"/>
                  </a:outerShdw>
                </a:effectLst>
              </a:rPr>
              <a:t>“The German Emperor Henry III sought to enact the first reform measure to purify the Church,  In 1046,  he deposed the three competing popes and appointed his own reform popes.  With the support of the emperor,  these non-Roman popes were able to enact reforms.  Reform popes brought to Rome reform-minded clerics from across Europe to staff church offices.”</a:t>
            </a: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EARLY CLUNIAC REFORM</a:t>
            </a:r>
          </a:p>
        </p:txBody>
      </p:sp>
      <p:sp>
        <p:nvSpPr>
          <p:cNvPr id="5" name="Rectangle 4"/>
          <p:cNvSpPr/>
          <p:nvPr/>
        </p:nvSpPr>
        <p:spPr>
          <a:xfrm>
            <a:off x="1630837" y="6096001"/>
            <a:ext cx="10561163" cy="707886"/>
          </a:xfrm>
          <a:prstGeom prst="rect">
            <a:avLst/>
          </a:prstGeom>
          <a:solidFill>
            <a:srgbClr val="CCFF33"/>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rPr>
              <a:t>“The </a:t>
            </a:r>
            <a:r>
              <a:rPr kumimoji="0" lang="en-US" sz="20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rPr>
              <a:t>Cluniacs</a:t>
            </a: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rPr>
              <a:t> produced a new kind of specialized monk,  a military monk who rode on horse, upheld codes of chivalry &amp; was an effective killing machine when necessary.”</a:t>
            </a:r>
            <a:endPar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extLst>
      <p:ext uri="{BB962C8B-B14F-4D97-AF65-F5344CB8AC3E}">
        <p14:creationId xmlns:p14="http://schemas.microsoft.com/office/powerpoint/2010/main" val="95729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407874">
                                            <p:txEl>
                                              <p:pRg st="0" end="0"/>
                                            </p:txEl>
                                          </p:spTgt>
                                        </p:tgtEl>
                                        <p:attrNameLst>
                                          <p:attrName>style.visibility</p:attrName>
                                        </p:attrNameLst>
                                      </p:cBhvr>
                                      <p:to>
                                        <p:strVal val="visible"/>
                                      </p:to>
                                    </p:set>
                                    <p:anim calcmode="lin" valueType="num">
                                      <p:cBhvr additive="base">
                                        <p:cTn id="13" dur="300" fill="hold"/>
                                        <p:tgtEl>
                                          <p:spTgt spid="3407874">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4078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407875">
                                            <p:txEl>
                                              <p:pRg st="0" end="0"/>
                                            </p:txEl>
                                          </p:spTgt>
                                        </p:tgtEl>
                                        <p:attrNameLst>
                                          <p:attrName>style.visibility</p:attrName>
                                        </p:attrNameLst>
                                      </p:cBhvr>
                                      <p:to>
                                        <p:strVal val="visible"/>
                                      </p:to>
                                    </p:set>
                                    <p:animEffect transition="in" filter="wipe(left)">
                                      <p:cBhvr>
                                        <p:cTn id="19" dur="500"/>
                                        <p:tgtEl>
                                          <p:spTgt spid="340787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652034" name="Rectangle 2"/>
          <p:cNvSpPr>
            <a:spLocks noGrp="1" noChangeArrowheads="1"/>
          </p:cNvSpPr>
          <p:nvPr>
            <p:ph type="title"/>
          </p:nvPr>
        </p:nvSpPr>
        <p:spPr>
          <a:xfrm>
            <a:off x="1524000" y="0"/>
            <a:ext cx="9144000" cy="685800"/>
          </a:xfrm>
          <a:solidFill>
            <a:srgbClr val="996633"/>
          </a:solidFill>
          <a:ln/>
        </p:spPr>
        <p:txBody>
          <a:bodyPr/>
          <a:lstStyle/>
          <a:p>
            <a:r>
              <a:rPr lang="en-US" sz="2800">
                <a:effectLst>
                  <a:outerShdw blurRad="38100" dist="38100" dir="2700000" algn="tl">
                    <a:srgbClr val="FFFFFF"/>
                  </a:outerShdw>
                </a:effectLst>
                <a:latin typeface="Magneto" pitchFamily="82" charset="0"/>
              </a:rPr>
              <a:t>Eating &amp; Drinking With Jesus – Craig Watts</a:t>
            </a:r>
          </a:p>
        </p:txBody>
      </p:sp>
      <p:sp>
        <p:nvSpPr>
          <p:cNvPr id="4652035" name="Rectangle 3"/>
          <p:cNvSpPr>
            <a:spLocks noGrp="1" noChangeArrowheads="1"/>
          </p:cNvSpPr>
          <p:nvPr>
            <p:ph type="body" idx="1"/>
          </p:nvPr>
        </p:nvSpPr>
        <p:spPr>
          <a:xfrm>
            <a:off x="2133600" y="1295400"/>
            <a:ext cx="7848600" cy="4953000"/>
          </a:xfrm>
        </p:spPr>
        <p:txBody>
          <a:bodyPr/>
          <a:lstStyle/>
          <a:p>
            <a:pPr>
              <a:lnSpc>
                <a:spcPct val="90000"/>
              </a:lnSpc>
              <a:buFont typeface="Wingdings" pitchFamily="2" charset="2"/>
              <a:buChar char="v"/>
            </a:pPr>
            <a:r>
              <a:rPr lang="en-US" b="1">
                <a:solidFill>
                  <a:srgbClr val="FF9966"/>
                </a:solidFill>
                <a:effectLst>
                  <a:outerShdw blurRad="38100" dist="38100" dir="2700000" algn="tl">
                    <a:srgbClr val="C0C0C0"/>
                  </a:outerShdw>
                </a:effectLst>
              </a:rPr>
              <a:t> “The very life of the church is to be a sign of the future.  The Lord’s Supper foreshadows this grand future.  It speaks of the world-embracing invitation of God &amp; protests against the hostile divisions &amp; persistent injustice that plagues human-        -kind.  When Jesus instituted the Lord’s Supper he called upon his followers to set their eyes forward to the time when they would eat and drink at Jesus’ table in the divine kingdom.”</a:t>
            </a:r>
            <a:endParaRPr lang="en-US"/>
          </a:p>
        </p:txBody>
      </p:sp>
    </p:spTree>
    <p:extLst>
      <p:ext uri="{BB962C8B-B14F-4D97-AF65-F5344CB8AC3E}">
        <p14:creationId xmlns:p14="http://schemas.microsoft.com/office/powerpoint/2010/main" val="40991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52035">
                                            <p:txEl>
                                              <p:pRg st="0" end="0"/>
                                            </p:txEl>
                                          </p:spTgt>
                                        </p:tgtEl>
                                        <p:attrNameLst>
                                          <p:attrName>style.visibility</p:attrName>
                                        </p:attrNameLst>
                                      </p:cBhvr>
                                      <p:to>
                                        <p:strVal val="visible"/>
                                      </p:to>
                                    </p:set>
                                    <p:animEffect transition="in" filter="wipe(left)">
                                      <p:cBhvr>
                                        <p:cTn id="7" dur="500"/>
                                        <p:tgtEl>
                                          <p:spTgt spid="4652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2035" grpId="0" build="p" autoUpdateAnimBg="0" rev="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68834" name="Rectangle 2"/>
          <p:cNvSpPr>
            <a:spLocks noGrp="1" noChangeArrowheads="1"/>
          </p:cNvSpPr>
          <p:nvPr>
            <p:ph type="title"/>
          </p:nvPr>
        </p:nvSpPr>
        <p:spPr>
          <a:xfrm>
            <a:off x="2286000" y="1066800"/>
            <a:ext cx="7696200" cy="838200"/>
          </a:xfrm>
        </p:spPr>
        <p:txBody>
          <a:bodyPr/>
          <a:lstStyle/>
          <a:p>
            <a:r>
              <a:rPr lang="en-US">
                <a:solidFill>
                  <a:srgbClr val="FF5050"/>
                </a:solidFill>
                <a:effectLst>
                  <a:outerShdw blurRad="38100" dist="38100" dir="2700000" algn="tl">
                    <a:srgbClr val="C0C0C0"/>
                  </a:outerShdw>
                </a:effectLst>
                <a:latin typeface="Calligrapher" pitchFamily="2" charset="0"/>
              </a:rPr>
              <a:t>The Lord’s Supper</a:t>
            </a:r>
          </a:p>
        </p:txBody>
      </p:sp>
      <p:sp>
        <p:nvSpPr>
          <p:cNvPr id="2168835" name="Rectangle 3"/>
          <p:cNvSpPr>
            <a:spLocks noGrp="1" noChangeArrowheads="1"/>
          </p:cNvSpPr>
          <p:nvPr>
            <p:ph type="body" idx="1"/>
          </p:nvPr>
        </p:nvSpPr>
        <p:spPr>
          <a:xfrm>
            <a:off x="2590800" y="3429000"/>
            <a:ext cx="7467600" cy="3048000"/>
          </a:xfrm>
        </p:spPr>
        <p:txBody>
          <a:bodyPr/>
          <a:lstStyle/>
          <a:p>
            <a:r>
              <a:rPr lang="en-US" sz="3600" b="1">
                <a:solidFill>
                  <a:srgbClr val="FF9966"/>
                </a:solidFill>
                <a:effectLst>
                  <a:outerShdw blurRad="38100" dist="38100" dir="2700000" algn="tl">
                    <a:srgbClr val="C0C0C0"/>
                  </a:outerShdw>
                </a:effectLst>
              </a:rPr>
              <a:t>Catholic Church’s Meal Ticket!</a:t>
            </a:r>
          </a:p>
          <a:p>
            <a:r>
              <a:rPr lang="en-US" sz="3600" b="1">
                <a:solidFill>
                  <a:srgbClr val="FF9966"/>
                </a:solidFill>
                <a:effectLst>
                  <a:outerShdw blurRad="38100" dist="38100" dir="2700000" algn="tl">
                    <a:srgbClr val="C0C0C0"/>
                  </a:outerShdw>
                </a:effectLst>
              </a:rPr>
              <a:t>Protestant Church’s Last Meal!</a:t>
            </a:r>
          </a:p>
          <a:p>
            <a:r>
              <a:rPr lang="en-US" sz="3600" b="1">
                <a:solidFill>
                  <a:srgbClr val="FF9966"/>
                </a:solidFill>
                <a:effectLst>
                  <a:outerShdw blurRad="38100" dist="38100" dir="2700000" algn="tl">
                    <a:srgbClr val="C0C0C0"/>
                  </a:outerShdw>
                </a:effectLst>
              </a:rPr>
              <a:t>Restoration Movement Impetus!</a:t>
            </a:r>
          </a:p>
        </p:txBody>
      </p:sp>
      <p:sp>
        <p:nvSpPr>
          <p:cNvPr id="2168836" name="Comment 4"/>
          <p:cNvSpPr>
            <a:spLocks noChangeArrowheads="1"/>
          </p:cNvSpPr>
          <p:nvPr/>
        </p:nvSpPr>
        <p:spPr bwMode="auto">
          <a:xfrm>
            <a:off x="1539876" y="-990600"/>
            <a:ext cx="47085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Imminent Room </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Last Meal &amp; Family Visitation</a:t>
            </a:r>
          </a:p>
        </p:txBody>
      </p:sp>
      <p:pic>
        <p:nvPicPr>
          <p:cNvPr id="2168837" name="Picture 5" descr="C:\Documents and Settings\Owner\My Documents\Educational Illustrations\headerORIGINAL.jpg"/>
          <p:cNvPicPr>
            <a:picLocks noChangeAspect="1" noChangeArrowheads="1"/>
          </p:cNvPicPr>
          <p:nvPr/>
        </p:nvPicPr>
        <p:blipFill>
          <a:blip r:embed="rId4" cstate="print"/>
          <a:srcRect/>
          <a:stretch>
            <a:fillRect/>
          </a:stretch>
        </p:blipFill>
        <p:spPr bwMode="auto">
          <a:xfrm>
            <a:off x="1524000" y="5715000"/>
            <a:ext cx="9144000" cy="1143000"/>
          </a:xfrm>
          <a:prstGeom prst="rect">
            <a:avLst/>
          </a:prstGeom>
          <a:noFill/>
        </p:spPr>
      </p:pic>
    </p:spTree>
    <p:extLst>
      <p:ext uri="{BB962C8B-B14F-4D97-AF65-F5344CB8AC3E}">
        <p14:creationId xmlns:p14="http://schemas.microsoft.com/office/powerpoint/2010/main" val="6968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168834">
                                            <p:txEl>
                                              <p:pRg st="0" end="0"/>
                                            </p:txEl>
                                          </p:spTgt>
                                        </p:tgtEl>
                                        <p:attrNameLst>
                                          <p:attrName>style.visibility</p:attrName>
                                        </p:attrNameLst>
                                      </p:cBhvr>
                                      <p:to>
                                        <p:strVal val="visible"/>
                                      </p:to>
                                    </p:set>
                                    <p:anim calcmode="lin" valueType="num">
                                      <p:cBhvr additive="base">
                                        <p:cTn id="7" dur="300" fill="hold"/>
                                        <p:tgtEl>
                                          <p:spTgt spid="216883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16883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168835">
                                            <p:txEl>
                                              <p:pRg st="2" end="2"/>
                                            </p:txEl>
                                          </p:spTgt>
                                        </p:tgtEl>
                                        <p:attrNameLst>
                                          <p:attrName>style.visibility</p:attrName>
                                        </p:attrNameLst>
                                      </p:cBhvr>
                                      <p:to>
                                        <p:strVal val="visible"/>
                                      </p:to>
                                    </p:set>
                                    <p:animEffect transition="in" filter="wipe(left)">
                                      <p:cBhvr>
                                        <p:cTn id="13" dur="500"/>
                                        <p:tgtEl>
                                          <p:spTgt spid="21688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68835">
                                            <p:txEl>
                                              <p:pRg st="1" end="1"/>
                                            </p:txEl>
                                          </p:spTgt>
                                        </p:tgtEl>
                                        <p:attrNameLst>
                                          <p:attrName>style.visibility</p:attrName>
                                        </p:attrNameLst>
                                      </p:cBhvr>
                                      <p:to>
                                        <p:strVal val="visible"/>
                                      </p:to>
                                    </p:set>
                                    <p:animEffect transition="in" filter="wipe(left)">
                                      <p:cBhvr>
                                        <p:cTn id="18" dur="500"/>
                                        <p:tgtEl>
                                          <p:spTgt spid="216883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68835">
                                            <p:txEl>
                                              <p:pRg st="0" end="0"/>
                                            </p:txEl>
                                          </p:spTgt>
                                        </p:tgtEl>
                                        <p:attrNameLst>
                                          <p:attrName>style.visibility</p:attrName>
                                        </p:attrNameLst>
                                      </p:cBhvr>
                                      <p:to>
                                        <p:strVal val="visible"/>
                                      </p:to>
                                    </p:set>
                                    <p:animEffect transition="in" filter="wipe(left)">
                                      <p:cBhvr>
                                        <p:cTn id="23" dur="500"/>
                                        <p:tgtEl>
                                          <p:spTgt spid="216883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2168837"/>
                                        </p:tgtEl>
                                        <p:attrNameLst>
                                          <p:attrName>style.visibility</p:attrName>
                                        </p:attrNameLst>
                                      </p:cBhvr>
                                      <p:to>
                                        <p:strVal val="visible"/>
                                      </p:to>
                                    </p:set>
                                    <p:anim calcmode="lin" valueType="num">
                                      <p:cBhvr additive="base">
                                        <p:cTn id="28" dur="5000" fill="hold"/>
                                        <p:tgtEl>
                                          <p:spTgt spid="2168837"/>
                                        </p:tgtEl>
                                        <p:attrNameLst>
                                          <p:attrName>ppt_x</p:attrName>
                                        </p:attrNameLst>
                                      </p:cBhvr>
                                      <p:tavLst>
                                        <p:tav tm="0">
                                          <p:val>
                                            <p:strVal val="#ppt_x"/>
                                          </p:val>
                                        </p:tav>
                                        <p:tav tm="100000">
                                          <p:val>
                                            <p:strVal val="#ppt_x"/>
                                          </p:val>
                                        </p:tav>
                                      </p:tavLst>
                                    </p:anim>
                                    <p:anim calcmode="lin" valueType="num">
                                      <p:cBhvr additive="base">
                                        <p:cTn id="29" dur="5000" fill="hold"/>
                                        <p:tgtEl>
                                          <p:spTgt spid="2168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834" grpId="0" build="p" autoUpdateAnimBg="0"/>
      <p:bldP spid="2168835" grpId="0" build="p" autoUpdateAnimBg="0" rev="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59618" name="Rectangle 2"/>
          <p:cNvSpPr>
            <a:spLocks noGrp="1" noChangeArrowheads="1"/>
          </p:cNvSpPr>
          <p:nvPr>
            <p:ph type="title"/>
          </p:nvPr>
        </p:nvSpPr>
        <p:spPr>
          <a:xfrm>
            <a:off x="1524000" y="457200"/>
            <a:ext cx="9144000" cy="1066800"/>
          </a:xfrm>
        </p:spPr>
        <p:txBody>
          <a:bodyPr/>
          <a:lstStyle/>
          <a:p>
            <a:r>
              <a:rPr lang="en-US" sz="3200" b="1" dirty="0">
                <a:effectLst>
                  <a:outerShdw blurRad="38100" dist="38100" dir="2700000" algn="tl">
                    <a:srgbClr val="C0C0C0"/>
                  </a:outerShdw>
                </a:effectLst>
              </a:rPr>
              <a:t>The Sealing Blood Of The Covenant Of Grace</a:t>
            </a:r>
            <a:r>
              <a:rPr lang="en-US" sz="2800" b="1" dirty="0">
                <a:effectLst>
                  <a:outerShdw blurRad="38100" dist="38100" dir="2700000" algn="tl">
                    <a:srgbClr val="C0C0C0"/>
                  </a:outerShdw>
                </a:effectLst>
              </a:rPr>
              <a:t>          </a:t>
            </a:r>
            <a:r>
              <a:rPr lang="en-US" sz="4000" u="sng" dirty="0">
                <a:solidFill>
                  <a:srgbClr val="FFFFFF"/>
                </a:solidFill>
                <a:effectLst>
                  <a:outerShdw blurRad="38100" dist="38100" dir="2700000" algn="tl">
                    <a:srgbClr val="C0C0C0"/>
                  </a:outerShdw>
                </a:effectLst>
                <a:latin typeface="Algerian" pitchFamily="82" charset="0"/>
              </a:rPr>
              <a:t>The Mass Or Memorial Debate</a:t>
            </a:r>
          </a:p>
        </p:txBody>
      </p:sp>
      <p:sp>
        <p:nvSpPr>
          <p:cNvPr id="5359619" name="Rectangle 3"/>
          <p:cNvSpPr>
            <a:spLocks noGrp="1" noChangeArrowheads="1"/>
          </p:cNvSpPr>
          <p:nvPr>
            <p:ph type="body" idx="1"/>
          </p:nvPr>
        </p:nvSpPr>
        <p:spPr>
          <a:xfrm>
            <a:off x="2057400" y="1752600"/>
            <a:ext cx="8077200" cy="4495800"/>
          </a:xfrm>
        </p:spPr>
        <p:txBody>
          <a:bodyPr/>
          <a:lstStyle/>
          <a:p>
            <a:pPr>
              <a:buFont typeface="Wingdings" pitchFamily="2" charset="2"/>
              <a:buChar char="§"/>
            </a:pPr>
            <a:r>
              <a:rPr lang="en-US" sz="2800" b="1" i="1">
                <a:solidFill>
                  <a:srgbClr val="FFFF00"/>
                </a:solidFill>
                <a:effectLst>
                  <a:outerShdw blurRad="38100" dist="38100" dir="2700000" algn="tl">
                    <a:srgbClr val="C0C0C0"/>
                  </a:outerShdw>
                </a:effectLst>
              </a:rPr>
              <a:t>Matthew 26: 28  -  “My Blood Of The Covenant”</a:t>
            </a:r>
          </a:p>
          <a:p>
            <a:pPr>
              <a:buFont typeface="Wingdings" pitchFamily="2" charset="2"/>
              <a:buChar char="§"/>
            </a:pPr>
            <a:r>
              <a:rPr lang="en-US" sz="2400" b="1" i="1">
                <a:solidFill>
                  <a:srgbClr val="FFFF00"/>
                </a:solidFill>
                <a:effectLst>
                  <a:outerShdw blurRad="38100" dist="38100" dir="2700000" algn="tl">
                    <a:srgbClr val="C0C0C0"/>
                  </a:outerShdw>
                </a:effectLst>
              </a:rPr>
              <a:t>In ancient times, covenants were ratified in different ways;  sometimes,  for instance,  the contracting parties were held to be bound by eating salt together;  sometimes by partaking together of a sacrificial meal;  sometimes by passing between the divided pieces of slaughtered animals;  and especially by the use,  still prevalent in many parts of the world,  of blood,  as by each of the parties tasting each other’s blood,  or smearing himself with it,  or letting it be mingled with his own etc.,  or by dipping their hands in    the blood of the slaughtered animal.</a:t>
            </a:r>
          </a:p>
        </p:txBody>
      </p:sp>
      <p:sp>
        <p:nvSpPr>
          <p:cNvPr id="5359620" name="WordArt 4"/>
          <p:cNvSpPr>
            <a:spLocks noChangeArrowheads="1" noChangeShapeType="1" noTextEdit="1"/>
          </p:cNvSpPr>
          <p:nvPr/>
        </p:nvSpPr>
        <p:spPr bwMode="auto">
          <a:xfrm>
            <a:off x="2057400" y="6477000"/>
            <a:ext cx="7848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0" cap="none" spc="40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Source: "The Lord's Supper" by James M. Tolle</a:t>
            </a:r>
          </a:p>
        </p:txBody>
      </p:sp>
    </p:spTree>
    <p:extLst>
      <p:ext uri="{BB962C8B-B14F-4D97-AF65-F5344CB8AC3E}">
        <p14:creationId xmlns:p14="http://schemas.microsoft.com/office/powerpoint/2010/main" val="42349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59619">
                                            <p:txEl>
                                              <p:pRg st="0" end="0"/>
                                            </p:txEl>
                                          </p:spTgt>
                                        </p:tgtEl>
                                        <p:attrNameLst>
                                          <p:attrName>style.visibility</p:attrName>
                                        </p:attrNameLst>
                                      </p:cBhvr>
                                      <p:to>
                                        <p:strVal val="visible"/>
                                      </p:to>
                                    </p:set>
                                    <p:anim calcmode="lin" valueType="num">
                                      <p:cBhvr>
                                        <p:cTn id="7" dur="500" fill="hold"/>
                                        <p:tgtEl>
                                          <p:spTgt spid="535961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359619">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59619">
                                            <p:txEl>
                                              <p:pRg st="1" end="1"/>
                                            </p:txEl>
                                          </p:spTgt>
                                        </p:tgtEl>
                                        <p:attrNameLst>
                                          <p:attrName>style.visibility</p:attrName>
                                        </p:attrNameLst>
                                      </p:cBhvr>
                                      <p:to>
                                        <p:strVal val="visible"/>
                                      </p:to>
                                    </p:set>
                                    <p:anim calcmode="lin" valueType="num">
                                      <p:cBhvr>
                                        <p:cTn id="13" dur="500" fill="hold"/>
                                        <p:tgtEl>
                                          <p:spTgt spid="5359619">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359619">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96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53474" name="Rectangle 2"/>
          <p:cNvSpPr>
            <a:spLocks noGrp="1" noChangeArrowheads="1"/>
          </p:cNvSpPr>
          <p:nvPr>
            <p:ph type="title"/>
          </p:nvPr>
        </p:nvSpPr>
        <p:spPr>
          <a:xfrm>
            <a:off x="1524000" y="533400"/>
            <a:ext cx="9144000" cy="914400"/>
          </a:xfrm>
        </p:spPr>
        <p:txBody>
          <a:bodyPr/>
          <a:lstStyle/>
          <a:p>
            <a:r>
              <a:rPr lang="en-US" sz="2800" b="1" dirty="0">
                <a:effectLst>
                  <a:outerShdw blurRad="38100" dist="38100" dir="2700000" algn="tl">
                    <a:srgbClr val="C0C0C0"/>
                  </a:outerShdw>
                </a:effectLst>
              </a:rPr>
              <a:t>ROMAN MASS OR PROTESTANT MEMORIAL</a:t>
            </a:r>
            <a:br>
              <a:rPr lang="en-US" sz="2800" b="1" dirty="0">
                <a:effectLst>
                  <a:outerShdw blurRad="38100" dist="38100" dir="2700000" algn="tl">
                    <a:srgbClr val="C0C0C0"/>
                  </a:outerShdw>
                </a:effectLst>
              </a:rPr>
            </a:br>
            <a:r>
              <a:rPr lang="en-US" b="1" dirty="0">
                <a:effectLst>
                  <a:outerShdw blurRad="38100" dist="38100" dir="2700000" algn="tl">
                    <a:srgbClr val="C0C0C0"/>
                  </a:outerShdw>
                </a:effectLst>
              </a:rPr>
              <a:t>  </a:t>
            </a:r>
            <a:r>
              <a:rPr lang="en-US" dirty="0">
                <a:effectLst>
                  <a:outerShdw blurRad="38100" dist="38100" dir="2700000" algn="tl">
                    <a:srgbClr val="C0C0C0"/>
                  </a:outerShdw>
                </a:effectLst>
              </a:rPr>
              <a:t> </a:t>
            </a:r>
            <a:r>
              <a:rPr lang="en-US" u="sng" dirty="0">
                <a:solidFill>
                  <a:srgbClr val="FFFFFF"/>
                </a:solidFill>
                <a:effectLst>
                  <a:outerShdw blurRad="38100" dist="38100" dir="2700000" algn="tl">
                    <a:srgbClr val="C0C0C0"/>
                  </a:outerShdw>
                </a:effectLst>
                <a:latin typeface="Algerian" pitchFamily="82" charset="0"/>
              </a:rPr>
              <a:t>THE COMMUNION IN ONE KIND</a:t>
            </a:r>
          </a:p>
        </p:txBody>
      </p:sp>
      <p:sp>
        <p:nvSpPr>
          <p:cNvPr id="5353475" name="Rectangle 3"/>
          <p:cNvSpPr>
            <a:spLocks noGrp="1" noChangeArrowheads="1"/>
          </p:cNvSpPr>
          <p:nvPr>
            <p:ph type="body" idx="1"/>
          </p:nvPr>
        </p:nvSpPr>
        <p:spPr>
          <a:xfrm>
            <a:off x="2057400" y="1905000"/>
            <a:ext cx="8077200" cy="4343400"/>
          </a:xfrm>
        </p:spPr>
        <p:txBody>
          <a:bodyPr/>
          <a:lstStyle/>
          <a:p>
            <a:pPr>
              <a:lnSpc>
                <a:spcPct val="90000"/>
              </a:lnSpc>
              <a:buFont typeface="Wingdings" pitchFamily="2" charset="2"/>
              <a:buChar char="§"/>
            </a:pPr>
            <a:r>
              <a:rPr lang="en-US" sz="2000" b="1" i="1" dirty="0">
                <a:solidFill>
                  <a:srgbClr val="FFFF00"/>
                </a:solidFill>
                <a:effectLst>
                  <a:outerShdw blurRad="38100" dist="38100" dir="2700000" algn="tl">
                    <a:srgbClr val="C0C0C0"/>
                  </a:outerShdw>
                </a:effectLst>
              </a:rPr>
              <a:t>“We observe that this decree of the Council of Constance,  although making a law of communion in one kind for the laity of the Roman Catholic Church,  plainly admits that the practice of the primitive church was of all Christians receiving both the bread and the cup,   even as was ordained by Christ.  This is an inadvertent admission that the dogma of communion in one kind is of human &amp; not divine origin and that,  therefore,  the Roman Catholic Church has departed from  the practice of the primitive church.  We can see from this definition {Cardinal Gibbons}  that the dogmas of transubstantiation and communion in one kind are ingeniously connected together,  that the Roman Catholic Church teaches that Christ,  whole and entire,  His soul,  body,  divinity,  is contained in either species.  To support this unscriptural doctrine,  what is purported to be the Lord’s Supper is    cut in half;  transubstantiation justifies communion in one kind,       and communion in one kind proves transubstantiation.”</a:t>
            </a:r>
          </a:p>
        </p:txBody>
      </p:sp>
      <p:sp>
        <p:nvSpPr>
          <p:cNvPr id="5353476" name="WordArt 4"/>
          <p:cNvSpPr>
            <a:spLocks noChangeArrowheads="1" noChangeShapeType="1" noTextEdit="1"/>
          </p:cNvSpPr>
          <p:nvPr/>
        </p:nvSpPr>
        <p:spPr bwMode="auto">
          <a:xfrm>
            <a:off x="2057400" y="6477000"/>
            <a:ext cx="7848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0" cap="none" spc="40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Source: "The Lord's Supper" by James M. Tolle</a:t>
            </a:r>
          </a:p>
        </p:txBody>
      </p:sp>
    </p:spTree>
    <p:extLst>
      <p:ext uri="{BB962C8B-B14F-4D97-AF65-F5344CB8AC3E}">
        <p14:creationId xmlns:p14="http://schemas.microsoft.com/office/powerpoint/2010/main" val="17564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53475">
                                            <p:txEl>
                                              <p:pRg st="0" end="0"/>
                                            </p:txEl>
                                          </p:spTgt>
                                        </p:tgtEl>
                                        <p:attrNameLst>
                                          <p:attrName>style.visibility</p:attrName>
                                        </p:attrNameLst>
                                      </p:cBhvr>
                                      <p:to>
                                        <p:strVal val="visible"/>
                                      </p:to>
                                    </p:set>
                                    <p:anim calcmode="lin" valueType="num">
                                      <p:cBhvr>
                                        <p:cTn id="7" dur="500" fill="hold"/>
                                        <p:tgtEl>
                                          <p:spTgt spid="5353475">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353475">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34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55522" name="Rectangle 2"/>
          <p:cNvSpPr>
            <a:spLocks noGrp="1" noChangeArrowheads="1"/>
          </p:cNvSpPr>
          <p:nvPr>
            <p:ph type="title"/>
          </p:nvPr>
        </p:nvSpPr>
        <p:spPr>
          <a:xfrm>
            <a:off x="1524000" y="457200"/>
            <a:ext cx="9144000" cy="1066800"/>
          </a:xfrm>
        </p:spPr>
        <p:txBody>
          <a:bodyPr/>
          <a:lstStyle/>
          <a:p>
            <a:r>
              <a:rPr lang="en-US" sz="2800" b="1" dirty="0">
                <a:effectLst>
                  <a:outerShdw blurRad="38100" dist="38100" dir="2700000" algn="tl">
                    <a:srgbClr val="C0C0C0"/>
                  </a:outerShdw>
                </a:effectLst>
              </a:rPr>
              <a:t>ROMAN MASS OR PROTESTANT MEMORIAL </a:t>
            </a:r>
            <a:br>
              <a:rPr lang="en-US" sz="2800" b="1" dirty="0">
                <a:effectLst>
                  <a:outerShdw blurRad="38100" dist="38100" dir="2700000" algn="tl">
                    <a:srgbClr val="C0C0C0"/>
                  </a:outerShdw>
                </a:effectLst>
              </a:rPr>
            </a:br>
            <a:r>
              <a:rPr lang="en-US" sz="2800" b="1" dirty="0">
                <a:effectLst>
                  <a:outerShdw blurRad="38100" dist="38100" dir="2700000" algn="tl">
                    <a:srgbClr val="C0C0C0"/>
                  </a:outerShdw>
                </a:effectLst>
              </a:rPr>
              <a:t> </a:t>
            </a:r>
            <a:r>
              <a:rPr lang="en-US" sz="3600" dirty="0">
                <a:effectLst>
                  <a:outerShdw blurRad="38100" dist="38100" dir="2700000" algn="tl">
                    <a:srgbClr val="C0C0C0"/>
                  </a:outerShdw>
                </a:effectLst>
              </a:rPr>
              <a:t> </a:t>
            </a:r>
            <a:r>
              <a:rPr lang="en-US" u="sng" dirty="0">
                <a:solidFill>
                  <a:srgbClr val="FFFFFF"/>
                </a:solidFill>
                <a:effectLst>
                  <a:outerShdw blurRad="38100" dist="38100" dir="2700000" algn="tl">
                    <a:srgbClr val="C0C0C0"/>
                  </a:outerShdw>
                </a:effectLst>
                <a:latin typeface="Algerian" pitchFamily="82" charset="0"/>
              </a:rPr>
              <a:t>THE COMMUNION IN ONE KIND</a:t>
            </a:r>
          </a:p>
        </p:txBody>
      </p:sp>
      <p:sp>
        <p:nvSpPr>
          <p:cNvPr id="5355523" name="Rectangle 3"/>
          <p:cNvSpPr>
            <a:spLocks noGrp="1" noChangeArrowheads="1"/>
          </p:cNvSpPr>
          <p:nvPr>
            <p:ph type="body" idx="1"/>
          </p:nvPr>
        </p:nvSpPr>
        <p:spPr>
          <a:xfrm>
            <a:off x="2209800" y="1905000"/>
            <a:ext cx="7924800" cy="4343400"/>
          </a:xfrm>
        </p:spPr>
        <p:txBody>
          <a:bodyPr/>
          <a:lstStyle/>
          <a:p>
            <a:pPr>
              <a:lnSpc>
                <a:spcPct val="90000"/>
              </a:lnSpc>
              <a:buFont typeface="Wingdings" pitchFamily="2" charset="2"/>
              <a:buChar char="§"/>
            </a:pPr>
            <a:r>
              <a:rPr lang="en-US" sz="2400" b="1" i="1" dirty="0">
                <a:solidFill>
                  <a:srgbClr val="FFFF00"/>
                </a:solidFill>
                <a:effectLst>
                  <a:outerShdw blurRad="38100" dist="38100" dir="2700000" algn="tl">
                    <a:srgbClr val="C0C0C0"/>
                  </a:outerShdw>
                </a:effectLst>
              </a:rPr>
              <a:t>Concerning the necessity of each communicant partaking of the cup at the Lord’s table,  Adam Clark observed,</a:t>
            </a:r>
          </a:p>
          <a:p>
            <a:pPr>
              <a:lnSpc>
                <a:spcPct val="90000"/>
              </a:lnSpc>
              <a:buFont typeface="Wingdings" pitchFamily="2" charset="2"/>
              <a:buChar char="§"/>
            </a:pPr>
            <a:r>
              <a:rPr lang="en-US" sz="2400" b="1" i="1" dirty="0">
                <a:solidFill>
                  <a:srgbClr val="FFFF00"/>
                </a:solidFill>
                <a:effectLst>
                  <a:outerShdw blurRad="38100" dist="38100" dir="2700000" algn="tl">
                    <a:srgbClr val="C0C0C0"/>
                  </a:outerShdw>
                </a:effectLst>
              </a:rPr>
              <a:t> “With respect of the bread,  Jesus had before simply said,  ‘Take,  eat,  this is my body’;  but concerning the cup,  he says,  ‘Drink you all of this’;  for as this pointed out the very essence of the institution, the blood of the atonement,  it was necessary that each should have a particular application of it;  therefore he said,  </a:t>
            </a:r>
            <a:r>
              <a:rPr lang="en-US" sz="2400" b="1" i="1" u="sng" dirty="0">
                <a:solidFill>
                  <a:srgbClr val="FFFF00"/>
                </a:solidFill>
                <a:effectLst>
                  <a:outerShdw blurRad="38100" dist="38100" dir="2700000" algn="tl">
                    <a:srgbClr val="C0C0C0"/>
                  </a:outerShdw>
                </a:effectLst>
              </a:rPr>
              <a:t>Drink Ye All Of This </a:t>
            </a:r>
            <a:r>
              <a:rPr lang="en-US" sz="2400" b="1" i="1" dirty="0">
                <a:solidFill>
                  <a:srgbClr val="FFFF00"/>
                </a:solidFill>
                <a:effectLst>
                  <a:outerShdw blurRad="38100" dist="38100" dir="2700000" algn="tl">
                    <a:srgbClr val="C0C0C0"/>
                  </a:outerShdw>
                </a:effectLst>
              </a:rPr>
              <a:t>By this we are taught  that the cup is essential to…    the Lord’s supper; so that they who deny the cup to the people,  sin against God’s institution and they who receive not the cup,  are not partakers of the body and blood of Christ.”</a:t>
            </a:r>
          </a:p>
        </p:txBody>
      </p:sp>
      <p:sp>
        <p:nvSpPr>
          <p:cNvPr id="5355524" name="WordArt 4"/>
          <p:cNvSpPr>
            <a:spLocks noChangeArrowheads="1" noChangeShapeType="1" noTextEdit="1"/>
          </p:cNvSpPr>
          <p:nvPr/>
        </p:nvSpPr>
        <p:spPr bwMode="auto">
          <a:xfrm>
            <a:off x="2057400" y="6477000"/>
            <a:ext cx="7848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0" cap="none" spc="40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Source: "The Lord's Supper" by James M. Tolle</a:t>
            </a:r>
          </a:p>
        </p:txBody>
      </p:sp>
    </p:spTree>
    <p:extLst>
      <p:ext uri="{BB962C8B-B14F-4D97-AF65-F5344CB8AC3E}">
        <p14:creationId xmlns:p14="http://schemas.microsoft.com/office/powerpoint/2010/main" val="8143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55523">
                                            <p:txEl>
                                              <p:pRg st="0" end="0"/>
                                            </p:txEl>
                                          </p:spTgt>
                                        </p:tgtEl>
                                        <p:attrNameLst>
                                          <p:attrName>style.visibility</p:attrName>
                                        </p:attrNameLst>
                                      </p:cBhvr>
                                      <p:to>
                                        <p:strVal val="visible"/>
                                      </p:to>
                                    </p:set>
                                    <p:anim calcmode="lin" valueType="num">
                                      <p:cBhvr>
                                        <p:cTn id="7" dur="500" fill="hold"/>
                                        <p:tgtEl>
                                          <p:spTgt spid="535552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355523">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55523">
                                            <p:txEl>
                                              <p:pRg st="1" end="1"/>
                                            </p:txEl>
                                          </p:spTgt>
                                        </p:tgtEl>
                                        <p:attrNameLst>
                                          <p:attrName>style.visibility</p:attrName>
                                        </p:attrNameLst>
                                      </p:cBhvr>
                                      <p:to>
                                        <p:strVal val="visible"/>
                                      </p:to>
                                    </p:set>
                                    <p:anim calcmode="lin" valueType="num">
                                      <p:cBhvr>
                                        <p:cTn id="13" dur="500" fill="hold"/>
                                        <p:tgtEl>
                                          <p:spTgt spid="5355523">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5355523">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2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55522" name="Rectangle 2"/>
          <p:cNvSpPr>
            <a:spLocks noGrp="1" noChangeArrowheads="1"/>
          </p:cNvSpPr>
          <p:nvPr>
            <p:ph type="title"/>
          </p:nvPr>
        </p:nvSpPr>
        <p:spPr>
          <a:xfrm>
            <a:off x="653143" y="2210636"/>
            <a:ext cx="10872316" cy="4401179"/>
          </a:xfrm>
        </p:spPr>
        <p:txBody>
          <a:bodyPr/>
          <a:lstStyle/>
          <a:p>
            <a:r>
              <a:rPr lang="en-US" sz="6000" u="sng" dirty="0">
                <a:solidFill>
                  <a:srgbClr val="FFFFFF"/>
                </a:solidFill>
                <a:effectLst>
                  <a:outerShdw blurRad="38100" dist="38100" dir="2700000" algn="tl">
                    <a:srgbClr val="C0C0C0"/>
                  </a:outerShdw>
                </a:effectLst>
                <a:latin typeface="Algerian" pitchFamily="82" charset="0"/>
              </a:rPr>
              <a:t>COMMUNION IN combination</a:t>
            </a:r>
            <a:br>
              <a:rPr lang="en-US" sz="6000" u="sng" dirty="0">
                <a:solidFill>
                  <a:srgbClr val="FFFFFF"/>
                </a:solidFill>
                <a:effectLst>
                  <a:outerShdw blurRad="38100" dist="38100" dir="2700000" algn="tl">
                    <a:srgbClr val="C0C0C0"/>
                  </a:outerShdw>
                </a:effectLst>
                <a:latin typeface="Algerian" pitchFamily="82" charset="0"/>
              </a:rPr>
            </a:br>
            <a:r>
              <a:rPr lang="en-US" sz="5400" u="sng" dirty="0">
                <a:solidFill>
                  <a:srgbClr val="FFFFFF"/>
                </a:solidFill>
                <a:effectLst>
                  <a:outerShdw blurRad="38100" dist="38100" dir="2700000" algn="tl">
                    <a:srgbClr val="C0C0C0"/>
                  </a:outerShdw>
                </a:effectLst>
                <a:latin typeface="Algerian" pitchFamily="82" charset="0"/>
              </a:rPr>
              <a:t>TRAY CUPS 100 YR. TRADITION: Until THEN memorial PRACTICE MIXED THE ELEMENTS IN one CUP communal cup CIRCULATED &amp;  EACH DUNKED piece bread as a sop to the fruit of the vine.</a:t>
            </a:r>
            <a:br>
              <a:rPr lang="en-US" sz="5400" u="sng" dirty="0">
                <a:solidFill>
                  <a:srgbClr val="FFFFFF"/>
                </a:solidFill>
                <a:effectLst>
                  <a:outerShdw blurRad="38100" dist="38100" dir="2700000" algn="tl">
                    <a:srgbClr val="C0C0C0"/>
                  </a:outerShdw>
                </a:effectLst>
                <a:latin typeface="Algerian" pitchFamily="82" charset="0"/>
              </a:rPr>
            </a:br>
            <a:br>
              <a:rPr lang="en-US" sz="5400" u="sng" dirty="0">
                <a:solidFill>
                  <a:srgbClr val="FFFFFF"/>
                </a:solidFill>
                <a:effectLst>
                  <a:outerShdw blurRad="38100" dist="38100" dir="2700000" algn="tl">
                    <a:srgbClr val="C0C0C0"/>
                  </a:outerShdw>
                </a:effectLst>
                <a:latin typeface="Algerian" pitchFamily="82" charset="0"/>
              </a:rPr>
            </a:br>
            <a:br>
              <a:rPr lang="en-US" sz="5400" u="sng" dirty="0">
                <a:solidFill>
                  <a:srgbClr val="FFFFFF"/>
                </a:solidFill>
                <a:effectLst>
                  <a:outerShdw blurRad="38100" dist="38100" dir="2700000" algn="tl">
                    <a:srgbClr val="C0C0C0"/>
                  </a:outerShdw>
                </a:effectLst>
                <a:latin typeface="Algerian" pitchFamily="82" charset="0"/>
              </a:rPr>
            </a:br>
            <a:endParaRPr lang="en-US" sz="5400" u="sng" dirty="0">
              <a:solidFill>
                <a:srgbClr val="FFFFFF"/>
              </a:solidFill>
              <a:effectLst>
                <a:outerShdw blurRad="38100" dist="38100" dir="2700000" algn="tl">
                  <a:srgbClr val="C0C0C0"/>
                </a:outerShdw>
              </a:effectLst>
              <a:latin typeface="Algerian" pitchFamily="82" charset="0"/>
            </a:endParaRPr>
          </a:p>
        </p:txBody>
      </p:sp>
    </p:spTree>
    <p:extLst>
      <p:ext uri="{BB962C8B-B14F-4D97-AF65-F5344CB8AC3E}">
        <p14:creationId xmlns:p14="http://schemas.microsoft.com/office/powerpoint/2010/main" val="21621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355522"/>
                                        </p:tgtEl>
                                        <p:attrNameLst>
                                          <p:attrName>style.color</p:attrName>
                                        </p:attrNameLst>
                                      </p:cBhvr>
                                      <p:to>
                                        <p:clrVal>
                                          <a:srgbClr val="FF0000"/>
                                        </p:clrVal>
                                      </p:to>
                                    </p:set>
                                    <p:set>
                                      <p:cBhvr>
                                        <p:cTn id="7" dur="500" fill="hold"/>
                                        <p:tgtEl>
                                          <p:spTgt spid="5355522"/>
                                        </p:tgtEl>
                                        <p:attrNameLst>
                                          <p:attrName>fillcolor</p:attrName>
                                        </p:attrNameLst>
                                      </p:cBhvr>
                                      <p:to>
                                        <p:clrVal>
                                          <a:srgbClr val="FF0000"/>
                                        </p:clrVal>
                                      </p:to>
                                    </p:set>
                                    <p:set>
                                      <p:cBhvr>
                                        <p:cTn id="8" dur="500" fill="hold"/>
                                        <p:tgtEl>
                                          <p:spTgt spid="53555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2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47330" name="Rectangle 2"/>
          <p:cNvSpPr>
            <a:spLocks noGrp="1" noChangeArrowheads="1"/>
          </p:cNvSpPr>
          <p:nvPr>
            <p:ph type="title"/>
          </p:nvPr>
        </p:nvSpPr>
        <p:spPr>
          <a:xfrm>
            <a:off x="1524000" y="457200"/>
            <a:ext cx="9144000" cy="1066800"/>
          </a:xfrm>
        </p:spPr>
        <p:txBody>
          <a:bodyPr/>
          <a:lstStyle/>
          <a:p>
            <a:r>
              <a:rPr lang="en-US" sz="2800" b="1" dirty="0">
                <a:effectLst>
                  <a:outerShdw blurRad="38100" dist="38100" dir="2700000" algn="tl">
                    <a:srgbClr val="C0C0C0"/>
                  </a:outerShdw>
                </a:effectLst>
              </a:rPr>
              <a:t>ROMAN MASS OR PROTESTANT MEMORIAL</a:t>
            </a:r>
            <a:r>
              <a:rPr lang="en-US" sz="3600" dirty="0">
                <a:effectLst>
                  <a:outerShdw blurRad="38100" dist="38100" dir="2700000" algn="tl">
                    <a:srgbClr val="C0C0C0"/>
                  </a:outerShdw>
                </a:effectLst>
              </a:rPr>
              <a:t> </a:t>
            </a:r>
            <a:r>
              <a:rPr lang="en-US" sz="4800" u="sng" dirty="0">
                <a:solidFill>
                  <a:srgbClr val="FFFFFF"/>
                </a:solidFill>
                <a:effectLst>
                  <a:outerShdw blurRad="38100" dist="38100" dir="2700000" algn="tl">
                    <a:srgbClr val="C0C0C0"/>
                  </a:outerShdw>
                </a:effectLst>
                <a:latin typeface="Algerian" pitchFamily="82" charset="0"/>
              </a:rPr>
              <a:t>SACRAMENT OR SACRIFICE</a:t>
            </a:r>
          </a:p>
        </p:txBody>
      </p:sp>
      <p:sp>
        <p:nvSpPr>
          <p:cNvPr id="5347331" name="Rectangle 3"/>
          <p:cNvSpPr>
            <a:spLocks noGrp="1" noChangeArrowheads="1"/>
          </p:cNvSpPr>
          <p:nvPr>
            <p:ph type="body" idx="1"/>
          </p:nvPr>
        </p:nvSpPr>
        <p:spPr>
          <a:xfrm>
            <a:off x="2057400" y="1676400"/>
            <a:ext cx="8077200" cy="4572000"/>
          </a:xfrm>
        </p:spPr>
        <p:txBody>
          <a:bodyPr/>
          <a:lstStyle/>
          <a:p>
            <a:pPr>
              <a:lnSpc>
                <a:spcPct val="90000"/>
              </a:lnSpc>
              <a:buFont typeface="Wingdings" pitchFamily="2" charset="2"/>
              <a:buChar char="§"/>
            </a:pPr>
            <a:r>
              <a:rPr lang="en-US" sz="2400" b="1" i="1">
                <a:solidFill>
                  <a:srgbClr val="FFFF00"/>
                </a:solidFill>
                <a:effectLst>
                  <a:outerShdw blurRad="38100" dist="38100" dir="2700000" algn="tl">
                    <a:srgbClr val="C0C0C0"/>
                  </a:outerShdw>
                </a:effectLst>
              </a:rPr>
              <a:t>“The Word of God teaches us plainly that there is no other sacrifice for sin than the perfect sacrifice of Jesus. And yet Rome teaches that the Lord’s Supper is a sacrifice for sin – not a sacrament only, as Protestant churches teach,  but a sacrifice.   A sacrament is a sign and seal of  the grace of God,  but a sacrifice is the offering to God of a living body (man or animal) to wipe out our guilt in the sight of God,  and thus to make possible our deliverance from the death we have deserved because of our sins.  There is a very important difference between a sacrament and a sacrifice.  A sacrament can never make atonement for our sin and thus cover our guilt in the sight of God.  A sacrifice,  if ordained by God,  as were the sacrifices of Old Testament,  can make atonement for sin.”  </a:t>
            </a:r>
            <a:endParaRPr lang="en-US" sz="2000" b="1" i="1">
              <a:solidFill>
                <a:srgbClr val="FFFF00"/>
              </a:solidFill>
              <a:effectLst>
                <a:outerShdw blurRad="38100" dist="38100" dir="2700000" algn="tl">
                  <a:srgbClr val="C0C0C0"/>
                </a:outerShdw>
              </a:effectLst>
            </a:endParaRPr>
          </a:p>
        </p:txBody>
      </p:sp>
      <p:sp>
        <p:nvSpPr>
          <p:cNvPr id="5347332" name="WordArt 4"/>
          <p:cNvSpPr>
            <a:spLocks noChangeArrowheads="1" noChangeShapeType="1" noTextEdit="1"/>
          </p:cNvSpPr>
          <p:nvPr/>
        </p:nvSpPr>
        <p:spPr bwMode="auto">
          <a:xfrm>
            <a:off x="2057400" y="6477000"/>
            <a:ext cx="7848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0" cap="none" spc="40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Source: "What Rome Teaches" by Edward J. Tanis</a:t>
            </a:r>
          </a:p>
        </p:txBody>
      </p:sp>
    </p:spTree>
    <p:extLst>
      <p:ext uri="{BB962C8B-B14F-4D97-AF65-F5344CB8AC3E}">
        <p14:creationId xmlns:p14="http://schemas.microsoft.com/office/powerpoint/2010/main" val="28030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47331">
                                            <p:txEl>
                                              <p:pRg st="0" end="0"/>
                                            </p:txEl>
                                          </p:spTgt>
                                        </p:tgtEl>
                                        <p:attrNameLst>
                                          <p:attrName>style.visibility</p:attrName>
                                        </p:attrNameLst>
                                      </p:cBhvr>
                                      <p:to>
                                        <p:strVal val="visible"/>
                                      </p:to>
                                    </p:set>
                                    <p:anim calcmode="lin" valueType="num">
                                      <p:cBhvr>
                                        <p:cTn id="7" dur="500" fill="hold"/>
                                        <p:tgtEl>
                                          <p:spTgt spid="534733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347331">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733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349378" name="Rectangle 2"/>
          <p:cNvSpPr>
            <a:spLocks noGrp="1" noChangeArrowheads="1"/>
          </p:cNvSpPr>
          <p:nvPr>
            <p:ph type="title"/>
          </p:nvPr>
        </p:nvSpPr>
        <p:spPr>
          <a:xfrm>
            <a:off x="1524000" y="457200"/>
            <a:ext cx="9144000" cy="1066800"/>
          </a:xfrm>
        </p:spPr>
        <p:txBody>
          <a:bodyPr/>
          <a:lstStyle/>
          <a:p>
            <a:r>
              <a:rPr lang="en-US" sz="2800" b="1" dirty="0">
                <a:effectLst>
                  <a:outerShdw blurRad="38100" dist="38100" dir="2700000" algn="tl">
                    <a:srgbClr val="C0C0C0"/>
                  </a:outerShdw>
                </a:effectLst>
              </a:rPr>
              <a:t>ROMAN MASS OR PROTESTANT MEMORIAL</a:t>
            </a:r>
            <a:r>
              <a:rPr lang="en-US" sz="3600" dirty="0">
                <a:effectLst>
                  <a:outerShdw blurRad="38100" dist="38100" dir="2700000" algn="tl">
                    <a:srgbClr val="C0C0C0"/>
                  </a:outerShdw>
                </a:effectLst>
              </a:rPr>
              <a:t> </a:t>
            </a:r>
            <a:r>
              <a:rPr lang="en-US" sz="4800" u="sng" dirty="0">
                <a:solidFill>
                  <a:srgbClr val="FFFFFF"/>
                </a:solidFill>
                <a:effectLst>
                  <a:outerShdw blurRad="38100" dist="38100" dir="2700000" algn="tl">
                    <a:srgbClr val="C0C0C0"/>
                  </a:outerShdw>
                </a:effectLst>
                <a:latin typeface="Algerian" pitchFamily="82" charset="0"/>
              </a:rPr>
              <a:t>SACRAMENT OR SACRIFICE</a:t>
            </a:r>
          </a:p>
        </p:txBody>
      </p:sp>
      <p:sp>
        <p:nvSpPr>
          <p:cNvPr id="5349379" name="Rectangle 3"/>
          <p:cNvSpPr>
            <a:spLocks noGrp="1" noChangeArrowheads="1"/>
          </p:cNvSpPr>
          <p:nvPr>
            <p:ph type="body" idx="1"/>
          </p:nvPr>
        </p:nvSpPr>
        <p:spPr>
          <a:xfrm>
            <a:off x="2057400" y="1752600"/>
            <a:ext cx="8077200" cy="4495800"/>
          </a:xfrm>
        </p:spPr>
        <p:txBody>
          <a:bodyPr/>
          <a:lstStyle/>
          <a:p>
            <a:pPr>
              <a:buFont typeface="Wingdings" pitchFamily="2" charset="2"/>
              <a:buChar char="§"/>
            </a:pPr>
            <a:r>
              <a:rPr lang="en-US" sz="2000" b="1" i="1" dirty="0">
                <a:solidFill>
                  <a:srgbClr val="FFFF00"/>
                </a:solidFill>
                <a:effectLst>
                  <a:outerShdw blurRad="38100" dist="38100" dir="2700000" algn="tl">
                    <a:srgbClr val="C0C0C0"/>
                  </a:outerShdw>
                </a:effectLst>
              </a:rPr>
              <a:t>“Now Rome teaches that the Lord’s Supper is much more than a sacrament – it is nothing less than a sacrifice for sin!  And Rome teaches that she is the only Church that has such a sacrifice for sin,  hence the only Church that offers salvation to the people. At this point Rome is very logical.  If we need the Lord’s Supper as a sacrifice for sin,  the we must be members of the Roman Church. Cardinal Gibbons said  ‘the Mass is another Calvary – which it is in reality.’  The mass is not identical with the conscious,  suffering,  bleeding,  agonizing Christ of Calvary.  To say that the bread on the Roman Catholic altar is the broken,  bleeding body of Christ – when nobody can see that it is – is  the greatest deception ever imposed upon mankind. When Jesus Christ changed the water into wine,  it was wine.  All the people present at the wedding in Cana of Galilee could see that the water had been changed into wine…”   </a:t>
            </a:r>
          </a:p>
        </p:txBody>
      </p:sp>
      <p:sp>
        <p:nvSpPr>
          <p:cNvPr id="5349380" name="WordArt 4"/>
          <p:cNvSpPr>
            <a:spLocks noChangeArrowheads="1" noChangeShapeType="1" noTextEdit="1"/>
          </p:cNvSpPr>
          <p:nvPr/>
        </p:nvSpPr>
        <p:spPr bwMode="auto">
          <a:xfrm>
            <a:off x="2057400" y="6477000"/>
            <a:ext cx="7848600" cy="152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0" cap="none" spc="40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Source: "What Rome Teaches" by Edward J. Tanis</a:t>
            </a:r>
          </a:p>
        </p:txBody>
      </p:sp>
    </p:spTree>
    <p:extLst>
      <p:ext uri="{BB962C8B-B14F-4D97-AF65-F5344CB8AC3E}">
        <p14:creationId xmlns:p14="http://schemas.microsoft.com/office/powerpoint/2010/main" val="411815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49379">
                                            <p:txEl>
                                              <p:pRg st="0" end="0"/>
                                            </p:txEl>
                                          </p:spTgt>
                                        </p:tgtEl>
                                        <p:attrNameLst>
                                          <p:attrName>style.visibility</p:attrName>
                                        </p:attrNameLst>
                                      </p:cBhvr>
                                      <p:to>
                                        <p:strVal val="visible"/>
                                      </p:to>
                                    </p:set>
                                    <p:anim calcmode="lin" valueType="num">
                                      <p:cBhvr>
                                        <p:cTn id="7" dur="500" fill="hold"/>
                                        <p:tgtEl>
                                          <p:spTgt spid="5349379">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5349379">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937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28002" name="Rectangle 2" descr="Purple mesh"/>
          <p:cNvSpPr>
            <a:spLocks noGrp="1" noChangeArrowheads="1"/>
          </p:cNvSpPr>
          <p:nvPr>
            <p:ph type="body" idx="1"/>
          </p:nvPr>
        </p:nvSpPr>
        <p:spPr>
          <a:xfrm>
            <a:off x="2209800" y="1219200"/>
            <a:ext cx="7696200" cy="5029200"/>
          </a:xfrm>
          <a:blipFill dpi="0" rotWithShape="0">
            <a:blip r:embed="rId4" cstate="print"/>
            <a:srcRect/>
            <a:tile tx="0" ty="0" sx="100000" sy="100000" flip="none" algn="tl"/>
          </a:blipFill>
        </p:spPr>
        <p:txBody>
          <a:bodyPr/>
          <a:lstStyle/>
          <a:p>
            <a:pPr>
              <a:lnSpc>
                <a:spcPct val="90000"/>
              </a:lnSpc>
              <a:buFont typeface="Wingdings" pitchFamily="2" charset="2"/>
              <a:buChar char="v"/>
            </a:pPr>
            <a:r>
              <a:rPr lang="en-US" sz="3600" b="1">
                <a:solidFill>
                  <a:srgbClr val="FFFF00"/>
                </a:solidFill>
                <a:effectLst>
                  <a:outerShdw blurRad="38100" dist="38100" dir="2700000" algn="tl">
                    <a:srgbClr val="000000"/>
                  </a:outerShdw>
                </a:effectLst>
                <a:latin typeface="Old English Text MT" pitchFamily="66" charset="0"/>
              </a:rPr>
              <a:t> “Literally,  ‘the study of salvation.’</a:t>
            </a:r>
            <a:r>
              <a:rPr lang="en-US" b="1">
                <a:solidFill>
                  <a:srgbClr val="FFFF00"/>
                </a:solidFill>
                <a:effectLst>
                  <a:outerShdw blurRad="38100" dist="38100" dir="2700000" algn="tl">
                    <a:srgbClr val="000000"/>
                  </a:outerShdw>
                </a:effectLst>
                <a:latin typeface="Old English Text MT" pitchFamily="66" charset="0"/>
              </a:rPr>
              <a:t>      This topic within the corpus of systematic theology deals with the work of the triune God in bringing creation,  and especially humans,  to enjoy the divine purpose for existence;  ‘objective’ soteriology speaks     of the life, death, resurrection &amp; exaltation of Christ in relation to human salvation;  ‘subjective’  soteriology deals with the process whereby individuals are brought     to God’s saving goals.”</a:t>
            </a:r>
            <a:endParaRPr lang="en-US"/>
          </a:p>
        </p:txBody>
      </p:sp>
      <p:sp>
        <p:nvSpPr>
          <p:cNvPr id="3328003" name="WordArt 3"/>
          <p:cNvSpPr>
            <a:spLocks noChangeArrowheads="1" noChangeShapeType="1" noTextEdit="1"/>
          </p:cNvSpPr>
          <p:nvPr/>
        </p:nvSpPr>
        <p:spPr bwMode="auto">
          <a:xfrm>
            <a:off x="2133600" y="0"/>
            <a:ext cx="7962900" cy="1066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SOTERIOLOGY</a:t>
            </a:r>
          </a:p>
        </p:txBody>
      </p:sp>
      <p:sp>
        <p:nvSpPr>
          <p:cNvPr id="3328004"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extLst>
      <p:ext uri="{BB962C8B-B14F-4D97-AF65-F5344CB8AC3E}">
        <p14:creationId xmlns:p14="http://schemas.microsoft.com/office/powerpoint/2010/main" val="30744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28003"/>
                                        </p:tgtEl>
                                        <p:attrNameLst>
                                          <p:attrName>style.visibility</p:attrName>
                                        </p:attrNameLst>
                                      </p:cBhvr>
                                      <p:to>
                                        <p:strVal val="visible"/>
                                      </p:to>
                                    </p:set>
                                    <p:anim calcmode="lin" valueType="num">
                                      <p:cBhvr>
                                        <p:cTn id="7" dur="5000" fill="hold"/>
                                        <p:tgtEl>
                                          <p:spTgt spid="3328003"/>
                                        </p:tgtEl>
                                        <p:attrNameLst>
                                          <p:attrName>ppt_w</p:attrName>
                                        </p:attrNameLst>
                                      </p:cBhvr>
                                      <p:tavLst>
                                        <p:tav tm="0" fmla="#ppt_w*sin(2.5*pi*$)">
                                          <p:val>
                                            <p:fltVal val="0"/>
                                          </p:val>
                                        </p:tav>
                                        <p:tav tm="100000">
                                          <p:val>
                                            <p:fltVal val="1"/>
                                          </p:val>
                                        </p:tav>
                                      </p:tavLst>
                                    </p:anim>
                                    <p:anim calcmode="lin" valueType="num">
                                      <p:cBhvr>
                                        <p:cTn id="8" dur="5000" fill="hold"/>
                                        <p:tgtEl>
                                          <p:spTgt spid="332800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28002">
                                            <p:txEl>
                                              <p:pRg st="0" end="0"/>
                                            </p:txEl>
                                          </p:spTgt>
                                        </p:tgtEl>
                                        <p:attrNameLst>
                                          <p:attrName>style.visibility</p:attrName>
                                        </p:attrNameLst>
                                      </p:cBhvr>
                                      <p:to>
                                        <p:strVal val="visible"/>
                                      </p:to>
                                    </p:set>
                                    <p:animEffect transition="in" filter="wipe(left)">
                                      <p:cBhvr>
                                        <p:cTn id="13" dur="500"/>
                                        <p:tgtEl>
                                          <p:spTgt spid="332800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328004"/>
                                        </p:tgtEl>
                                        <p:attrNameLst>
                                          <p:attrName>style.visibility</p:attrName>
                                        </p:attrNameLst>
                                      </p:cBhvr>
                                      <p:to>
                                        <p:strVal val="visible"/>
                                      </p:to>
                                    </p:set>
                                    <p:anim calcmode="lin" valueType="num">
                                      <p:cBhvr>
                                        <p:cTn id="18" dur="500" fill="hold"/>
                                        <p:tgtEl>
                                          <p:spTgt spid="3328004"/>
                                        </p:tgtEl>
                                        <p:attrNameLst>
                                          <p:attrName>ppt_w</p:attrName>
                                        </p:attrNameLst>
                                      </p:cBhvr>
                                      <p:tavLst>
                                        <p:tav tm="0">
                                          <p:val>
                                            <p:fltVal val="0"/>
                                          </p:val>
                                        </p:tav>
                                        <p:tav tm="100000">
                                          <p:val>
                                            <p:strVal val="#ppt_w"/>
                                          </p:val>
                                        </p:tav>
                                      </p:tavLst>
                                    </p:anim>
                                    <p:anim calcmode="lin" valueType="num">
                                      <p:cBhvr>
                                        <p:cTn id="19" dur="500" fill="hold"/>
                                        <p:tgtEl>
                                          <p:spTgt spid="3328004"/>
                                        </p:tgtEl>
                                        <p:attrNameLst>
                                          <p:attrName>ppt_h</p:attrName>
                                        </p:attrNameLst>
                                      </p:cBhvr>
                                      <p:tavLst>
                                        <p:tav tm="0">
                                          <p:val>
                                            <p:fltVal val="0"/>
                                          </p:val>
                                        </p:tav>
                                        <p:tav tm="100000">
                                          <p:val>
                                            <p:strVal val="#ppt_h"/>
                                          </p:val>
                                        </p:tav>
                                      </p:tavLst>
                                    </p:anim>
                                    <p:anim calcmode="lin" valueType="num">
                                      <p:cBhvr>
                                        <p:cTn id="20" dur="500" fill="hold"/>
                                        <p:tgtEl>
                                          <p:spTgt spid="3328004"/>
                                        </p:tgtEl>
                                        <p:attrNameLst>
                                          <p:attrName>ppt_x</p:attrName>
                                        </p:attrNameLst>
                                      </p:cBhvr>
                                      <p:tavLst>
                                        <p:tav tm="0">
                                          <p:val>
                                            <p:fltVal val="0.5"/>
                                          </p:val>
                                        </p:tav>
                                        <p:tav tm="100000">
                                          <p:val>
                                            <p:strVal val="#ppt_x"/>
                                          </p:val>
                                        </p:tav>
                                      </p:tavLst>
                                    </p:anim>
                                    <p:anim calcmode="lin" valueType="num">
                                      <p:cBhvr>
                                        <p:cTn id="21" dur="500" fill="hold"/>
                                        <p:tgtEl>
                                          <p:spTgt spid="33280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02" grpId="0" build="p" autoUpdateAnimBg="0" rev="1"/>
      <p:bldP spid="3328003" grpId="0" animBg="1"/>
      <p:bldP spid="332800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509954" name="WordArt 2"/>
          <p:cNvSpPr>
            <a:spLocks noChangeArrowheads="1" noChangeShapeType="1" noTextEdit="1"/>
          </p:cNvSpPr>
          <p:nvPr/>
        </p:nvSpPr>
        <p:spPr bwMode="auto">
          <a:xfrm>
            <a:off x="2286000" y="990600"/>
            <a:ext cx="7924800" cy="2819400"/>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993366"/>
                </a:solidFill>
                <a:effectLst/>
                <a:uLnTx/>
                <a:uFillTx/>
                <a:latin typeface="Arial Black"/>
                <a:ea typeface="+mn-ea"/>
                <a:cs typeface="+mn-cs"/>
              </a:rPr>
              <a:t>Religious</a:t>
            </a:r>
          </a:p>
        </p:txBody>
      </p:sp>
      <p:sp>
        <p:nvSpPr>
          <p:cNvPr id="509955" name="WordArt 3"/>
          <p:cNvSpPr>
            <a:spLocks noChangeArrowheads="1" noChangeShapeType="1" noTextEdit="1"/>
          </p:cNvSpPr>
          <p:nvPr/>
        </p:nvSpPr>
        <p:spPr bwMode="auto">
          <a:xfrm>
            <a:off x="1676400" y="4191000"/>
            <a:ext cx="8839200" cy="25146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800000"/>
                </a:solidFill>
                <a:effectLst/>
                <a:uLnTx/>
                <a:uFillTx/>
                <a:latin typeface="Times New Roman"/>
                <a:ea typeface="+mn-ea"/>
                <a:cs typeface="Times New Roman"/>
              </a:rPr>
              <a:t>Divergence</a:t>
            </a:r>
          </a:p>
        </p:txBody>
      </p:sp>
      <p:sp>
        <p:nvSpPr>
          <p:cNvPr id="509956" name="WordArt 4"/>
          <p:cNvSpPr>
            <a:spLocks noChangeArrowheads="1" noChangeShapeType="1" noTextEdit="1"/>
          </p:cNvSpPr>
          <p:nvPr/>
        </p:nvSpPr>
        <p:spPr bwMode="auto">
          <a:xfrm>
            <a:off x="1676400" y="2590800"/>
            <a:ext cx="8839200" cy="2209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Soteriological Exclusivity</a:t>
            </a:r>
          </a:p>
        </p:txBody>
      </p:sp>
    </p:spTree>
    <p:extLst>
      <p:ext uri="{BB962C8B-B14F-4D97-AF65-F5344CB8AC3E}">
        <p14:creationId xmlns:p14="http://schemas.microsoft.com/office/powerpoint/2010/main" val="31699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762000"/>
          </a:xfrm>
          <a:solidFill>
            <a:schemeClr val="accent1"/>
          </a:solidFill>
        </p:spPr>
        <p:txBody>
          <a:bodyPr/>
          <a:lstStyle/>
          <a:p>
            <a:r>
              <a:rPr lang="en-US" sz="4000" dirty="0">
                <a:solidFill>
                  <a:srgbClr val="FFFF00"/>
                </a:solidFill>
                <a:effectLst>
                  <a:outerShdw blurRad="38100" dist="38100" dir="2700000" algn="tl">
                    <a:srgbClr val="000000"/>
                  </a:outerShdw>
                </a:effectLst>
              </a:rPr>
              <a:t>CHURCH EUCHARIST DEBATE</a:t>
            </a:r>
            <a:r>
              <a:rPr lang="en-US" dirty="0"/>
              <a:t> </a:t>
            </a:r>
          </a:p>
        </p:txBody>
      </p:sp>
      <p:sp>
        <p:nvSpPr>
          <p:cNvPr id="3407875" name="Rectangle 3"/>
          <p:cNvSpPr>
            <a:spLocks noGrp="1" noChangeArrowheads="1"/>
          </p:cNvSpPr>
          <p:nvPr>
            <p:ph type="body" idx="1"/>
          </p:nvPr>
        </p:nvSpPr>
        <p:spPr>
          <a:xfrm>
            <a:off x="2667000" y="1600200"/>
            <a:ext cx="8001000" cy="5257800"/>
          </a:xfrm>
        </p:spPr>
        <p:txBody>
          <a:bodyPr/>
          <a:lstStyle/>
          <a:p>
            <a:pPr>
              <a:buClr>
                <a:srgbClr val="FFFF00"/>
              </a:buClr>
              <a:buFont typeface="Wingdings" pitchFamily="2" charset="2"/>
              <a:buChar char="Ø"/>
            </a:pPr>
            <a:r>
              <a:rPr lang="en-US" dirty="0">
                <a:solidFill>
                  <a:srgbClr val="FFFFFF"/>
                </a:solidFill>
                <a:effectLst>
                  <a:outerShdw blurRad="38100" dist="38100" dir="2700000" algn="tl">
                    <a:srgbClr val="C0C0C0"/>
                  </a:outerShdw>
                </a:effectLst>
              </a:rPr>
              <a:t>“The age of scholasticism had dawned, and in the struggle to merge the ancient Greek heritage of Aristotle with medieval Christian dogma,  the stakes were high:  the future of Christian theology hung in the balance.</a:t>
            </a:r>
          </a:p>
          <a:p>
            <a:pPr>
              <a:buClr>
                <a:srgbClr val="FFFF00"/>
              </a:buClr>
              <a:buFont typeface="Wingdings" pitchFamily="2" charset="2"/>
              <a:buChar char="Ø"/>
            </a:pPr>
            <a:r>
              <a:rPr lang="en-US" dirty="0">
                <a:solidFill>
                  <a:srgbClr val="FFFFFF"/>
                </a:solidFill>
                <a:effectLst>
                  <a:outerShdw blurRad="38100" dist="38100" dir="2700000" algn="tl">
                    <a:srgbClr val="C0C0C0"/>
                  </a:outerShdw>
                </a:effectLst>
              </a:rPr>
              <a:t> How much of Christian thought would operate in the pagan modes of logic and reason, and how much would retain the elements of faith and revelation.”</a:t>
            </a: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THE YEAR OF OUR LORD 1059</a:t>
            </a:r>
          </a:p>
        </p:txBody>
      </p:sp>
      <p:sp>
        <p:nvSpPr>
          <p:cNvPr id="5" name="Rectangle 4"/>
          <p:cNvSpPr/>
          <p:nvPr/>
        </p:nvSpPr>
        <p:spPr>
          <a:xfrm>
            <a:off x="1630837" y="6324600"/>
            <a:ext cx="10561163" cy="584775"/>
          </a:xfrm>
          <a:prstGeom prst="rect">
            <a:avLst/>
          </a:prstGeom>
          <a:solidFill>
            <a:srgbClr val="CCFF33"/>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“When fish are in schools they sometimes… take debate!”</a:t>
            </a:r>
          </a:p>
        </p:txBody>
      </p:sp>
    </p:spTree>
    <p:extLst>
      <p:ext uri="{BB962C8B-B14F-4D97-AF65-F5344CB8AC3E}">
        <p14:creationId xmlns:p14="http://schemas.microsoft.com/office/powerpoint/2010/main" val="822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407874">
                                            <p:txEl>
                                              <p:pRg st="0" end="0"/>
                                            </p:txEl>
                                          </p:spTgt>
                                        </p:tgtEl>
                                        <p:attrNameLst>
                                          <p:attrName>style.visibility</p:attrName>
                                        </p:attrNameLst>
                                      </p:cBhvr>
                                      <p:to>
                                        <p:strVal val="visible"/>
                                      </p:to>
                                    </p:set>
                                    <p:animEffect transition="in" filter="wipe(down)">
                                      <p:cBhvr>
                                        <p:cTn id="20" dur="580">
                                          <p:stCondLst>
                                            <p:cond delay="0"/>
                                          </p:stCondLst>
                                        </p:cTn>
                                        <p:tgtEl>
                                          <p:spTgt spid="3407874">
                                            <p:txEl>
                                              <p:pRg st="0" end="0"/>
                                            </p:txEl>
                                          </p:spTgt>
                                        </p:tgtEl>
                                      </p:cBhvr>
                                    </p:animEffect>
                                    <p:anim calcmode="lin" valueType="num">
                                      <p:cBhvr>
                                        <p:cTn id="21" dur="1822" tmFilter="0,0; 0.14,0.36; 0.43,0.73; 0.71,0.91; 1.0,1.0">
                                          <p:stCondLst>
                                            <p:cond delay="0"/>
                                          </p:stCondLst>
                                        </p:cTn>
                                        <p:tgtEl>
                                          <p:spTgt spid="3407874">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407874">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407874">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407874">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407874">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407874">
                                            <p:txEl>
                                              <p:pRg st="0" end="0"/>
                                            </p:txEl>
                                          </p:spTgt>
                                        </p:tgtEl>
                                      </p:cBhvr>
                                      <p:to x="100000" y="60000"/>
                                    </p:animScale>
                                    <p:animScale>
                                      <p:cBhvr>
                                        <p:cTn id="27" dur="166" decel="50000">
                                          <p:stCondLst>
                                            <p:cond delay="676"/>
                                          </p:stCondLst>
                                        </p:cTn>
                                        <p:tgtEl>
                                          <p:spTgt spid="3407874">
                                            <p:txEl>
                                              <p:pRg st="0" end="0"/>
                                            </p:txEl>
                                          </p:spTgt>
                                        </p:tgtEl>
                                      </p:cBhvr>
                                      <p:to x="100000" y="100000"/>
                                    </p:animScale>
                                    <p:animScale>
                                      <p:cBhvr>
                                        <p:cTn id="28" dur="26">
                                          <p:stCondLst>
                                            <p:cond delay="1312"/>
                                          </p:stCondLst>
                                        </p:cTn>
                                        <p:tgtEl>
                                          <p:spTgt spid="3407874">
                                            <p:txEl>
                                              <p:pRg st="0" end="0"/>
                                            </p:txEl>
                                          </p:spTgt>
                                        </p:tgtEl>
                                      </p:cBhvr>
                                      <p:to x="100000" y="80000"/>
                                    </p:animScale>
                                    <p:animScale>
                                      <p:cBhvr>
                                        <p:cTn id="29" dur="166" decel="50000">
                                          <p:stCondLst>
                                            <p:cond delay="1338"/>
                                          </p:stCondLst>
                                        </p:cTn>
                                        <p:tgtEl>
                                          <p:spTgt spid="3407874">
                                            <p:txEl>
                                              <p:pRg st="0" end="0"/>
                                            </p:txEl>
                                          </p:spTgt>
                                        </p:tgtEl>
                                      </p:cBhvr>
                                      <p:to x="100000" y="100000"/>
                                    </p:animScale>
                                    <p:animScale>
                                      <p:cBhvr>
                                        <p:cTn id="30" dur="26">
                                          <p:stCondLst>
                                            <p:cond delay="1642"/>
                                          </p:stCondLst>
                                        </p:cTn>
                                        <p:tgtEl>
                                          <p:spTgt spid="3407874">
                                            <p:txEl>
                                              <p:pRg st="0" end="0"/>
                                            </p:txEl>
                                          </p:spTgt>
                                        </p:tgtEl>
                                      </p:cBhvr>
                                      <p:to x="100000" y="90000"/>
                                    </p:animScale>
                                    <p:animScale>
                                      <p:cBhvr>
                                        <p:cTn id="31" dur="166" decel="50000">
                                          <p:stCondLst>
                                            <p:cond delay="1668"/>
                                          </p:stCondLst>
                                        </p:cTn>
                                        <p:tgtEl>
                                          <p:spTgt spid="3407874">
                                            <p:txEl>
                                              <p:pRg st="0" end="0"/>
                                            </p:txEl>
                                          </p:spTgt>
                                        </p:tgtEl>
                                      </p:cBhvr>
                                      <p:to x="100000" y="100000"/>
                                    </p:animScale>
                                    <p:animScale>
                                      <p:cBhvr>
                                        <p:cTn id="32" dur="26">
                                          <p:stCondLst>
                                            <p:cond delay="1808"/>
                                          </p:stCondLst>
                                        </p:cTn>
                                        <p:tgtEl>
                                          <p:spTgt spid="3407874">
                                            <p:txEl>
                                              <p:pRg st="0" end="0"/>
                                            </p:txEl>
                                          </p:spTgt>
                                        </p:tgtEl>
                                      </p:cBhvr>
                                      <p:to x="100000" y="95000"/>
                                    </p:animScale>
                                    <p:animScale>
                                      <p:cBhvr>
                                        <p:cTn id="33" dur="166" decel="50000">
                                          <p:stCondLst>
                                            <p:cond delay="1834"/>
                                          </p:stCondLst>
                                        </p:cTn>
                                        <p:tgtEl>
                                          <p:spTgt spid="3407874">
                                            <p:txEl>
                                              <p:pRg st="0" end="0"/>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07875">
                                            <p:txEl>
                                              <p:pRg st="1" end="1"/>
                                            </p:txEl>
                                          </p:spTgt>
                                        </p:tgtEl>
                                        <p:attrNameLst>
                                          <p:attrName>style.visibility</p:attrName>
                                        </p:attrNameLst>
                                      </p:cBhvr>
                                      <p:to>
                                        <p:strVal val="visible"/>
                                      </p:to>
                                    </p:set>
                                    <p:animEffect transition="in" filter="wipe(left)">
                                      <p:cBhvr>
                                        <p:cTn id="38" dur="500"/>
                                        <p:tgtEl>
                                          <p:spTgt spid="340787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07875">
                                            <p:txEl>
                                              <p:pRg st="0" end="0"/>
                                            </p:txEl>
                                          </p:spTgt>
                                        </p:tgtEl>
                                        <p:attrNameLst>
                                          <p:attrName>style.visibility</p:attrName>
                                        </p:attrNameLst>
                                      </p:cBhvr>
                                      <p:to>
                                        <p:strVal val="visible"/>
                                      </p:to>
                                    </p:set>
                                    <p:animEffect transition="in" filter="wipe(left)">
                                      <p:cBhvr>
                                        <p:cTn id="43" dur="500"/>
                                        <p:tgtEl>
                                          <p:spTgt spid="34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62" name="Picture 2" descr="PAGE_30"/>
          <p:cNvPicPr>
            <a:picLocks noChangeAspect="1" noChangeArrowheads="1"/>
          </p:cNvPicPr>
          <p:nvPr/>
        </p:nvPicPr>
        <p:blipFill>
          <a:blip r:embed="rId3" cstate="print"/>
          <a:srcRect/>
          <a:stretch>
            <a:fillRect/>
          </a:stretch>
        </p:blipFill>
        <p:spPr bwMode="auto">
          <a:xfrm>
            <a:off x="0" y="0"/>
            <a:ext cx="12192000" cy="8107052"/>
          </a:xfrm>
          <a:prstGeom prst="rect">
            <a:avLst/>
          </a:prstGeom>
          <a:noFill/>
        </p:spPr>
      </p:pic>
      <p:sp>
        <p:nvSpPr>
          <p:cNvPr id="1525763" name="Comment 3"/>
          <p:cNvSpPr>
            <a:spLocks noChangeArrowheads="1"/>
          </p:cNvSpPr>
          <p:nvPr/>
        </p:nvSpPr>
        <p:spPr bwMode="auto">
          <a:xfrm>
            <a:off x="1524000" y="-914400"/>
            <a:ext cx="8229600"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Luther was coupled with milder Oecolampadius of Basel &amp; Zwingli with Melanchthon</a:t>
            </a: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a:t>
            </a:r>
          </a:p>
        </p:txBody>
      </p:sp>
    </p:spTree>
    <p:extLst>
      <p:ext uri="{BB962C8B-B14F-4D97-AF65-F5344CB8AC3E}">
        <p14:creationId xmlns:p14="http://schemas.microsoft.com/office/powerpoint/2010/main" val="1396270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09800" y="152400"/>
            <a:ext cx="7772400" cy="1371600"/>
          </a:xfrm>
          <a:ln>
            <a:solidFill>
              <a:schemeClr val="hlink"/>
            </a:solidFill>
          </a:ln>
        </p:spPr>
        <p:txBody>
          <a:bodyPr/>
          <a:lstStyle/>
          <a:p>
            <a:r>
              <a:rPr lang="en-US"/>
              <a:t>Swiss Reformers &amp; Lutherans Separate Over Lord’s Supper</a:t>
            </a:r>
          </a:p>
        </p:txBody>
      </p:sp>
      <p:sp>
        <p:nvSpPr>
          <p:cNvPr id="87043" name="Rectangle 3"/>
          <p:cNvSpPr>
            <a:spLocks noGrp="1" noChangeArrowheads="1"/>
          </p:cNvSpPr>
          <p:nvPr>
            <p:ph type="body" sz="half" idx="1"/>
          </p:nvPr>
        </p:nvSpPr>
        <p:spPr>
          <a:xfrm>
            <a:off x="2133600" y="1600200"/>
            <a:ext cx="7924800" cy="1752600"/>
          </a:xfrm>
          <a:solidFill>
            <a:schemeClr val="hlink"/>
          </a:solidFill>
        </p:spPr>
        <p:txBody>
          <a:bodyPr/>
          <a:lstStyle/>
          <a:p>
            <a:pPr>
              <a:lnSpc>
                <a:spcPct val="90000"/>
              </a:lnSpc>
              <a:buFontTx/>
              <a:buNone/>
            </a:pPr>
            <a:r>
              <a:rPr lang="en-US" sz="2800"/>
              <a:t>Agreement Then Holding Today Over Three Sola’s:</a:t>
            </a:r>
          </a:p>
          <a:p>
            <a:pPr>
              <a:lnSpc>
                <a:spcPct val="90000"/>
              </a:lnSpc>
              <a:buFontTx/>
              <a:buNone/>
            </a:pPr>
            <a:r>
              <a:rPr lang="en-US" sz="2800"/>
              <a:t>    - </a:t>
            </a:r>
            <a:r>
              <a:rPr lang="en-US" sz="2800" i="1"/>
              <a:t>Sola Fida</a:t>
            </a:r>
            <a:r>
              <a:rPr lang="en-US" sz="2800"/>
              <a:t>  = by </a:t>
            </a:r>
            <a:r>
              <a:rPr lang="en-US" sz="2800" b="1"/>
              <a:t>faith alone</a:t>
            </a:r>
            <a:r>
              <a:rPr lang="en-US" sz="2800"/>
              <a:t>, apart from works                                                                                                  - </a:t>
            </a:r>
            <a:r>
              <a:rPr lang="en-US" sz="2800" i="1"/>
              <a:t>Sola Gratia</a:t>
            </a:r>
            <a:r>
              <a:rPr lang="en-US" sz="2800"/>
              <a:t>   = by </a:t>
            </a:r>
            <a:r>
              <a:rPr lang="en-US" sz="2800" b="1"/>
              <a:t>grace alone</a:t>
            </a:r>
            <a:r>
              <a:rPr lang="en-US" sz="2800"/>
              <a:t>, without merit                                                                       - </a:t>
            </a:r>
            <a:r>
              <a:rPr lang="en-US" sz="2800" i="1"/>
              <a:t>Sola Scriptura</a:t>
            </a:r>
            <a:r>
              <a:rPr lang="en-US" sz="2800"/>
              <a:t> = by </a:t>
            </a:r>
            <a:r>
              <a:rPr lang="en-US" sz="2800" b="1"/>
              <a:t>scripture alone</a:t>
            </a:r>
            <a:r>
              <a:rPr lang="en-US" sz="2800"/>
              <a:t>, without add</a:t>
            </a:r>
            <a:r>
              <a:rPr lang="en-US" sz="2400"/>
              <a:t> </a:t>
            </a:r>
          </a:p>
        </p:txBody>
      </p:sp>
      <p:sp>
        <p:nvSpPr>
          <p:cNvPr id="87044" name="Rectangle 4"/>
          <p:cNvSpPr>
            <a:spLocks noGrp="1" noChangeArrowheads="1"/>
          </p:cNvSpPr>
          <p:nvPr>
            <p:ph sz="half" idx="2"/>
          </p:nvPr>
        </p:nvSpPr>
        <p:spPr>
          <a:xfrm>
            <a:off x="2057400" y="3429000"/>
            <a:ext cx="8001000" cy="3429000"/>
          </a:xfrm>
        </p:spPr>
        <p:txBody>
          <a:bodyPr/>
          <a:lstStyle/>
          <a:p>
            <a:r>
              <a:rPr lang="en-US" sz="1800">
                <a:solidFill>
                  <a:schemeClr val="hlink"/>
                </a:solidFill>
                <a:effectLst>
                  <a:outerShdw blurRad="38100" dist="38100" dir="2700000" algn="tl">
                    <a:srgbClr val="000000"/>
                  </a:outerShdw>
                </a:effectLst>
              </a:rPr>
              <a:t>Protestantism Landscape Of State &amp; Territorial Churches With Swiss &amp;   German Branches</a:t>
            </a:r>
          </a:p>
          <a:p>
            <a:r>
              <a:rPr lang="en-US" sz="1800">
                <a:solidFill>
                  <a:schemeClr val="hlink"/>
                </a:solidFill>
                <a:effectLst>
                  <a:outerShdw blurRad="38100" dist="38100" dir="2700000" algn="tl">
                    <a:srgbClr val="000000"/>
                  </a:outerShdw>
                </a:effectLst>
              </a:rPr>
              <a:t>Swiss Reform Movement Soon Split Into Three:  Puritan, Presbyterian, &amp; Congregational Variants</a:t>
            </a:r>
          </a:p>
          <a:p>
            <a:r>
              <a:rPr lang="en-US" sz="1800">
                <a:solidFill>
                  <a:schemeClr val="hlink"/>
                </a:solidFill>
                <a:effectLst>
                  <a:outerShdw blurRad="38100" dist="38100" dir="2700000" algn="tl">
                    <a:srgbClr val="000000"/>
                  </a:outerShdw>
                </a:effectLst>
              </a:rPr>
              <a:t>Had Historic 1529 Meeting Worked – One Protestant Reform Church</a:t>
            </a:r>
          </a:p>
          <a:p>
            <a:r>
              <a:rPr lang="en-US" sz="1800">
                <a:solidFill>
                  <a:schemeClr val="hlink"/>
                </a:solidFill>
                <a:effectLst>
                  <a:outerShdw blurRad="38100" dist="38100" dir="2700000" algn="tl">
                    <a:srgbClr val="000000"/>
                  </a:outerShdw>
                </a:effectLst>
              </a:rPr>
              <a:t>Long List Agreed All But Item Of Nature Of  Elements In Communion:     Luther  Materialist; Zwingli Memorialism</a:t>
            </a:r>
          </a:p>
          <a:p>
            <a:r>
              <a:rPr lang="en-US" sz="1800">
                <a:solidFill>
                  <a:schemeClr val="hlink"/>
                </a:solidFill>
                <a:effectLst>
                  <a:outerShdw blurRad="38100" dist="38100" dir="2700000" algn="tl">
                    <a:srgbClr val="000000"/>
                  </a:outerShdw>
                </a:effectLst>
              </a:rPr>
              <a:t>Both Seriously Thought The Lord’s Supper One Of The Two Marks Of           The True Church Differing Christlogical Not Sacramental </a:t>
            </a:r>
          </a:p>
          <a:p>
            <a:r>
              <a:rPr lang="en-US" sz="1800">
                <a:solidFill>
                  <a:schemeClr val="hlink"/>
                </a:solidFill>
                <a:effectLst>
                  <a:outerShdw blurRad="38100" dist="38100" dir="2700000" algn="tl">
                    <a:srgbClr val="000000"/>
                  </a:outerShdw>
                </a:effectLst>
              </a:rPr>
              <a:t>Debate Centers Over Interpretive Differences Relating To The Relative Symbolism Or Literalness Of  John 6: 63.</a:t>
            </a:r>
          </a:p>
        </p:txBody>
      </p:sp>
      <p:sp>
        <p:nvSpPr>
          <p:cNvPr id="87045" name="Comment 5"/>
          <p:cNvSpPr>
            <a:spLocks noChangeArrowheads="1"/>
          </p:cNvSpPr>
          <p:nvPr/>
        </p:nvSpPr>
        <p:spPr bwMode="auto">
          <a:xfrm>
            <a:off x="1524000" y="-762000"/>
            <a:ext cx="9144000"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  Zwingli Had Just Bested The Local Catholic Bishop In Debate</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 Latin “Hocus Pocus” Or Aristotelian Principle Debate?;  Catholics Crucify Anew At Mass? </a:t>
            </a:r>
          </a:p>
        </p:txBody>
      </p:sp>
    </p:spTree>
    <p:extLst>
      <p:ext uri="{BB962C8B-B14F-4D97-AF65-F5344CB8AC3E}">
        <p14:creationId xmlns:p14="http://schemas.microsoft.com/office/powerpoint/2010/main" val="362260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 calcmode="lin" valueType="num">
                                      <p:cBhvr>
                                        <p:cTn id="7" dur="1000" fill="hold"/>
                                        <p:tgtEl>
                                          <p:spTgt spid="8704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704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704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7044">
                                            <p:txEl>
                                              <p:pRg st="1" end="1"/>
                                            </p:txEl>
                                          </p:spTgt>
                                        </p:tgtEl>
                                        <p:attrNameLst>
                                          <p:attrName>style.visibility</p:attrName>
                                        </p:attrNameLst>
                                      </p:cBhvr>
                                      <p:to>
                                        <p:strVal val="visible"/>
                                      </p:to>
                                    </p:set>
                                    <p:anim calcmode="lin" valueType="num">
                                      <p:cBhvr>
                                        <p:cTn id="15" dur="1000" fill="hold"/>
                                        <p:tgtEl>
                                          <p:spTgt spid="8704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704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704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704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7044">
                                            <p:txEl>
                                              <p:pRg st="2" end="2"/>
                                            </p:txEl>
                                          </p:spTgt>
                                        </p:tgtEl>
                                        <p:attrNameLst>
                                          <p:attrName>style.visibility</p:attrName>
                                        </p:attrNameLst>
                                      </p:cBhvr>
                                      <p:to>
                                        <p:strVal val="visible"/>
                                      </p:to>
                                    </p:set>
                                    <p:anim calcmode="lin" valueType="num">
                                      <p:cBhvr>
                                        <p:cTn id="23" dur="1000" fill="hold"/>
                                        <p:tgtEl>
                                          <p:spTgt spid="8704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704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704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704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7044">
                                            <p:txEl>
                                              <p:pRg st="3" end="3"/>
                                            </p:txEl>
                                          </p:spTgt>
                                        </p:tgtEl>
                                        <p:attrNameLst>
                                          <p:attrName>style.visibility</p:attrName>
                                        </p:attrNameLst>
                                      </p:cBhvr>
                                      <p:to>
                                        <p:strVal val="visible"/>
                                      </p:to>
                                    </p:set>
                                    <p:anim calcmode="lin" valueType="num">
                                      <p:cBhvr>
                                        <p:cTn id="31" dur="1000" fill="hold"/>
                                        <p:tgtEl>
                                          <p:spTgt spid="8704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704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704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704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7044">
                                            <p:txEl>
                                              <p:pRg st="4" end="4"/>
                                            </p:txEl>
                                          </p:spTgt>
                                        </p:tgtEl>
                                        <p:attrNameLst>
                                          <p:attrName>style.visibility</p:attrName>
                                        </p:attrNameLst>
                                      </p:cBhvr>
                                      <p:to>
                                        <p:strVal val="visible"/>
                                      </p:to>
                                    </p:set>
                                    <p:anim calcmode="lin" valueType="num">
                                      <p:cBhvr>
                                        <p:cTn id="39" dur="1000" fill="hold"/>
                                        <p:tgtEl>
                                          <p:spTgt spid="8704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704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704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704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87044">
                                            <p:txEl>
                                              <p:pRg st="5" end="5"/>
                                            </p:txEl>
                                          </p:spTgt>
                                        </p:tgtEl>
                                        <p:attrNameLst>
                                          <p:attrName>style.visibility</p:attrName>
                                        </p:attrNameLst>
                                      </p:cBhvr>
                                      <p:to>
                                        <p:strVal val="visible"/>
                                      </p:to>
                                    </p:set>
                                    <p:anim calcmode="lin" valueType="num">
                                      <p:cBhvr>
                                        <p:cTn id="47" dur="1000" fill="hold"/>
                                        <p:tgtEl>
                                          <p:spTgt spid="8704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8704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8704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704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4934658" name="Rectangle 2"/>
          <p:cNvSpPr>
            <a:spLocks noGrp="1" noChangeArrowheads="1"/>
          </p:cNvSpPr>
          <p:nvPr>
            <p:ph type="title"/>
          </p:nvPr>
        </p:nvSpPr>
        <p:spPr>
          <a:xfrm>
            <a:off x="2209800" y="152400"/>
            <a:ext cx="7772400" cy="1447800"/>
          </a:xfrm>
          <a:ln>
            <a:solidFill>
              <a:schemeClr val="hlink"/>
            </a:solidFill>
          </a:ln>
        </p:spPr>
        <p:txBody>
          <a:bodyPr/>
          <a:lstStyle/>
          <a:p>
            <a:r>
              <a:rPr lang="en-US"/>
              <a:t>Swiss Reformers &amp; Lutherans Separate Over Lord’s Supper</a:t>
            </a:r>
          </a:p>
        </p:txBody>
      </p:sp>
      <p:sp>
        <p:nvSpPr>
          <p:cNvPr id="4934659" name="Rectangle 3"/>
          <p:cNvSpPr>
            <a:spLocks noGrp="1" noChangeArrowheads="1"/>
          </p:cNvSpPr>
          <p:nvPr>
            <p:ph type="body" sz="half" idx="1"/>
          </p:nvPr>
        </p:nvSpPr>
        <p:spPr>
          <a:xfrm>
            <a:off x="2209800" y="1676400"/>
            <a:ext cx="7772400" cy="1828800"/>
          </a:xfrm>
          <a:solidFill>
            <a:schemeClr val="hlink"/>
          </a:solidFill>
        </p:spPr>
        <p:txBody>
          <a:bodyPr/>
          <a:lstStyle/>
          <a:p>
            <a:pPr>
              <a:lnSpc>
                <a:spcPct val="90000"/>
              </a:lnSpc>
              <a:buFontTx/>
              <a:buNone/>
            </a:pPr>
            <a:r>
              <a:rPr lang="en-US" sz="2800"/>
              <a:t>Agreement Then Holding Today Over Three Sola’s:</a:t>
            </a:r>
          </a:p>
          <a:p>
            <a:pPr>
              <a:lnSpc>
                <a:spcPct val="90000"/>
              </a:lnSpc>
              <a:buFontTx/>
              <a:buNone/>
            </a:pPr>
            <a:r>
              <a:rPr lang="en-US" sz="2800"/>
              <a:t>    - </a:t>
            </a:r>
            <a:r>
              <a:rPr lang="en-US" sz="2800" i="1"/>
              <a:t>Sola Fida</a:t>
            </a:r>
            <a:r>
              <a:rPr lang="en-US" sz="2800"/>
              <a:t>  = by </a:t>
            </a:r>
            <a:r>
              <a:rPr lang="en-US" sz="2800" b="1"/>
              <a:t>faith alone</a:t>
            </a:r>
            <a:r>
              <a:rPr lang="en-US" sz="2800"/>
              <a:t>, apart from works                                                                                                  - </a:t>
            </a:r>
            <a:r>
              <a:rPr lang="en-US" sz="2800" i="1"/>
              <a:t>Sola Gratia</a:t>
            </a:r>
            <a:r>
              <a:rPr lang="en-US" sz="2800"/>
              <a:t>   = by </a:t>
            </a:r>
            <a:r>
              <a:rPr lang="en-US" sz="2800" b="1"/>
              <a:t>grace alone</a:t>
            </a:r>
            <a:r>
              <a:rPr lang="en-US" sz="2800"/>
              <a:t>, without merit                                                                       - </a:t>
            </a:r>
            <a:r>
              <a:rPr lang="en-US" sz="2800" i="1"/>
              <a:t>Sola Scriptura</a:t>
            </a:r>
            <a:r>
              <a:rPr lang="en-US" sz="2800"/>
              <a:t> = by </a:t>
            </a:r>
            <a:r>
              <a:rPr lang="en-US" sz="2800" b="1"/>
              <a:t>scripture alone</a:t>
            </a:r>
            <a:r>
              <a:rPr lang="en-US" sz="2800"/>
              <a:t>, without add</a:t>
            </a:r>
            <a:r>
              <a:rPr lang="en-US" sz="2400"/>
              <a:t> </a:t>
            </a:r>
          </a:p>
        </p:txBody>
      </p:sp>
      <p:sp>
        <p:nvSpPr>
          <p:cNvPr id="4934660" name="Rectangle 4"/>
          <p:cNvSpPr>
            <a:spLocks noGrp="1" noChangeArrowheads="1"/>
          </p:cNvSpPr>
          <p:nvPr>
            <p:ph sz="half" idx="2"/>
          </p:nvPr>
        </p:nvSpPr>
        <p:spPr>
          <a:xfrm>
            <a:off x="2133600" y="3505200"/>
            <a:ext cx="7848600" cy="3124200"/>
          </a:xfrm>
        </p:spPr>
        <p:txBody>
          <a:bodyPr/>
          <a:lstStyle/>
          <a:p>
            <a:r>
              <a:rPr lang="en-US" sz="1800">
                <a:solidFill>
                  <a:schemeClr val="hlink"/>
                </a:solidFill>
                <a:effectLst>
                  <a:outerShdw blurRad="38100" dist="38100" dir="2700000" algn="tl">
                    <a:srgbClr val="000000"/>
                  </a:outerShdw>
                </a:effectLst>
              </a:rPr>
              <a:t>Zwingli Focused On Contextual Understanding Of Apostles Present For The Omnipresence Of His Fleshly Body</a:t>
            </a:r>
          </a:p>
          <a:p>
            <a:r>
              <a:rPr lang="en-US" sz="1800">
                <a:solidFill>
                  <a:schemeClr val="hlink"/>
                </a:solidFill>
                <a:effectLst>
                  <a:outerShdw blurRad="38100" dist="38100" dir="2700000" algn="tl">
                    <a:srgbClr val="000000"/>
                  </a:outerShdw>
                </a:effectLst>
              </a:rPr>
              <a:t>Latter Lutherans Later Label:  of </a:t>
            </a:r>
            <a:r>
              <a:rPr lang="en-US" sz="1800" i="1">
                <a:solidFill>
                  <a:schemeClr val="hlink"/>
                </a:solidFill>
                <a:effectLst>
                  <a:outerShdw blurRad="38100" dist="38100" dir="2700000" algn="tl">
                    <a:srgbClr val="000000"/>
                  </a:outerShdw>
                </a:effectLst>
              </a:rPr>
              <a:t>extra Calvinisticum</a:t>
            </a:r>
            <a:r>
              <a:rPr lang="en-US" sz="1800">
                <a:solidFill>
                  <a:schemeClr val="hlink"/>
                </a:solidFill>
                <a:effectLst>
                  <a:outerShdw blurRad="38100" dist="38100" dir="2700000" algn="tl">
                    <a:srgbClr val="000000"/>
                  </a:outerShdw>
                </a:effectLst>
              </a:rPr>
              <a:t> or contrary position    “Christ is God outside flesh”</a:t>
            </a:r>
          </a:p>
          <a:p>
            <a:r>
              <a:rPr lang="en-US" sz="1800">
                <a:solidFill>
                  <a:schemeClr val="hlink"/>
                </a:solidFill>
                <a:effectLst>
                  <a:outerShdw blurRad="38100" dist="38100" dir="2700000" algn="tl">
                    <a:srgbClr val="000000"/>
                  </a:outerShdw>
                </a:effectLst>
              </a:rPr>
              <a:t>Luther’s case described as “distinctive ubiquity” or that “Christ’s human body or corporal presence everywhere”</a:t>
            </a:r>
          </a:p>
          <a:p>
            <a:r>
              <a:rPr lang="en-US" sz="1800">
                <a:solidFill>
                  <a:schemeClr val="hlink"/>
                </a:solidFill>
                <a:effectLst>
                  <a:outerShdw blurRad="38100" dist="38100" dir="2700000" algn="tl">
                    <a:srgbClr val="000000"/>
                  </a:outerShdw>
                </a:effectLst>
              </a:rPr>
              <a:t>Connected to Doctrine of </a:t>
            </a:r>
            <a:r>
              <a:rPr lang="en-US" sz="1800" i="1">
                <a:solidFill>
                  <a:schemeClr val="hlink"/>
                </a:solidFill>
                <a:effectLst>
                  <a:outerShdw blurRad="38100" dist="38100" dir="2700000" algn="tl">
                    <a:srgbClr val="000000"/>
                  </a:outerShdw>
                </a:effectLst>
              </a:rPr>
              <a:t>Communicatio Idiomatum </a:t>
            </a:r>
            <a:r>
              <a:rPr lang="en-US" sz="1800">
                <a:solidFill>
                  <a:schemeClr val="hlink"/>
                </a:solidFill>
                <a:effectLst>
                  <a:outerShdw blurRad="38100" dist="38100" dir="2700000" algn="tl">
                    <a:srgbClr val="000000"/>
                  </a:outerShdw>
                </a:effectLst>
              </a:rPr>
              <a:t>or sharing of properties    and the “blessed exchange”</a:t>
            </a:r>
            <a:endParaRPr lang="en-US" sz="1800" i="1">
              <a:solidFill>
                <a:schemeClr val="hlink"/>
              </a:solidFill>
              <a:effectLst>
                <a:outerShdw blurRad="38100" dist="38100" dir="2700000" algn="tl">
                  <a:srgbClr val="000000"/>
                </a:outerShdw>
              </a:effectLst>
            </a:endParaRPr>
          </a:p>
          <a:p>
            <a:r>
              <a:rPr lang="en-US" sz="1800">
                <a:solidFill>
                  <a:schemeClr val="hlink"/>
                </a:solidFill>
                <a:effectLst>
                  <a:outerShdw blurRad="38100" dist="38100" dir="2700000" algn="tl">
                    <a:srgbClr val="000000"/>
                  </a:outerShdw>
                </a:effectLst>
              </a:rPr>
              <a:t>Theologians Explain As Emphasis Disagreement Since Orthodox Agree One Person Of  Two Natures:  Emphasis Either On Differences Or Similarities;  Position Of Swiss Reformers:  Luther Denatures Jesus’ Body</a:t>
            </a:r>
          </a:p>
        </p:txBody>
      </p:sp>
      <p:sp>
        <p:nvSpPr>
          <p:cNvPr id="4934661" name="Comment 5"/>
          <p:cNvSpPr>
            <a:spLocks noChangeArrowheads="1"/>
          </p:cNvSpPr>
          <p:nvPr/>
        </p:nvSpPr>
        <p:spPr bwMode="auto">
          <a:xfrm>
            <a:off x="1524000" y="-5867400"/>
            <a:ext cx="9144000" cy="437991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Both Lutheran &amp; Catholic Arguments Pointless With Recent Translations Of 1Cor. 10: 16;</a:t>
            </a:r>
          </a:p>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For Luther, the bread was the body of Christ.  That is what Christ said.  Luther wrote on the velvet cloth “Hoc est corpus meum!”  The Swiss reminded Luther that Christ also called Himself the vine and the door.  Oecolampadius asked,  “Martin, how is Christ any more present in the sacrament if He is corporeally present than He is when spiritually and dynamically?  “I don’t know,”  answered Luther,  “but if Christ told me to eat dung I’d do it knowing it was good for me.”  Not to believe Christ’s words was to be of another spirit! </a:t>
            </a:r>
          </a:p>
          <a:p>
            <a:pPr marL="457200" marR="0" lvl="0" indent="-45720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TWO IRONIC POSTSCRIPTS:</a:t>
            </a:r>
          </a:p>
          <a:p>
            <a:pPr marL="457200" marR="0" lvl="0" indent="-457200" algn="ctr" defTabSz="914400" rtl="0" eaLnBrk="1" fontAlgn="base" latinLnBrk="0" hangingPunct="1">
              <a:lnSpc>
                <a:spcPct val="100000"/>
              </a:lnSpc>
              <a:spcBef>
                <a:spcPct val="50000"/>
              </a:spcBef>
              <a:spcAft>
                <a:spcPct val="0"/>
              </a:spcAft>
              <a:buClrTx/>
              <a:buSzTx/>
              <a:buFontTx/>
              <a:buAutoNum type="arabicParenR"/>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Luther later saw a copy of Calvin’s writings on the Lord’s Supper (essentially like Oecolampadius’ views)  and seemed to agree with it</a:t>
            </a:r>
          </a:p>
          <a:p>
            <a:pPr marL="457200" marR="0" lvl="0" indent="-457200" algn="ctr" defTabSz="914400" rtl="0" eaLnBrk="1" fontAlgn="base" latinLnBrk="0" hangingPunct="1">
              <a:lnSpc>
                <a:spcPct val="100000"/>
              </a:lnSpc>
              <a:spcBef>
                <a:spcPct val="50000"/>
              </a:spcBef>
              <a:spcAft>
                <a:spcPct val="0"/>
              </a:spcAft>
              <a:buClrTx/>
              <a:buSzTx/>
              <a:buFontTx/>
              <a:buAutoNum type="arabicParenR"/>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Manschreck,  a Melanchthon authority,  says that it was Melanchthon who stiffened Luther against the Swiss view of the Eucharist,  </a:t>
            </a:r>
            <a:r>
              <a:rPr kumimoji="0" lang="en-US"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fearing it would make reunion with Rome impossible!   </a:t>
            </a:r>
          </a:p>
        </p:txBody>
      </p:sp>
    </p:spTree>
    <p:extLst>
      <p:ext uri="{BB962C8B-B14F-4D97-AF65-F5344CB8AC3E}">
        <p14:creationId xmlns:p14="http://schemas.microsoft.com/office/powerpoint/2010/main" val="7020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34660">
                                            <p:txEl>
                                              <p:pRg st="0" end="0"/>
                                            </p:txEl>
                                          </p:spTgt>
                                        </p:tgtEl>
                                        <p:attrNameLst>
                                          <p:attrName>style.visibility</p:attrName>
                                        </p:attrNameLst>
                                      </p:cBhvr>
                                      <p:to>
                                        <p:strVal val="visible"/>
                                      </p:to>
                                    </p:set>
                                    <p:anim calcmode="lin" valueType="num">
                                      <p:cBhvr>
                                        <p:cTn id="7" dur="1000" fill="hold"/>
                                        <p:tgtEl>
                                          <p:spTgt spid="49346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346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9346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3466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934660">
                                            <p:txEl>
                                              <p:pRg st="1" end="1"/>
                                            </p:txEl>
                                          </p:spTgt>
                                        </p:tgtEl>
                                        <p:attrNameLst>
                                          <p:attrName>style.visibility</p:attrName>
                                        </p:attrNameLst>
                                      </p:cBhvr>
                                      <p:to>
                                        <p:strVal val="visible"/>
                                      </p:to>
                                    </p:set>
                                    <p:anim calcmode="lin" valueType="num">
                                      <p:cBhvr>
                                        <p:cTn id="15" dur="1000" fill="hold"/>
                                        <p:tgtEl>
                                          <p:spTgt spid="493466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93466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9346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93466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934660">
                                            <p:txEl>
                                              <p:pRg st="2" end="2"/>
                                            </p:txEl>
                                          </p:spTgt>
                                        </p:tgtEl>
                                        <p:attrNameLst>
                                          <p:attrName>style.visibility</p:attrName>
                                        </p:attrNameLst>
                                      </p:cBhvr>
                                      <p:to>
                                        <p:strVal val="visible"/>
                                      </p:to>
                                    </p:set>
                                    <p:anim calcmode="lin" valueType="num">
                                      <p:cBhvr>
                                        <p:cTn id="23" dur="1000" fill="hold"/>
                                        <p:tgtEl>
                                          <p:spTgt spid="493466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93466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9346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93466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934660">
                                            <p:txEl>
                                              <p:pRg st="3" end="3"/>
                                            </p:txEl>
                                          </p:spTgt>
                                        </p:tgtEl>
                                        <p:attrNameLst>
                                          <p:attrName>style.visibility</p:attrName>
                                        </p:attrNameLst>
                                      </p:cBhvr>
                                      <p:to>
                                        <p:strVal val="visible"/>
                                      </p:to>
                                    </p:set>
                                    <p:anim calcmode="lin" valueType="num">
                                      <p:cBhvr>
                                        <p:cTn id="31" dur="1000" fill="hold"/>
                                        <p:tgtEl>
                                          <p:spTgt spid="4934660">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934660">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9346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9346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934660">
                                            <p:txEl>
                                              <p:pRg st="4" end="4"/>
                                            </p:txEl>
                                          </p:spTgt>
                                        </p:tgtEl>
                                        <p:attrNameLst>
                                          <p:attrName>style.visibility</p:attrName>
                                        </p:attrNameLst>
                                      </p:cBhvr>
                                      <p:to>
                                        <p:strVal val="visible"/>
                                      </p:to>
                                    </p:set>
                                    <p:anim calcmode="lin" valueType="num">
                                      <p:cBhvr>
                                        <p:cTn id="39" dur="1000" fill="hold"/>
                                        <p:tgtEl>
                                          <p:spTgt spid="4934660">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934660">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93466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93466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466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361666" name="Rectangle 2"/>
          <p:cNvSpPr>
            <a:spLocks noGrp="1" noChangeArrowheads="1"/>
          </p:cNvSpPr>
          <p:nvPr>
            <p:ph type="title" sz="quarter"/>
          </p:nvPr>
        </p:nvSpPr>
        <p:spPr>
          <a:xfrm>
            <a:off x="2209800" y="304800"/>
            <a:ext cx="7772400" cy="1371600"/>
          </a:xfrm>
          <a:solidFill>
            <a:srgbClr val="990000"/>
          </a:solidFill>
          <a:ln>
            <a:solidFill>
              <a:schemeClr val="bg1"/>
            </a:solidFill>
          </a:ln>
        </p:spPr>
        <p:txBody>
          <a:bodyPr/>
          <a:lstStyle/>
          <a:p>
            <a:r>
              <a:rPr lang="en-US" dirty="0">
                <a:hlinkClick r:id="rId4" action="ppaction://hlinkfile"/>
              </a:rPr>
              <a:t>Incarnate Substance </a:t>
            </a:r>
            <a:r>
              <a:rPr lang="en-US" dirty="0">
                <a:effectLst>
                  <a:outerShdw blurRad="38100" dist="38100" dir="2700000" algn="tl">
                    <a:srgbClr val="FFFFFF"/>
                  </a:outerShdw>
                </a:effectLst>
                <a:hlinkClick r:id="rId4" action="ppaction://hlinkfile"/>
              </a:rPr>
              <a:t>Trans-mutes</a:t>
            </a:r>
            <a:r>
              <a:rPr lang="en-US" dirty="0">
                <a:hlinkClick r:id="rId4" action="ppaction://hlinkfile"/>
              </a:rPr>
              <a:t> </a:t>
            </a:r>
            <a:r>
              <a:rPr lang="en-US" sz="4000" dirty="0">
                <a:hlinkClick r:id="rId4" action="ppaction://hlinkfile"/>
              </a:rPr>
              <a:t>To</a:t>
            </a:r>
            <a:r>
              <a:rPr lang="en-US" dirty="0">
                <a:hlinkClick r:id="rId4" action="ppaction://hlinkfile"/>
              </a:rPr>
              <a:t> Communion Presence Debate</a:t>
            </a:r>
            <a:endParaRPr lang="en-US" dirty="0"/>
          </a:p>
        </p:txBody>
      </p:sp>
      <p:sp>
        <p:nvSpPr>
          <p:cNvPr id="5361667" name="Rectangle 3"/>
          <p:cNvSpPr>
            <a:spLocks noGrp="1" noChangeArrowheads="1"/>
          </p:cNvSpPr>
          <p:nvPr>
            <p:ph sz="quarter" idx="1"/>
          </p:nvPr>
        </p:nvSpPr>
        <p:spPr>
          <a:ln>
            <a:solidFill>
              <a:schemeClr val="bg2"/>
            </a:solidFill>
          </a:ln>
        </p:spPr>
        <p:txBody>
          <a:bodyPr/>
          <a:lstStyle/>
          <a:p>
            <a:r>
              <a:rPr lang="en-US" sz="2400"/>
              <a:t>Roman Catholic Church: </a:t>
            </a:r>
            <a:r>
              <a:rPr lang="en-US" sz="2400" u="sng"/>
              <a:t>Transubstantiation</a:t>
            </a:r>
            <a:r>
              <a:rPr lang="en-US" sz="2400"/>
              <a:t> of the elements’ substance into Jesus’s real flesh &amp; blood regardless of appearance. </a:t>
            </a:r>
          </a:p>
        </p:txBody>
      </p:sp>
      <p:sp>
        <p:nvSpPr>
          <p:cNvPr id="5361668" name="Rectangle 4"/>
          <p:cNvSpPr>
            <a:spLocks noGrp="1" noChangeArrowheads="1"/>
          </p:cNvSpPr>
          <p:nvPr>
            <p:ph sz="quarter" idx="2"/>
          </p:nvPr>
        </p:nvSpPr>
        <p:spPr>
          <a:ln>
            <a:solidFill>
              <a:schemeClr val="bg2"/>
            </a:solidFill>
          </a:ln>
        </p:spPr>
        <p:txBody>
          <a:bodyPr/>
          <a:lstStyle/>
          <a:p>
            <a:r>
              <a:rPr lang="en-US" sz="2400"/>
              <a:t>German Lutheran Reform: </a:t>
            </a:r>
            <a:r>
              <a:rPr lang="en-US" sz="2400" u="sng"/>
              <a:t>Consubstantiation</a:t>
            </a:r>
            <a:r>
              <a:rPr lang="en-US" sz="2400"/>
              <a:t> of the elements’ substance that stays the same &amp; coexists w/ the real flesh &amp; blood.   </a:t>
            </a:r>
          </a:p>
        </p:txBody>
      </p:sp>
      <p:sp>
        <p:nvSpPr>
          <p:cNvPr id="5361669" name="Rectangle 5"/>
          <p:cNvSpPr>
            <a:spLocks noGrp="1" noChangeArrowheads="1"/>
          </p:cNvSpPr>
          <p:nvPr>
            <p:ph sz="quarter" idx="3"/>
          </p:nvPr>
        </p:nvSpPr>
        <p:spPr>
          <a:ln>
            <a:solidFill>
              <a:schemeClr val="bg2"/>
            </a:solidFill>
          </a:ln>
        </p:spPr>
        <p:txBody>
          <a:bodyPr/>
          <a:lstStyle/>
          <a:p>
            <a:r>
              <a:rPr lang="en-US" sz="2400"/>
              <a:t>Eastern Greek Orthodox: </a:t>
            </a:r>
            <a:r>
              <a:rPr lang="en-US" sz="2400" u="sng"/>
              <a:t>Theosis</a:t>
            </a:r>
            <a:r>
              <a:rPr lang="en-US" sz="2400"/>
              <a:t> Images Doctrine views the elements types of  Christ’s 2 natures that transport to His presence. </a:t>
            </a:r>
          </a:p>
        </p:txBody>
      </p:sp>
      <p:sp>
        <p:nvSpPr>
          <p:cNvPr id="5361670" name="Rectangle 6"/>
          <p:cNvSpPr>
            <a:spLocks noGrp="1" noChangeArrowheads="1"/>
          </p:cNvSpPr>
          <p:nvPr>
            <p:ph sz="quarter" idx="4"/>
          </p:nvPr>
        </p:nvSpPr>
        <p:spPr>
          <a:ln>
            <a:solidFill>
              <a:schemeClr val="bg2"/>
            </a:solidFill>
          </a:ln>
        </p:spPr>
        <p:txBody>
          <a:bodyPr/>
          <a:lstStyle/>
          <a:p>
            <a:r>
              <a:rPr lang="en-US" sz="2400"/>
              <a:t>Swiss Reformer Position: </a:t>
            </a:r>
            <a:r>
              <a:rPr lang="en-US" sz="2400" u="sng"/>
              <a:t>Memorial</a:t>
            </a:r>
            <a:r>
              <a:rPr lang="en-US" sz="2400"/>
              <a:t>  Remembrance  </a:t>
            </a:r>
            <a:r>
              <a:rPr lang="en-US" sz="2400">
                <a:solidFill>
                  <a:srgbClr val="CC00CC"/>
                </a:solidFill>
              </a:rPr>
              <a:t>representation &amp; symbol</a:t>
            </a:r>
            <a:r>
              <a:rPr lang="en-US" sz="2400"/>
              <a:t> not of the divine substance or presence of  His body.  </a:t>
            </a:r>
          </a:p>
        </p:txBody>
      </p:sp>
    </p:spTree>
    <p:extLst>
      <p:ext uri="{BB962C8B-B14F-4D97-AF65-F5344CB8AC3E}">
        <p14:creationId xmlns:p14="http://schemas.microsoft.com/office/powerpoint/2010/main" val="332215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61670"/>
                                        </p:tgtEl>
                                        <p:attrNameLst>
                                          <p:attrName>style.visibility</p:attrName>
                                        </p:attrNameLst>
                                      </p:cBhvr>
                                      <p:to>
                                        <p:strVal val="visible"/>
                                      </p:to>
                                    </p:set>
                                    <p:anim calcmode="lin" valueType="num">
                                      <p:cBhvr additive="base">
                                        <p:cTn id="7" dur="500" fill="hold"/>
                                        <p:tgtEl>
                                          <p:spTgt spid="5361670"/>
                                        </p:tgtEl>
                                        <p:attrNameLst>
                                          <p:attrName>ppt_x</p:attrName>
                                        </p:attrNameLst>
                                      </p:cBhvr>
                                      <p:tavLst>
                                        <p:tav tm="0">
                                          <p:val>
                                            <p:strVal val="0-#ppt_w/2"/>
                                          </p:val>
                                        </p:tav>
                                        <p:tav tm="100000">
                                          <p:val>
                                            <p:strVal val="#ppt_x"/>
                                          </p:val>
                                        </p:tav>
                                      </p:tavLst>
                                    </p:anim>
                                    <p:anim calcmode="lin" valueType="num">
                                      <p:cBhvr additive="base">
                                        <p:cTn id="8" dur="500" fill="hold"/>
                                        <p:tgtEl>
                                          <p:spTgt spid="53616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61668"/>
                                        </p:tgtEl>
                                        <p:attrNameLst>
                                          <p:attrName>style.visibility</p:attrName>
                                        </p:attrNameLst>
                                      </p:cBhvr>
                                      <p:to>
                                        <p:strVal val="visible"/>
                                      </p:to>
                                    </p:set>
                                    <p:anim calcmode="lin" valueType="num">
                                      <p:cBhvr additive="base">
                                        <p:cTn id="13" dur="500" fill="hold"/>
                                        <p:tgtEl>
                                          <p:spTgt spid="5361668"/>
                                        </p:tgtEl>
                                        <p:attrNameLst>
                                          <p:attrName>ppt_x</p:attrName>
                                        </p:attrNameLst>
                                      </p:cBhvr>
                                      <p:tavLst>
                                        <p:tav tm="0">
                                          <p:val>
                                            <p:strVal val="0-#ppt_w/2"/>
                                          </p:val>
                                        </p:tav>
                                        <p:tav tm="100000">
                                          <p:val>
                                            <p:strVal val="#ppt_x"/>
                                          </p:val>
                                        </p:tav>
                                      </p:tavLst>
                                    </p:anim>
                                    <p:anim calcmode="lin" valueType="num">
                                      <p:cBhvr additive="base">
                                        <p:cTn id="14" dur="500" fill="hold"/>
                                        <p:tgtEl>
                                          <p:spTgt spid="53616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61667"/>
                                        </p:tgtEl>
                                        <p:attrNameLst>
                                          <p:attrName>style.visibility</p:attrName>
                                        </p:attrNameLst>
                                      </p:cBhvr>
                                      <p:to>
                                        <p:strVal val="visible"/>
                                      </p:to>
                                    </p:set>
                                    <p:anim calcmode="lin" valueType="num">
                                      <p:cBhvr additive="base">
                                        <p:cTn id="19" dur="500" fill="hold"/>
                                        <p:tgtEl>
                                          <p:spTgt spid="5361667"/>
                                        </p:tgtEl>
                                        <p:attrNameLst>
                                          <p:attrName>ppt_x</p:attrName>
                                        </p:attrNameLst>
                                      </p:cBhvr>
                                      <p:tavLst>
                                        <p:tav tm="0">
                                          <p:val>
                                            <p:strVal val="0-#ppt_w/2"/>
                                          </p:val>
                                        </p:tav>
                                        <p:tav tm="100000">
                                          <p:val>
                                            <p:strVal val="#ppt_x"/>
                                          </p:val>
                                        </p:tav>
                                      </p:tavLst>
                                    </p:anim>
                                    <p:anim calcmode="lin" valueType="num">
                                      <p:cBhvr additive="base">
                                        <p:cTn id="20" dur="500" fill="hold"/>
                                        <p:tgtEl>
                                          <p:spTgt spid="536166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61669"/>
                                        </p:tgtEl>
                                        <p:attrNameLst>
                                          <p:attrName>style.visibility</p:attrName>
                                        </p:attrNameLst>
                                      </p:cBhvr>
                                      <p:to>
                                        <p:strVal val="visible"/>
                                      </p:to>
                                    </p:set>
                                    <p:anim calcmode="lin" valueType="num">
                                      <p:cBhvr additive="base">
                                        <p:cTn id="25" dur="500" fill="hold"/>
                                        <p:tgtEl>
                                          <p:spTgt spid="5361669"/>
                                        </p:tgtEl>
                                        <p:attrNameLst>
                                          <p:attrName>ppt_x</p:attrName>
                                        </p:attrNameLst>
                                      </p:cBhvr>
                                      <p:tavLst>
                                        <p:tav tm="0">
                                          <p:val>
                                            <p:strVal val="0-#ppt_w/2"/>
                                          </p:val>
                                        </p:tav>
                                        <p:tav tm="100000">
                                          <p:val>
                                            <p:strVal val="#ppt_x"/>
                                          </p:val>
                                        </p:tav>
                                      </p:tavLst>
                                    </p:anim>
                                    <p:anim calcmode="lin" valueType="num">
                                      <p:cBhvr additive="base">
                                        <p:cTn id="26" dur="500" fill="hold"/>
                                        <p:tgtEl>
                                          <p:spTgt spid="5361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1667" grpId="0" animBg="1" autoUpdateAnimBg="0"/>
      <p:bldP spid="5361668" grpId="0" animBg="1" autoUpdateAnimBg="0"/>
      <p:bldP spid="5361669" grpId="0" animBg="1" autoUpdateAnimBg="0"/>
      <p:bldP spid="536167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65253" name="Text Box 5"/>
          <p:cNvSpPr txBox="1">
            <a:spLocks noChangeArrowheads="1"/>
          </p:cNvSpPr>
          <p:nvPr/>
        </p:nvSpPr>
        <p:spPr bwMode="auto">
          <a:xfrm>
            <a:off x="1828800" y="-304799"/>
            <a:ext cx="8458200" cy="4369684"/>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990033"/>
                </a:solidFill>
                <a:effectLst/>
                <a:uLnTx/>
                <a:uFillTx/>
                <a:latin typeface="Arial"/>
                <a:ea typeface="ＭＳ Ｐゴシック"/>
                <a:cs typeface="+mn-cs"/>
              </a:rPr>
              <a:t>“Things fall apart,  the centre cannot hold.</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990033"/>
                </a:solidFill>
                <a:effectLst/>
                <a:uLnTx/>
                <a:uFillTx/>
                <a:latin typeface="Arial"/>
                <a:ea typeface="ＭＳ Ｐゴシック"/>
                <a:cs typeface="+mn-cs"/>
              </a:rPr>
              <a:t>  The blood-dimmed tide is loosed, and</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990033"/>
                </a:solidFill>
                <a:effectLst/>
                <a:uLnTx/>
                <a:uFillTx/>
                <a:latin typeface="Arial"/>
                <a:ea typeface="ＭＳ Ｐゴシック"/>
                <a:cs typeface="+mn-cs"/>
              </a:rPr>
              <a:t> everywhere the ceremony of</a:t>
            </a: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990033"/>
                </a:solidFill>
                <a:effectLst/>
                <a:uLnTx/>
                <a:uFillTx/>
                <a:latin typeface="Arial"/>
                <a:ea typeface="ＭＳ Ｐゴシック"/>
                <a:cs typeface="+mn-cs"/>
              </a:rPr>
              <a:t> innocence is drowned.”</a:t>
            </a:r>
          </a:p>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54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65254" name="Text Box 6"/>
          <p:cNvSpPr txBox="1">
            <a:spLocks noChangeArrowheads="1"/>
          </p:cNvSpPr>
          <p:nvPr/>
        </p:nvSpPr>
        <p:spPr bwMode="auto">
          <a:xfrm>
            <a:off x="3145873" y="5285064"/>
            <a:ext cx="6249798" cy="1323439"/>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Arial"/>
                <a:ea typeface="ＭＳ Ｐゴシック"/>
                <a:cs typeface="Arial" charset="0"/>
              </a:rPr>
              <a:t>19</a:t>
            </a:r>
            <a:r>
              <a:rPr kumimoji="0" lang="en-US" sz="8000" b="1" i="0" u="none" strike="noStrike" kern="1200" cap="none" spc="0" normalizeH="0" baseline="30000" noProof="0" dirty="0">
                <a:ln>
                  <a:noFill/>
                </a:ln>
                <a:solidFill>
                  <a:srgbClr val="FFFFFF"/>
                </a:solidFill>
                <a:effectLst/>
                <a:uLnTx/>
                <a:uFillTx/>
                <a:latin typeface="Arial"/>
                <a:ea typeface="ＭＳ Ｐゴシック"/>
                <a:cs typeface="Arial" charset="0"/>
              </a:rPr>
              <a:t>th</a:t>
            </a:r>
            <a:r>
              <a:rPr kumimoji="0" lang="en-US" sz="8000" b="1" i="0" u="none" strike="noStrike" kern="1200" cap="none" spc="0" normalizeH="0" baseline="0" noProof="0" dirty="0">
                <a:ln>
                  <a:noFill/>
                </a:ln>
                <a:solidFill>
                  <a:srgbClr val="FFFFFF"/>
                </a:solidFill>
                <a:effectLst/>
                <a:uLnTx/>
                <a:uFillTx/>
                <a:latin typeface="Arial"/>
                <a:ea typeface="ＭＳ Ｐゴシック"/>
                <a:cs typeface="Arial" charset="0"/>
              </a:rPr>
              <a:t> Century</a:t>
            </a:r>
          </a:p>
        </p:txBody>
      </p:sp>
      <p:sp>
        <p:nvSpPr>
          <p:cNvPr id="4" name="Text Box 5"/>
          <p:cNvSpPr txBox="1">
            <a:spLocks noChangeArrowheads="1"/>
          </p:cNvSpPr>
          <p:nvPr/>
        </p:nvSpPr>
        <p:spPr bwMode="auto">
          <a:xfrm>
            <a:off x="1828800" y="228629"/>
            <a:ext cx="8458200" cy="2508379"/>
          </a:xfrm>
          <a:prstGeom prst="rect">
            <a:avLst/>
          </a:prstGeom>
          <a:solidFill>
            <a:srgbClr val="C00000"/>
          </a:solid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4000" b="1" i="0" u="none" strike="noStrike" kern="1200" cap="none" spc="0" normalizeH="0" baseline="0" noProof="0" dirty="0">
              <a:ln>
                <a:noFill/>
              </a:ln>
              <a:solidFill>
                <a:srgbClr val="6E0101"/>
              </a:solidFill>
              <a:effectLst/>
              <a:uLnTx/>
              <a:uFillTx/>
              <a:latin typeface="Arial"/>
              <a:ea typeface="ＭＳ Ｐゴシック"/>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Arial"/>
                <a:ea typeface="ＭＳ Ｐゴシック"/>
                <a:cs typeface="+mn-cs"/>
              </a:rPr>
              <a:t>Everything Falls Apart</a:t>
            </a:r>
          </a:p>
        </p:txBody>
      </p:sp>
    </p:spTree>
    <p:extLst>
      <p:ext uri="{BB962C8B-B14F-4D97-AF65-F5344CB8AC3E}">
        <p14:creationId xmlns:p14="http://schemas.microsoft.com/office/powerpoint/2010/main" val="187661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iterate type="lt">
                                    <p:tmPct val="10000"/>
                                  </p:iterate>
                                  <p:childTnLst>
                                    <p:anim calcmode="lin" valueType="num">
                                      <p:cBhvr additive="base">
                                        <p:cTn id="6" dur="500"/>
                                        <p:tgtEl>
                                          <p:spTgt spid="565253"/>
                                        </p:tgtEl>
                                        <p:attrNameLst>
                                          <p:attrName>ppt_x</p:attrName>
                                        </p:attrNameLst>
                                      </p:cBhvr>
                                      <p:tavLst>
                                        <p:tav tm="0">
                                          <p:val>
                                            <p:strVal val="ppt_x"/>
                                          </p:val>
                                        </p:tav>
                                        <p:tav tm="100000">
                                          <p:val>
                                            <p:strVal val="ppt_x"/>
                                          </p:val>
                                        </p:tav>
                                      </p:tavLst>
                                    </p:anim>
                                    <p:anim calcmode="lin" valueType="num">
                                      <p:cBhvr additive="base">
                                        <p:cTn id="7" dur="500"/>
                                        <p:tgtEl>
                                          <p:spTgt spid="565253"/>
                                        </p:tgtEl>
                                        <p:attrNameLst>
                                          <p:attrName>ppt_y</p:attrName>
                                        </p:attrNameLst>
                                      </p:cBhvr>
                                      <p:tavLst>
                                        <p:tav tm="0">
                                          <p:val>
                                            <p:strVal val="ppt_y"/>
                                          </p:val>
                                        </p:tav>
                                        <p:tav tm="100000">
                                          <p:val>
                                            <p:strVal val="1+ppt_h/2"/>
                                          </p:val>
                                        </p:tav>
                                      </p:tavLst>
                                    </p:anim>
                                    <p:set>
                                      <p:cBhvr>
                                        <p:cTn id="8" dur="1" fill="hold">
                                          <p:stCondLst>
                                            <p:cond delay="499"/>
                                          </p:stCondLst>
                                        </p:cTn>
                                        <p:tgtEl>
                                          <p:spTgt spid="56525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3" grpId="0"/>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59938" name="AutoShape 2"/>
          <p:cNvSpPr>
            <a:spLocks noChangeArrowheads="1"/>
          </p:cNvSpPr>
          <p:nvPr/>
        </p:nvSpPr>
        <p:spPr bwMode="auto">
          <a:xfrm>
            <a:off x="1981200" y="228600"/>
            <a:ext cx="8305800" cy="64008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59939"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0" name="Rectangle 4"/>
          <p:cNvSpPr>
            <a:spLocks noChangeArrowheads="1"/>
          </p:cNvSpPr>
          <p:nvPr/>
        </p:nvSpPr>
        <p:spPr bwMode="auto">
          <a:xfrm>
            <a:off x="2438400" y="1447800"/>
            <a:ext cx="7696200" cy="4953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The meaning of worship.  </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“The formation of ‘worship’ is a key to its meanings and how they developed.  The word is formed of </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worth</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and –</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ship</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and its original meaning in Old English (about 888) was ‘the condition of being worthy,  worthiness.’   This meaning was extended in late Old English  (about 1000)  to ‘the respect and honor shown someone worthy,’  found in such phrases as  </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to do worship  </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‘to pay respect or show honor,’  and </a:t>
            </a:r>
            <a:r>
              <a:rPr kumimoji="0" lang="en-US" sz="28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to have or hold in worship </a:t>
            </a: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‘to show honor to,’  always referring to a person of distinction.”  -  Semantic Antics     </a:t>
            </a:r>
          </a:p>
        </p:txBody>
      </p:sp>
      <p:sp>
        <p:nvSpPr>
          <p:cNvPr id="5159945" name="WordArt 9" descr="Paper bag"/>
          <p:cNvSpPr>
            <a:spLocks noChangeArrowheads="1" noChangeShapeType="1" noTextEdit="1"/>
          </p:cNvSpPr>
          <p:nvPr/>
        </p:nvSpPr>
        <p:spPr bwMode="auto">
          <a:xfrm>
            <a:off x="2819400" y="762000"/>
            <a:ext cx="60960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The Principle Of  Godly Worth</a:t>
            </a:r>
          </a:p>
        </p:txBody>
      </p:sp>
    </p:spTree>
    <p:extLst>
      <p:ext uri="{BB962C8B-B14F-4D97-AF65-F5344CB8AC3E}">
        <p14:creationId xmlns:p14="http://schemas.microsoft.com/office/powerpoint/2010/main" val="11584195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159945"/>
                                        </p:tgtEl>
                                        <p:attrNameLst>
                                          <p:attrName>style.visibility</p:attrName>
                                        </p:attrNameLst>
                                      </p:cBhvr>
                                      <p:to>
                                        <p:strVal val="visible"/>
                                      </p:to>
                                    </p:set>
                                    <p:anim calcmode="lin" valueType="num">
                                      <p:cBhvr>
                                        <p:cTn id="7" dur="500" fill="hold"/>
                                        <p:tgtEl>
                                          <p:spTgt spid="5159945"/>
                                        </p:tgtEl>
                                        <p:attrNameLst>
                                          <p:attrName>ppt_w</p:attrName>
                                        </p:attrNameLst>
                                      </p:cBhvr>
                                      <p:tavLst>
                                        <p:tav tm="0">
                                          <p:val>
                                            <p:strVal val="4*#ppt_w"/>
                                          </p:val>
                                        </p:tav>
                                        <p:tav tm="100000">
                                          <p:val>
                                            <p:strVal val="#ppt_w"/>
                                          </p:val>
                                        </p:tav>
                                      </p:tavLst>
                                    </p:anim>
                                    <p:anim calcmode="lin" valueType="num">
                                      <p:cBhvr>
                                        <p:cTn id="8" dur="500" fill="hold"/>
                                        <p:tgtEl>
                                          <p:spTgt spid="515994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159940">
                                            <p:txEl>
                                              <p:pRg st="0" end="0"/>
                                            </p:txEl>
                                          </p:spTgt>
                                        </p:tgtEl>
                                        <p:attrNameLst>
                                          <p:attrName>style.visibility</p:attrName>
                                        </p:attrNameLst>
                                      </p:cBhvr>
                                      <p:to>
                                        <p:strVal val="visible"/>
                                      </p:to>
                                    </p:set>
                                    <p:anim calcmode="lin" valueType="num">
                                      <p:cBhvr additive="base">
                                        <p:cTn id="13" dur="300" fill="hold"/>
                                        <p:tgtEl>
                                          <p:spTgt spid="5159940">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515994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9940" grpId="0" build="p" autoUpdateAnimBg="0"/>
      <p:bldP spid="515994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867074" name="Rectangle 2"/>
          <p:cNvSpPr>
            <a:spLocks noGrp="1" noChangeArrowheads="1"/>
          </p:cNvSpPr>
          <p:nvPr>
            <p:ph type="title"/>
          </p:nvPr>
        </p:nvSpPr>
        <p:spPr>
          <a:xfrm>
            <a:off x="1524000" y="304800"/>
            <a:ext cx="6934200" cy="1295400"/>
          </a:xfrm>
        </p:spPr>
        <p:txBody>
          <a:bodyPr/>
          <a:lstStyle/>
          <a:p>
            <a:r>
              <a:rPr lang="en-US" b="1" dirty="0">
                <a:effectLst>
                  <a:outerShdw blurRad="38100" dist="38100" dir="2700000" algn="tl">
                    <a:srgbClr val="C0C0C0"/>
                  </a:outerShdw>
                </a:effectLst>
              </a:rPr>
              <a:t>The Spiritual Dynamic      Of The Lord’s Supper</a:t>
            </a:r>
            <a:endParaRPr lang="en-US" dirty="0"/>
          </a:p>
        </p:txBody>
      </p:sp>
      <p:sp>
        <p:nvSpPr>
          <p:cNvPr id="4867076" name="Rectangle 4"/>
          <p:cNvSpPr>
            <a:spLocks noGrp="1" noChangeArrowheads="1"/>
          </p:cNvSpPr>
          <p:nvPr>
            <p:ph type="body" idx="1"/>
          </p:nvPr>
        </p:nvSpPr>
        <p:spPr>
          <a:xfrm>
            <a:off x="2286000" y="2057400"/>
            <a:ext cx="6019800" cy="4038600"/>
          </a:xfrm>
        </p:spPr>
        <p:txBody>
          <a:bodyPr/>
          <a:lstStyle/>
          <a:p>
            <a:pPr>
              <a:buFont typeface="Wingdings" pitchFamily="2" charset="2"/>
              <a:buChar char="ü"/>
            </a:pPr>
            <a:r>
              <a:rPr lang="en-US">
                <a:solidFill>
                  <a:srgbClr val="660033"/>
                </a:solidFill>
              </a:rPr>
              <a:t> </a:t>
            </a:r>
            <a:r>
              <a:rPr lang="en-US" b="1">
                <a:solidFill>
                  <a:srgbClr val="660033"/>
                </a:solidFill>
                <a:effectLst>
                  <a:outerShdw blurRad="38100" dist="38100" dir="2700000" algn="tl">
                    <a:srgbClr val="C0C0C0"/>
                  </a:outerShdw>
                </a:effectLst>
              </a:rPr>
              <a:t>A SYMBOLIC FEAST</a:t>
            </a:r>
          </a:p>
          <a:p>
            <a:pPr>
              <a:buFont typeface="Wingdings" pitchFamily="2" charset="2"/>
              <a:buChar char="ü"/>
            </a:pPr>
            <a:r>
              <a:rPr lang="en-US" b="1">
                <a:solidFill>
                  <a:srgbClr val="660033"/>
                </a:solidFill>
                <a:effectLst>
                  <a:outerShdw blurRad="38100" dist="38100" dir="2700000" algn="tl">
                    <a:srgbClr val="C0C0C0"/>
                  </a:outerShdw>
                </a:effectLst>
              </a:rPr>
              <a:t> A MEMORIAL FEAST</a:t>
            </a:r>
          </a:p>
          <a:p>
            <a:pPr>
              <a:buFont typeface="Wingdings" pitchFamily="2" charset="2"/>
              <a:buChar char="ü"/>
            </a:pPr>
            <a:r>
              <a:rPr lang="en-US" b="1">
                <a:solidFill>
                  <a:srgbClr val="660033"/>
                </a:solidFill>
                <a:effectLst>
                  <a:outerShdw blurRad="38100" dist="38100" dir="2700000" algn="tl">
                    <a:srgbClr val="C0C0C0"/>
                  </a:outerShdw>
                </a:effectLst>
              </a:rPr>
              <a:t> A COMMUNION FEAST</a:t>
            </a:r>
          </a:p>
          <a:p>
            <a:pPr>
              <a:buFont typeface="Wingdings" pitchFamily="2" charset="2"/>
              <a:buChar char="ü"/>
            </a:pPr>
            <a:r>
              <a:rPr lang="en-US" b="1">
                <a:solidFill>
                  <a:srgbClr val="660033"/>
                </a:solidFill>
                <a:effectLst>
                  <a:outerShdw blurRad="38100" dist="38100" dir="2700000" algn="tl">
                    <a:srgbClr val="C0C0C0"/>
                  </a:outerShdw>
                </a:effectLst>
              </a:rPr>
              <a:t> A COVENANT FEAST</a:t>
            </a:r>
          </a:p>
          <a:p>
            <a:pPr>
              <a:buFont typeface="Wingdings" pitchFamily="2" charset="2"/>
              <a:buChar char="ü"/>
            </a:pPr>
            <a:r>
              <a:rPr lang="en-US" b="1">
                <a:solidFill>
                  <a:srgbClr val="660033"/>
                </a:solidFill>
                <a:effectLst>
                  <a:outerShdw blurRad="38100" dist="38100" dir="2700000" algn="tl">
                    <a:srgbClr val="C0C0C0"/>
                  </a:outerShdw>
                </a:effectLst>
              </a:rPr>
              <a:t> A PROCLAMATION FEAST</a:t>
            </a:r>
          </a:p>
          <a:p>
            <a:pPr>
              <a:buFont typeface="Wingdings" pitchFamily="2" charset="2"/>
              <a:buChar char="ü"/>
            </a:pPr>
            <a:r>
              <a:rPr lang="en-US" b="1">
                <a:solidFill>
                  <a:srgbClr val="660033"/>
                </a:solidFill>
                <a:effectLst>
                  <a:outerShdw blurRad="38100" dist="38100" dir="2700000" algn="tl">
                    <a:srgbClr val="C0C0C0"/>
                  </a:outerShdw>
                </a:effectLst>
              </a:rPr>
              <a:t> A UNITY FEAST</a:t>
            </a:r>
          </a:p>
        </p:txBody>
      </p:sp>
    </p:spTree>
    <p:extLst>
      <p:ext uri="{BB962C8B-B14F-4D97-AF65-F5344CB8AC3E}">
        <p14:creationId xmlns:p14="http://schemas.microsoft.com/office/powerpoint/2010/main" val="10505037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867074">
                                            <p:txEl>
                                              <p:pRg st="0" end="0"/>
                                            </p:txEl>
                                          </p:spTgt>
                                        </p:tgtEl>
                                        <p:attrNameLst>
                                          <p:attrName>style.visibility</p:attrName>
                                        </p:attrNameLst>
                                      </p:cBhvr>
                                      <p:to>
                                        <p:strVal val="visible"/>
                                      </p:to>
                                    </p:set>
                                    <p:anim calcmode="lin" valueType="num">
                                      <p:cBhvr additive="base">
                                        <p:cTn id="7" dur="300" fill="hold"/>
                                        <p:tgtEl>
                                          <p:spTgt spid="48670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8670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867076">
                                            <p:txEl>
                                              <p:pRg st="0" end="0"/>
                                            </p:txEl>
                                          </p:spTgt>
                                        </p:tgtEl>
                                        <p:attrNameLst>
                                          <p:attrName>style.visibility</p:attrName>
                                        </p:attrNameLst>
                                      </p:cBhvr>
                                      <p:to>
                                        <p:strVal val="visible"/>
                                      </p:to>
                                    </p:set>
                                    <p:anim calcmode="lin" valueType="num">
                                      <p:cBhvr>
                                        <p:cTn id="13" dur="1000" fill="hold"/>
                                        <p:tgtEl>
                                          <p:spTgt spid="486707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86707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8670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8670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867076">
                                            <p:txEl>
                                              <p:pRg st="1" end="1"/>
                                            </p:txEl>
                                          </p:spTgt>
                                        </p:tgtEl>
                                        <p:attrNameLst>
                                          <p:attrName>style.visibility</p:attrName>
                                        </p:attrNameLst>
                                      </p:cBhvr>
                                      <p:to>
                                        <p:strVal val="visible"/>
                                      </p:to>
                                    </p:set>
                                    <p:anim calcmode="lin" valueType="num">
                                      <p:cBhvr>
                                        <p:cTn id="21" dur="1000" fill="hold"/>
                                        <p:tgtEl>
                                          <p:spTgt spid="486707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86707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86707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86707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867076">
                                            <p:txEl>
                                              <p:pRg st="2" end="2"/>
                                            </p:txEl>
                                          </p:spTgt>
                                        </p:tgtEl>
                                        <p:attrNameLst>
                                          <p:attrName>style.visibility</p:attrName>
                                        </p:attrNameLst>
                                      </p:cBhvr>
                                      <p:to>
                                        <p:strVal val="visible"/>
                                      </p:to>
                                    </p:set>
                                    <p:anim calcmode="lin" valueType="num">
                                      <p:cBhvr>
                                        <p:cTn id="29" dur="1000" fill="hold"/>
                                        <p:tgtEl>
                                          <p:spTgt spid="4867076">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867076">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86707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86707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4867076">
                                            <p:txEl>
                                              <p:pRg st="3" end="3"/>
                                            </p:txEl>
                                          </p:spTgt>
                                        </p:tgtEl>
                                        <p:attrNameLst>
                                          <p:attrName>style.visibility</p:attrName>
                                        </p:attrNameLst>
                                      </p:cBhvr>
                                      <p:to>
                                        <p:strVal val="visible"/>
                                      </p:to>
                                    </p:set>
                                    <p:anim calcmode="lin" valueType="num">
                                      <p:cBhvr>
                                        <p:cTn id="37" dur="1000" fill="hold"/>
                                        <p:tgtEl>
                                          <p:spTgt spid="4867076">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4867076">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486707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486707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4867076">
                                            <p:txEl>
                                              <p:pRg st="4" end="4"/>
                                            </p:txEl>
                                          </p:spTgt>
                                        </p:tgtEl>
                                        <p:attrNameLst>
                                          <p:attrName>style.visibility</p:attrName>
                                        </p:attrNameLst>
                                      </p:cBhvr>
                                      <p:to>
                                        <p:strVal val="visible"/>
                                      </p:to>
                                    </p:set>
                                    <p:anim calcmode="lin" valueType="num">
                                      <p:cBhvr>
                                        <p:cTn id="45" dur="1000" fill="hold"/>
                                        <p:tgtEl>
                                          <p:spTgt spid="4867076">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4867076">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486707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86707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4867076">
                                            <p:txEl>
                                              <p:pRg st="5" end="5"/>
                                            </p:txEl>
                                          </p:spTgt>
                                        </p:tgtEl>
                                        <p:attrNameLst>
                                          <p:attrName>style.visibility</p:attrName>
                                        </p:attrNameLst>
                                      </p:cBhvr>
                                      <p:to>
                                        <p:strVal val="visible"/>
                                      </p:to>
                                    </p:set>
                                    <p:anim calcmode="lin" valueType="num">
                                      <p:cBhvr>
                                        <p:cTn id="53" dur="1000" fill="hold"/>
                                        <p:tgtEl>
                                          <p:spTgt spid="4867076">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4867076">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486707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86707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7074" grpId="0" build="p" autoUpdateAnimBg="0"/>
      <p:bldP spid="486707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9938" name="AutoShape 2"/>
          <p:cNvSpPr>
            <a:spLocks noChangeArrowheads="1"/>
          </p:cNvSpPr>
          <p:nvPr/>
        </p:nvSpPr>
        <p:spPr bwMode="auto">
          <a:xfrm>
            <a:off x="3429000" y="152400"/>
            <a:ext cx="7010400" cy="64008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59940" name="Rectangle 4"/>
          <p:cNvSpPr>
            <a:spLocks noChangeArrowheads="1"/>
          </p:cNvSpPr>
          <p:nvPr/>
        </p:nvSpPr>
        <p:spPr bwMode="auto">
          <a:xfrm>
            <a:off x="3352800" y="152400"/>
            <a:ext cx="7315198" cy="62484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44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The question of worthiness.  </a:t>
            </a:r>
            <a:r>
              <a:rPr kumimoji="0" lang="en-US" sz="3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By Luther’s lifetime, the phrase for  the communion ceremony and host had been altered &amp; with it a change   of emphasis.  The term </a:t>
            </a:r>
            <a:r>
              <a:rPr kumimoji="0" lang="en-US" sz="3200" b="1" i="0" u="none" strike="noStrike" kern="1200" cap="none" spc="0" normalizeH="0" baseline="0" noProof="0" dirty="0" err="1">
                <a:ln>
                  <a:noFill/>
                </a:ln>
                <a:solidFill>
                  <a:srgbClr val="990000"/>
                </a:solidFill>
                <a:effectLst>
                  <a:outerShdw blurRad="38100" dist="38100" dir="2700000" algn="tl">
                    <a:srgbClr val="C0C0C0"/>
                  </a:outerShdw>
                </a:effectLst>
                <a:uLnTx/>
                <a:uFillTx/>
                <a:latin typeface="Times New Roman"/>
                <a:ea typeface="+mn-ea"/>
                <a:cs typeface="+mn-cs"/>
              </a:rPr>
              <a:t>Eucharistia</a:t>
            </a:r>
            <a:r>
              <a:rPr kumimoji="0" lang="en-US" sz="3200" b="1" i="0" u="none" strike="noStrike" kern="1200" cap="none" spc="0" normalizeH="0" baseline="0" noProof="0" dirty="0">
                <a:ln>
                  <a:noFill/>
                </a:ln>
                <a:solidFill>
                  <a:srgbClr val="990000"/>
                </a:solidFill>
                <a:effectLst>
                  <a:outerShdw blurRad="38100" dist="38100" dir="2700000" algn="tl">
                    <a:srgbClr val="C0C0C0"/>
                  </a:outerShdw>
                </a:effectLst>
                <a:uLnTx/>
                <a:uFillTx/>
                <a:latin typeface="Times New Roman"/>
                <a:ea typeface="+mn-ea"/>
                <a:cs typeface="+mn-cs"/>
              </a:rPr>
              <a:t>,</a:t>
            </a:r>
            <a:r>
              <a:rPr kumimoji="0" lang="en-US" sz="3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which means thanksgiving,  had been replaced with </a:t>
            </a:r>
            <a:r>
              <a:rPr kumimoji="0" lang="en-US" sz="3200" b="1" i="0" u="none" strike="noStrike" kern="1200" cap="none" spc="0" normalizeH="0" baseline="0" noProof="0" dirty="0" err="1">
                <a:ln>
                  <a:noFill/>
                </a:ln>
                <a:solidFill>
                  <a:srgbClr val="990000"/>
                </a:solidFill>
                <a:effectLst>
                  <a:outerShdw blurRad="38100" dist="38100" dir="2700000" algn="tl">
                    <a:srgbClr val="C0C0C0"/>
                  </a:outerShdw>
                </a:effectLst>
                <a:uLnTx/>
                <a:uFillTx/>
                <a:latin typeface="Times New Roman"/>
                <a:ea typeface="+mn-ea"/>
                <a:cs typeface="+mn-cs"/>
              </a:rPr>
              <a:t>Missa</a:t>
            </a:r>
            <a:r>
              <a:rPr kumimoji="0" lang="en-US" sz="3200" b="1" i="0" u="none" strike="noStrike" kern="1200" cap="none" spc="0" normalizeH="0" baseline="0" noProof="0" dirty="0">
                <a:ln>
                  <a:noFill/>
                </a:ln>
                <a:solidFill>
                  <a:srgbClr val="990000"/>
                </a:solidFill>
                <a:effectLst>
                  <a:outerShdw blurRad="38100" dist="38100" dir="2700000" algn="tl">
                    <a:srgbClr val="C0C0C0"/>
                  </a:outerShdw>
                </a:effectLst>
                <a:uLnTx/>
                <a:uFillTx/>
                <a:latin typeface="Times New Roman"/>
                <a:ea typeface="+mn-ea"/>
                <a:cs typeface="+mn-cs"/>
              </a:rPr>
              <a:t>,</a:t>
            </a:r>
            <a:r>
              <a:rPr kumimoji="0" lang="en-US" sz="32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which means the dismissal of the unworthy. Worthiness itself had metamorphized in meaning from a subjective and introspective responsibility to an objective meaning measured by works.  </a:t>
            </a:r>
          </a:p>
        </p:txBody>
      </p:sp>
      <p:sp>
        <p:nvSpPr>
          <p:cNvPr id="5159941" name="Rectangle 5"/>
          <p:cNvSpPr>
            <a:spLocks noChangeArrowheads="1"/>
          </p:cNvSpPr>
          <p:nvPr/>
        </p:nvSpPr>
        <p:spPr bwMode="auto">
          <a:xfrm>
            <a:off x="3581400" y="2057400"/>
            <a:ext cx="68580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endParaRPr kumimoji="0" lang="en-US" sz="36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2" name="WordArt 6"/>
          <p:cNvSpPr>
            <a:spLocks noChangeArrowheads="1" noChangeShapeType="1" noTextEdit="1"/>
          </p:cNvSpPr>
          <p:nvPr/>
        </p:nvSpPr>
        <p:spPr bwMode="auto">
          <a:xfrm rot="5400000">
            <a:off x="-1600199" y="3124201"/>
            <a:ext cx="6858000" cy="609598"/>
          </a:xfrm>
          <a:prstGeom prst="rect">
            <a:avLst/>
          </a:prstGeom>
        </p:spPr>
        <p:txBody>
          <a:bodyPr vert="wordArtVert" wrap="none" fromWordArt="1">
            <a:prstTxWarp prst="textPlain">
              <a:avLst>
                <a:gd name="adj" fmla="val 50000"/>
              </a:avLst>
            </a:prstTxWarp>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dirty="0">
                <a:ln w="9525">
                  <a:solidFill>
                    <a:srgbClr val="800000"/>
                  </a:solidFill>
                  <a:round/>
                  <a:headEnd/>
                  <a:tailEnd/>
                </a:ln>
                <a:solidFill>
                  <a:srgbClr val="800000"/>
                </a:solidFill>
                <a:effectLst>
                  <a:outerShdw dist="35921" dir="2700000" algn="ctr" rotWithShape="0">
                    <a:srgbClr val="C0C0C0"/>
                  </a:outerShdw>
                </a:effectLst>
                <a:uLnTx/>
                <a:uFillTx/>
                <a:latin typeface="Arial Black"/>
                <a:ea typeface="+mn-ea"/>
                <a:cs typeface="+mn-cs"/>
              </a:rPr>
              <a:t>YOUNG MAN LUTHER </a:t>
            </a:r>
          </a:p>
        </p:txBody>
      </p:sp>
      <p:sp>
        <p:nvSpPr>
          <p:cNvPr id="5159943" name="WordArt 7"/>
          <p:cNvSpPr>
            <a:spLocks noChangeArrowheads="1" noChangeShapeType="1" noTextEdit="1"/>
          </p:cNvSpPr>
          <p:nvPr/>
        </p:nvSpPr>
        <p:spPr bwMode="auto">
          <a:xfrm rot="5400000">
            <a:off x="-990600" y="3124200"/>
            <a:ext cx="6858000" cy="609600"/>
          </a:xfrm>
          <a:prstGeom prst="rect">
            <a:avLst/>
          </a:prstGeom>
        </p:spPr>
        <p:txBody>
          <a:bodyPr vert="wordArtVert" wrap="none" fromWordArt="1">
            <a:prstTxWarp prst="textPlain">
              <a:avLst>
                <a:gd name="adj" fmla="val 50000"/>
              </a:avLst>
            </a:prstTxWarp>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dirty="0">
                <a:ln w="9525">
                  <a:solidFill>
                    <a:srgbClr val="800000"/>
                  </a:solidFill>
                  <a:round/>
                  <a:headEnd/>
                  <a:tailEnd/>
                </a:ln>
                <a:solidFill>
                  <a:srgbClr val="800000"/>
                </a:solidFill>
                <a:effectLst>
                  <a:outerShdw dist="35921" dir="2700000" algn="ctr" rotWithShape="0">
                    <a:srgbClr val="C0C0C0"/>
                  </a:outerShdw>
                </a:effectLst>
                <a:uLnTx/>
                <a:uFillTx/>
                <a:latin typeface="Arial Black"/>
                <a:ea typeface="+mn-ea"/>
                <a:cs typeface="+mn-cs"/>
              </a:rPr>
              <a:t>psychoanalysis &amp; History </a:t>
            </a:r>
          </a:p>
        </p:txBody>
      </p:sp>
      <p:sp>
        <p:nvSpPr>
          <p:cNvPr id="5159944" name="WordArt 8"/>
          <p:cNvSpPr>
            <a:spLocks noChangeArrowheads="1" noChangeShapeType="1" noTextEdit="1"/>
          </p:cNvSpPr>
          <p:nvPr/>
        </p:nvSpPr>
        <p:spPr bwMode="auto">
          <a:xfrm rot="5400000">
            <a:off x="-152400" y="3200400"/>
            <a:ext cx="6400800" cy="457200"/>
          </a:xfrm>
          <a:prstGeom prst="rect">
            <a:avLst/>
          </a:prstGeom>
        </p:spPr>
        <p:txBody>
          <a:bodyPr vert="wordArtVert" wrap="none" fromWordArt="1">
            <a:prstTxWarp prst="textPlain">
              <a:avLst>
                <a:gd name="adj" fmla="val 50000"/>
              </a:avLst>
            </a:prstTxWarp>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dirty="0">
                <a:ln w="9525">
                  <a:solidFill>
                    <a:srgbClr val="800000"/>
                  </a:solidFill>
                  <a:round/>
                  <a:headEnd/>
                  <a:tailEnd/>
                </a:ln>
                <a:solidFill>
                  <a:srgbClr val="800000"/>
                </a:solidFill>
                <a:effectLst>
                  <a:outerShdw dist="35921" dir="2700000" algn="ctr" rotWithShape="0">
                    <a:srgbClr val="C0C0C0"/>
                  </a:outerShdw>
                </a:effectLst>
                <a:uLnTx/>
                <a:uFillTx/>
                <a:latin typeface="Arial Black"/>
                <a:ea typeface="+mn-ea"/>
                <a:cs typeface="+mn-cs"/>
              </a:rPr>
              <a:t>By Erik H Erikson</a:t>
            </a:r>
          </a:p>
        </p:txBody>
      </p:sp>
      <p:sp>
        <p:nvSpPr>
          <p:cNvPr id="10" name="TextBox 9"/>
          <p:cNvSpPr txBox="1"/>
          <p:nvPr/>
        </p:nvSpPr>
        <p:spPr>
          <a:xfrm>
            <a:off x="4033838" y="6553200"/>
            <a:ext cx="6481762" cy="3077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ligrapher" pitchFamily="2" charset="0"/>
                <a:ea typeface="+mn-ea"/>
                <a:cs typeface="+mn-cs"/>
              </a:rPr>
              <a:t>Significant Development Influencing German-Swiss Reformation &amp; Scottish Restoration</a:t>
            </a:r>
          </a:p>
        </p:txBody>
      </p:sp>
    </p:spTree>
    <p:extLst>
      <p:ext uri="{BB962C8B-B14F-4D97-AF65-F5344CB8AC3E}">
        <p14:creationId xmlns:p14="http://schemas.microsoft.com/office/powerpoint/2010/main" val="10109576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15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1" fill="hold" grpId="0" nodeType="clickEffect">
                                  <p:stCondLst>
                                    <p:cond delay="0"/>
                                  </p:stCondLst>
                                  <p:childTnLst>
                                    <p:set>
                                      <p:cBhvr>
                                        <p:cTn id="10" dur="1" fill="hold">
                                          <p:stCondLst>
                                            <p:cond delay="0"/>
                                          </p:stCondLst>
                                        </p:cTn>
                                        <p:tgtEl>
                                          <p:spTgt spid="5159942"/>
                                        </p:tgtEl>
                                        <p:attrNameLst>
                                          <p:attrName>style.visibility</p:attrName>
                                        </p:attrNameLst>
                                      </p:cBhvr>
                                      <p:to>
                                        <p:strVal val="visible"/>
                                      </p:to>
                                    </p:set>
                                    <p:anim calcmode="lin" valueType="num">
                                      <p:cBhvr additive="base">
                                        <p:cTn id="11" dur="5000" fill="hold"/>
                                        <p:tgtEl>
                                          <p:spTgt spid="5159942"/>
                                        </p:tgtEl>
                                        <p:attrNameLst>
                                          <p:attrName>ppt_x</p:attrName>
                                        </p:attrNameLst>
                                      </p:cBhvr>
                                      <p:tavLst>
                                        <p:tav tm="0">
                                          <p:val>
                                            <p:strVal val="#ppt_x"/>
                                          </p:val>
                                        </p:tav>
                                        <p:tav tm="100000">
                                          <p:val>
                                            <p:strVal val="#ppt_x"/>
                                          </p:val>
                                        </p:tav>
                                      </p:tavLst>
                                    </p:anim>
                                    <p:anim calcmode="lin" valueType="num">
                                      <p:cBhvr additive="base">
                                        <p:cTn id="12" dur="5000" fill="hold"/>
                                        <p:tgtEl>
                                          <p:spTgt spid="515994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grpId="0" nodeType="clickEffect">
                                  <p:stCondLst>
                                    <p:cond delay="0"/>
                                  </p:stCondLst>
                                  <p:childTnLst>
                                    <p:set>
                                      <p:cBhvr>
                                        <p:cTn id="16" dur="1" fill="hold">
                                          <p:stCondLst>
                                            <p:cond delay="0"/>
                                          </p:stCondLst>
                                        </p:cTn>
                                        <p:tgtEl>
                                          <p:spTgt spid="5159943"/>
                                        </p:tgtEl>
                                        <p:attrNameLst>
                                          <p:attrName>style.visibility</p:attrName>
                                        </p:attrNameLst>
                                      </p:cBhvr>
                                      <p:to>
                                        <p:strVal val="visible"/>
                                      </p:to>
                                    </p:set>
                                    <p:anim calcmode="lin" valueType="num">
                                      <p:cBhvr additive="base">
                                        <p:cTn id="17" dur="5000" fill="hold"/>
                                        <p:tgtEl>
                                          <p:spTgt spid="5159943"/>
                                        </p:tgtEl>
                                        <p:attrNameLst>
                                          <p:attrName>ppt_x</p:attrName>
                                        </p:attrNameLst>
                                      </p:cBhvr>
                                      <p:tavLst>
                                        <p:tav tm="0">
                                          <p:val>
                                            <p:strVal val="0-#ppt_w/2"/>
                                          </p:val>
                                        </p:tav>
                                        <p:tav tm="100000">
                                          <p:val>
                                            <p:strVal val="#ppt_x"/>
                                          </p:val>
                                        </p:tav>
                                      </p:tavLst>
                                    </p:anim>
                                    <p:anim calcmode="lin" valueType="num">
                                      <p:cBhvr additive="base">
                                        <p:cTn id="18" dur="5000" fill="hold"/>
                                        <p:tgtEl>
                                          <p:spTgt spid="51599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5159944"/>
                                        </p:tgtEl>
                                        <p:attrNameLst>
                                          <p:attrName>style.visibility</p:attrName>
                                        </p:attrNameLst>
                                      </p:cBhvr>
                                      <p:to>
                                        <p:strVal val="visible"/>
                                      </p:to>
                                    </p:set>
                                    <p:anim calcmode="lin" valueType="num">
                                      <p:cBhvr additive="base">
                                        <p:cTn id="23" dur="5000" fill="hold"/>
                                        <p:tgtEl>
                                          <p:spTgt spid="5159944"/>
                                        </p:tgtEl>
                                        <p:attrNameLst>
                                          <p:attrName>ppt_x</p:attrName>
                                        </p:attrNameLst>
                                      </p:cBhvr>
                                      <p:tavLst>
                                        <p:tav tm="0">
                                          <p:val>
                                            <p:strVal val="#ppt_x"/>
                                          </p:val>
                                        </p:tav>
                                        <p:tav tm="100000">
                                          <p:val>
                                            <p:strVal val="#ppt_x"/>
                                          </p:val>
                                        </p:tav>
                                      </p:tavLst>
                                    </p:anim>
                                    <p:anim calcmode="lin" valueType="num">
                                      <p:cBhvr additive="base">
                                        <p:cTn id="24" dur="5000" fill="hold"/>
                                        <p:tgtEl>
                                          <p:spTgt spid="51599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5159940">
                                            <p:txEl>
                                              <p:pRg st="0" end="0"/>
                                            </p:txEl>
                                          </p:spTgt>
                                        </p:tgtEl>
                                        <p:attrNameLst>
                                          <p:attrName>style.visibility</p:attrName>
                                        </p:attrNameLst>
                                      </p:cBhvr>
                                      <p:to>
                                        <p:strVal val="visible"/>
                                      </p:to>
                                    </p:set>
                                    <p:anim calcmode="lin" valueType="num">
                                      <p:cBhvr additive="base">
                                        <p:cTn id="29" dur="300" fill="hold"/>
                                        <p:tgtEl>
                                          <p:spTgt spid="5159940">
                                            <p:txEl>
                                              <p:pRg st="0" end="0"/>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515994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10">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9940" grpId="0" build="p" autoUpdateAnimBg="0"/>
      <p:bldP spid="5159941" grpId="0" build="p" autoUpdateAnimBg="0"/>
      <p:bldP spid="5159942" grpId="0" animBg="1"/>
      <p:bldP spid="5159943" grpId="0" animBg="1"/>
      <p:bldP spid="515994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rgbClr val="CCCC00"/>
        </a:solidFill>
        <a:effectLst/>
      </p:bgPr>
    </p:bg>
    <p:spTree>
      <p:nvGrpSpPr>
        <p:cNvPr id="1" name=""/>
        <p:cNvGrpSpPr/>
        <p:nvPr/>
      </p:nvGrpSpPr>
      <p:grpSpPr>
        <a:xfrm>
          <a:off x="0" y="0"/>
          <a:ext cx="0" cy="0"/>
          <a:chOff x="0" y="0"/>
          <a:chExt cx="0" cy="0"/>
        </a:xfrm>
      </p:grpSpPr>
      <p:sp>
        <p:nvSpPr>
          <p:cNvPr id="247810" name="Rectangle 2" descr="Papyrus"/>
          <p:cNvSpPr>
            <a:spLocks noGrp="1" noChangeArrowheads="1"/>
          </p:cNvSpPr>
          <p:nvPr>
            <p:ph type="title"/>
          </p:nvPr>
        </p:nvSpPr>
        <p:spPr>
          <a:xfrm>
            <a:off x="1676400" y="0"/>
            <a:ext cx="8839200" cy="533400"/>
          </a:xfrm>
          <a:noFill/>
        </p:spPr>
        <p:txBody>
          <a:bodyPr/>
          <a:lstStyle/>
          <a:p>
            <a:r>
              <a:rPr lang="en-US" sz="1800" u="sng">
                <a:solidFill>
                  <a:srgbClr val="FF6600"/>
                </a:solidFill>
                <a:effectLst>
                  <a:outerShdw blurRad="38100" dist="38100" dir="2700000" algn="tl">
                    <a:srgbClr val="000000"/>
                  </a:outerShdw>
                </a:effectLst>
              </a:rPr>
              <a:t>Communion Concession &amp; Conscience Crisis:   1st Corinthians 11: 27-29 KJV Misinterpreted</a:t>
            </a:r>
          </a:p>
        </p:txBody>
      </p:sp>
      <p:sp>
        <p:nvSpPr>
          <p:cNvPr id="247811" name="Rectangle 3"/>
          <p:cNvSpPr>
            <a:spLocks noGrp="1" noChangeArrowheads="1"/>
          </p:cNvSpPr>
          <p:nvPr>
            <p:ph type="body" sz="half" idx="1"/>
          </p:nvPr>
        </p:nvSpPr>
        <p:spPr>
          <a:xfrm>
            <a:off x="1676400" y="457200"/>
            <a:ext cx="8839200" cy="1676400"/>
          </a:xfrm>
          <a:solidFill>
            <a:srgbClr val="FF9900"/>
          </a:solidFill>
          <a:ln>
            <a:solidFill>
              <a:srgbClr val="FF9900"/>
            </a:solidFill>
          </a:ln>
        </p:spPr>
        <p:txBody>
          <a:bodyPr/>
          <a:lstStyle/>
          <a:p>
            <a:pPr>
              <a:lnSpc>
                <a:spcPct val="90000"/>
              </a:lnSpc>
              <a:buFontTx/>
              <a:buNone/>
            </a:pPr>
            <a:r>
              <a:rPr lang="en-US" sz="1400">
                <a:solidFill>
                  <a:srgbClr val="009900"/>
                </a:solidFill>
              </a:rPr>
              <a:t>Proper grammatical reading of these verses is difficult from the older versions and translations.   The term “unworthily”</a:t>
            </a:r>
          </a:p>
          <a:p>
            <a:pPr>
              <a:lnSpc>
                <a:spcPct val="90000"/>
              </a:lnSpc>
              <a:buFontTx/>
              <a:buNone/>
            </a:pPr>
            <a:r>
              <a:rPr lang="en-US" sz="1400">
                <a:solidFill>
                  <a:srgbClr val="009900"/>
                </a:solidFill>
              </a:rPr>
              <a:t>occurs twice – each time an adverb modifying an action verb – eat &amp; drink or eateth &amp; drinketh.   Contextually in this</a:t>
            </a:r>
          </a:p>
          <a:p>
            <a:pPr>
              <a:lnSpc>
                <a:spcPct val="90000"/>
              </a:lnSpc>
              <a:buFontTx/>
              <a:buNone/>
            </a:pPr>
            <a:r>
              <a:rPr lang="en-US" sz="1400">
                <a:solidFill>
                  <a:srgbClr val="009900"/>
                </a:solidFill>
              </a:rPr>
              <a:t>sense “unworthily” relates to manner of partaking – not of the people partaking.  Verses 27 &amp; 29 similarly admonish as </a:t>
            </a:r>
          </a:p>
          <a:p>
            <a:pPr>
              <a:lnSpc>
                <a:spcPct val="90000"/>
              </a:lnSpc>
              <a:buFontTx/>
              <a:buNone/>
            </a:pPr>
            <a:r>
              <a:rPr lang="en-US" sz="1400">
                <a:solidFill>
                  <a:srgbClr val="009900"/>
                </a:solidFill>
              </a:rPr>
              <a:t>how serious this remembrance celebration is to the heart of God.   Neglecting to so somberly discern the symbolic nature</a:t>
            </a:r>
          </a:p>
          <a:p>
            <a:pPr>
              <a:lnSpc>
                <a:spcPct val="90000"/>
              </a:lnSpc>
              <a:buFontTx/>
              <a:buNone/>
            </a:pPr>
            <a:r>
              <a:rPr lang="en-US" sz="1400">
                <a:solidFill>
                  <a:srgbClr val="009900"/>
                </a:solidFill>
              </a:rPr>
              <a:t>of communion elements is to share guilt in the cruel death of His Son – we crucify Christ afresh and consume eternal</a:t>
            </a:r>
          </a:p>
          <a:p>
            <a:pPr>
              <a:lnSpc>
                <a:spcPct val="90000"/>
              </a:lnSpc>
              <a:buFontTx/>
              <a:buNone/>
            </a:pPr>
            <a:r>
              <a:rPr lang="en-US" sz="1400">
                <a:solidFill>
                  <a:srgbClr val="009900"/>
                </a:solidFill>
              </a:rPr>
              <a:t>death rather than eternal life.    None are “worthy” and this is where our thoughts should be per our Verse 28 – so that</a:t>
            </a:r>
          </a:p>
          <a:p>
            <a:pPr>
              <a:lnSpc>
                <a:spcPct val="90000"/>
              </a:lnSpc>
              <a:buFontTx/>
              <a:buNone/>
            </a:pPr>
            <a:r>
              <a:rPr lang="en-US" sz="1400">
                <a:solidFill>
                  <a:srgbClr val="009900"/>
                </a:solidFill>
              </a:rPr>
              <a:t>we can partake in a “worthy manner.”  Luther – Zwingli – John Calvin – all seemed to miss this very simple Bible truth.</a:t>
            </a:r>
            <a:r>
              <a:rPr lang="en-US" sz="1200">
                <a:solidFill>
                  <a:srgbClr val="009900"/>
                </a:solidFill>
              </a:rPr>
              <a:t> </a:t>
            </a:r>
          </a:p>
          <a:p>
            <a:pPr>
              <a:lnSpc>
                <a:spcPct val="90000"/>
              </a:lnSpc>
              <a:buFontTx/>
              <a:buNone/>
            </a:pPr>
            <a:endParaRPr lang="en-US" sz="1400">
              <a:solidFill>
                <a:srgbClr val="009900"/>
              </a:solidFill>
            </a:endParaRPr>
          </a:p>
          <a:p>
            <a:pPr>
              <a:lnSpc>
                <a:spcPct val="90000"/>
              </a:lnSpc>
              <a:buFontTx/>
              <a:buNone/>
            </a:pPr>
            <a:endParaRPr lang="en-US" sz="1800"/>
          </a:p>
          <a:p>
            <a:pPr>
              <a:lnSpc>
                <a:spcPct val="90000"/>
              </a:lnSpc>
              <a:buFontTx/>
              <a:buNone/>
            </a:pPr>
            <a:endParaRPr lang="en-US" sz="2800"/>
          </a:p>
        </p:txBody>
      </p:sp>
      <p:sp>
        <p:nvSpPr>
          <p:cNvPr id="247812" name="Rectangle 4"/>
          <p:cNvSpPr>
            <a:spLocks noGrp="1" noChangeArrowheads="1"/>
          </p:cNvSpPr>
          <p:nvPr>
            <p:ph sz="half" idx="2"/>
          </p:nvPr>
        </p:nvSpPr>
        <p:spPr>
          <a:xfrm>
            <a:off x="1524000" y="2286000"/>
            <a:ext cx="9144000" cy="5029200"/>
          </a:xfrm>
          <a:noFill/>
        </p:spPr>
        <p:txBody>
          <a:bodyPr/>
          <a:lstStyle/>
          <a:p>
            <a:r>
              <a:rPr lang="en-US" sz="1600">
                <a:solidFill>
                  <a:srgbClr val="009900"/>
                </a:solidFill>
              </a:rPr>
              <a:t>As we related earlier Luther &amp; Zwingli agree on how to resolve 14 of 15 items of difference between them.  The contentious 15</a:t>
            </a:r>
            <a:r>
              <a:rPr lang="en-US" sz="1600" baseline="30000">
                <a:solidFill>
                  <a:srgbClr val="009900"/>
                </a:solidFill>
              </a:rPr>
              <a:t>th</a:t>
            </a:r>
            <a:r>
              <a:rPr lang="en-US" sz="1600">
                <a:solidFill>
                  <a:srgbClr val="009900"/>
                </a:solidFill>
              </a:rPr>
              <a:t> item is that of the Lord’s Supper.   Although their discussion on this occasion obsessed on the eucharist – Luther objected as well to the memorial practice of open communion.  Luther referred to this practice as “manducatio indignorum” or  “eating by the unworthy.”  According to this Lutheran Doctrine the unworthy receive Christ’s body to their own harm – this behavior is not among those deemed harmless and therefore indifferent to God.</a:t>
            </a:r>
          </a:p>
          <a:p>
            <a:r>
              <a:rPr lang="en-US" sz="1600">
                <a:solidFill>
                  <a:srgbClr val="009900"/>
                </a:solidFill>
              </a:rPr>
              <a:t>The nature of the disagreement between the two reform camps is difficult to determine.  First, the two sides disagree as to how important the disagreement is – Luther has it as highest priority demanding conformity while Zwingli wants a “soul freedom” of opinion on the issue.   Second, there is an underlying disagreement about basic spirituality and the power of external things.   This disagreement </a:t>
            </a:r>
            <a:r>
              <a:rPr lang="en-US" sz="1600" b="1">
                <a:solidFill>
                  <a:srgbClr val="CC0000"/>
                </a:solidFill>
              </a:rPr>
              <a:t>goes all the way down to a basic dispute about the person of our Lord and Savior Jesus Christ,   and the universal or limited nature of His atonement sacrifice.</a:t>
            </a:r>
            <a:r>
              <a:rPr lang="en-US" sz="1600">
                <a:solidFill>
                  <a:srgbClr val="009900"/>
                </a:solidFill>
              </a:rPr>
              <a:t>  </a:t>
            </a:r>
          </a:p>
          <a:p>
            <a:r>
              <a:rPr lang="en-US" sz="1600">
                <a:solidFill>
                  <a:srgbClr val="009900"/>
                </a:solidFill>
              </a:rPr>
              <a:t>In follow-up, not giving up, the Strasbourg reformer Martin Bucer worked out a compromise with the Lutherans in 1536 called the Wittenberg Concord, but the agreement did not last because it was ambiguous on the issue of  “manducatio indignorum.” </a:t>
            </a:r>
          </a:p>
          <a:p>
            <a:r>
              <a:rPr lang="en-US" sz="1600">
                <a:solidFill>
                  <a:srgbClr val="009900"/>
                </a:solidFill>
              </a:rPr>
              <a:t>Furthermore, in a third attempt, Calvin makes another compromise proposal with the Lutherans which endorses the functional language of sacrament and - in effect - its related aspect of closed communion.</a:t>
            </a:r>
          </a:p>
        </p:txBody>
      </p:sp>
      <p:sp>
        <p:nvSpPr>
          <p:cNvPr id="247813" name="Comment 5"/>
          <p:cNvSpPr>
            <a:spLocks noChangeArrowheads="1"/>
          </p:cNvSpPr>
          <p:nvPr/>
        </p:nvSpPr>
        <p:spPr bwMode="auto">
          <a:xfrm>
            <a:off x="1539876" y="-762000"/>
            <a:ext cx="6918325" cy="712787"/>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N.T. Worthiness Of Manner Consistent With O.T. Passover Practice.</a:t>
            </a:r>
          </a:p>
        </p:txBody>
      </p:sp>
    </p:spTree>
    <p:extLst>
      <p:ext uri="{BB962C8B-B14F-4D97-AF65-F5344CB8AC3E}">
        <p14:creationId xmlns:p14="http://schemas.microsoft.com/office/powerpoint/2010/main" val="31104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7812">
                                            <p:txEl>
                                              <p:pRg st="0" end="0"/>
                                            </p:txEl>
                                          </p:spTgt>
                                        </p:tgtEl>
                                        <p:attrNameLst>
                                          <p:attrName>style.visibility</p:attrName>
                                        </p:attrNameLst>
                                      </p:cBhvr>
                                      <p:to>
                                        <p:strVal val="visible"/>
                                      </p:to>
                                    </p:set>
                                    <p:anim calcmode="lin" valueType="num">
                                      <p:cBhvr>
                                        <p:cTn id="7" dur="1000" fill="hold"/>
                                        <p:tgtEl>
                                          <p:spTgt spid="2478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78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78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78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47812">
                                            <p:txEl>
                                              <p:pRg st="1" end="1"/>
                                            </p:txEl>
                                          </p:spTgt>
                                        </p:tgtEl>
                                        <p:attrNameLst>
                                          <p:attrName>style.visibility</p:attrName>
                                        </p:attrNameLst>
                                      </p:cBhvr>
                                      <p:to>
                                        <p:strVal val="visible"/>
                                      </p:to>
                                    </p:set>
                                    <p:anim calcmode="lin" valueType="num">
                                      <p:cBhvr>
                                        <p:cTn id="15" dur="1000" fill="hold"/>
                                        <p:tgtEl>
                                          <p:spTgt spid="24781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4781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4781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781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47812">
                                            <p:txEl>
                                              <p:pRg st="2" end="2"/>
                                            </p:txEl>
                                          </p:spTgt>
                                        </p:tgtEl>
                                        <p:attrNameLst>
                                          <p:attrName>style.visibility</p:attrName>
                                        </p:attrNameLst>
                                      </p:cBhvr>
                                      <p:to>
                                        <p:strVal val="visible"/>
                                      </p:to>
                                    </p:set>
                                    <p:anim calcmode="lin" valueType="num">
                                      <p:cBhvr>
                                        <p:cTn id="23" dur="1000" fill="hold"/>
                                        <p:tgtEl>
                                          <p:spTgt spid="24781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781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4781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781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47812">
                                            <p:txEl>
                                              <p:pRg st="3" end="3"/>
                                            </p:txEl>
                                          </p:spTgt>
                                        </p:tgtEl>
                                        <p:attrNameLst>
                                          <p:attrName>style.visibility</p:attrName>
                                        </p:attrNameLst>
                                      </p:cBhvr>
                                      <p:to>
                                        <p:strVal val="visible"/>
                                      </p:to>
                                    </p:set>
                                    <p:anim calcmode="lin" valueType="num">
                                      <p:cBhvr>
                                        <p:cTn id="31" dur="1000" fill="hold"/>
                                        <p:tgtEl>
                                          <p:spTgt spid="24781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4781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4781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781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CCCC00"/>
        </a:solidFill>
        <a:effectLst/>
      </p:bgPr>
    </p:bg>
    <p:spTree>
      <p:nvGrpSpPr>
        <p:cNvPr id="1" name=""/>
        <p:cNvGrpSpPr/>
        <p:nvPr/>
      </p:nvGrpSpPr>
      <p:grpSpPr>
        <a:xfrm>
          <a:off x="0" y="0"/>
          <a:ext cx="0" cy="0"/>
          <a:chOff x="0" y="0"/>
          <a:chExt cx="0" cy="0"/>
        </a:xfrm>
      </p:grpSpPr>
      <p:sp>
        <p:nvSpPr>
          <p:cNvPr id="249858" name="Rectangle 2" descr="Papyrus"/>
          <p:cNvSpPr>
            <a:spLocks noGrp="1" noChangeArrowheads="1"/>
          </p:cNvSpPr>
          <p:nvPr>
            <p:ph type="title"/>
          </p:nvPr>
        </p:nvSpPr>
        <p:spPr>
          <a:xfrm>
            <a:off x="1676400" y="0"/>
            <a:ext cx="8839200" cy="533400"/>
          </a:xfrm>
          <a:noFill/>
        </p:spPr>
        <p:txBody>
          <a:bodyPr/>
          <a:lstStyle/>
          <a:p>
            <a:r>
              <a:rPr lang="en-US" sz="1800" u="sng">
                <a:solidFill>
                  <a:srgbClr val="FF6600"/>
                </a:solidFill>
                <a:effectLst>
                  <a:outerShdw blurRad="38100" dist="38100" dir="2700000" algn="tl">
                    <a:srgbClr val="000000"/>
                  </a:outerShdw>
                </a:effectLst>
              </a:rPr>
              <a:t>Communion Concession &amp; Conscience Crisis:   1st Corinthians 11: 27-29 KJV Misinterpreted</a:t>
            </a:r>
          </a:p>
        </p:txBody>
      </p:sp>
      <p:sp>
        <p:nvSpPr>
          <p:cNvPr id="249859" name="Rectangle 3"/>
          <p:cNvSpPr>
            <a:spLocks noGrp="1" noChangeArrowheads="1"/>
          </p:cNvSpPr>
          <p:nvPr>
            <p:ph type="body" sz="half" idx="1"/>
          </p:nvPr>
        </p:nvSpPr>
        <p:spPr>
          <a:xfrm>
            <a:off x="1676400" y="457200"/>
            <a:ext cx="8839200" cy="1676400"/>
          </a:xfrm>
          <a:solidFill>
            <a:srgbClr val="FF9900"/>
          </a:solidFill>
          <a:ln>
            <a:solidFill>
              <a:srgbClr val="FF9900"/>
            </a:solidFill>
          </a:ln>
        </p:spPr>
        <p:txBody>
          <a:bodyPr/>
          <a:lstStyle/>
          <a:p>
            <a:pPr>
              <a:lnSpc>
                <a:spcPct val="90000"/>
              </a:lnSpc>
              <a:buFontTx/>
              <a:buNone/>
            </a:pPr>
            <a:r>
              <a:rPr lang="en-US" sz="1400">
                <a:solidFill>
                  <a:srgbClr val="009900"/>
                </a:solidFill>
              </a:rPr>
              <a:t>Proper grammatical reading of these verses is difficult from the older versions and translations.   The term “unworthily”</a:t>
            </a:r>
          </a:p>
          <a:p>
            <a:pPr>
              <a:lnSpc>
                <a:spcPct val="90000"/>
              </a:lnSpc>
              <a:buFontTx/>
              <a:buNone/>
            </a:pPr>
            <a:r>
              <a:rPr lang="en-US" sz="1400">
                <a:solidFill>
                  <a:srgbClr val="009900"/>
                </a:solidFill>
              </a:rPr>
              <a:t>occurs twice – each time an adverb modifying an action verb – eat &amp; drink or eateth &amp; drinketh.   Contextually in this</a:t>
            </a:r>
          </a:p>
          <a:p>
            <a:pPr>
              <a:lnSpc>
                <a:spcPct val="90000"/>
              </a:lnSpc>
              <a:buFontTx/>
              <a:buNone/>
            </a:pPr>
            <a:r>
              <a:rPr lang="en-US" sz="1400">
                <a:solidFill>
                  <a:srgbClr val="009900"/>
                </a:solidFill>
              </a:rPr>
              <a:t>sense “unworthily” relates to manner of partaking – not of the people partaking.  Verses 27 &amp; 29 similarly admonish as </a:t>
            </a:r>
          </a:p>
          <a:p>
            <a:pPr>
              <a:lnSpc>
                <a:spcPct val="90000"/>
              </a:lnSpc>
              <a:buFontTx/>
              <a:buNone/>
            </a:pPr>
            <a:r>
              <a:rPr lang="en-US" sz="1400">
                <a:solidFill>
                  <a:srgbClr val="009900"/>
                </a:solidFill>
              </a:rPr>
              <a:t>how serious this remembrance celebration is to the heart of God.   Neglecting to so somberly discern the symbolic nature</a:t>
            </a:r>
          </a:p>
          <a:p>
            <a:pPr>
              <a:lnSpc>
                <a:spcPct val="90000"/>
              </a:lnSpc>
              <a:buFontTx/>
              <a:buNone/>
            </a:pPr>
            <a:r>
              <a:rPr lang="en-US" sz="1400">
                <a:solidFill>
                  <a:srgbClr val="009900"/>
                </a:solidFill>
              </a:rPr>
              <a:t>of communion elements is to share guilt in the cruel death of His Son – we crucify Christ afresh and consume eternal</a:t>
            </a:r>
          </a:p>
          <a:p>
            <a:pPr>
              <a:lnSpc>
                <a:spcPct val="90000"/>
              </a:lnSpc>
              <a:buFontTx/>
              <a:buNone/>
            </a:pPr>
            <a:r>
              <a:rPr lang="en-US" sz="1400">
                <a:solidFill>
                  <a:srgbClr val="009900"/>
                </a:solidFill>
              </a:rPr>
              <a:t>death rather than eternal life.    None are “worthy” and this is where our thoughts should be per our Verse 28 – so that</a:t>
            </a:r>
          </a:p>
          <a:p>
            <a:pPr>
              <a:lnSpc>
                <a:spcPct val="90000"/>
              </a:lnSpc>
              <a:buFontTx/>
              <a:buNone/>
            </a:pPr>
            <a:r>
              <a:rPr lang="en-US" sz="1400">
                <a:solidFill>
                  <a:srgbClr val="009900"/>
                </a:solidFill>
              </a:rPr>
              <a:t>we can partake in a “worthy manner.”  Luther – Zwingli – John Calvin – all seemed to miss this very simple Bible truth.</a:t>
            </a:r>
            <a:r>
              <a:rPr lang="en-US" sz="1200">
                <a:solidFill>
                  <a:srgbClr val="009900"/>
                </a:solidFill>
              </a:rPr>
              <a:t> </a:t>
            </a:r>
          </a:p>
          <a:p>
            <a:pPr>
              <a:lnSpc>
                <a:spcPct val="90000"/>
              </a:lnSpc>
              <a:buFontTx/>
              <a:buNone/>
            </a:pPr>
            <a:endParaRPr lang="en-US" sz="1400">
              <a:solidFill>
                <a:srgbClr val="009900"/>
              </a:solidFill>
            </a:endParaRPr>
          </a:p>
          <a:p>
            <a:pPr>
              <a:lnSpc>
                <a:spcPct val="90000"/>
              </a:lnSpc>
              <a:buFontTx/>
              <a:buNone/>
            </a:pPr>
            <a:endParaRPr lang="en-US" sz="1800"/>
          </a:p>
          <a:p>
            <a:pPr>
              <a:lnSpc>
                <a:spcPct val="90000"/>
              </a:lnSpc>
              <a:buFontTx/>
              <a:buNone/>
            </a:pPr>
            <a:endParaRPr lang="en-US" sz="2800"/>
          </a:p>
        </p:txBody>
      </p:sp>
      <p:sp>
        <p:nvSpPr>
          <p:cNvPr id="249860" name="Rectangle 4"/>
          <p:cNvSpPr>
            <a:spLocks noGrp="1" noChangeArrowheads="1"/>
          </p:cNvSpPr>
          <p:nvPr>
            <p:ph sz="half" idx="2"/>
          </p:nvPr>
        </p:nvSpPr>
        <p:spPr>
          <a:xfrm>
            <a:off x="1524000" y="2209800"/>
            <a:ext cx="9144000" cy="5105400"/>
          </a:xfrm>
          <a:noFill/>
        </p:spPr>
        <p:txBody>
          <a:bodyPr/>
          <a:lstStyle/>
          <a:p>
            <a:pPr>
              <a:buFontTx/>
              <a:buNone/>
            </a:pPr>
            <a:r>
              <a:rPr lang="en-US" sz="1400" b="1" u="sng">
                <a:solidFill>
                  <a:srgbClr val="009900"/>
                </a:solidFill>
              </a:rPr>
              <a:t>The Backdrop Setting To This Background Material – Considering The Separate Motivations Of The Major Players</a:t>
            </a:r>
            <a:r>
              <a:rPr lang="en-US" sz="1400" b="1">
                <a:solidFill>
                  <a:srgbClr val="009900"/>
                </a:solidFill>
              </a:rPr>
              <a:t>:</a:t>
            </a:r>
          </a:p>
          <a:p>
            <a:r>
              <a:rPr lang="en-US" sz="1600">
                <a:solidFill>
                  <a:srgbClr val="009900"/>
                </a:solidFill>
              </a:rPr>
              <a:t>Luther is more concerned with preserving the priesthood administered sacramental system existing since the fourth century than he is in merger with the Swiss Church or any group which actually practices the “priesthood of all believers.”    From his publication on “The Babylonian Captivity Of The Church” he only criticized the abuses of the sacramental system and questioned the specific interdict and special excommunication powers of the papal office.  Of the seven sacraments then in practice – he did recognize only two – baptism &amp; communion.  Luther redefines the standard threshold using a modified version of the traditional Augustinian definition of sacrament.  Since the sacraments are founded on Christ’s promise - they are to be received only by faith – faith of family or faith of persons.  The other five “sacraments” are reduced simply to church practices – except for penance which he places in an uncertain status. As regards communion – it is only for those recognized by the church as being faithful.</a:t>
            </a:r>
          </a:p>
          <a:p>
            <a:r>
              <a:rPr lang="en-US" sz="1600">
                <a:solidFill>
                  <a:srgbClr val="009900"/>
                </a:solidFill>
              </a:rPr>
              <a:t>In his heart simply a reformer – his motivation is the eventual re-unification with the Catholic Church – making it once again into that which is truly Catholic in meaning.  The Lutheran Church has the mission of preserving this golden age pattern of the fourth century for the duration.</a:t>
            </a:r>
          </a:p>
          <a:p>
            <a:r>
              <a:rPr lang="en-US" sz="1600">
                <a:solidFill>
                  <a:srgbClr val="009900"/>
                </a:solidFill>
              </a:rPr>
              <a:t>Calvin just like Zwingli desires the dream of one Protestant church entity - totally rejecting further attempts at reunification or even reform of the Catholic Church.  Calvin learns from reports of Zwingli’s meeting with Luther that hopes of progress and eventual realization of this dream require the ending of avoidance and focused attention on this communion controversy.</a:t>
            </a:r>
          </a:p>
        </p:txBody>
      </p:sp>
    </p:spTree>
    <p:extLst>
      <p:ext uri="{BB962C8B-B14F-4D97-AF65-F5344CB8AC3E}">
        <p14:creationId xmlns:p14="http://schemas.microsoft.com/office/powerpoint/2010/main" val="237093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9860">
                                            <p:txEl>
                                              <p:pRg st="0" end="0"/>
                                            </p:txEl>
                                          </p:spTgt>
                                        </p:tgtEl>
                                        <p:attrNameLst>
                                          <p:attrName>style.visibility</p:attrName>
                                        </p:attrNameLst>
                                      </p:cBhvr>
                                      <p:to>
                                        <p:strVal val="visible"/>
                                      </p:to>
                                    </p:set>
                                    <p:anim calcmode="lin" valueType="num">
                                      <p:cBhvr>
                                        <p:cTn id="7" dur="1000" fill="hold"/>
                                        <p:tgtEl>
                                          <p:spTgt spid="2498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98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98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986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49860">
                                            <p:txEl>
                                              <p:pRg st="1" end="1"/>
                                            </p:txEl>
                                          </p:spTgt>
                                        </p:tgtEl>
                                        <p:attrNameLst>
                                          <p:attrName>style.visibility</p:attrName>
                                        </p:attrNameLst>
                                      </p:cBhvr>
                                      <p:to>
                                        <p:strVal val="visible"/>
                                      </p:to>
                                    </p:set>
                                    <p:anim calcmode="lin" valueType="num">
                                      <p:cBhvr>
                                        <p:cTn id="15" dur="1000" fill="hold"/>
                                        <p:tgtEl>
                                          <p:spTgt spid="24986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4986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498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986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49860">
                                            <p:txEl>
                                              <p:pRg st="2" end="2"/>
                                            </p:txEl>
                                          </p:spTgt>
                                        </p:tgtEl>
                                        <p:attrNameLst>
                                          <p:attrName>style.visibility</p:attrName>
                                        </p:attrNameLst>
                                      </p:cBhvr>
                                      <p:to>
                                        <p:strVal val="visible"/>
                                      </p:to>
                                    </p:set>
                                    <p:anim calcmode="lin" valueType="num">
                                      <p:cBhvr>
                                        <p:cTn id="23" dur="1000" fill="hold"/>
                                        <p:tgtEl>
                                          <p:spTgt spid="24986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986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498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986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49860">
                                            <p:txEl>
                                              <p:pRg st="3" end="3"/>
                                            </p:txEl>
                                          </p:spTgt>
                                        </p:tgtEl>
                                        <p:attrNameLst>
                                          <p:attrName>style.visibility</p:attrName>
                                        </p:attrNameLst>
                                      </p:cBhvr>
                                      <p:to>
                                        <p:strVal val="visible"/>
                                      </p:to>
                                    </p:set>
                                    <p:anim calcmode="lin" valueType="num">
                                      <p:cBhvr>
                                        <p:cTn id="31" dur="1000" fill="hold"/>
                                        <p:tgtEl>
                                          <p:spTgt spid="249860">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49860">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498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98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762000"/>
          </a:xfrm>
          <a:solidFill>
            <a:schemeClr val="accent1"/>
          </a:solidFill>
        </p:spPr>
        <p:txBody>
          <a:bodyPr/>
          <a:lstStyle/>
          <a:p>
            <a:r>
              <a:rPr lang="en-US" sz="4000" dirty="0">
                <a:solidFill>
                  <a:srgbClr val="FFFF00"/>
                </a:solidFill>
                <a:effectLst>
                  <a:outerShdw blurRad="38100" dist="38100" dir="2700000" algn="tl">
                    <a:srgbClr val="000000"/>
                  </a:outerShdw>
                </a:effectLst>
              </a:rPr>
              <a:t>CHURCH EUCHARIST DEBATE</a:t>
            </a:r>
            <a:r>
              <a:rPr lang="en-US" dirty="0"/>
              <a:t> </a:t>
            </a:r>
          </a:p>
        </p:txBody>
      </p:sp>
      <p:sp>
        <p:nvSpPr>
          <p:cNvPr id="3407875" name="Rectangle 3"/>
          <p:cNvSpPr>
            <a:spLocks noGrp="1" noChangeArrowheads="1"/>
          </p:cNvSpPr>
          <p:nvPr>
            <p:ph type="body" idx="1"/>
          </p:nvPr>
        </p:nvSpPr>
        <p:spPr>
          <a:xfrm>
            <a:off x="2667000" y="1447800"/>
            <a:ext cx="8001000" cy="5410200"/>
          </a:xfrm>
        </p:spPr>
        <p:txBody>
          <a:bodyPr/>
          <a:lstStyle/>
          <a:p>
            <a:pPr>
              <a:buClr>
                <a:srgbClr val="FFFF00"/>
              </a:buClr>
              <a:buFont typeface="Wingdings" pitchFamily="2" charset="2"/>
              <a:buChar char="Ø"/>
            </a:pPr>
            <a:r>
              <a:rPr lang="en-US" sz="2800" dirty="0">
                <a:solidFill>
                  <a:srgbClr val="FFFFFF"/>
                </a:solidFill>
                <a:effectLst>
                  <a:outerShdw blurRad="38100" dist="38100" dir="2700000" algn="tl">
                    <a:srgbClr val="C0C0C0"/>
                  </a:outerShdw>
                </a:effectLst>
              </a:rPr>
              <a:t>“The question was exploding across Christendom,  and the hottest point of contention was the ‘real presence’ of Christ in the bread of the Eucharist.  Belief in His real presence was a dogma.  But the Eucharist debate opened the church door to using Aristotle’s logic as a way to make theology more rational.   Until now,  most theological assertion was based on citing authority:  the Bible,  Saint Augustine,  the Creeds, or the early church fathers.  The liberal arts had introduced new tools, and these included the </a:t>
            </a:r>
            <a:r>
              <a:rPr lang="en-US" sz="2800" i="1" dirty="0" err="1">
                <a:solidFill>
                  <a:srgbClr val="FFFFFF"/>
                </a:solidFill>
                <a:effectLst>
                  <a:outerShdw blurRad="38100" dist="38100" dir="2700000" algn="tl">
                    <a:srgbClr val="C0C0C0"/>
                  </a:outerShdw>
                </a:effectLst>
              </a:rPr>
              <a:t>trivium</a:t>
            </a:r>
            <a:r>
              <a:rPr lang="en-US" sz="2800" dirty="0">
                <a:solidFill>
                  <a:srgbClr val="FFFFFF"/>
                </a:solidFill>
                <a:effectLst>
                  <a:outerShdw blurRad="38100" dist="38100" dir="2700000" algn="tl">
                    <a:srgbClr val="C0C0C0"/>
                  </a:outerShdw>
                </a:effectLst>
              </a:rPr>
              <a:t> of grammar, rhetoric &amp; logic.</a:t>
            </a: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THE YEAR OF OUR LORD 1059</a:t>
            </a:r>
          </a:p>
        </p:txBody>
      </p:sp>
      <p:sp>
        <p:nvSpPr>
          <p:cNvPr id="5" name="Rectangle 4"/>
          <p:cNvSpPr/>
          <p:nvPr/>
        </p:nvSpPr>
        <p:spPr>
          <a:xfrm>
            <a:off x="1611984" y="6324601"/>
            <a:ext cx="10580016" cy="461665"/>
          </a:xfrm>
          <a:prstGeom prst="rect">
            <a:avLst/>
          </a:prstGeom>
          <a:solidFill>
            <a:srgbClr val="CCFF33"/>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Questioned: What did the Bible mean when Christ said he was the Bread? </a:t>
            </a:r>
          </a:p>
        </p:txBody>
      </p:sp>
    </p:spTree>
    <p:extLst>
      <p:ext uri="{BB962C8B-B14F-4D97-AF65-F5344CB8AC3E}">
        <p14:creationId xmlns:p14="http://schemas.microsoft.com/office/powerpoint/2010/main" val="11073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407874">
                                            <p:txEl>
                                              <p:pRg st="0" end="0"/>
                                            </p:txEl>
                                          </p:spTgt>
                                        </p:tgtEl>
                                        <p:attrNameLst>
                                          <p:attrName>style.visibility</p:attrName>
                                        </p:attrNameLst>
                                      </p:cBhvr>
                                      <p:to>
                                        <p:strVal val="visible"/>
                                      </p:to>
                                    </p:set>
                                    <p:animEffect transition="in" filter="wipe(down)">
                                      <p:cBhvr>
                                        <p:cTn id="13" dur="580">
                                          <p:stCondLst>
                                            <p:cond delay="0"/>
                                          </p:stCondLst>
                                        </p:cTn>
                                        <p:tgtEl>
                                          <p:spTgt spid="3407874">
                                            <p:txEl>
                                              <p:pRg st="0" end="0"/>
                                            </p:txEl>
                                          </p:spTgt>
                                        </p:tgtEl>
                                      </p:cBhvr>
                                    </p:animEffect>
                                    <p:anim calcmode="lin" valueType="num">
                                      <p:cBhvr>
                                        <p:cTn id="14" dur="1822" tmFilter="0,0; 0.14,0.36; 0.43,0.73; 0.71,0.91; 1.0,1.0">
                                          <p:stCondLst>
                                            <p:cond delay="0"/>
                                          </p:stCondLst>
                                        </p:cTn>
                                        <p:tgtEl>
                                          <p:spTgt spid="340787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40787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40787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40787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40787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407874">
                                            <p:txEl>
                                              <p:pRg st="0" end="0"/>
                                            </p:txEl>
                                          </p:spTgt>
                                        </p:tgtEl>
                                      </p:cBhvr>
                                      <p:to x="100000" y="60000"/>
                                    </p:animScale>
                                    <p:animScale>
                                      <p:cBhvr>
                                        <p:cTn id="20" dur="166" decel="50000">
                                          <p:stCondLst>
                                            <p:cond delay="676"/>
                                          </p:stCondLst>
                                        </p:cTn>
                                        <p:tgtEl>
                                          <p:spTgt spid="3407874">
                                            <p:txEl>
                                              <p:pRg st="0" end="0"/>
                                            </p:txEl>
                                          </p:spTgt>
                                        </p:tgtEl>
                                      </p:cBhvr>
                                      <p:to x="100000" y="100000"/>
                                    </p:animScale>
                                    <p:animScale>
                                      <p:cBhvr>
                                        <p:cTn id="21" dur="26">
                                          <p:stCondLst>
                                            <p:cond delay="1312"/>
                                          </p:stCondLst>
                                        </p:cTn>
                                        <p:tgtEl>
                                          <p:spTgt spid="3407874">
                                            <p:txEl>
                                              <p:pRg st="0" end="0"/>
                                            </p:txEl>
                                          </p:spTgt>
                                        </p:tgtEl>
                                      </p:cBhvr>
                                      <p:to x="100000" y="80000"/>
                                    </p:animScale>
                                    <p:animScale>
                                      <p:cBhvr>
                                        <p:cTn id="22" dur="166" decel="50000">
                                          <p:stCondLst>
                                            <p:cond delay="1338"/>
                                          </p:stCondLst>
                                        </p:cTn>
                                        <p:tgtEl>
                                          <p:spTgt spid="3407874">
                                            <p:txEl>
                                              <p:pRg st="0" end="0"/>
                                            </p:txEl>
                                          </p:spTgt>
                                        </p:tgtEl>
                                      </p:cBhvr>
                                      <p:to x="100000" y="100000"/>
                                    </p:animScale>
                                    <p:animScale>
                                      <p:cBhvr>
                                        <p:cTn id="23" dur="26">
                                          <p:stCondLst>
                                            <p:cond delay="1642"/>
                                          </p:stCondLst>
                                        </p:cTn>
                                        <p:tgtEl>
                                          <p:spTgt spid="3407874">
                                            <p:txEl>
                                              <p:pRg st="0" end="0"/>
                                            </p:txEl>
                                          </p:spTgt>
                                        </p:tgtEl>
                                      </p:cBhvr>
                                      <p:to x="100000" y="90000"/>
                                    </p:animScale>
                                    <p:animScale>
                                      <p:cBhvr>
                                        <p:cTn id="24" dur="166" decel="50000">
                                          <p:stCondLst>
                                            <p:cond delay="1668"/>
                                          </p:stCondLst>
                                        </p:cTn>
                                        <p:tgtEl>
                                          <p:spTgt spid="3407874">
                                            <p:txEl>
                                              <p:pRg st="0" end="0"/>
                                            </p:txEl>
                                          </p:spTgt>
                                        </p:tgtEl>
                                      </p:cBhvr>
                                      <p:to x="100000" y="100000"/>
                                    </p:animScale>
                                    <p:animScale>
                                      <p:cBhvr>
                                        <p:cTn id="25" dur="26">
                                          <p:stCondLst>
                                            <p:cond delay="1808"/>
                                          </p:stCondLst>
                                        </p:cTn>
                                        <p:tgtEl>
                                          <p:spTgt spid="3407874">
                                            <p:txEl>
                                              <p:pRg st="0" end="0"/>
                                            </p:txEl>
                                          </p:spTgt>
                                        </p:tgtEl>
                                      </p:cBhvr>
                                      <p:to x="100000" y="95000"/>
                                    </p:animScale>
                                    <p:animScale>
                                      <p:cBhvr>
                                        <p:cTn id="26" dur="166" decel="50000">
                                          <p:stCondLst>
                                            <p:cond delay="1834"/>
                                          </p:stCondLst>
                                        </p:cTn>
                                        <p:tgtEl>
                                          <p:spTgt spid="340787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3"/>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07875">
                                            <p:txEl>
                                              <p:pRg st="0" end="0"/>
                                            </p:txEl>
                                          </p:spTgt>
                                        </p:tgtEl>
                                        <p:attrNameLst>
                                          <p:attrName>style.visibility</p:attrName>
                                        </p:attrNameLst>
                                      </p:cBhvr>
                                      <p:to>
                                        <p:strVal val="visible"/>
                                      </p:to>
                                    </p:set>
                                    <p:animEffect transition="in" filter="wipe(left)">
                                      <p:cBhvr>
                                        <p:cTn id="38" dur="500"/>
                                        <p:tgtEl>
                                          <p:spTgt spid="34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rgbClr val="CCCC00"/>
        </a:solidFill>
        <a:effectLst/>
      </p:bgPr>
    </p:bg>
    <p:spTree>
      <p:nvGrpSpPr>
        <p:cNvPr id="1" name=""/>
        <p:cNvGrpSpPr/>
        <p:nvPr/>
      </p:nvGrpSpPr>
      <p:grpSpPr>
        <a:xfrm>
          <a:off x="0" y="0"/>
          <a:ext cx="0" cy="0"/>
          <a:chOff x="0" y="0"/>
          <a:chExt cx="0" cy="0"/>
        </a:xfrm>
      </p:grpSpPr>
      <p:sp>
        <p:nvSpPr>
          <p:cNvPr id="250882" name="Rectangle 2" descr="Papyrus"/>
          <p:cNvSpPr>
            <a:spLocks noGrp="1" noChangeArrowheads="1"/>
          </p:cNvSpPr>
          <p:nvPr>
            <p:ph type="title"/>
          </p:nvPr>
        </p:nvSpPr>
        <p:spPr>
          <a:xfrm>
            <a:off x="1676400" y="0"/>
            <a:ext cx="8839200" cy="533400"/>
          </a:xfrm>
          <a:noFill/>
        </p:spPr>
        <p:txBody>
          <a:bodyPr/>
          <a:lstStyle/>
          <a:p>
            <a:r>
              <a:rPr lang="en-US" sz="1800" u="sng">
                <a:solidFill>
                  <a:srgbClr val="FF6600"/>
                </a:solidFill>
                <a:effectLst>
                  <a:outerShdw blurRad="38100" dist="38100" dir="2700000" algn="tl">
                    <a:srgbClr val="000000"/>
                  </a:outerShdw>
                </a:effectLst>
              </a:rPr>
              <a:t>Communion Concession &amp; Conscience Crisis:   1st Corinthians 11: 27-29 KJV Misinterpreted</a:t>
            </a:r>
          </a:p>
        </p:txBody>
      </p:sp>
      <p:sp>
        <p:nvSpPr>
          <p:cNvPr id="250883" name="Rectangle 3"/>
          <p:cNvSpPr>
            <a:spLocks noGrp="1" noChangeArrowheads="1"/>
          </p:cNvSpPr>
          <p:nvPr>
            <p:ph type="body" sz="half" idx="1"/>
          </p:nvPr>
        </p:nvSpPr>
        <p:spPr>
          <a:xfrm>
            <a:off x="1676400" y="457200"/>
            <a:ext cx="8839200" cy="1676400"/>
          </a:xfrm>
          <a:solidFill>
            <a:srgbClr val="FF9900"/>
          </a:solidFill>
          <a:ln>
            <a:solidFill>
              <a:srgbClr val="FF9900"/>
            </a:solidFill>
          </a:ln>
        </p:spPr>
        <p:txBody>
          <a:bodyPr/>
          <a:lstStyle/>
          <a:p>
            <a:pPr>
              <a:lnSpc>
                <a:spcPct val="90000"/>
              </a:lnSpc>
              <a:buFontTx/>
              <a:buNone/>
            </a:pPr>
            <a:r>
              <a:rPr lang="en-US" sz="1400">
                <a:solidFill>
                  <a:srgbClr val="009900"/>
                </a:solidFill>
              </a:rPr>
              <a:t>Proper grammatical reading of these verses is difficult from the older versions and translations.   The term “unworthily”</a:t>
            </a:r>
          </a:p>
          <a:p>
            <a:pPr>
              <a:lnSpc>
                <a:spcPct val="90000"/>
              </a:lnSpc>
              <a:buFontTx/>
              <a:buNone/>
            </a:pPr>
            <a:r>
              <a:rPr lang="en-US" sz="1400">
                <a:solidFill>
                  <a:srgbClr val="009900"/>
                </a:solidFill>
              </a:rPr>
              <a:t>occurs twice – each time an adverb modifying an action verb – eat &amp; drink or eateth &amp; drinketh.   Contextually in this</a:t>
            </a:r>
          </a:p>
          <a:p>
            <a:pPr>
              <a:lnSpc>
                <a:spcPct val="90000"/>
              </a:lnSpc>
              <a:buFontTx/>
              <a:buNone/>
            </a:pPr>
            <a:r>
              <a:rPr lang="en-US" sz="1400">
                <a:solidFill>
                  <a:srgbClr val="009900"/>
                </a:solidFill>
              </a:rPr>
              <a:t>sense “unworthily” relates to manner of partaking – not of the people partaking.  Verses 27 &amp; 29 similarly admonish as </a:t>
            </a:r>
          </a:p>
          <a:p>
            <a:pPr>
              <a:lnSpc>
                <a:spcPct val="90000"/>
              </a:lnSpc>
              <a:buFontTx/>
              <a:buNone/>
            </a:pPr>
            <a:r>
              <a:rPr lang="en-US" sz="1400">
                <a:solidFill>
                  <a:srgbClr val="009900"/>
                </a:solidFill>
              </a:rPr>
              <a:t>how serious this remembrance celebration is to the heart of God.   Neglecting to so somberly discern the symbolic nature</a:t>
            </a:r>
          </a:p>
          <a:p>
            <a:pPr>
              <a:lnSpc>
                <a:spcPct val="90000"/>
              </a:lnSpc>
              <a:buFontTx/>
              <a:buNone/>
            </a:pPr>
            <a:r>
              <a:rPr lang="en-US" sz="1400">
                <a:solidFill>
                  <a:srgbClr val="009900"/>
                </a:solidFill>
              </a:rPr>
              <a:t>of communion elements is to share guilt in the cruel death of His Son – we crucify Christ afresh and consume eternal</a:t>
            </a:r>
          </a:p>
          <a:p>
            <a:pPr>
              <a:lnSpc>
                <a:spcPct val="90000"/>
              </a:lnSpc>
              <a:buFontTx/>
              <a:buNone/>
            </a:pPr>
            <a:r>
              <a:rPr lang="en-US" sz="1400">
                <a:solidFill>
                  <a:srgbClr val="009900"/>
                </a:solidFill>
              </a:rPr>
              <a:t>death rather than eternal life.    None are “worthy” and this is where our thoughts should be per our Verse 28 – so that</a:t>
            </a:r>
          </a:p>
          <a:p>
            <a:pPr>
              <a:lnSpc>
                <a:spcPct val="90000"/>
              </a:lnSpc>
              <a:buFontTx/>
              <a:buNone/>
            </a:pPr>
            <a:r>
              <a:rPr lang="en-US" sz="1400">
                <a:solidFill>
                  <a:srgbClr val="009900"/>
                </a:solidFill>
              </a:rPr>
              <a:t>we can partake in a “worthy manner.”  Luther – Zwingli – John Calvin – all seemed to miss this very simple Bible truth.</a:t>
            </a:r>
            <a:r>
              <a:rPr lang="en-US" sz="1200">
                <a:solidFill>
                  <a:srgbClr val="009900"/>
                </a:solidFill>
              </a:rPr>
              <a:t> </a:t>
            </a:r>
          </a:p>
          <a:p>
            <a:pPr>
              <a:lnSpc>
                <a:spcPct val="90000"/>
              </a:lnSpc>
              <a:buFontTx/>
              <a:buNone/>
            </a:pPr>
            <a:endParaRPr lang="en-US" sz="1400">
              <a:solidFill>
                <a:srgbClr val="009900"/>
              </a:solidFill>
            </a:endParaRPr>
          </a:p>
          <a:p>
            <a:pPr>
              <a:lnSpc>
                <a:spcPct val="90000"/>
              </a:lnSpc>
              <a:buFontTx/>
              <a:buNone/>
            </a:pPr>
            <a:endParaRPr lang="en-US" sz="1800"/>
          </a:p>
          <a:p>
            <a:pPr>
              <a:lnSpc>
                <a:spcPct val="90000"/>
              </a:lnSpc>
              <a:buFontTx/>
              <a:buNone/>
            </a:pPr>
            <a:endParaRPr lang="en-US" sz="2800"/>
          </a:p>
        </p:txBody>
      </p:sp>
      <p:sp>
        <p:nvSpPr>
          <p:cNvPr id="250884" name="Rectangle 4"/>
          <p:cNvSpPr>
            <a:spLocks noGrp="1" noChangeArrowheads="1"/>
          </p:cNvSpPr>
          <p:nvPr>
            <p:ph sz="half" idx="2"/>
          </p:nvPr>
        </p:nvSpPr>
        <p:spPr>
          <a:xfrm>
            <a:off x="1524000" y="2209800"/>
            <a:ext cx="9144000" cy="5105400"/>
          </a:xfrm>
          <a:noFill/>
        </p:spPr>
        <p:txBody>
          <a:bodyPr/>
          <a:lstStyle/>
          <a:p>
            <a:r>
              <a:rPr lang="en-US" sz="1600">
                <a:solidFill>
                  <a:srgbClr val="009900"/>
                </a:solidFill>
              </a:rPr>
              <a:t>Through triangulation Calvin formulates an intermediate position between that of his predecessor and Luther that for all intents and purposes accommodates Luther on his major point of sacramental language - making of the memorial itself the “means of grace.”   John Calvin considers this a minor point on a not so important tangential issue.  However,  it has the significant effect of closing the self-examined communion – with church officials being allowed to start to share in that examination of worthiness. </a:t>
            </a:r>
          </a:p>
          <a:p>
            <a:r>
              <a:rPr lang="en-US" sz="1600">
                <a:solidFill>
                  <a:srgbClr val="009900"/>
                </a:solidFill>
              </a:rPr>
              <a:t>In other words, neither the Ideologue Reformers Luther and Zwingli or the Ideologue Systematizer Calvin are purists – by the evidence of their doctrinal disconnects they can all be defined more precisely as compromisers to a greater or lesser degree.   As is so often the case these weaknesses of message at a base level correspond at to huge flaws of character.   These leaders evidenced over time less of a desire to glorify God than to aggrandize themselves.   As a group they paved the way for rightly convicted, sincerely motivated, and uncompromisingly dedicated leaders.    </a:t>
            </a:r>
          </a:p>
          <a:p>
            <a:r>
              <a:rPr lang="en-US" sz="1600">
                <a:solidFill>
                  <a:srgbClr val="009900"/>
                </a:solidFill>
              </a:rPr>
              <a:t>The doctrinal outcomes of these egregious errors throughout the Protestant world was to harden denominational boundaries and reinforce judgmental attitudes.  Through their theological traditions everyone seems to have passed over the middle verse of the proof text. </a:t>
            </a:r>
          </a:p>
          <a:p>
            <a:r>
              <a:rPr lang="en-US" sz="1600">
                <a:solidFill>
                  <a:srgbClr val="009900"/>
                </a:solidFill>
              </a:rPr>
              <a:t>Zwingli’s outward badge of participation in the Christian community had devolved to literalistic badges of identification – a mark of worthiness prerequisite to participation.  This Protestant tradition of judging the faith of another was and is as abusive as the Catholic point system of penance which determined participation in the communion sacrament.</a:t>
            </a:r>
          </a:p>
          <a:p>
            <a:endParaRPr lang="en-US" sz="800">
              <a:solidFill>
                <a:srgbClr val="009900"/>
              </a:solidFill>
            </a:endParaRPr>
          </a:p>
        </p:txBody>
      </p:sp>
    </p:spTree>
    <p:extLst>
      <p:ext uri="{BB962C8B-B14F-4D97-AF65-F5344CB8AC3E}">
        <p14:creationId xmlns:p14="http://schemas.microsoft.com/office/powerpoint/2010/main" val="35005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50884">
                                            <p:txEl>
                                              <p:pRg st="0" end="0"/>
                                            </p:txEl>
                                          </p:spTgt>
                                        </p:tgtEl>
                                        <p:attrNameLst>
                                          <p:attrName>style.visibility</p:attrName>
                                        </p:attrNameLst>
                                      </p:cBhvr>
                                      <p:to>
                                        <p:strVal val="visible"/>
                                      </p:to>
                                    </p:set>
                                    <p:anim calcmode="lin" valueType="num">
                                      <p:cBhvr>
                                        <p:cTn id="7" dur="1000" fill="hold"/>
                                        <p:tgtEl>
                                          <p:spTgt spid="2508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08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08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08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50884">
                                            <p:txEl>
                                              <p:pRg st="1" end="1"/>
                                            </p:txEl>
                                          </p:spTgt>
                                        </p:tgtEl>
                                        <p:attrNameLst>
                                          <p:attrName>style.visibility</p:attrName>
                                        </p:attrNameLst>
                                      </p:cBhvr>
                                      <p:to>
                                        <p:strVal val="visible"/>
                                      </p:to>
                                    </p:set>
                                    <p:anim calcmode="lin" valueType="num">
                                      <p:cBhvr>
                                        <p:cTn id="15" dur="1000" fill="hold"/>
                                        <p:tgtEl>
                                          <p:spTgt spid="25088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5088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5088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088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50884">
                                            <p:txEl>
                                              <p:pRg st="2" end="2"/>
                                            </p:txEl>
                                          </p:spTgt>
                                        </p:tgtEl>
                                        <p:attrNameLst>
                                          <p:attrName>style.visibility</p:attrName>
                                        </p:attrNameLst>
                                      </p:cBhvr>
                                      <p:to>
                                        <p:strVal val="visible"/>
                                      </p:to>
                                    </p:set>
                                    <p:anim calcmode="lin" valueType="num">
                                      <p:cBhvr>
                                        <p:cTn id="23" dur="1000" fill="hold"/>
                                        <p:tgtEl>
                                          <p:spTgt spid="25088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5088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5088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088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50884">
                                            <p:txEl>
                                              <p:pRg st="3" end="3"/>
                                            </p:txEl>
                                          </p:spTgt>
                                        </p:tgtEl>
                                        <p:attrNameLst>
                                          <p:attrName>style.visibility</p:attrName>
                                        </p:attrNameLst>
                                      </p:cBhvr>
                                      <p:to>
                                        <p:strVal val="visible"/>
                                      </p:to>
                                    </p:set>
                                    <p:anim calcmode="lin" valueType="num">
                                      <p:cBhvr>
                                        <p:cTn id="31" dur="1000" fill="hold"/>
                                        <p:tgtEl>
                                          <p:spTgt spid="25088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5088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5088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5088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rgbClr val="CCCC00"/>
        </a:solidFill>
        <a:effectLst/>
      </p:bgPr>
    </p:bg>
    <p:spTree>
      <p:nvGrpSpPr>
        <p:cNvPr id="1" name=""/>
        <p:cNvGrpSpPr/>
        <p:nvPr/>
      </p:nvGrpSpPr>
      <p:grpSpPr>
        <a:xfrm>
          <a:off x="0" y="0"/>
          <a:ext cx="0" cy="0"/>
          <a:chOff x="0" y="0"/>
          <a:chExt cx="0" cy="0"/>
        </a:xfrm>
      </p:grpSpPr>
      <p:sp>
        <p:nvSpPr>
          <p:cNvPr id="248834" name="Rectangle 2" descr="Papyrus"/>
          <p:cNvSpPr>
            <a:spLocks noGrp="1" noChangeArrowheads="1"/>
          </p:cNvSpPr>
          <p:nvPr>
            <p:ph type="title"/>
          </p:nvPr>
        </p:nvSpPr>
        <p:spPr>
          <a:xfrm>
            <a:off x="1676400" y="0"/>
            <a:ext cx="8839200" cy="533400"/>
          </a:xfrm>
          <a:noFill/>
        </p:spPr>
        <p:txBody>
          <a:bodyPr/>
          <a:lstStyle/>
          <a:p>
            <a:r>
              <a:rPr lang="en-US" sz="1800" u="sng">
                <a:solidFill>
                  <a:srgbClr val="FF6600"/>
                </a:solidFill>
                <a:effectLst>
                  <a:outerShdw blurRad="38100" dist="38100" dir="2700000" algn="tl">
                    <a:srgbClr val="000000"/>
                  </a:outerShdw>
                </a:effectLst>
              </a:rPr>
              <a:t>Communion Concession &amp; Conscience Crisis:   1st Corinthians 11: 27-29 KJV Misinterpreted</a:t>
            </a:r>
          </a:p>
        </p:txBody>
      </p:sp>
      <p:sp>
        <p:nvSpPr>
          <p:cNvPr id="248835" name="Rectangle 3"/>
          <p:cNvSpPr>
            <a:spLocks noGrp="1" noChangeArrowheads="1"/>
          </p:cNvSpPr>
          <p:nvPr>
            <p:ph type="body" sz="half" idx="1"/>
          </p:nvPr>
        </p:nvSpPr>
        <p:spPr>
          <a:xfrm>
            <a:off x="1676400" y="457200"/>
            <a:ext cx="8839200" cy="1676400"/>
          </a:xfrm>
          <a:solidFill>
            <a:srgbClr val="FF9900"/>
          </a:solidFill>
          <a:ln>
            <a:solidFill>
              <a:srgbClr val="FF9900"/>
            </a:solidFill>
          </a:ln>
        </p:spPr>
        <p:txBody>
          <a:bodyPr/>
          <a:lstStyle/>
          <a:p>
            <a:pPr>
              <a:lnSpc>
                <a:spcPct val="90000"/>
              </a:lnSpc>
              <a:buFontTx/>
              <a:buNone/>
            </a:pPr>
            <a:r>
              <a:rPr lang="en-US" sz="1400">
                <a:solidFill>
                  <a:srgbClr val="009900"/>
                </a:solidFill>
              </a:rPr>
              <a:t>Proper grammatical reading of these verses is difficult from the older versions and translations.   The term “unworthily”</a:t>
            </a:r>
          </a:p>
          <a:p>
            <a:pPr>
              <a:lnSpc>
                <a:spcPct val="90000"/>
              </a:lnSpc>
              <a:buFontTx/>
              <a:buNone/>
            </a:pPr>
            <a:r>
              <a:rPr lang="en-US" sz="1400">
                <a:solidFill>
                  <a:srgbClr val="009900"/>
                </a:solidFill>
              </a:rPr>
              <a:t>occurs twice – each time an adverb modifying an action verb – eat &amp; drink or eateth &amp; drinketh.   Contextually in this</a:t>
            </a:r>
          </a:p>
          <a:p>
            <a:pPr>
              <a:lnSpc>
                <a:spcPct val="90000"/>
              </a:lnSpc>
              <a:buFontTx/>
              <a:buNone/>
            </a:pPr>
            <a:r>
              <a:rPr lang="en-US" sz="1400">
                <a:solidFill>
                  <a:srgbClr val="009900"/>
                </a:solidFill>
              </a:rPr>
              <a:t>sense “unworthily” relates to manner of partaking – not of the people partaking.  Verses 27 &amp; 29 similarly admonish as </a:t>
            </a:r>
          </a:p>
          <a:p>
            <a:pPr>
              <a:lnSpc>
                <a:spcPct val="90000"/>
              </a:lnSpc>
              <a:buFontTx/>
              <a:buNone/>
            </a:pPr>
            <a:r>
              <a:rPr lang="en-US" sz="1400">
                <a:solidFill>
                  <a:srgbClr val="009900"/>
                </a:solidFill>
              </a:rPr>
              <a:t>how serious this remembrance celebration is to the heart of God.   Neglecting to so somberly discern the symbolic nature</a:t>
            </a:r>
          </a:p>
          <a:p>
            <a:pPr>
              <a:lnSpc>
                <a:spcPct val="90000"/>
              </a:lnSpc>
              <a:buFontTx/>
              <a:buNone/>
            </a:pPr>
            <a:r>
              <a:rPr lang="en-US" sz="1400">
                <a:solidFill>
                  <a:srgbClr val="009900"/>
                </a:solidFill>
              </a:rPr>
              <a:t>of communion elements is to share guilt in the cruel death of His Son – we crucify Christ afresh and consume eternal</a:t>
            </a:r>
          </a:p>
          <a:p>
            <a:pPr>
              <a:lnSpc>
                <a:spcPct val="90000"/>
              </a:lnSpc>
              <a:buFontTx/>
              <a:buNone/>
            </a:pPr>
            <a:r>
              <a:rPr lang="en-US" sz="1400">
                <a:solidFill>
                  <a:srgbClr val="009900"/>
                </a:solidFill>
              </a:rPr>
              <a:t>death rather than eternal life.    None are “worthy” and this is where our thoughts should be per our Verse 28 – so that</a:t>
            </a:r>
          </a:p>
          <a:p>
            <a:pPr>
              <a:lnSpc>
                <a:spcPct val="90000"/>
              </a:lnSpc>
              <a:buFontTx/>
              <a:buNone/>
            </a:pPr>
            <a:r>
              <a:rPr lang="en-US" sz="1400">
                <a:solidFill>
                  <a:srgbClr val="009900"/>
                </a:solidFill>
              </a:rPr>
              <a:t>we can partake in a “worthy manner.”  Luther – Zwingli – John Calvin – all seemed to miss this very simple Bible truth.</a:t>
            </a:r>
            <a:r>
              <a:rPr lang="en-US" sz="1200">
                <a:solidFill>
                  <a:srgbClr val="009900"/>
                </a:solidFill>
              </a:rPr>
              <a:t> </a:t>
            </a:r>
          </a:p>
          <a:p>
            <a:pPr>
              <a:lnSpc>
                <a:spcPct val="90000"/>
              </a:lnSpc>
              <a:buFontTx/>
              <a:buNone/>
            </a:pPr>
            <a:endParaRPr lang="en-US" sz="1400">
              <a:solidFill>
                <a:srgbClr val="009900"/>
              </a:solidFill>
            </a:endParaRPr>
          </a:p>
          <a:p>
            <a:pPr>
              <a:lnSpc>
                <a:spcPct val="90000"/>
              </a:lnSpc>
              <a:buFontTx/>
              <a:buNone/>
            </a:pPr>
            <a:endParaRPr lang="en-US" sz="1800"/>
          </a:p>
          <a:p>
            <a:pPr>
              <a:lnSpc>
                <a:spcPct val="90000"/>
              </a:lnSpc>
              <a:buFontTx/>
              <a:buNone/>
            </a:pPr>
            <a:endParaRPr lang="en-US" sz="2800"/>
          </a:p>
        </p:txBody>
      </p:sp>
      <p:sp>
        <p:nvSpPr>
          <p:cNvPr id="248836" name="Rectangle 4"/>
          <p:cNvSpPr>
            <a:spLocks noGrp="1" noChangeArrowheads="1"/>
          </p:cNvSpPr>
          <p:nvPr>
            <p:ph sz="half" idx="2"/>
          </p:nvPr>
        </p:nvSpPr>
        <p:spPr>
          <a:xfrm>
            <a:off x="1524000" y="2133600"/>
            <a:ext cx="9144000" cy="5181600"/>
          </a:xfrm>
          <a:noFill/>
        </p:spPr>
        <p:txBody>
          <a:bodyPr/>
          <a:lstStyle/>
          <a:p>
            <a:r>
              <a:rPr lang="en-US" sz="1600">
                <a:solidFill>
                  <a:srgbClr val="009900"/>
                </a:solidFill>
              </a:rPr>
              <a:t>Both major religious bodies had accomplished the establishment of closed communion as a universal norm.  The communion practices of the four major Protestant offshoots of the Swiss Reform movement were just variations on this courtroom theme.  It Was Time Overdue To Reconcile This Remembrance Ceremony To That Of The Spirit Of The New Covenant!</a:t>
            </a:r>
          </a:p>
          <a:p>
            <a:r>
              <a:rPr lang="en-US" sz="1600">
                <a:solidFill>
                  <a:srgbClr val="009900"/>
                </a:solidFill>
              </a:rPr>
              <a:t>The communal nature of communion has been taken out – that which was intended to unite man with man and them together with God had been perversely twisted.   In the Be-atitudes Christ speaks to this ideal in  Matthew 5:  23–26. </a:t>
            </a:r>
          </a:p>
          <a:p>
            <a:r>
              <a:rPr lang="en-US" sz="1600">
                <a:solidFill>
                  <a:srgbClr val="009900"/>
                </a:solidFill>
              </a:rPr>
              <a:t>These effects taken as a whole paved the way for one with a healing message of brotherly love -  worship that is in doctrinal rather than dogmatic conformity – preaching lifestyle of collective submission where there is Biblical authority and the ideal of respect for personal opinions and choices where there is no direct scripture or obvious example of necessary application.  </a:t>
            </a:r>
          </a:p>
          <a:p>
            <a:r>
              <a:rPr lang="en-US" sz="1600">
                <a:solidFill>
                  <a:srgbClr val="009900"/>
                </a:solidFill>
              </a:rPr>
              <a:t>Bible Students With Sensitive Consciences Are Ripened &amp; Ready For Change When They Hear Alexander Campbell.  But first he has to have his own heart pricked as we see happen in the opening scene of our docu-drama.  We witness the moment when Alexander Campbell comes to the fundamental realization that – although the human creation as a whole has performed miserably thus not being worthy of reward  - yet without any merit of our own – God has made us all worthy!</a:t>
            </a:r>
          </a:p>
          <a:p>
            <a:r>
              <a:rPr lang="en-US" sz="1600" b="1">
                <a:solidFill>
                  <a:srgbClr val="009900"/>
                </a:solidFill>
              </a:rPr>
              <a:t>He Did Not Send His Son For Some Persons And Not For Others!</a:t>
            </a:r>
            <a:r>
              <a:rPr lang="en-US" sz="1600">
                <a:solidFill>
                  <a:srgbClr val="009900"/>
                </a:solidFill>
              </a:rPr>
              <a:t> </a:t>
            </a:r>
          </a:p>
          <a:p>
            <a:r>
              <a:rPr lang="en-US" sz="1600">
                <a:solidFill>
                  <a:srgbClr val="009900"/>
                </a:solidFill>
                <a:effectLst>
                  <a:outerShdw blurRad="38100" dist="38100" dir="2700000" algn="tl">
                    <a:srgbClr val="000000"/>
                  </a:outerShdw>
                </a:effectLst>
              </a:rPr>
              <a:t>CHRIST DIED ON THE CRUEL CROSS SO THE ENTIRE HUMAN RACE COULD BE SAVED!</a:t>
            </a:r>
          </a:p>
        </p:txBody>
      </p:sp>
    </p:spTree>
    <p:extLst>
      <p:ext uri="{BB962C8B-B14F-4D97-AF65-F5344CB8AC3E}">
        <p14:creationId xmlns:p14="http://schemas.microsoft.com/office/powerpoint/2010/main" val="197654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8836">
                                            <p:txEl>
                                              <p:pRg st="0" end="0"/>
                                            </p:txEl>
                                          </p:spTgt>
                                        </p:tgtEl>
                                        <p:attrNameLst>
                                          <p:attrName>style.visibility</p:attrName>
                                        </p:attrNameLst>
                                      </p:cBhvr>
                                      <p:to>
                                        <p:strVal val="visible"/>
                                      </p:to>
                                    </p:set>
                                    <p:anim calcmode="lin" valueType="num">
                                      <p:cBhvr>
                                        <p:cTn id="7" dur="1000" fill="hold"/>
                                        <p:tgtEl>
                                          <p:spTgt spid="24883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4883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4883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883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48836">
                                            <p:txEl>
                                              <p:pRg st="1" end="1"/>
                                            </p:txEl>
                                          </p:spTgt>
                                        </p:tgtEl>
                                        <p:attrNameLst>
                                          <p:attrName>style.visibility</p:attrName>
                                        </p:attrNameLst>
                                      </p:cBhvr>
                                      <p:to>
                                        <p:strVal val="visible"/>
                                      </p:to>
                                    </p:set>
                                    <p:anim calcmode="lin" valueType="num">
                                      <p:cBhvr>
                                        <p:cTn id="15" dur="1000" fill="hold"/>
                                        <p:tgtEl>
                                          <p:spTgt spid="24883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4883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4883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4883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48836">
                                            <p:txEl>
                                              <p:pRg st="2" end="2"/>
                                            </p:txEl>
                                          </p:spTgt>
                                        </p:tgtEl>
                                        <p:attrNameLst>
                                          <p:attrName>style.visibility</p:attrName>
                                        </p:attrNameLst>
                                      </p:cBhvr>
                                      <p:to>
                                        <p:strVal val="visible"/>
                                      </p:to>
                                    </p:set>
                                    <p:anim calcmode="lin" valueType="num">
                                      <p:cBhvr>
                                        <p:cTn id="23" dur="1000" fill="hold"/>
                                        <p:tgtEl>
                                          <p:spTgt spid="24883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4883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4883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883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48836">
                                            <p:txEl>
                                              <p:pRg st="3" end="3"/>
                                            </p:txEl>
                                          </p:spTgt>
                                        </p:tgtEl>
                                        <p:attrNameLst>
                                          <p:attrName>style.visibility</p:attrName>
                                        </p:attrNameLst>
                                      </p:cBhvr>
                                      <p:to>
                                        <p:strVal val="visible"/>
                                      </p:to>
                                    </p:set>
                                    <p:anim calcmode="lin" valueType="num">
                                      <p:cBhvr>
                                        <p:cTn id="31" dur="1000" fill="hold"/>
                                        <p:tgtEl>
                                          <p:spTgt spid="24883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4883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4883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4883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48836">
                                            <p:txEl>
                                              <p:pRg st="4" end="4"/>
                                            </p:txEl>
                                          </p:spTgt>
                                        </p:tgtEl>
                                        <p:attrNameLst>
                                          <p:attrName>style.visibility</p:attrName>
                                        </p:attrNameLst>
                                      </p:cBhvr>
                                      <p:to>
                                        <p:strVal val="visible"/>
                                      </p:to>
                                    </p:set>
                                    <p:anim calcmode="lin" valueType="num">
                                      <p:cBhvr>
                                        <p:cTn id="39" dur="1000" fill="hold"/>
                                        <p:tgtEl>
                                          <p:spTgt spid="24883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4883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4883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4883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48836">
                                            <p:txEl>
                                              <p:pRg st="5" end="5"/>
                                            </p:txEl>
                                          </p:spTgt>
                                        </p:tgtEl>
                                        <p:attrNameLst>
                                          <p:attrName>style.visibility</p:attrName>
                                        </p:attrNameLst>
                                      </p:cBhvr>
                                      <p:to>
                                        <p:strVal val="visible"/>
                                      </p:to>
                                    </p:set>
                                    <p:anim calcmode="lin" valueType="num">
                                      <p:cBhvr>
                                        <p:cTn id="47" dur="1000" fill="hold"/>
                                        <p:tgtEl>
                                          <p:spTgt spid="24883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4883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4883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4883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sp>
        <p:nvSpPr>
          <p:cNvPr id="509954" name="WordArt 2"/>
          <p:cNvSpPr>
            <a:spLocks noChangeArrowheads="1" noChangeShapeType="1" noTextEdit="1"/>
          </p:cNvSpPr>
          <p:nvPr/>
        </p:nvSpPr>
        <p:spPr bwMode="auto">
          <a:xfrm>
            <a:off x="2286000" y="990600"/>
            <a:ext cx="7924800" cy="2819400"/>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000000"/>
                  </a:solidFill>
                  <a:round/>
                  <a:headEnd/>
                  <a:tailEnd/>
                </a:ln>
                <a:solidFill>
                  <a:srgbClr val="993366"/>
                </a:solidFill>
                <a:effectLst/>
                <a:uLnTx/>
                <a:uFillTx/>
                <a:latin typeface="Arial Black"/>
                <a:ea typeface="+mn-ea"/>
                <a:cs typeface="+mn-cs"/>
              </a:rPr>
              <a:t>Restoration</a:t>
            </a:r>
          </a:p>
        </p:txBody>
      </p:sp>
      <p:sp>
        <p:nvSpPr>
          <p:cNvPr id="509955" name="WordArt 3"/>
          <p:cNvSpPr>
            <a:spLocks noChangeArrowheads="1" noChangeShapeType="1" noTextEdit="1"/>
          </p:cNvSpPr>
          <p:nvPr/>
        </p:nvSpPr>
        <p:spPr bwMode="auto">
          <a:xfrm>
            <a:off x="1676400" y="4191000"/>
            <a:ext cx="8839200" cy="25146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00"/>
                  </a:solidFill>
                  <a:round/>
                  <a:headEnd/>
                  <a:tailEnd/>
                </a:ln>
                <a:solidFill>
                  <a:srgbClr val="800000"/>
                </a:solidFill>
                <a:effectLst/>
                <a:uLnTx/>
                <a:uFillTx/>
                <a:latin typeface="Times New Roman"/>
                <a:ea typeface="+mn-ea"/>
                <a:cs typeface="Times New Roman"/>
              </a:rPr>
              <a:t>Divergence</a:t>
            </a:r>
          </a:p>
        </p:txBody>
      </p:sp>
      <p:sp>
        <p:nvSpPr>
          <p:cNvPr id="509956" name="WordArt 4"/>
          <p:cNvSpPr>
            <a:spLocks noChangeArrowheads="1" noChangeShapeType="1" noTextEdit="1"/>
          </p:cNvSpPr>
          <p:nvPr/>
        </p:nvSpPr>
        <p:spPr bwMode="auto">
          <a:xfrm>
            <a:off x="1860884" y="2326105"/>
            <a:ext cx="8510337" cy="2197769"/>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Closed Communion</a:t>
            </a:r>
          </a:p>
        </p:txBody>
      </p:sp>
    </p:spTree>
    <p:extLst>
      <p:ext uri="{BB962C8B-B14F-4D97-AF65-F5344CB8AC3E}">
        <p14:creationId xmlns:p14="http://schemas.microsoft.com/office/powerpoint/2010/main" val="31451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p:cTn id="7" dur="500" fill="hold"/>
                                        <p:tgtEl>
                                          <p:spTgt spid="509956"/>
                                        </p:tgtEl>
                                        <p:attrNameLst>
                                          <p:attrName>ppt_w</p:attrName>
                                        </p:attrNameLst>
                                      </p:cBhvr>
                                      <p:tavLst>
                                        <p:tav tm="0">
                                          <p:val>
                                            <p:fltVal val="0"/>
                                          </p:val>
                                        </p:tav>
                                        <p:tav tm="100000">
                                          <p:val>
                                            <p:strVal val="#ppt_w"/>
                                          </p:val>
                                        </p:tav>
                                      </p:tavLst>
                                    </p:anim>
                                    <p:anim calcmode="lin" valueType="num">
                                      <p:cBhvr>
                                        <p:cTn id="8" dur="500" fill="hold"/>
                                        <p:tgtEl>
                                          <p:spTgt spid="5099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59938" name="AutoShape 2"/>
          <p:cNvSpPr>
            <a:spLocks noChangeArrowheads="1"/>
          </p:cNvSpPr>
          <p:nvPr/>
        </p:nvSpPr>
        <p:spPr bwMode="auto">
          <a:xfrm>
            <a:off x="1981200" y="228600"/>
            <a:ext cx="8305800" cy="6400800"/>
          </a:xfrm>
          <a:prstGeom prst="roundRect">
            <a:avLst>
              <a:gd name="adj" fmla="val 5819"/>
            </a:avLst>
          </a:prstGeom>
          <a:gradFill rotWithShape="0">
            <a:gsLst>
              <a:gs pos="0">
                <a:srgbClr val="FDF6A8"/>
              </a:gs>
              <a:gs pos="100000">
                <a:srgbClr val="E8AA4A"/>
              </a:gs>
            </a:gsLst>
            <a:path path="shape">
              <a:fillToRect l="50000" t="50000" r="50000" b="50000"/>
            </a:path>
          </a:gradFill>
          <a:ln w="9525">
            <a:noFill/>
            <a:round/>
            <a:headEnd/>
            <a:tailEnd/>
          </a:ln>
          <a:effectLst>
            <a:outerShdw dist="35921" dir="2700000" algn="ctr" rotWithShape="0">
              <a:schemeClr val="tx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159939" name="Text Box 3"/>
          <p:cNvSpPr txBox="1">
            <a:spLocks noChangeArrowheads="1"/>
          </p:cNvSpPr>
          <p:nvPr/>
        </p:nvSpPr>
        <p:spPr bwMode="auto">
          <a:xfrm>
            <a:off x="3352800" y="76200"/>
            <a:ext cx="7315200" cy="4572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0" name="Rectangle 4"/>
          <p:cNvSpPr>
            <a:spLocks noChangeArrowheads="1"/>
          </p:cNvSpPr>
          <p:nvPr/>
        </p:nvSpPr>
        <p:spPr bwMode="auto">
          <a:xfrm>
            <a:off x="2438400" y="1447800"/>
            <a:ext cx="7696200" cy="49530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The question of worthiness.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By Luther’s lifetime, the phrase for the communion ceremony and host had been altered &amp; with it a change of emphasis.  The term </a:t>
            </a:r>
            <a:r>
              <a:rPr kumimoji="0" lang="en-US" sz="2400" b="1" i="0" u="none" strike="noStrike" kern="1200" cap="none" spc="0" normalizeH="0" baseline="0" noProof="0" dirty="0" err="1">
                <a:ln>
                  <a:noFill/>
                </a:ln>
                <a:solidFill>
                  <a:srgbClr val="990000"/>
                </a:solidFill>
                <a:effectLst>
                  <a:outerShdw blurRad="38100" dist="38100" dir="2700000" algn="tl">
                    <a:srgbClr val="C0C0C0"/>
                  </a:outerShdw>
                </a:effectLst>
                <a:uLnTx/>
                <a:uFillTx/>
                <a:latin typeface="Times New Roman"/>
                <a:ea typeface="+mn-ea"/>
                <a:cs typeface="+mn-cs"/>
              </a:rPr>
              <a:t>Eucharistia</a:t>
            </a:r>
            <a:r>
              <a:rPr kumimoji="0" lang="en-US" sz="2400" b="1" i="0" u="none" strike="noStrike" kern="1200" cap="none" spc="0" normalizeH="0" baseline="0" noProof="0" dirty="0">
                <a:ln>
                  <a:noFill/>
                </a:ln>
                <a:solidFill>
                  <a:srgbClr val="990000"/>
                </a:solidFill>
                <a:effectLst>
                  <a:outerShdw blurRad="38100" dist="38100" dir="2700000" algn="tl">
                    <a:srgbClr val="C0C0C0"/>
                  </a:outerShdw>
                </a:effectLst>
                <a:uLnTx/>
                <a:uFillTx/>
                <a:latin typeface="Times New Roman"/>
                <a:ea typeface="+mn-ea"/>
                <a:cs typeface="+mn-cs"/>
              </a:rPr>
              <a:t>,</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which means thanksgiving,  had been replaced with </a:t>
            </a:r>
            <a:r>
              <a:rPr kumimoji="0" lang="en-US" sz="2400" b="1" i="0" u="none" strike="noStrike" kern="1200" cap="none" spc="0" normalizeH="0" baseline="0" noProof="0" dirty="0" err="1">
                <a:ln>
                  <a:noFill/>
                </a:ln>
                <a:solidFill>
                  <a:srgbClr val="990000"/>
                </a:solidFill>
                <a:effectLst>
                  <a:outerShdw blurRad="38100" dist="38100" dir="2700000" algn="tl">
                    <a:srgbClr val="C0C0C0"/>
                  </a:outerShdw>
                </a:effectLst>
                <a:uLnTx/>
                <a:uFillTx/>
                <a:latin typeface="Times New Roman"/>
                <a:ea typeface="+mn-ea"/>
                <a:cs typeface="+mn-cs"/>
              </a:rPr>
              <a:t>Missa</a:t>
            </a:r>
            <a:r>
              <a:rPr kumimoji="0" lang="en-US" sz="2400" b="1" i="0" u="none" strike="noStrike" kern="1200" cap="none" spc="0" normalizeH="0" baseline="0" noProof="0" dirty="0">
                <a:ln>
                  <a:noFill/>
                </a:ln>
                <a:solidFill>
                  <a:srgbClr val="990000"/>
                </a:solidFill>
                <a:effectLst>
                  <a:outerShdw blurRad="38100" dist="38100" dir="2700000" algn="tl">
                    <a:srgbClr val="C0C0C0"/>
                  </a:outerShdw>
                </a:effectLst>
                <a:uLnTx/>
                <a:uFillTx/>
                <a:latin typeface="Times New Roman"/>
                <a:ea typeface="+mn-ea"/>
                <a:cs typeface="+mn-cs"/>
              </a:rPr>
              <a:t>,</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which means the dismissal of the unworthy.  Worthiness itself had metamorphosed in meaning from a subjective introspective responsibility to an objective meaning measured by works.</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Catholic hierarchs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determine individual worthiness.</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Reform churches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each establish closed communions as evidencing their determinations of  individual worth. </a:t>
            </a:r>
          </a:p>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r>
              <a:rPr kumimoji="0" lang="en-US" sz="2400" b="1" i="1"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Restoration churches </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teach human worth as God given intrinsic and in the memorial supper </a:t>
            </a:r>
            <a:r>
              <a:rPr kumimoji="0" lang="en-US" sz="2400" b="1" i="0" u="none" strike="noStrike" kern="1200" cap="none" spc="0" normalizeH="0" baseline="0" noProof="0" dirty="0">
                <a:ln>
                  <a:noFill/>
                </a:ln>
                <a:solidFill>
                  <a:srgbClr val="990000"/>
                </a:solidFill>
                <a:effectLst>
                  <a:outerShdw blurRad="38100" dist="38100" dir="2700000" algn="tl">
                    <a:srgbClr val="C0C0C0"/>
                  </a:outerShdw>
                </a:effectLst>
                <a:uLnTx/>
                <a:uFillTx/>
                <a:latin typeface="Times New Roman"/>
                <a:ea typeface="+mn-ea"/>
                <a:cs typeface="+mn-cs"/>
              </a:rPr>
              <a:t>- inner examined</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Times New Roman"/>
                <a:ea typeface="+mn-ea"/>
                <a:cs typeface="+mn-cs"/>
              </a:rPr>
              <a:t>.     </a:t>
            </a:r>
          </a:p>
        </p:txBody>
      </p:sp>
      <p:sp>
        <p:nvSpPr>
          <p:cNvPr id="5159941" name="Rectangle 5"/>
          <p:cNvSpPr>
            <a:spLocks noChangeArrowheads="1"/>
          </p:cNvSpPr>
          <p:nvPr/>
        </p:nvSpPr>
        <p:spPr bwMode="auto">
          <a:xfrm>
            <a:off x="3581400" y="2057400"/>
            <a:ext cx="6858000" cy="12192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Tx/>
              <a:buBlip>
                <a:blip r:embed="rId3"/>
              </a:buBlip>
              <a:tabLst/>
              <a:defRPr/>
            </a:pPr>
            <a:endParaRPr kumimoji="0" lang="en-US" sz="36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159945" name="WordArt 9" descr="Paper bag"/>
          <p:cNvSpPr>
            <a:spLocks noChangeArrowheads="1" noChangeShapeType="1" noTextEdit="1"/>
          </p:cNvSpPr>
          <p:nvPr/>
        </p:nvSpPr>
        <p:spPr bwMode="auto">
          <a:xfrm>
            <a:off x="2819400" y="762000"/>
            <a:ext cx="60960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The Principle Of  Human Worth</a:t>
            </a:r>
          </a:p>
        </p:txBody>
      </p:sp>
    </p:spTree>
    <p:extLst>
      <p:ext uri="{BB962C8B-B14F-4D97-AF65-F5344CB8AC3E}">
        <p14:creationId xmlns:p14="http://schemas.microsoft.com/office/powerpoint/2010/main" val="95582208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15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0" nodeType="clickEffect">
                                  <p:stCondLst>
                                    <p:cond delay="0"/>
                                  </p:stCondLst>
                                  <p:childTnLst>
                                    <p:set>
                                      <p:cBhvr>
                                        <p:cTn id="10" dur="1" fill="hold">
                                          <p:stCondLst>
                                            <p:cond delay="0"/>
                                          </p:stCondLst>
                                        </p:cTn>
                                        <p:tgtEl>
                                          <p:spTgt spid="5159945"/>
                                        </p:tgtEl>
                                        <p:attrNameLst>
                                          <p:attrName>style.visibility</p:attrName>
                                        </p:attrNameLst>
                                      </p:cBhvr>
                                      <p:to>
                                        <p:strVal val="visible"/>
                                      </p:to>
                                    </p:set>
                                    <p:anim calcmode="lin" valueType="num">
                                      <p:cBhvr>
                                        <p:cTn id="11" dur="500" fill="hold"/>
                                        <p:tgtEl>
                                          <p:spTgt spid="5159945"/>
                                        </p:tgtEl>
                                        <p:attrNameLst>
                                          <p:attrName>ppt_w</p:attrName>
                                        </p:attrNameLst>
                                      </p:cBhvr>
                                      <p:tavLst>
                                        <p:tav tm="0">
                                          <p:val>
                                            <p:strVal val="4*#ppt_w"/>
                                          </p:val>
                                        </p:tav>
                                        <p:tav tm="100000">
                                          <p:val>
                                            <p:strVal val="#ppt_w"/>
                                          </p:val>
                                        </p:tav>
                                      </p:tavLst>
                                    </p:anim>
                                    <p:anim calcmode="lin" valueType="num">
                                      <p:cBhvr>
                                        <p:cTn id="12" dur="500" fill="hold"/>
                                        <p:tgtEl>
                                          <p:spTgt spid="5159945"/>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type="wd">
                                    <p:tmPct val="100000"/>
                                  </p:iterate>
                                  <p:childTnLst>
                                    <p:set>
                                      <p:cBhvr>
                                        <p:cTn id="16" dur="1" fill="hold">
                                          <p:stCondLst>
                                            <p:cond delay="0"/>
                                          </p:stCondLst>
                                        </p:cTn>
                                        <p:tgtEl>
                                          <p:spTgt spid="5159940">
                                            <p:txEl>
                                              <p:pRg st="0" end="0"/>
                                            </p:txEl>
                                          </p:spTgt>
                                        </p:tgtEl>
                                        <p:attrNameLst>
                                          <p:attrName>style.visibility</p:attrName>
                                        </p:attrNameLst>
                                      </p:cBhvr>
                                      <p:to>
                                        <p:strVal val="visible"/>
                                      </p:to>
                                    </p:set>
                                    <p:anim calcmode="lin" valueType="num">
                                      <p:cBhvr additive="base">
                                        <p:cTn id="17" dur="300" fill="hold"/>
                                        <p:tgtEl>
                                          <p:spTgt spid="5159940">
                                            <p:txEl>
                                              <p:pRg st="0" end="0"/>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515994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5159940">
                                            <p:txEl>
                                              <p:pRg st="1" end="1"/>
                                            </p:txEl>
                                          </p:spTgt>
                                        </p:tgtEl>
                                        <p:attrNameLst>
                                          <p:attrName>style.visibility</p:attrName>
                                        </p:attrNameLst>
                                      </p:cBhvr>
                                      <p:to>
                                        <p:strVal val="visible"/>
                                      </p:to>
                                    </p:set>
                                    <p:anim calcmode="lin" valueType="num">
                                      <p:cBhvr additive="base">
                                        <p:cTn id="23" dur="300" fill="hold"/>
                                        <p:tgtEl>
                                          <p:spTgt spid="5159940">
                                            <p:txEl>
                                              <p:pRg st="1" end="1"/>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515994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wd">
                                    <p:tmPct val="100000"/>
                                  </p:iterate>
                                  <p:childTnLst>
                                    <p:set>
                                      <p:cBhvr>
                                        <p:cTn id="28" dur="1" fill="hold">
                                          <p:stCondLst>
                                            <p:cond delay="0"/>
                                          </p:stCondLst>
                                        </p:cTn>
                                        <p:tgtEl>
                                          <p:spTgt spid="5159940">
                                            <p:txEl>
                                              <p:pRg st="2" end="2"/>
                                            </p:txEl>
                                          </p:spTgt>
                                        </p:tgtEl>
                                        <p:attrNameLst>
                                          <p:attrName>style.visibility</p:attrName>
                                        </p:attrNameLst>
                                      </p:cBhvr>
                                      <p:to>
                                        <p:strVal val="visible"/>
                                      </p:to>
                                    </p:set>
                                    <p:anim calcmode="lin" valueType="num">
                                      <p:cBhvr additive="base">
                                        <p:cTn id="29" dur="300" fill="hold"/>
                                        <p:tgtEl>
                                          <p:spTgt spid="5159940">
                                            <p:txEl>
                                              <p:pRg st="2" end="2"/>
                                            </p:txEl>
                                          </p:spTgt>
                                        </p:tgtEl>
                                        <p:attrNameLst>
                                          <p:attrName>ppt_x</p:attrName>
                                        </p:attrNameLst>
                                      </p:cBhvr>
                                      <p:tavLst>
                                        <p:tav tm="0">
                                          <p:val>
                                            <p:strVal val="#ppt_x"/>
                                          </p:val>
                                        </p:tav>
                                        <p:tav tm="100000">
                                          <p:val>
                                            <p:strVal val="#ppt_x"/>
                                          </p:val>
                                        </p:tav>
                                      </p:tavLst>
                                    </p:anim>
                                    <p:anim calcmode="lin" valueType="num">
                                      <p:cBhvr additive="base">
                                        <p:cTn id="30" dur="300" fill="hold"/>
                                        <p:tgtEl>
                                          <p:spTgt spid="515994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type="wd">
                                    <p:tmPct val="100000"/>
                                  </p:iterate>
                                  <p:childTnLst>
                                    <p:set>
                                      <p:cBhvr>
                                        <p:cTn id="34" dur="1" fill="hold">
                                          <p:stCondLst>
                                            <p:cond delay="0"/>
                                          </p:stCondLst>
                                        </p:cTn>
                                        <p:tgtEl>
                                          <p:spTgt spid="5159940">
                                            <p:txEl>
                                              <p:pRg st="3" end="3"/>
                                            </p:txEl>
                                          </p:spTgt>
                                        </p:tgtEl>
                                        <p:attrNameLst>
                                          <p:attrName>style.visibility</p:attrName>
                                        </p:attrNameLst>
                                      </p:cBhvr>
                                      <p:to>
                                        <p:strVal val="visible"/>
                                      </p:to>
                                    </p:set>
                                    <p:anim calcmode="lin" valueType="num">
                                      <p:cBhvr additive="base">
                                        <p:cTn id="35" dur="300" fill="hold"/>
                                        <p:tgtEl>
                                          <p:spTgt spid="5159940">
                                            <p:txEl>
                                              <p:pRg st="3" end="3"/>
                                            </p:txEl>
                                          </p:spTgt>
                                        </p:tgtEl>
                                        <p:attrNameLst>
                                          <p:attrName>ppt_x</p:attrName>
                                        </p:attrNameLst>
                                      </p:cBhvr>
                                      <p:tavLst>
                                        <p:tav tm="0">
                                          <p:val>
                                            <p:strVal val="#ppt_x"/>
                                          </p:val>
                                        </p:tav>
                                        <p:tav tm="100000">
                                          <p:val>
                                            <p:strVal val="#ppt_x"/>
                                          </p:val>
                                        </p:tav>
                                      </p:tavLst>
                                    </p:anim>
                                    <p:anim calcmode="lin" valueType="num">
                                      <p:cBhvr additive="base">
                                        <p:cTn id="36" dur="300" fill="hold"/>
                                        <p:tgtEl>
                                          <p:spTgt spid="5159940">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9940" grpId="0" build="p" autoUpdateAnimBg="0"/>
      <p:bldP spid="5159941" grpId="0" build="p" autoUpdateAnimBg="0"/>
      <p:bldP spid="51599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47EB-2A33-4FC9-B032-B74B4CC17C41}"/>
              </a:ext>
            </a:extLst>
          </p:cNvPr>
          <p:cNvSpPr>
            <a:spLocks noGrp="1"/>
          </p:cNvSpPr>
          <p:nvPr>
            <p:ph type="title"/>
          </p:nvPr>
        </p:nvSpPr>
        <p:spPr>
          <a:xfrm>
            <a:off x="276726" y="365125"/>
            <a:ext cx="11598442" cy="1325563"/>
          </a:xfrm>
        </p:spPr>
        <p:txBody>
          <a:bodyPr>
            <a:noAutofit/>
          </a:bodyPr>
          <a:lstStyle/>
          <a:p>
            <a:r>
              <a:rPr lang="en-US" sz="9600" b="1" dirty="0">
                <a:solidFill>
                  <a:schemeClr val="bg1"/>
                </a:solidFill>
                <a:effectLst>
                  <a:outerShdw blurRad="38100" dist="38100" dir="2700000" algn="tl">
                    <a:srgbClr val="000000">
                      <a:alpha val="43137"/>
                    </a:srgbClr>
                  </a:outerShdw>
                </a:effectLst>
              </a:rPr>
              <a:t>  “Wrestling With God”</a:t>
            </a:r>
          </a:p>
        </p:txBody>
      </p:sp>
      <p:pic>
        <p:nvPicPr>
          <p:cNvPr id="4" name="Online Media 3">
            <a:hlinkClick r:id="" action="ppaction://media"/>
            <a:extLst>
              <a:ext uri="{FF2B5EF4-FFF2-40B4-BE49-F238E27FC236}">
                <a16:creationId xmlns:a16="http://schemas.microsoft.com/office/drawing/2014/main" id="{AF73896A-3D06-4D20-983F-B1A4874F3A59}"/>
              </a:ext>
            </a:extLst>
          </p:cNvPr>
          <p:cNvPicPr>
            <a:picLocks noGrp="1" noRot="1" noChangeAspect="1"/>
          </p:cNvPicPr>
          <p:nvPr>
            <p:ph idx="1"/>
            <a:videoFile r:link="rId1"/>
          </p:nvPr>
        </p:nvPicPr>
        <p:blipFill>
          <a:blip r:embed="rId3"/>
          <a:stretch>
            <a:fillRect/>
          </a:stretch>
        </p:blipFill>
        <p:spPr>
          <a:xfrm>
            <a:off x="1997242" y="1840832"/>
            <a:ext cx="8109284" cy="4343400"/>
          </a:xfrm>
          <a:prstGeom prst="rect">
            <a:avLst/>
          </a:prstGeom>
        </p:spPr>
      </p:pic>
    </p:spTree>
    <p:extLst>
      <p:ext uri="{BB962C8B-B14F-4D97-AF65-F5344CB8AC3E}">
        <p14:creationId xmlns:p14="http://schemas.microsoft.com/office/powerpoint/2010/main" val="24024051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73570" name="Rectangle 2"/>
          <p:cNvSpPr>
            <a:spLocks noGrp="1" noChangeArrowheads="1"/>
          </p:cNvSpPr>
          <p:nvPr>
            <p:ph type="title"/>
          </p:nvPr>
        </p:nvSpPr>
        <p:spPr>
          <a:xfrm>
            <a:off x="1524000" y="152400"/>
            <a:ext cx="6934200" cy="1295400"/>
          </a:xfrm>
        </p:spPr>
        <p:txBody>
          <a:bodyPr/>
          <a:lstStyle/>
          <a:p>
            <a:r>
              <a:rPr lang="en-US" b="1">
                <a:effectLst>
                  <a:outerShdw blurRad="38100" dist="38100" dir="2700000" algn="tl">
                    <a:srgbClr val="C0C0C0"/>
                  </a:outerShdw>
                </a:effectLst>
              </a:rPr>
              <a:t>The Spiritual Dynamic      Of The Lord’s Supper</a:t>
            </a:r>
            <a:endParaRPr lang="en-US"/>
          </a:p>
        </p:txBody>
      </p:sp>
      <p:sp>
        <p:nvSpPr>
          <p:cNvPr id="4973571" name="Rectangle 3"/>
          <p:cNvSpPr>
            <a:spLocks noGrp="1" noChangeArrowheads="1"/>
          </p:cNvSpPr>
          <p:nvPr>
            <p:ph type="body" idx="1"/>
          </p:nvPr>
        </p:nvSpPr>
        <p:spPr>
          <a:xfrm>
            <a:off x="2286000" y="1676400"/>
            <a:ext cx="6096000" cy="4800600"/>
          </a:xfrm>
        </p:spPr>
        <p:txBody>
          <a:bodyPr/>
          <a:lstStyle/>
          <a:p>
            <a:pPr>
              <a:lnSpc>
                <a:spcPct val="90000"/>
              </a:lnSpc>
              <a:buFont typeface="Wingdings" pitchFamily="2" charset="2"/>
              <a:buChar char="v"/>
            </a:pPr>
            <a:r>
              <a:rPr lang="en-US" sz="2000" b="1">
                <a:solidFill>
                  <a:srgbClr val="660033"/>
                </a:solidFill>
              </a:rPr>
              <a:t>“Another week with all its cares hath flown,         Another day of rest and peace is here;             Sweet day on which our wearied hearts are drawn In holy fellowship to Jesus near.”</a:t>
            </a:r>
          </a:p>
          <a:p>
            <a:pPr>
              <a:lnSpc>
                <a:spcPct val="90000"/>
              </a:lnSpc>
              <a:buFont typeface="Wingdings" pitchFamily="2" charset="2"/>
              <a:buChar char="v"/>
            </a:pPr>
            <a:r>
              <a:rPr lang="en-US" sz="2000" b="1">
                <a:solidFill>
                  <a:srgbClr val="660033"/>
                </a:solidFill>
              </a:rPr>
              <a:t>“Jesus,  our great High Priest,  our Sacrifice,      Our Passover,  rich gift of love divine,               With Thee we would in holiest rise,       Communing with Thee in the bread and wine.”</a:t>
            </a:r>
          </a:p>
          <a:p>
            <a:pPr>
              <a:lnSpc>
                <a:spcPct val="90000"/>
              </a:lnSpc>
              <a:buFont typeface="Wingdings" pitchFamily="2" charset="2"/>
              <a:buChar char="v"/>
            </a:pPr>
            <a:r>
              <a:rPr lang="en-US" sz="2000" b="1">
                <a:solidFill>
                  <a:srgbClr val="660033"/>
                </a:solidFill>
              </a:rPr>
              <a:t>“O what a feast ineffable is this,                           Thy table spread with more than angels food!  Angels the highest never taste the bliss,               The dear communion of Thy flesh and blood.”</a:t>
            </a:r>
          </a:p>
          <a:p>
            <a:pPr>
              <a:lnSpc>
                <a:spcPct val="90000"/>
              </a:lnSpc>
              <a:buFont typeface="Wingdings" pitchFamily="2" charset="2"/>
              <a:buChar char="v"/>
            </a:pPr>
            <a:r>
              <a:rPr lang="en-US" sz="2000" b="1">
                <a:solidFill>
                  <a:srgbClr val="660033"/>
                </a:solidFill>
              </a:rPr>
              <a:t>“May we as servants joy to do Thy will,                         As sons the honor of Thy house maintain,                      As soldiers stand prepared for conflict still,                  And count all suff’ring borne of thee as gain.”</a:t>
            </a:r>
            <a:r>
              <a:rPr lang="en-US" sz="1800" b="1">
                <a:solidFill>
                  <a:srgbClr val="660033"/>
                </a:solidFill>
              </a:rPr>
              <a:t>  </a:t>
            </a:r>
          </a:p>
          <a:p>
            <a:pPr>
              <a:lnSpc>
                <a:spcPct val="90000"/>
              </a:lnSpc>
              <a:buFont typeface="Wingdings" pitchFamily="2" charset="2"/>
              <a:buChar char="v"/>
            </a:pPr>
            <a:endParaRPr lang="en-US" sz="2800">
              <a:solidFill>
                <a:srgbClr val="660033"/>
              </a:solidFill>
            </a:endParaRPr>
          </a:p>
          <a:p>
            <a:pPr>
              <a:lnSpc>
                <a:spcPct val="90000"/>
              </a:lnSpc>
              <a:buFont typeface="Wingdings" pitchFamily="2" charset="2"/>
              <a:buNone/>
            </a:pPr>
            <a:endParaRPr lang="en-US" sz="2800" b="1">
              <a:solidFill>
                <a:srgbClr val="660033"/>
              </a:solidFill>
              <a:effectLst>
                <a:outerShdw blurRad="38100" dist="38100" dir="2700000" algn="tl">
                  <a:srgbClr val="C0C0C0"/>
                </a:outerShdw>
              </a:effectLst>
            </a:endParaRPr>
          </a:p>
        </p:txBody>
      </p:sp>
      <p:sp>
        <p:nvSpPr>
          <p:cNvPr id="4973572" name="WordArt 4"/>
          <p:cNvSpPr>
            <a:spLocks noChangeArrowheads="1" noChangeShapeType="1" noTextEdit="1"/>
          </p:cNvSpPr>
          <p:nvPr/>
        </p:nvSpPr>
        <p:spPr bwMode="auto">
          <a:xfrm>
            <a:off x="2895600" y="6477000"/>
            <a:ext cx="4343400" cy="76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G. Y. TICKLE</a:t>
            </a:r>
          </a:p>
        </p:txBody>
      </p:sp>
    </p:spTree>
    <p:extLst>
      <p:ext uri="{BB962C8B-B14F-4D97-AF65-F5344CB8AC3E}">
        <p14:creationId xmlns:p14="http://schemas.microsoft.com/office/powerpoint/2010/main" val="350749935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73571">
                                            <p:txEl>
                                              <p:pRg st="0" end="0"/>
                                            </p:txEl>
                                          </p:spTgt>
                                        </p:tgtEl>
                                        <p:attrNameLst>
                                          <p:attrName>style.visibility</p:attrName>
                                        </p:attrNameLst>
                                      </p:cBhvr>
                                      <p:to>
                                        <p:strVal val="visible"/>
                                      </p:to>
                                    </p:set>
                                    <p:animEffect transition="in" filter="wipe(down)">
                                      <p:cBhvr>
                                        <p:cTn id="7" dur="500"/>
                                        <p:tgtEl>
                                          <p:spTgt spid="4973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73571">
                                            <p:txEl>
                                              <p:pRg st="1" end="1"/>
                                            </p:txEl>
                                          </p:spTgt>
                                        </p:tgtEl>
                                        <p:attrNameLst>
                                          <p:attrName>style.visibility</p:attrName>
                                        </p:attrNameLst>
                                      </p:cBhvr>
                                      <p:to>
                                        <p:strVal val="visible"/>
                                      </p:to>
                                    </p:set>
                                    <p:animEffect transition="in" filter="wipe(down)">
                                      <p:cBhvr>
                                        <p:cTn id="12" dur="500"/>
                                        <p:tgtEl>
                                          <p:spTgt spid="4973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973571">
                                            <p:txEl>
                                              <p:pRg st="2" end="2"/>
                                            </p:txEl>
                                          </p:spTgt>
                                        </p:tgtEl>
                                        <p:attrNameLst>
                                          <p:attrName>style.visibility</p:attrName>
                                        </p:attrNameLst>
                                      </p:cBhvr>
                                      <p:to>
                                        <p:strVal val="visible"/>
                                      </p:to>
                                    </p:set>
                                    <p:animEffect transition="in" filter="wipe(down)">
                                      <p:cBhvr>
                                        <p:cTn id="17" dur="500"/>
                                        <p:tgtEl>
                                          <p:spTgt spid="4973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973571">
                                            <p:txEl>
                                              <p:pRg st="3" end="3"/>
                                            </p:txEl>
                                          </p:spTgt>
                                        </p:tgtEl>
                                        <p:attrNameLst>
                                          <p:attrName>style.visibility</p:attrName>
                                        </p:attrNameLst>
                                      </p:cBhvr>
                                      <p:to>
                                        <p:strVal val="visible"/>
                                      </p:to>
                                    </p:set>
                                    <p:animEffect transition="in" filter="wipe(down)">
                                      <p:cBhvr>
                                        <p:cTn id="22" dur="500"/>
                                        <p:tgtEl>
                                          <p:spTgt spid="49735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4973572"/>
                                        </p:tgtEl>
                                        <p:attrNameLst>
                                          <p:attrName>style.visibility</p:attrName>
                                        </p:attrNameLst>
                                      </p:cBhvr>
                                      <p:to>
                                        <p:strVal val="visible"/>
                                      </p:to>
                                    </p:set>
                                    <p:anim calcmode="lin" valueType="num">
                                      <p:cBhvr>
                                        <p:cTn id="27" dur="500" fill="hold"/>
                                        <p:tgtEl>
                                          <p:spTgt spid="4973572"/>
                                        </p:tgtEl>
                                        <p:attrNameLst>
                                          <p:attrName>ppt_w</p:attrName>
                                        </p:attrNameLst>
                                      </p:cBhvr>
                                      <p:tavLst>
                                        <p:tav tm="0">
                                          <p:val>
                                            <p:fltVal val="0"/>
                                          </p:val>
                                        </p:tav>
                                        <p:tav tm="100000">
                                          <p:val>
                                            <p:strVal val="#ppt_w"/>
                                          </p:val>
                                        </p:tav>
                                      </p:tavLst>
                                    </p:anim>
                                    <p:anim calcmode="lin" valueType="num">
                                      <p:cBhvr>
                                        <p:cTn id="28" dur="500" fill="hold"/>
                                        <p:tgtEl>
                                          <p:spTgt spid="49735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3571" grpId="0" build="p" autoUpdateAnimBg="0"/>
      <p:bldP spid="497357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762000"/>
          </a:xfrm>
          <a:solidFill>
            <a:schemeClr val="accent1"/>
          </a:solidFill>
        </p:spPr>
        <p:txBody>
          <a:bodyPr/>
          <a:lstStyle/>
          <a:p>
            <a:r>
              <a:rPr lang="en-US" sz="4000" dirty="0">
                <a:solidFill>
                  <a:srgbClr val="FFFF00"/>
                </a:solidFill>
                <a:effectLst>
                  <a:outerShdw blurRad="38100" dist="38100" dir="2700000" algn="tl">
                    <a:srgbClr val="000000"/>
                  </a:outerShdw>
                </a:effectLst>
              </a:rPr>
              <a:t>CHURCH EUCHARIST DEBATE</a:t>
            </a:r>
            <a:r>
              <a:rPr lang="en-US" dirty="0"/>
              <a:t> </a:t>
            </a:r>
          </a:p>
        </p:txBody>
      </p:sp>
      <p:sp>
        <p:nvSpPr>
          <p:cNvPr id="3407875" name="Rectangle 3"/>
          <p:cNvSpPr>
            <a:spLocks noGrp="1" noChangeArrowheads="1"/>
          </p:cNvSpPr>
          <p:nvPr>
            <p:ph type="body" idx="1"/>
          </p:nvPr>
        </p:nvSpPr>
        <p:spPr>
          <a:xfrm>
            <a:off x="2667000" y="1371600"/>
            <a:ext cx="8001000" cy="5486400"/>
          </a:xfrm>
        </p:spPr>
        <p:txBody>
          <a:bodyPr/>
          <a:lstStyle/>
          <a:p>
            <a:pPr>
              <a:buClr>
                <a:srgbClr val="FFFF00"/>
              </a:buClr>
              <a:buFont typeface="Wingdings" pitchFamily="2" charset="2"/>
              <a:buChar char="Ø"/>
            </a:pPr>
            <a:r>
              <a:rPr lang="en-US" sz="2800" dirty="0">
                <a:solidFill>
                  <a:srgbClr val="FFFFFF"/>
                </a:solidFill>
                <a:effectLst>
                  <a:outerShdw blurRad="38100" dist="38100" dir="2700000" algn="tl">
                    <a:srgbClr val="C0C0C0"/>
                  </a:outerShdw>
                </a:effectLst>
              </a:rPr>
              <a:t>“In the great Eucharist debate, the logical question was how the spiritual Christ and the physical bread could occupy the same space.  The rhetorical or semantic question was,  ‘What did the Bible mean when Christ said he was the bread?’</a:t>
            </a:r>
          </a:p>
          <a:p>
            <a:pPr>
              <a:buClr>
                <a:srgbClr val="FFFF00"/>
              </a:buClr>
              <a:buFont typeface="Wingdings" pitchFamily="2" charset="2"/>
              <a:buChar char="Ø"/>
            </a:pPr>
            <a:r>
              <a:rPr lang="en-US" sz="2400" dirty="0">
                <a:solidFill>
                  <a:srgbClr val="FFFFFF"/>
                </a:solidFill>
                <a:effectLst>
                  <a:outerShdw blurRad="38100" dist="38100" dir="2700000" algn="tl">
                    <a:srgbClr val="C0C0C0"/>
                  </a:outerShdw>
                </a:effectLst>
              </a:rPr>
              <a:t>The debate came to a head at the Council of Rome in 1059.  The church called in two advocates,  one orthodox and the other innovative.  The first was Lanfranc, who defended the orthodox position of transubstantiation: that the bread turned into the body of Christ, even though it looked like bread to human eyes.  The other disputant was </a:t>
            </a:r>
            <a:r>
              <a:rPr lang="en-US" sz="2400" dirty="0" err="1">
                <a:solidFill>
                  <a:srgbClr val="FFFFFF"/>
                </a:solidFill>
                <a:effectLst>
                  <a:outerShdw blurRad="38100" dist="38100" dir="2700000" algn="tl">
                    <a:srgbClr val="C0C0C0"/>
                  </a:outerShdw>
                </a:effectLst>
              </a:rPr>
              <a:t>Berengar</a:t>
            </a:r>
            <a:r>
              <a:rPr lang="en-US" sz="2400" dirty="0">
                <a:solidFill>
                  <a:srgbClr val="FFFFFF"/>
                </a:solidFill>
                <a:effectLst>
                  <a:outerShdw blurRad="38100" dist="38100" dir="2700000" algn="tl">
                    <a:srgbClr val="C0C0C0"/>
                  </a:outerShdw>
                </a:effectLst>
              </a:rPr>
              <a:t> of Tours,     a respected theologian who defended a contrary position.</a:t>
            </a:r>
            <a:endParaRPr lang="en-US" sz="2800" dirty="0">
              <a:solidFill>
                <a:srgbClr val="FFFFFF"/>
              </a:solidFill>
              <a:effectLst>
                <a:outerShdw blurRad="38100" dist="38100" dir="2700000" algn="tl">
                  <a:srgbClr val="C0C0C0"/>
                </a:outerShdw>
              </a:effectLst>
            </a:endParaRP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THE YEAR OF OUR LORD 1059</a:t>
            </a:r>
          </a:p>
        </p:txBody>
      </p:sp>
      <p:sp>
        <p:nvSpPr>
          <p:cNvPr id="5" name="Rectangle 4"/>
          <p:cNvSpPr/>
          <p:nvPr/>
        </p:nvSpPr>
        <p:spPr>
          <a:xfrm>
            <a:off x="1593130" y="6324601"/>
            <a:ext cx="10598870" cy="461665"/>
          </a:xfrm>
          <a:prstGeom prst="rect">
            <a:avLst/>
          </a:prstGeom>
          <a:solidFill>
            <a:srgbClr val="CCFF33"/>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90000"/>
                </a:solidFill>
                <a:effectLst>
                  <a:outerShdw blurRad="38100" dist="38100" dir="2700000" algn="tl">
                    <a:srgbClr val="000000">
                      <a:alpha val="43137"/>
                    </a:srgbClr>
                  </a:outerShdw>
                </a:effectLst>
                <a:uLnTx/>
                <a:uFillTx/>
                <a:latin typeface="Calligrapher" pitchFamily="2" charset="0"/>
                <a:ea typeface="+mn-ea"/>
                <a:cs typeface="+mn-cs"/>
              </a:rPr>
              <a:t>Questioned: What did the Bible mean when Christ said he was the Bread? </a:t>
            </a:r>
          </a:p>
        </p:txBody>
      </p:sp>
    </p:spTree>
    <p:extLst>
      <p:ext uri="{BB962C8B-B14F-4D97-AF65-F5344CB8AC3E}">
        <p14:creationId xmlns:p14="http://schemas.microsoft.com/office/powerpoint/2010/main" val="32705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407874">
                                            <p:txEl>
                                              <p:pRg st="0" end="0"/>
                                            </p:txEl>
                                          </p:spTgt>
                                        </p:tgtEl>
                                        <p:attrNameLst>
                                          <p:attrName>style.visibility</p:attrName>
                                        </p:attrNameLst>
                                      </p:cBhvr>
                                      <p:to>
                                        <p:strVal val="visible"/>
                                      </p:to>
                                    </p:set>
                                    <p:animEffect transition="in" filter="wipe(down)">
                                      <p:cBhvr>
                                        <p:cTn id="13" dur="580">
                                          <p:stCondLst>
                                            <p:cond delay="0"/>
                                          </p:stCondLst>
                                        </p:cTn>
                                        <p:tgtEl>
                                          <p:spTgt spid="3407874">
                                            <p:txEl>
                                              <p:pRg st="0" end="0"/>
                                            </p:txEl>
                                          </p:spTgt>
                                        </p:tgtEl>
                                      </p:cBhvr>
                                    </p:animEffect>
                                    <p:anim calcmode="lin" valueType="num">
                                      <p:cBhvr>
                                        <p:cTn id="14" dur="1822" tmFilter="0,0; 0.14,0.36; 0.43,0.73; 0.71,0.91; 1.0,1.0">
                                          <p:stCondLst>
                                            <p:cond delay="0"/>
                                          </p:stCondLst>
                                        </p:cTn>
                                        <p:tgtEl>
                                          <p:spTgt spid="340787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40787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40787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40787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40787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407874">
                                            <p:txEl>
                                              <p:pRg st="0" end="0"/>
                                            </p:txEl>
                                          </p:spTgt>
                                        </p:tgtEl>
                                      </p:cBhvr>
                                      <p:to x="100000" y="60000"/>
                                    </p:animScale>
                                    <p:animScale>
                                      <p:cBhvr>
                                        <p:cTn id="20" dur="166" decel="50000">
                                          <p:stCondLst>
                                            <p:cond delay="676"/>
                                          </p:stCondLst>
                                        </p:cTn>
                                        <p:tgtEl>
                                          <p:spTgt spid="3407874">
                                            <p:txEl>
                                              <p:pRg st="0" end="0"/>
                                            </p:txEl>
                                          </p:spTgt>
                                        </p:tgtEl>
                                      </p:cBhvr>
                                      <p:to x="100000" y="100000"/>
                                    </p:animScale>
                                    <p:animScale>
                                      <p:cBhvr>
                                        <p:cTn id="21" dur="26">
                                          <p:stCondLst>
                                            <p:cond delay="1312"/>
                                          </p:stCondLst>
                                        </p:cTn>
                                        <p:tgtEl>
                                          <p:spTgt spid="3407874">
                                            <p:txEl>
                                              <p:pRg st="0" end="0"/>
                                            </p:txEl>
                                          </p:spTgt>
                                        </p:tgtEl>
                                      </p:cBhvr>
                                      <p:to x="100000" y="80000"/>
                                    </p:animScale>
                                    <p:animScale>
                                      <p:cBhvr>
                                        <p:cTn id="22" dur="166" decel="50000">
                                          <p:stCondLst>
                                            <p:cond delay="1338"/>
                                          </p:stCondLst>
                                        </p:cTn>
                                        <p:tgtEl>
                                          <p:spTgt spid="3407874">
                                            <p:txEl>
                                              <p:pRg st="0" end="0"/>
                                            </p:txEl>
                                          </p:spTgt>
                                        </p:tgtEl>
                                      </p:cBhvr>
                                      <p:to x="100000" y="100000"/>
                                    </p:animScale>
                                    <p:animScale>
                                      <p:cBhvr>
                                        <p:cTn id="23" dur="26">
                                          <p:stCondLst>
                                            <p:cond delay="1642"/>
                                          </p:stCondLst>
                                        </p:cTn>
                                        <p:tgtEl>
                                          <p:spTgt spid="3407874">
                                            <p:txEl>
                                              <p:pRg st="0" end="0"/>
                                            </p:txEl>
                                          </p:spTgt>
                                        </p:tgtEl>
                                      </p:cBhvr>
                                      <p:to x="100000" y="90000"/>
                                    </p:animScale>
                                    <p:animScale>
                                      <p:cBhvr>
                                        <p:cTn id="24" dur="166" decel="50000">
                                          <p:stCondLst>
                                            <p:cond delay="1668"/>
                                          </p:stCondLst>
                                        </p:cTn>
                                        <p:tgtEl>
                                          <p:spTgt spid="3407874">
                                            <p:txEl>
                                              <p:pRg st="0" end="0"/>
                                            </p:txEl>
                                          </p:spTgt>
                                        </p:tgtEl>
                                      </p:cBhvr>
                                      <p:to x="100000" y="100000"/>
                                    </p:animScale>
                                    <p:animScale>
                                      <p:cBhvr>
                                        <p:cTn id="25" dur="26">
                                          <p:stCondLst>
                                            <p:cond delay="1808"/>
                                          </p:stCondLst>
                                        </p:cTn>
                                        <p:tgtEl>
                                          <p:spTgt spid="3407874">
                                            <p:txEl>
                                              <p:pRg st="0" end="0"/>
                                            </p:txEl>
                                          </p:spTgt>
                                        </p:tgtEl>
                                      </p:cBhvr>
                                      <p:to x="100000" y="95000"/>
                                    </p:animScale>
                                    <p:animScale>
                                      <p:cBhvr>
                                        <p:cTn id="26" dur="166" decel="50000">
                                          <p:stCondLst>
                                            <p:cond delay="1834"/>
                                          </p:stCondLst>
                                        </p:cTn>
                                        <p:tgtEl>
                                          <p:spTgt spid="340787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3"/>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07875">
                                            <p:txEl>
                                              <p:pRg st="1" end="1"/>
                                            </p:txEl>
                                          </p:spTgt>
                                        </p:tgtEl>
                                        <p:attrNameLst>
                                          <p:attrName>style.visibility</p:attrName>
                                        </p:attrNameLst>
                                      </p:cBhvr>
                                      <p:to>
                                        <p:strVal val="visible"/>
                                      </p:to>
                                    </p:set>
                                    <p:animEffect transition="in" filter="wipe(left)">
                                      <p:cBhvr>
                                        <p:cTn id="38" dur="500"/>
                                        <p:tgtEl>
                                          <p:spTgt spid="340787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07875">
                                            <p:txEl>
                                              <p:pRg st="0" end="0"/>
                                            </p:txEl>
                                          </p:spTgt>
                                        </p:tgtEl>
                                        <p:attrNameLst>
                                          <p:attrName>style.visibility</p:attrName>
                                        </p:attrNameLst>
                                      </p:cBhvr>
                                      <p:to>
                                        <p:strVal val="visible"/>
                                      </p:to>
                                    </p:set>
                                    <p:animEffect transition="in" filter="wipe(left)">
                                      <p:cBhvr>
                                        <p:cTn id="43" dur="500"/>
                                        <p:tgtEl>
                                          <p:spTgt spid="34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407874" name="Rectangle 2"/>
          <p:cNvSpPr>
            <a:spLocks noGrp="1" noChangeArrowheads="1"/>
          </p:cNvSpPr>
          <p:nvPr>
            <p:ph type="title"/>
          </p:nvPr>
        </p:nvSpPr>
        <p:spPr>
          <a:xfrm>
            <a:off x="2819400" y="609600"/>
            <a:ext cx="7620000" cy="762000"/>
          </a:xfrm>
          <a:solidFill>
            <a:schemeClr val="accent1"/>
          </a:solidFill>
        </p:spPr>
        <p:txBody>
          <a:bodyPr/>
          <a:lstStyle/>
          <a:p>
            <a:r>
              <a:rPr lang="en-US" sz="4000" dirty="0">
                <a:solidFill>
                  <a:srgbClr val="FFFF00"/>
                </a:solidFill>
                <a:effectLst>
                  <a:outerShdw blurRad="38100" dist="38100" dir="2700000" algn="tl">
                    <a:srgbClr val="000000"/>
                  </a:outerShdw>
                </a:effectLst>
              </a:rPr>
              <a:t>CHURCH EUCHARIST DEBATE</a:t>
            </a:r>
            <a:r>
              <a:rPr lang="en-US" dirty="0"/>
              <a:t> </a:t>
            </a:r>
          </a:p>
        </p:txBody>
      </p:sp>
      <p:sp>
        <p:nvSpPr>
          <p:cNvPr id="3407875" name="Rectangle 3"/>
          <p:cNvSpPr>
            <a:spLocks noGrp="1" noChangeArrowheads="1"/>
          </p:cNvSpPr>
          <p:nvPr>
            <p:ph type="body" idx="1"/>
          </p:nvPr>
        </p:nvSpPr>
        <p:spPr>
          <a:xfrm>
            <a:off x="2667000" y="1295400"/>
            <a:ext cx="8001000" cy="5562600"/>
          </a:xfrm>
        </p:spPr>
        <p:txBody>
          <a:bodyPr/>
          <a:lstStyle/>
          <a:p>
            <a:pPr>
              <a:buClr>
                <a:srgbClr val="FFFF00"/>
              </a:buClr>
              <a:buFont typeface="Wingdings" pitchFamily="2" charset="2"/>
              <a:buChar char="Ø"/>
            </a:pPr>
            <a:r>
              <a:rPr lang="en-US" sz="2800" u="sng" dirty="0">
                <a:solidFill>
                  <a:srgbClr val="FF3300"/>
                </a:solidFill>
                <a:effectLst>
                  <a:outerShdw blurRad="38100" dist="38100" dir="2700000" algn="tl">
                    <a:srgbClr val="C0C0C0"/>
                  </a:outerShdw>
                </a:effectLst>
              </a:rPr>
              <a:t>The rhetorical or semantic question was, ‘What did the Bible mean when Christ said he was the bread?’</a:t>
            </a:r>
          </a:p>
          <a:p>
            <a:pPr>
              <a:buClr>
                <a:srgbClr val="FFFF00"/>
              </a:buClr>
              <a:buFont typeface="Wingdings" pitchFamily="2" charset="2"/>
              <a:buChar char="Ø"/>
            </a:pPr>
            <a:r>
              <a:rPr lang="en-US" sz="2400" dirty="0">
                <a:solidFill>
                  <a:srgbClr val="FFFFFF"/>
                </a:solidFill>
                <a:effectLst>
                  <a:outerShdw blurRad="38100" dist="38100" dir="2700000" algn="tl">
                    <a:srgbClr val="C0C0C0"/>
                  </a:outerShdw>
                </a:effectLst>
              </a:rPr>
              <a:t>“</a:t>
            </a:r>
            <a:r>
              <a:rPr lang="en-US" sz="2400" dirty="0" err="1">
                <a:solidFill>
                  <a:srgbClr val="FFFFFF"/>
                </a:solidFill>
                <a:effectLst>
                  <a:outerShdw blurRad="38100" dist="38100" dir="2700000" algn="tl">
                    <a:srgbClr val="C0C0C0"/>
                  </a:outerShdw>
                </a:effectLst>
              </a:rPr>
              <a:t>Berengar</a:t>
            </a:r>
            <a:r>
              <a:rPr lang="en-US" sz="2400" dirty="0">
                <a:solidFill>
                  <a:srgbClr val="FFFFFF"/>
                </a:solidFill>
                <a:effectLst>
                  <a:outerShdw blurRad="38100" dist="38100" dir="2700000" algn="tl">
                    <a:srgbClr val="C0C0C0"/>
                  </a:outerShdw>
                </a:effectLst>
              </a:rPr>
              <a:t> had stirred the theological crisis by his insistence on grammatical logic. He contended that both Christ and the bread occupied the same reality, for that was the literal claim of the phrasing in the Bible and in early church writings.  Words had real meanings,  </a:t>
            </a:r>
            <a:r>
              <a:rPr lang="en-US" sz="2400" dirty="0" err="1">
                <a:solidFill>
                  <a:srgbClr val="FFFFFF"/>
                </a:solidFill>
                <a:effectLst>
                  <a:outerShdw blurRad="38100" dist="38100" dir="2700000" algn="tl">
                    <a:srgbClr val="C0C0C0"/>
                  </a:outerShdw>
                </a:effectLst>
              </a:rPr>
              <a:t>Berengar</a:t>
            </a:r>
            <a:r>
              <a:rPr lang="en-US" sz="2400" dirty="0">
                <a:solidFill>
                  <a:srgbClr val="FFFFFF"/>
                </a:solidFill>
                <a:effectLst>
                  <a:outerShdw blurRad="38100" dist="38100" dir="2700000" algn="tl">
                    <a:srgbClr val="C0C0C0"/>
                  </a:outerShdw>
                </a:effectLst>
              </a:rPr>
              <a:t> argued.  Having two things occupy one space was indeed a mystery;   but the   ‘real presence’  of Christ in bread is just that,  a mystery.</a:t>
            </a:r>
          </a:p>
          <a:p>
            <a:pPr>
              <a:buClr>
                <a:srgbClr val="FFFF00"/>
              </a:buClr>
              <a:buFont typeface="Wingdings" pitchFamily="2" charset="2"/>
              <a:buChar char="Ø"/>
            </a:pPr>
            <a:r>
              <a:rPr lang="en-US" sz="2400" dirty="0">
                <a:solidFill>
                  <a:srgbClr val="FFFFFF"/>
                </a:solidFill>
                <a:effectLst>
                  <a:outerShdw blurRad="38100" dist="38100" dir="2700000" algn="tl">
                    <a:srgbClr val="C0C0C0"/>
                  </a:outerShdw>
                </a:effectLst>
              </a:rPr>
              <a:t> Lanfranc was no less logical in his solution, but he had chosen to draw upon the logical ‘categories’ of Aristotle,  not the semantic argument.  The </a:t>
            </a:r>
            <a:r>
              <a:rPr lang="en-US" sz="2400" i="1" dirty="0">
                <a:solidFill>
                  <a:srgbClr val="FFFFFF"/>
                </a:solidFill>
                <a:effectLst>
                  <a:outerShdw blurRad="38100" dist="38100" dir="2700000" algn="tl">
                    <a:srgbClr val="C0C0C0"/>
                  </a:outerShdw>
                </a:effectLst>
              </a:rPr>
              <a:t>Categories</a:t>
            </a:r>
            <a:r>
              <a:rPr lang="en-US" sz="2400" dirty="0">
                <a:solidFill>
                  <a:srgbClr val="FFFFFF"/>
                </a:solidFill>
                <a:effectLst>
                  <a:outerShdw blurRad="38100" dist="38100" dir="2700000" algn="tl">
                    <a:srgbClr val="C0C0C0"/>
                  </a:outerShdw>
                </a:effectLst>
              </a:rPr>
              <a:t> defined real things as having a permanent essence or a ‘substance.’         </a:t>
            </a:r>
            <a:r>
              <a:rPr lang="en-US" sz="2800" dirty="0">
                <a:solidFill>
                  <a:srgbClr val="FFFFFF"/>
                </a:solidFill>
                <a:effectLst>
                  <a:outerShdw blurRad="38100" dist="38100" dir="2700000" algn="tl">
                    <a:srgbClr val="C0C0C0"/>
                  </a:outerShdw>
                </a:effectLst>
              </a:rPr>
              <a:t>No two substances could share the same space!”</a:t>
            </a:r>
          </a:p>
        </p:txBody>
      </p:sp>
      <p:sp>
        <p:nvSpPr>
          <p:cNvPr id="3407876" name="WordArt 4"/>
          <p:cNvSpPr>
            <a:spLocks noChangeArrowheads="1" noChangeShapeType="1" noTextEdit="1"/>
          </p:cNvSpPr>
          <p:nvPr/>
        </p:nvSpPr>
        <p:spPr bwMode="auto">
          <a:xfrm>
            <a:off x="2971800" y="152400"/>
            <a:ext cx="72390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THE YEAR OF OUR LORD 1059</a:t>
            </a:r>
          </a:p>
        </p:txBody>
      </p:sp>
    </p:spTree>
    <p:extLst>
      <p:ext uri="{BB962C8B-B14F-4D97-AF65-F5344CB8AC3E}">
        <p14:creationId xmlns:p14="http://schemas.microsoft.com/office/powerpoint/2010/main" val="5253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407876"/>
                                        </p:tgtEl>
                                        <p:attrNameLst>
                                          <p:attrName>style.visibility</p:attrName>
                                        </p:attrNameLst>
                                      </p:cBhvr>
                                      <p:to>
                                        <p:strVal val="visible"/>
                                      </p:to>
                                    </p:set>
                                    <p:anim calcmode="lin" valueType="num">
                                      <p:cBhvr>
                                        <p:cTn id="7" dur="500" fill="hold"/>
                                        <p:tgtEl>
                                          <p:spTgt spid="3407876"/>
                                        </p:tgtEl>
                                        <p:attrNameLst>
                                          <p:attrName>ppt_w</p:attrName>
                                        </p:attrNameLst>
                                      </p:cBhvr>
                                      <p:tavLst>
                                        <p:tav tm="0">
                                          <p:val>
                                            <p:strVal val="4/3*#ppt_w"/>
                                          </p:val>
                                        </p:tav>
                                        <p:tav tm="100000">
                                          <p:val>
                                            <p:strVal val="#ppt_w"/>
                                          </p:val>
                                        </p:tav>
                                      </p:tavLst>
                                    </p:anim>
                                    <p:anim calcmode="lin" valueType="num">
                                      <p:cBhvr>
                                        <p:cTn id="8" dur="500" fill="hold"/>
                                        <p:tgtEl>
                                          <p:spTgt spid="34078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407874">
                                            <p:txEl>
                                              <p:pRg st="0" end="0"/>
                                            </p:txEl>
                                          </p:spTgt>
                                        </p:tgtEl>
                                        <p:attrNameLst>
                                          <p:attrName>style.visibility</p:attrName>
                                        </p:attrNameLst>
                                      </p:cBhvr>
                                      <p:to>
                                        <p:strVal val="visible"/>
                                      </p:to>
                                    </p:set>
                                    <p:animEffect transition="in" filter="wipe(down)">
                                      <p:cBhvr>
                                        <p:cTn id="13" dur="580">
                                          <p:stCondLst>
                                            <p:cond delay="0"/>
                                          </p:stCondLst>
                                        </p:cTn>
                                        <p:tgtEl>
                                          <p:spTgt spid="3407874">
                                            <p:txEl>
                                              <p:pRg st="0" end="0"/>
                                            </p:txEl>
                                          </p:spTgt>
                                        </p:tgtEl>
                                      </p:cBhvr>
                                    </p:animEffect>
                                    <p:anim calcmode="lin" valueType="num">
                                      <p:cBhvr>
                                        <p:cTn id="14" dur="1822" tmFilter="0,0; 0.14,0.36; 0.43,0.73; 0.71,0.91; 1.0,1.0">
                                          <p:stCondLst>
                                            <p:cond delay="0"/>
                                          </p:stCondLst>
                                        </p:cTn>
                                        <p:tgtEl>
                                          <p:spTgt spid="340787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40787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40787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40787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40787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407874">
                                            <p:txEl>
                                              <p:pRg st="0" end="0"/>
                                            </p:txEl>
                                          </p:spTgt>
                                        </p:tgtEl>
                                      </p:cBhvr>
                                      <p:to x="100000" y="60000"/>
                                    </p:animScale>
                                    <p:animScale>
                                      <p:cBhvr>
                                        <p:cTn id="20" dur="166" decel="50000">
                                          <p:stCondLst>
                                            <p:cond delay="676"/>
                                          </p:stCondLst>
                                        </p:cTn>
                                        <p:tgtEl>
                                          <p:spTgt spid="3407874">
                                            <p:txEl>
                                              <p:pRg st="0" end="0"/>
                                            </p:txEl>
                                          </p:spTgt>
                                        </p:tgtEl>
                                      </p:cBhvr>
                                      <p:to x="100000" y="100000"/>
                                    </p:animScale>
                                    <p:animScale>
                                      <p:cBhvr>
                                        <p:cTn id="21" dur="26">
                                          <p:stCondLst>
                                            <p:cond delay="1312"/>
                                          </p:stCondLst>
                                        </p:cTn>
                                        <p:tgtEl>
                                          <p:spTgt spid="3407874">
                                            <p:txEl>
                                              <p:pRg st="0" end="0"/>
                                            </p:txEl>
                                          </p:spTgt>
                                        </p:tgtEl>
                                      </p:cBhvr>
                                      <p:to x="100000" y="80000"/>
                                    </p:animScale>
                                    <p:animScale>
                                      <p:cBhvr>
                                        <p:cTn id="22" dur="166" decel="50000">
                                          <p:stCondLst>
                                            <p:cond delay="1338"/>
                                          </p:stCondLst>
                                        </p:cTn>
                                        <p:tgtEl>
                                          <p:spTgt spid="3407874">
                                            <p:txEl>
                                              <p:pRg st="0" end="0"/>
                                            </p:txEl>
                                          </p:spTgt>
                                        </p:tgtEl>
                                      </p:cBhvr>
                                      <p:to x="100000" y="100000"/>
                                    </p:animScale>
                                    <p:animScale>
                                      <p:cBhvr>
                                        <p:cTn id="23" dur="26">
                                          <p:stCondLst>
                                            <p:cond delay="1642"/>
                                          </p:stCondLst>
                                        </p:cTn>
                                        <p:tgtEl>
                                          <p:spTgt spid="3407874">
                                            <p:txEl>
                                              <p:pRg st="0" end="0"/>
                                            </p:txEl>
                                          </p:spTgt>
                                        </p:tgtEl>
                                      </p:cBhvr>
                                      <p:to x="100000" y="90000"/>
                                    </p:animScale>
                                    <p:animScale>
                                      <p:cBhvr>
                                        <p:cTn id="24" dur="166" decel="50000">
                                          <p:stCondLst>
                                            <p:cond delay="1668"/>
                                          </p:stCondLst>
                                        </p:cTn>
                                        <p:tgtEl>
                                          <p:spTgt spid="3407874">
                                            <p:txEl>
                                              <p:pRg st="0" end="0"/>
                                            </p:txEl>
                                          </p:spTgt>
                                        </p:tgtEl>
                                      </p:cBhvr>
                                      <p:to x="100000" y="100000"/>
                                    </p:animScale>
                                    <p:animScale>
                                      <p:cBhvr>
                                        <p:cTn id="25" dur="26">
                                          <p:stCondLst>
                                            <p:cond delay="1808"/>
                                          </p:stCondLst>
                                        </p:cTn>
                                        <p:tgtEl>
                                          <p:spTgt spid="3407874">
                                            <p:txEl>
                                              <p:pRg st="0" end="0"/>
                                            </p:txEl>
                                          </p:spTgt>
                                        </p:tgtEl>
                                      </p:cBhvr>
                                      <p:to x="100000" y="95000"/>
                                    </p:animScale>
                                    <p:animScale>
                                      <p:cBhvr>
                                        <p:cTn id="26" dur="166" decel="50000">
                                          <p:stCondLst>
                                            <p:cond delay="1834"/>
                                          </p:stCondLst>
                                        </p:cTn>
                                        <p:tgtEl>
                                          <p:spTgt spid="340787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407875">
                                            <p:txEl>
                                              <p:pRg st="2" end="2"/>
                                            </p:txEl>
                                          </p:spTgt>
                                        </p:tgtEl>
                                        <p:attrNameLst>
                                          <p:attrName>style.visibility</p:attrName>
                                        </p:attrNameLst>
                                      </p:cBhvr>
                                      <p:to>
                                        <p:strVal val="visible"/>
                                      </p:to>
                                    </p:set>
                                    <p:animEffect transition="in" filter="wipe(left)">
                                      <p:cBhvr>
                                        <p:cTn id="31" dur="500"/>
                                        <p:tgtEl>
                                          <p:spTgt spid="340787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07875">
                                            <p:txEl>
                                              <p:pRg st="1" end="1"/>
                                            </p:txEl>
                                          </p:spTgt>
                                        </p:tgtEl>
                                        <p:attrNameLst>
                                          <p:attrName>style.visibility</p:attrName>
                                        </p:attrNameLst>
                                      </p:cBhvr>
                                      <p:to>
                                        <p:strVal val="visible"/>
                                      </p:to>
                                    </p:set>
                                    <p:animEffect transition="in" filter="wipe(left)">
                                      <p:cBhvr>
                                        <p:cTn id="36" dur="500"/>
                                        <p:tgtEl>
                                          <p:spTgt spid="340787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407875">
                                            <p:txEl>
                                              <p:pRg st="0" end="0"/>
                                            </p:txEl>
                                          </p:spTgt>
                                        </p:tgtEl>
                                        <p:attrNameLst>
                                          <p:attrName>style.visibility</p:attrName>
                                        </p:attrNameLst>
                                      </p:cBhvr>
                                      <p:to>
                                        <p:strVal val="visible"/>
                                      </p:to>
                                    </p:set>
                                    <p:animEffect transition="in" filter="wipe(left)">
                                      <p:cBhvr>
                                        <p:cTn id="41" dur="500"/>
                                        <p:tgtEl>
                                          <p:spTgt spid="3407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7874" grpId="0" build="p" autoUpdateAnimBg="0"/>
      <p:bldP spid="3407875" grpId="0" build="p" autoUpdateAnimBg="0" rev="1"/>
      <p:bldP spid="340787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210114" name="Rectangle 2" descr="Purple mesh"/>
          <p:cNvSpPr>
            <a:spLocks noGrp="1" noChangeArrowheads="1"/>
          </p:cNvSpPr>
          <p:nvPr>
            <p:ph type="body" idx="1"/>
          </p:nvPr>
        </p:nvSpPr>
        <p:spPr>
          <a:xfrm>
            <a:off x="2209800" y="1447800"/>
            <a:ext cx="7696200" cy="4572000"/>
          </a:xfrm>
          <a:blipFill dpi="0" rotWithShape="0">
            <a:blip r:embed="rId4" cstate="print"/>
            <a:srcRect/>
            <a:tile tx="0" ty="0" sx="100000" sy="100000" flip="none" algn="tl"/>
          </a:blipFill>
        </p:spPr>
        <p:txBody>
          <a:bodyPr/>
          <a:lstStyle/>
          <a:p>
            <a:pPr>
              <a:buFont typeface="Wingdings" pitchFamily="2" charset="2"/>
              <a:buChar char="v"/>
            </a:pPr>
            <a:endParaRPr lang="en-US" sz="800" b="1">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b="1">
                <a:solidFill>
                  <a:srgbClr val="FFFF00"/>
                </a:solidFill>
                <a:effectLst>
                  <a:outerShdw blurRad="38100" dist="38100" dir="2700000" algn="tl">
                    <a:srgbClr val="000000"/>
                  </a:outerShdw>
                </a:effectLst>
                <a:latin typeface="Old English Text MT" pitchFamily="66" charset="0"/>
              </a:rPr>
              <a:t> </a:t>
            </a:r>
            <a:r>
              <a:rPr lang="en-US" sz="4400" b="1">
                <a:solidFill>
                  <a:srgbClr val="FFFF00"/>
                </a:solidFill>
                <a:effectLst>
                  <a:outerShdw blurRad="38100" dist="38100" dir="2700000" algn="tl">
                    <a:srgbClr val="000000"/>
                  </a:outerShdw>
                </a:effectLst>
                <a:latin typeface="Old English Text MT" pitchFamily="66" charset="0"/>
              </a:rPr>
              <a:t>“The emphasis in the Roman Catholic tradition,  especially as proclaimed in the Middle Ages,  on the powers of earthly priests as essential mediators between God and humankind.”</a:t>
            </a:r>
            <a:endParaRPr lang="en-US" sz="4400"/>
          </a:p>
        </p:txBody>
      </p:sp>
      <p:sp>
        <p:nvSpPr>
          <p:cNvPr id="5210115" name="WordArt 3"/>
          <p:cNvSpPr>
            <a:spLocks noChangeArrowheads="1" noChangeShapeType="1" noTextEdit="1"/>
          </p:cNvSpPr>
          <p:nvPr/>
        </p:nvSpPr>
        <p:spPr bwMode="auto">
          <a:xfrm>
            <a:off x="2209800" y="152400"/>
            <a:ext cx="7696200" cy="10668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SACERDOTALISM</a:t>
            </a:r>
          </a:p>
        </p:txBody>
      </p:sp>
      <p:sp>
        <p:nvSpPr>
          <p:cNvPr id="5210116"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extLst>
      <p:ext uri="{BB962C8B-B14F-4D97-AF65-F5344CB8AC3E}">
        <p14:creationId xmlns:p14="http://schemas.microsoft.com/office/powerpoint/2010/main" val="1356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210115"/>
                                        </p:tgtEl>
                                        <p:attrNameLst>
                                          <p:attrName>style.visibility</p:attrName>
                                        </p:attrNameLst>
                                      </p:cBhvr>
                                      <p:to>
                                        <p:strVal val="visible"/>
                                      </p:to>
                                    </p:set>
                                    <p:anim calcmode="lin" valueType="num">
                                      <p:cBhvr>
                                        <p:cTn id="7" dur="5000" fill="hold"/>
                                        <p:tgtEl>
                                          <p:spTgt spid="5210115"/>
                                        </p:tgtEl>
                                        <p:attrNameLst>
                                          <p:attrName>ppt_w</p:attrName>
                                        </p:attrNameLst>
                                      </p:cBhvr>
                                      <p:tavLst>
                                        <p:tav tm="0" fmla="#ppt_w*sin(2.5*pi*$)">
                                          <p:val>
                                            <p:fltVal val="0"/>
                                          </p:val>
                                        </p:tav>
                                        <p:tav tm="100000">
                                          <p:val>
                                            <p:fltVal val="1"/>
                                          </p:val>
                                        </p:tav>
                                      </p:tavLst>
                                    </p:anim>
                                    <p:anim calcmode="lin" valueType="num">
                                      <p:cBhvr>
                                        <p:cTn id="8" dur="5000" fill="hold"/>
                                        <p:tgtEl>
                                          <p:spTgt spid="52101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210114">
                                            <p:txEl>
                                              <p:pRg st="1" end="1"/>
                                            </p:txEl>
                                          </p:spTgt>
                                        </p:tgtEl>
                                        <p:attrNameLst>
                                          <p:attrName>style.visibility</p:attrName>
                                        </p:attrNameLst>
                                      </p:cBhvr>
                                      <p:to>
                                        <p:strVal val="visible"/>
                                      </p:to>
                                    </p:set>
                                    <p:animEffect transition="in" filter="wipe(left)">
                                      <p:cBhvr>
                                        <p:cTn id="13" dur="500"/>
                                        <p:tgtEl>
                                          <p:spTgt spid="52101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5210116"/>
                                        </p:tgtEl>
                                        <p:attrNameLst>
                                          <p:attrName>style.visibility</p:attrName>
                                        </p:attrNameLst>
                                      </p:cBhvr>
                                      <p:to>
                                        <p:strVal val="visible"/>
                                      </p:to>
                                    </p:set>
                                    <p:anim calcmode="lin" valueType="num">
                                      <p:cBhvr>
                                        <p:cTn id="18" dur="500" fill="hold"/>
                                        <p:tgtEl>
                                          <p:spTgt spid="5210116"/>
                                        </p:tgtEl>
                                        <p:attrNameLst>
                                          <p:attrName>ppt_w</p:attrName>
                                        </p:attrNameLst>
                                      </p:cBhvr>
                                      <p:tavLst>
                                        <p:tav tm="0">
                                          <p:val>
                                            <p:fltVal val="0"/>
                                          </p:val>
                                        </p:tav>
                                        <p:tav tm="100000">
                                          <p:val>
                                            <p:strVal val="#ppt_w"/>
                                          </p:val>
                                        </p:tav>
                                      </p:tavLst>
                                    </p:anim>
                                    <p:anim calcmode="lin" valueType="num">
                                      <p:cBhvr>
                                        <p:cTn id="19" dur="500" fill="hold"/>
                                        <p:tgtEl>
                                          <p:spTgt spid="5210116"/>
                                        </p:tgtEl>
                                        <p:attrNameLst>
                                          <p:attrName>ppt_h</p:attrName>
                                        </p:attrNameLst>
                                      </p:cBhvr>
                                      <p:tavLst>
                                        <p:tav tm="0">
                                          <p:val>
                                            <p:fltVal val="0"/>
                                          </p:val>
                                        </p:tav>
                                        <p:tav tm="100000">
                                          <p:val>
                                            <p:strVal val="#ppt_h"/>
                                          </p:val>
                                        </p:tav>
                                      </p:tavLst>
                                    </p:anim>
                                    <p:anim calcmode="lin" valueType="num">
                                      <p:cBhvr>
                                        <p:cTn id="20" dur="500" fill="hold"/>
                                        <p:tgtEl>
                                          <p:spTgt spid="5210116"/>
                                        </p:tgtEl>
                                        <p:attrNameLst>
                                          <p:attrName>ppt_x</p:attrName>
                                        </p:attrNameLst>
                                      </p:cBhvr>
                                      <p:tavLst>
                                        <p:tav tm="0">
                                          <p:val>
                                            <p:fltVal val="0.5"/>
                                          </p:val>
                                        </p:tav>
                                        <p:tav tm="100000">
                                          <p:val>
                                            <p:strVal val="#ppt_x"/>
                                          </p:val>
                                        </p:tav>
                                      </p:tavLst>
                                    </p:anim>
                                    <p:anim calcmode="lin" valueType="num">
                                      <p:cBhvr>
                                        <p:cTn id="21" dur="500" fill="hold"/>
                                        <p:tgtEl>
                                          <p:spTgt spid="52101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0114" grpId="0" build="p" autoUpdateAnimBg="0" rev="1"/>
      <p:bldP spid="5210115" grpId="0" animBg="1"/>
      <p:bldP spid="5210116" grpId="0" animBg="1"/>
    </p:bldLst>
  </p:timing>
</p:sld>
</file>

<file path=ppt/theme/theme1.xml><?xml version="1.0" encoding="utf-8"?>
<a:theme xmlns:a="http://schemas.openxmlformats.org/drawingml/2006/main" name="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0.xml><?xml version="1.0" encoding="utf-8"?>
<a:theme xmlns:a="http://schemas.openxmlformats.org/drawingml/2006/main" name="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6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Century Schoolboo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Century Schoolbook"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0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EBBDC-44AE-4C6F-92A1-5793F27AE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60733-82EA-413E-AE59-8AF208CF4FC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3230BDE-6729-4926-A8D8-F70E7BA312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{4524C057-EDCB-48B2-8AF7-B9CFDCEA844B}tf33358180_win32</Template>
  <TotalTime>165</TotalTime>
  <Words>6685</Words>
  <Application>Microsoft Office PowerPoint</Application>
  <PresentationFormat>Widescreen</PresentationFormat>
  <Paragraphs>357</Paragraphs>
  <Slides>65</Slides>
  <Notes>59</Notes>
  <HiddenSlides>0</HiddenSlides>
  <MMClips>2</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65</vt:i4>
      </vt:variant>
    </vt:vector>
  </HeadingPairs>
  <TitlesOfParts>
    <vt:vector size="90" baseType="lpstr">
      <vt:lpstr>Algerian</vt:lpstr>
      <vt:lpstr>Arial</vt:lpstr>
      <vt:lpstr>Arial Black</vt:lpstr>
      <vt:lpstr>Calibri</vt:lpstr>
      <vt:lpstr>Calibri Light</vt:lpstr>
      <vt:lpstr>Calligrapher</vt:lpstr>
      <vt:lpstr>Century Schoolbook</vt:lpstr>
      <vt:lpstr>Impact</vt:lpstr>
      <vt:lpstr>Magneto</vt:lpstr>
      <vt:lpstr>Old English Text MT</vt:lpstr>
      <vt:lpstr>Storybook</vt:lpstr>
      <vt:lpstr>Times New Roman</vt:lpstr>
      <vt:lpstr>Wingdings</vt:lpstr>
      <vt:lpstr>Office Theme</vt:lpstr>
      <vt:lpstr>5_ppt43EE</vt:lpstr>
      <vt:lpstr>76_Powerpoint 1 - CLASSIC PHILOSOPHICAL, HUMAN RELIGIOUS, AND CHURCH</vt:lpstr>
      <vt:lpstr>Default Design</vt:lpstr>
      <vt:lpstr>ppt43EE</vt:lpstr>
      <vt:lpstr>30_Powerpoint 1 - CLASSIC PHILOSOPHICAL, HUMAN RELIGIOUS, AND CHURCH</vt:lpstr>
      <vt:lpstr>2_Powerpoint 1 - CLASSIC PHILOSOPHICAL, HUMAN RELIGIOUS, AND CHURCH</vt:lpstr>
      <vt:lpstr>1_Powerpoint 1 - CLASSIC PHILOSOPHICAL, HUMAN RELIGIOUS, AND CHURCH</vt:lpstr>
      <vt:lpstr>15_Powerpoint 1 - CLASSIC PHILOSOPHICAL, HUMAN RELIGIOUS, AND CHURCH</vt:lpstr>
      <vt:lpstr>Powerpoint 1 - CLASSIC PHILOSOPHICAL, HUMAN RELIGIOUS, AND CHURCH</vt:lpstr>
      <vt:lpstr>Blank Presentation</vt:lpstr>
      <vt:lpstr>1_Office Theme</vt:lpstr>
      <vt:lpstr>MASS OR MEMORIAL</vt:lpstr>
      <vt:lpstr>PowerPoint Presentation</vt:lpstr>
      <vt:lpstr>WHAT IF…. </vt:lpstr>
      <vt:lpstr>From The Modern Scholar Course Guide: “One, Holy, Catholic, &amp; Apostolic” </vt:lpstr>
      <vt:lpstr>CHURCH EUCHARIST DEBATE </vt:lpstr>
      <vt:lpstr>CHURCH EUCHARIST DEBATE </vt:lpstr>
      <vt:lpstr>CHURCH EUCHARIST DEBATE </vt:lpstr>
      <vt:lpstr>CHURCH EUCHARIST DEBATE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Face Napkin Folded As Dinner Napkin Master Signaling His Servant</vt:lpstr>
      <vt:lpstr>Explaining  Resurrection</vt:lpstr>
      <vt:lpstr>PowerPoint Presentation</vt:lpstr>
      <vt:lpstr>A BODY BROKEN FOR A BROKEN PEOPLE  </vt:lpstr>
      <vt:lpstr>PowerPoint Presentation</vt:lpstr>
      <vt:lpstr>Eating &amp; Drinking With Jesus – Craig Watts</vt:lpstr>
      <vt:lpstr>The Lord’s Supper</vt:lpstr>
      <vt:lpstr>The Sealing Blood Of The Covenant Of Grace          The Mass Or Memorial Debate</vt:lpstr>
      <vt:lpstr>ROMAN MASS OR PROTESTANT MEMORIAL    THE COMMUNION IN ONE KIND</vt:lpstr>
      <vt:lpstr>ROMAN MASS OR PROTESTANT MEMORIAL    THE COMMUNION IN ONE KIND</vt:lpstr>
      <vt:lpstr>COMMUNION IN combination TRAY CUPS 100 YR. TRADITION: Until THEN memorial PRACTICE MIXED THE ELEMENTS IN one CUP communal cup CIRCULATED &amp;  EACH DUNKED piece bread as a sop to the fruit of the vine.   </vt:lpstr>
      <vt:lpstr>ROMAN MASS OR PROTESTANT MEMORIAL SACRAMENT OR SACRIFICE</vt:lpstr>
      <vt:lpstr>ROMAN MASS OR PROTESTANT MEMORIAL SACRAMENT OR SACRIFICE</vt:lpstr>
      <vt:lpstr>PowerPoint Presentation</vt:lpstr>
      <vt:lpstr>PowerPoint Presentation</vt:lpstr>
      <vt:lpstr>PowerPoint Presentation</vt:lpstr>
      <vt:lpstr>Swiss Reformers &amp; Lutherans Separate Over Lord’s Supper</vt:lpstr>
      <vt:lpstr>Swiss Reformers &amp; Lutherans Separate Over Lord’s Supper</vt:lpstr>
      <vt:lpstr>Incarnate Substance Trans-mutes To Communion Presence Debate</vt:lpstr>
      <vt:lpstr>PowerPoint Presentation</vt:lpstr>
      <vt:lpstr>PowerPoint Presentation</vt:lpstr>
      <vt:lpstr>The Spiritual Dynamic      Of The Lord’s Supper</vt:lpstr>
      <vt:lpstr>PowerPoint Presentation</vt:lpstr>
      <vt:lpstr>Communion Concession &amp; Conscience Crisis:   1st Corinthians 11: 27-29 KJV Misinterpreted</vt:lpstr>
      <vt:lpstr>Communion Concession &amp; Conscience Crisis:   1st Corinthians 11: 27-29 KJV Misinterpreted</vt:lpstr>
      <vt:lpstr>Communion Concession &amp; Conscience Crisis:   1st Corinthians 11: 27-29 KJV Misinterpreted</vt:lpstr>
      <vt:lpstr>Communion Concession &amp; Conscience Crisis:   1st Corinthians 11: 27-29 KJV Misinterpreted</vt:lpstr>
      <vt:lpstr>PowerPoint Presentation</vt:lpstr>
      <vt:lpstr>PowerPoint Presentation</vt:lpstr>
      <vt:lpstr>  “Wrestling With God”</vt:lpstr>
      <vt:lpstr>The Spiritual Dynamic      Of The Lord’s Supper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OR MEMORIAL</dc:title>
  <dc:subject/>
  <dc:creator>David Burris</dc:creator>
  <cp:keywords/>
  <dc:description/>
  <cp:lastModifiedBy>David Burris</cp:lastModifiedBy>
  <cp:revision>21</cp:revision>
  <dcterms:created xsi:type="dcterms:W3CDTF">2021-08-12T15:50:56Z</dcterms:created>
  <dcterms:modified xsi:type="dcterms:W3CDTF">2021-08-16T13:43:44Z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