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6" r:id="rId3"/>
    <p:sldMasterId id="2147483724" r:id="rId4"/>
    <p:sldMasterId id="2147483849" r:id="rId5"/>
    <p:sldMasterId id="2147483870" r:id="rId6"/>
    <p:sldMasterId id="2147483915" r:id="rId7"/>
    <p:sldMasterId id="2147484051" r:id="rId8"/>
    <p:sldMasterId id="2147484072" r:id="rId9"/>
    <p:sldMasterId id="2147484093" r:id="rId10"/>
    <p:sldMasterId id="2147484105" r:id="rId11"/>
    <p:sldMasterId id="2147484131" r:id="rId12"/>
  </p:sldMasterIdLst>
  <p:notesMasterIdLst>
    <p:notesMasterId r:id="rId102"/>
  </p:notesMasterIdLst>
  <p:handoutMasterIdLst>
    <p:handoutMasterId r:id="rId103"/>
  </p:handoutMasterIdLst>
  <p:sldIdLst>
    <p:sldId id="256" r:id="rId13"/>
    <p:sldId id="1674" r:id="rId14"/>
    <p:sldId id="3877" r:id="rId15"/>
    <p:sldId id="1008" r:id="rId16"/>
    <p:sldId id="2836" r:id="rId17"/>
    <p:sldId id="2837" r:id="rId18"/>
    <p:sldId id="2838" r:id="rId19"/>
    <p:sldId id="2839" r:id="rId20"/>
    <p:sldId id="2840" r:id="rId21"/>
    <p:sldId id="2841" r:id="rId22"/>
    <p:sldId id="2842" r:id="rId23"/>
    <p:sldId id="2843" r:id="rId24"/>
    <p:sldId id="2844" r:id="rId25"/>
    <p:sldId id="2845" r:id="rId26"/>
    <p:sldId id="2846" r:id="rId27"/>
    <p:sldId id="2847" r:id="rId28"/>
    <p:sldId id="2848" r:id="rId29"/>
    <p:sldId id="3714" r:id="rId30"/>
    <p:sldId id="3343" r:id="rId31"/>
    <p:sldId id="3344" r:id="rId32"/>
    <p:sldId id="3345" r:id="rId33"/>
    <p:sldId id="4013" r:id="rId34"/>
    <p:sldId id="4014" r:id="rId35"/>
    <p:sldId id="3732" r:id="rId36"/>
    <p:sldId id="2487" r:id="rId37"/>
    <p:sldId id="4004" r:id="rId38"/>
    <p:sldId id="2488" r:id="rId39"/>
    <p:sldId id="3770" r:id="rId40"/>
    <p:sldId id="3771" r:id="rId41"/>
    <p:sldId id="4015" r:id="rId42"/>
    <p:sldId id="4005" r:id="rId43"/>
    <p:sldId id="3001" r:id="rId44"/>
    <p:sldId id="2881" r:id="rId45"/>
    <p:sldId id="2883" r:id="rId46"/>
    <p:sldId id="946" r:id="rId47"/>
    <p:sldId id="290" r:id="rId48"/>
    <p:sldId id="2884" r:id="rId49"/>
    <p:sldId id="299" r:id="rId50"/>
    <p:sldId id="2887" r:id="rId51"/>
    <p:sldId id="293" r:id="rId52"/>
    <p:sldId id="2885" r:id="rId53"/>
    <p:sldId id="2886" r:id="rId54"/>
    <p:sldId id="2888" r:id="rId55"/>
    <p:sldId id="2889" r:id="rId56"/>
    <p:sldId id="296" r:id="rId57"/>
    <p:sldId id="297" r:id="rId58"/>
    <p:sldId id="2891" r:id="rId59"/>
    <p:sldId id="2892" r:id="rId60"/>
    <p:sldId id="2895" r:id="rId61"/>
    <p:sldId id="2894" r:id="rId62"/>
    <p:sldId id="2831" r:id="rId63"/>
    <p:sldId id="2833" r:id="rId64"/>
    <p:sldId id="302" r:id="rId65"/>
    <p:sldId id="304" r:id="rId66"/>
    <p:sldId id="2897" r:id="rId67"/>
    <p:sldId id="306" r:id="rId68"/>
    <p:sldId id="2899" r:id="rId69"/>
    <p:sldId id="307" r:id="rId70"/>
    <p:sldId id="2901" r:id="rId71"/>
    <p:sldId id="2902" r:id="rId72"/>
    <p:sldId id="308" r:id="rId73"/>
    <p:sldId id="3712" r:id="rId74"/>
    <p:sldId id="310" r:id="rId75"/>
    <p:sldId id="3878" r:id="rId76"/>
    <p:sldId id="3880" r:id="rId77"/>
    <p:sldId id="3879" r:id="rId78"/>
    <p:sldId id="3576" r:id="rId79"/>
    <p:sldId id="3582" r:id="rId80"/>
    <p:sldId id="2322" r:id="rId81"/>
    <p:sldId id="3583" r:id="rId82"/>
    <p:sldId id="3773" r:id="rId83"/>
    <p:sldId id="2058" r:id="rId84"/>
    <p:sldId id="1983" r:id="rId85"/>
    <p:sldId id="295" r:id="rId86"/>
    <p:sldId id="4006" r:id="rId87"/>
    <p:sldId id="2956" r:id="rId88"/>
    <p:sldId id="766" r:id="rId89"/>
    <p:sldId id="2670" r:id="rId90"/>
    <p:sldId id="3398" r:id="rId91"/>
    <p:sldId id="3724" r:id="rId92"/>
    <p:sldId id="783" r:id="rId93"/>
    <p:sldId id="3607" r:id="rId94"/>
    <p:sldId id="3606" r:id="rId95"/>
    <p:sldId id="3869" r:id="rId96"/>
    <p:sldId id="3166" r:id="rId97"/>
    <p:sldId id="3650" r:id="rId98"/>
    <p:sldId id="4007" r:id="rId99"/>
    <p:sldId id="3552" r:id="rId100"/>
    <p:sldId id="3738" r:id="rId101"/>
  </p:sldIdLst>
  <p:sldSz cx="9144000" cy="6858000" type="screen4x3"/>
  <p:notesSz cx="7011988" cy="9297988"/>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EEC189"/>
    <a:srgbClr val="FBE3BD"/>
    <a:srgbClr val="FADDB1"/>
    <a:srgbClr val="D59C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p:cViewPr varScale="1">
        <p:scale>
          <a:sx n="99" d="100"/>
          <a:sy n="99" d="100"/>
        </p:scale>
        <p:origin x="1542" y="78"/>
      </p:cViewPr>
      <p:guideLst>
        <p:guide orient="horz" pos="2160"/>
        <p:guide pos="2880"/>
      </p:guideLst>
    </p:cSldViewPr>
  </p:slideViewPr>
  <p:outlineViewPr>
    <p:cViewPr>
      <p:scale>
        <a:sx n="33" d="100"/>
        <a:sy n="33" d="100"/>
      </p:scale>
      <p:origin x="0" y="-46596"/>
    </p:cViewPr>
    <p:sldLst>
      <p:sld r:id="rId1" collapse="1"/>
      <p:sld r:id="rId2" collapse="1"/>
    </p:sldLst>
  </p:outlineViewPr>
  <p:notesTextViewPr>
    <p:cViewPr>
      <p:scale>
        <a:sx n="100" d="100"/>
        <a:sy n="100" d="100"/>
      </p:scale>
      <p:origin x="0" y="0"/>
    </p:cViewPr>
  </p:notesTextViewPr>
  <p:sorterViewPr>
    <p:cViewPr varScale="1">
      <p:scale>
        <a:sx n="1" d="1"/>
        <a:sy n="1" d="1"/>
      </p:scale>
      <p:origin x="0" y="-159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07" Type="http://schemas.openxmlformats.org/officeDocument/2006/relationships/tableStyles" Target="tableStyles.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96" tIns="46598" rIns="93196" bIns="46598" numCol="1" anchor="t" anchorCtr="0" compatLnSpc="1">
            <a:prstTxWarp prst="textNoShape">
              <a:avLst/>
            </a:prstTxWarp>
          </a:bodyPr>
          <a:lstStyle>
            <a:lvl1pPr defTabSz="931863">
              <a:defRPr sz="1200">
                <a:ea typeface="+mn-ea"/>
                <a:cs typeface="+mn-cs"/>
              </a:defRPr>
            </a:lvl1pPr>
          </a:lstStyle>
          <a:p>
            <a:pPr>
              <a:defRPr/>
            </a:pPr>
            <a:endParaRPr lang="en-US"/>
          </a:p>
        </p:txBody>
      </p:sp>
      <p:sp>
        <p:nvSpPr>
          <p:cNvPr id="17411" name="Rectangle 3"/>
          <p:cNvSpPr>
            <a:spLocks noGrp="1" noChangeArrowheads="1"/>
          </p:cNvSpPr>
          <p:nvPr>
            <p:ph type="dt" sz="quarter" idx="1"/>
          </p:nvPr>
        </p:nvSpPr>
        <p:spPr bwMode="auto">
          <a:xfrm>
            <a:off x="3973513" y="0"/>
            <a:ext cx="3038475" cy="465138"/>
          </a:xfrm>
          <a:prstGeom prst="rect">
            <a:avLst/>
          </a:prstGeom>
          <a:noFill/>
          <a:ln w="9525">
            <a:noFill/>
            <a:miter lim="800000"/>
            <a:headEnd/>
            <a:tailEnd/>
          </a:ln>
          <a:effectLst/>
        </p:spPr>
        <p:txBody>
          <a:bodyPr vert="horz" wrap="square" lIns="93196" tIns="46598" rIns="93196" bIns="46598" numCol="1" anchor="t" anchorCtr="0" compatLnSpc="1">
            <a:prstTxWarp prst="textNoShape">
              <a:avLst/>
            </a:prstTxWarp>
          </a:bodyPr>
          <a:lstStyle>
            <a:lvl1pPr algn="r" defTabSz="931863">
              <a:defRPr sz="1200">
                <a:ea typeface="+mn-ea"/>
                <a:cs typeface="+mn-cs"/>
              </a:defRPr>
            </a:lvl1pPr>
          </a:lstStyle>
          <a:p>
            <a:pPr>
              <a:defRPr/>
            </a:pPr>
            <a:endParaRPr lang="en-US"/>
          </a:p>
        </p:txBody>
      </p:sp>
      <p:sp>
        <p:nvSpPr>
          <p:cNvPr id="17412" name="Rectangle 4"/>
          <p:cNvSpPr>
            <a:spLocks noGrp="1" noChangeArrowheads="1"/>
          </p:cNvSpPr>
          <p:nvPr>
            <p:ph type="ftr" sz="quarter" idx="2"/>
          </p:nvPr>
        </p:nvSpPr>
        <p:spPr bwMode="auto">
          <a:xfrm>
            <a:off x="0" y="8832850"/>
            <a:ext cx="3038475" cy="465138"/>
          </a:xfrm>
          <a:prstGeom prst="rect">
            <a:avLst/>
          </a:prstGeom>
          <a:noFill/>
          <a:ln w="9525">
            <a:noFill/>
            <a:miter lim="800000"/>
            <a:headEnd/>
            <a:tailEnd/>
          </a:ln>
          <a:effectLst/>
        </p:spPr>
        <p:txBody>
          <a:bodyPr vert="horz" wrap="square" lIns="93196" tIns="46598" rIns="93196" bIns="46598" numCol="1" anchor="b" anchorCtr="0" compatLnSpc="1">
            <a:prstTxWarp prst="textNoShape">
              <a:avLst/>
            </a:prstTxWarp>
          </a:bodyPr>
          <a:lstStyle>
            <a:lvl1pPr defTabSz="931863">
              <a:defRPr sz="1200">
                <a:ea typeface="+mn-ea"/>
                <a:cs typeface="+mn-cs"/>
              </a:defRPr>
            </a:lvl1pPr>
          </a:lstStyle>
          <a:p>
            <a:pPr>
              <a:defRPr/>
            </a:pPr>
            <a:endParaRPr lang="en-US"/>
          </a:p>
        </p:txBody>
      </p:sp>
      <p:sp>
        <p:nvSpPr>
          <p:cNvPr id="17413" name="Rectangle 5"/>
          <p:cNvSpPr>
            <a:spLocks noGrp="1" noChangeArrowheads="1"/>
          </p:cNvSpPr>
          <p:nvPr>
            <p:ph type="sldNum" sz="quarter" idx="3"/>
          </p:nvPr>
        </p:nvSpPr>
        <p:spPr bwMode="auto">
          <a:xfrm>
            <a:off x="3973513" y="8832850"/>
            <a:ext cx="3038475" cy="465138"/>
          </a:xfrm>
          <a:prstGeom prst="rect">
            <a:avLst/>
          </a:prstGeom>
          <a:noFill/>
          <a:ln w="9525">
            <a:noFill/>
            <a:miter lim="800000"/>
            <a:headEnd/>
            <a:tailEnd/>
          </a:ln>
          <a:effectLst/>
        </p:spPr>
        <p:txBody>
          <a:bodyPr vert="horz" wrap="square" lIns="93196" tIns="46598" rIns="93196" bIns="46598" numCol="1" anchor="b" anchorCtr="0" compatLnSpc="1">
            <a:prstTxWarp prst="textNoShape">
              <a:avLst/>
            </a:prstTxWarp>
          </a:bodyPr>
          <a:lstStyle>
            <a:lvl1pPr algn="r" defTabSz="931863">
              <a:defRPr sz="1200"/>
            </a:lvl1pPr>
          </a:lstStyle>
          <a:p>
            <a:fld id="{B0360AD6-AC4A-0149-9709-993664897B7C}" type="slidenum">
              <a:rPr lang="en-US"/>
              <a:pPr/>
              <a:t>‹#›</a:t>
            </a:fld>
            <a:endParaRPr lang="en-US"/>
          </a:p>
        </p:txBody>
      </p:sp>
    </p:spTree>
    <p:extLst>
      <p:ext uri="{BB962C8B-B14F-4D97-AF65-F5344CB8AC3E}">
        <p14:creationId xmlns:p14="http://schemas.microsoft.com/office/powerpoint/2010/main" val="2930915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1925" y="0"/>
            <a:ext cx="3038475" cy="466725"/>
          </a:xfrm>
          <a:prstGeom prst="rect">
            <a:avLst/>
          </a:prstGeom>
        </p:spPr>
        <p:txBody>
          <a:bodyPr vert="horz" lIns="91440" tIns="45720" rIns="91440" bIns="45720" rtlCol="0"/>
          <a:lstStyle>
            <a:lvl1pPr algn="r">
              <a:defRPr sz="1200"/>
            </a:lvl1pPr>
          </a:lstStyle>
          <a:p>
            <a:fld id="{B902707F-2936-9F46-BA7A-61633A23E821}" type="datetimeFigureOut">
              <a:rPr lang="en-US" smtClean="0"/>
              <a:t>2/20/2023</a:t>
            </a:fld>
            <a:endParaRPr lang="en-US"/>
          </a:p>
        </p:txBody>
      </p:sp>
      <p:sp>
        <p:nvSpPr>
          <p:cNvPr id="4" name="Slide Image Placeholder 3"/>
          <p:cNvSpPr>
            <a:spLocks noGrp="1" noRot="1" noChangeAspect="1"/>
          </p:cNvSpPr>
          <p:nvPr>
            <p:ph type="sldImg" idx="2"/>
          </p:nvPr>
        </p:nvSpPr>
        <p:spPr>
          <a:xfrm>
            <a:off x="1412875" y="1162050"/>
            <a:ext cx="4186238" cy="3138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5163"/>
            <a:ext cx="5608638"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1263"/>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1925" y="8831263"/>
            <a:ext cx="3038475" cy="466725"/>
          </a:xfrm>
          <a:prstGeom prst="rect">
            <a:avLst/>
          </a:prstGeom>
        </p:spPr>
        <p:txBody>
          <a:bodyPr vert="horz" lIns="91440" tIns="45720" rIns="91440" bIns="45720" rtlCol="0" anchor="b"/>
          <a:lstStyle>
            <a:lvl1pPr algn="r">
              <a:defRPr sz="1200"/>
            </a:lvl1pPr>
          </a:lstStyle>
          <a:p>
            <a:fld id="{F12B4BA5-0EF0-DE49-BBE6-58BD55566DD9}" type="slidenum">
              <a:rPr lang="en-US" smtClean="0"/>
              <a:t>‹#›</a:t>
            </a:fld>
            <a:endParaRPr lang="en-US"/>
          </a:p>
        </p:txBody>
      </p:sp>
    </p:spTree>
    <p:extLst>
      <p:ext uri="{BB962C8B-B14F-4D97-AF65-F5344CB8AC3E}">
        <p14:creationId xmlns:p14="http://schemas.microsoft.com/office/powerpoint/2010/main" val="276050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475C2E-5AD6-447A-B68E-7E4BA7D6F72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97602" name="Rectangle 2"/>
          <p:cNvSpPr>
            <a:spLocks noGrp="1" noRot="1" noChangeAspect="1" noChangeArrowheads="1" noTextEdit="1"/>
          </p:cNvSpPr>
          <p:nvPr>
            <p:ph type="sldImg"/>
          </p:nvPr>
        </p:nvSpPr>
        <p:spPr>
          <a:ln/>
        </p:spPr>
      </p:sp>
      <p:sp>
        <p:nvSpPr>
          <p:cNvPr id="3097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C26B46-935F-4C48-A45B-A188AAD5306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44898" name="Rectangle 2"/>
          <p:cNvSpPr>
            <a:spLocks noGrp="1" noRot="1" noChangeAspect="1" noChangeArrowheads="1" noTextEdit="1"/>
          </p:cNvSpPr>
          <p:nvPr>
            <p:ph type="sldImg"/>
          </p:nvPr>
        </p:nvSpPr>
        <p:spPr>
          <a:xfrm>
            <a:off x="1101725" y="698500"/>
            <a:ext cx="4656138" cy="3492500"/>
          </a:xfrm>
          <a:ln/>
        </p:spPr>
      </p:sp>
      <p:sp>
        <p:nvSpPr>
          <p:cNvPr id="49448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56B029-6387-4E64-A334-554D03B7B10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474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77F03E-F9A2-45DA-9AAF-1FECBE4123F6}"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831D0F-4385-4550-969F-63625EEE783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541122" name="Rectangle 2"/>
          <p:cNvSpPr>
            <a:spLocks noGrp="1" noRot="1" noChangeAspect="1" noChangeArrowheads="1" noTextEdit="1"/>
          </p:cNvSpPr>
          <p:nvPr>
            <p:ph type="sldImg"/>
          </p:nvPr>
        </p:nvSpPr>
        <p:spPr>
          <a:xfrm>
            <a:off x="1114425" y="693738"/>
            <a:ext cx="4629150" cy="3471862"/>
          </a:xfrm>
          <a:ln/>
        </p:spPr>
      </p:sp>
      <p:sp>
        <p:nvSpPr>
          <p:cNvPr id="1541123" name="Rectangle 3"/>
          <p:cNvSpPr>
            <a:spLocks noGrp="1" noChangeArrowheads="1"/>
          </p:cNvSpPr>
          <p:nvPr>
            <p:ph type="body" idx="1"/>
          </p:nvPr>
        </p:nvSpPr>
        <p:spPr>
          <a:xfrm>
            <a:off x="914400" y="4397375"/>
            <a:ext cx="5029200" cy="4243388"/>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50092D-DA15-441E-BC2D-2AB95DE51C5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663C84-B84A-4A88-96E5-A28F3CB7A181}"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53A8681-C785-B587-477F-9D9C871CBDA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58C83E-32C5-438D-820F-9C3634256A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3" name="Rectangle 2">
            <a:extLst>
              <a:ext uri="{FF2B5EF4-FFF2-40B4-BE49-F238E27FC236}">
                <a16:creationId xmlns:a16="http://schemas.microsoft.com/office/drawing/2014/main" id="{17C965C5-1801-30FA-B938-C5531BA0D182}"/>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DA6802A9-E66F-8927-622A-CE15713BF7C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595378-60A3-4D90-9E8B-AB4E46E4740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946178" name="Rectangle 2"/>
          <p:cNvSpPr>
            <a:spLocks noGrp="1" noRot="1" noChangeAspect="1" noChangeArrowheads="1" noTextEdit="1"/>
          </p:cNvSpPr>
          <p:nvPr>
            <p:ph type="sldImg"/>
          </p:nvPr>
        </p:nvSpPr>
        <p:spPr>
          <a:xfrm>
            <a:off x="1101725" y="698500"/>
            <a:ext cx="4656138" cy="3492500"/>
          </a:xfrm>
          <a:ln/>
        </p:spPr>
      </p:sp>
      <p:sp>
        <p:nvSpPr>
          <p:cNvPr id="94617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8F36330-3406-6977-F148-01CA9D063199}"/>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0CAE20-F2B3-41EC-A7E7-6151E97191E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11" name="Rectangle 2">
            <a:extLst>
              <a:ext uri="{FF2B5EF4-FFF2-40B4-BE49-F238E27FC236}">
                <a16:creationId xmlns:a16="http://schemas.microsoft.com/office/drawing/2014/main" id="{EE1D802C-80B5-6E8A-4106-D85525413C26}"/>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2A25ED3F-E1F0-A769-1529-FC2145B167B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32BE6F-18F1-431B-97F6-18C83F02245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53666" name="Rectangle 2"/>
          <p:cNvSpPr>
            <a:spLocks noGrp="1" noRot="1" noChangeAspect="1" noChangeArrowheads="1" noTextEdit="1"/>
          </p:cNvSpPr>
          <p:nvPr>
            <p:ph type="sldImg"/>
          </p:nvPr>
        </p:nvSpPr>
        <p:spPr>
          <a:ln/>
        </p:spPr>
      </p:sp>
      <p:sp>
        <p:nvSpPr>
          <p:cNvPr id="395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77F03E-F9A2-45DA-9AAF-1FECBE4123F6}"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72254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1A3898-F3B1-403C-AD7A-38604629553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55714" name="Rectangle 2"/>
          <p:cNvSpPr>
            <a:spLocks noGrp="1" noRot="1" noChangeAspect="1" noChangeArrowheads="1" noTextEdit="1"/>
          </p:cNvSpPr>
          <p:nvPr>
            <p:ph type="sldImg"/>
          </p:nvPr>
        </p:nvSpPr>
        <p:spPr>
          <a:ln/>
        </p:spPr>
      </p:sp>
      <p:sp>
        <p:nvSpPr>
          <p:cNvPr id="395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C4A563-064E-4FB4-B3E8-59380B95F36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53442" name="Rectangle 2"/>
          <p:cNvSpPr>
            <a:spLocks noGrp="1" noRot="1" noChangeAspect="1" noChangeArrowheads="1" noTextEdit="1"/>
          </p:cNvSpPr>
          <p:nvPr>
            <p:ph type="sldImg"/>
          </p:nvPr>
        </p:nvSpPr>
        <p:spPr>
          <a:ln/>
        </p:spPr>
      </p:sp>
      <p:sp>
        <p:nvSpPr>
          <p:cNvPr id="5053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692EF1-94C5-46A7-A207-2F8C405F11D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692EF1-94C5-46A7-A207-2F8C405F11D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FC4590-B2B2-4BD3-BCE5-E6C9DE521AD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17890" name="Rectangle 2"/>
          <p:cNvSpPr>
            <a:spLocks noGrp="1" noRot="1" noChangeAspect="1" noChangeArrowheads="1" noTextEdit="1"/>
          </p:cNvSpPr>
          <p:nvPr>
            <p:ph type="sldImg"/>
          </p:nvPr>
        </p:nvSpPr>
        <p:spPr>
          <a:ln/>
        </p:spPr>
      </p:sp>
      <p:sp>
        <p:nvSpPr>
          <p:cNvPr id="451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692EF1-94C5-46A7-A207-2F8C405F11D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720D6D-0B18-49A6-8F67-1498EE7EA40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51618" name="Rectangle 2"/>
          <p:cNvSpPr>
            <a:spLocks noGrp="1" noRot="1" noChangeAspect="1" noChangeArrowheads="1" noTextEdit="1"/>
          </p:cNvSpPr>
          <p:nvPr>
            <p:ph type="sldImg"/>
          </p:nvPr>
        </p:nvSpPr>
        <p:spPr>
          <a:ln/>
        </p:spPr>
      </p:sp>
      <p:sp>
        <p:nvSpPr>
          <p:cNvPr id="395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1D8135-3098-46D5-A434-67FBCB2A021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85730" name="Rectangle 2"/>
          <p:cNvSpPr>
            <a:spLocks noGrp="1" noRot="1" noChangeAspect="1" noChangeArrowheads="1" noTextEdit="1"/>
          </p:cNvSpPr>
          <p:nvPr>
            <p:ph type="sldImg"/>
          </p:nvPr>
        </p:nvSpPr>
        <p:spPr>
          <a:ln/>
        </p:spPr>
      </p:sp>
      <p:sp>
        <p:nvSpPr>
          <p:cNvPr id="3785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0630FA-8E8D-49FA-8AE9-81AD8082C71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77F03E-F9A2-45DA-9AAF-1FECBE4123F6}"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FB67C5-EE69-484E-AEA7-71F90AAA473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69122" name="Rectangle 2"/>
          <p:cNvSpPr>
            <a:spLocks noGrp="1" noRot="1" noChangeAspect="1" noChangeArrowheads="1" noTextEdit="1"/>
          </p:cNvSpPr>
          <p:nvPr>
            <p:ph type="sldImg"/>
          </p:nvPr>
        </p:nvSpPr>
        <p:spPr>
          <a:ln/>
        </p:spPr>
      </p:sp>
      <p:sp>
        <p:nvSpPr>
          <p:cNvPr id="1669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10A787-1135-45C3-952F-E4BB7D2EBC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ＭＳ Ｐゴシック" charset="0"/>
              <a:cs typeface="+mn-cs"/>
            </a:endParaRPr>
          </a:p>
        </p:txBody>
      </p:sp>
      <p:sp>
        <p:nvSpPr>
          <p:cNvPr id="1161218" name="Rectangle 2"/>
          <p:cNvSpPr>
            <a:spLocks noGrp="1" noRot="1" noChangeAspect="1" noChangeArrowheads="1" noTextEdit="1"/>
          </p:cNvSpPr>
          <p:nvPr>
            <p:ph type="sldImg"/>
          </p:nvPr>
        </p:nvSpPr>
        <p:spPr>
          <a:ln/>
        </p:spPr>
      </p:sp>
      <p:sp>
        <p:nvSpPr>
          <p:cNvPr id="1161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DFBEB1-50BF-4DDF-90E2-1D3962EDA73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97154" name="Rectangle 2"/>
          <p:cNvSpPr>
            <a:spLocks noGrp="1" noRot="1" noChangeAspect="1" noChangeArrowheads="1" noTextEdit="1"/>
          </p:cNvSpPr>
          <p:nvPr>
            <p:ph type="sldImg"/>
          </p:nvPr>
        </p:nvSpPr>
        <p:spPr>
          <a:ln/>
        </p:spPr>
      </p:sp>
      <p:sp>
        <p:nvSpPr>
          <p:cNvPr id="529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DFBEB1-50BF-4DDF-90E2-1D3962EDA73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297154" name="Rectangle 2"/>
          <p:cNvSpPr>
            <a:spLocks noGrp="1" noRot="1" noChangeAspect="1" noChangeArrowheads="1" noTextEdit="1"/>
          </p:cNvSpPr>
          <p:nvPr>
            <p:ph type="sldImg"/>
          </p:nvPr>
        </p:nvSpPr>
        <p:spPr>
          <a:ln/>
        </p:spPr>
      </p:sp>
      <p:sp>
        <p:nvSpPr>
          <p:cNvPr id="529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201DAA-8D55-4BE7-AF91-F302E8D4A14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201DAA-8D55-4BE7-AF91-F302E8D4A14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201DAA-8D55-4BE7-AF91-F302E8D4A14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201DAA-8D55-4BE7-AF91-F302E8D4A14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0630FA-8E8D-49FA-8AE9-81AD8082C71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01737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9BB5-8DBC-4F82-A5CD-F5BC43BB98E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37410" name="Rectangle 2"/>
          <p:cNvSpPr>
            <a:spLocks noGrp="1" noRot="1" noChangeAspect="1" noChangeArrowheads="1" noTextEdit="1"/>
          </p:cNvSpPr>
          <p:nvPr>
            <p:ph type="sldImg"/>
          </p:nvPr>
        </p:nvSpPr>
        <p:spPr>
          <a:ln/>
        </p:spPr>
      </p:sp>
      <p:sp>
        <p:nvSpPr>
          <p:cNvPr id="513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56B029-6387-4E64-A334-554D03B7B10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56B029-6387-4E64-A334-554D03B7B10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14532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56B029-6387-4E64-A334-554D03B7B10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55313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41648B-CD87-4FB8-A01D-89171E813EF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A6AA85-B61C-4EF9-8740-4831407BE9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41826" name="Rectangle 2"/>
          <p:cNvSpPr>
            <a:spLocks noGrp="1" noRot="1" noChangeAspect="1" noChangeArrowheads="1" noTextEdit="1"/>
          </p:cNvSpPr>
          <p:nvPr>
            <p:ph type="sldImg"/>
          </p:nvPr>
        </p:nvSpPr>
        <p:spPr>
          <a:xfrm>
            <a:off x="1101725" y="698500"/>
            <a:ext cx="4656138" cy="3492500"/>
          </a:xfrm>
          <a:ln/>
        </p:spPr>
      </p:sp>
      <p:sp>
        <p:nvSpPr>
          <p:cNvPr id="494182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86674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96F799-CBE2-C348-A32F-31B6C1B1B027}" type="slidenum">
              <a:rPr lang="en-US"/>
              <a:pPr/>
              <a:t>‹#›</a:t>
            </a:fld>
            <a:endParaRPr lang="en-US"/>
          </a:p>
        </p:txBody>
      </p:sp>
    </p:spTree>
    <p:extLst>
      <p:ext uri="{BB962C8B-B14F-4D97-AF65-F5344CB8AC3E}">
        <p14:creationId xmlns:p14="http://schemas.microsoft.com/office/powerpoint/2010/main" val="584258805"/>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FDFC9A-2581-2A47-B6D3-7B52B91542B3}" type="slidenum">
              <a:rPr lang="en-US"/>
              <a:pPr/>
              <a:t>‹#›</a:t>
            </a:fld>
            <a:endParaRPr lang="en-US"/>
          </a:p>
        </p:txBody>
      </p:sp>
    </p:spTree>
    <p:extLst>
      <p:ext uri="{BB962C8B-B14F-4D97-AF65-F5344CB8AC3E}">
        <p14:creationId xmlns:p14="http://schemas.microsoft.com/office/powerpoint/2010/main" val="950736152"/>
      </p:ext>
    </p:extLst>
  </p:cSld>
  <p:clrMapOvr>
    <a:masterClrMapping/>
  </p:clrMapOvr>
  <p:transition>
    <p:split orient="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2738371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33250417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23810802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9690335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7080828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29726456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4309256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20966191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38138010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1868831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177CFF6-6972-A141-93EA-3B193A020C8D}" type="slidenum">
              <a:rPr lang="en-US"/>
              <a:pPr/>
              <a:t>‹#›</a:t>
            </a:fld>
            <a:endParaRPr lang="en-US"/>
          </a:p>
        </p:txBody>
      </p:sp>
    </p:spTree>
    <p:extLst>
      <p:ext uri="{BB962C8B-B14F-4D97-AF65-F5344CB8AC3E}">
        <p14:creationId xmlns:p14="http://schemas.microsoft.com/office/powerpoint/2010/main" val="207659247"/>
      </p:ext>
    </p:extLst>
  </p:cSld>
  <p:clrMapOvr>
    <a:masterClrMapping/>
  </p:clrMapOvr>
  <p:transition>
    <p:split orient="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22511126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32609998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26810717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12978074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19590921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27149276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BA01773-DFA7-457D-863C-2CBC003E791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248533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850C66F-18FD-4FE0-AFBC-0131AFF6E01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431786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B5B6D06-24DF-48E7-9519-D3CBE120429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15821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68E670F-9040-45B1-A61C-775F691B130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95816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B9F842-BDC3-B348-AD71-9F95ACCE7C0B}" type="slidenum">
              <a:rPr lang="en-US"/>
              <a:pPr/>
              <a:t>‹#›</a:t>
            </a:fld>
            <a:endParaRPr lang="en-US"/>
          </a:p>
        </p:txBody>
      </p:sp>
    </p:spTree>
    <p:extLst>
      <p:ext uri="{BB962C8B-B14F-4D97-AF65-F5344CB8AC3E}">
        <p14:creationId xmlns:p14="http://schemas.microsoft.com/office/powerpoint/2010/main" val="722309045"/>
      </p:ext>
    </p:extLst>
  </p:cSld>
  <p:clrMapOvr>
    <a:masterClrMapping/>
  </p:clrMapOvr>
  <p:transition>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277C432A-A0EF-4A60-8F07-D4122CA8175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636772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53887AF-6BC7-4605-91ED-8A4A8FE7E3B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075129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C00B0571-747A-4D5C-8FC6-98B891BC1AC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440065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462CBBA-3E58-4C6F-BDA6-F4D7FAD9015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785042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BC8385C-BCD7-49BF-B367-5F3F6346587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786758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D2106EF6-ED2F-4F80-8F96-F7FE3BC6803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550346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AC660EB-10F1-442F-A05B-9AB401B43A7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754696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45B2B472-489B-4A6B-A8DF-3B5C2DD465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269573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B76498C6-50A4-4853-AF43-FCCE7BBCC8A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018532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D3B22672-F7C4-4752-AC89-5878D6065D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3860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F539F9A-0EB3-F644-8140-E2AA5D2749AA}" type="slidenum">
              <a:rPr lang="en-US"/>
              <a:pPr/>
              <a:t>‹#›</a:t>
            </a:fld>
            <a:endParaRPr lang="en-US"/>
          </a:p>
        </p:txBody>
      </p:sp>
    </p:spTree>
    <p:extLst>
      <p:ext uri="{BB962C8B-B14F-4D97-AF65-F5344CB8AC3E}">
        <p14:creationId xmlns:p14="http://schemas.microsoft.com/office/powerpoint/2010/main" val="18080132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6F1804B6-62FF-46EB-95AB-8A25114134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749551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71316259-BF4B-4DD2-A69A-6E7D8BABB0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904161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7D906BAC-4E61-4393-9D79-D74BBD5C04D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764023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B27265C8-43A4-4A2B-BFF9-0BD7090154D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684617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9812CB5A-D30C-450D-B911-002E863F378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147320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7BD462DF-2ACD-40F0-B3DD-E88B69262A0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828431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5036535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13920053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4529599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184624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F73D391-8531-99A5-639D-71D68A8D2D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A987EC5-3FD3-D675-6A26-3EFBB01DAE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C39FB45-A237-594C-3069-D781C3F02DFD}"/>
              </a:ext>
            </a:extLst>
          </p:cNvPr>
          <p:cNvSpPr>
            <a:spLocks noGrp="1" noChangeArrowheads="1"/>
          </p:cNvSpPr>
          <p:nvPr>
            <p:ph type="sldNum" sz="quarter" idx="12"/>
          </p:nvPr>
        </p:nvSpPr>
        <p:spPr>
          <a:ln/>
        </p:spPr>
        <p:txBody>
          <a:bodyPr/>
          <a:lstStyle>
            <a:lvl1pPr>
              <a:defRPr/>
            </a:lvl1pPr>
          </a:lstStyle>
          <a:p>
            <a:fld id="{D69A5919-3431-47DF-A1F1-73BF02727924}" type="slidenum">
              <a:rPr lang="en-US" altLang="en-US"/>
              <a:pPr/>
              <a:t>‹#›</a:t>
            </a:fld>
            <a:endParaRPr lang="en-US" altLang="en-US"/>
          </a:p>
        </p:txBody>
      </p:sp>
    </p:spTree>
    <p:extLst>
      <p:ext uri="{BB962C8B-B14F-4D97-AF65-F5344CB8AC3E}">
        <p14:creationId xmlns:p14="http://schemas.microsoft.com/office/powerpoint/2010/main" val="7424473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6345047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16462776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39440077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20099576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430400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8788804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25824068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13851576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28348533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584052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4157B8-59DA-20EE-D6C3-54836C67CF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4484793-D265-096C-370F-3F37FF1EA1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576CD94-CA28-0AC1-AF27-EB8699A81291}"/>
              </a:ext>
            </a:extLst>
          </p:cNvPr>
          <p:cNvSpPr>
            <a:spLocks noGrp="1" noChangeArrowheads="1"/>
          </p:cNvSpPr>
          <p:nvPr>
            <p:ph type="sldNum" sz="quarter" idx="12"/>
          </p:nvPr>
        </p:nvSpPr>
        <p:spPr>
          <a:ln/>
        </p:spPr>
        <p:txBody>
          <a:bodyPr/>
          <a:lstStyle>
            <a:lvl1pPr>
              <a:defRPr/>
            </a:lvl1pPr>
          </a:lstStyle>
          <a:p>
            <a:fld id="{6C196E96-C472-4952-9D3D-A57DABE7FAD8}" type="slidenum">
              <a:rPr lang="en-US" altLang="en-US"/>
              <a:pPr/>
              <a:t>‹#›</a:t>
            </a:fld>
            <a:endParaRPr lang="en-US" altLang="en-US"/>
          </a:p>
        </p:txBody>
      </p:sp>
    </p:spTree>
    <p:extLst>
      <p:ext uri="{BB962C8B-B14F-4D97-AF65-F5344CB8AC3E}">
        <p14:creationId xmlns:p14="http://schemas.microsoft.com/office/powerpoint/2010/main" val="17747862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41651292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28036760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21008658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16895219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25274052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8260000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6E38703-748E-4312-801D-E75037B2D5B9}"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0133361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349C54C-52B4-4B68-8457-A94A51A2A4E1}"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1970780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F8627C-2F5B-4715-B057-855F779B51FE}"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3665499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06EF7A0E-1EFD-4C0B-AD03-1467C7BF9079}"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759190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8A51B09-FE8A-7303-E994-ED611D05C9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977C25A-B190-586A-C240-05970CA49B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2DA6045-4391-0A11-8EA2-361931A6CA76}"/>
              </a:ext>
            </a:extLst>
          </p:cNvPr>
          <p:cNvSpPr>
            <a:spLocks noGrp="1" noChangeArrowheads="1"/>
          </p:cNvSpPr>
          <p:nvPr>
            <p:ph type="sldNum" sz="quarter" idx="12"/>
          </p:nvPr>
        </p:nvSpPr>
        <p:spPr>
          <a:ln/>
        </p:spPr>
        <p:txBody>
          <a:bodyPr/>
          <a:lstStyle>
            <a:lvl1pPr>
              <a:defRPr/>
            </a:lvl1pPr>
          </a:lstStyle>
          <a:p>
            <a:fld id="{1D329DF7-B487-4532-B270-613E02D2F262}" type="slidenum">
              <a:rPr lang="en-US" altLang="en-US"/>
              <a:pPr/>
              <a:t>‹#›</a:t>
            </a:fld>
            <a:endParaRPr lang="en-US" altLang="en-US"/>
          </a:p>
        </p:txBody>
      </p:sp>
    </p:spTree>
    <p:extLst>
      <p:ext uri="{BB962C8B-B14F-4D97-AF65-F5344CB8AC3E}">
        <p14:creationId xmlns:p14="http://schemas.microsoft.com/office/powerpoint/2010/main" val="4007131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93C491A5-D44B-4C51-A706-D05FFAF2E086}"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4719235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92048D1E-EE80-4B3C-AD01-98B3D2E83C48}"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6471889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29B2BF82-FBBF-4DA2-A44B-6DAF7B2497D7}"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40295758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E8DA9AC-44A0-4648-A0B6-AF689D6C6FA3}"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4428211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0FCB7AA9-17A9-4ABB-AF7F-5C9099883785}"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34971797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94F3B6A-447C-40B0-8848-EAD36AB2C3BB}"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6956656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DBEC6AE-4B75-46DC-A311-E4E2379B7DBC}"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3671154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B60B497-B923-46E5-993D-CC39BEB5B845}"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572804103"/>
      </p:ext>
    </p:extLst>
  </p:cSld>
  <p:clrMapOvr>
    <a:masterClrMapping/>
  </p:clrMapOvr>
  <p:transition>
    <p:split orient="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C221655-4385-4333-B5FB-9CB0C537B160}"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05295597"/>
      </p:ext>
    </p:extLst>
  </p:cSld>
  <p:clrMapOvr>
    <a:masterClrMapping/>
  </p:clrMapOvr>
  <p:transition>
    <p:split orient="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E7747CCC-325B-481A-A19E-FA819C0F6D1F}"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126805779"/>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C5B6FEA-8DC8-45AF-9A7E-B30A6C28EC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61D9E99-B70E-A00C-12AB-D057A7DBE9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66D21BE-20F7-4F34-8296-3DAA40ACA121}"/>
              </a:ext>
            </a:extLst>
          </p:cNvPr>
          <p:cNvSpPr>
            <a:spLocks noGrp="1" noChangeArrowheads="1"/>
          </p:cNvSpPr>
          <p:nvPr>
            <p:ph type="sldNum" sz="quarter" idx="12"/>
          </p:nvPr>
        </p:nvSpPr>
        <p:spPr>
          <a:ln/>
        </p:spPr>
        <p:txBody>
          <a:bodyPr/>
          <a:lstStyle>
            <a:lvl1pPr>
              <a:defRPr/>
            </a:lvl1pPr>
          </a:lstStyle>
          <a:p>
            <a:fld id="{1B578A1F-1668-406B-88A1-CB5B438172F1}" type="slidenum">
              <a:rPr lang="en-US" altLang="en-US"/>
              <a:pPr/>
              <a:t>‹#›</a:t>
            </a:fld>
            <a:endParaRPr lang="en-US" altLang="en-US"/>
          </a:p>
        </p:txBody>
      </p:sp>
    </p:spTree>
    <p:extLst>
      <p:ext uri="{BB962C8B-B14F-4D97-AF65-F5344CB8AC3E}">
        <p14:creationId xmlns:p14="http://schemas.microsoft.com/office/powerpoint/2010/main" val="42626141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609C9FC-3859-4080-B0B4-9E38B6D0BDC1}"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333535979"/>
      </p:ext>
    </p:extLst>
  </p:cSld>
  <p:clrMapOvr>
    <a:masterClrMapping/>
  </p:clrMapOvr>
  <p:transition>
    <p:split orient="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7511B254-57E4-4AA7-B67C-A67EB476411B}"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4137699973"/>
      </p:ext>
    </p:extLst>
  </p:cSld>
  <p:clrMapOvr>
    <a:masterClrMapping/>
  </p:clrMapOvr>
  <p:transition>
    <p:split orient="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CB7C26CE-338F-4E4B-B164-BEFF57A6E80C}"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765080243"/>
      </p:ext>
    </p:extLst>
  </p:cSld>
  <p:clrMapOvr>
    <a:masterClrMapping/>
  </p:clrMapOvr>
  <p:transition>
    <p:split orient="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ACAC58C5-2B94-4226-B555-D39BE97830A6}"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677598974"/>
      </p:ext>
    </p:extLst>
  </p:cSld>
  <p:clrMapOvr>
    <a:masterClrMapping/>
  </p:clrMapOvr>
  <p:transition>
    <p:split orient="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4DA06DC-9738-422A-9C82-399CB7C12BC6}"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78408426"/>
      </p:ext>
    </p:extLst>
  </p:cSld>
  <p:clrMapOvr>
    <a:masterClrMapping/>
  </p:clrMapOvr>
  <p:transition>
    <p:split orient="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E8C56FE-0EB0-4A42-ACB0-19EF44EB2A45}"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798177763"/>
      </p:ext>
    </p:extLst>
  </p:cSld>
  <p:clrMapOvr>
    <a:masterClrMapping/>
  </p:clrMapOvr>
  <p:transition>
    <p:split orient="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407BC4A-5461-4582-A44F-2C75C874FF26}"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879431035"/>
      </p:ext>
    </p:extLst>
  </p:cSld>
  <p:clrMapOvr>
    <a:masterClrMapping/>
  </p:clrMapOvr>
  <p:transition>
    <p:split orient="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9808A6B-211E-4B1E-9C73-228951139CD3}"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478530462"/>
      </p:ext>
    </p:extLst>
  </p:cSld>
  <p:clrMapOvr>
    <a:masterClrMapping/>
  </p:clrMapOvr>
  <p:transition>
    <p:split orient="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1AFF2BCE-F568-45B7-B4AC-2F8BD4BF4A53}"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575007722"/>
      </p:ext>
    </p:extLst>
  </p:cSld>
  <p:clrMapOvr>
    <a:masterClrMapping/>
  </p:clrMapOvr>
  <p:transition>
    <p:split orient="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B307D6-E916-4132-A810-555F71A1217B}" type="slidenum">
              <a:rPr kumimoji="0" lang="en-US"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Tree>
    <p:extLst>
      <p:ext uri="{BB962C8B-B14F-4D97-AF65-F5344CB8AC3E}">
        <p14:creationId xmlns:p14="http://schemas.microsoft.com/office/powerpoint/2010/main" val="3907621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2049D19-F3A9-9A5F-B995-200ADE7C2A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ED738CF-15F5-B534-57BE-3D2BDF337E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54980A4-9AA2-B7F0-7663-CF1380D7FFE6}"/>
              </a:ext>
            </a:extLst>
          </p:cNvPr>
          <p:cNvSpPr>
            <a:spLocks noGrp="1" noChangeArrowheads="1"/>
          </p:cNvSpPr>
          <p:nvPr>
            <p:ph type="sldNum" sz="quarter" idx="12"/>
          </p:nvPr>
        </p:nvSpPr>
        <p:spPr>
          <a:ln/>
        </p:spPr>
        <p:txBody>
          <a:bodyPr/>
          <a:lstStyle>
            <a:lvl1pPr>
              <a:defRPr/>
            </a:lvl1pPr>
          </a:lstStyle>
          <a:p>
            <a:fld id="{8166E3D1-F0DC-4363-A3F6-D4584D541333}" type="slidenum">
              <a:rPr lang="en-US" altLang="en-US"/>
              <a:pPr/>
              <a:t>‹#›</a:t>
            </a:fld>
            <a:endParaRPr lang="en-US" altLang="en-US"/>
          </a:p>
        </p:txBody>
      </p:sp>
    </p:spTree>
    <p:extLst>
      <p:ext uri="{BB962C8B-B14F-4D97-AF65-F5344CB8AC3E}">
        <p14:creationId xmlns:p14="http://schemas.microsoft.com/office/powerpoint/2010/main" val="30341063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13562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8960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18521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92717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82646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3666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08957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0315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5903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019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649CEF2-3DE8-863F-9C1B-86CF0D98C0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84665FC-92B3-2673-F2AC-C6BCCBAF42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0EC180E-38B1-C95E-586D-4FBAE0D36B2F}"/>
              </a:ext>
            </a:extLst>
          </p:cNvPr>
          <p:cNvSpPr>
            <a:spLocks noGrp="1" noChangeArrowheads="1"/>
          </p:cNvSpPr>
          <p:nvPr>
            <p:ph type="sldNum" sz="quarter" idx="12"/>
          </p:nvPr>
        </p:nvSpPr>
        <p:spPr>
          <a:ln/>
        </p:spPr>
        <p:txBody>
          <a:bodyPr/>
          <a:lstStyle>
            <a:lvl1pPr>
              <a:defRPr/>
            </a:lvl1pPr>
          </a:lstStyle>
          <a:p>
            <a:fld id="{4E87876B-B20D-4044-84C4-C7AB2F188774}" type="slidenum">
              <a:rPr lang="en-US" altLang="en-US"/>
              <a:pPr/>
              <a:t>‹#›</a:t>
            </a:fld>
            <a:endParaRPr lang="en-US" altLang="en-US"/>
          </a:p>
        </p:txBody>
      </p:sp>
    </p:spTree>
    <p:extLst>
      <p:ext uri="{BB962C8B-B14F-4D97-AF65-F5344CB8AC3E}">
        <p14:creationId xmlns:p14="http://schemas.microsoft.com/office/powerpoint/2010/main" val="36749648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85480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66896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1276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65337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1587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3157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32868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04356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91187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776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A4DCDB-09E1-DB46-9FC3-89C408076C99}" type="slidenum">
              <a:rPr lang="en-US"/>
              <a:pPr/>
              <a:t>‹#›</a:t>
            </a:fld>
            <a:endParaRPr lang="en-US"/>
          </a:p>
        </p:txBody>
      </p:sp>
    </p:spTree>
    <p:extLst>
      <p:ext uri="{BB962C8B-B14F-4D97-AF65-F5344CB8AC3E}">
        <p14:creationId xmlns:p14="http://schemas.microsoft.com/office/powerpoint/2010/main" val="2060774807"/>
      </p:ext>
    </p:extLst>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F9B48F-B7D3-512C-1D51-E6E34FE273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4F8FE32-D0E9-E5D0-D5EF-87FEDC49D2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948E4B5-8EC8-2C5F-03A4-13B5857791C7}"/>
              </a:ext>
            </a:extLst>
          </p:cNvPr>
          <p:cNvSpPr>
            <a:spLocks noGrp="1" noChangeArrowheads="1"/>
          </p:cNvSpPr>
          <p:nvPr>
            <p:ph type="sldNum" sz="quarter" idx="12"/>
          </p:nvPr>
        </p:nvSpPr>
        <p:spPr>
          <a:ln/>
        </p:spPr>
        <p:txBody>
          <a:bodyPr/>
          <a:lstStyle>
            <a:lvl1pPr>
              <a:defRPr/>
            </a:lvl1pPr>
          </a:lstStyle>
          <a:p>
            <a:fld id="{CB2EC92A-1121-4768-B15F-671E057F8A0D}" type="slidenum">
              <a:rPr lang="en-US" altLang="en-US"/>
              <a:pPr/>
              <a:t>‹#›</a:t>
            </a:fld>
            <a:endParaRPr lang="en-US" altLang="en-US"/>
          </a:p>
        </p:txBody>
      </p:sp>
    </p:spTree>
    <p:extLst>
      <p:ext uri="{BB962C8B-B14F-4D97-AF65-F5344CB8AC3E}">
        <p14:creationId xmlns:p14="http://schemas.microsoft.com/office/powerpoint/2010/main" val="958541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76C6F9-B69A-FFCC-E117-383BF3A572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C453CCC-A87D-3CDA-7862-74ED4016D7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E38578B-F414-D420-A47C-3F96040A70C7}"/>
              </a:ext>
            </a:extLst>
          </p:cNvPr>
          <p:cNvSpPr>
            <a:spLocks noGrp="1" noChangeArrowheads="1"/>
          </p:cNvSpPr>
          <p:nvPr>
            <p:ph type="sldNum" sz="quarter" idx="12"/>
          </p:nvPr>
        </p:nvSpPr>
        <p:spPr>
          <a:ln/>
        </p:spPr>
        <p:txBody>
          <a:bodyPr/>
          <a:lstStyle>
            <a:lvl1pPr>
              <a:defRPr/>
            </a:lvl1pPr>
          </a:lstStyle>
          <a:p>
            <a:fld id="{D16D9C7A-448B-4677-A3A8-D6AB7B24D4D5}" type="slidenum">
              <a:rPr lang="en-US" altLang="en-US"/>
              <a:pPr/>
              <a:t>‹#›</a:t>
            </a:fld>
            <a:endParaRPr lang="en-US" altLang="en-US"/>
          </a:p>
        </p:txBody>
      </p:sp>
    </p:spTree>
    <p:extLst>
      <p:ext uri="{BB962C8B-B14F-4D97-AF65-F5344CB8AC3E}">
        <p14:creationId xmlns:p14="http://schemas.microsoft.com/office/powerpoint/2010/main" val="7129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CD5462-59A5-206B-AB34-5FC156C3FD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BDD31E5-6204-2985-73CE-141FDEE5777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C3B0A60-27AD-D980-3D14-2933883B7FD4}"/>
              </a:ext>
            </a:extLst>
          </p:cNvPr>
          <p:cNvSpPr>
            <a:spLocks noGrp="1" noChangeArrowheads="1"/>
          </p:cNvSpPr>
          <p:nvPr>
            <p:ph type="sldNum" sz="quarter" idx="12"/>
          </p:nvPr>
        </p:nvSpPr>
        <p:spPr>
          <a:ln/>
        </p:spPr>
        <p:txBody>
          <a:bodyPr/>
          <a:lstStyle>
            <a:lvl1pPr>
              <a:defRPr/>
            </a:lvl1pPr>
          </a:lstStyle>
          <a:p>
            <a:fld id="{BC1A68A1-5157-434A-89B9-E33236216B4F}" type="slidenum">
              <a:rPr lang="en-US" altLang="en-US"/>
              <a:pPr/>
              <a:t>‹#›</a:t>
            </a:fld>
            <a:endParaRPr lang="en-US" altLang="en-US"/>
          </a:p>
        </p:txBody>
      </p:sp>
    </p:spTree>
    <p:extLst>
      <p:ext uri="{BB962C8B-B14F-4D97-AF65-F5344CB8AC3E}">
        <p14:creationId xmlns:p14="http://schemas.microsoft.com/office/powerpoint/2010/main" val="4030883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BDC228-0053-1873-1934-9FB3E89656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4747B11-B5FA-5C36-1C07-C83E7F1646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75895F8-88FA-8D1A-4163-4440CA310E5A}"/>
              </a:ext>
            </a:extLst>
          </p:cNvPr>
          <p:cNvSpPr>
            <a:spLocks noGrp="1" noChangeArrowheads="1"/>
          </p:cNvSpPr>
          <p:nvPr>
            <p:ph type="sldNum" sz="quarter" idx="12"/>
          </p:nvPr>
        </p:nvSpPr>
        <p:spPr>
          <a:ln/>
        </p:spPr>
        <p:txBody>
          <a:bodyPr/>
          <a:lstStyle>
            <a:lvl1pPr>
              <a:defRPr/>
            </a:lvl1pPr>
          </a:lstStyle>
          <a:p>
            <a:fld id="{0CB3CF13-19A0-45AB-B296-5BAE229EE82F}" type="slidenum">
              <a:rPr lang="en-US" altLang="en-US"/>
              <a:pPr/>
              <a:t>‹#›</a:t>
            </a:fld>
            <a:endParaRPr lang="en-US" altLang="en-US"/>
          </a:p>
        </p:txBody>
      </p:sp>
    </p:spTree>
    <p:extLst>
      <p:ext uri="{BB962C8B-B14F-4D97-AF65-F5344CB8AC3E}">
        <p14:creationId xmlns:p14="http://schemas.microsoft.com/office/powerpoint/2010/main" val="1766280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9F79E4-6552-50C4-BD03-049151E2A1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8E8E5D9-C246-C28A-2038-A5499A5408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A926DE3-CE9A-9AC6-D571-EA7A2B070604}"/>
              </a:ext>
            </a:extLst>
          </p:cNvPr>
          <p:cNvSpPr>
            <a:spLocks noGrp="1" noChangeArrowheads="1"/>
          </p:cNvSpPr>
          <p:nvPr>
            <p:ph type="sldNum" sz="quarter" idx="12"/>
          </p:nvPr>
        </p:nvSpPr>
        <p:spPr>
          <a:ln/>
        </p:spPr>
        <p:txBody>
          <a:bodyPr/>
          <a:lstStyle>
            <a:lvl1pPr>
              <a:defRPr/>
            </a:lvl1pPr>
          </a:lstStyle>
          <a:p>
            <a:fld id="{8AEB86AF-E655-45BC-A91B-367FA7B4F552}" type="slidenum">
              <a:rPr lang="en-US" altLang="en-US"/>
              <a:pPr/>
              <a:t>‹#›</a:t>
            </a:fld>
            <a:endParaRPr lang="en-US" altLang="en-US"/>
          </a:p>
        </p:txBody>
      </p:sp>
    </p:spTree>
    <p:extLst>
      <p:ext uri="{BB962C8B-B14F-4D97-AF65-F5344CB8AC3E}">
        <p14:creationId xmlns:p14="http://schemas.microsoft.com/office/powerpoint/2010/main" val="1957016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2847356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457032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1014766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317458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77491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D9290E-9A7C-5242-AC96-C0063DD4FFE7}" type="slidenum">
              <a:rPr lang="en-US"/>
              <a:pPr/>
              <a:t>‹#›</a:t>
            </a:fld>
            <a:endParaRPr lang="en-US"/>
          </a:p>
        </p:txBody>
      </p:sp>
    </p:spTree>
    <p:extLst>
      <p:ext uri="{BB962C8B-B14F-4D97-AF65-F5344CB8AC3E}">
        <p14:creationId xmlns:p14="http://schemas.microsoft.com/office/powerpoint/2010/main" val="763320993"/>
      </p:ext>
    </p:extLst>
  </p:cSld>
  <p:clrMapOvr>
    <a:masterClrMapping/>
  </p:clrMapOvr>
  <p:transition>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417913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551599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1406614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3334324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958477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4002833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4181329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2522006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521246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859852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90337AA-7FA5-FC47-9699-32833A6EBB96}" type="slidenum">
              <a:rPr lang="en-US"/>
              <a:pPr/>
              <a:t>‹#›</a:t>
            </a:fld>
            <a:endParaRPr lang="en-US"/>
          </a:p>
        </p:txBody>
      </p:sp>
    </p:spTree>
    <p:extLst>
      <p:ext uri="{BB962C8B-B14F-4D97-AF65-F5344CB8AC3E}">
        <p14:creationId xmlns:p14="http://schemas.microsoft.com/office/powerpoint/2010/main" val="1138821067"/>
      </p:ext>
    </p:extLst>
  </p:cSld>
  <p:clrMapOvr>
    <a:masterClrMapping/>
  </p:clrMapOvr>
  <p:transition>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3460582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3163432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745248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3594213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577067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171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8865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30266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898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0595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CE94FD5-3C41-5141-B30D-39C4618C1E01}" type="slidenum">
              <a:rPr lang="en-US"/>
              <a:pPr/>
              <a:t>‹#›</a:t>
            </a:fld>
            <a:endParaRPr lang="en-US"/>
          </a:p>
        </p:txBody>
      </p:sp>
    </p:spTree>
    <p:extLst>
      <p:ext uri="{BB962C8B-B14F-4D97-AF65-F5344CB8AC3E}">
        <p14:creationId xmlns:p14="http://schemas.microsoft.com/office/powerpoint/2010/main" val="755815805"/>
      </p:ext>
    </p:extLst>
  </p:cSld>
  <p:clrMapOvr>
    <a:masterClrMapping/>
  </p:clrMapOvr>
  <p:transition>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2640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0239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6622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93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6787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59211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2775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7370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002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3799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3C11E3B-0667-3248-BFFC-5FD16ABEC23D}" type="slidenum">
              <a:rPr lang="en-US"/>
              <a:pPr/>
              <a:t>‹#›</a:t>
            </a:fld>
            <a:endParaRPr lang="en-US"/>
          </a:p>
        </p:txBody>
      </p:sp>
    </p:spTree>
    <p:extLst>
      <p:ext uri="{BB962C8B-B14F-4D97-AF65-F5344CB8AC3E}">
        <p14:creationId xmlns:p14="http://schemas.microsoft.com/office/powerpoint/2010/main" val="1635063070"/>
      </p:ext>
    </p:extLst>
  </p:cSld>
  <p:clrMapOvr>
    <a:masterClrMapping/>
  </p:clrMapOvr>
  <p:transition>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30831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19810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58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6803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29310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017895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811079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261302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19035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54429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349F87F-F34A-B841-B641-CA9DE1FD5B0B}" type="slidenum">
              <a:rPr lang="en-US"/>
              <a:pPr/>
              <a:t>‹#›</a:t>
            </a:fld>
            <a:endParaRPr lang="en-US"/>
          </a:p>
        </p:txBody>
      </p:sp>
    </p:spTree>
    <p:extLst>
      <p:ext uri="{BB962C8B-B14F-4D97-AF65-F5344CB8AC3E}">
        <p14:creationId xmlns:p14="http://schemas.microsoft.com/office/powerpoint/2010/main" val="4168442025"/>
      </p:ext>
    </p:extLst>
  </p:cSld>
  <p:clrMapOvr>
    <a:masterClrMapping/>
  </p:clrMapOvr>
  <p:transition>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22849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67257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051236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64873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787651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653450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97041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465857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463114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03803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CCD390D-DCF2-E24C-A2C2-E38AF2C3BF6D}" type="slidenum">
              <a:rPr lang="en-US"/>
              <a:pPr/>
              <a:t>‹#›</a:t>
            </a:fld>
            <a:endParaRPr lang="en-US"/>
          </a:p>
        </p:txBody>
      </p:sp>
    </p:spTree>
    <p:extLst>
      <p:ext uri="{BB962C8B-B14F-4D97-AF65-F5344CB8AC3E}">
        <p14:creationId xmlns:p14="http://schemas.microsoft.com/office/powerpoint/2010/main" val="3266303813"/>
      </p:ext>
    </p:extLst>
  </p:cSld>
  <p:clrMapOvr>
    <a:masterClrMapping/>
  </p:clrMapOvr>
  <p:transition>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865572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130414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92204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616793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18847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4" y="2587844"/>
            <a:ext cx="5773084" cy="3850817"/>
          </a:xfrm>
          <a:prstGeom prst="rect">
            <a:avLst/>
          </a:prstGeom>
        </p:spPr>
      </p:pic>
      <p:sp>
        <p:nvSpPr>
          <p:cNvPr id="2" name="Title 1"/>
          <p:cNvSpPr>
            <a:spLocks noGrp="1"/>
          </p:cNvSpPr>
          <p:nvPr>
            <p:ph type="ctrTitle"/>
          </p:nvPr>
        </p:nvSpPr>
        <p:spPr>
          <a:xfrm rot="360000">
            <a:off x="3339810" y="3015792"/>
            <a:ext cx="4847038" cy="1599722"/>
          </a:xfrm>
        </p:spPr>
        <p:txBody>
          <a:bodyPr anchor="b"/>
          <a:lstStyle>
            <a:lvl1pPr>
              <a:defRPr sz="36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3200499" y="4766918"/>
            <a:ext cx="4836456" cy="1040845"/>
          </a:xfrm>
        </p:spPr>
        <p:txBody>
          <a:bodyPr>
            <a:normAutofit/>
          </a:bodyPr>
          <a:lstStyle>
            <a:lvl1pPr marL="0" indent="0" algn="ctr">
              <a:buNone/>
              <a:defRPr sz="1350">
                <a:solidFill>
                  <a:srgbClr val="0001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963293" y="5061541"/>
            <a:ext cx="1968535" cy="534991"/>
          </a:xfrm>
        </p:spPr>
        <p:txBody>
          <a:bodyPr anchor="t"/>
          <a:lstStyle>
            <a:lvl1pPr algn="ctr">
              <a:defRPr sz="1650">
                <a:solidFill>
                  <a:schemeClr val="accent1"/>
                </a:solidFill>
              </a:defRPr>
            </a:lvl1pPr>
          </a:lstStyle>
          <a:p>
            <a:fld id="{8ACDB3CC-F982-40F9-8DD6-BCC9AFBF44BD}" type="datetime1">
              <a:rPr lang="en-US" smtClean="0"/>
              <a:pPr/>
              <a:t>2/20/2023</a:t>
            </a:fld>
            <a:endParaRPr lang="en-US" dirty="0"/>
          </a:p>
        </p:txBody>
      </p:sp>
      <p:sp>
        <p:nvSpPr>
          <p:cNvPr id="5" name="Footer Placeholder 4"/>
          <p:cNvSpPr>
            <a:spLocks noGrp="1"/>
          </p:cNvSpPr>
          <p:nvPr>
            <p:ph type="ftr" sz="quarter" idx="11"/>
          </p:nvPr>
        </p:nvSpPr>
        <p:spPr>
          <a:xfrm rot="20520000">
            <a:off x="647593" y="4135346"/>
            <a:ext cx="2085881" cy="835010"/>
          </a:xfrm>
        </p:spPr>
        <p:txBody>
          <a:bodyPr anchor="ctr"/>
          <a:lstStyle>
            <a:lvl1pPr algn="l">
              <a:defRPr sz="1200">
                <a:solidFill>
                  <a:schemeClr val="accent5">
                    <a:lumMod val="50000"/>
                  </a:schemeClr>
                </a:solidFill>
              </a:defRPr>
            </a:lvl1pPr>
          </a:lstStyle>
          <a:p>
            <a:endParaRPr lang="en-US" dirty="0"/>
          </a:p>
        </p:txBody>
      </p:sp>
      <p:sp>
        <p:nvSpPr>
          <p:cNvPr id="6" name="Slide Number Placeholder 5"/>
          <p:cNvSpPr>
            <a:spLocks noGrp="1"/>
          </p:cNvSpPr>
          <p:nvPr>
            <p:ph type="sldNum" sz="quarter" idx="12"/>
          </p:nvPr>
        </p:nvSpPr>
        <p:spPr>
          <a:xfrm rot="20520000">
            <a:off x="1981439" y="5509810"/>
            <a:ext cx="738180" cy="426607"/>
          </a:xfrm>
        </p:spPr>
        <p:txBody>
          <a:bodyPr/>
          <a:lstStyle>
            <a:lvl1pPr algn="r">
              <a:defRPr>
                <a:solidFill>
                  <a:schemeClr val="accent1">
                    <a:lumMod val="75000"/>
                  </a:schemeClr>
                </a:solidFill>
              </a:defRPr>
            </a:lvl1pPr>
          </a:lstStyle>
          <a:p>
            <a:fld id="{AC5B1FEA-406A-7749-A5C3-DDCB5F67A4CE}" type="slidenum">
              <a:rPr lang="en-US" smtClean="0"/>
              <a:pPr/>
              <a:t>‹#›</a:t>
            </a:fld>
            <a:endParaRPr lang="en-US" dirty="0"/>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997872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08867-0964-49C4-9DE5-8FBB189497BC}" type="datetime1">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1849937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1" y="1497995"/>
            <a:ext cx="8041439" cy="2097259"/>
          </a:xfrm>
        </p:spPr>
        <p:txBody>
          <a:bodyPr anchor="b"/>
          <a:lstStyle>
            <a:lvl1pPr algn="ctr">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838200" y="3754404"/>
            <a:ext cx="7467601" cy="1500187"/>
          </a:xfrm>
        </p:spPr>
        <p:txBody>
          <a:bodyPr anchor="t"/>
          <a:lstStyle>
            <a:lvl1pPr marL="0" indent="0" algn="ctr">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4926413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4151D5B8-D9C5-419F-913D-2186935717ED}" type="datetime1">
              <a:rPr lang="en-US" smtClean="0"/>
              <a:pPr/>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56061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41248" y="2038390"/>
            <a:ext cx="3017520" cy="542395"/>
          </a:xfrm>
        </p:spPr>
        <p:txBody>
          <a:bodyPr anchor="b">
            <a:noAutofit/>
          </a:bodyPr>
          <a:lstStyle>
            <a:lvl1pPr marL="0" indent="0" algn="ctr">
              <a:buNone/>
              <a:defRPr sz="1800" b="0">
                <a:solidFill>
                  <a:schemeClr val="tx2"/>
                </a:solidFill>
                <a:latin typeface="+mn-lt"/>
                <a:cs typeface="Bradley Hand ITC TT-Bold"/>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5291092" y="2038387"/>
            <a:ext cx="3014708" cy="542394"/>
          </a:xfrm>
        </p:spPr>
        <p:txBody>
          <a:bodyPr anchor="b">
            <a:noAutofit/>
          </a:bodyPr>
          <a:lstStyle>
            <a:lvl1pPr marL="0" indent="0" algn="ctr">
              <a:buNone/>
              <a:defRPr sz="1800" b="0">
                <a:solidFill>
                  <a:schemeClr val="tx2"/>
                </a:solidFill>
                <a:latin typeface="+mn-lt"/>
                <a:cs typeface="Bradley Hand ITC TT-Bold"/>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586F952F-F888-4FB8-9CB7-51D5F02FA3C8}" type="datetime1">
              <a:rPr lang="en-US" smtClean="0"/>
              <a:pPr/>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sp>
        <p:nvSpPr>
          <p:cNvPr id="16" name="Freeform 22"/>
          <p:cNvSpPr>
            <a:spLocks/>
          </p:cNvSpPr>
          <p:nvPr/>
        </p:nvSpPr>
        <p:spPr bwMode="auto">
          <a:xfrm rot="20274567">
            <a:off x="3933638" y="4281004"/>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 name="Freeform 33"/>
          <p:cNvSpPr>
            <a:spLocks/>
          </p:cNvSpPr>
          <p:nvPr/>
        </p:nvSpPr>
        <p:spPr bwMode="auto">
          <a:xfrm rot="9377604">
            <a:off x="3925862" y="3316842"/>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Content Placeholder 12"/>
          <p:cNvSpPr>
            <a:spLocks noGrp="1"/>
          </p:cNvSpPr>
          <p:nvPr>
            <p:ph sz="quarter" idx="13"/>
          </p:nvPr>
        </p:nvSpPr>
        <p:spPr>
          <a:xfrm>
            <a:off x="841248" y="2743199"/>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688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E40FC58-7CFD-D542-9B19-4155439B5C00}" type="slidenum">
              <a:rPr lang="en-US"/>
              <a:pPr/>
              <a:t>‹#›</a:t>
            </a:fld>
            <a:endParaRPr lang="en-US"/>
          </a:p>
        </p:txBody>
      </p:sp>
    </p:spTree>
    <p:extLst>
      <p:ext uri="{BB962C8B-B14F-4D97-AF65-F5344CB8AC3E}">
        <p14:creationId xmlns:p14="http://schemas.microsoft.com/office/powerpoint/2010/main" val="3613244094"/>
      </p:ext>
    </p:extLst>
  </p:cSld>
  <p:clrMapOvr>
    <a:masterClrMapping/>
  </p:clrMapOvr>
  <p:transition>
    <p:split orient="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88DB32-6162-43C0-9325-230E0A9B0177}" type="datetime1">
              <a:rPr lang="en-US" smtClean="0"/>
              <a:pPr/>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8702892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1871065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1" y="1487083"/>
            <a:ext cx="3008313" cy="1921339"/>
          </a:xfrm>
        </p:spPr>
        <p:txBody>
          <a:bodyPr anchor="b"/>
          <a:lstStyle>
            <a:lvl1pPr algn="l">
              <a:defRPr sz="1800" b="0"/>
            </a:lvl1pPr>
          </a:lstStyle>
          <a:p>
            <a:r>
              <a:rPr lang="en-US"/>
              <a:t>Click to edit Master title style</a:t>
            </a:r>
          </a:p>
        </p:txBody>
      </p:sp>
      <p:sp>
        <p:nvSpPr>
          <p:cNvPr id="3" name="Content Placeholder 2"/>
          <p:cNvSpPr>
            <a:spLocks noGrp="1"/>
          </p:cNvSpPr>
          <p:nvPr>
            <p:ph idx="1"/>
          </p:nvPr>
        </p:nvSpPr>
        <p:spPr>
          <a:xfrm>
            <a:off x="3893350" y="835428"/>
            <a:ext cx="4699370" cy="5151526"/>
          </a:xfrm>
        </p:spPr>
        <p:txBody>
          <a:bodyPr anchor="ctr"/>
          <a:lstStyle>
            <a:lvl1pPr>
              <a:defRPr sz="1800"/>
            </a:lvl1pPr>
            <a:lvl2pPr>
              <a:defRPr sz="1650"/>
            </a:lvl2pPr>
            <a:lvl3pPr>
              <a:defRPr sz="1500"/>
            </a:lvl3pPr>
            <a:lvl4pPr>
              <a:defRPr sz="135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1281" y="3408422"/>
            <a:ext cx="3008313" cy="191909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4F8F86C-0F1B-4333-B99B-B3B2B1F87225}" type="datetime1">
              <a:rPr lang="en-US" smtClean="0"/>
              <a:pPr/>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6130878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6"/>
            <a:ext cx="8041440" cy="719865"/>
          </a:xfrm>
        </p:spPr>
        <p:txBody>
          <a:bodyPr anchor="b"/>
          <a:lstStyle>
            <a:lvl1pPr algn="ctr">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0D7FCD9-7699-43D6-8D62-436E2DD234FF}" type="datetime1">
              <a:rPr lang="en-US" smtClean="0"/>
              <a:pPr/>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681075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71C1A-CAFA-43FD-A579-55B116A1448A}" type="datetime1">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41063279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80"/>
            <a:ext cx="196332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1BC03-21BF-4F6B-A3BE-29C937D452B1}" type="datetime1">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7228768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21183635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27412822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7120076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1042923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0.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3" Type="http://schemas.openxmlformats.org/officeDocument/2006/relationships/slideLayout" Target="../slideLayouts/slideLayout182.xml"/><Relationship Id="rId21" Type="http://schemas.openxmlformats.org/officeDocument/2006/relationships/theme" Target="../theme/theme1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4.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3.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theme" Target="../theme/theme7.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9.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59C58"/>
            </a:gs>
            <a:gs pos="74000">
              <a:srgbClr val="EEC189"/>
            </a:gs>
            <a:gs pos="83000">
              <a:srgbClr val="EEC189"/>
            </a:gs>
            <a:gs pos="100000">
              <a:srgbClr val="FBE3BD"/>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A8EAEDC-A8DA-5146-8006-32E7BD6C02A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split orient="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20C58E4D-6E28-4406-ABAA-E58CA0F54D11}" type="slidenum">
              <a:rPr lang="en-US" kern="1200">
                <a:solidFill>
                  <a:srgbClr val="000000"/>
                </a:solidFill>
                <a:latin typeface="Arial" charset="0"/>
                <a:ea typeface="+mn-ea"/>
                <a:cs typeface="+mn-cs"/>
              </a:rPr>
              <a:pPr rtl="0" fontAlgn="base">
                <a:spcBef>
                  <a:spcPct val="0"/>
                </a:spcBef>
                <a:spcAft>
                  <a:spcPct val="0"/>
                </a:spcAft>
              </a:pPr>
              <a:t>‹#›</a:t>
            </a:fld>
            <a:endParaRPr lang="en-US" kern="1200">
              <a:solidFill>
                <a:srgbClr val="000000"/>
              </a:solidFill>
              <a:latin typeface="Arial" charset="0"/>
              <a:ea typeface="+mn-ea"/>
              <a:cs typeface="+mn-cs"/>
            </a:endParaRPr>
          </a:p>
        </p:txBody>
      </p:sp>
    </p:spTree>
    <p:extLst>
      <p:ext uri="{BB962C8B-B14F-4D97-AF65-F5344CB8AC3E}">
        <p14:creationId xmlns:p14="http://schemas.microsoft.com/office/powerpoint/2010/main" val="3407484959"/>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000000"/>
              </a:solidFill>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000000"/>
              </a:solidFill>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B165D03C-9C4F-41AE-8ACA-24FD3559EE36}" type="slidenum">
              <a:rPr lang="en-US" kern="1200">
                <a:solidFill>
                  <a:srgbClr val="000000"/>
                </a:solidFill>
                <a:latin typeface="Times New Roman" pitchFamily="18" charset="0"/>
                <a:ea typeface="+mn-ea"/>
                <a:cs typeface="+mn-cs"/>
              </a:rPr>
              <a:pPr rtl="0" fontAlgn="base">
                <a:spcBef>
                  <a:spcPct val="0"/>
                </a:spcBef>
                <a:spcAft>
                  <a:spcPct val="0"/>
                </a:spcAft>
              </a:pPr>
              <a:t>‹#›</a:t>
            </a:fld>
            <a:endParaRPr lang="en-US"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4210998088"/>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Lst>
  <p:transition>
    <p:split orient="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0181235"/>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 id="2147484147" r:id="rId16"/>
    <p:sldLayoutId id="2147484148" r:id="rId17"/>
    <p:sldLayoutId id="2147484149" r:id="rId18"/>
    <p:sldLayoutId id="2147484150" r:id="rId19"/>
    <p:sldLayoutId id="214748415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C278AA-5C3E-1D3E-DC47-8918FC5D637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1031BC1-D1AF-2908-D3E0-854677B5DEC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864B460-070E-2C91-140B-1FFDAA223E0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DF86B46C-40FA-5583-E5F0-E34D1273370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D16C8998-0F8E-43A0-762A-D43A6AC223F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A435275-C723-4BA5-959C-119B8C0067C2}" type="slidenum">
              <a:rPr lang="en-US" altLang="en-US"/>
              <a:pPr/>
              <a:t>‹#›</a:t>
            </a:fld>
            <a:endParaRPr lang="en-US" altLang="en-US"/>
          </a:p>
        </p:txBody>
      </p:sp>
    </p:spTree>
    <p:extLst>
      <p:ext uri="{BB962C8B-B14F-4D97-AF65-F5344CB8AC3E}">
        <p14:creationId xmlns:p14="http://schemas.microsoft.com/office/powerpoint/2010/main" val="9225633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8050524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072361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165253695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1280" y="6148877"/>
            <a:ext cx="2133600" cy="365125"/>
          </a:xfrm>
          <a:prstGeom prst="rect">
            <a:avLst/>
          </a:prstGeom>
        </p:spPr>
        <p:txBody>
          <a:bodyPr vert="horz" lIns="91440" tIns="45720" rIns="91440" bIns="45720" rtlCol="0" anchor="ctr"/>
          <a:lstStyle>
            <a:lvl1pPr algn="l">
              <a:defRPr sz="1050" b="0">
                <a:solidFill>
                  <a:schemeClr val="tx1">
                    <a:lumMod val="50000"/>
                    <a:lumOff val="50000"/>
                  </a:schemeClr>
                </a:solidFill>
                <a:latin typeface="Rage Italic" pitchFamily="66" charset="0"/>
                <a:cs typeface="Rage Italic" pitchFamily="66" charset="0"/>
              </a:defRPr>
            </a:lvl1pPr>
          </a:lstStyle>
          <a:p>
            <a:fld id="{610FC3EB-42FB-4C38-8CAE-7A1293B83421}" type="datetime1">
              <a:rPr lang="en-US" smtClean="0"/>
              <a:pPr/>
              <a:t>2/20/2023</a:t>
            </a:fld>
            <a:endParaRPr lang="en-US" dirty="0"/>
          </a:p>
        </p:txBody>
      </p:sp>
      <p:sp>
        <p:nvSpPr>
          <p:cNvPr id="5" name="Footer Placeholder 4"/>
          <p:cNvSpPr>
            <a:spLocks noGrp="1"/>
          </p:cNvSpPr>
          <p:nvPr>
            <p:ph type="ftr" sz="quarter" idx="3"/>
          </p:nvPr>
        </p:nvSpPr>
        <p:spPr>
          <a:xfrm>
            <a:off x="3124200" y="6148877"/>
            <a:ext cx="2895600" cy="365125"/>
          </a:xfrm>
          <a:prstGeom prst="rect">
            <a:avLst/>
          </a:prstGeom>
        </p:spPr>
        <p:txBody>
          <a:bodyPr vert="horz" lIns="91440" tIns="45720" rIns="91440" bIns="45720" rtlCol="0" anchor="ctr"/>
          <a:lstStyle>
            <a:lvl1pPr algn="ctr">
              <a:defRPr sz="105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6459120" y="6148877"/>
            <a:ext cx="2133600" cy="365125"/>
          </a:xfrm>
          <a:prstGeom prst="rect">
            <a:avLst/>
          </a:prstGeom>
        </p:spPr>
        <p:txBody>
          <a:bodyPr vert="horz" lIns="91440" tIns="45720" rIns="91440" bIns="45720" rtlCol="0" anchor="ctr"/>
          <a:lstStyle>
            <a:lvl1pPr algn="r">
              <a:defRPr sz="1050" b="0">
                <a:solidFill>
                  <a:schemeClr val="tx1">
                    <a:lumMod val="50000"/>
                    <a:lumOff val="50000"/>
                  </a:schemeClr>
                </a:solidFill>
                <a:latin typeface="Rage Italic" pitchFamily="66" charset="0"/>
                <a:cs typeface="Rage Italic" pitchFamily="66" charset="0"/>
              </a:defRPr>
            </a:lvl1pPr>
          </a:lstStyle>
          <a:p>
            <a:fld id="{AC5B1FEA-406A-7749-A5C3-DDCB5F67A4CE}" type="slidenum">
              <a:rPr lang="en-US" smtClean="0"/>
              <a:pPr/>
              <a:t>‹#›</a:t>
            </a:fld>
            <a:endParaRPr lang="en-US" dirty="0"/>
          </a:p>
        </p:txBody>
      </p:sp>
    </p:spTree>
    <p:extLst>
      <p:ext uri="{BB962C8B-B14F-4D97-AF65-F5344CB8AC3E}">
        <p14:creationId xmlns:p14="http://schemas.microsoft.com/office/powerpoint/2010/main" val="94301707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ftr="0" dt="0"/>
  <p:txStyles>
    <p:titleStyle>
      <a:lvl1pPr algn="ctr" defTabSz="3429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342900" rtl="0" eaLnBrk="1" latinLnBrk="0" hangingPunct="1">
        <a:spcBef>
          <a:spcPct val="20000"/>
        </a:spcBef>
        <a:buClr>
          <a:schemeClr val="accent1"/>
        </a:buClr>
        <a:buSzPct val="95000"/>
        <a:buFont typeface="Rage Italic" pitchFamily="66" charset="0"/>
        <a:buChar char="0"/>
        <a:defRPr sz="1800" kern="1200">
          <a:solidFill>
            <a:schemeClr val="tx1">
              <a:lumMod val="75000"/>
              <a:lumOff val="25000"/>
            </a:schemeClr>
          </a:solidFill>
          <a:latin typeface="+mn-lt"/>
          <a:ea typeface="+mn-ea"/>
          <a:cs typeface="+mn-cs"/>
        </a:defRPr>
      </a:lvl1pPr>
      <a:lvl2pPr marL="418338" indent="-171450" algn="l" defTabSz="342900" rtl="0" eaLnBrk="1" latinLnBrk="0" hangingPunct="1">
        <a:spcBef>
          <a:spcPct val="20000"/>
        </a:spcBef>
        <a:buClr>
          <a:schemeClr val="accent1"/>
        </a:buClr>
        <a:buSzPct val="95000"/>
        <a:buFont typeface="Rage Italic" pitchFamily="66" charset="0"/>
        <a:buChar char="0"/>
        <a:defRPr sz="1650" kern="1200">
          <a:solidFill>
            <a:schemeClr val="tx1">
              <a:lumMod val="75000"/>
              <a:lumOff val="25000"/>
            </a:schemeClr>
          </a:solidFill>
          <a:latin typeface="+mn-lt"/>
          <a:ea typeface="+mn-ea"/>
          <a:cs typeface="+mn-cs"/>
        </a:defRPr>
      </a:lvl2pPr>
      <a:lvl3pPr marL="617220" indent="-137160" algn="l" defTabSz="342900" rtl="0" eaLnBrk="1" latinLnBrk="0" hangingPunct="1">
        <a:spcBef>
          <a:spcPct val="20000"/>
        </a:spcBef>
        <a:buClr>
          <a:schemeClr val="accent1"/>
        </a:buClr>
        <a:buSzPct val="95000"/>
        <a:buFont typeface="Rage Italic" pitchFamily="66" charset="0"/>
        <a:buChar char="0"/>
        <a:defRPr sz="1500" kern="1200">
          <a:solidFill>
            <a:schemeClr val="tx1">
              <a:lumMod val="75000"/>
              <a:lumOff val="25000"/>
            </a:schemeClr>
          </a:solidFill>
          <a:latin typeface="+mn-lt"/>
          <a:ea typeface="+mn-ea"/>
          <a:cs typeface="+mn-cs"/>
        </a:defRPr>
      </a:lvl3pPr>
      <a:lvl4pPr marL="822960" indent="-137160" algn="l" defTabSz="342900" rtl="0" eaLnBrk="1" latinLnBrk="0" hangingPunct="1">
        <a:spcBef>
          <a:spcPct val="20000"/>
        </a:spcBef>
        <a:buClr>
          <a:schemeClr val="accent1"/>
        </a:buClr>
        <a:buSzPct val="95000"/>
        <a:buFont typeface="Rage Italic" pitchFamily="66" charset="0"/>
        <a:buChar char="0"/>
        <a:defRPr sz="1200" kern="1200">
          <a:solidFill>
            <a:schemeClr val="tx1">
              <a:lumMod val="75000"/>
              <a:lumOff val="25000"/>
            </a:schemeClr>
          </a:solidFill>
          <a:latin typeface="+mn-lt"/>
          <a:ea typeface="+mn-ea"/>
          <a:cs typeface="+mn-cs"/>
        </a:defRPr>
      </a:lvl4pPr>
      <a:lvl5pPr marL="1062990" indent="-137160" algn="l" defTabSz="342900" rtl="0" eaLnBrk="1" latinLnBrk="0" hangingPunct="1">
        <a:spcBef>
          <a:spcPct val="20000"/>
        </a:spcBef>
        <a:buClr>
          <a:schemeClr val="accent1"/>
        </a:buClr>
        <a:buSzPct val="95000"/>
        <a:buFont typeface="Rage Italic" pitchFamily="66" charset="0"/>
        <a:buChar char="0"/>
        <a:defRPr sz="1050" kern="1200" baseline="0">
          <a:solidFill>
            <a:schemeClr val="tx1">
              <a:lumMod val="75000"/>
              <a:lumOff val="25000"/>
            </a:schemeClr>
          </a:solidFill>
          <a:latin typeface="+mn-lt"/>
          <a:ea typeface="+mn-ea"/>
          <a:cs typeface="+mn-cs"/>
        </a:defRPr>
      </a:lvl5pPr>
      <a:lvl6pPr marL="1234440" indent="-137160" algn="l" defTabSz="342900" rtl="0" eaLnBrk="1" latinLnBrk="0" hangingPunct="1">
        <a:spcBef>
          <a:spcPct val="20000"/>
        </a:spcBef>
        <a:buClr>
          <a:schemeClr val="accent1"/>
        </a:buClr>
        <a:buSzPct val="95000"/>
        <a:buFont typeface="Rage Italic" pitchFamily="66" charset="0"/>
        <a:buChar char="0"/>
        <a:defRPr sz="1050" kern="1200">
          <a:solidFill>
            <a:schemeClr val="tx1">
              <a:lumMod val="75000"/>
              <a:lumOff val="25000"/>
            </a:schemeClr>
          </a:solidFill>
          <a:latin typeface="+mn-lt"/>
          <a:ea typeface="+mn-ea"/>
          <a:cs typeface="+mn-cs"/>
        </a:defRPr>
      </a:lvl6pPr>
      <a:lvl7pPr marL="1440180" indent="-137160" algn="l" defTabSz="342900" rtl="0" eaLnBrk="1" latinLnBrk="0" hangingPunct="1">
        <a:spcBef>
          <a:spcPct val="20000"/>
        </a:spcBef>
        <a:buClr>
          <a:schemeClr val="accent1"/>
        </a:buClr>
        <a:buSzPct val="95000"/>
        <a:buFont typeface="Rage Italic" pitchFamily="66" charset="0"/>
        <a:buChar char="0"/>
        <a:defRPr sz="1050" kern="1200">
          <a:solidFill>
            <a:schemeClr val="tx1">
              <a:lumMod val="75000"/>
              <a:lumOff val="25000"/>
            </a:schemeClr>
          </a:solidFill>
          <a:latin typeface="+mn-lt"/>
          <a:ea typeface="+mn-ea"/>
          <a:cs typeface="+mn-cs"/>
        </a:defRPr>
      </a:lvl7pPr>
      <a:lvl8pPr marL="1645920" indent="-137160" algn="l" defTabSz="342900" rtl="0" eaLnBrk="1" latinLnBrk="0" hangingPunct="1">
        <a:spcBef>
          <a:spcPct val="20000"/>
        </a:spcBef>
        <a:buClr>
          <a:schemeClr val="accent1"/>
        </a:buClr>
        <a:buSzPct val="95000"/>
        <a:buFont typeface="Rage Italic" pitchFamily="66" charset="0"/>
        <a:buChar char="0"/>
        <a:defRPr sz="1050" kern="1200">
          <a:solidFill>
            <a:schemeClr val="tx1">
              <a:lumMod val="75000"/>
              <a:lumOff val="25000"/>
            </a:schemeClr>
          </a:solidFill>
          <a:latin typeface="+mn-lt"/>
          <a:ea typeface="+mn-ea"/>
          <a:cs typeface="+mn-cs"/>
        </a:defRPr>
      </a:lvl8pPr>
      <a:lvl9pPr marL="1851660" indent="-137160" algn="l" defTabSz="342900" rtl="0" eaLnBrk="1" latinLnBrk="0" hangingPunct="1">
        <a:spcBef>
          <a:spcPct val="20000"/>
        </a:spcBef>
        <a:buClr>
          <a:schemeClr val="accent1"/>
        </a:buClr>
        <a:buSzPct val="95000"/>
        <a:buFont typeface="Rage Italic" pitchFamily="66" charset="0"/>
        <a:buChar char="0"/>
        <a:defRPr sz="105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a:effectLst/>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effectLst/>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88991143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Lst>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Times New Roman" pitchFamily="18" charset="0"/>
        </a:defRPr>
      </a:lvl2pPr>
      <a:lvl3pPr algn="ctr" rtl="0" fontAlgn="base">
        <a:spcBef>
          <a:spcPct val="0"/>
        </a:spcBef>
        <a:spcAft>
          <a:spcPct val="0"/>
        </a:spcAft>
        <a:defRPr sz="3300">
          <a:solidFill>
            <a:schemeClr val="tx2"/>
          </a:solidFill>
          <a:latin typeface="Times New Roman" pitchFamily="18" charset="0"/>
        </a:defRPr>
      </a:lvl3pPr>
      <a:lvl4pPr algn="ctr" rtl="0" fontAlgn="base">
        <a:spcBef>
          <a:spcPct val="0"/>
        </a:spcBef>
        <a:spcAft>
          <a:spcPct val="0"/>
        </a:spcAft>
        <a:defRPr sz="3300">
          <a:solidFill>
            <a:schemeClr val="tx2"/>
          </a:solidFill>
          <a:latin typeface="Times New Roman" pitchFamily="18" charset="0"/>
        </a:defRPr>
      </a:lvl4pPr>
      <a:lvl5pPr algn="ctr" rtl="0" fontAlgn="base">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DE78EB43-9C2A-4124-B10C-4F2957FD4661}"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3980382215"/>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2001634153"/>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 id="2147484090" r:id="rId18"/>
    <p:sldLayoutId id="2147484091" r:id="rId19"/>
    <p:sldLayoutId id="214748409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41.xml"/><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3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37.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13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8.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8.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68.xml"/><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4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8.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8.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1.bin"/><Relationship Id="rId1" Type="http://schemas.openxmlformats.org/officeDocument/2006/relationships/slideLayout" Target="../slideLayouts/slideLayout178.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8.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6.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78.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8.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6.png"/><Relationship Id="rId1" Type="http://schemas.openxmlformats.org/officeDocument/2006/relationships/slideLayout" Target="../slideLayouts/slideLayout179.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7.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7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13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14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7.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141.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7.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7.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1.xml"/></Relationships>
</file>

<file path=ppt/slides/_rels/slide7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30.xml"/><Relationship Id="rId1" Type="http://schemas.openxmlformats.org/officeDocument/2006/relationships/slideLayout" Target="../slideLayouts/slideLayout101.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7.xml"/><Relationship Id="rId5" Type="http://schemas.openxmlformats.org/officeDocument/2006/relationships/image" Target="../media/image21.jpeg"/><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37.xm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137.xml"/><Relationship Id="rId4" Type="http://schemas.openxmlformats.org/officeDocument/2006/relationships/image" Target="../media/image79.png"/></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37.xml"/><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81.xml"/><Relationship Id="rId4" Type="http://schemas.openxmlformats.org/officeDocument/2006/relationships/image" Target="../media/image79.png"/></Relationships>
</file>

<file path=ppt/slides/_rels/slide85.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7.xml"/></Relationships>
</file>

<file path=ppt/slides/_rels/slide8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jpeg"/><Relationship Id="rId1" Type="http://schemas.openxmlformats.org/officeDocument/2006/relationships/slideLayout" Target="../slideLayouts/slideLayout185.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85.xml"/><Relationship Id="rId4" Type="http://schemas.openxmlformats.org/officeDocument/2006/relationships/image" Target="../media/image85.gif"/></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
            <a:ext cx="7518197" cy="1676400"/>
          </a:xfrm>
        </p:spPr>
        <p:txBody>
          <a:bodyPr/>
          <a:lstStyle/>
          <a:p>
            <a:pPr eaLnBrk="1" hangingPunct="1"/>
            <a:r>
              <a:rPr lang="en-US" sz="4800" dirty="0">
                <a:effectLst>
                  <a:outerShdw blurRad="38100" dist="38100" dir="2700000" algn="tl">
                    <a:srgbClr val="000000">
                      <a:alpha val="43137"/>
                    </a:srgbClr>
                  </a:outerShdw>
                </a:effectLst>
                <a:latin typeface="Arial" charset="0"/>
                <a:ea typeface="Arial" charset="0"/>
                <a:cs typeface="Arial" charset="0"/>
              </a:rPr>
              <a:t>Scotland’s Reformation     &amp; Restoration Continued</a:t>
            </a:r>
            <a:endParaRPr lang="en-US" i="1" dirty="0">
              <a:effectLst>
                <a:outerShdw blurRad="38100" dist="38100" dir="2700000" algn="tl">
                  <a:srgbClr val="000000">
                    <a:alpha val="43137"/>
                  </a:srgbClr>
                </a:outerShdw>
              </a:effectLst>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81200"/>
            <a:ext cx="5181600" cy="43232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472" y="3962400"/>
            <a:ext cx="3505200" cy="2108507"/>
          </a:xfrm>
          <a:prstGeom prst="rect">
            <a:avLst/>
          </a:prstGeom>
        </p:spPr>
      </p:pic>
      <p:pic>
        <p:nvPicPr>
          <p:cNvPr id="8" name="Picture 5" descr="0809104989"/>
          <p:cNvPicPr>
            <a:picLocks noChangeAspect="1" noChangeArrowheads="1"/>
          </p:cNvPicPr>
          <p:nvPr/>
        </p:nvPicPr>
        <p:blipFill>
          <a:blip r:embed="rId4">
            <a:extLst>
              <a:ext uri="{28A0092B-C50C-407E-A947-70E740481C1C}">
                <a14:useLocalDpi xmlns:a14="http://schemas.microsoft.com/office/drawing/2010/main" val="0"/>
              </a:ext>
            </a:extLst>
          </a:blip>
          <a:srcRect l="27768"/>
          <a:stretch>
            <a:fillRect/>
          </a:stretch>
        </p:blipFill>
        <p:spPr bwMode="auto">
          <a:xfrm>
            <a:off x="7518197" y="1027227"/>
            <a:ext cx="1387475" cy="290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6011145" y="6018420"/>
            <a:ext cx="1467068" cy="230832"/>
          </a:xfrm>
          <a:prstGeom prst="rect">
            <a:avLst/>
          </a:prstGeom>
          <a:noFill/>
        </p:spPr>
        <p:txBody>
          <a:bodyPr wrap="none" rtlCol="0">
            <a:spAutoFit/>
          </a:bodyPr>
          <a:lstStyle/>
          <a:p>
            <a:r>
              <a:rPr lang="en-US" sz="900" dirty="0"/>
              <a:t>Source: Wikipedia graphics</a:t>
            </a:r>
          </a:p>
        </p:txBody>
      </p:sp>
      <p:sp>
        <p:nvSpPr>
          <p:cNvPr id="2" name="Rectangle 1">
            <a:extLst>
              <a:ext uri="{FF2B5EF4-FFF2-40B4-BE49-F238E27FC236}">
                <a16:creationId xmlns:a16="http://schemas.microsoft.com/office/drawing/2014/main" id="{1FE2579E-D30F-2457-F8D0-1496AAB141E0}"/>
              </a:ext>
            </a:extLst>
          </p:cNvPr>
          <p:cNvSpPr/>
          <p:nvPr/>
        </p:nvSpPr>
        <p:spPr>
          <a:xfrm>
            <a:off x="533400" y="5737322"/>
            <a:ext cx="4343400"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a:ln/>
                <a:solidFill>
                  <a:srgbClr val="C00000"/>
                </a:solidFill>
                <a:effectLst/>
              </a:rPr>
              <a:t>by D.L. Burris, Editor &amp; Contributor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tottlebank page 1b"/>
          <p:cNvPicPr>
            <a:picLocks noChangeAspect="1" noChangeArrowheads="1"/>
          </p:cNvPicPr>
          <p:nvPr/>
        </p:nvPicPr>
        <p:blipFill>
          <a:blip r:embed="rId2" cstate="print"/>
          <a:srcRect/>
          <a:stretch>
            <a:fillRect/>
          </a:stretch>
        </p:blipFill>
        <p:spPr bwMode="auto">
          <a:xfrm>
            <a:off x="0" y="228600"/>
            <a:ext cx="5014913" cy="6629400"/>
          </a:xfrm>
          <a:prstGeom prst="rect">
            <a:avLst/>
          </a:prstGeom>
          <a:noFill/>
        </p:spPr>
      </p:pic>
      <p:sp>
        <p:nvSpPr>
          <p:cNvPr id="7170" name="Rectangle 2"/>
          <p:cNvSpPr>
            <a:spLocks noGrp="1" noChangeArrowheads="1"/>
          </p:cNvSpPr>
          <p:nvPr>
            <p:ph type="body" idx="1"/>
          </p:nvPr>
        </p:nvSpPr>
        <p:spPr>
          <a:xfrm>
            <a:off x="4876800" y="990600"/>
            <a:ext cx="4267200" cy="5791200"/>
          </a:xfrm>
          <a:noFill/>
          <a:ln/>
        </p:spPr>
        <p:txBody>
          <a:bodyPr/>
          <a:lstStyle/>
          <a:p>
            <a:pPr>
              <a:lnSpc>
                <a:spcPct val="85000"/>
              </a:lnSpc>
              <a:buFontTx/>
              <a:buNone/>
            </a:pPr>
            <a:r>
              <a:rPr lang="en-US" sz="2400">
                <a:effectLst>
                  <a:outerShdw blurRad="38100" dist="38100" dir="2700000" algn="tl">
                    <a:srgbClr val="C0C0C0"/>
                  </a:outerShdw>
                </a:effectLst>
              </a:rPr>
              <a:t>There were present and assisted Mr Geroge Larkham Pasto off a Church off Christ in Cumberland and Mr Roger Sawrey of Broughton Tower a member of Christ and off that particular Church in London of wych Mr George Coackine is Teaching Elder</a:t>
            </a:r>
          </a:p>
          <a:p>
            <a:pPr>
              <a:lnSpc>
                <a:spcPct val="85000"/>
              </a:lnSpc>
              <a:buFontTx/>
              <a:buNone/>
            </a:pPr>
            <a:r>
              <a:rPr lang="en-US" sz="2400">
                <a:effectLst>
                  <a:outerShdw blurRad="38100" dist="38100" dir="2700000" algn="tl">
                    <a:srgbClr val="C0C0C0"/>
                  </a:outerShdw>
                </a:effectLst>
              </a:rPr>
              <a:t>The persons joyning themselves at this time Gabriel Camelford, Hugh Towers, William Towers, James Towers, Joseph Towers, James Fisher, Henery Jackson</a:t>
            </a:r>
          </a:p>
        </p:txBody>
      </p:sp>
      <p:sp>
        <p:nvSpPr>
          <p:cNvPr id="7172" name="Rectangle 4"/>
          <p:cNvSpPr>
            <a:spLocks noGrp="1" noChangeArrowheads="1"/>
          </p:cNvSpPr>
          <p:nvPr>
            <p:ph type="title"/>
          </p:nvPr>
        </p:nvSpPr>
        <p:spPr>
          <a:xfrm>
            <a:off x="5029200" y="76200"/>
            <a:ext cx="3886200" cy="838200"/>
          </a:xfrm>
          <a:solidFill>
            <a:schemeClr val="bg2">
              <a:alpha val="17999"/>
            </a:schemeClr>
          </a:solidFill>
        </p:spPr>
        <p:txBody>
          <a:bodyPr/>
          <a:lstStyle/>
          <a:p>
            <a:r>
              <a:rPr lang="en-US"/>
              <a:t>The Ledger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Dcp_7275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195" name="Rectangle 3"/>
          <p:cNvSpPr>
            <a:spLocks noGrp="1" noChangeArrowheads="1"/>
          </p:cNvSpPr>
          <p:nvPr>
            <p:ph type="title"/>
          </p:nvPr>
        </p:nvSpPr>
        <p:spPr>
          <a:xfrm>
            <a:off x="1676400" y="76200"/>
            <a:ext cx="5334000" cy="838200"/>
          </a:xfrm>
          <a:solidFill>
            <a:schemeClr val="bg2">
              <a:alpha val="17999"/>
            </a:schemeClr>
          </a:solidFill>
        </p:spPr>
        <p:txBody>
          <a:bodyPr/>
          <a:lstStyle/>
          <a:p>
            <a:r>
              <a:rPr lang="en-US">
                <a:solidFill>
                  <a:srgbClr val="FFFF00"/>
                </a:solidFill>
                <a:effectLst>
                  <a:outerShdw blurRad="38100" dist="38100" dir="2700000" algn="tl">
                    <a:srgbClr val="000000"/>
                  </a:outerShdw>
                </a:effectLst>
              </a:rPr>
              <a:t>Organization</a:t>
            </a:r>
          </a:p>
        </p:txBody>
      </p:sp>
      <p:sp>
        <p:nvSpPr>
          <p:cNvPr id="8196" name="Rectangle 4"/>
          <p:cNvSpPr>
            <a:spLocks noGrp="1" noChangeArrowheads="1"/>
          </p:cNvSpPr>
          <p:nvPr>
            <p:ph type="body" idx="1"/>
          </p:nvPr>
        </p:nvSpPr>
        <p:spPr>
          <a:xfrm>
            <a:off x="457200" y="1066800"/>
            <a:ext cx="8229600" cy="5791200"/>
          </a:xfrm>
          <a:solidFill>
            <a:schemeClr val="bg2">
              <a:alpha val="48000"/>
            </a:schemeClr>
          </a:solidFill>
          <a:ln/>
        </p:spPr>
        <p:txBody>
          <a:bodyPr/>
          <a:lstStyle/>
          <a:p>
            <a:pPr>
              <a:lnSpc>
                <a:spcPct val="90000"/>
              </a:lnSpc>
            </a:pPr>
            <a:r>
              <a:rPr lang="en-US" sz="2800">
                <a:solidFill>
                  <a:srgbClr val="FFFF00"/>
                </a:solidFill>
                <a:effectLst>
                  <a:outerShdw blurRad="38100" dist="38100" dir="2700000" algn="tl">
                    <a:srgbClr val="000000"/>
                  </a:outerShdw>
                </a:effectLst>
              </a:rPr>
              <a:t>On 9</a:t>
            </a:r>
            <a:r>
              <a:rPr lang="en-US" sz="2800" baseline="30000">
                <a:solidFill>
                  <a:srgbClr val="FFFF00"/>
                </a:solidFill>
                <a:effectLst>
                  <a:outerShdw blurRad="38100" dist="38100" dir="2700000" algn="tl">
                    <a:srgbClr val="000000"/>
                  </a:outerShdw>
                </a:effectLst>
              </a:rPr>
              <a:t>th</a:t>
            </a:r>
            <a:r>
              <a:rPr lang="en-US" sz="2800">
                <a:solidFill>
                  <a:srgbClr val="FFFF00"/>
                </a:solidFill>
                <a:effectLst>
                  <a:outerShdw blurRad="38100" dist="38100" dir="2700000" algn="tl">
                    <a:srgbClr val="000000"/>
                  </a:outerShdw>
                </a:effectLst>
              </a:rPr>
              <a:t> of November, 1669, articles of faith were drawn up.</a:t>
            </a:r>
          </a:p>
          <a:p>
            <a:pPr>
              <a:lnSpc>
                <a:spcPct val="90000"/>
              </a:lnSpc>
            </a:pPr>
            <a:r>
              <a:rPr lang="en-US" sz="2800">
                <a:solidFill>
                  <a:srgbClr val="FFFF00"/>
                </a:solidFill>
                <a:effectLst>
                  <a:outerShdw blurRad="38100" dist="38100" dir="2700000" algn="tl">
                    <a:srgbClr val="000000"/>
                  </a:outerShdw>
                </a:effectLst>
              </a:rPr>
              <a:t>“The Confession off ffaith held forth by the Church off Christ  . . .”</a:t>
            </a:r>
          </a:p>
          <a:p>
            <a:pPr>
              <a:lnSpc>
                <a:spcPct val="90000"/>
              </a:lnSpc>
            </a:pPr>
            <a:r>
              <a:rPr lang="en-US" sz="2800">
                <a:solidFill>
                  <a:srgbClr val="FFFF00"/>
                </a:solidFill>
                <a:effectLst>
                  <a:outerShdw blurRad="38100" dist="38100" dir="2700000" algn="tl">
                    <a:srgbClr val="000000"/>
                  </a:outerShdw>
                </a:effectLst>
              </a:rPr>
              <a:t>Some Things The Lengthy document claims:</a:t>
            </a:r>
          </a:p>
          <a:p>
            <a:pPr lvl="1">
              <a:lnSpc>
                <a:spcPct val="90000"/>
              </a:lnSpc>
            </a:pPr>
            <a:r>
              <a:rPr lang="en-US" sz="2400">
                <a:solidFill>
                  <a:srgbClr val="FFFF00"/>
                </a:solidFill>
                <a:effectLst>
                  <a:outerShdw blurRad="38100" dist="38100" dir="2700000" algn="tl">
                    <a:srgbClr val="000000"/>
                  </a:outerShdw>
                </a:effectLst>
              </a:rPr>
              <a:t>“The way of Separation from the world is the way off god.”</a:t>
            </a:r>
          </a:p>
          <a:p>
            <a:pPr lvl="1">
              <a:lnSpc>
                <a:spcPct val="90000"/>
              </a:lnSpc>
            </a:pPr>
            <a:r>
              <a:rPr lang="en-US" sz="2400">
                <a:solidFill>
                  <a:srgbClr val="FFFF00"/>
                </a:solidFill>
                <a:effectLst>
                  <a:outerShdw blurRad="38100" dist="38100" dir="2700000" algn="tl">
                    <a:srgbClr val="000000"/>
                  </a:outerShdw>
                </a:effectLst>
              </a:rPr>
              <a:t>“with us is a door wide enough to entertaine every Sonn of ye lord of glory, we dare not barr the dore against any honest soule …desieringe much that we may all be helpful to each other…our table is large enough and provision suited for children, younge men and ffathers amonge the flock of Christ that shall consent with us and desier to sit down with us or amongst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6">
                                            <p:txEl>
                                              <p:pRg st="0" end="0"/>
                                            </p:txEl>
                                          </p:spTgt>
                                        </p:tgtEl>
                                        <p:attrNameLst>
                                          <p:attrName>style.visibility</p:attrName>
                                        </p:attrNameLst>
                                      </p:cBhvr>
                                      <p:to>
                                        <p:strVal val="visible"/>
                                      </p:to>
                                    </p:set>
                                    <p:animEffect transition="in" filter="fade">
                                      <p:cBhvr>
                                        <p:cTn id="12" dur="2000"/>
                                        <p:tgtEl>
                                          <p:spTgt spid="819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196">
                                            <p:bg/>
                                          </p:spTgt>
                                        </p:tgtEl>
                                        <p:attrNameLst>
                                          <p:attrName>style.visibility</p:attrName>
                                        </p:attrNameLst>
                                      </p:cBhvr>
                                      <p:to>
                                        <p:strVal val="visible"/>
                                      </p:to>
                                    </p:set>
                                    <p:animEffect transition="in" filter="fade">
                                      <p:cBhvr>
                                        <p:cTn id="15" dur="2000"/>
                                        <p:tgtEl>
                                          <p:spTgt spid="819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196">
                                            <p:txEl>
                                              <p:pRg st="1" end="1"/>
                                            </p:txEl>
                                          </p:spTgt>
                                        </p:tgtEl>
                                        <p:attrNameLst>
                                          <p:attrName>style.visibility</p:attrName>
                                        </p:attrNameLst>
                                      </p:cBhvr>
                                      <p:to>
                                        <p:strVal val="visible"/>
                                      </p:to>
                                    </p:set>
                                    <p:animEffect transition="in" filter="fade">
                                      <p:cBhvr>
                                        <p:cTn id="20" dur="2000"/>
                                        <p:tgtEl>
                                          <p:spTgt spid="819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196">
                                            <p:txEl>
                                              <p:pRg st="2" end="2"/>
                                            </p:txEl>
                                          </p:spTgt>
                                        </p:tgtEl>
                                        <p:attrNameLst>
                                          <p:attrName>style.visibility</p:attrName>
                                        </p:attrNameLst>
                                      </p:cBhvr>
                                      <p:to>
                                        <p:strVal val="visible"/>
                                      </p:to>
                                    </p:set>
                                    <p:animEffect transition="in" filter="fade">
                                      <p:cBhvr>
                                        <p:cTn id="25" dur="2000"/>
                                        <p:tgtEl>
                                          <p:spTgt spid="819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196">
                                            <p:txEl>
                                              <p:pRg st="3" end="3"/>
                                            </p:txEl>
                                          </p:spTgt>
                                        </p:tgtEl>
                                        <p:attrNameLst>
                                          <p:attrName>style.visibility</p:attrName>
                                        </p:attrNameLst>
                                      </p:cBhvr>
                                      <p:to>
                                        <p:strVal val="visible"/>
                                      </p:to>
                                    </p:set>
                                    <p:animEffect transition="in" filter="fade">
                                      <p:cBhvr>
                                        <p:cTn id="30" dur="2000"/>
                                        <p:tgtEl>
                                          <p:spTgt spid="819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196">
                                            <p:txEl>
                                              <p:pRg st="4" end="4"/>
                                            </p:txEl>
                                          </p:spTgt>
                                        </p:tgtEl>
                                        <p:attrNameLst>
                                          <p:attrName>style.visibility</p:attrName>
                                        </p:attrNameLst>
                                      </p:cBhvr>
                                      <p:to>
                                        <p:strVal val="visible"/>
                                      </p:to>
                                    </p:set>
                                    <p:animEffect transition="in" filter="fade">
                                      <p:cBhvr>
                                        <p:cTn id="35" dur="2000"/>
                                        <p:tgtEl>
                                          <p:spTgt spid="81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196" grpId="0" build="p" bldLvl="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Dcp_7272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9219" name="Rectangle 3"/>
          <p:cNvSpPr>
            <a:spLocks noGrp="1" noChangeArrowheads="1"/>
          </p:cNvSpPr>
          <p:nvPr>
            <p:ph type="title"/>
          </p:nvPr>
        </p:nvSpPr>
        <p:spPr>
          <a:xfrm>
            <a:off x="1676400" y="76200"/>
            <a:ext cx="5334000" cy="685800"/>
          </a:xfrm>
          <a:solidFill>
            <a:schemeClr val="bg2">
              <a:alpha val="17999"/>
            </a:schemeClr>
          </a:solidFill>
        </p:spPr>
        <p:txBody>
          <a:bodyPr/>
          <a:lstStyle/>
          <a:p>
            <a:r>
              <a:rPr lang="en-US" sz="4000">
                <a:solidFill>
                  <a:srgbClr val="FFFF00"/>
                </a:solidFill>
                <a:effectLst>
                  <a:outerShdw blurRad="38100" dist="38100" dir="2700000" algn="tl">
                    <a:srgbClr val="000000"/>
                  </a:outerShdw>
                </a:effectLst>
              </a:rPr>
              <a:t>Organization</a:t>
            </a:r>
          </a:p>
        </p:txBody>
      </p:sp>
      <p:sp>
        <p:nvSpPr>
          <p:cNvPr id="9220" name="Rectangle 4"/>
          <p:cNvSpPr>
            <a:spLocks noGrp="1" noChangeArrowheads="1"/>
          </p:cNvSpPr>
          <p:nvPr>
            <p:ph type="body" idx="1"/>
          </p:nvPr>
        </p:nvSpPr>
        <p:spPr>
          <a:xfrm>
            <a:off x="152400" y="762000"/>
            <a:ext cx="8763000" cy="5943600"/>
          </a:xfrm>
          <a:solidFill>
            <a:schemeClr val="bg2">
              <a:alpha val="48000"/>
            </a:schemeClr>
          </a:solidFill>
          <a:ln/>
        </p:spPr>
        <p:txBody>
          <a:bodyPr/>
          <a:lstStyle/>
          <a:p>
            <a:pPr>
              <a:lnSpc>
                <a:spcPct val="85000"/>
              </a:lnSpc>
            </a:pPr>
            <a:r>
              <a:rPr lang="en-US" sz="2600">
                <a:solidFill>
                  <a:srgbClr val="FFFF00"/>
                </a:solidFill>
                <a:effectLst>
                  <a:outerShdw blurRad="38100" dist="38100" dir="2700000" algn="tl">
                    <a:srgbClr val="000000"/>
                  </a:outerShdw>
                </a:effectLst>
              </a:rPr>
              <a:t>Seven Basic Principles Of Faith Were Listed According To Tottlebank Historian Foster Sutherland, 1969:</a:t>
            </a:r>
          </a:p>
          <a:p>
            <a:pPr lvl="1">
              <a:lnSpc>
                <a:spcPct val="85000"/>
              </a:lnSpc>
            </a:pPr>
            <a:r>
              <a:rPr lang="en-US" sz="2400">
                <a:solidFill>
                  <a:srgbClr val="FFFF00"/>
                </a:solidFill>
                <a:effectLst>
                  <a:outerShdw blurRad="38100" dist="38100" dir="2700000" algn="tl">
                    <a:srgbClr val="000000"/>
                  </a:outerShdw>
                </a:effectLst>
              </a:rPr>
              <a:t>Repentance, Faith, Baptism of water and the spirit, laying on of hands, resurrection of the dead and eternal judgement.</a:t>
            </a:r>
          </a:p>
          <a:p>
            <a:pPr lvl="1">
              <a:lnSpc>
                <a:spcPct val="85000"/>
              </a:lnSpc>
            </a:pPr>
            <a:r>
              <a:rPr lang="en-US" sz="2400">
                <a:solidFill>
                  <a:srgbClr val="FFFF00"/>
                </a:solidFill>
                <a:effectLst>
                  <a:outerShdw blurRad="38100" dist="38100" dir="2700000" algn="tl">
                    <a:srgbClr val="000000"/>
                  </a:outerShdw>
                </a:effectLst>
              </a:rPr>
              <a:t>Thankfulness to God and willingness to be the praise of His grace.</a:t>
            </a:r>
          </a:p>
          <a:p>
            <a:pPr lvl="1">
              <a:lnSpc>
                <a:spcPct val="85000"/>
              </a:lnSpc>
            </a:pPr>
            <a:r>
              <a:rPr lang="en-US" sz="2400">
                <a:solidFill>
                  <a:srgbClr val="FFFF00"/>
                </a:solidFill>
                <a:effectLst>
                  <a:outerShdw blurRad="38100" dist="38100" dir="2700000" algn="tl">
                    <a:srgbClr val="000000"/>
                  </a:outerShdw>
                </a:effectLst>
              </a:rPr>
              <a:t>Dear love and affection to all saints.</a:t>
            </a:r>
          </a:p>
          <a:p>
            <a:pPr lvl="1">
              <a:lnSpc>
                <a:spcPct val="85000"/>
              </a:lnSpc>
            </a:pPr>
            <a:r>
              <a:rPr lang="en-US" sz="2400">
                <a:solidFill>
                  <a:srgbClr val="FFFF00"/>
                </a:solidFill>
                <a:effectLst>
                  <a:outerShdw blurRad="38100" dist="38100" dir="2700000" algn="tl">
                    <a:srgbClr val="000000"/>
                  </a:outerShdw>
                </a:effectLst>
              </a:rPr>
              <a:t>The chiefest tie and bond is the bond of love, Christian, heavenly and unfeigned love.</a:t>
            </a:r>
          </a:p>
          <a:p>
            <a:pPr lvl="1">
              <a:lnSpc>
                <a:spcPct val="85000"/>
              </a:lnSpc>
            </a:pPr>
            <a:r>
              <a:rPr lang="en-US" sz="2400">
                <a:solidFill>
                  <a:srgbClr val="FFFF00"/>
                </a:solidFill>
                <a:effectLst>
                  <a:outerShdw blurRad="38100" dist="38100" dir="2700000" algn="tl">
                    <a:srgbClr val="000000"/>
                  </a:outerShdw>
                </a:effectLst>
              </a:rPr>
              <a:t>The word of Christ is the utmost boundary of liberty.</a:t>
            </a:r>
          </a:p>
          <a:p>
            <a:pPr lvl="1">
              <a:lnSpc>
                <a:spcPct val="85000"/>
              </a:lnSpc>
            </a:pPr>
            <a:r>
              <a:rPr lang="en-US" sz="2400">
                <a:solidFill>
                  <a:srgbClr val="FFFF00"/>
                </a:solidFill>
                <a:effectLst>
                  <a:outerShdw blurRad="38100" dist="38100" dir="2700000" algn="tl">
                    <a:srgbClr val="000000"/>
                  </a:outerShdw>
                </a:effectLst>
              </a:rPr>
              <a:t>“We desire and expect to receive help in our weakness and from another by the watchful aid of one another and the faithful reprehension and admonition one of another.”</a:t>
            </a:r>
          </a:p>
          <a:p>
            <a:pPr lvl="1">
              <a:lnSpc>
                <a:spcPct val="85000"/>
              </a:lnSpc>
            </a:pPr>
            <a:r>
              <a:rPr lang="en-US" sz="2400">
                <a:solidFill>
                  <a:srgbClr val="FFFF00"/>
                </a:solidFill>
                <a:effectLst>
                  <a:outerShdw blurRad="38100" dist="38100" dir="2700000" algn="tl">
                    <a:srgbClr val="000000"/>
                  </a:outerShdw>
                </a:effectLst>
              </a:rPr>
              <a:t>Everything is to be referred to God and Christ, and when all is done they are to say, “Not unto us but unto Thy name be praise.”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Effect transition="in" filter="fade">
                                      <p:cBhvr>
                                        <p:cTn id="7" dur="2000"/>
                                        <p:tgtEl>
                                          <p:spTgt spid="9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20">
                                            <p:txEl>
                                              <p:pRg st="1" end="1"/>
                                            </p:txEl>
                                          </p:spTgt>
                                        </p:tgtEl>
                                        <p:attrNameLst>
                                          <p:attrName>style.visibility</p:attrName>
                                        </p:attrNameLst>
                                      </p:cBhvr>
                                      <p:to>
                                        <p:strVal val="visible"/>
                                      </p:to>
                                    </p:set>
                                    <p:animEffect transition="in" filter="fade">
                                      <p:cBhvr>
                                        <p:cTn id="12" dur="2000"/>
                                        <p:tgtEl>
                                          <p:spTgt spid="9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20">
                                            <p:txEl>
                                              <p:pRg st="2" end="2"/>
                                            </p:txEl>
                                          </p:spTgt>
                                        </p:tgtEl>
                                        <p:attrNameLst>
                                          <p:attrName>style.visibility</p:attrName>
                                        </p:attrNameLst>
                                      </p:cBhvr>
                                      <p:to>
                                        <p:strVal val="visible"/>
                                      </p:to>
                                    </p:set>
                                    <p:animEffect transition="in" filter="fade">
                                      <p:cBhvr>
                                        <p:cTn id="17" dur="2000"/>
                                        <p:tgtEl>
                                          <p:spTgt spid="9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20">
                                            <p:txEl>
                                              <p:pRg st="3" end="3"/>
                                            </p:txEl>
                                          </p:spTgt>
                                        </p:tgtEl>
                                        <p:attrNameLst>
                                          <p:attrName>style.visibility</p:attrName>
                                        </p:attrNameLst>
                                      </p:cBhvr>
                                      <p:to>
                                        <p:strVal val="visible"/>
                                      </p:to>
                                    </p:set>
                                    <p:animEffect transition="in" filter="fade">
                                      <p:cBhvr>
                                        <p:cTn id="22" dur="2000"/>
                                        <p:tgtEl>
                                          <p:spTgt spid="9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20">
                                            <p:txEl>
                                              <p:pRg st="4" end="4"/>
                                            </p:txEl>
                                          </p:spTgt>
                                        </p:tgtEl>
                                        <p:attrNameLst>
                                          <p:attrName>style.visibility</p:attrName>
                                        </p:attrNameLst>
                                      </p:cBhvr>
                                      <p:to>
                                        <p:strVal val="visible"/>
                                      </p:to>
                                    </p:set>
                                    <p:animEffect transition="in" filter="fade">
                                      <p:cBhvr>
                                        <p:cTn id="27" dur="2000"/>
                                        <p:tgtEl>
                                          <p:spTgt spid="92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20">
                                            <p:txEl>
                                              <p:pRg st="5" end="5"/>
                                            </p:txEl>
                                          </p:spTgt>
                                        </p:tgtEl>
                                        <p:attrNameLst>
                                          <p:attrName>style.visibility</p:attrName>
                                        </p:attrNameLst>
                                      </p:cBhvr>
                                      <p:to>
                                        <p:strVal val="visible"/>
                                      </p:to>
                                    </p:set>
                                    <p:animEffect transition="in" filter="fade">
                                      <p:cBhvr>
                                        <p:cTn id="32" dur="2000"/>
                                        <p:tgtEl>
                                          <p:spTgt spid="92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220">
                                            <p:txEl>
                                              <p:pRg st="6" end="6"/>
                                            </p:txEl>
                                          </p:spTgt>
                                        </p:tgtEl>
                                        <p:attrNameLst>
                                          <p:attrName>style.visibility</p:attrName>
                                        </p:attrNameLst>
                                      </p:cBhvr>
                                      <p:to>
                                        <p:strVal val="visible"/>
                                      </p:to>
                                    </p:set>
                                    <p:animEffect transition="in" filter="fade">
                                      <p:cBhvr>
                                        <p:cTn id="37" dur="2000"/>
                                        <p:tgtEl>
                                          <p:spTgt spid="922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220">
                                            <p:txEl>
                                              <p:pRg st="7" end="7"/>
                                            </p:txEl>
                                          </p:spTgt>
                                        </p:tgtEl>
                                        <p:attrNameLst>
                                          <p:attrName>style.visibility</p:attrName>
                                        </p:attrNameLst>
                                      </p:cBhvr>
                                      <p:to>
                                        <p:strVal val="visible"/>
                                      </p:to>
                                    </p:set>
                                    <p:animEffect transition="in" filter="fade">
                                      <p:cBhvr>
                                        <p:cTn id="42" dur="2000"/>
                                        <p:tgtEl>
                                          <p:spTgt spid="9220">
                                            <p:txEl>
                                              <p:pRg st="7" end="7"/>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220">
                                            <p:bg/>
                                          </p:spTgt>
                                        </p:tgtEl>
                                        <p:attrNameLst>
                                          <p:attrName>style.visibility</p:attrName>
                                        </p:attrNameLst>
                                      </p:cBhvr>
                                      <p:to>
                                        <p:strVal val="visible"/>
                                      </p:to>
                                    </p:set>
                                    <p:animEffect transition="in" filter="fade">
                                      <p:cBhvr>
                                        <p:cTn id="45" dur="2000"/>
                                        <p:tgtEl>
                                          <p:spTgt spid="922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bldLvl="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Dcp_7270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4339" name="Rectangle 3"/>
          <p:cNvSpPr>
            <a:spLocks noGrp="1" noChangeArrowheads="1"/>
          </p:cNvSpPr>
          <p:nvPr>
            <p:ph type="title"/>
          </p:nvPr>
        </p:nvSpPr>
        <p:spPr>
          <a:xfrm>
            <a:off x="1676400" y="76200"/>
            <a:ext cx="5334000" cy="838200"/>
          </a:xfrm>
          <a:solidFill>
            <a:schemeClr val="bg2">
              <a:alpha val="17999"/>
            </a:schemeClr>
          </a:solidFill>
        </p:spPr>
        <p:txBody>
          <a:bodyPr/>
          <a:lstStyle/>
          <a:p>
            <a:r>
              <a:rPr lang="en-US">
                <a:solidFill>
                  <a:srgbClr val="FFFF00"/>
                </a:solidFill>
                <a:effectLst>
                  <a:outerShdw blurRad="38100" dist="38100" dir="2700000" algn="tl">
                    <a:srgbClr val="000000"/>
                  </a:outerShdw>
                </a:effectLst>
              </a:rPr>
              <a:t>Organization</a:t>
            </a:r>
          </a:p>
        </p:txBody>
      </p:sp>
      <p:sp>
        <p:nvSpPr>
          <p:cNvPr id="14340" name="Rectangle 4"/>
          <p:cNvSpPr>
            <a:spLocks noGrp="1" noChangeArrowheads="1"/>
          </p:cNvSpPr>
          <p:nvPr>
            <p:ph type="body" idx="1"/>
          </p:nvPr>
        </p:nvSpPr>
        <p:spPr>
          <a:xfrm>
            <a:off x="228600" y="1143000"/>
            <a:ext cx="8610600" cy="5257800"/>
          </a:xfrm>
          <a:solidFill>
            <a:schemeClr val="bg2">
              <a:alpha val="48000"/>
            </a:schemeClr>
          </a:solidFill>
          <a:ln/>
        </p:spPr>
        <p:txBody>
          <a:bodyPr/>
          <a:lstStyle/>
          <a:p>
            <a:pPr>
              <a:lnSpc>
                <a:spcPct val="90000"/>
              </a:lnSpc>
            </a:pPr>
            <a:r>
              <a:rPr lang="en-US" sz="3000" dirty="0">
                <a:solidFill>
                  <a:srgbClr val="FFFF00"/>
                </a:solidFill>
                <a:effectLst>
                  <a:outerShdw blurRad="38100" dist="38100" dir="2700000" algn="tl">
                    <a:srgbClr val="000000"/>
                  </a:outerShdw>
                </a:effectLst>
              </a:rPr>
              <a:t>Infant baptism vs. adult baptism isn’t discussed in the book of faith.</a:t>
            </a:r>
          </a:p>
          <a:p>
            <a:pPr>
              <a:lnSpc>
                <a:spcPct val="90000"/>
              </a:lnSpc>
            </a:pPr>
            <a:endParaRPr lang="en-US" sz="3000" dirty="0">
              <a:solidFill>
                <a:srgbClr val="FFFF00"/>
              </a:solidFill>
              <a:effectLst>
                <a:outerShdw blurRad="38100" dist="38100" dir="2700000" algn="tl">
                  <a:srgbClr val="000000"/>
                </a:outerShdw>
              </a:effectLst>
            </a:endParaRPr>
          </a:p>
          <a:p>
            <a:pPr>
              <a:lnSpc>
                <a:spcPct val="90000"/>
              </a:lnSpc>
            </a:pPr>
            <a:r>
              <a:rPr lang="en-US" sz="3000" dirty="0">
                <a:solidFill>
                  <a:srgbClr val="FFFF00"/>
                </a:solidFill>
                <a:effectLst>
                  <a:outerShdw blurRad="38100" dist="38100" dir="2700000" algn="tl">
                    <a:srgbClr val="000000"/>
                  </a:outerShdw>
                </a:effectLst>
              </a:rPr>
              <a:t>They claimed church autonomy, having rights  to its own affairs, claiming freedom to choose its own officers, to examine disagreements or “matters of </a:t>
            </a:r>
            <a:r>
              <a:rPr lang="en-US" sz="3000" dirty="0" err="1">
                <a:solidFill>
                  <a:srgbClr val="FFFF00"/>
                </a:solidFill>
                <a:effectLst>
                  <a:outerShdw blurRad="38100" dist="38100" dir="2700000" algn="tl">
                    <a:srgbClr val="000000"/>
                  </a:outerShdw>
                </a:effectLst>
              </a:rPr>
              <a:t>scandall</a:t>
            </a:r>
            <a:r>
              <a:rPr lang="en-US" sz="3000" dirty="0">
                <a:solidFill>
                  <a:srgbClr val="FFFF00"/>
                </a:solidFill>
                <a:effectLst>
                  <a:outerShdw blurRad="38100" dist="38100" dir="2700000" algn="tl">
                    <a:srgbClr val="000000"/>
                  </a:outerShdw>
                </a:effectLst>
              </a:rPr>
              <a:t> any way </a:t>
            </a:r>
            <a:r>
              <a:rPr lang="en-US" sz="3000" dirty="0" err="1">
                <a:solidFill>
                  <a:srgbClr val="FFFF00"/>
                </a:solidFill>
                <a:effectLst>
                  <a:outerShdw blurRad="38100" dist="38100" dir="2700000" algn="tl">
                    <a:srgbClr val="000000"/>
                  </a:outerShdw>
                </a:effectLst>
              </a:rPr>
              <a:t>arrising</a:t>
            </a:r>
            <a:r>
              <a:rPr lang="en-US" sz="3000" dirty="0">
                <a:solidFill>
                  <a:srgbClr val="FFFF00"/>
                </a:solidFill>
                <a:effectLst>
                  <a:outerShdw blurRad="38100" dist="38100" dir="2700000" algn="tl">
                    <a:srgbClr val="000000"/>
                  </a:outerShdw>
                </a:effectLst>
              </a:rPr>
              <a:t> </a:t>
            </a:r>
            <a:r>
              <a:rPr lang="en-US" sz="3000" dirty="0" err="1">
                <a:solidFill>
                  <a:srgbClr val="FFFF00"/>
                </a:solidFill>
                <a:effectLst>
                  <a:outerShdw blurRad="38100" dist="38100" dir="2700000" algn="tl">
                    <a:srgbClr val="000000"/>
                  </a:outerShdw>
                </a:effectLst>
              </a:rPr>
              <a:t>amonge</a:t>
            </a:r>
            <a:r>
              <a:rPr lang="en-US" sz="3000" dirty="0">
                <a:solidFill>
                  <a:srgbClr val="FFFF00"/>
                </a:solidFill>
                <a:effectLst>
                  <a:outerShdw blurRad="38100" dist="38100" dir="2700000" algn="tl">
                    <a:srgbClr val="000000"/>
                  </a:outerShdw>
                </a:effectLst>
              </a:rPr>
              <a:t> </a:t>
            </a:r>
            <a:r>
              <a:rPr lang="en-US" sz="3000" dirty="0" err="1">
                <a:solidFill>
                  <a:srgbClr val="FFFF00"/>
                </a:solidFill>
                <a:effectLst>
                  <a:outerShdw blurRad="38100" dist="38100" dir="2700000" algn="tl">
                    <a:srgbClr val="000000"/>
                  </a:outerShdw>
                </a:effectLst>
              </a:rPr>
              <a:t>themselfes</a:t>
            </a:r>
            <a:r>
              <a:rPr lang="en-US" sz="3000" dirty="0">
                <a:solidFill>
                  <a:srgbClr val="FFFF00"/>
                </a:solidFill>
                <a:effectLst>
                  <a:outerShdw blurRad="38100" dist="38100" dir="2700000" algn="tl">
                    <a:srgbClr val="000000"/>
                  </a:outerShdw>
                </a:effectLst>
              </a:rPr>
              <a:t>,”and to discipline if necessary by suspension, “on </a:t>
            </a:r>
            <a:r>
              <a:rPr lang="en-US" sz="3000" dirty="0" err="1">
                <a:solidFill>
                  <a:srgbClr val="FFFF00"/>
                </a:solidFill>
                <a:effectLst>
                  <a:outerShdw blurRad="38100" dist="38100" dir="2700000" algn="tl">
                    <a:srgbClr val="000000"/>
                  </a:outerShdw>
                </a:effectLst>
              </a:rPr>
              <a:t>occation</a:t>
            </a:r>
            <a:r>
              <a:rPr lang="en-US" sz="3000" dirty="0">
                <a:solidFill>
                  <a:srgbClr val="FFFF00"/>
                </a:solidFill>
                <a:effectLst>
                  <a:outerShdw blurRad="38100" dist="38100" dir="2700000" algn="tl">
                    <a:srgbClr val="000000"/>
                  </a:outerShdw>
                </a:effectLst>
              </a:rPr>
              <a:t> of </a:t>
            </a:r>
            <a:r>
              <a:rPr lang="en-US" sz="3000" dirty="0" err="1">
                <a:solidFill>
                  <a:srgbClr val="FFFF00"/>
                </a:solidFill>
                <a:effectLst>
                  <a:outerShdw blurRad="38100" dist="38100" dir="2700000" algn="tl">
                    <a:srgbClr val="000000"/>
                  </a:outerShdw>
                </a:effectLst>
              </a:rPr>
              <a:t>obstinace</a:t>
            </a:r>
            <a:r>
              <a:rPr lang="en-US" sz="3000" dirty="0">
                <a:solidFill>
                  <a:srgbClr val="FFFF00"/>
                </a:solidFill>
                <a:effectLst>
                  <a:outerShdw blurRad="38100" dist="38100" dir="2700000" algn="tl">
                    <a:srgbClr val="000000"/>
                  </a:outerShdw>
                </a:effectLst>
              </a:rPr>
              <a:t> and </a:t>
            </a:r>
            <a:r>
              <a:rPr lang="en-US" sz="3000" dirty="0" err="1">
                <a:solidFill>
                  <a:srgbClr val="FFFF00"/>
                </a:solidFill>
                <a:effectLst>
                  <a:outerShdw blurRad="38100" dist="38100" dir="2700000" algn="tl">
                    <a:srgbClr val="000000"/>
                  </a:outerShdw>
                </a:effectLst>
              </a:rPr>
              <a:t>wilfull</a:t>
            </a:r>
            <a:r>
              <a:rPr lang="en-US" sz="3000" dirty="0">
                <a:solidFill>
                  <a:srgbClr val="FFFF00"/>
                </a:solidFill>
                <a:effectLst>
                  <a:outerShdw blurRad="38100" dist="38100" dir="2700000" algn="tl">
                    <a:srgbClr val="000000"/>
                  </a:outerShdw>
                </a:effectLst>
              </a:rPr>
              <a:t> </a:t>
            </a:r>
            <a:r>
              <a:rPr lang="en-US" sz="3000" dirty="0" err="1">
                <a:solidFill>
                  <a:srgbClr val="FFFF00"/>
                </a:solidFill>
                <a:effectLst>
                  <a:outerShdw blurRad="38100" dist="38100" dir="2700000" algn="tl">
                    <a:srgbClr val="000000"/>
                  </a:outerShdw>
                </a:effectLst>
              </a:rPr>
              <a:t>persistinge</a:t>
            </a:r>
            <a:r>
              <a:rPr lang="en-US" sz="3000" dirty="0">
                <a:solidFill>
                  <a:srgbClr val="FFFF00"/>
                </a:solidFill>
                <a:effectLst>
                  <a:outerShdw blurRad="38100" dist="38100" dir="2700000" algn="tl">
                    <a:srgbClr val="000000"/>
                  </a:outerShdw>
                </a:effectLst>
              </a:rPr>
              <a:t> in any </a:t>
            </a:r>
            <a:r>
              <a:rPr lang="en-US" sz="3000" dirty="0" err="1">
                <a:solidFill>
                  <a:srgbClr val="FFFF00"/>
                </a:solidFill>
                <a:effectLst>
                  <a:outerShdw blurRad="38100" dist="38100" dir="2700000" algn="tl">
                    <a:srgbClr val="000000"/>
                  </a:outerShdw>
                </a:effectLst>
              </a:rPr>
              <a:t>ennormous</a:t>
            </a:r>
            <a:r>
              <a:rPr lang="en-US" sz="3000" dirty="0">
                <a:solidFill>
                  <a:srgbClr val="FFFF00"/>
                </a:solidFill>
                <a:effectLst>
                  <a:outerShdw blurRad="38100" dist="38100" dir="2700000" algn="tl">
                    <a:srgbClr val="000000"/>
                  </a:outerShdw>
                </a:effectLst>
              </a:rPr>
              <a:t> </a:t>
            </a:r>
            <a:r>
              <a:rPr lang="en-US" sz="3000" dirty="0" err="1">
                <a:solidFill>
                  <a:srgbClr val="FFFF00"/>
                </a:solidFill>
                <a:effectLst>
                  <a:outerShdw blurRad="38100" dist="38100" dir="2700000" algn="tl">
                    <a:srgbClr val="000000"/>
                  </a:outerShdw>
                </a:effectLst>
              </a:rPr>
              <a:t>sinn</a:t>
            </a:r>
            <a:r>
              <a:rPr lang="en-US" sz="3000" dirty="0">
                <a:solidFill>
                  <a:srgbClr val="FFFF00"/>
                </a:solidFill>
                <a:effectLst>
                  <a:outerShdw blurRad="38100" dist="38100" dir="2700000" algn="tl">
                    <a:srgbClr val="000000"/>
                  </a:outerShdw>
                </a:effectLst>
              </a:rPr>
              <a:t>,” with exclusion as the final resort.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fade">
                                      <p:cBhvr>
                                        <p:cTn id="7" dur="2000"/>
                                        <p:tgtEl>
                                          <p:spTgt spid="143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40">
                                            <p:txEl>
                                              <p:pRg st="2" end="2"/>
                                            </p:txEl>
                                          </p:spTgt>
                                        </p:tgtEl>
                                        <p:attrNameLst>
                                          <p:attrName>style.visibility</p:attrName>
                                        </p:attrNameLst>
                                      </p:cBhvr>
                                      <p:to>
                                        <p:strVal val="visible"/>
                                      </p:to>
                                    </p:set>
                                    <p:animEffect transition="in" filter="fade">
                                      <p:cBhvr>
                                        <p:cTn id="12" dur="2000"/>
                                        <p:tgtEl>
                                          <p:spTgt spid="14340">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340">
                                            <p:bg/>
                                          </p:spTgt>
                                        </p:tgtEl>
                                        <p:attrNameLst>
                                          <p:attrName>style.visibility</p:attrName>
                                        </p:attrNameLst>
                                      </p:cBhvr>
                                      <p:to>
                                        <p:strVal val="visible"/>
                                      </p:to>
                                    </p:set>
                                    <p:animEffect transition="in" filter="fade">
                                      <p:cBhvr>
                                        <p:cTn id="15" dur="2000"/>
                                        <p:tgtEl>
                                          <p:spTgt spid="1434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bldLvl="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Dcp_7245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291" name="Rectangle 3"/>
          <p:cNvSpPr>
            <a:spLocks noGrp="1" noChangeArrowheads="1"/>
          </p:cNvSpPr>
          <p:nvPr>
            <p:ph type="title"/>
          </p:nvPr>
        </p:nvSpPr>
        <p:spPr>
          <a:xfrm>
            <a:off x="1371600" y="76200"/>
            <a:ext cx="6705600" cy="838200"/>
          </a:xfrm>
          <a:solidFill>
            <a:schemeClr val="bg2">
              <a:alpha val="17999"/>
            </a:schemeClr>
          </a:solidFill>
        </p:spPr>
        <p:txBody>
          <a:bodyPr/>
          <a:lstStyle/>
          <a:p>
            <a:r>
              <a:rPr lang="en-US" dirty="0">
                <a:solidFill>
                  <a:srgbClr val="FFFF00"/>
                </a:solidFill>
                <a:effectLst>
                  <a:outerShdw blurRad="38100" dist="38100" dir="2700000" algn="tl">
                    <a:srgbClr val="000000"/>
                  </a:outerShdw>
                </a:effectLst>
              </a:rPr>
              <a:t>Outside Influences</a:t>
            </a:r>
          </a:p>
        </p:txBody>
      </p:sp>
      <p:sp>
        <p:nvSpPr>
          <p:cNvPr id="12292" name="Rectangle 4"/>
          <p:cNvSpPr>
            <a:spLocks noGrp="1" noChangeArrowheads="1"/>
          </p:cNvSpPr>
          <p:nvPr>
            <p:ph type="body" idx="1"/>
          </p:nvPr>
        </p:nvSpPr>
        <p:spPr>
          <a:xfrm>
            <a:off x="1066800" y="1066800"/>
            <a:ext cx="7620000" cy="4267200"/>
          </a:xfrm>
          <a:solidFill>
            <a:schemeClr val="bg2">
              <a:alpha val="48000"/>
            </a:schemeClr>
          </a:solidFill>
          <a:ln/>
        </p:spPr>
        <p:txBody>
          <a:bodyPr/>
          <a:lstStyle/>
          <a:p>
            <a:r>
              <a:rPr lang="en-US" sz="4400" dirty="0">
                <a:solidFill>
                  <a:srgbClr val="FFFF00"/>
                </a:solidFill>
                <a:effectLst>
                  <a:outerShdw blurRad="38100" dist="38100" dir="2700000" algn="tl">
                    <a:srgbClr val="000000"/>
                  </a:outerShdw>
                </a:effectLst>
              </a:rPr>
              <a:t>1695 — London Minister, David Crossley introduced Baptist Theology, and the church became identified       as a Baptist church, and is     so to the present.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Effect transition="in" filter="fade">
                                      <p:cBhvr>
                                        <p:cTn id="7" dur="2000"/>
                                        <p:tgtEl>
                                          <p:spTgt spid="1229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92">
                                            <p:bg/>
                                          </p:spTgt>
                                        </p:tgtEl>
                                        <p:attrNameLst>
                                          <p:attrName>style.visibility</p:attrName>
                                        </p:attrNameLst>
                                      </p:cBhvr>
                                      <p:to>
                                        <p:strVal val="visible"/>
                                      </p:to>
                                    </p:set>
                                    <p:animEffect transition="in" filter="fade">
                                      <p:cBhvr>
                                        <p:cTn id="10" dur="2000"/>
                                        <p:tgtEl>
                                          <p:spTgt spid="1229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bldLvl="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Kirkby0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6387" name="Rectangle 3"/>
          <p:cNvSpPr>
            <a:spLocks noGrp="1" noChangeArrowheads="1"/>
          </p:cNvSpPr>
          <p:nvPr>
            <p:ph type="title"/>
          </p:nvPr>
        </p:nvSpPr>
        <p:spPr>
          <a:xfrm>
            <a:off x="1066800" y="76200"/>
            <a:ext cx="7010400" cy="838200"/>
          </a:xfrm>
          <a:solidFill>
            <a:schemeClr val="bg2">
              <a:alpha val="17999"/>
            </a:schemeClr>
          </a:solidFill>
        </p:spPr>
        <p:txBody>
          <a:bodyPr/>
          <a:lstStyle/>
          <a:p>
            <a:r>
              <a:rPr lang="en-US">
                <a:solidFill>
                  <a:srgbClr val="FFFF00"/>
                </a:solidFill>
                <a:effectLst>
                  <a:outerShdw blurRad="38100" dist="38100" dir="2700000" algn="tl">
                    <a:srgbClr val="000000"/>
                  </a:outerShdw>
                </a:effectLst>
              </a:rPr>
              <a:t>The Kirkby Church Planted</a:t>
            </a:r>
          </a:p>
        </p:txBody>
      </p:sp>
      <p:sp>
        <p:nvSpPr>
          <p:cNvPr id="16388" name="Rectangle 4"/>
          <p:cNvSpPr>
            <a:spLocks noGrp="1" noChangeArrowheads="1"/>
          </p:cNvSpPr>
          <p:nvPr>
            <p:ph type="body" idx="1"/>
          </p:nvPr>
        </p:nvSpPr>
        <p:spPr>
          <a:xfrm>
            <a:off x="457200" y="2743200"/>
            <a:ext cx="8229600" cy="2819400"/>
          </a:xfrm>
          <a:solidFill>
            <a:schemeClr val="bg2">
              <a:alpha val="48000"/>
            </a:schemeClr>
          </a:solidFill>
          <a:ln/>
        </p:spPr>
        <p:txBody>
          <a:bodyPr/>
          <a:lstStyle/>
          <a:p>
            <a:r>
              <a:rPr lang="en-US" sz="4000">
                <a:solidFill>
                  <a:srgbClr val="FFFF00"/>
                </a:solidFill>
              </a:rPr>
              <a:t>The Tottlebank church planted a church near the west coast that for years remained in fellowship with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fade">
                                      <p:cBhvr>
                                        <p:cTn id="7" dur="2000"/>
                                        <p:tgtEl>
                                          <p:spTgt spid="1638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88">
                                            <p:bg/>
                                          </p:spTgt>
                                        </p:tgtEl>
                                        <p:attrNameLst>
                                          <p:attrName>style.visibility</p:attrName>
                                        </p:attrNameLst>
                                      </p:cBhvr>
                                      <p:to>
                                        <p:strVal val="visible"/>
                                      </p:to>
                                    </p:set>
                                    <p:animEffect transition="in" filter="fade">
                                      <p:cBhvr>
                                        <p:cTn id="10" dur="2000"/>
                                        <p:tgtEl>
                                          <p:spTgt spid="16388">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bldLvl="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kirkby02"/>
          <p:cNvPicPr>
            <a:picLocks noChangeAspect="1" noChangeArrowheads="1"/>
          </p:cNvPicPr>
          <p:nvPr/>
        </p:nvPicPr>
        <p:blipFill>
          <a:blip r:embed="rId2" cstate="print"/>
          <a:srcRect r="11111"/>
          <a:stretch>
            <a:fillRect/>
          </a:stretch>
        </p:blipFill>
        <p:spPr bwMode="auto">
          <a:xfrm>
            <a:off x="0" y="0"/>
            <a:ext cx="9144000" cy="6867525"/>
          </a:xfrm>
          <a:prstGeom prst="rect">
            <a:avLst/>
          </a:prstGeom>
          <a:noFill/>
        </p:spPr>
      </p:pic>
      <p:sp>
        <p:nvSpPr>
          <p:cNvPr id="17411" name="Rectangle 3"/>
          <p:cNvSpPr>
            <a:spLocks noGrp="1" noChangeArrowheads="1"/>
          </p:cNvSpPr>
          <p:nvPr>
            <p:ph type="title"/>
          </p:nvPr>
        </p:nvSpPr>
        <p:spPr>
          <a:xfrm>
            <a:off x="1524000" y="76200"/>
            <a:ext cx="6553200" cy="838200"/>
          </a:xfrm>
          <a:solidFill>
            <a:schemeClr val="bg2">
              <a:alpha val="17999"/>
            </a:schemeClr>
          </a:solidFill>
        </p:spPr>
        <p:txBody>
          <a:bodyPr/>
          <a:lstStyle/>
          <a:p>
            <a:r>
              <a:rPr lang="en-US" sz="4800" dirty="0" err="1">
                <a:solidFill>
                  <a:srgbClr val="FFFF00"/>
                </a:solidFill>
                <a:effectLst>
                  <a:outerShdw blurRad="38100" dist="38100" dir="2700000" algn="tl">
                    <a:srgbClr val="000000"/>
                  </a:outerShdw>
                </a:effectLst>
              </a:rPr>
              <a:t>Kirkby</a:t>
            </a:r>
            <a:r>
              <a:rPr lang="en-US" sz="4800" dirty="0">
                <a:solidFill>
                  <a:srgbClr val="FFFF00"/>
                </a:solidFill>
                <a:effectLst>
                  <a:outerShdw blurRad="38100" dist="38100" dir="2700000" algn="tl">
                    <a:srgbClr val="000000"/>
                  </a:outerShdw>
                </a:effectLst>
              </a:rPr>
              <a:t> Church of Christ</a:t>
            </a:r>
          </a:p>
        </p:txBody>
      </p:sp>
      <p:sp>
        <p:nvSpPr>
          <p:cNvPr id="17412" name="Rectangle 4"/>
          <p:cNvSpPr>
            <a:spLocks noGrp="1" noChangeArrowheads="1"/>
          </p:cNvSpPr>
          <p:nvPr>
            <p:ph type="body" idx="1"/>
          </p:nvPr>
        </p:nvSpPr>
        <p:spPr>
          <a:xfrm>
            <a:off x="533400" y="1676400"/>
            <a:ext cx="8153400" cy="3276600"/>
          </a:xfrm>
          <a:solidFill>
            <a:schemeClr val="bg2">
              <a:alpha val="48000"/>
            </a:schemeClr>
          </a:solidFill>
          <a:ln/>
        </p:spPr>
        <p:txBody>
          <a:bodyPr/>
          <a:lstStyle/>
          <a:p>
            <a:pPr>
              <a:lnSpc>
                <a:spcPct val="90000"/>
              </a:lnSpc>
            </a:pPr>
            <a:r>
              <a:rPr lang="en-US" sz="4400" dirty="0">
                <a:solidFill>
                  <a:srgbClr val="FFFF00"/>
                </a:solidFill>
              </a:rPr>
              <a:t>By 1824 a church after the ancient order was serving the Lord at </a:t>
            </a:r>
            <a:r>
              <a:rPr lang="en-US" sz="4400" dirty="0" err="1">
                <a:solidFill>
                  <a:srgbClr val="FFFF00"/>
                </a:solidFill>
              </a:rPr>
              <a:t>Kirkby</a:t>
            </a:r>
            <a:r>
              <a:rPr lang="en-US" sz="4400" dirty="0">
                <a:solidFill>
                  <a:srgbClr val="FFFF00"/>
                </a:solidFill>
              </a:rPr>
              <a:t>.</a:t>
            </a:r>
          </a:p>
          <a:p>
            <a:pPr>
              <a:lnSpc>
                <a:spcPct val="90000"/>
              </a:lnSpc>
            </a:pPr>
            <a:r>
              <a:rPr lang="en-US" sz="4400" dirty="0">
                <a:solidFill>
                  <a:srgbClr val="FFFF00"/>
                </a:solidFill>
              </a:rPr>
              <a:t>It was 30 years before anyone heard of Barton W. Stone or of Alexander Campbell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fade">
                                      <p:cBhvr>
                                        <p:cTn id="7" dur="2000"/>
                                        <p:tgtEl>
                                          <p:spTgt spid="174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Effect transition="in" filter="fade">
                                      <p:cBhvr>
                                        <p:cTn id="12" dur="2000"/>
                                        <p:tgtEl>
                                          <p:spTgt spid="1741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412">
                                            <p:bg/>
                                          </p:spTgt>
                                        </p:tgtEl>
                                        <p:attrNameLst>
                                          <p:attrName>style.visibility</p:attrName>
                                        </p:attrNameLst>
                                      </p:cBhvr>
                                      <p:to>
                                        <p:strVal val="visible"/>
                                      </p:to>
                                    </p:set>
                                    <p:animEffect transition="in" filter="fade">
                                      <p:cBhvr>
                                        <p:cTn id="15" dur="2000"/>
                                        <p:tgtEl>
                                          <p:spTgt spid="1741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Kirkby03"/>
          <p:cNvPicPr>
            <a:picLocks noChangeAspect="1" noChangeArrowheads="1"/>
          </p:cNvPicPr>
          <p:nvPr/>
        </p:nvPicPr>
        <p:blipFill>
          <a:blip r:embed="rId2" cstate="print"/>
          <a:srcRect r="11111"/>
          <a:stretch>
            <a:fillRect/>
          </a:stretch>
        </p:blipFill>
        <p:spPr bwMode="auto">
          <a:xfrm>
            <a:off x="0" y="0"/>
            <a:ext cx="9144000" cy="6867525"/>
          </a:xfrm>
          <a:prstGeom prst="rect">
            <a:avLst/>
          </a:prstGeom>
          <a:noFill/>
        </p:spPr>
      </p:pic>
      <p:sp>
        <p:nvSpPr>
          <p:cNvPr id="18435" name="Rectangle 3"/>
          <p:cNvSpPr>
            <a:spLocks noGrp="1" noChangeArrowheads="1"/>
          </p:cNvSpPr>
          <p:nvPr>
            <p:ph type="title"/>
          </p:nvPr>
        </p:nvSpPr>
        <p:spPr>
          <a:xfrm>
            <a:off x="1676400" y="76200"/>
            <a:ext cx="6400800" cy="838200"/>
          </a:xfrm>
          <a:solidFill>
            <a:schemeClr val="bg2">
              <a:alpha val="17999"/>
            </a:schemeClr>
          </a:solidFill>
        </p:spPr>
        <p:txBody>
          <a:bodyPr/>
          <a:lstStyle/>
          <a:p>
            <a:r>
              <a:rPr lang="en-US">
                <a:solidFill>
                  <a:srgbClr val="FFFF00"/>
                </a:solidFill>
                <a:effectLst>
                  <a:outerShdw blurRad="38100" dist="38100" dir="2700000" algn="tl">
                    <a:srgbClr val="000000"/>
                  </a:outerShdw>
                </a:effectLst>
              </a:rPr>
              <a:t>Kirkby Part In Digression</a:t>
            </a:r>
          </a:p>
        </p:txBody>
      </p:sp>
      <p:sp>
        <p:nvSpPr>
          <p:cNvPr id="18436" name="Rectangle 4"/>
          <p:cNvSpPr>
            <a:spLocks noGrp="1" noChangeArrowheads="1"/>
          </p:cNvSpPr>
          <p:nvPr>
            <p:ph type="body" idx="1"/>
          </p:nvPr>
        </p:nvSpPr>
        <p:spPr>
          <a:xfrm>
            <a:off x="609600" y="1295400"/>
            <a:ext cx="8077200" cy="4419600"/>
          </a:xfrm>
          <a:solidFill>
            <a:schemeClr val="bg2">
              <a:alpha val="48000"/>
            </a:schemeClr>
          </a:solidFill>
          <a:ln/>
        </p:spPr>
        <p:txBody>
          <a:bodyPr/>
          <a:lstStyle/>
          <a:p>
            <a:r>
              <a:rPr lang="en-US" sz="3600" dirty="0">
                <a:solidFill>
                  <a:srgbClr val="FFFF00"/>
                </a:solidFill>
              </a:rPr>
              <a:t>When the battle over the instrument raged, the </a:t>
            </a:r>
            <a:r>
              <a:rPr lang="en-US" sz="3600" dirty="0" err="1">
                <a:solidFill>
                  <a:srgbClr val="FFFF00"/>
                </a:solidFill>
              </a:rPr>
              <a:t>Kirkby</a:t>
            </a:r>
            <a:r>
              <a:rPr lang="en-US" sz="3600" dirty="0">
                <a:solidFill>
                  <a:srgbClr val="FFFF00"/>
                </a:solidFill>
              </a:rPr>
              <a:t> church added the instrument to its services</a:t>
            </a:r>
          </a:p>
          <a:p>
            <a:r>
              <a:rPr lang="en-US" sz="3600" dirty="0">
                <a:solidFill>
                  <a:srgbClr val="FFFF00"/>
                </a:solidFill>
              </a:rPr>
              <a:t>Today </a:t>
            </a:r>
            <a:r>
              <a:rPr lang="en-US" sz="3600" dirty="0" err="1">
                <a:solidFill>
                  <a:srgbClr val="FFFF00"/>
                </a:solidFill>
              </a:rPr>
              <a:t>Kirkby</a:t>
            </a:r>
            <a:r>
              <a:rPr lang="en-US" sz="3600" dirty="0">
                <a:solidFill>
                  <a:srgbClr val="FFFF00"/>
                </a:solidFill>
              </a:rPr>
              <a:t> church is known as    the Wall End Christian Church. </a:t>
            </a:r>
          </a:p>
          <a:p>
            <a:r>
              <a:rPr lang="en-US" sz="3600" dirty="0">
                <a:solidFill>
                  <a:srgbClr val="FFFF00"/>
                </a:solidFill>
              </a:rPr>
              <a:t>It is the oldest continuous restoration church in Great Britain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Effect transition="in" filter="fade">
                                      <p:cBhvr>
                                        <p:cTn id="7" dur="2000"/>
                                        <p:tgtEl>
                                          <p:spTgt spid="184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Effect transition="in" filter="fade">
                                      <p:cBhvr>
                                        <p:cTn id="12" dur="2000"/>
                                        <p:tgtEl>
                                          <p:spTgt spid="184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6">
                                            <p:txEl>
                                              <p:pRg st="2" end="2"/>
                                            </p:txEl>
                                          </p:spTgt>
                                        </p:tgtEl>
                                        <p:attrNameLst>
                                          <p:attrName>style.visibility</p:attrName>
                                        </p:attrNameLst>
                                      </p:cBhvr>
                                      <p:to>
                                        <p:strVal val="visible"/>
                                      </p:to>
                                    </p:set>
                                    <p:animEffect transition="in" filter="fade">
                                      <p:cBhvr>
                                        <p:cTn id="17" dur="2000"/>
                                        <p:tgtEl>
                                          <p:spTgt spid="1843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436">
                                            <p:bg/>
                                          </p:spTgt>
                                        </p:tgtEl>
                                        <p:attrNameLst>
                                          <p:attrName>style.visibility</p:attrName>
                                        </p:attrNameLst>
                                      </p:cBhvr>
                                      <p:to>
                                        <p:strVal val="visible"/>
                                      </p:to>
                                    </p:set>
                                    <p:animEffect transition="in" filter="fade">
                                      <p:cBhvr>
                                        <p:cTn id="20" dur="2000"/>
                                        <p:tgtEl>
                                          <p:spTgt spid="1843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228600"/>
            <a:ext cx="7696200" cy="1066800"/>
          </a:xfrm>
        </p:spPr>
        <p:txBody>
          <a:bodyPr/>
          <a:lstStyle/>
          <a:p>
            <a:r>
              <a:rPr lang="en-US" dirty="0">
                <a:solidFill>
                  <a:srgbClr val="FF3300"/>
                </a:solidFill>
                <a:effectLst>
                  <a:outerShdw blurRad="38100" dist="38100" dir="2700000" algn="tl">
                    <a:srgbClr val="000000">
                      <a:alpha val="43137"/>
                    </a:srgbClr>
                  </a:outerShdw>
                </a:effectLst>
              </a:rPr>
              <a:t>Enlightenment Rationalism:</a:t>
            </a:r>
            <a:br>
              <a:rPr lang="en-US" dirty="0">
                <a:solidFill>
                  <a:srgbClr val="FFFF00"/>
                </a:solidFill>
                <a:effectLst>
                  <a:outerShdw blurRad="38100" dist="38100" dir="2700000" algn="tl">
                    <a:srgbClr val="000000">
                      <a:alpha val="43137"/>
                    </a:srgbClr>
                  </a:outerShdw>
                </a:effectLst>
              </a:rPr>
            </a:br>
            <a:r>
              <a:rPr lang="en-US" dirty="0">
                <a:solidFill>
                  <a:srgbClr val="FF6600"/>
                </a:solidFill>
                <a:effectLst>
                  <a:outerShdw blurRad="38100" dist="38100" dir="2700000" algn="tl">
                    <a:srgbClr val="000000">
                      <a:alpha val="43137"/>
                    </a:srgbClr>
                  </a:outerShdw>
                </a:effectLst>
              </a:rPr>
              <a:t>Ideals Political &amp; Religious</a:t>
            </a:r>
            <a:r>
              <a:rPr lang="en-US" dirty="0">
                <a:effectLst>
                  <a:outerShdw blurRad="38100" dist="38100" dir="2700000" algn="tl">
                    <a:srgbClr val="000000">
                      <a:alpha val="43137"/>
                    </a:srgbClr>
                  </a:outerShdw>
                </a:effectLst>
              </a:rPr>
              <a:t> </a:t>
            </a:r>
          </a:p>
        </p:txBody>
      </p:sp>
      <p:sp>
        <p:nvSpPr>
          <p:cNvPr id="54275" name="Rectangle 3"/>
          <p:cNvSpPr>
            <a:spLocks noGrp="1" noChangeArrowheads="1"/>
          </p:cNvSpPr>
          <p:nvPr>
            <p:ph type="body" idx="1"/>
          </p:nvPr>
        </p:nvSpPr>
        <p:spPr>
          <a:xfrm>
            <a:off x="685800" y="1524000"/>
            <a:ext cx="7772400" cy="5334000"/>
          </a:xfrm>
        </p:spPr>
        <p:txBody>
          <a:bodyPr/>
          <a:lstStyle/>
          <a:p>
            <a:pPr>
              <a:lnSpc>
                <a:spcPct val="90000"/>
              </a:lnSpc>
            </a:pPr>
            <a:r>
              <a:rPr lang="en-US" sz="2800" dirty="0">
                <a:solidFill>
                  <a:srgbClr val="FFFF00"/>
                </a:solidFill>
                <a:effectLst>
                  <a:outerShdw blurRad="38100" dist="38100" dir="2700000" algn="tl">
                    <a:srgbClr val="000000">
                      <a:alpha val="43137"/>
                    </a:srgbClr>
                  </a:outerShdw>
                </a:effectLst>
              </a:rPr>
              <a:t>Intellectual Movement With Focus On Inner Self</a:t>
            </a:r>
          </a:p>
          <a:p>
            <a:pPr>
              <a:lnSpc>
                <a:spcPct val="90000"/>
              </a:lnSpc>
            </a:pPr>
            <a:r>
              <a:rPr lang="en-US" sz="2800" dirty="0">
                <a:solidFill>
                  <a:srgbClr val="FFFF00"/>
                </a:solidFill>
                <a:effectLst>
                  <a:outerShdw blurRad="38100" dist="38100" dir="2700000" algn="tl">
                    <a:srgbClr val="000000">
                      <a:alpha val="43137"/>
                    </a:srgbClr>
                  </a:outerShdw>
                </a:effectLst>
              </a:rPr>
              <a:t>Legitimate Authority Is Not Of Church Or Clergy</a:t>
            </a:r>
          </a:p>
          <a:p>
            <a:pPr>
              <a:lnSpc>
                <a:spcPct val="90000"/>
              </a:lnSpc>
            </a:pPr>
            <a:r>
              <a:rPr lang="en-US" sz="2800" dirty="0">
                <a:solidFill>
                  <a:srgbClr val="FFFF00"/>
                </a:solidFill>
                <a:effectLst>
                  <a:outerShdw blurRad="38100" dist="38100" dir="2700000" algn="tl">
                    <a:srgbClr val="000000">
                      <a:alpha val="43137"/>
                    </a:srgbClr>
                  </a:outerShdw>
                </a:effectLst>
              </a:rPr>
              <a:t>Reason vs. Revealed:  Self  - Defines &amp; Discovers </a:t>
            </a:r>
          </a:p>
          <a:p>
            <a:pPr>
              <a:lnSpc>
                <a:spcPct val="90000"/>
              </a:lnSpc>
            </a:pPr>
            <a:r>
              <a:rPr lang="en-US" sz="2800" dirty="0">
                <a:solidFill>
                  <a:srgbClr val="FFFF00"/>
                </a:solidFill>
                <a:effectLst>
                  <a:outerShdw blurRad="38100" dist="38100" dir="2700000" algn="tl">
                    <a:srgbClr val="000000">
                      <a:alpha val="43137"/>
                    </a:srgbClr>
                  </a:outerShdw>
                </a:effectLst>
              </a:rPr>
              <a:t>Kant Religion: Moral </a:t>
            </a:r>
            <a:r>
              <a:rPr lang="en-US" sz="2800" dirty="0" err="1">
                <a:solidFill>
                  <a:srgbClr val="FFFF00"/>
                </a:solidFill>
                <a:effectLst>
                  <a:outerShdw blurRad="38100" dist="38100" dir="2700000" algn="tl">
                    <a:srgbClr val="000000">
                      <a:alpha val="43137"/>
                    </a:srgbClr>
                  </a:outerShdw>
                </a:effectLst>
              </a:rPr>
              <a:t>Givenness</a:t>
            </a:r>
            <a:r>
              <a:rPr lang="en-US" sz="2800" dirty="0">
                <a:solidFill>
                  <a:srgbClr val="FFFF00"/>
                </a:solidFill>
                <a:effectLst>
                  <a:outerShdw blurRad="38100" dist="38100" dir="2700000" algn="tl">
                    <a:srgbClr val="000000">
                      <a:alpha val="43137"/>
                    </a:srgbClr>
                  </a:outerShdw>
                </a:effectLst>
              </a:rPr>
              <a:t> / Imperative Duty </a:t>
            </a:r>
          </a:p>
          <a:p>
            <a:pPr>
              <a:lnSpc>
                <a:spcPct val="90000"/>
              </a:lnSpc>
            </a:pPr>
            <a:r>
              <a:rPr lang="en-US" sz="2800" dirty="0">
                <a:solidFill>
                  <a:srgbClr val="FFFF00"/>
                </a:solidFill>
                <a:effectLst>
                  <a:outerShdw blurRad="38100" dist="38100" dir="2700000" algn="tl">
                    <a:srgbClr val="000000">
                      <a:alpha val="43137"/>
                    </a:srgbClr>
                  </a:outerShdw>
                </a:effectLst>
              </a:rPr>
              <a:t>Theology : Experience-based - Subjective / Private</a:t>
            </a:r>
          </a:p>
          <a:p>
            <a:pPr>
              <a:lnSpc>
                <a:spcPct val="90000"/>
              </a:lnSpc>
            </a:pPr>
            <a:r>
              <a:rPr lang="en-US" sz="2800" dirty="0">
                <a:solidFill>
                  <a:srgbClr val="FFFF00"/>
                </a:solidFill>
                <a:effectLst>
                  <a:outerShdw blurRad="38100" dist="38100" dir="2700000" algn="tl">
                    <a:srgbClr val="000000">
                      <a:alpha val="43137"/>
                    </a:srgbClr>
                  </a:outerShdw>
                </a:effectLst>
              </a:rPr>
              <a:t>Descartes: Our Knowledge Of Divine Deductive</a:t>
            </a:r>
          </a:p>
          <a:p>
            <a:pPr>
              <a:lnSpc>
                <a:spcPct val="90000"/>
              </a:lnSpc>
            </a:pPr>
            <a:r>
              <a:rPr lang="en-US" sz="2800" dirty="0">
                <a:solidFill>
                  <a:srgbClr val="FFFF00"/>
                </a:solidFill>
                <a:effectLst>
                  <a:outerShdw blurRad="38100" dist="38100" dir="2700000" algn="tl">
                    <a:srgbClr val="000000">
                      <a:alpha val="43137"/>
                    </a:srgbClr>
                  </a:outerShdw>
                </a:effectLst>
              </a:rPr>
              <a:t>Locke Empiricism:  All Knowledge Is Inductive</a:t>
            </a:r>
          </a:p>
          <a:p>
            <a:pPr>
              <a:lnSpc>
                <a:spcPct val="90000"/>
              </a:lnSpc>
            </a:pPr>
            <a:r>
              <a:rPr lang="en-US" sz="2800" dirty="0">
                <a:solidFill>
                  <a:srgbClr val="FFFF00"/>
                </a:solidFill>
                <a:effectLst>
                  <a:outerShdw blurRad="38100" dist="38100" dir="2700000" algn="tl">
                    <a:srgbClr val="000000">
                      <a:alpha val="43137"/>
                    </a:srgbClr>
                  </a:outerShdw>
                </a:effectLst>
              </a:rPr>
              <a:t>Labeled:  </a:t>
            </a:r>
            <a:r>
              <a:rPr lang="en-US" sz="2800" b="1" dirty="0">
                <a:solidFill>
                  <a:srgbClr val="FFFF00"/>
                </a:solidFill>
                <a:effectLst>
                  <a:outerShdw blurRad="38100" dist="38100" dir="2700000" algn="tl">
                    <a:srgbClr val="000000">
                      <a:alpha val="43137"/>
                    </a:srgbClr>
                  </a:outerShdw>
                </a:effectLst>
              </a:rPr>
              <a:t>“Scottish Common Sense Philosophy”</a:t>
            </a:r>
          </a:p>
          <a:p>
            <a:pPr>
              <a:lnSpc>
                <a:spcPct val="90000"/>
              </a:lnSpc>
            </a:pPr>
            <a:r>
              <a:rPr lang="en-US" sz="2800" dirty="0">
                <a:solidFill>
                  <a:srgbClr val="FFFF00"/>
                </a:solidFill>
                <a:effectLst>
                  <a:outerShdw blurRad="38100" dist="38100" dir="2700000" algn="tl">
                    <a:srgbClr val="000000">
                      <a:alpha val="43137"/>
                    </a:srgbClr>
                  </a:outerShdw>
                </a:effectLst>
              </a:rPr>
              <a:t>Know: Reflection, Reduction, Analysis, Analogy</a:t>
            </a:r>
          </a:p>
          <a:p>
            <a:pPr>
              <a:lnSpc>
                <a:spcPct val="90000"/>
              </a:lnSpc>
            </a:pPr>
            <a:r>
              <a:rPr lang="en-US" sz="2800" dirty="0">
                <a:solidFill>
                  <a:srgbClr val="FFFF00"/>
                </a:solidFill>
                <a:effectLst>
                  <a:outerShdw blurRad="38100" dist="38100" dir="2700000" algn="tl">
                    <a:srgbClr val="000000">
                      <a:alpha val="43137"/>
                    </a:srgbClr>
                  </a:outerShdw>
                </a:effectLst>
              </a:rPr>
              <a:t>Scottish Entitlement Theories : Politics &amp; Religion</a:t>
            </a:r>
          </a:p>
          <a:p>
            <a:pPr>
              <a:lnSpc>
                <a:spcPct val="90000"/>
              </a:lnSpc>
            </a:pPr>
            <a:r>
              <a:rPr lang="en-US" sz="2800" dirty="0">
                <a:solidFill>
                  <a:srgbClr val="FFFF00"/>
                </a:solidFill>
                <a:effectLst>
                  <a:outerShdw blurRad="38100" dist="38100" dir="2700000" algn="tl">
                    <a:srgbClr val="000000">
                      <a:alpha val="43137"/>
                    </a:srgbClr>
                  </a:outerShdw>
                </a:effectLst>
              </a:rPr>
              <a:t>John Locke: “The Reasonableness of Christianity”</a:t>
            </a:r>
            <a:r>
              <a:rPr lang="en-US" sz="2800" dirty="0">
                <a:effectLst>
                  <a:outerShdw blurRad="38100" dist="38100" dir="2700000" algn="tl">
                    <a:srgbClr val="000000">
                      <a:alpha val="43137"/>
                    </a:srgbClr>
                  </a:outerShdw>
                </a:effectLst>
              </a:rPr>
              <a:t> </a:t>
            </a:r>
          </a:p>
          <a:p>
            <a:pPr>
              <a:lnSpc>
                <a:spcPct val="90000"/>
              </a:lnSpc>
            </a:pPr>
            <a:endParaRPr lang="en-US" sz="2800" dirty="0"/>
          </a:p>
          <a:p>
            <a:pPr>
              <a:lnSpc>
                <a:spcPct val="90000"/>
              </a:lnSpc>
            </a:pPr>
            <a:endParaRPr lang="en-US"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14400"/>
          </a:xfrm>
          <a:solidFill>
            <a:schemeClr val="bg1">
              <a:lumMod val="95000"/>
            </a:schemeClr>
          </a:solidFill>
        </p:spPr>
        <p:txBody>
          <a:bodyPr/>
          <a:lstStyle/>
          <a:p>
            <a:r>
              <a:rPr lang="en-US" sz="4800" dirty="0">
                <a:effectLst>
                  <a:outerShdw blurRad="38100" dist="38100" dir="2700000" algn="tl">
                    <a:srgbClr val="000000">
                      <a:alpha val="43137"/>
                    </a:srgbClr>
                  </a:outerShdw>
                </a:effectLst>
              </a:rPr>
              <a:t>Enlightened Rationalism</a:t>
            </a:r>
          </a:p>
        </p:txBody>
      </p:sp>
      <p:sp>
        <p:nvSpPr>
          <p:cNvPr id="4" name="Content Placeholder 3"/>
          <p:cNvSpPr>
            <a:spLocks noGrp="1"/>
          </p:cNvSpPr>
          <p:nvPr>
            <p:ph idx="1"/>
          </p:nvPr>
        </p:nvSpPr>
        <p:spPr>
          <a:xfrm>
            <a:off x="685800" y="1981200"/>
            <a:ext cx="7772400" cy="4191000"/>
          </a:xfrm>
          <a:solidFill>
            <a:schemeClr val="bg1">
              <a:lumMod val="85000"/>
            </a:schemeClr>
          </a:solidFill>
        </p:spPr>
        <p:txBody>
          <a:bodyPr/>
          <a:lstStyle/>
          <a:p>
            <a:pPr>
              <a:buFont typeface="Wingdings" pitchFamily="2" charset="2"/>
              <a:buChar char="§"/>
            </a:pPr>
            <a:r>
              <a:rPr lang="en-US" i="1" dirty="0">
                <a:solidFill>
                  <a:srgbClr val="800000"/>
                </a:solidFill>
                <a:effectLst>
                  <a:outerShdw blurRad="38100" dist="38100" dir="2700000" algn="tl">
                    <a:srgbClr val="000000">
                      <a:alpha val="43137"/>
                    </a:srgbClr>
                  </a:outerShdw>
                </a:effectLst>
              </a:rPr>
              <a:t> The Enlightenment refers to the political and social theories that developed primarily in France during the 18</a:t>
            </a:r>
            <a:r>
              <a:rPr lang="en-US" i="1" baseline="30000" dirty="0">
                <a:solidFill>
                  <a:srgbClr val="800000"/>
                </a:solidFill>
                <a:effectLst>
                  <a:outerShdw blurRad="38100" dist="38100" dir="2700000" algn="tl">
                    <a:srgbClr val="000000">
                      <a:alpha val="43137"/>
                    </a:srgbClr>
                  </a:outerShdw>
                </a:effectLst>
              </a:rPr>
              <a:t>th</a:t>
            </a:r>
            <a:r>
              <a:rPr lang="en-US" i="1" dirty="0">
                <a:solidFill>
                  <a:srgbClr val="800000"/>
                </a:solidFill>
                <a:effectLst>
                  <a:outerShdw blurRad="38100" dist="38100" dir="2700000" algn="tl">
                    <a:srgbClr val="000000">
                      <a:alpha val="43137"/>
                    </a:srgbClr>
                  </a:outerShdw>
                </a:effectLst>
              </a:rPr>
              <a:t> century.  </a:t>
            </a:r>
          </a:p>
          <a:p>
            <a:pPr>
              <a:buFont typeface="Wingdings" pitchFamily="2" charset="2"/>
              <a:buChar char="§"/>
            </a:pPr>
            <a:r>
              <a:rPr lang="en-US" i="1" dirty="0">
                <a:solidFill>
                  <a:srgbClr val="800000"/>
                </a:solidFill>
                <a:effectLst>
                  <a:outerShdw blurRad="38100" dist="38100" dir="2700000" algn="tl">
                    <a:srgbClr val="000000">
                      <a:alpha val="43137"/>
                    </a:srgbClr>
                  </a:outerShdw>
                </a:effectLst>
              </a:rPr>
              <a:t>John Locke,  an Englishman,  proposed the radical idea of natural rights.</a:t>
            </a:r>
          </a:p>
          <a:p>
            <a:pPr>
              <a:buFont typeface="Wingdings" pitchFamily="2" charset="2"/>
              <a:buChar char="§"/>
            </a:pPr>
            <a:r>
              <a:rPr lang="en-US" i="1" dirty="0">
                <a:solidFill>
                  <a:srgbClr val="800000"/>
                </a:solidFill>
                <a:effectLst>
                  <a:outerShdw blurRad="38100" dist="38100" dir="2700000" algn="tl">
                    <a:srgbClr val="000000">
                      <a:alpha val="43137"/>
                    </a:srgbClr>
                  </a:outerShdw>
                </a:effectLst>
              </a:rPr>
              <a:t>Locke claimed that the purpose of government was to protect the natural rights of “life, liberty,  and property.” </a:t>
            </a:r>
            <a:endParaRPr lang="en-US" dirty="0">
              <a:effectLst>
                <a:outerShdw blurRad="38100" dist="38100" dir="2700000" algn="tl">
                  <a:srgbClr val="000000">
                    <a:alpha val="43137"/>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096578" name="Rectangle 2" descr="Medium wood"/>
          <p:cNvSpPr>
            <a:spLocks noGrp="1" noChangeArrowheads="1"/>
          </p:cNvSpPr>
          <p:nvPr>
            <p:ph type="title"/>
          </p:nvPr>
        </p:nvSpPr>
        <p:spPr>
          <a:xfrm>
            <a:off x="3429000" y="4038600"/>
            <a:ext cx="2514600" cy="533400"/>
          </a:xfrm>
          <a:blipFill dpi="0" rotWithShape="0">
            <a:blip r:embed="rId5" cstate="print"/>
            <a:srcRect/>
            <a:tile tx="0" ty="0" sx="100000" sy="100000" flip="none" algn="tl"/>
          </a:blipFill>
        </p:spPr>
        <p:txBody>
          <a:bodyPr/>
          <a:lstStyle/>
          <a:p>
            <a:r>
              <a:rPr lang="en-US" sz="4000" b="1">
                <a:solidFill>
                  <a:srgbClr val="FFCCFF"/>
                </a:solidFill>
                <a:effectLst>
                  <a:outerShdw blurRad="38100" dist="38100" dir="2700000" algn="tl">
                    <a:srgbClr val="000000"/>
                  </a:outerShdw>
                </a:effectLst>
                <a:latin typeface="Australian Sunrise" pitchFamily="2" charset="0"/>
              </a:rPr>
              <a:t>PRIMITIVE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96578">
                                            <p:txEl>
                                              <p:pRg st="0" end="0"/>
                                            </p:txEl>
                                          </p:spTgt>
                                        </p:tgtEl>
                                        <p:attrNameLst>
                                          <p:attrName>style.visibility</p:attrName>
                                        </p:attrNameLst>
                                      </p:cBhvr>
                                      <p:to>
                                        <p:strVal val="visible"/>
                                      </p:to>
                                    </p:set>
                                    <p:animEffect transition="in" filter="box(out)">
                                      <p:cBhvr>
                                        <p:cTn id="7" dur="500"/>
                                        <p:tgtEl>
                                          <p:spTgt spid="309657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6578"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14400"/>
          </a:xfrm>
          <a:solidFill>
            <a:schemeClr val="bg1">
              <a:lumMod val="95000"/>
            </a:schemeClr>
          </a:solidFill>
        </p:spPr>
        <p:txBody>
          <a:bodyPr/>
          <a:lstStyle/>
          <a:p>
            <a:r>
              <a:rPr lang="en-US" sz="4800" dirty="0">
                <a:effectLst>
                  <a:outerShdw blurRad="38100" dist="38100" dir="2700000" algn="tl">
                    <a:srgbClr val="000000">
                      <a:alpha val="43137"/>
                    </a:srgbClr>
                  </a:outerShdw>
                </a:effectLst>
              </a:rPr>
              <a:t>Enlightened Rationalism</a:t>
            </a:r>
          </a:p>
        </p:txBody>
      </p:sp>
      <p:sp>
        <p:nvSpPr>
          <p:cNvPr id="4" name="Content Placeholder 3"/>
          <p:cNvSpPr>
            <a:spLocks noGrp="1"/>
          </p:cNvSpPr>
          <p:nvPr>
            <p:ph idx="1"/>
          </p:nvPr>
        </p:nvSpPr>
        <p:spPr>
          <a:xfrm>
            <a:off x="685800" y="1828800"/>
            <a:ext cx="7772400" cy="4572000"/>
          </a:xfrm>
          <a:solidFill>
            <a:schemeClr val="bg1">
              <a:lumMod val="85000"/>
            </a:schemeClr>
          </a:solidFill>
        </p:spPr>
        <p:txBody>
          <a:bodyPr/>
          <a:lstStyle/>
          <a:p>
            <a:pPr>
              <a:buFont typeface="Wingdings" pitchFamily="2" charset="2"/>
              <a:buChar char="§"/>
            </a:pPr>
            <a:r>
              <a:rPr lang="en-US" b="1" i="1" dirty="0">
                <a:solidFill>
                  <a:srgbClr val="800000"/>
                </a:solidFill>
                <a:effectLst>
                  <a:outerShdw blurRad="38100" dist="38100" dir="2700000" algn="tl">
                    <a:srgbClr val="000000">
                      <a:alpha val="43137"/>
                    </a:srgbClr>
                  </a:outerShdw>
                </a:effectLst>
              </a:rPr>
              <a:t>The French expanded this idea in the work of Frenchmen like Rousseau, Voltaire,  and Montesquieu.</a:t>
            </a:r>
          </a:p>
          <a:p>
            <a:pPr>
              <a:buFont typeface="Wingdings" pitchFamily="2" charset="2"/>
              <a:buChar char="§"/>
            </a:pPr>
            <a:r>
              <a:rPr lang="en-US" i="1" dirty="0">
                <a:solidFill>
                  <a:srgbClr val="800000"/>
                </a:solidFill>
                <a:effectLst>
                  <a:outerShdw blurRad="38100" dist="38100" dir="2700000" algn="tl">
                    <a:srgbClr val="000000">
                      <a:alpha val="43137"/>
                    </a:srgbClr>
                  </a:outerShdw>
                </a:effectLst>
              </a:rPr>
              <a:t>Rousseau argued that people have the right and responsibility to rebel against a ruler who fails to protect their natural rights while Voltaire advocated that people have the right to freedom of speech,  press,  and religion.  </a:t>
            </a:r>
          </a:p>
          <a:p>
            <a:pPr>
              <a:buFont typeface="Wingdings" pitchFamily="2" charset="2"/>
              <a:buChar char="§"/>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38200"/>
          </a:xfrm>
          <a:solidFill>
            <a:schemeClr val="bg1">
              <a:lumMod val="95000"/>
            </a:schemeClr>
          </a:solidFill>
        </p:spPr>
        <p:txBody>
          <a:bodyPr/>
          <a:lstStyle/>
          <a:p>
            <a:r>
              <a:rPr lang="en-US" sz="4800" dirty="0"/>
              <a:t>Enlightened Rationalism</a:t>
            </a:r>
          </a:p>
        </p:txBody>
      </p:sp>
      <p:sp>
        <p:nvSpPr>
          <p:cNvPr id="4" name="Content Placeholder 3"/>
          <p:cNvSpPr>
            <a:spLocks noGrp="1"/>
          </p:cNvSpPr>
          <p:nvPr>
            <p:ph idx="1"/>
          </p:nvPr>
        </p:nvSpPr>
        <p:spPr>
          <a:xfrm>
            <a:off x="685800" y="1752600"/>
            <a:ext cx="7772400" cy="4648200"/>
          </a:xfrm>
          <a:solidFill>
            <a:schemeClr val="bg1">
              <a:lumMod val="85000"/>
            </a:schemeClr>
          </a:solidFill>
        </p:spPr>
        <p:txBody>
          <a:bodyPr/>
          <a:lstStyle/>
          <a:p>
            <a:pPr>
              <a:buFont typeface="Wingdings" pitchFamily="2" charset="2"/>
              <a:buChar char="§"/>
            </a:pPr>
            <a:r>
              <a:rPr lang="en-US" i="1" dirty="0">
                <a:solidFill>
                  <a:srgbClr val="800000"/>
                </a:solidFill>
              </a:rPr>
              <a:t> </a:t>
            </a:r>
            <a:r>
              <a:rPr lang="en-US" b="1" i="1" dirty="0">
                <a:solidFill>
                  <a:srgbClr val="800000"/>
                </a:solidFill>
              </a:rPr>
              <a:t>The French expanded this idea in the work of  Frenchmen like Rousseau,  Voltaire,  and Montesquieu.</a:t>
            </a:r>
          </a:p>
          <a:p>
            <a:pPr>
              <a:buFont typeface="Wingdings" pitchFamily="2" charset="2"/>
              <a:buChar char="§"/>
            </a:pPr>
            <a:r>
              <a:rPr lang="en-US" i="1" dirty="0">
                <a:solidFill>
                  <a:srgbClr val="800000"/>
                </a:solidFill>
              </a:rPr>
              <a:t>Montesquieu set about describing the perfect government system where three branches of government have separate powers that check and balance each other.</a:t>
            </a:r>
          </a:p>
          <a:p>
            <a:pPr>
              <a:buFont typeface="Wingdings" pitchFamily="2" charset="2"/>
              <a:buChar char="§"/>
            </a:pPr>
            <a:r>
              <a:rPr lang="en-US" i="1" dirty="0">
                <a:solidFill>
                  <a:srgbClr val="800000"/>
                </a:solidFill>
              </a:rPr>
              <a:t>The French nobles didn’t like these radical ideas but several American readers did.   </a:t>
            </a:r>
          </a:p>
          <a:p>
            <a:pPr>
              <a:buFont typeface="Wingdings" pitchFamily="2" charset="2"/>
              <a:buChar char="§"/>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228600"/>
            <a:ext cx="7696200" cy="1066800"/>
          </a:xfrm>
        </p:spPr>
        <p:txBody>
          <a:bodyPr/>
          <a:lstStyle/>
          <a:p>
            <a:r>
              <a:rPr lang="en-US" dirty="0">
                <a:solidFill>
                  <a:srgbClr val="FF3300"/>
                </a:solidFill>
                <a:effectLst>
                  <a:outerShdw blurRad="38100" dist="38100" dir="2700000" algn="tl">
                    <a:srgbClr val="000000">
                      <a:alpha val="43137"/>
                    </a:srgbClr>
                  </a:outerShdw>
                </a:effectLst>
              </a:rPr>
              <a:t>Enlightenment Rationalism:</a:t>
            </a:r>
            <a:br>
              <a:rPr lang="en-US" dirty="0">
                <a:solidFill>
                  <a:srgbClr val="FFFF00"/>
                </a:solidFill>
                <a:effectLst>
                  <a:outerShdw blurRad="38100" dist="38100" dir="2700000" algn="tl">
                    <a:srgbClr val="000000">
                      <a:alpha val="43137"/>
                    </a:srgbClr>
                  </a:outerShdw>
                </a:effectLst>
              </a:rPr>
            </a:br>
            <a:r>
              <a:rPr lang="en-US" dirty="0">
                <a:solidFill>
                  <a:srgbClr val="FF6600"/>
                </a:solidFill>
                <a:effectLst>
                  <a:outerShdw blurRad="38100" dist="38100" dir="2700000" algn="tl">
                    <a:srgbClr val="000000">
                      <a:alpha val="43137"/>
                    </a:srgbClr>
                  </a:outerShdw>
                </a:effectLst>
              </a:rPr>
              <a:t>Ideals Political &amp; Religious</a:t>
            </a:r>
            <a:r>
              <a:rPr lang="en-US" dirty="0">
                <a:effectLst>
                  <a:outerShdw blurRad="38100" dist="38100" dir="2700000" algn="tl">
                    <a:srgbClr val="000000">
                      <a:alpha val="43137"/>
                    </a:srgbClr>
                  </a:outerShdw>
                </a:effectLst>
              </a:rPr>
              <a:t> </a:t>
            </a:r>
          </a:p>
        </p:txBody>
      </p:sp>
      <p:sp>
        <p:nvSpPr>
          <p:cNvPr id="54275" name="Rectangle 3"/>
          <p:cNvSpPr>
            <a:spLocks noGrp="1" noChangeArrowheads="1"/>
          </p:cNvSpPr>
          <p:nvPr>
            <p:ph type="body" idx="1"/>
          </p:nvPr>
        </p:nvSpPr>
        <p:spPr>
          <a:xfrm>
            <a:off x="685800" y="1524000"/>
            <a:ext cx="8229600" cy="5334000"/>
          </a:xfrm>
        </p:spPr>
        <p:txBody>
          <a:bodyPr/>
          <a:lstStyle/>
          <a:p>
            <a:pPr>
              <a:lnSpc>
                <a:spcPct val="90000"/>
              </a:lnSpc>
            </a:pPr>
            <a:r>
              <a:rPr lang="en-US" sz="2800" dirty="0">
                <a:solidFill>
                  <a:srgbClr val="FFFF00"/>
                </a:solidFill>
                <a:effectLst>
                  <a:outerShdw blurRad="38100" dist="38100" dir="2700000" algn="tl">
                    <a:srgbClr val="000000">
                      <a:alpha val="43137"/>
                    </a:srgbClr>
                  </a:outerShdw>
                </a:effectLst>
              </a:rPr>
              <a:t>Intellectual Movement With Focus On Inner Self</a:t>
            </a:r>
          </a:p>
          <a:p>
            <a:pPr>
              <a:lnSpc>
                <a:spcPct val="90000"/>
              </a:lnSpc>
            </a:pPr>
            <a:r>
              <a:rPr lang="en-US" sz="2800" dirty="0">
                <a:solidFill>
                  <a:srgbClr val="FFFF00"/>
                </a:solidFill>
                <a:effectLst>
                  <a:outerShdw blurRad="38100" dist="38100" dir="2700000" algn="tl">
                    <a:srgbClr val="000000">
                      <a:alpha val="43137"/>
                    </a:srgbClr>
                  </a:outerShdw>
                </a:effectLst>
              </a:rPr>
              <a:t>Legitimate Authority Is Not Of Church Or Clergy</a:t>
            </a:r>
          </a:p>
          <a:p>
            <a:pPr>
              <a:lnSpc>
                <a:spcPct val="90000"/>
              </a:lnSpc>
            </a:pPr>
            <a:r>
              <a:rPr lang="en-US" sz="2800" dirty="0">
                <a:solidFill>
                  <a:srgbClr val="FFFF00"/>
                </a:solidFill>
                <a:effectLst>
                  <a:outerShdw blurRad="38100" dist="38100" dir="2700000" algn="tl">
                    <a:srgbClr val="000000">
                      <a:alpha val="43137"/>
                    </a:srgbClr>
                  </a:outerShdw>
                </a:effectLst>
              </a:rPr>
              <a:t>Reason vs. Revealed:  Self  - Defines &amp; Discovers </a:t>
            </a:r>
          </a:p>
          <a:p>
            <a:pPr>
              <a:lnSpc>
                <a:spcPct val="90000"/>
              </a:lnSpc>
            </a:pPr>
            <a:r>
              <a:rPr lang="en-US" sz="2800" dirty="0">
                <a:solidFill>
                  <a:srgbClr val="FFFF00"/>
                </a:solidFill>
                <a:effectLst>
                  <a:outerShdw blurRad="38100" dist="38100" dir="2700000" algn="tl">
                    <a:srgbClr val="000000">
                      <a:alpha val="43137"/>
                    </a:srgbClr>
                  </a:outerShdw>
                </a:effectLst>
              </a:rPr>
              <a:t>Kant Religion: Moral </a:t>
            </a:r>
            <a:r>
              <a:rPr lang="en-US" sz="2800" dirty="0" err="1">
                <a:solidFill>
                  <a:srgbClr val="FFFF00"/>
                </a:solidFill>
                <a:effectLst>
                  <a:outerShdw blurRad="38100" dist="38100" dir="2700000" algn="tl">
                    <a:srgbClr val="000000">
                      <a:alpha val="43137"/>
                    </a:srgbClr>
                  </a:outerShdw>
                </a:effectLst>
              </a:rPr>
              <a:t>Givenness</a:t>
            </a:r>
            <a:r>
              <a:rPr lang="en-US" sz="2800" dirty="0">
                <a:solidFill>
                  <a:srgbClr val="FFFF00"/>
                </a:solidFill>
                <a:effectLst>
                  <a:outerShdw blurRad="38100" dist="38100" dir="2700000" algn="tl">
                    <a:srgbClr val="000000">
                      <a:alpha val="43137"/>
                    </a:srgbClr>
                  </a:outerShdw>
                </a:effectLst>
              </a:rPr>
              <a:t> / Imperative Duty </a:t>
            </a:r>
          </a:p>
          <a:p>
            <a:pPr>
              <a:lnSpc>
                <a:spcPct val="90000"/>
              </a:lnSpc>
            </a:pPr>
            <a:r>
              <a:rPr lang="en-US" sz="2800" dirty="0">
                <a:solidFill>
                  <a:srgbClr val="FFFF00"/>
                </a:solidFill>
                <a:effectLst>
                  <a:outerShdw blurRad="38100" dist="38100" dir="2700000" algn="tl">
                    <a:srgbClr val="000000">
                      <a:alpha val="43137"/>
                    </a:srgbClr>
                  </a:outerShdw>
                </a:effectLst>
              </a:rPr>
              <a:t>Theology : Experience-based - Subjective / Private</a:t>
            </a:r>
          </a:p>
          <a:p>
            <a:pPr>
              <a:lnSpc>
                <a:spcPct val="90000"/>
              </a:lnSpc>
            </a:pPr>
            <a:r>
              <a:rPr lang="en-US" sz="2800" dirty="0">
                <a:solidFill>
                  <a:srgbClr val="FFFF00"/>
                </a:solidFill>
                <a:effectLst>
                  <a:outerShdw blurRad="38100" dist="38100" dir="2700000" algn="tl">
                    <a:srgbClr val="000000">
                      <a:alpha val="43137"/>
                    </a:srgbClr>
                  </a:outerShdw>
                </a:effectLst>
              </a:rPr>
              <a:t>Descartes: Our Knowledge Of Divine Deductive</a:t>
            </a:r>
          </a:p>
          <a:p>
            <a:pPr>
              <a:lnSpc>
                <a:spcPct val="90000"/>
              </a:lnSpc>
            </a:pPr>
            <a:r>
              <a:rPr lang="en-US" sz="2800" dirty="0">
                <a:solidFill>
                  <a:srgbClr val="FFFF00"/>
                </a:solidFill>
                <a:effectLst>
                  <a:outerShdw blurRad="38100" dist="38100" dir="2700000" algn="tl">
                    <a:srgbClr val="000000">
                      <a:alpha val="43137"/>
                    </a:srgbClr>
                  </a:outerShdw>
                </a:effectLst>
              </a:rPr>
              <a:t>Locke Empiricism:  All Knowledge Is Inductive</a:t>
            </a:r>
          </a:p>
          <a:p>
            <a:pPr>
              <a:lnSpc>
                <a:spcPct val="90000"/>
              </a:lnSpc>
            </a:pPr>
            <a:r>
              <a:rPr lang="en-US" sz="2800" dirty="0">
                <a:solidFill>
                  <a:srgbClr val="FFFF00"/>
                </a:solidFill>
                <a:effectLst>
                  <a:outerShdw blurRad="38100" dist="38100" dir="2700000" algn="tl">
                    <a:srgbClr val="000000">
                      <a:alpha val="43137"/>
                    </a:srgbClr>
                  </a:outerShdw>
                </a:effectLst>
              </a:rPr>
              <a:t>Labeled:  </a:t>
            </a:r>
            <a:r>
              <a:rPr lang="en-US" sz="2800" b="1" dirty="0">
                <a:solidFill>
                  <a:srgbClr val="FFFF00"/>
                </a:solidFill>
                <a:effectLst>
                  <a:outerShdw blurRad="38100" dist="38100" dir="2700000" algn="tl">
                    <a:srgbClr val="000000">
                      <a:alpha val="43137"/>
                    </a:srgbClr>
                  </a:outerShdw>
                </a:effectLst>
              </a:rPr>
              <a:t>“Scottish Common Sense Philosophy”</a:t>
            </a:r>
          </a:p>
          <a:p>
            <a:pPr>
              <a:lnSpc>
                <a:spcPct val="90000"/>
              </a:lnSpc>
            </a:pPr>
            <a:r>
              <a:rPr lang="en-US" sz="2800" dirty="0">
                <a:solidFill>
                  <a:srgbClr val="FFFF00"/>
                </a:solidFill>
                <a:effectLst>
                  <a:outerShdw blurRad="38100" dist="38100" dir="2700000" algn="tl">
                    <a:srgbClr val="000000">
                      <a:alpha val="43137"/>
                    </a:srgbClr>
                  </a:outerShdw>
                </a:effectLst>
              </a:rPr>
              <a:t>Know: Reflection, Reduction, Analysis, Analogy</a:t>
            </a:r>
          </a:p>
          <a:p>
            <a:pPr>
              <a:lnSpc>
                <a:spcPct val="90000"/>
              </a:lnSpc>
            </a:pPr>
            <a:r>
              <a:rPr lang="en-US" sz="2800" dirty="0">
                <a:solidFill>
                  <a:srgbClr val="FFFF00"/>
                </a:solidFill>
                <a:effectLst>
                  <a:outerShdw blurRad="38100" dist="38100" dir="2700000" algn="tl">
                    <a:srgbClr val="000000">
                      <a:alpha val="43137"/>
                    </a:srgbClr>
                  </a:outerShdw>
                </a:effectLst>
              </a:rPr>
              <a:t>Scottish Entitlement Theories : Politics &amp; Religion</a:t>
            </a:r>
          </a:p>
          <a:p>
            <a:pPr>
              <a:lnSpc>
                <a:spcPct val="90000"/>
              </a:lnSpc>
            </a:pPr>
            <a:r>
              <a:rPr lang="en-US" sz="2800" dirty="0">
                <a:solidFill>
                  <a:srgbClr val="FFFF00"/>
                </a:solidFill>
                <a:effectLst>
                  <a:outerShdw blurRad="38100" dist="38100" dir="2700000" algn="tl">
                    <a:srgbClr val="000000">
                      <a:alpha val="43137"/>
                    </a:srgbClr>
                  </a:outerShdw>
                </a:effectLst>
              </a:rPr>
              <a:t>John Locke: “The Reasonableness of Christianity”</a:t>
            </a:r>
            <a:r>
              <a:rPr lang="en-US" sz="2800" dirty="0">
                <a:effectLst>
                  <a:outerShdw blurRad="38100" dist="38100" dir="2700000" algn="tl">
                    <a:srgbClr val="000000">
                      <a:alpha val="43137"/>
                    </a:srgbClr>
                  </a:outerShdw>
                </a:effectLst>
              </a:rPr>
              <a:t> </a:t>
            </a:r>
          </a:p>
          <a:p>
            <a:pPr>
              <a:lnSpc>
                <a:spcPct val="90000"/>
              </a:lnSpc>
            </a:pPr>
            <a:endParaRPr lang="en-US" sz="2800" dirty="0"/>
          </a:p>
          <a:p>
            <a:pPr>
              <a:lnSpc>
                <a:spcPct val="90000"/>
              </a:lnSpc>
            </a:pPr>
            <a:endParaRPr lang="en-US" sz="2800" dirty="0"/>
          </a:p>
        </p:txBody>
      </p:sp>
    </p:spTree>
    <p:extLst>
      <p:ext uri="{BB962C8B-B14F-4D97-AF65-F5344CB8AC3E}">
        <p14:creationId xmlns:p14="http://schemas.microsoft.com/office/powerpoint/2010/main" val="163614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4275">
                                            <p:txEl>
                                              <p:pRg st="7" end="7"/>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228600"/>
            <a:ext cx="7696200" cy="1066800"/>
          </a:xfrm>
        </p:spPr>
        <p:txBody>
          <a:bodyPr/>
          <a:lstStyle/>
          <a:p>
            <a:r>
              <a:rPr lang="en-US" dirty="0">
                <a:solidFill>
                  <a:srgbClr val="FF3300"/>
                </a:solidFill>
                <a:effectLst>
                  <a:outerShdw blurRad="38100" dist="38100" dir="2700000" algn="tl">
                    <a:srgbClr val="000000">
                      <a:alpha val="43137"/>
                    </a:srgbClr>
                  </a:outerShdw>
                </a:effectLst>
              </a:rPr>
              <a:t>Enlightenment Rationalism:</a:t>
            </a:r>
            <a:br>
              <a:rPr lang="en-US" dirty="0">
                <a:solidFill>
                  <a:srgbClr val="FFFF00"/>
                </a:solidFill>
                <a:effectLst>
                  <a:outerShdw blurRad="38100" dist="38100" dir="2700000" algn="tl">
                    <a:srgbClr val="000000">
                      <a:alpha val="43137"/>
                    </a:srgbClr>
                  </a:outerShdw>
                </a:effectLst>
              </a:rPr>
            </a:br>
            <a:r>
              <a:rPr lang="en-US" dirty="0">
                <a:solidFill>
                  <a:srgbClr val="FF6600"/>
                </a:solidFill>
                <a:effectLst>
                  <a:outerShdw blurRad="38100" dist="38100" dir="2700000" algn="tl">
                    <a:srgbClr val="000000">
                      <a:alpha val="43137"/>
                    </a:srgbClr>
                  </a:outerShdw>
                </a:effectLst>
              </a:rPr>
              <a:t>Ideals Political &amp; Religious</a:t>
            </a:r>
            <a:r>
              <a:rPr lang="en-US" dirty="0">
                <a:effectLst>
                  <a:outerShdw blurRad="38100" dist="38100" dir="2700000" algn="tl">
                    <a:srgbClr val="000000">
                      <a:alpha val="43137"/>
                    </a:srgbClr>
                  </a:outerShdw>
                </a:effectLst>
              </a:rPr>
              <a:t> </a:t>
            </a:r>
          </a:p>
        </p:txBody>
      </p:sp>
      <p:sp>
        <p:nvSpPr>
          <p:cNvPr id="54275" name="Rectangle 3"/>
          <p:cNvSpPr>
            <a:spLocks noGrp="1" noChangeArrowheads="1"/>
          </p:cNvSpPr>
          <p:nvPr>
            <p:ph type="body" idx="1"/>
          </p:nvPr>
        </p:nvSpPr>
        <p:spPr>
          <a:xfrm>
            <a:off x="457200" y="1524000"/>
            <a:ext cx="8534400" cy="5334000"/>
          </a:xfrm>
        </p:spPr>
        <p:txBody>
          <a:bodyPr/>
          <a:lstStyle/>
          <a:p>
            <a:pPr>
              <a:lnSpc>
                <a:spcPct val="90000"/>
              </a:lnSpc>
            </a:pPr>
            <a:r>
              <a:rPr lang="en-US" sz="2800" dirty="0">
                <a:solidFill>
                  <a:srgbClr val="FFFF00"/>
                </a:solidFill>
                <a:effectLst>
                  <a:outerShdw blurRad="38100" dist="38100" dir="2700000" algn="tl">
                    <a:srgbClr val="000000">
                      <a:alpha val="43137"/>
                    </a:srgbClr>
                  </a:outerShdw>
                </a:effectLst>
              </a:rPr>
              <a:t>Intellectual Movement With Focus On Inner Self</a:t>
            </a:r>
          </a:p>
          <a:p>
            <a:pPr>
              <a:lnSpc>
                <a:spcPct val="90000"/>
              </a:lnSpc>
            </a:pPr>
            <a:r>
              <a:rPr lang="en-US" sz="2800" dirty="0">
                <a:solidFill>
                  <a:srgbClr val="FFFF00"/>
                </a:solidFill>
                <a:effectLst>
                  <a:outerShdw blurRad="38100" dist="38100" dir="2700000" algn="tl">
                    <a:srgbClr val="000000">
                      <a:alpha val="43137"/>
                    </a:srgbClr>
                  </a:outerShdw>
                </a:effectLst>
              </a:rPr>
              <a:t>Legitimate Authority Is Not Of Church Or Clergy</a:t>
            </a:r>
          </a:p>
          <a:p>
            <a:pPr>
              <a:lnSpc>
                <a:spcPct val="90000"/>
              </a:lnSpc>
            </a:pPr>
            <a:r>
              <a:rPr lang="en-US" sz="2800" dirty="0">
                <a:solidFill>
                  <a:srgbClr val="FFFF00"/>
                </a:solidFill>
                <a:effectLst>
                  <a:outerShdw blurRad="38100" dist="38100" dir="2700000" algn="tl">
                    <a:srgbClr val="000000">
                      <a:alpha val="43137"/>
                    </a:srgbClr>
                  </a:outerShdw>
                </a:effectLst>
              </a:rPr>
              <a:t>Reason vs. Revealed:  Self  - Defines &amp; Discovers </a:t>
            </a:r>
          </a:p>
          <a:p>
            <a:pPr>
              <a:lnSpc>
                <a:spcPct val="90000"/>
              </a:lnSpc>
            </a:pPr>
            <a:r>
              <a:rPr lang="en-US" sz="2800" dirty="0">
                <a:solidFill>
                  <a:srgbClr val="FFFF00"/>
                </a:solidFill>
                <a:effectLst>
                  <a:outerShdw blurRad="38100" dist="38100" dir="2700000" algn="tl">
                    <a:srgbClr val="000000">
                      <a:alpha val="43137"/>
                    </a:srgbClr>
                  </a:outerShdw>
                </a:effectLst>
              </a:rPr>
              <a:t>Kant Religion: Moral </a:t>
            </a:r>
            <a:r>
              <a:rPr lang="en-US" sz="2800" dirty="0" err="1">
                <a:solidFill>
                  <a:srgbClr val="FFFF00"/>
                </a:solidFill>
                <a:effectLst>
                  <a:outerShdw blurRad="38100" dist="38100" dir="2700000" algn="tl">
                    <a:srgbClr val="000000">
                      <a:alpha val="43137"/>
                    </a:srgbClr>
                  </a:outerShdw>
                </a:effectLst>
              </a:rPr>
              <a:t>Givenness</a:t>
            </a:r>
            <a:r>
              <a:rPr lang="en-US" sz="2800" dirty="0">
                <a:solidFill>
                  <a:srgbClr val="FFFF00"/>
                </a:solidFill>
                <a:effectLst>
                  <a:outerShdw blurRad="38100" dist="38100" dir="2700000" algn="tl">
                    <a:srgbClr val="000000">
                      <a:alpha val="43137"/>
                    </a:srgbClr>
                  </a:outerShdw>
                </a:effectLst>
              </a:rPr>
              <a:t> / Imperative Duty </a:t>
            </a:r>
          </a:p>
          <a:p>
            <a:pPr>
              <a:lnSpc>
                <a:spcPct val="90000"/>
              </a:lnSpc>
            </a:pPr>
            <a:r>
              <a:rPr lang="en-US" sz="2800" dirty="0">
                <a:solidFill>
                  <a:srgbClr val="FFFF00"/>
                </a:solidFill>
                <a:effectLst>
                  <a:outerShdw blurRad="38100" dist="38100" dir="2700000" algn="tl">
                    <a:srgbClr val="000000">
                      <a:alpha val="43137"/>
                    </a:srgbClr>
                  </a:outerShdw>
                </a:effectLst>
              </a:rPr>
              <a:t>Theology : Experience-based - Subjective / Private</a:t>
            </a:r>
          </a:p>
          <a:p>
            <a:pPr>
              <a:lnSpc>
                <a:spcPct val="90000"/>
              </a:lnSpc>
            </a:pPr>
            <a:r>
              <a:rPr lang="en-US" sz="2800" dirty="0">
                <a:solidFill>
                  <a:srgbClr val="FFFF00"/>
                </a:solidFill>
                <a:effectLst>
                  <a:outerShdw blurRad="38100" dist="38100" dir="2700000" algn="tl">
                    <a:srgbClr val="000000">
                      <a:alpha val="43137"/>
                    </a:srgbClr>
                  </a:outerShdw>
                </a:effectLst>
              </a:rPr>
              <a:t>Descartes: Our Knowledge Of Divine Deductive</a:t>
            </a:r>
          </a:p>
          <a:p>
            <a:pPr>
              <a:lnSpc>
                <a:spcPct val="90000"/>
              </a:lnSpc>
            </a:pPr>
            <a:r>
              <a:rPr lang="en-US" sz="2800" dirty="0">
                <a:solidFill>
                  <a:srgbClr val="FFFF00"/>
                </a:solidFill>
                <a:effectLst>
                  <a:outerShdw blurRad="38100" dist="38100" dir="2700000" algn="tl">
                    <a:srgbClr val="000000">
                      <a:alpha val="43137"/>
                    </a:srgbClr>
                  </a:outerShdw>
                </a:effectLst>
              </a:rPr>
              <a:t>Locke Empiricism:  All Knowledge Is Inductive</a:t>
            </a:r>
          </a:p>
          <a:p>
            <a:pPr>
              <a:lnSpc>
                <a:spcPct val="90000"/>
              </a:lnSpc>
            </a:pPr>
            <a:r>
              <a:rPr lang="en-US" sz="2800" dirty="0">
                <a:solidFill>
                  <a:srgbClr val="FFFF00"/>
                </a:solidFill>
                <a:effectLst>
                  <a:outerShdw blurRad="38100" dist="38100" dir="2700000" algn="tl">
                    <a:srgbClr val="000000">
                      <a:alpha val="43137"/>
                    </a:srgbClr>
                  </a:outerShdw>
                </a:effectLst>
              </a:rPr>
              <a:t>Labeled:  </a:t>
            </a:r>
            <a:r>
              <a:rPr lang="en-US" sz="2800" b="1" dirty="0">
                <a:solidFill>
                  <a:srgbClr val="FFFF00"/>
                </a:solidFill>
                <a:effectLst>
                  <a:outerShdw blurRad="38100" dist="38100" dir="2700000" algn="tl">
                    <a:srgbClr val="000000">
                      <a:alpha val="43137"/>
                    </a:srgbClr>
                  </a:outerShdw>
                </a:effectLst>
              </a:rPr>
              <a:t>“Scottish Common Sense Philosophy”</a:t>
            </a:r>
          </a:p>
          <a:p>
            <a:pPr>
              <a:lnSpc>
                <a:spcPct val="90000"/>
              </a:lnSpc>
            </a:pPr>
            <a:r>
              <a:rPr lang="en-US" sz="2800" dirty="0">
                <a:solidFill>
                  <a:srgbClr val="FFFF00"/>
                </a:solidFill>
                <a:effectLst>
                  <a:outerShdw blurRad="38100" dist="38100" dir="2700000" algn="tl">
                    <a:srgbClr val="000000">
                      <a:alpha val="43137"/>
                    </a:srgbClr>
                  </a:outerShdw>
                </a:effectLst>
              </a:rPr>
              <a:t>Know: Reflection, Reduction, Analysis, Analogy</a:t>
            </a:r>
          </a:p>
          <a:p>
            <a:pPr>
              <a:lnSpc>
                <a:spcPct val="90000"/>
              </a:lnSpc>
            </a:pPr>
            <a:r>
              <a:rPr lang="en-US" sz="2800" b="1" dirty="0">
                <a:solidFill>
                  <a:srgbClr val="FFFF00"/>
                </a:solidFill>
                <a:effectLst>
                  <a:outerShdw blurRad="38100" dist="38100" dir="2700000" algn="tl">
                    <a:srgbClr val="000000">
                      <a:alpha val="43137"/>
                    </a:srgbClr>
                  </a:outerShdw>
                </a:effectLst>
              </a:rPr>
              <a:t>Scottish Entitlement Theories : Politics &amp; Religion</a:t>
            </a:r>
          </a:p>
          <a:p>
            <a:pPr>
              <a:lnSpc>
                <a:spcPct val="90000"/>
              </a:lnSpc>
            </a:pPr>
            <a:r>
              <a:rPr lang="en-US" sz="2800" b="1" dirty="0">
                <a:solidFill>
                  <a:srgbClr val="FFFF00"/>
                </a:solidFill>
                <a:effectLst>
                  <a:outerShdw blurRad="38100" dist="38100" dir="2700000" algn="tl">
                    <a:srgbClr val="000000">
                      <a:alpha val="43137"/>
                    </a:srgbClr>
                  </a:outerShdw>
                </a:effectLst>
              </a:rPr>
              <a:t>John Locke: “The Reasonableness of Christianity”</a:t>
            </a:r>
            <a:r>
              <a:rPr lang="en-US" sz="2800" b="1" dirty="0">
                <a:effectLst>
                  <a:outerShdw blurRad="38100" dist="38100" dir="2700000" algn="tl">
                    <a:srgbClr val="000000">
                      <a:alpha val="43137"/>
                    </a:srgbClr>
                  </a:outerShdw>
                </a:effectLst>
              </a:rPr>
              <a:t> </a:t>
            </a:r>
          </a:p>
          <a:p>
            <a:pPr>
              <a:lnSpc>
                <a:spcPct val="90000"/>
              </a:lnSpc>
            </a:pPr>
            <a:endParaRPr lang="en-US" sz="2800" dirty="0"/>
          </a:p>
          <a:p>
            <a:pPr>
              <a:lnSpc>
                <a:spcPct val="90000"/>
              </a:lnSpc>
            </a:pPr>
            <a:endParaRPr lang="en-US" sz="2800" dirty="0"/>
          </a:p>
        </p:txBody>
      </p:sp>
    </p:spTree>
    <p:extLst>
      <p:ext uri="{BB962C8B-B14F-4D97-AF65-F5344CB8AC3E}">
        <p14:creationId xmlns:p14="http://schemas.microsoft.com/office/powerpoint/2010/main" val="112753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4275">
                                            <p:txEl>
                                              <p:pRg st="9" end="9"/>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685800" y="1066800"/>
            <a:ext cx="7772400" cy="5029200"/>
          </a:xfrm>
        </p:spPr>
        <p:txBody>
          <a:bodyPr/>
          <a:lstStyle/>
          <a:p>
            <a:pPr>
              <a:lnSpc>
                <a:spcPct val="90000"/>
              </a:lnSpc>
            </a:pPr>
            <a:r>
              <a:rPr lang="en-US" sz="2800" b="1">
                <a:solidFill>
                  <a:srgbClr val="FFFF00"/>
                </a:solidFill>
              </a:rPr>
              <a:t>Roots</a:t>
            </a:r>
            <a:r>
              <a:rPr lang="en-US" sz="2800">
                <a:solidFill>
                  <a:srgbClr val="FFFF00"/>
                </a:solidFill>
              </a:rPr>
              <a:t>:  Erigena &amp; Early Celtic Christianity </a:t>
            </a:r>
          </a:p>
          <a:p>
            <a:pPr>
              <a:lnSpc>
                <a:spcPct val="90000"/>
              </a:lnSpc>
            </a:pPr>
            <a:r>
              <a:rPr lang="en-US" sz="2800" b="1">
                <a:solidFill>
                  <a:srgbClr val="FFFF00"/>
                </a:solidFill>
              </a:rPr>
              <a:t>Roots</a:t>
            </a:r>
            <a:r>
              <a:rPr lang="en-US" sz="2800">
                <a:solidFill>
                  <a:srgbClr val="FFFF00"/>
                </a:solidFill>
              </a:rPr>
              <a:t>:  Dark Age Asceticism/Monasticism</a:t>
            </a:r>
          </a:p>
          <a:p>
            <a:pPr>
              <a:lnSpc>
                <a:spcPct val="90000"/>
              </a:lnSpc>
            </a:pPr>
            <a:r>
              <a:rPr lang="en-US" sz="2800" b="1">
                <a:solidFill>
                  <a:srgbClr val="FFFF00"/>
                </a:solidFill>
              </a:rPr>
              <a:t>Roots</a:t>
            </a:r>
            <a:r>
              <a:rPr lang="en-US" sz="2800">
                <a:solidFill>
                  <a:srgbClr val="FFFF00"/>
                </a:solidFill>
              </a:rPr>
              <a:t>:  Elizabeth Ousts French Catholic Regent</a:t>
            </a:r>
          </a:p>
          <a:p>
            <a:pPr>
              <a:lnSpc>
                <a:spcPct val="90000"/>
              </a:lnSpc>
            </a:pPr>
            <a:r>
              <a:rPr lang="en-US" sz="2800" b="1">
                <a:solidFill>
                  <a:srgbClr val="FFFF00"/>
                </a:solidFill>
              </a:rPr>
              <a:t>Roots</a:t>
            </a:r>
            <a:r>
              <a:rPr lang="en-US" sz="2800">
                <a:solidFill>
                  <a:srgbClr val="FFFF00"/>
                </a:solidFill>
              </a:rPr>
              <a:t>:  Scotch Calvinist Faith Confession (1560)</a:t>
            </a:r>
          </a:p>
          <a:p>
            <a:pPr>
              <a:lnSpc>
                <a:spcPct val="90000"/>
              </a:lnSpc>
            </a:pPr>
            <a:r>
              <a:rPr lang="en-US" sz="2800" b="1">
                <a:solidFill>
                  <a:srgbClr val="FFFF00"/>
                </a:solidFill>
              </a:rPr>
              <a:t>Roots</a:t>
            </a:r>
            <a:r>
              <a:rPr lang="en-US" sz="2800">
                <a:solidFill>
                  <a:srgbClr val="FFFF00"/>
                </a:solidFill>
              </a:rPr>
              <a:t>:  Reformed Churches Of Exiled John Knox</a:t>
            </a:r>
          </a:p>
          <a:p>
            <a:pPr>
              <a:lnSpc>
                <a:spcPct val="90000"/>
              </a:lnSpc>
            </a:pPr>
            <a:r>
              <a:rPr lang="en-US" sz="2800" b="1">
                <a:solidFill>
                  <a:srgbClr val="FFFF00"/>
                </a:solidFill>
              </a:rPr>
              <a:t>Roots</a:t>
            </a:r>
            <a:r>
              <a:rPr lang="en-US" sz="2800">
                <a:solidFill>
                  <a:srgbClr val="FFFF00"/>
                </a:solidFill>
              </a:rPr>
              <a:t>:  Reform Both Geographic &amp; Theological</a:t>
            </a:r>
          </a:p>
          <a:p>
            <a:pPr>
              <a:lnSpc>
                <a:spcPct val="90000"/>
              </a:lnSpc>
            </a:pPr>
            <a:r>
              <a:rPr lang="en-US" sz="2800" b="1">
                <a:solidFill>
                  <a:srgbClr val="FFFF00"/>
                </a:solidFill>
              </a:rPr>
              <a:t>Roots</a:t>
            </a:r>
            <a:r>
              <a:rPr lang="en-US" sz="2800">
                <a:solidFill>
                  <a:srgbClr val="FFFF00"/>
                </a:solidFill>
              </a:rPr>
              <a:t>:  Reform England Motivated Most Political</a:t>
            </a:r>
          </a:p>
          <a:p>
            <a:pPr>
              <a:lnSpc>
                <a:spcPct val="90000"/>
              </a:lnSpc>
            </a:pPr>
            <a:r>
              <a:rPr lang="en-US" sz="2800" b="1">
                <a:solidFill>
                  <a:srgbClr val="FFFF00"/>
                </a:solidFill>
              </a:rPr>
              <a:t>Roots</a:t>
            </a:r>
            <a:r>
              <a:rPr lang="en-US" sz="2800">
                <a:solidFill>
                  <a:srgbClr val="FFFF00"/>
                </a:solidFill>
              </a:rPr>
              <a:t>:  Parliament Protestant Major Reform Party </a:t>
            </a:r>
          </a:p>
          <a:p>
            <a:pPr>
              <a:lnSpc>
                <a:spcPct val="90000"/>
              </a:lnSpc>
            </a:pPr>
            <a:r>
              <a:rPr lang="en-US" sz="2800" b="1">
                <a:solidFill>
                  <a:srgbClr val="FFFF00"/>
                </a:solidFill>
              </a:rPr>
              <a:t>Roots</a:t>
            </a:r>
            <a:r>
              <a:rPr lang="en-US" sz="2800">
                <a:solidFill>
                  <a:srgbClr val="FFFF00"/>
                </a:solidFill>
              </a:rPr>
              <a:t>:  Church-State “Common Bond” In Reform</a:t>
            </a:r>
          </a:p>
          <a:p>
            <a:pPr>
              <a:lnSpc>
                <a:spcPct val="90000"/>
              </a:lnSpc>
            </a:pPr>
            <a:r>
              <a:rPr lang="en-US" sz="2800" b="1">
                <a:solidFill>
                  <a:srgbClr val="FFFF00"/>
                </a:solidFill>
              </a:rPr>
              <a:t>Roots</a:t>
            </a:r>
            <a:r>
              <a:rPr lang="en-US" sz="2800">
                <a:solidFill>
                  <a:srgbClr val="FFFF00"/>
                </a:solidFill>
              </a:rPr>
              <a:t>:  Less Official Policy More Pure Principle   </a:t>
            </a:r>
          </a:p>
          <a:p>
            <a:pPr>
              <a:lnSpc>
                <a:spcPct val="90000"/>
              </a:lnSpc>
            </a:pPr>
            <a:r>
              <a:rPr lang="en-US" sz="2800" b="1">
                <a:solidFill>
                  <a:srgbClr val="FFFF00"/>
                </a:solidFill>
              </a:rPr>
              <a:t>Roots</a:t>
            </a:r>
            <a:r>
              <a:rPr lang="en-US" sz="2800">
                <a:solidFill>
                  <a:srgbClr val="FFFF00"/>
                </a:solidFill>
              </a:rPr>
              <a:t>:  Less Episcopal More Presbyter In Form</a:t>
            </a:r>
          </a:p>
          <a:p>
            <a:pPr>
              <a:lnSpc>
                <a:spcPct val="90000"/>
              </a:lnSpc>
            </a:pPr>
            <a:r>
              <a:rPr lang="en-US" sz="2800" b="1">
                <a:solidFill>
                  <a:srgbClr val="FFFF00"/>
                </a:solidFill>
              </a:rPr>
              <a:t>Roots</a:t>
            </a:r>
            <a:r>
              <a:rPr lang="en-US" sz="2800">
                <a:solidFill>
                  <a:srgbClr val="FFFF00"/>
                </a:solidFill>
              </a:rPr>
              <a:t>:  Church Of Scotland Later Presbyterian</a:t>
            </a:r>
          </a:p>
          <a:p>
            <a:pPr>
              <a:lnSpc>
                <a:spcPct val="90000"/>
              </a:lnSpc>
              <a:buFontTx/>
              <a:buNone/>
            </a:pPr>
            <a:r>
              <a:rPr lang="en-US" sz="2800"/>
              <a:t>  </a:t>
            </a:r>
          </a:p>
        </p:txBody>
      </p:sp>
      <p:sp>
        <p:nvSpPr>
          <p:cNvPr id="53252" name="Rectangle 4"/>
          <p:cNvSpPr>
            <a:spLocks noGrp="1" noChangeArrowheads="1"/>
          </p:cNvSpPr>
          <p:nvPr>
            <p:ph type="title"/>
          </p:nvPr>
        </p:nvSpPr>
        <p:spPr>
          <a:xfrm>
            <a:off x="685800" y="228600"/>
            <a:ext cx="7772400" cy="838200"/>
          </a:xfrm>
        </p:spPr>
        <p:txBody>
          <a:bodyPr/>
          <a:lstStyle/>
          <a:p>
            <a:r>
              <a:rPr lang="en-US">
                <a:solidFill>
                  <a:srgbClr val="FF6600"/>
                </a:solidFill>
              </a:rPr>
              <a:t>Scottish Enlightenment Setting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940802" name="Picture 2" descr="Bkg_color2"/>
          <p:cNvPicPr>
            <a:picLocks noChangeAspect="1" noChangeArrowheads="1"/>
          </p:cNvPicPr>
          <p:nvPr/>
        </p:nvPicPr>
        <p:blipFill>
          <a:blip r:embed="rId4" cstate="print"/>
          <a:srcRect/>
          <a:stretch>
            <a:fillRect/>
          </a:stretch>
        </p:blipFill>
        <p:spPr bwMode="auto">
          <a:xfrm>
            <a:off x="0" y="0"/>
            <a:ext cx="9144000" cy="6856413"/>
          </a:xfrm>
          <a:prstGeom prst="rect">
            <a:avLst/>
          </a:prstGeom>
          <a:noFill/>
        </p:spPr>
      </p:pic>
      <p:sp>
        <p:nvSpPr>
          <p:cNvPr id="4940803" name="Rectangle 3"/>
          <p:cNvSpPr>
            <a:spLocks noGrp="1" noChangeArrowheads="1"/>
          </p:cNvSpPr>
          <p:nvPr>
            <p:ph type="title"/>
          </p:nvPr>
        </p:nvSpPr>
        <p:spPr>
          <a:xfrm>
            <a:off x="0" y="0"/>
            <a:ext cx="4038600" cy="1752600"/>
          </a:xfrm>
        </p:spPr>
        <p:txBody>
          <a:bodyPr anchor="t"/>
          <a:lstStyle/>
          <a:p>
            <a:pPr algn="r"/>
            <a:br>
              <a:rPr lang="en-US" sz="2400" i="1" dirty="0">
                <a:solidFill>
                  <a:srgbClr val="FF6600"/>
                </a:solidFill>
                <a:effectLst>
                  <a:outerShdw blurRad="38100" dist="38100" dir="2700000" algn="tl">
                    <a:srgbClr val="C0C0C0"/>
                  </a:outerShdw>
                </a:effectLst>
                <a:latin typeface="Broadway" pitchFamily="82" charset="0"/>
                <a:ea typeface="ＭＳ 明朝" charset="-128"/>
              </a:rPr>
            </a:br>
            <a:r>
              <a:rPr lang="en-US" i="1" dirty="0">
                <a:solidFill>
                  <a:srgbClr val="FF6600"/>
                </a:solidFill>
                <a:effectLst>
                  <a:outerShdw blurRad="38100" dist="38100" dir="2700000" algn="tl">
                    <a:srgbClr val="C0C0C0"/>
                  </a:outerShdw>
                </a:effectLst>
                <a:latin typeface="Broadway" pitchFamily="82" charset="0"/>
                <a:ea typeface="ＭＳ 明朝" charset="-128"/>
              </a:rPr>
              <a:t>New Math  Of  HUMAN</a:t>
            </a:r>
            <a:br>
              <a:rPr lang="en-US" i="1" dirty="0">
                <a:solidFill>
                  <a:srgbClr val="FF6600"/>
                </a:solidFill>
                <a:effectLst>
                  <a:outerShdw blurRad="38100" dist="38100" dir="2700000" algn="tl">
                    <a:srgbClr val="C0C0C0"/>
                  </a:outerShdw>
                </a:effectLst>
                <a:latin typeface="Broadway" pitchFamily="82" charset="0"/>
                <a:ea typeface="ＭＳ 明朝" charset="-128"/>
              </a:rPr>
            </a:br>
            <a:r>
              <a:rPr lang="en-US" i="1" dirty="0">
                <a:solidFill>
                  <a:srgbClr val="FF6600"/>
                </a:solidFill>
                <a:effectLst>
                  <a:outerShdw blurRad="38100" dist="38100" dir="2700000" algn="tl">
                    <a:srgbClr val="C0C0C0"/>
                  </a:outerShdw>
                </a:effectLst>
                <a:latin typeface="Broadway" pitchFamily="82" charset="0"/>
                <a:ea typeface="ＭＳ 明朝" charset="-128"/>
              </a:rPr>
              <a:t>TRADITION</a:t>
            </a:r>
            <a:endParaRPr lang="en-US" dirty="0">
              <a:latin typeface="Broadway" pitchFamily="82" charset="0"/>
              <a:ea typeface="ＭＳ 明朝" charset="-128"/>
            </a:endParaRPr>
          </a:p>
        </p:txBody>
      </p:sp>
      <p:sp>
        <p:nvSpPr>
          <p:cNvPr id="4940804" name="Rectangle 4"/>
          <p:cNvSpPr>
            <a:spLocks noGrp="1" noChangeArrowheads="1"/>
          </p:cNvSpPr>
          <p:nvPr>
            <p:ph type="body" idx="1"/>
          </p:nvPr>
        </p:nvSpPr>
        <p:spPr>
          <a:xfrm>
            <a:off x="1371600" y="3733800"/>
            <a:ext cx="7086600" cy="2895600"/>
          </a:xfrm>
        </p:spPr>
        <p:txBody>
          <a:bodyPr/>
          <a:lstStyle/>
          <a:p>
            <a:pPr marL="533400" indent="-533400">
              <a:lnSpc>
                <a:spcPct val="90000"/>
              </a:lnSpc>
            </a:pPr>
            <a:endParaRPr lang="en-US" sz="700" dirty="0">
              <a:effectLst>
                <a:outerShdw blurRad="38100" dist="38100" dir="2700000" algn="tl">
                  <a:srgbClr val="C0C0C0"/>
                </a:outerShdw>
              </a:effectLst>
              <a:latin typeface="Calligrapher" pitchFamily="2" charset="0"/>
              <a:ea typeface="ＭＳ 明朝" charset="-128"/>
            </a:endParaRPr>
          </a:p>
          <a:p>
            <a:pPr marL="533400" indent="-533400">
              <a:lnSpc>
                <a:spcPct val="90000"/>
              </a:lnSpc>
              <a:buFontTx/>
              <a:buBlip>
                <a:blip r:embed="rId5"/>
              </a:buBlip>
            </a:pPr>
            <a:r>
              <a:rPr lang="en-US" b="1" dirty="0">
                <a:solidFill>
                  <a:srgbClr val="660033"/>
                </a:solidFill>
                <a:effectLst>
                  <a:outerShdw blurRad="38100" dist="38100" dir="2700000" algn="tl">
                    <a:srgbClr val="C0C0C0"/>
                  </a:outerShdw>
                </a:effectLst>
                <a:latin typeface="Calligrapher" pitchFamily="2" charset="0"/>
                <a:ea typeface="ＭＳ 明朝" charset="-128"/>
              </a:rPr>
              <a:t>Start Point Not Human Value</a:t>
            </a:r>
          </a:p>
          <a:p>
            <a:pPr marL="533400" indent="-533400">
              <a:lnSpc>
                <a:spcPct val="90000"/>
              </a:lnSpc>
              <a:buFontTx/>
              <a:buBlip>
                <a:blip r:embed="rId5"/>
              </a:buBlip>
            </a:pPr>
            <a:r>
              <a:rPr lang="en-US" b="1" dirty="0">
                <a:solidFill>
                  <a:srgbClr val="660033"/>
                </a:solidFill>
                <a:effectLst>
                  <a:outerShdw blurRad="38100" dist="38100" dir="2700000" algn="tl">
                    <a:srgbClr val="C0C0C0"/>
                  </a:outerShdw>
                </a:effectLst>
                <a:latin typeface="Calligrapher" pitchFamily="2" charset="0"/>
                <a:ea typeface="ＭＳ 明朝" charset="-128"/>
              </a:rPr>
              <a:t>Value-free Circular Reasoning</a:t>
            </a:r>
          </a:p>
          <a:p>
            <a:pPr marL="533400" indent="-533400">
              <a:lnSpc>
                <a:spcPct val="90000"/>
              </a:lnSpc>
              <a:buFontTx/>
              <a:buBlip>
                <a:blip r:embed="rId5"/>
              </a:buBlip>
            </a:pPr>
            <a:r>
              <a:rPr lang="en-US" b="1" dirty="0">
                <a:solidFill>
                  <a:srgbClr val="660033"/>
                </a:solidFill>
                <a:effectLst>
                  <a:outerShdw blurRad="38100" dist="38100" dir="2700000" algn="tl">
                    <a:srgbClr val="C0C0C0"/>
                  </a:outerShdw>
                </a:effectLst>
                <a:latin typeface="Calligrapher" pitchFamily="2" charset="0"/>
                <a:ea typeface="ＭＳ 明朝" charset="-128"/>
              </a:rPr>
              <a:t>Parasitic Of Cultural Heritage</a:t>
            </a:r>
          </a:p>
          <a:p>
            <a:pPr marL="533400" indent="-533400">
              <a:lnSpc>
                <a:spcPct val="90000"/>
              </a:lnSpc>
              <a:buFontTx/>
              <a:buBlip>
                <a:blip r:embed="rId5"/>
              </a:buBlip>
            </a:pPr>
            <a:r>
              <a:rPr lang="en-US" b="1" dirty="0">
                <a:solidFill>
                  <a:srgbClr val="660033"/>
                </a:solidFill>
                <a:effectLst>
                  <a:outerShdw blurRad="38100" dist="38100" dir="2700000" algn="tl">
                    <a:srgbClr val="C0C0C0"/>
                  </a:outerShdw>
                </a:effectLst>
                <a:latin typeface="Calligrapher" pitchFamily="2" charset="0"/>
                <a:ea typeface="ＭＳ 明朝" charset="-128"/>
              </a:rPr>
              <a:t>Subjective Preference System</a:t>
            </a:r>
          </a:p>
          <a:p>
            <a:pPr marL="533400" indent="-533400">
              <a:lnSpc>
                <a:spcPct val="90000"/>
              </a:lnSpc>
              <a:buFontTx/>
              <a:buBlip>
                <a:blip r:embed="rId5"/>
              </a:buBlip>
            </a:pPr>
            <a:r>
              <a:rPr lang="en-US" b="1" dirty="0">
                <a:solidFill>
                  <a:srgbClr val="660033"/>
                </a:solidFill>
                <a:effectLst>
                  <a:outerShdw blurRad="38100" dist="38100" dir="2700000" algn="tl">
                    <a:srgbClr val="C0C0C0"/>
                  </a:outerShdw>
                </a:effectLst>
                <a:latin typeface="Calligrapher" pitchFamily="2" charset="0"/>
                <a:ea typeface="ＭＳ 明朝" charset="-128"/>
              </a:rPr>
              <a:t>Moral Equation Without Evil</a:t>
            </a:r>
          </a:p>
        </p:txBody>
      </p:sp>
      <p:sp>
        <p:nvSpPr>
          <p:cNvPr id="4940805" name="Line 5"/>
          <p:cNvSpPr>
            <a:spLocks noChangeShapeType="1"/>
          </p:cNvSpPr>
          <p:nvPr/>
        </p:nvSpPr>
        <p:spPr bwMode="auto">
          <a:xfrm flipV="1">
            <a:off x="4191000" y="381000"/>
            <a:ext cx="0" cy="25908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940806" name="Picture 6" descr="C:\Documents and Settings\Owner\My Documents\Educational Illustrations\ctslogosm.gif"/>
          <p:cNvPicPr>
            <a:picLocks noChangeAspect="1" noChangeArrowheads="1"/>
          </p:cNvPicPr>
          <p:nvPr/>
        </p:nvPicPr>
        <p:blipFill>
          <a:blip r:embed="rId6" cstate="print"/>
          <a:srcRect/>
          <a:stretch>
            <a:fillRect/>
          </a:stretch>
        </p:blipFill>
        <p:spPr bwMode="auto">
          <a:xfrm>
            <a:off x="5410200" y="381000"/>
            <a:ext cx="3200400" cy="2209800"/>
          </a:xfrm>
          <a:prstGeom prst="rect">
            <a:avLst/>
          </a:prstGeom>
          <a:noFill/>
        </p:spPr>
      </p:pic>
      <p:sp>
        <p:nvSpPr>
          <p:cNvPr id="4940807" name="WordArt 7"/>
          <p:cNvSpPr>
            <a:spLocks noChangeArrowheads="1" noChangeShapeType="1" noTextEdit="1"/>
          </p:cNvSpPr>
          <p:nvPr/>
        </p:nvSpPr>
        <p:spPr bwMode="auto">
          <a:xfrm>
            <a:off x="1828800" y="2971800"/>
            <a:ext cx="5715000" cy="685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Conceptually Deficient</a:t>
            </a:r>
            <a:r>
              <a:rPr kumimoji="0" lang="en-US" sz="3600" b="0" i="0" u="none" strike="noStrike" kern="10" cap="none" spc="0" normalizeH="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Naturalistic Ethic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940803">
                                            <p:txEl>
                                              <p:pRg st="0" end="0"/>
                                            </p:txEl>
                                          </p:spTgt>
                                        </p:tgtEl>
                                        <p:attrNameLst>
                                          <p:attrName>style.visibility</p:attrName>
                                        </p:attrNameLst>
                                      </p:cBhvr>
                                      <p:to>
                                        <p:strVal val="visible"/>
                                      </p:to>
                                    </p:set>
                                    <p:anim calcmode="lin" valueType="num">
                                      <p:cBhvr additive="base">
                                        <p:cTn id="7" dur="75" fill="hold"/>
                                        <p:tgtEl>
                                          <p:spTgt spid="4940803">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94080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4940807"/>
                                        </p:tgtEl>
                                        <p:attrNameLst>
                                          <p:attrName>style.visibility</p:attrName>
                                        </p:attrNameLst>
                                      </p:cBhvr>
                                      <p:to>
                                        <p:strVal val="visible"/>
                                      </p:to>
                                    </p:set>
                                    <p:anim calcmode="lin" valueType="num">
                                      <p:cBhvr>
                                        <p:cTn id="13" dur="5000" fill="hold"/>
                                        <p:tgtEl>
                                          <p:spTgt spid="4940807"/>
                                        </p:tgtEl>
                                        <p:attrNameLst>
                                          <p:attrName>ppt_w</p:attrName>
                                        </p:attrNameLst>
                                      </p:cBhvr>
                                      <p:tavLst>
                                        <p:tav tm="0" fmla="#ppt_w*sin(2.5*pi*$)">
                                          <p:val>
                                            <p:fltVal val="0"/>
                                          </p:val>
                                        </p:tav>
                                        <p:tav tm="100000">
                                          <p:val>
                                            <p:fltVal val="1"/>
                                          </p:val>
                                        </p:tav>
                                      </p:tavLst>
                                    </p:anim>
                                    <p:anim calcmode="lin" valueType="num">
                                      <p:cBhvr>
                                        <p:cTn id="14" dur="5000" fill="hold"/>
                                        <p:tgtEl>
                                          <p:spTgt spid="494080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iterate type="wd">
                                    <p:tmPct val="100000"/>
                                  </p:iterate>
                                  <p:childTnLst>
                                    <p:set>
                                      <p:cBhvr>
                                        <p:cTn id="18" dur="1" fill="hold">
                                          <p:stCondLst>
                                            <p:cond delay="0"/>
                                          </p:stCondLst>
                                        </p:cTn>
                                        <p:tgtEl>
                                          <p:spTgt spid="4940804">
                                            <p:txEl>
                                              <p:pRg st="1" end="1"/>
                                            </p:txEl>
                                          </p:spTgt>
                                        </p:tgtEl>
                                        <p:attrNameLst>
                                          <p:attrName>style.visibility</p:attrName>
                                        </p:attrNameLst>
                                      </p:cBhvr>
                                      <p:to>
                                        <p:strVal val="visible"/>
                                      </p:to>
                                    </p:set>
                                    <p:animEffect transition="in" filter="box(in)">
                                      <p:cBhvr>
                                        <p:cTn id="19" dur="300"/>
                                        <p:tgtEl>
                                          <p:spTgt spid="494080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iterate type="wd">
                                    <p:tmPct val="100000"/>
                                  </p:iterate>
                                  <p:childTnLst>
                                    <p:set>
                                      <p:cBhvr>
                                        <p:cTn id="23" dur="1" fill="hold">
                                          <p:stCondLst>
                                            <p:cond delay="0"/>
                                          </p:stCondLst>
                                        </p:cTn>
                                        <p:tgtEl>
                                          <p:spTgt spid="4940804">
                                            <p:txEl>
                                              <p:pRg st="2" end="2"/>
                                            </p:txEl>
                                          </p:spTgt>
                                        </p:tgtEl>
                                        <p:attrNameLst>
                                          <p:attrName>style.visibility</p:attrName>
                                        </p:attrNameLst>
                                      </p:cBhvr>
                                      <p:to>
                                        <p:strVal val="visible"/>
                                      </p:to>
                                    </p:set>
                                    <p:animEffect transition="in" filter="box(in)">
                                      <p:cBhvr>
                                        <p:cTn id="24" dur="300"/>
                                        <p:tgtEl>
                                          <p:spTgt spid="494080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iterate type="wd">
                                    <p:tmPct val="100000"/>
                                  </p:iterate>
                                  <p:childTnLst>
                                    <p:set>
                                      <p:cBhvr>
                                        <p:cTn id="28" dur="1" fill="hold">
                                          <p:stCondLst>
                                            <p:cond delay="0"/>
                                          </p:stCondLst>
                                        </p:cTn>
                                        <p:tgtEl>
                                          <p:spTgt spid="4940804">
                                            <p:txEl>
                                              <p:pRg st="3" end="3"/>
                                            </p:txEl>
                                          </p:spTgt>
                                        </p:tgtEl>
                                        <p:attrNameLst>
                                          <p:attrName>style.visibility</p:attrName>
                                        </p:attrNameLst>
                                      </p:cBhvr>
                                      <p:to>
                                        <p:strVal val="visible"/>
                                      </p:to>
                                    </p:set>
                                    <p:animEffect transition="in" filter="box(in)">
                                      <p:cBhvr>
                                        <p:cTn id="29" dur="300"/>
                                        <p:tgtEl>
                                          <p:spTgt spid="494080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iterate type="wd">
                                    <p:tmPct val="100000"/>
                                  </p:iterate>
                                  <p:childTnLst>
                                    <p:set>
                                      <p:cBhvr>
                                        <p:cTn id="33" dur="1" fill="hold">
                                          <p:stCondLst>
                                            <p:cond delay="0"/>
                                          </p:stCondLst>
                                        </p:cTn>
                                        <p:tgtEl>
                                          <p:spTgt spid="4940804">
                                            <p:txEl>
                                              <p:pRg st="4" end="4"/>
                                            </p:txEl>
                                          </p:spTgt>
                                        </p:tgtEl>
                                        <p:attrNameLst>
                                          <p:attrName>style.visibility</p:attrName>
                                        </p:attrNameLst>
                                      </p:cBhvr>
                                      <p:to>
                                        <p:strVal val="visible"/>
                                      </p:to>
                                    </p:set>
                                    <p:animEffect transition="in" filter="box(in)">
                                      <p:cBhvr>
                                        <p:cTn id="34" dur="300"/>
                                        <p:tgtEl>
                                          <p:spTgt spid="494080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iterate type="wd">
                                    <p:tmPct val="100000"/>
                                  </p:iterate>
                                  <p:childTnLst>
                                    <p:set>
                                      <p:cBhvr>
                                        <p:cTn id="38" dur="1" fill="hold">
                                          <p:stCondLst>
                                            <p:cond delay="0"/>
                                          </p:stCondLst>
                                        </p:cTn>
                                        <p:tgtEl>
                                          <p:spTgt spid="4940804">
                                            <p:txEl>
                                              <p:pRg st="5" end="5"/>
                                            </p:txEl>
                                          </p:spTgt>
                                        </p:tgtEl>
                                        <p:attrNameLst>
                                          <p:attrName>style.visibility</p:attrName>
                                        </p:attrNameLst>
                                      </p:cBhvr>
                                      <p:to>
                                        <p:strVal val="visible"/>
                                      </p:to>
                                    </p:set>
                                    <p:animEffect transition="in" filter="box(in)">
                                      <p:cBhvr>
                                        <p:cTn id="39" dur="300"/>
                                        <p:tgtEl>
                                          <p:spTgt spid="494080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0803" grpId="0" build="p" autoUpdateAnimBg="0"/>
      <p:bldP spid="4940804" grpId="0" build="p" autoUpdateAnimBg="0"/>
      <p:bldP spid="494080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85800" y="-381000"/>
            <a:ext cx="7848600" cy="1752600"/>
          </a:xfrm>
          <a:solidFill>
            <a:srgbClr val="FFFF00"/>
          </a:solidFill>
        </p:spPr>
        <p:txBody>
          <a:bodyPr/>
          <a:lstStyle/>
          <a:p>
            <a:r>
              <a:rPr lang="en-US" sz="3200" u="sng" dirty="0">
                <a:solidFill>
                  <a:srgbClr val="FF0000"/>
                </a:solidFill>
                <a:effectLst>
                  <a:outerShdw blurRad="38100" dist="38100" dir="2700000" algn="tl">
                    <a:srgbClr val="000000">
                      <a:alpha val="43137"/>
                    </a:srgbClr>
                  </a:outerShdw>
                </a:effectLst>
              </a:rPr>
              <a:t>Edward </a:t>
            </a:r>
            <a:r>
              <a:rPr lang="en-US" sz="3200" u="sng" dirty="0" err="1">
                <a:solidFill>
                  <a:srgbClr val="FF0000"/>
                </a:solidFill>
                <a:effectLst>
                  <a:outerShdw blurRad="38100" dist="38100" dir="2700000" algn="tl">
                    <a:srgbClr val="000000">
                      <a:alpha val="43137"/>
                    </a:srgbClr>
                  </a:outerShdw>
                </a:effectLst>
              </a:rPr>
              <a:t>Hallett</a:t>
            </a:r>
            <a:r>
              <a:rPr lang="en-US" sz="3200" u="sng" dirty="0">
                <a:solidFill>
                  <a:srgbClr val="FF0000"/>
                </a:solidFill>
                <a:effectLst>
                  <a:outerShdw blurRad="38100" dist="38100" dir="2700000" algn="tl">
                    <a:srgbClr val="000000">
                      <a:alpha val="43137"/>
                    </a:srgbClr>
                  </a:outerShdw>
                </a:effectLst>
              </a:rPr>
              <a:t> Carr On the Study of History</a:t>
            </a:r>
            <a:br>
              <a:rPr lang="en-US" sz="3200" u="sng" dirty="0">
                <a:solidFill>
                  <a:srgbClr val="FF0000"/>
                </a:solidFill>
                <a:effectLst>
                  <a:outerShdw blurRad="38100" dist="38100" dir="2700000" algn="tl">
                    <a:srgbClr val="000000">
                      <a:alpha val="43137"/>
                    </a:srgbClr>
                  </a:outerShdw>
                </a:effectLst>
              </a:rPr>
            </a:br>
            <a:r>
              <a:rPr lang="en-US" sz="3200" u="sng" dirty="0">
                <a:solidFill>
                  <a:srgbClr val="FF0000"/>
                </a:solidFill>
                <a:effectLst>
                  <a:outerShdw blurRad="38100" dist="38100" dir="2700000" algn="tl">
                    <a:srgbClr val="000000">
                      <a:alpha val="43137"/>
                    </a:srgbClr>
                  </a:outerShdw>
                </a:effectLst>
              </a:rPr>
              <a:t>How Vs. Why ~ Or ~ Function Versus Cause</a:t>
            </a:r>
          </a:p>
        </p:txBody>
      </p:sp>
      <p:sp>
        <p:nvSpPr>
          <p:cNvPr id="9131009" name="Rectangle 1"/>
          <p:cNvSpPr>
            <a:spLocks noGrp="1" noChangeArrowheads="1"/>
          </p:cNvSpPr>
          <p:nvPr>
            <p:ph idx="1"/>
          </p:nvPr>
        </p:nvSpPr>
        <p:spPr bwMode="auto">
          <a:xfrm>
            <a:off x="685800" y="1026992"/>
            <a:ext cx="7848600" cy="5693866"/>
          </a:xfrm>
          <a:prstGeom prst="rect">
            <a:avLst/>
          </a:prstGeom>
          <a:solidFill>
            <a:srgbClr val="CC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chemeClr val="accent3"/>
                </a:solidFill>
                <a:latin typeface="Georgia" pitchFamily="18" charset="0"/>
                <a:ea typeface="Times New Roman" pitchFamily="18" charset="0"/>
                <a:cs typeface="Times New Roman" pitchFamily="18" charset="0"/>
              </a:rPr>
              <a:t>  “The true historian, confronted with this list of causes,  would feel a professional compulsion to reduce it to order, to establish some hierarchy of causes which would fix their relation to one another, perhaps to decide which cause,  or which category of causes,  should be regarded as the cause of all causes.”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chemeClr val="accent3"/>
                </a:solidFill>
                <a:latin typeface="Georgia" pitchFamily="18" charset="0"/>
                <a:ea typeface="Times New Roman" pitchFamily="18" charset="0"/>
                <a:cs typeface="Times New Roman" pitchFamily="18" charset="0"/>
              </a:rPr>
              <a:t>  “Historians,  like other people,  sometimes fall into rhetorical language and speak of an occurrence as  ‘inevitable’  when they mean merely that the conjunction of events leading one to expect it was overwhelmingly strong.”</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chemeClr val="accent3"/>
                </a:solidFill>
                <a:latin typeface="Georgia" pitchFamily="18" charset="0"/>
                <a:ea typeface="Times New Roman" pitchFamily="18" charset="0"/>
                <a:cs typeface="Times New Roman" pitchFamily="18" charset="0"/>
              </a:rPr>
              <a:t>  </a:t>
            </a:r>
            <a:r>
              <a:rPr lang="en-US" sz="1400" b="1" u="sng" dirty="0">
                <a:solidFill>
                  <a:schemeClr val="accent3"/>
                </a:solidFill>
                <a:latin typeface="Georgia" pitchFamily="18" charset="0"/>
                <a:ea typeface="Times New Roman" pitchFamily="18" charset="0"/>
                <a:cs typeface="Times New Roman" pitchFamily="18" charset="0"/>
              </a:rPr>
              <a:t>Determinism Vs. Free Will</a:t>
            </a:r>
            <a:r>
              <a:rPr lang="en-US" sz="1400" b="1" dirty="0">
                <a:solidFill>
                  <a:schemeClr val="accent3"/>
                </a:solidFill>
                <a:latin typeface="Georgia" pitchFamily="18" charset="0"/>
                <a:ea typeface="Times New Roman" pitchFamily="18" charset="0"/>
                <a:cs typeface="Times New Roman" pitchFamily="18" charset="0"/>
              </a:rPr>
              <a:t>.  “In practice,  historians do not assume that events are inevitable before they have taken place.   They frequently discuss alternative courses available to the actors in the story on the assumption that the option was open,  though they go on quite correctly to explain why one course was eventually chosen rather than the other.  Nothing in history is inevitable except in the formal sense that,  for it to have happened otherwise,  the antecedent causes would have had to be different.”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chemeClr val="accent3"/>
                </a:solidFill>
                <a:latin typeface="Georgia" pitchFamily="18" charset="0"/>
                <a:ea typeface="Times New Roman" pitchFamily="18" charset="0"/>
                <a:cs typeface="Times New Roman" pitchFamily="18" charset="0"/>
              </a:rPr>
              <a:t>  </a:t>
            </a:r>
            <a:r>
              <a:rPr lang="en-US" sz="1400" b="1" u="sng" dirty="0">
                <a:solidFill>
                  <a:schemeClr val="accent3"/>
                </a:solidFill>
                <a:latin typeface="Georgia" pitchFamily="18" charset="0"/>
                <a:ea typeface="Times New Roman" pitchFamily="18" charset="0"/>
                <a:cs typeface="Times New Roman" pitchFamily="18" charset="0"/>
              </a:rPr>
              <a:t>Historical Accident Or Arranged Coincidence?</a:t>
            </a:r>
            <a:r>
              <a:rPr lang="en-US" sz="1400" b="1" dirty="0">
                <a:solidFill>
                  <a:schemeClr val="accent3"/>
                </a:solidFill>
                <a:latin typeface="Georgia" pitchFamily="18" charset="0"/>
                <a:ea typeface="Times New Roman" pitchFamily="18" charset="0"/>
                <a:cs typeface="Times New Roman" pitchFamily="18" charset="0"/>
              </a:rPr>
              <a:t>   “These so-called accidents in history represent a sequence of cause and effect interrupting  </a:t>
            </a:r>
            <a:r>
              <a:rPr lang="en-US" sz="1400" b="1" i="1" dirty="0">
                <a:solidFill>
                  <a:schemeClr val="accent3"/>
                </a:solidFill>
                <a:latin typeface="Georgia" pitchFamily="18" charset="0"/>
                <a:ea typeface="Times New Roman" pitchFamily="18" charset="0"/>
                <a:cs typeface="Times New Roman" pitchFamily="18" charset="0"/>
              </a:rPr>
              <a:t>historically  </a:t>
            </a:r>
            <a:r>
              <a:rPr lang="en-US" sz="1400" b="1" dirty="0">
                <a:solidFill>
                  <a:schemeClr val="accent3"/>
                </a:solidFill>
                <a:latin typeface="Georgia" pitchFamily="18" charset="0"/>
                <a:ea typeface="Times New Roman" pitchFamily="18" charset="0"/>
                <a:cs typeface="Times New Roman" pitchFamily="18" charset="0"/>
              </a:rPr>
              <a:t>and clashing  –  ‘a collision of two independent causal chains’.”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chemeClr val="accent3"/>
                </a:solidFill>
                <a:latin typeface="Georgia" pitchFamily="18" charset="0"/>
                <a:ea typeface="Times New Roman" pitchFamily="18" charset="0"/>
                <a:cs typeface="Times New Roman" pitchFamily="18" charset="0"/>
              </a:rPr>
              <a:t>  The Historian Marx.   “Marx offered an apology for chance in history under  three heads.  First,  it could accelerate or retard but not radically alter the course   of events.  Second,  one chance compensated for another, so that in the end chance cancelled itself out.   </a:t>
            </a:r>
            <a:r>
              <a:rPr lang="en-US" sz="1400" b="1" u="sng" dirty="0">
                <a:solidFill>
                  <a:schemeClr val="bg1"/>
                </a:solidFill>
                <a:latin typeface="Georgia" pitchFamily="18" charset="0"/>
                <a:ea typeface="Times New Roman" pitchFamily="18" charset="0"/>
                <a:cs typeface="Times New Roman" pitchFamily="18" charset="0"/>
              </a:rPr>
              <a:t>Third,  chance was especially illustrated in the character of individuals.”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400" b="1" dirty="0">
                <a:solidFill>
                  <a:srgbClr val="FFFF00"/>
                </a:solidFill>
                <a:latin typeface="Georgia" pitchFamily="18" charset="0"/>
                <a:ea typeface="Times New Roman" pitchFamily="18" charset="0"/>
                <a:cs typeface="Times New Roman" pitchFamily="18" charset="0"/>
              </a:rPr>
              <a:t>  </a:t>
            </a:r>
            <a:r>
              <a:rPr lang="en-US" sz="1400" b="1" dirty="0" err="1">
                <a:solidFill>
                  <a:srgbClr val="FFFF00"/>
                </a:solidFill>
                <a:latin typeface="Georgia" pitchFamily="18" charset="0"/>
                <a:ea typeface="Times New Roman" pitchFamily="18" charset="0"/>
                <a:cs typeface="Times New Roman" pitchFamily="18" charset="0"/>
              </a:rPr>
              <a:t>Meinecke’s</a:t>
            </a:r>
            <a:r>
              <a:rPr lang="en-US" sz="1400" b="1" dirty="0">
                <a:solidFill>
                  <a:srgbClr val="FFFF00"/>
                </a:solidFill>
                <a:latin typeface="Georgia" pitchFamily="18" charset="0"/>
                <a:ea typeface="Times New Roman" pitchFamily="18" charset="0"/>
                <a:cs typeface="Times New Roman" pitchFamily="18" charset="0"/>
              </a:rPr>
              <a:t> Historical Observation:   “The search for causalities in history             is impossible without reference to values  . . .  </a:t>
            </a:r>
            <a:r>
              <a:rPr lang="en-US" sz="1400" b="1" u="sng" dirty="0">
                <a:solidFill>
                  <a:srgbClr val="FFFF00"/>
                </a:solidFill>
                <a:latin typeface="Georgia" pitchFamily="18" charset="0"/>
                <a:ea typeface="Times New Roman" pitchFamily="18" charset="0"/>
                <a:cs typeface="Times New Roman" pitchFamily="18" charset="0"/>
              </a:rPr>
              <a:t>behind  the search for causalities     there always lies,  directly or indirectly,  the search for values.”    </a:t>
            </a:r>
            <a:endParaRPr kumimoji="0" lang="en-US" sz="1400" b="0" i="0" u="sng" strike="noStrike" cap="none" normalizeH="0" baseline="0" dirty="0">
              <a:ln>
                <a:noFill/>
              </a:ln>
              <a:solidFill>
                <a:srgbClr val="FFFF00"/>
              </a:solidFill>
              <a:effectLst/>
              <a:latin typeface="Arial" pitchFamily="34" charset="0"/>
              <a:cs typeface="Arial" pitchFamily="34" charset="0"/>
            </a:endParaRPr>
          </a:p>
        </p:txBody>
      </p:sp>
    </p:spTree>
    <p:extLst>
      <p:ext uri="{BB962C8B-B14F-4D97-AF65-F5344CB8AC3E}">
        <p14:creationId xmlns:p14="http://schemas.microsoft.com/office/powerpoint/2010/main" val="25127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31009">
                                            <p:txEl>
                                              <p:pRg st="0" end="0"/>
                                            </p:txEl>
                                          </p:spTgt>
                                        </p:tgtEl>
                                        <p:attrNameLst>
                                          <p:attrName>style.visibility</p:attrName>
                                        </p:attrNameLst>
                                      </p:cBhvr>
                                      <p:to>
                                        <p:strVal val="visible"/>
                                      </p:to>
                                    </p:set>
                                    <p:anim to="" calcmode="lin" valueType="num">
                                      <p:cBhvr>
                                        <p:cTn id="7" dur="1" fill="hold"/>
                                        <p:tgtEl>
                                          <p:spTgt spid="913100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31009">
                                            <p:txEl>
                                              <p:pRg st="1" end="1"/>
                                            </p:txEl>
                                          </p:spTgt>
                                        </p:tgtEl>
                                        <p:attrNameLst>
                                          <p:attrName>style.visibility</p:attrName>
                                        </p:attrNameLst>
                                      </p:cBhvr>
                                      <p:to>
                                        <p:strVal val="visible"/>
                                      </p:to>
                                    </p:set>
                                    <p:anim to="" calcmode="lin" valueType="num">
                                      <p:cBhvr>
                                        <p:cTn id="12" dur="1" fill="hold"/>
                                        <p:tgtEl>
                                          <p:spTgt spid="913100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131009">
                                            <p:txEl>
                                              <p:pRg st="2" end="2"/>
                                            </p:txEl>
                                          </p:spTgt>
                                        </p:tgtEl>
                                        <p:attrNameLst>
                                          <p:attrName>style.visibility</p:attrName>
                                        </p:attrNameLst>
                                      </p:cBhvr>
                                      <p:to>
                                        <p:strVal val="visible"/>
                                      </p:to>
                                    </p:set>
                                    <p:anim to="" calcmode="lin" valueType="num">
                                      <p:cBhvr>
                                        <p:cTn id="17" dur="1" fill="hold"/>
                                        <p:tgtEl>
                                          <p:spTgt spid="913100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131009">
                                            <p:txEl>
                                              <p:pRg st="3" end="3"/>
                                            </p:txEl>
                                          </p:spTgt>
                                        </p:tgtEl>
                                        <p:attrNameLst>
                                          <p:attrName>style.visibility</p:attrName>
                                        </p:attrNameLst>
                                      </p:cBhvr>
                                      <p:to>
                                        <p:strVal val="visible"/>
                                      </p:to>
                                    </p:set>
                                    <p:anim to="" calcmode="lin" valueType="num">
                                      <p:cBhvr>
                                        <p:cTn id="22" dur="1" fill="hold"/>
                                        <p:tgtEl>
                                          <p:spTgt spid="913100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131009">
                                            <p:txEl>
                                              <p:pRg st="4" end="4"/>
                                            </p:txEl>
                                          </p:spTgt>
                                        </p:tgtEl>
                                        <p:attrNameLst>
                                          <p:attrName>style.visibility</p:attrName>
                                        </p:attrNameLst>
                                      </p:cBhvr>
                                      <p:to>
                                        <p:strVal val="visible"/>
                                      </p:to>
                                    </p:set>
                                    <p:anim to="" calcmode="lin" valueType="num">
                                      <p:cBhvr>
                                        <p:cTn id="27" dur="1" fill="hold"/>
                                        <p:tgtEl>
                                          <p:spTgt spid="9131009">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9131009">
                                            <p:txEl>
                                              <p:pRg st="5" end="5"/>
                                            </p:txEl>
                                          </p:spTgt>
                                        </p:tgtEl>
                                        <p:attrNameLst>
                                          <p:attrName>style.visibility</p:attrName>
                                        </p:attrNameLst>
                                      </p:cBhvr>
                                      <p:to>
                                        <p:strVal val="visible"/>
                                      </p:to>
                                    </p:set>
                                    <p:anim to="" calcmode="lin" valueType="num">
                                      <p:cBhvr>
                                        <p:cTn id="32" dur="1" fill="hold"/>
                                        <p:tgtEl>
                                          <p:spTgt spid="9131009">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943874" name="Picture 2" descr="Bkg_color2"/>
          <p:cNvPicPr>
            <a:picLocks noChangeAspect="1" noChangeArrowheads="1"/>
          </p:cNvPicPr>
          <p:nvPr/>
        </p:nvPicPr>
        <p:blipFill>
          <a:blip r:embed="rId4" cstate="print"/>
          <a:srcRect/>
          <a:stretch>
            <a:fillRect/>
          </a:stretch>
        </p:blipFill>
        <p:spPr bwMode="auto">
          <a:xfrm>
            <a:off x="0" y="0"/>
            <a:ext cx="9144000" cy="6856413"/>
          </a:xfrm>
          <a:prstGeom prst="rect">
            <a:avLst/>
          </a:prstGeom>
          <a:noFill/>
        </p:spPr>
      </p:pic>
      <p:sp>
        <p:nvSpPr>
          <p:cNvPr id="4943875" name="Rectangle 3"/>
          <p:cNvSpPr>
            <a:spLocks noGrp="1" noChangeArrowheads="1"/>
          </p:cNvSpPr>
          <p:nvPr>
            <p:ph type="title"/>
          </p:nvPr>
        </p:nvSpPr>
        <p:spPr>
          <a:xfrm>
            <a:off x="0" y="0"/>
            <a:ext cx="4038600" cy="1752600"/>
          </a:xfrm>
        </p:spPr>
        <p:txBody>
          <a:bodyPr anchor="t"/>
          <a:lstStyle/>
          <a:p>
            <a:pPr algn="r"/>
            <a:br>
              <a:rPr lang="en-US" sz="2400" i="1" dirty="0">
                <a:solidFill>
                  <a:srgbClr val="FF6600"/>
                </a:solidFill>
                <a:effectLst>
                  <a:outerShdw blurRad="38100" dist="38100" dir="2700000" algn="tl">
                    <a:srgbClr val="C0C0C0"/>
                  </a:outerShdw>
                </a:effectLst>
                <a:latin typeface="Broadway" pitchFamily="82" charset="0"/>
                <a:ea typeface="ＭＳ 明朝" charset="-128"/>
              </a:rPr>
            </a:br>
            <a:r>
              <a:rPr lang="en-US" i="1" dirty="0">
                <a:solidFill>
                  <a:srgbClr val="FF6600"/>
                </a:solidFill>
                <a:effectLst>
                  <a:outerShdw blurRad="38100" dist="38100" dir="2700000" algn="tl">
                    <a:srgbClr val="C0C0C0"/>
                  </a:outerShdw>
                </a:effectLst>
                <a:latin typeface="Broadway" pitchFamily="82" charset="0"/>
                <a:ea typeface="ＭＳ 明朝" charset="-128"/>
              </a:rPr>
              <a:t>New Math  Of  HUMAN</a:t>
            </a:r>
            <a:br>
              <a:rPr lang="en-US" i="1" dirty="0">
                <a:solidFill>
                  <a:srgbClr val="FF6600"/>
                </a:solidFill>
                <a:effectLst>
                  <a:outerShdw blurRad="38100" dist="38100" dir="2700000" algn="tl">
                    <a:srgbClr val="C0C0C0"/>
                  </a:outerShdw>
                </a:effectLst>
                <a:latin typeface="Broadway" pitchFamily="82" charset="0"/>
                <a:ea typeface="ＭＳ 明朝" charset="-128"/>
              </a:rPr>
            </a:br>
            <a:r>
              <a:rPr lang="en-US" i="1" dirty="0">
                <a:solidFill>
                  <a:srgbClr val="FF6600"/>
                </a:solidFill>
                <a:effectLst>
                  <a:outerShdw blurRad="38100" dist="38100" dir="2700000" algn="tl">
                    <a:srgbClr val="C0C0C0"/>
                  </a:outerShdw>
                </a:effectLst>
                <a:latin typeface="Broadway" pitchFamily="82" charset="0"/>
                <a:ea typeface="ＭＳ 明朝" charset="-128"/>
              </a:rPr>
              <a:t>TRADITION</a:t>
            </a:r>
            <a:endParaRPr lang="en-US" dirty="0">
              <a:latin typeface="Broadway" pitchFamily="82" charset="0"/>
              <a:ea typeface="ＭＳ 明朝" charset="-128"/>
            </a:endParaRPr>
          </a:p>
        </p:txBody>
      </p:sp>
      <p:sp>
        <p:nvSpPr>
          <p:cNvPr id="4943876" name="Rectangle 4"/>
          <p:cNvSpPr>
            <a:spLocks noGrp="1" noChangeArrowheads="1"/>
          </p:cNvSpPr>
          <p:nvPr>
            <p:ph type="body" idx="1"/>
          </p:nvPr>
        </p:nvSpPr>
        <p:spPr>
          <a:xfrm>
            <a:off x="1371600" y="3352800"/>
            <a:ext cx="7086600" cy="3276600"/>
          </a:xfrm>
        </p:spPr>
        <p:txBody>
          <a:bodyPr/>
          <a:lstStyle/>
          <a:p>
            <a:pPr marL="533400" indent="-533400">
              <a:lnSpc>
                <a:spcPct val="90000"/>
              </a:lnSpc>
            </a:pPr>
            <a:endParaRPr lang="en-US" sz="700" dirty="0">
              <a:effectLst>
                <a:outerShdw blurRad="38100" dist="38100" dir="2700000" algn="tl">
                  <a:srgbClr val="C0C0C0"/>
                </a:outerShdw>
              </a:effectLst>
              <a:latin typeface="Calligrapher" pitchFamily="2" charset="0"/>
              <a:ea typeface="ＭＳ 明朝" charset="-128"/>
            </a:endParaRPr>
          </a:p>
          <a:p>
            <a:pPr marL="533400" indent="-533400">
              <a:lnSpc>
                <a:spcPct val="90000"/>
              </a:lnSpc>
              <a:buFontTx/>
              <a:buBlip>
                <a:blip r:embed="rId5"/>
              </a:buBlip>
            </a:pPr>
            <a:r>
              <a:rPr lang="en-US" b="1" dirty="0">
                <a:solidFill>
                  <a:srgbClr val="660033"/>
                </a:solidFill>
                <a:effectLst>
                  <a:outerShdw blurRad="38100" dist="38100" dir="2700000" algn="tl">
                    <a:srgbClr val="C0C0C0"/>
                  </a:outerShdw>
                </a:effectLst>
                <a:latin typeface="Calligrapher" pitchFamily="2" charset="0"/>
                <a:ea typeface="ＭＳ 明朝" charset="-128"/>
              </a:rPr>
              <a:t>Bible Explains Moral Origins</a:t>
            </a:r>
          </a:p>
          <a:p>
            <a:pPr marL="533400" indent="-533400">
              <a:lnSpc>
                <a:spcPct val="90000"/>
              </a:lnSpc>
              <a:buFontTx/>
              <a:buBlip>
                <a:blip r:embed="rId5"/>
              </a:buBlip>
            </a:pPr>
            <a:r>
              <a:rPr lang="en-US" b="1" dirty="0">
                <a:solidFill>
                  <a:srgbClr val="660033"/>
                </a:solidFill>
                <a:effectLst>
                  <a:outerShdw blurRad="38100" dist="38100" dir="2700000" algn="tl">
                    <a:srgbClr val="C0C0C0"/>
                  </a:outerShdw>
                </a:effectLst>
                <a:latin typeface="Calligrapher" pitchFamily="2" charset="0"/>
                <a:ea typeface="ＭＳ 明朝" charset="-128"/>
              </a:rPr>
              <a:t>Christian Belief Solid Ground</a:t>
            </a:r>
          </a:p>
          <a:p>
            <a:pPr marL="533400" indent="-533400">
              <a:lnSpc>
                <a:spcPct val="90000"/>
              </a:lnSpc>
              <a:buFontTx/>
              <a:buBlip>
                <a:blip r:embed="rId5"/>
              </a:buBlip>
            </a:pPr>
            <a:r>
              <a:rPr lang="en-US" b="1" dirty="0">
                <a:solidFill>
                  <a:srgbClr val="660033"/>
                </a:solidFill>
                <a:effectLst>
                  <a:outerShdw blurRad="38100" dist="38100" dir="2700000" algn="tl">
                    <a:srgbClr val="C0C0C0"/>
                  </a:outerShdw>
                </a:effectLst>
                <a:latin typeface="Calligrapher" pitchFamily="2" charset="0"/>
                <a:ea typeface="ＭＳ 明朝" charset="-128"/>
              </a:rPr>
              <a:t>Theism Answers Moral Nature</a:t>
            </a:r>
          </a:p>
          <a:p>
            <a:pPr marL="533400" indent="-533400">
              <a:lnSpc>
                <a:spcPct val="90000"/>
              </a:lnSpc>
              <a:buFontTx/>
              <a:buBlip>
                <a:blip r:embed="rId5"/>
              </a:buBlip>
            </a:pPr>
            <a:r>
              <a:rPr lang="en-US" b="1" dirty="0">
                <a:solidFill>
                  <a:srgbClr val="660033"/>
                </a:solidFill>
                <a:effectLst>
                  <a:outerShdw blurRad="38100" dist="38100" dir="2700000" algn="tl">
                    <a:srgbClr val="C0C0C0"/>
                  </a:outerShdw>
                </a:effectLst>
                <a:latin typeface="Calligrapher" pitchFamily="2" charset="0"/>
                <a:ea typeface="ＭＳ 明朝" charset="-128"/>
              </a:rPr>
              <a:t>Message Solves Moral Problem</a:t>
            </a:r>
          </a:p>
          <a:p>
            <a:pPr marL="533400" indent="-533400">
              <a:lnSpc>
                <a:spcPct val="90000"/>
              </a:lnSpc>
              <a:buFontTx/>
              <a:buBlip>
                <a:blip r:embed="rId5"/>
              </a:buBlip>
            </a:pPr>
            <a:r>
              <a:rPr lang="en-US" b="1" dirty="0">
                <a:solidFill>
                  <a:srgbClr val="660033"/>
                </a:solidFill>
                <a:effectLst>
                  <a:outerShdw blurRad="38100" dist="38100" dir="2700000" algn="tl">
                    <a:srgbClr val="C0C0C0"/>
                  </a:outerShdw>
                </a:effectLst>
                <a:latin typeface="Calligrapher" pitchFamily="2" charset="0"/>
                <a:ea typeface="ＭＳ 明朝" charset="-128"/>
              </a:rPr>
              <a:t>Moral Imperative &amp; Obligation</a:t>
            </a:r>
          </a:p>
          <a:p>
            <a:pPr marL="533400" indent="-533400">
              <a:lnSpc>
                <a:spcPct val="90000"/>
              </a:lnSpc>
              <a:buFontTx/>
              <a:buBlip>
                <a:blip r:embed="rId5"/>
              </a:buBlip>
            </a:pPr>
            <a:r>
              <a:rPr lang="en-US" b="1" dirty="0">
                <a:solidFill>
                  <a:srgbClr val="660033"/>
                </a:solidFill>
                <a:effectLst>
                  <a:outerShdw blurRad="38100" dist="38100" dir="2700000" algn="tl">
                    <a:srgbClr val="C0C0C0"/>
                  </a:outerShdw>
                </a:effectLst>
                <a:latin typeface="Calligrapher" pitchFamily="2" charset="0"/>
                <a:ea typeface="ＭＳ 明朝" charset="-128"/>
              </a:rPr>
              <a:t>Dimension Of Moral Fulfillment </a:t>
            </a:r>
          </a:p>
        </p:txBody>
      </p:sp>
      <p:sp>
        <p:nvSpPr>
          <p:cNvPr id="4943877" name="Line 5"/>
          <p:cNvSpPr>
            <a:spLocks noChangeShapeType="1"/>
          </p:cNvSpPr>
          <p:nvPr/>
        </p:nvSpPr>
        <p:spPr bwMode="auto">
          <a:xfrm flipV="1">
            <a:off x="4191000" y="381000"/>
            <a:ext cx="0" cy="25908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943878" name="Picture 6" descr="C:\Documents and Settings\Owner\My Documents\Educational Illustrations\ctslogosm.gif"/>
          <p:cNvPicPr>
            <a:picLocks noChangeAspect="1" noChangeArrowheads="1"/>
          </p:cNvPicPr>
          <p:nvPr/>
        </p:nvPicPr>
        <p:blipFill>
          <a:blip r:embed="rId6" cstate="print"/>
          <a:srcRect/>
          <a:stretch>
            <a:fillRect/>
          </a:stretch>
        </p:blipFill>
        <p:spPr bwMode="auto">
          <a:xfrm>
            <a:off x="5410200" y="381000"/>
            <a:ext cx="3200400" cy="2209800"/>
          </a:xfrm>
          <a:prstGeom prst="rect">
            <a:avLst/>
          </a:prstGeom>
          <a:noFill/>
        </p:spPr>
      </p:pic>
      <p:sp>
        <p:nvSpPr>
          <p:cNvPr id="4943879" name="WordArt 7"/>
          <p:cNvSpPr>
            <a:spLocks noChangeArrowheads="1" noChangeShapeType="1" noTextEdit="1"/>
          </p:cNvSpPr>
          <p:nvPr/>
        </p:nvSpPr>
        <p:spPr bwMode="auto">
          <a:xfrm>
            <a:off x="1752600" y="2895600"/>
            <a:ext cx="59436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Conceptually Sufficient Theistic Ethic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4943875">
                                            <p:txEl>
                                              <p:pRg st="0" end="0"/>
                                            </p:txEl>
                                          </p:spTgt>
                                        </p:tgtEl>
                                        <p:attrNameLst>
                                          <p:attrName>style.visibility</p:attrName>
                                        </p:attrNameLst>
                                      </p:cBhvr>
                                      <p:to>
                                        <p:strVal val="visible"/>
                                      </p:to>
                                    </p:set>
                                    <p:anim calcmode="lin" valueType="num">
                                      <p:cBhvr additive="base">
                                        <p:cTn id="7" dur="75" fill="hold"/>
                                        <p:tgtEl>
                                          <p:spTgt spid="494387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94387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4943879"/>
                                        </p:tgtEl>
                                        <p:attrNameLst>
                                          <p:attrName>style.visibility</p:attrName>
                                        </p:attrNameLst>
                                      </p:cBhvr>
                                      <p:to>
                                        <p:strVal val="visible"/>
                                      </p:to>
                                    </p:set>
                                    <p:anim calcmode="lin" valueType="num">
                                      <p:cBhvr>
                                        <p:cTn id="13" dur="5000" fill="hold"/>
                                        <p:tgtEl>
                                          <p:spTgt spid="4943879"/>
                                        </p:tgtEl>
                                        <p:attrNameLst>
                                          <p:attrName>ppt_w</p:attrName>
                                        </p:attrNameLst>
                                      </p:cBhvr>
                                      <p:tavLst>
                                        <p:tav tm="0" fmla="#ppt_w*sin(2.5*pi*$)">
                                          <p:val>
                                            <p:fltVal val="0"/>
                                          </p:val>
                                        </p:tav>
                                        <p:tav tm="100000">
                                          <p:val>
                                            <p:fltVal val="1"/>
                                          </p:val>
                                        </p:tav>
                                      </p:tavLst>
                                    </p:anim>
                                    <p:anim calcmode="lin" valueType="num">
                                      <p:cBhvr>
                                        <p:cTn id="14" dur="5000" fill="hold"/>
                                        <p:tgtEl>
                                          <p:spTgt spid="494387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iterate type="wd">
                                    <p:tmPct val="100000"/>
                                  </p:iterate>
                                  <p:childTnLst>
                                    <p:set>
                                      <p:cBhvr>
                                        <p:cTn id="18" dur="1" fill="hold">
                                          <p:stCondLst>
                                            <p:cond delay="0"/>
                                          </p:stCondLst>
                                        </p:cTn>
                                        <p:tgtEl>
                                          <p:spTgt spid="4943876">
                                            <p:txEl>
                                              <p:pRg st="1" end="1"/>
                                            </p:txEl>
                                          </p:spTgt>
                                        </p:tgtEl>
                                        <p:attrNameLst>
                                          <p:attrName>style.visibility</p:attrName>
                                        </p:attrNameLst>
                                      </p:cBhvr>
                                      <p:to>
                                        <p:strVal val="visible"/>
                                      </p:to>
                                    </p:set>
                                    <p:animEffect transition="in" filter="box(in)">
                                      <p:cBhvr>
                                        <p:cTn id="19" dur="300"/>
                                        <p:tgtEl>
                                          <p:spTgt spid="494387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iterate type="wd">
                                    <p:tmPct val="100000"/>
                                  </p:iterate>
                                  <p:childTnLst>
                                    <p:set>
                                      <p:cBhvr>
                                        <p:cTn id="23" dur="1" fill="hold">
                                          <p:stCondLst>
                                            <p:cond delay="0"/>
                                          </p:stCondLst>
                                        </p:cTn>
                                        <p:tgtEl>
                                          <p:spTgt spid="4943876">
                                            <p:txEl>
                                              <p:pRg st="2" end="2"/>
                                            </p:txEl>
                                          </p:spTgt>
                                        </p:tgtEl>
                                        <p:attrNameLst>
                                          <p:attrName>style.visibility</p:attrName>
                                        </p:attrNameLst>
                                      </p:cBhvr>
                                      <p:to>
                                        <p:strVal val="visible"/>
                                      </p:to>
                                    </p:set>
                                    <p:animEffect transition="in" filter="box(in)">
                                      <p:cBhvr>
                                        <p:cTn id="24" dur="300"/>
                                        <p:tgtEl>
                                          <p:spTgt spid="494387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iterate type="wd">
                                    <p:tmPct val="100000"/>
                                  </p:iterate>
                                  <p:childTnLst>
                                    <p:set>
                                      <p:cBhvr>
                                        <p:cTn id="28" dur="1" fill="hold">
                                          <p:stCondLst>
                                            <p:cond delay="0"/>
                                          </p:stCondLst>
                                        </p:cTn>
                                        <p:tgtEl>
                                          <p:spTgt spid="4943876">
                                            <p:txEl>
                                              <p:pRg st="3" end="3"/>
                                            </p:txEl>
                                          </p:spTgt>
                                        </p:tgtEl>
                                        <p:attrNameLst>
                                          <p:attrName>style.visibility</p:attrName>
                                        </p:attrNameLst>
                                      </p:cBhvr>
                                      <p:to>
                                        <p:strVal val="visible"/>
                                      </p:to>
                                    </p:set>
                                    <p:animEffect transition="in" filter="box(in)">
                                      <p:cBhvr>
                                        <p:cTn id="29" dur="300"/>
                                        <p:tgtEl>
                                          <p:spTgt spid="494387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iterate type="wd">
                                    <p:tmPct val="100000"/>
                                  </p:iterate>
                                  <p:childTnLst>
                                    <p:set>
                                      <p:cBhvr>
                                        <p:cTn id="33" dur="1" fill="hold">
                                          <p:stCondLst>
                                            <p:cond delay="0"/>
                                          </p:stCondLst>
                                        </p:cTn>
                                        <p:tgtEl>
                                          <p:spTgt spid="4943876">
                                            <p:txEl>
                                              <p:pRg st="4" end="4"/>
                                            </p:txEl>
                                          </p:spTgt>
                                        </p:tgtEl>
                                        <p:attrNameLst>
                                          <p:attrName>style.visibility</p:attrName>
                                        </p:attrNameLst>
                                      </p:cBhvr>
                                      <p:to>
                                        <p:strVal val="visible"/>
                                      </p:to>
                                    </p:set>
                                    <p:animEffect transition="in" filter="box(in)">
                                      <p:cBhvr>
                                        <p:cTn id="34" dur="300"/>
                                        <p:tgtEl>
                                          <p:spTgt spid="494387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iterate type="wd">
                                    <p:tmPct val="100000"/>
                                  </p:iterate>
                                  <p:childTnLst>
                                    <p:set>
                                      <p:cBhvr>
                                        <p:cTn id="38" dur="1" fill="hold">
                                          <p:stCondLst>
                                            <p:cond delay="0"/>
                                          </p:stCondLst>
                                        </p:cTn>
                                        <p:tgtEl>
                                          <p:spTgt spid="4943876">
                                            <p:txEl>
                                              <p:pRg st="5" end="5"/>
                                            </p:txEl>
                                          </p:spTgt>
                                        </p:tgtEl>
                                        <p:attrNameLst>
                                          <p:attrName>style.visibility</p:attrName>
                                        </p:attrNameLst>
                                      </p:cBhvr>
                                      <p:to>
                                        <p:strVal val="visible"/>
                                      </p:to>
                                    </p:set>
                                    <p:animEffect transition="in" filter="box(in)">
                                      <p:cBhvr>
                                        <p:cTn id="39" dur="300"/>
                                        <p:tgtEl>
                                          <p:spTgt spid="494387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iterate type="wd">
                                    <p:tmPct val="100000"/>
                                  </p:iterate>
                                  <p:childTnLst>
                                    <p:set>
                                      <p:cBhvr>
                                        <p:cTn id="43" dur="1" fill="hold">
                                          <p:stCondLst>
                                            <p:cond delay="0"/>
                                          </p:stCondLst>
                                        </p:cTn>
                                        <p:tgtEl>
                                          <p:spTgt spid="4943876">
                                            <p:txEl>
                                              <p:pRg st="6" end="6"/>
                                            </p:txEl>
                                          </p:spTgt>
                                        </p:tgtEl>
                                        <p:attrNameLst>
                                          <p:attrName>style.visibility</p:attrName>
                                        </p:attrNameLst>
                                      </p:cBhvr>
                                      <p:to>
                                        <p:strVal val="visible"/>
                                      </p:to>
                                    </p:set>
                                    <p:animEffect transition="in" filter="box(in)">
                                      <p:cBhvr>
                                        <p:cTn id="44" dur="300"/>
                                        <p:tgtEl>
                                          <p:spTgt spid="494387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3875" grpId="0" build="p" autoUpdateAnimBg="0"/>
      <p:bldP spid="4943876" grpId="0" build="p" autoUpdateAnimBg="0"/>
      <p:bldP spid="494387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Calvin and (Thomas) Hobbes</a:t>
            </a:r>
          </a:p>
        </p:txBody>
      </p:sp>
      <p:sp>
        <p:nvSpPr>
          <p:cNvPr id="3" name="Content Placeholder 2"/>
          <p:cNvSpPr>
            <a:spLocks noGrp="1"/>
          </p:cNvSpPr>
          <p:nvPr>
            <p:ph idx="1"/>
          </p:nvPr>
        </p:nvSpPr>
        <p:spPr/>
        <p:txBody>
          <a:bodyPr/>
          <a:lstStyle/>
          <a:p>
            <a:r>
              <a:rPr lang="en-US" dirty="0"/>
              <a:t>Thomas Hobbes: Authored </a:t>
            </a:r>
            <a:r>
              <a:rPr lang="en-US" i="1" dirty="0"/>
              <a:t>The Leviathan(1651)</a:t>
            </a:r>
          </a:p>
          <a:p>
            <a:r>
              <a:rPr lang="en-US" dirty="0"/>
              <a:t>Held the belief that people in a nutshell were stupid…</a:t>
            </a:r>
          </a:p>
          <a:p>
            <a:pPr lvl="1"/>
            <a:r>
              <a:rPr lang="en-US" dirty="0"/>
              <a:t>Well intentioned, but stupid.</a:t>
            </a:r>
          </a:p>
          <a:p>
            <a:r>
              <a:rPr lang="en-US" dirty="0"/>
              <a:t>Citizens need a strong leader to tell them what to do.</a:t>
            </a:r>
          </a:p>
          <a:p>
            <a:pPr lvl="1"/>
            <a:r>
              <a:rPr lang="en-US" dirty="0"/>
              <a:t>Given the chance, they will mess up society.</a:t>
            </a:r>
          </a:p>
          <a:p>
            <a:r>
              <a:rPr lang="en-US" dirty="0"/>
              <a:t>In nature…“no society; and which is worst of all, continual fear, and danger of violent death; and the life of man, solitary, poor, nasty, brutish, and short.”</a:t>
            </a:r>
          </a:p>
        </p:txBody>
      </p:sp>
    </p:spTree>
    <p:extLst>
      <p:ext uri="{BB962C8B-B14F-4D97-AF65-F5344CB8AC3E}">
        <p14:creationId xmlns:p14="http://schemas.microsoft.com/office/powerpoint/2010/main" val="16096737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1)">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in the Fine Print..</a:t>
            </a:r>
          </a:p>
        </p:txBody>
      </p:sp>
      <p:sp>
        <p:nvSpPr>
          <p:cNvPr id="3" name="Content Placeholder 2"/>
          <p:cNvSpPr>
            <a:spLocks noGrp="1"/>
          </p:cNvSpPr>
          <p:nvPr>
            <p:ph idx="1"/>
          </p:nvPr>
        </p:nvSpPr>
        <p:spPr>
          <a:xfrm>
            <a:off x="838200" y="2038389"/>
            <a:ext cx="7467600" cy="1543011"/>
          </a:xfrm>
        </p:spPr>
        <p:txBody>
          <a:bodyPr/>
          <a:lstStyle/>
          <a:p>
            <a:r>
              <a:rPr lang="en-US" dirty="0"/>
              <a:t>Social Contact: An agreement among a society in order to cooperate for social benefits.</a:t>
            </a:r>
          </a:p>
          <a:p>
            <a:pPr lvl="1"/>
            <a:r>
              <a:rPr lang="en-US" dirty="0"/>
              <a:t>Locke: People give up the right to enact justice in exchange for life, liberty and gain the right to impartial protection of property.</a:t>
            </a:r>
          </a:p>
          <a:p>
            <a:pPr lvl="2"/>
            <a:r>
              <a:rPr lang="en-US" dirty="0"/>
              <a:t>Monopoly on violence.</a:t>
            </a:r>
          </a:p>
          <a:p>
            <a:pPr marL="480060" lvl="2" indent="0">
              <a:buNone/>
            </a:pPr>
            <a:endParaRPr lang="en-US" dirty="0"/>
          </a:p>
        </p:txBody>
      </p:sp>
    </p:spTree>
    <p:extLst>
      <p:ext uri="{BB962C8B-B14F-4D97-AF65-F5344CB8AC3E}">
        <p14:creationId xmlns:p14="http://schemas.microsoft.com/office/powerpoint/2010/main" val="11317727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
                                        <p:tgtEl>
                                          <p:spTgt spid="3">
                                            <p:txEl>
                                              <p:pRg st="2" end="2"/>
                                            </p:txEl>
                                          </p:spTgt>
                                        </p:tgtEl>
                                      </p:cBhvr>
                                    </p:animEffect>
                                    <p:anim calcmode="lin" valueType="num">
                                      <p:cBhvr>
                                        <p:cTn id="15"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1143000" y="1143000"/>
            <a:ext cx="7239000" cy="485775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defTabSz="685800"/>
            <a:r>
              <a:rPr lang="en-US" sz="27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latin typeface="Arial Black"/>
                <a:ea typeface="+mn-ea"/>
                <a:cs typeface="+mn-cs"/>
              </a:rPr>
              <a:t>British Pre-Restoration </a:t>
            </a:r>
          </a:p>
          <a:p>
            <a:pPr algn="ctr" defTabSz="685800"/>
            <a:r>
              <a:rPr lang="en-US" sz="27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latin typeface="Arial Black"/>
                <a:ea typeface="+mn-ea"/>
                <a:cs typeface="+mn-cs"/>
              </a:rPr>
              <a:t>English Lake District</a:t>
            </a:r>
          </a:p>
        </p:txBody>
      </p:sp>
    </p:spTree>
    <p:extLst>
      <p:ext uri="{BB962C8B-B14F-4D97-AF65-F5344CB8AC3E}">
        <p14:creationId xmlns:p14="http://schemas.microsoft.com/office/powerpoint/2010/main" val="101568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228600"/>
            <a:ext cx="7696200" cy="1066800"/>
          </a:xfrm>
        </p:spPr>
        <p:txBody>
          <a:bodyPr/>
          <a:lstStyle/>
          <a:p>
            <a:r>
              <a:rPr lang="en-US" dirty="0">
                <a:solidFill>
                  <a:srgbClr val="FF3300"/>
                </a:solidFill>
                <a:effectLst>
                  <a:outerShdw blurRad="38100" dist="38100" dir="2700000" algn="tl">
                    <a:srgbClr val="000000">
                      <a:alpha val="43137"/>
                    </a:srgbClr>
                  </a:outerShdw>
                </a:effectLst>
              </a:rPr>
              <a:t>Enlightenment Rationalism:</a:t>
            </a:r>
            <a:br>
              <a:rPr lang="en-US" dirty="0">
                <a:solidFill>
                  <a:srgbClr val="FFFF00"/>
                </a:solidFill>
                <a:effectLst>
                  <a:outerShdw blurRad="38100" dist="38100" dir="2700000" algn="tl">
                    <a:srgbClr val="000000">
                      <a:alpha val="43137"/>
                    </a:srgbClr>
                  </a:outerShdw>
                </a:effectLst>
              </a:rPr>
            </a:br>
            <a:r>
              <a:rPr lang="en-US" dirty="0">
                <a:solidFill>
                  <a:srgbClr val="FF6600"/>
                </a:solidFill>
                <a:effectLst>
                  <a:outerShdw blurRad="38100" dist="38100" dir="2700000" algn="tl">
                    <a:srgbClr val="000000">
                      <a:alpha val="43137"/>
                    </a:srgbClr>
                  </a:outerShdw>
                </a:effectLst>
              </a:rPr>
              <a:t>Ideals Political &amp; Religious</a:t>
            </a:r>
            <a:r>
              <a:rPr lang="en-US" dirty="0">
                <a:effectLst>
                  <a:outerShdw blurRad="38100" dist="38100" dir="2700000" algn="tl">
                    <a:srgbClr val="000000">
                      <a:alpha val="43137"/>
                    </a:srgbClr>
                  </a:outerShdw>
                </a:effectLst>
              </a:rPr>
              <a:t> </a:t>
            </a:r>
          </a:p>
        </p:txBody>
      </p:sp>
      <p:sp>
        <p:nvSpPr>
          <p:cNvPr id="54275" name="Rectangle 3"/>
          <p:cNvSpPr>
            <a:spLocks noGrp="1" noChangeArrowheads="1"/>
          </p:cNvSpPr>
          <p:nvPr>
            <p:ph type="body" idx="1"/>
          </p:nvPr>
        </p:nvSpPr>
        <p:spPr>
          <a:xfrm>
            <a:off x="587141" y="1524000"/>
            <a:ext cx="8404459" cy="5334000"/>
          </a:xfrm>
        </p:spPr>
        <p:txBody>
          <a:bodyPr/>
          <a:lstStyle/>
          <a:p>
            <a:pPr>
              <a:lnSpc>
                <a:spcPct val="90000"/>
              </a:lnSpc>
            </a:pPr>
            <a:r>
              <a:rPr lang="en-US" sz="2800" dirty="0">
                <a:solidFill>
                  <a:srgbClr val="FFFF00"/>
                </a:solidFill>
                <a:effectLst>
                  <a:outerShdw blurRad="38100" dist="38100" dir="2700000" algn="tl">
                    <a:srgbClr val="000000">
                      <a:alpha val="43137"/>
                    </a:srgbClr>
                  </a:outerShdw>
                </a:effectLst>
              </a:rPr>
              <a:t>Intellectual Movement With Focus On Inner Self</a:t>
            </a:r>
          </a:p>
          <a:p>
            <a:pPr>
              <a:lnSpc>
                <a:spcPct val="90000"/>
              </a:lnSpc>
            </a:pPr>
            <a:r>
              <a:rPr lang="en-US" sz="2800" dirty="0">
                <a:solidFill>
                  <a:srgbClr val="FFFF00"/>
                </a:solidFill>
                <a:effectLst>
                  <a:outerShdw blurRad="38100" dist="38100" dir="2700000" algn="tl">
                    <a:srgbClr val="000000">
                      <a:alpha val="43137"/>
                    </a:srgbClr>
                  </a:outerShdw>
                </a:effectLst>
              </a:rPr>
              <a:t>Legitimate Authority Is Not Of Church Or Clergy</a:t>
            </a:r>
          </a:p>
          <a:p>
            <a:pPr>
              <a:lnSpc>
                <a:spcPct val="90000"/>
              </a:lnSpc>
            </a:pPr>
            <a:r>
              <a:rPr lang="en-US" sz="2800" dirty="0">
                <a:solidFill>
                  <a:srgbClr val="FFFF00"/>
                </a:solidFill>
                <a:effectLst>
                  <a:outerShdw blurRad="38100" dist="38100" dir="2700000" algn="tl">
                    <a:srgbClr val="000000">
                      <a:alpha val="43137"/>
                    </a:srgbClr>
                  </a:outerShdw>
                </a:effectLst>
              </a:rPr>
              <a:t>Reason vs. Revealed:  Self  - Defines &amp; Discovers </a:t>
            </a:r>
          </a:p>
          <a:p>
            <a:pPr>
              <a:lnSpc>
                <a:spcPct val="90000"/>
              </a:lnSpc>
            </a:pPr>
            <a:r>
              <a:rPr lang="en-US" sz="2800" dirty="0">
                <a:solidFill>
                  <a:srgbClr val="FFFF00"/>
                </a:solidFill>
                <a:effectLst>
                  <a:outerShdw blurRad="38100" dist="38100" dir="2700000" algn="tl">
                    <a:srgbClr val="000000">
                      <a:alpha val="43137"/>
                    </a:srgbClr>
                  </a:outerShdw>
                </a:effectLst>
              </a:rPr>
              <a:t>Kant Religion: Moral </a:t>
            </a:r>
            <a:r>
              <a:rPr lang="en-US" sz="2800" dirty="0" err="1">
                <a:solidFill>
                  <a:srgbClr val="FFFF00"/>
                </a:solidFill>
                <a:effectLst>
                  <a:outerShdw blurRad="38100" dist="38100" dir="2700000" algn="tl">
                    <a:srgbClr val="000000">
                      <a:alpha val="43137"/>
                    </a:srgbClr>
                  </a:outerShdw>
                </a:effectLst>
              </a:rPr>
              <a:t>Givenness</a:t>
            </a:r>
            <a:r>
              <a:rPr lang="en-US" sz="2800" dirty="0">
                <a:solidFill>
                  <a:srgbClr val="FFFF00"/>
                </a:solidFill>
                <a:effectLst>
                  <a:outerShdw blurRad="38100" dist="38100" dir="2700000" algn="tl">
                    <a:srgbClr val="000000">
                      <a:alpha val="43137"/>
                    </a:srgbClr>
                  </a:outerShdw>
                </a:effectLst>
              </a:rPr>
              <a:t> / Imperative Duty </a:t>
            </a:r>
          </a:p>
          <a:p>
            <a:pPr>
              <a:lnSpc>
                <a:spcPct val="90000"/>
              </a:lnSpc>
            </a:pPr>
            <a:r>
              <a:rPr lang="en-US" sz="2800" dirty="0">
                <a:solidFill>
                  <a:srgbClr val="FFFF00"/>
                </a:solidFill>
                <a:effectLst>
                  <a:outerShdw blurRad="38100" dist="38100" dir="2700000" algn="tl">
                    <a:srgbClr val="000000">
                      <a:alpha val="43137"/>
                    </a:srgbClr>
                  </a:outerShdw>
                </a:effectLst>
              </a:rPr>
              <a:t>Theology : Experience-based - Subjective / Private</a:t>
            </a:r>
          </a:p>
          <a:p>
            <a:pPr>
              <a:lnSpc>
                <a:spcPct val="90000"/>
              </a:lnSpc>
            </a:pPr>
            <a:r>
              <a:rPr lang="en-US" sz="2800" dirty="0">
                <a:solidFill>
                  <a:srgbClr val="FFFF00"/>
                </a:solidFill>
                <a:effectLst>
                  <a:outerShdw blurRad="38100" dist="38100" dir="2700000" algn="tl">
                    <a:srgbClr val="000000">
                      <a:alpha val="43137"/>
                    </a:srgbClr>
                  </a:outerShdw>
                </a:effectLst>
              </a:rPr>
              <a:t>Descartes: Our Knowledge Of Divine Deductive</a:t>
            </a:r>
          </a:p>
          <a:p>
            <a:pPr>
              <a:lnSpc>
                <a:spcPct val="90000"/>
              </a:lnSpc>
            </a:pPr>
            <a:r>
              <a:rPr lang="en-US" sz="2800" dirty="0">
                <a:solidFill>
                  <a:srgbClr val="FFFF00"/>
                </a:solidFill>
                <a:effectLst>
                  <a:outerShdw blurRad="38100" dist="38100" dir="2700000" algn="tl">
                    <a:srgbClr val="000000">
                      <a:alpha val="43137"/>
                    </a:srgbClr>
                  </a:outerShdw>
                </a:effectLst>
              </a:rPr>
              <a:t>Locke Empiricism:  All Knowledge Is Inductive</a:t>
            </a:r>
          </a:p>
          <a:p>
            <a:pPr>
              <a:lnSpc>
                <a:spcPct val="90000"/>
              </a:lnSpc>
            </a:pPr>
            <a:r>
              <a:rPr lang="en-US" sz="2800" dirty="0">
                <a:solidFill>
                  <a:srgbClr val="FFFF00"/>
                </a:solidFill>
                <a:effectLst>
                  <a:outerShdw blurRad="38100" dist="38100" dir="2700000" algn="tl">
                    <a:srgbClr val="000000">
                      <a:alpha val="43137"/>
                    </a:srgbClr>
                  </a:outerShdw>
                </a:effectLst>
              </a:rPr>
              <a:t>Labeled:  </a:t>
            </a:r>
            <a:r>
              <a:rPr lang="en-US" sz="2800" b="1" dirty="0">
                <a:solidFill>
                  <a:srgbClr val="FFFF00"/>
                </a:solidFill>
                <a:effectLst>
                  <a:outerShdw blurRad="38100" dist="38100" dir="2700000" algn="tl">
                    <a:srgbClr val="000000">
                      <a:alpha val="43137"/>
                    </a:srgbClr>
                  </a:outerShdw>
                </a:effectLst>
              </a:rPr>
              <a:t>“Scottish Common Sense Philosophy”</a:t>
            </a:r>
          </a:p>
          <a:p>
            <a:pPr>
              <a:lnSpc>
                <a:spcPct val="90000"/>
              </a:lnSpc>
            </a:pPr>
            <a:r>
              <a:rPr lang="en-US" sz="2800" dirty="0">
                <a:solidFill>
                  <a:srgbClr val="FFFF00"/>
                </a:solidFill>
                <a:effectLst>
                  <a:outerShdw blurRad="38100" dist="38100" dir="2700000" algn="tl">
                    <a:srgbClr val="000000">
                      <a:alpha val="43137"/>
                    </a:srgbClr>
                  </a:outerShdw>
                </a:effectLst>
              </a:rPr>
              <a:t>Know: Reflection, Reduction, Analysis, Analogy</a:t>
            </a:r>
          </a:p>
          <a:p>
            <a:pPr>
              <a:lnSpc>
                <a:spcPct val="90000"/>
              </a:lnSpc>
            </a:pPr>
            <a:r>
              <a:rPr lang="en-US" sz="2800" b="1" dirty="0">
                <a:solidFill>
                  <a:srgbClr val="FFFF00"/>
                </a:solidFill>
                <a:effectLst>
                  <a:outerShdw blurRad="38100" dist="38100" dir="2700000" algn="tl">
                    <a:srgbClr val="000000">
                      <a:alpha val="43137"/>
                    </a:srgbClr>
                  </a:outerShdw>
                </a:effectLst>
              </a:rPr>
              <a:t>Scottish Entitlement Theories : Politics &amp; Religion</a:t>
            </a:r>
          </a:p>
          <a:p>
            <a:pPr>
              <a:lnSpc>
                <a:spcPct val="90000"/>
              </a:lnSpc>
            </a:pPr>
            <a:r>
              <a:rPr lang="en-US" sz="2800" b="1" dirty="0">
                <a:solidFill>
                  <a:srgbClr val="FFFF00"/>
                </a:solidFill>
                <a:effectLst>
                  <a:outerShdw blurRad="38100" dist="38100" dir="2700000" algn="tl">
                    <a:srgbClr val="000000">
                      <a:alpha val="43137"/>
                    </a:srgbClr>
                  </a:outerShdw>
                </a:effectLst>
              </a:rPr>
              <a:t>John Locke: “The Reasonableness of Christianity”</a:t>
            </a:r>
            <a:r>
              <a:rPr lang="en-US" sz="2800" b="1" dirty="0">
                <a:effectLst>
                  <a:outerShdw blurRad="38100" dist="38100" dir="2700000" algn="tl">
                    <a:srgbClr val="000000">
                      <a:alpha val="43137"/>
                    </a:srgbClr>
                  </a:outerShdw>
                </a:effectLst>
              </a:rPr>
              <a:t> </a:t>
            </a:r>
          </a:p>
          <a:p>
            <a:pPr>
              <a:lnSpc>
                <a:spcPct val="90000"/>
              </a:lnSpc>
            </a:pPr>
            <a:endParaRPr lang="en-US" sz="2800" dirty="0"/>
          </a:p>
          <a:p>
            <a:pPr>
              <a:lnSpc>
                <a:spcPct val="90000"/>
              </a:lnSpc>
            </a:pPr>
            <a:endParaRPr lang="en-US" sz="2800" dirty="0"/>
          </a:p>
        </p:txBody>
      </p:sp>
    </p:spTree>
    <p:extLst>
      <p:ext uri="{BB962C8B-B14F-4D97-AF65-F5344CB8AC3E}">
        <p14:creationId xmlns:p14="http://schemas.microsoft.com/office/powerpoint/2010/main" val="33216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4275">
                                            <p:txEl>
                                              <p:pRg st="9" end="9"/>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54275">
                                            <p:txEl>
                                              <p:pRg st="10" end="1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7830720" cy="1442674"/>
          </a:xfrm>
        </p:spPr>
        <p:txBody>
          <a:bodyPr/>
          <a:lstStyle/>
          <a:p>
            <a:r>
              <a:rPr lang="en-US" dirty="0"/>
              <a:t>Locke in Your Rights</a:t>
            </a:r>
          </a:p>
        </p:txBody>
      </p:sp>
      <p:sp>
        <p:nvSpPr>
          <p:cNvPr id="3" name="Content Placeholder 2"/>
          <p:cNvSpPr>
            <a:spLocks noGrp="1"/>
          </p:cNvSpPr>
          <p:nvPr>
            <p:ph idx="1"/>
          </p:nvPr>
        </p:nvSpPr>
        <p:spPr>
          <a:xfrm>
            <a:off x="1447800" y="2209800"/>
            <a:ext cx="6400800" cy="3549094"/>
          </a:xfrm>
        </p:spPr>
        <p:txBody>
          <a:bodyPr>
            <a:normAutofit/>
          </a:bodyPr>
          <a:lstStyle/>
          <a:p>
            <a:r>
              <a:rPr lang="en-US" dirty="0"/>
              <a:t>John Locke: Author of </a:t>
            </a:r>
            <a:r>
              <a:rPr lang="en-US" i="1" dirty="0"/>
              <a:t>Second Treatise on Government (1689)</a:t>
            </a:r>
          </a:p>
          <a:p>
            <a:pPr lvl="1"/>
            <a:r>
              <a:rPr lang="en-US" dirty="0"/>
              <a:t>Coined the term “Natural Rights”</a:t>
            </a:r>
          </a:p>
          <a:p>
            <a:pPr lvl="2"/>
            <a:r>
              <a:rPr lang="en-US" dirty="0"/>
              <a:t>Rights that every human has from their birth.</a:t>
            </a:r>
          </a:p>
          <a:p>
            <a:pPr lvl="3"/>
            <a:r>
              <a:rPr lang="en-US" dirty="0"/>
              <a:t>Right to happiness, life, freedom etc.</a:t>
            </a:r>
          </a:p>
          <a:p>
            <a:pPr lvl="3"/>
            <a:endParaRPr lang="en-US" sz="800" dirty="0"/>
          </a:p>
          <a:p>
            <a:r>
              <a:rPr lang="en-US" sz="2000" b="1" dirty="0">
                <a:solidFill>
                  <a:srgbClr val="C00000"/>
                </a:solidFill>
              </a:rPr>
              <a:t>His writings inspired social, political and even religious reform movements.</a:t>
            </a:r>
          </a:p>
        </p:txBody>
      </p:sp>
    </p:spTree>
    <p:extLst>
      <p:ext uri="{BB962C8B-B14F-4D97-AF65-F5344CB8AC3E}">
        <p14:creationId xmlns:p14="http://schemas.microsoft.com/office/powerpoint/2010/main" val="2891778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heel(1)">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1219200" y="1752600"/>
            <a:ext cx="6858000" cy="5105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Scottish Movement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PRE-RESTORATION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152400"/>
            <a:ext cx="9144000" cy="990600"/>
          </a:xfrm>
        </p:spPr>
        <p:txBody>
          <a:bodyPr/>
          <a:lstStyle/>
          <a:p>
            <a:r>
              <a:rPr lang="en-US" sz="8000" dirty="0"/>
              <a:t>St. Giles Church: </a:t>
            </a:r>
            <a:br>
              <a:rPr lang="en-US" sz="4000" dirty="0"/>
            </a:br>
            <a:r>
              <a:rPr lang="en-US" sz="4000" dirty="0"/>
              <a:t>Home Of The Church Of Scotland</a:t>
            </a:r>
          </a:p>
        </p:txBody>
      </p:sp>
      <p:pic>
        <p:nvPicPr>
          <p:cNvPr id="46085" name="Picture 5" descr="St"/>
          <p:cNvPicPr>
            <a:picLocks noChangeAspect="1" noChangeArrowheads="1"/>
          </p:cNvPicPr>
          <p:nvPr/>
        </p:nvPicPr>
        <p:blipFill>
          <a:blip r:embed="rId2" cstate="print"/>
          <a:srcRect t="5124" b="3745"/>
          <a:stretch>
            <a:fillRect/>
          </a:stretch>
        </p:blipFill>
        <p:spPr bwMode="auto">
          <a:xfrm>
            <a:off x="0" y="1447800"/>
            <a:ext cx="9144000" cy="54864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20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04800"/>
            <a:ext cx="7772400" cy="838200"/>
          </a:xfrm>
        </p:spPr>
        <p:txBody>
          <a:bodyPr/>
          <a:lstStyle/>
          <a:p>
            <a:r>
              <a:rPr lang="en-US">
                <a:latin typeface="Tahoma" pitchFamily="34" charset="0"/>
              </a:rPr>
              <a:t>Reform After Knox</a:t>
            </a:r>
          </a:p>
        </p:txBody>
      </p:sp>
      <p:sp>
        <p:nvSpPr>
          <p:cNvPr id="9220" name="Rectangle 4"/>
          <p:cNvSpPr>
            <a:spLocks noGrp="1" noChangeArrowheads="1"/>
          </p:cNvSpPr>
          <p:nvPr>
            <p:ph type="body" sz="half" idx="2"/>
          </p:nvPr>
        </p:nvSpPr>
        <p:spPr>
          <a:xfrm>
            <a:off x="3962400" y="1371600"/>
            <a:ext cx="4953000" cy="5257800"/>
          </a:xfrm>
        </p:spPr>
        <p:txBody>
          <a:bodyPr/>
          <a:lstStyle/>
          <a:p>
            <a:r>
              <a:rPr lang="en-US" sz="2000" dirty="0">
                <a:latin typeface="Tahoma" pitchFamily="34" charset="0"/>
              </a:rPr>
              <a:t>May, 1597, King James VI Of Scotland Became Involved In Reformed Church Affairs: John Knox Preached At His Coronation</a:t>
            </a:r>
          </a:p>
          <a:p>
            <a:r>
              <a:rPr lang="en-US" sz="2000" dirty="0">
                <a:latin typeface="Tahoma" pitchFamily="34" charset="0"/>
              </a:rPr>
              <a:t>1603 – Ascended To English Throne As King James I</a:t>
            </a:r>
          </a:p>
          <a:p>
            <a:r>
              <a:rPr lang="en-US" sz="2000" dirty="0">
                <a:latin typeface="Tahoma" pitchFamily="34" charset="0"/>
              </a:rPr>
              <a:t>Sought To Unite Scottish Reform With English Church</a:t>
            </a:r>
          </a:p>
          <a:p>
            <a:r>
              <a:rPr lang="en-US" sz="2000" dirty="0">
                <a:latin typeface="Tahoma" pitchFamily="34" charset="0"/>
              </a:rPr>
              <a:t>Authorized An English Version Of The Bible To Be Translated – King James Version - 1611</a:t>
            </a:r>
          </a:p>
          <a:p>
            <a:r>
              <a:rPr lang="en-US" sz="2000" dirty="0">
                <a:latin typeface="Tahoma" pitchFamily="34" charset="0"/>
              </a:rPr>
              <a:t>In August 1647 The General Assembly Of Edinburgh Adopted “Westminster  Confession Of Faith” Binding The Churches Of Britain</a:t>
            </a:r>
          </a:p>
        </p:txBody>
      </p:sp>
      <p:pic>
        <p:nvPicPr>
          <p:cNvPr id="9222" name="Picture 6" descr="King_James_I"/>
          <p:cNvPicPr>
            <a:picLocks noChangeAspect="1" noChangeArrowheads="1"/>
          </p:cNvPicPr>
          <p:nvPr/>
        </p:nvPicPr>
        <p:blipFill>
          <a:blip r:embed="rId2" cstate="print"/>
          <a:srcRect/>
          <a:stretch>
            <a:fillRect/>
          </a:stretch>
        </p:blipFill>
        <p:spPr bwMode="auto">
          <a:xfrm>
            <a:off x="304800" y="1600200"/>
            <a:ext cx="3490913" cy="46482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outVertical)">
                                      <p:cBhvr>
                                        <p:cTn id="7" dur="500"/>
                                        <p:tgtEl>
                                          <p:spTgt spid="921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222"/>
                                        </p:tgtEl>
                                        <p:attrNameLst>
                                          <p:attrName>style.visibility</p:attrName>
                                        </p:attrNameLst>
                                      </p:cBhvr>
                                      <p:to>
                                        <p:strVal val="visible"/>
                                      </p:to>
                                    </p:set>
                                    <p:animEffect transition="in" filter="barn(outVertical)">
                                      <p:cBhvr>
                                        <p:cTn id="11" dur="500"/>
                                        <p:tgtEl>
                                          <p:spTgt spid="92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9220">
                                            <p:txEl>
                                              <p:pRg st="0" end="0"/>
                                            </p:txEl>
                                          </p:spTgt>
                                        </p:tgtEl>
                                        <p:attrNameLst>
                                          <p:attrName>style.visibility</p:attrName>
                                        </p:attrNameLst>
                                      </p:cBhvr>
                                      <p:to>
                                        <p:strVal val="visible"/>
                                      </p:to>
                                    </p:set>
                                    <p:animEffect transition="in" filter="barn(outVertical)">
                                      <p:cBhvr>
                                        <p:cTn id="16" dur="500"/>
                                        <p:tgtEl>
                                          <p:spTgt spid="92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9220">
                                            <p:txEl>
                                              <p:pRg st="1" end="1"/>
                                            </p:txEl>
                                          </p:spTgt>
                                        </p:tgtEl>
                                        <p:attrNameLst>
                                          <p:attrName>style.visibility</p:attrName>
                                        </p:attrNameLst>
                                      </p:cBhvr>
                                      <p:to>
                                        <p:strVal val="visible"/>
                                      </p:to>
                                    </p:set>
                                    <p:animEffect transition="in" filter="barn(outVertical)">
                                      <p:cBhvr>
                                        <p:cTn id="21" dur="500"/>
                                        <p:tgtEl>
                                          <p:spTgt spid="922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9220">
                                            <p:txEl>
                                              <p:pRg st="2" end="2"/>
                                            </p:txEl>
                                          </p:spTgt>
                                        </p:tgtEl>
                                        <p:attrNameLst>
                                          <p:attrName>style.visibility</p:attrName>
                                        </p:attrNameLst>
                                      </p:cBhvr>
                                      <p:to>
                                        <p:strVal val="visible"/>
                                      </p:to>
                                    </p:set>
                                    <p:animEffect transition="in" filter="barn(outVertical)">
                                      <p:cBhvr>
                                        <p:cTn id="26" dur="500"/>
                                        <p:tgtEl>
                                          <p:spTgt spid="922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9220">
                                            <p:txEl>
                                              <p:pRg st="3" end="3"/>
                                            </p:txEl>
                                          </p:spTgt>
                                        </p:tgtEl>
                                        <p:attrNameLst>
                                          <p:attrName>style.visibility</p:attrName>
                                        </p:attrNameLst>
                                      </p:cBhvr>
                                      <p:to>
                                        <p:strVal val="visible"/>
                                      </p:to>
                                    </p:set>
                                    <p:animEffect transition="in" filter="barn(outVertical)">
                                      <p:cBhvr>
                                        <p:cTn id="31" dur="500"/>
                                        <p:tgtEl>
                                          <p:spTgt spid="922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9220">
                                            <p:txEl>
                                              <p:pRg st="4" end="4"/>
                                            </p:txEl>
                                          </p:spTgt>
                                        </p:tgtEl>
                                        <p:attrNameLst>
                                          <p:attrName>style.visibility</p:attrName>
                                        </p:attrNameLst>
                                      </p:cBhvr>
                                      <p:to>
                                        <p:strVal val="visible"/>
                                      </p:to>
                                    </p:set>
                                    <p:animEffect transition="in" filter="barn(outVertical)">
                                      <p:cBhvr>
                                        <p:cTn id="36" dur="500"/>
                                        <p:tgtEl>
                                          <p:spTgt spid="92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098" name="Picture 2" descr="PAGE_40"/>
          <p:cNvPicPr>
            <a:picLocks noChangeAspect="1" noChangeArrowheads="1"/>
          </p:cNvPicPr>
          <p:nvPr/>
        </p:nvPicPr>
        <p:blipFill>
          <a:blip r:embed="rId3" cstate="print"/>
          <a:srcRect/>
          <a:stretch>
            <a:fillRect/>
          </a:stretch>
        </p:blipFill>
        <p:spPr bwMode="auto">
          <a:xfrm>
            <a:off x="0" y="14288"/>
            <a:ext cx="9144000" cy="683101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352800" y="353438"/>
            <a:ext cx="3200400" cy="1905000"/>
          </a:xfrm>
        </p:spPr>
        <p:txBody>
          <a:bodyPr/>
          <a:lstStyle/>
          <a:p>
            <a:r>
              <a:rPr lang="en-US">
                <a:latin typeface="Tahoma" charset="0"/>
              </a:rPr>
              <a:t>John</a:t>
            </a:r>
            <a:br>
              <a:rPr lang="en-US">
                <a:latin typeface="Tahoma" charset="0"/>
              </a:rPr>
            </a:br>
            <a:r>
              <a:rPr lang="en-US">
                <a:latin typeface="Tahoma" charset="0"/>
              </a:rPr>
              <a:t>Glas</a:t>
            </a:r>
            <a:br>
              <a:rPr lang="en-US">
                <a:latin typeface="Tahoma" charset="0"/>
              </a:rPr>
            </a:br>
            <a:r>
              <a:rPr lang="en-US">
                <a:latin typeface="Tahoma" charset="0"/>
              </a:rPr>
              <a:t>1695-1773</a:t>
            </a:r>
          </a:p>
        </p:txBody>
      </p:sp>
      <p:pic>
        <p:nvPicPr>
          <p:cNvPr id="3076" name="Picture 4" descr="John G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325113"/>
            <a:ext cx="3300413" cy="45053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 Placeholder 1"/>
          <p:cNvSpPr>
            <a:spLocks noGrp="1"/>
          </p:cNvSpPr>
          <p:nvPr>
            <p:ph type="body" sz="half" idx="2"/>
          </p:nvPr>
        </p:nvSpPr>
        <p:spPr/>
        <p:txBody>
          <a:bodyPr/>
          <a:lstStyle/>
          <a:p>
            <a:endParaRPr lang="en-US"/>
          </a:p>
        </p:txBody>
      </p:sp>
      <p:sp>
        <p:nvSpPr>
          <p:cNvPr id="5" name="TextBox 4"/>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spTree>
    <p:extLst>
      <p:ext uri="{BB962C8B-B14F-4D97-AF65-F5344CB8AC3E}">
        <p14:creationId xmlns:p14="http://schemas.microsoft.com/office/powerpoint/2010/main" val="83161227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nodeType="afterGroup">
                            <p:stCondLst>
                              <p:cond delay="500"/>
                            </p:stCondLst>
                            <p:childTnLst>
                              <p:par>
                                <p:cTn id="9" presetID="16" presetClass="entr" presetSubtype="37"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barn(outVertical)">
                                      <p:cBhvr>
                                        <p:cTn id="1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 y="381000"/>
            <a:ext cx="3200400" cy="1905000"/>
          </a:xfrm>
        </p:spPr>
        <p:txBody>
          <a:bodyPr/>
          <a:lstStyle/>
          <a:p>
            <a:r>
              <a:rPr lang="en-US">
                <a:latin typeface="Tahoma" pitchFamily="34" charset="0"/>
              </a:rPr>
              <a:t>John</a:t>
            </a:r>
            <a:br>
              <a:rPr lang="en-US">
                <a:latin typeface="Tahoma" pitchFamily="34" charset="0"/>
              </a:rPr>
            </a:br>
            <a:r>
              <a:rPr lang="en-US">
                <a:latin typeface="Tahoma" pitchFamily="34" charset="0"/>
              </a:rPr>
              <a:t>Glas</a:t>
            </a:r>
            <a:br>
              <a:rPr lang="en-US">
                <a:latin typeface="Tahoma" pitchFamily="34" charset="0"/>
              </a:rPr>
            </a:br>
            <a:r>
              <a:rPr lang="en-US">
                <a:latin typeface="Tahoma" pitchFamily="34" charset="0"/>
              </a:rPr>
              <a:t>1695-1773</a:t>
            </a:r>
          </a:p>
        </p:txBody>
      </p:sp>
      <p:sp>
        <p:nvSpPr>
          <p:cNvPr id="3075" name="Rectangle 3"/>
          <p:cNvSpPr>
            <a:spLocks noGrp="1" noChangeArrowheads="1"/>
          </p:cNvSpPr>
          <p:nvPr>
            <p:ph type="body" sz="half" idx="2"/>
          </p:nvPr>
        </p:nvSpPr>
        <p:spPr>
          <a:xfrm>
            <a:off x="3352800" y="76200"/>
            <a:ext cx="5791200" cy="6477000"/>
          </a:xfrm>
        </p:spPr>
        <p:txBody>
          <a:bodyPr/>
          <a:lstStyle/>
          <a:p>
            <a:r>
              <a:rPr lang="en-US" sz="2400">
                <a:latin typeface="Tahoma" pitchFamily="34" charset="0"/>
              </a:rPr>
              <a:t>Born September 21, 1695</a:t>
            </a:r>
          </a:p>
          <a:p>
            <a:r>
              <a:rPr lang="en-US" sz="2400">
                <a:latin typeface="Tahoma" pitchFamily="34" charset="0"/>
              </a:rPr>
              <a:t>His Father, Thomas Was Minister Of The Church of Scotland</a:t>
            </a:r>
          </a:p>
          <a:p>
            <a:r>
              <a:rPr lang="en-US" sz="2400">
                <a:latin typeface="Tahoma" pitchFamily="34" charset="0"/>
              </a:rPr>
              <a:t>Attended Grammar School At Perth, Later Attending St. Leonard’s College at St. Andrews. Received M.A. May 6, 1713</a:t>
            </a:r>
          </a:p>
          <a:p>
            <a:r>
              <a:rPr lang="en-US" sz="2400">
                <a:latin typeface="Tahoma" pitchFamily="34" charset="0"/>
              </a:rPr>
              <a:t>Then Attended University Of Edinburgh</a:t>
            </a:r>
          </a:p>
          <a:p>
            <a:r>
              <a:rPr lang="en-US" sz="2400">
                <a:latin typeface="Tahoma" pitchFamily="34" charset="0"/>
              </a:rPr>
              <a:t>Received A Calvinistic Education Both At Home &amp; University</a:t>
            </a:r>
          </a:p>
          <a:p>
            <a:r>
              <a:rPr lang="en-US" sz="2400">
                <a:latin typeface="Tahoma" pitchFamily="34" charset="0"/>
              </a:rPr>
              <a:t>Licensed As A Presbyterian Minister At Dunkeld Presbytery On May 20, 1718, Later At Tealing In Forfarshire May 6, 1719</a:t>
            </a:r>
          </a:p>
          <a:p>
            <a:r>
              <a:rPr lang="en-US" sz="2400">
                <a:latin typeface="Tahoma" pitchFamily="34" charset="0"/>
              </a:rPr>
              <a:t>At Tealing Presbyterian Church 5 Years</a:t>
            </a:r>
          </a:p>
        </p:txBody>
      </p:sp>
      <p:pic>
        <p:nvPicPr>
          <p:cNvPr id="3076" name="Picture 4" descr="John Glas"/>
          <p:cNvPicPr>
            <a:picLocks noChangeAspect="1" noChangeArrowheads="1"/>
          </p:cNvPicPr>
          <p:nvPr/>
        </p:nvPicPr>
        <p:blipFill>
          <a:blip r:embed="rId2" cstate="print"/>
          <a:srcRect/>
          <a:stretch>
            <a:fillRect/>
          </a:stretch>
        </p:blipFill>
        <p:spPr bwMode="auto">
          <a:xfrm>
            <a:off x="0" y="2352675"/>
            <a:ext cx="3300413" cy="4505325"/>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barn(outVertical)">
                                      <p:cBhvr>
                                        <p:cTn id="11" dur="500"/>
                                        <p:tgtEl>
                                          <p:spTgt spid="307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3075">
                                            <p:txEl>
                                              <p:pRg st="0" end="0"/>
                                            </p:txEl>
                                          </p:spTgt>
                                        </p:tgtEl>
                                        <p:attrNameLst>
                                          <p:attrName>style.visibility</p:attrName>
                                        </p:attrNameLst>
                                      </p:cBhvr>
                                      <p:to>
                                        <p:strVal val="visible"/>
                                      </p:to>
                                    </p:set>
                                    <p:animEffect transition="in" filter="barn(outVertical)">
                                      <p:cBhvr>
                                        <p:cTn id="16" dur="500"/>
                                        <p:tgtEl>
                                          <p:spTgt spid="307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3075">
                                            <p:txEl>
                                              <p:pRg st="1" end="1"/>
                                            </p:txEl>
                                          </p:spTgt>
                                        </p:tgtEl>
                                        <p:attrNameLst>
                                          <p:attrName>style.visibility</p:attrName>
                                        </p:attrNameLst>
                                      </p:cBhvr>
                                      <p:to>
                                        <p:strVal val="visible"/>
                                      </p:to>
                                    </p:set>
                                    <p:animEffect transition="in" filter="barn(outVertical)">
                                      <p:cBhvr>
                                        <p:cTn id="21" dur="500"/>
                                        <p:tgtEl>
                                          <p:spTgt spid="307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3075">
                                            <p:txEl>
                                              <p:pRg st="2" end="2"/>
                                            </p:txEl>
                                          </p:spTgt>
                                        </p:tgtEl>
                                        <p:attrNameLst>
                                          <p:attrName>style.visibility</p:attrName>
                                        </p:attrNameLst>
                                      </p:cBhvr>
                                      <p:to>
                                        <p:strVal val="visible"/>
                                      </p:to>
                                    </p:set>
                                    <p:animEffect transition="in" filter="barn(outVertical)">
                                      <p:cBhvr>
                                        <p:cTn id="26" dur="500"/>
                                        <p:tgtEl>
                                          <p:spTgt spid="307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3075">
                                            <p:txEl>
                                              <p:pRg st="3" end="3"/>
                                            </p:txEl>
                                          </p:spTgt>
                                        </p:tgtEl>
                                        <p:attrNameLst>
                                          <p:attrName>style.visibility</p:attrName>
                                        </p:attrNameLst>
                                      </p:cBhvr>
                                      <p:to>
                                        <p:strVal val="visible"/>
                                      </p:to>
                                    </p:set>
                                    <p:animEffect transition="in" filter="barn(outVertical)">
                                      <p:cBhvr>
                                        <p:cTn id="31" dur="500"/>
                                        <p:tgtEl>
                                          <p:spTgt spid="307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3075">
                                            <p:txEl>
                                              <p:pRg st="4" end="4"/>
                                            </p:txEl>
                                          </p:spTgt>
                                        </p:tgtEl>
                                        <p:attrNameLst>
                                          <p:attrName>style.visibility</p:attrName>
                                        </p:attrNameLst>
                                      </p:cBhvr>
                                      <p:to>
                                        <p:strVal val="visible"/>
                                      </p:to>
                                    </p:set>
                                    <p:animEffect transition="in" filter="barn(outVertical)">
                                      <p:cBhvr>
                                        <p:cTn id="36" dur="500"/>
                                        <p:tgtEl>
                                          <p:spTgt spid="307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3075">
                                            <p:txEl>
                                              <p:pRg st="5" end="5"/>
                                            </p:txEl>
                                          </p:spTgt>
                                        </p:tgtEl>
                                        <p:attrNameLst>
                                          <p:attrName>style.visibility</p:attrName>
                                        </p:attrNameLst>
                                      </p:cBhvr>
                                      <p:to>
                                        <p:strVal val="visible"/>
                                      </p:to>
                                    </p:set>
                                    <p:animEffect transition="in" filter="barn(outVertical)">
                                      <p:cBhvr>
                                        <p:cTn id="41" dur="500"/>
                                        <p:tgtEl>
                                          <p:spTgt spid="3075">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3075">
                                            <p:txEl>
                                              <p:pRg st="6" end="6"/>
                                            </p:txEl>
                                          </p:spTgt>
                                        </p:tgtEl>
                                        <p:attrNameLst>
                                          <p:attrName>style.visibility</p:attrName>
                                        </p:attrNameLst>
                                      </p:cBhvr>
                                      <p:to>
                                        <p:strVal val="visible"/>
                                      </p:to>
                                    </p:set>
                                    <p:animEffect transition="in" filter="barn(outVertical)">
                                      <p:cBhvr>
                                        <p:cTn id="46" dur="5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build="p" bldLvl="2"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533400"/>
          </a:xfrm>
        </p:spPr>
        <p:txBody>
          <a:bodyPr/>
          <a:lstStyle/>
          <a:p>
            <a:r>
              <a:rPr lang="en-US" sz="4000" dirty="0" err="1">
                <a:latin typeface="Tahoma" charset="0"/>
              </a:rPr>
              <a:t>Glasite</a:t>
            </a:r>
            <a:r>
              <a:rPr lang="en-US" sz="4000" dirty="0">
                <a:latin typeface="Tahoma" charset="0"/>
              </a:rPr>
              <a:t> Church In Edinburgh</a:t>
            </a:r>
          </a:p>
        </p:txBody>
      </p:sp>
      <p:pic>
        <p:nvPicPr>
          <p:cNvPr id="21513" name="Picture 9" descr="glasite church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0750"/>
            <a:ext cx="6991350" cy="4667250"/>
          </a:xfrm>
          <a:prstGeom prst="rect">
            <a:avLst/>
          </a:prstGeom>
          <a:noFill/>
          <a:extLst>
            <a:ext uri="{909E8E84-426E-40dd-AFC4-6F175D3DCCD1}">
              <a14:hiddenFill xmlns:a14="http://schemas.microsoft.com/office/drawing/2010/main" xmlns="">
                <a:solidFill>
                  <a:srgbClr val="FFFFFF"/>
                </a:solidFill>
              </a14:hiddenFill>
            </a:ext>
          </a:extLst>
        </p:spPr>
      </p:pic>
      <p:pic>
        <p:nvPicPr>
          <p:cNvPr id="21515" name="Picture 11" descr="glasite church 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2190750"/>
            <a:ext cx="6991350" cy="4667250"/>
          </a:xfrm>
          <a:prstGeom prst="rect">
            <a:avLst/>
          </a:prstGeom>
          <a:noFill/>
          <a:extLst>
            <a:ext uri="{909E8E84-426E-40dd-AFC4-6F175D3DCCD1}">
              <a14:hiddenFill xmlns:a14="http://schemas.microsoft.com/office/drawing/2010/main" xmlns="">
                <a:solidFill>
                  <a:srgbClr val="FFFFFF"/>
                </a:solidFill>
              </a14:hiddenFill>
            </a:ext>
          </a:extLst>
        </p:spPr>
      </p:pic>
      <p:pic>
        <p:nvPicPr>
          <p:cNvPr id="21516" name="Picture 12" descr="glasite church 04a"/>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533400"/>
            <a:ext cx="4221163" cy="6324600"/>
          </a:xfrm>
          <a:prstGeom prst="rect">
            <a:avLst/>
          </a:prstGeom>
          <a:noFill/>
          <a:extLst>
            <a:ext uri="{909E8E84-426E-40dd-AFC4-6F175D3DCCD1}">
              <a14:hiddenFill xmlns:a14="http://schemas.microsoft.com/office/drawing/2010/main" xmlns="">
                <a:solidFill>
                  <a:srgbClr val="FFFFFF"/>
                </a:solidFill>
              </a14:hiddenFill>
            </a:ext>
          </a:extLst>
        </p:spPr>
      </p:pic>
      <p:pic>
        <p:nvPicPr>
          <p:cNvPr id="21517" name="Picture 13" descr="glasite church 03"/>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2152650" y="1066800"/>
            <a:ext cx="6991350" cy="4667250"/>
          </a:xfrm>
          <a:prstGeom prst="rect">
            <a:avLst/>
          </a:prstGeom>
          <a:noFill/>
          <a:extLst>
            <a:ext uri="{909E8E84-426E-40dd-AFC4-6F175D3DCCD1}">
              <a14:hiddenFill xmlns:a14="http://schemas.microsoft.com/office/drawing/2010/main" xmlns="">
                <a:solidFill>
                  <a:srgbClr val="FFFFFF"/>
                </a:solidFill>
              </a14:hiddenFill>
            </a:ext>
          </a:extLst>
        </p:spPr>
      </p:pic>
      <p:pic>
        <p:nvPicPr>
          <p:cNvPr id="21518" name="Picture 14" descr="glasite church 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71650"/>
            <a:ext cx="7620000" cy="50863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extLst>
      <p:ext uri="{BB962C8B-B14F-4D97-AF65-F5344CB8AC3E}">
        <p14:creationId xmlns:p14="http://schemas.microsoft.com/office/powerpoint/2010/main" val="3742934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Scale>
                                      <p:cBhvr>
                                        <p:cTn id="7" dur="1000" decel="50000" fill="hold">
                                          <p:stCondLst>
                                            <p:cond delay="0"/>
                                          </p:stCondLst>
                                        </p:cTn>
                                        <p:tgtEl>
                                          <p:spTgt spid="215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506"/>
                                        </p:tgtEl>
                                        <p:attrNameLst>
                                          <p:attrName>ppt_x</p:attrName>
                                          <p:attrName>ppt_y</p:attrName>
                                        </p:attrNameLst>
                                      </p:cBhvr>
                                    </p:animMotion>
                                    <p:animEffect transition="in" filter="fade">
                                      <p:cBhvr>
                                        <p:cTn id="9" dur="1000"/>
                                        <p:tgtEl>
                                          <p:spTgt spid="21506"/>
                                        </p:tgtEl>
                                      </p:cBhvr>
                                    </p:animEffect>
                                  </p:childTnLst>
                                </p:cTn>
                              </p:par>
                            </p:childTnLst>
                          </p:cTn>
                        </p:par>
                        <p:par>
                          <p:cTn id="10" fill="hold" nodeType="afterGroup">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21513"/>
                                        </p:tgtEl>
                                        <p:attrNameLst>
                                          <p:attrName>style.visibility</p:attrName>
                                        </p:attrNameLst>
                                      </p:cBhvr>
                                      <p:to>
                                        <p:strVal val="visible"/>
                                      </p:to>
                                    </p:set>
                                    <p:anim calcmode="lin" valueType="num">
                                      <p:cBhvr>
                                        <p:cTn id="13" dur="1000" fill="hold"/>
                                        <p:tgtEl>
                                          <p:spTgt spid="21513"/>
                                        </p:tgtEl>
                                        <p:attrNameLst>
                                          <p:attrName>ppt_w</p:attrName>
                                        </p:attrNameLst>
                                      </p:cBhvr>
                                      <p:tavLst>
                                        <p:tav tm="0">
                                          <p:val>
                                            <p:fltVal val="0"/>
                                          </p:val>
                                        </p:tav>
                                        <p:tav tm="100000">
                                          <p:val>
                                            <p:strVal val="#ppt_w"/>
                                          </p:val>
                                        </p:tav>
                                      </p:tavLst>
                                    </p:anim>
                                    <p:anim calcmode="lin" valueType="num">
                                      <p:cBhvr>
                                        <p:cTn id="14" dur="1000" fill="hold"/>
                                        <p:tgtEl>
                                          <p:spTgt spid="21513"/>
                                        </p:tgtEl>
                                        <p:attrNameLst>
                                          <p:attrName>ppt_h</p:attrName>
                                        </p:attrNameLst>
                                      </p:cBhvr>
                                      <p:tavLst>
                                        <p:tav tm="0">
                                          <p:val>
                                            <p:fltVal val="0"/>
                                          </p:val>
                                        </p:tav>
                                        <p:tav tm="100000">
                                          <p:val>
                                            <p:strVal val="#ppt_h"/>
                                          </p:val>
                                        </p:tav>
                                      </p:tavLst>
                                    </p:anim>
                                    <p:anim calcmode="lin" valueType="num">
                                      <p:cBhvr>
                                        <p:cTn id="15" dur="1000" fill="hold"/>
                                        <p:tgtEl>
                                          <p:spTgt spid="21513"/>
                                        </p:tgtEl>
                                        <p:attrNameLst>
                                          <p:attrName>style.rotation</p:attrName>
                                        </p:attrNameLst>
                                      </p:cBhvr>
                                      <p:tavLst>
                                        <p:tav tm="0">
                                          <p:val>
                                            <p:fltVal val="90"/>
                                          </p:val>
                                        </p:tav>
                                        <p:tav tm="100000">
                                          <p:val>
                                            <p:fltVal val="0"/>
                                          </p:val>
                                        </p:tav>
                                      </p:tavLst>
                                    </p:anim>
                                    <p:animEffect transition="in" filter="fade">
                                      <p:cBhvr>
                                        <p:cTn id="16" dur="1000"/>
                                        <p:tgtEl>
                                          <p:spTgt spid="21513"/>
                                        </p:tgtEl>
                                      </p:cBhvr>
                                    </p:animEffect>
                                  </p:childTnLst>
                                </p:cTn>
                              </p:par>
                            </p:childTnLst>
                          </p:cTn>
                        </p:par>
                        <p:par>
                          <p:cTn id="17" fill="hold" nodeType="withGroup">
                            <p:stCondLst>
                              <p:cond delay="2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21515"/>
                                        </p:tgtEl>
                                        <p:attrNameLst>
                                          <p:attrName>style.visibility</p:attrName>
                                        </p:attrNameLst>
                                      </p:cBhvr>
                                      <p:to>
                                        <p:strVal val="visible"/>
                                      </p:to>
                                    </p:set>
                                    <p:anim calcmode="lin" valueType="num">
                                      <p:cBhvr>
                                        <p:cTn id="20" dur="5000" fill="hold"/>
                                        <p:tgtEl>
                                          <p:spTgt spid="21515"/>
                                        </p:tgtEl>
                                        <p:attrNameLst>
                                          <p:attrName>ppt_w</p:attrName>
                                        </p:attrNameLst>
                                      </p:cBhvr>
                                      <p:tavLst>
                                        <p:tav tm="0">
                                          <p:val>
                                            <p:fltVal val="0"/>
                                          </p:val>
                                        </p:tav>
                                        <p:tav tm="100000">
                                          <p:val>
                                            <p:strVal val="#ppt_w"/>
                                          </p:val>
                                        </p:tav>
                                      </p:tavLst>
                                    </p:anim>
                                    <p:anim calcmode="lin" valueType="num">
                                      <p:cBhvr>
                                        <p:cTn id="21" dur="5000" fill="hold"/>
                                        <p:tgtEl>
                                          <p:spTgt spid="21515"/>
                                        </p:tgtEl>
                                        <p:attrNameLst>
                                          <p:attrName>ppt_h</p:attrName>
                                        </p:attrNameLst>
                                      </p:cBhvr>
                                      <p:tavLst>
                                        <p:tav tm="0">
                                          <p:val>
                                            <p:fltVal val="0"/>
                                          </p:val>
                                        </p:tav>
                                        <p:tav tm="100000">
                                          <p:val>
                                            <p:strVal val="#ppt_h"/>
                                          </p:val>
                                        </p:tav>
                                      </p:tavLst>
                                    </p:anim>
                                    <p:anim calcmode="lin" valueType="num">
                                      <p:cBhvr>
                                        <p:cTn id="22" dur="5000" fill="hold"/>
                                        <p:tgtEl>
                                          <p:spTgt spid="21515"/>
                                        </p:tgtEl>
                                        <p:attrNameLst>
                                          <p:attrName>style.rotation</p:attrName>
                                        </p:attrNameLst>
                                      </p:cBhvr>
                                      <p:tavLst>
                                        <p:tav tm="0">
                                          <p:val>
                                            <p:fltVal val="90"/>
                                          </p:val>
                                        </p:tav>
                                        <p:tav tm="100000">
                                          <p:val>
                                            <p:fltVal val="0"/>
                                          </p:val>
                                        </p:tav>
                                      </p:tavLst>
                                    </p:anim>
                                    <p:animEffect transition="in" filter="fade">
                                      <p:cBhvr>
                                        <p:cTn id="23" dur="5000"/>
                                        <p:tgtEl>
                                          <p:spTgt spid="21515"/>
                                        </p:tgtEl>
                                      </p:cBhvr>
                                    </p:animEffect>
                                  </p:childTnLst>
                                </p:cTn>
                              </p:par>
                            </p:childTnLst>
                          </p:cTn>
                        </p:par>
                        <p:par>
                          <p:cTn id="24" fill="hold" nodeType="withGroup">
                            <p:stCondLst>
                              <p:cond delay="7000"/>
                            </p:stCondLst>
                            <p:childTnLst>
                              <p:par>
                                <p:cTn id="25" presetID="31" presetClass="entr" presetSubtype="0" fill="hold" nodeType="afterEffect">
                                  <p:stCondLst>
                                    <p:cond delay="0"/>
                                  </p:stCondLst>
                                  <p:iterate type="lt">
                                    <p:tmPct val="5000"/>
                                  </p:iterate>
                                  <p:childTnLst>
                                    <p:set>
                                      <p:cBhvr>
                                        <p:cTn id="26" dur="1" fill="hold">
                                          <p:stCondLst>
                                            <p:cond delay="0"/>
                                          </p:stCondLst>
                                        </p:cTn>
                                        <p:tgtEl>
                                          <p:spTgt spid="21516"/>
                                        </p:tgtEl>
                                        <p:attrNameLst>
                                          <p:attrName>style.visibility</p:attrName>
                                        </p:attrNameLst>
                                      </p:cBhvr>
                                      <p:to>
                                        <p:strVal val="visible"/>
                                      </p:to>
                                    </p:set>
                                    <p:anim calcmode="lin" valueType="num">
                                      <p:cBhvr>
                                        <p:cTn id="27" dur="5000" fill="hold"/>
                                        <p:tgtEl>
                                          <p:spTgt spid="21516"/>
                                        </p:tgtEl>
                                        <p:attrNameLst>
                                          <p:attrName>ppt_w</p:attrName>
                                        </p:attrNameLst>
                                      </p:cBhvr>
                                      <p:tavLst>
                                        <p:tav tm="0">
                                          <p:val>
                                            <p:fltVal val="0"/>
                                          </p:val>
                                        </p:tav>
                                        <p:tav tm="100000">
                                          <p:val>
                                            <p:strVal val="#ppt_w"/>
                                          </p:val>
                                        </p:tav>
                                      </p:tavLst>
                                    </p:anim>
                                    <p:anim calcmode="lin" valueType="num">
                                      <p:cBhvr>
                                        <p:cTn id="28" dur="5000" fill="hold"/>
                                        <p:tgtEl>
                                          <p:spTgt spid="21516"/>
                                        </p:tgtEl>
                                        <p:attrNameLst>
                                          <p:attrName>ppt_h</p:attrName>
                                        </p:attrNameLst>
                                      </p:cBhvr>
                                      <p:tavLst>
                                        <p:tav tm="0">
                                          <p:val>
                                            <p:fltVal val="0"/>
                                          </p:val>
                                        </p:tav>
                                        <p:tav tm="100000">
                                          <p:val>
                                            <p:strVal val="#ppt_h"/>
                                          </p:val>
                                        </p:tav>
                                      </p:tavLst>
                                    </p:anim>
                                    <p:anim calcmode="lin" valueType="num">
                                      <p:cBhvr>
                                        <p:cTn id="29" dur="5000" fill="hold"/>
                                        <p:tgtEl>
                                          <p:spTgt spid="21516"/>
                                        </p:tgtEl>
                                        <p:attrNameLst>
                                          <p:attrName>style.rotation</p:attrName>
                                        </p:attrNameLst>
                                      </p:cBhvr>
                                      <p:tavLst>
                                        <p:tav tm="0">
                                          <p:val>
                                            <p:fltVal val="90"/>
                                          </p:val>
                                        </p:tav>
                                        <p:tav tm="100000">
                                          <p:val>
                                            <p:fltVal val="0"/>
                                          </p:val>
                                        </p:tav>
                                      </p:tavLst>
                                    </p:anim>
                                    <p:animEffect transition="in" filter="fade">
                                      <p:cBhvr>
                                        <p:cTn id="30" dur="5000"/>
                                        <p:tgtEl>
                                          <p:spTgt spid="21516"/>
                                        </p:tgtEl>
                                      </p:cBhvr>
                                    </p:animEffect>
                                  </p:childTnLst>
                                </p:cTn>
                              </p:par>
                            </p:childTnLst>
                          </p:cTn>
                        </p:par>
                        <p:par>
                          <p:cTn id="31" fill="hold" nodeType="withGroup">
                            <p:stCondLst>
                              <p:cond delay="12000"/>
                            </p:stCondLst>
                            <p:childTnLst>
                              <p:par>
                                <p:cTn id="32" presetID="31" presetClass="entr" presetSubtype="0" fill="hold" nodeType="afterEffect">
                                  <p:stCondLst>
                                    <p:cond delay="0"/>
                                  </p:stCondLst>
                                  <p:iterate type="lt">
                                    <p:tmPct val="5000"/>
                                  </p:iterate>
                                  <p:childTnLst>
                                    <p:set>
                                      <p:cBhvr>
                                        <p:cTn id="33" dur="1" fill="hold">
                                          <p:stCondLst>
                                            <p:cond delay="0"/>
                                          </p:stCondLst>
                                        </p:cTn>
                                        <p:tgtEl>
                                          <p:spTgt spid="21517"/>
                                        </p:tgtEl>
                                        <p:attrNameLst>
                                          <p:attrName>style.visibility</p:attrName>
                                        </p:attrNameLst>
                                      </p:cBhvr>
                                      <p:to>
                                        <p:strVal val="visible"/>
                                      </p:to>
                                    </p:set>
                                    <p:anim calcmode="lin" valueType="num">
                                      <p:cBhvr>
                                        <p:cTn id="34" dur="5000" fill="hold"/>
                                        <p:tgtEl>
                                          <p:spTgt spid="21517"/>
                                        </p:tgtEl>
                                        <p:attrNameLst>
                                          <p:attrName>ppt_w</p:attrName>
                                        </p:attrNameLst>
                                      </p:cBhvr>
                                      <p:tavLst>
                                        <p:tav tm="0">
                                          <p:val>
                                            <p:fltVal val="0"/>
                                          </p:val>
                                        </p:tav>
                                        <p:tav tm="100000">
                                          <p:val>
                                            <p:strVal val="#ppt_w"/>
                                          </p:val>
                                        </p:tav>
                                      </p:tavLst>
                                    </p:anim>
                                    <p:anim calcmode="lin" valueType="num">
                                      <p:cBhvr>
                                        <p:cTn id="35" dur="5000" fill="hold"/>
                                        <p:tgtEl>
                                          <p:spTgt spid="21517"/>
                                        </p:tgtEl>
                                        <p:attrNameLst>
                                          <p:attrName>ppt_h</p:attrName>
                                        </p:attrNameLst>
                                      </p:cBhvr>
                                      <p:tavLst>
                                        <p:tav tm="0">
                                          <p:val>
                                            <p:fltVal val="0"/>
                                          </p:val>
                                        </p:tav>
                                        <p:tav tm="100000">
                                          <p:val>
                                            <p:strVal val="#ppt_h"/>
                                          </p:val>
                                        </p:tav>
                                      </p:tavLst>
                                    </p:anim>
                                    <p:anim calcmode="lin" valueType="num">
                                      <p:cBhvr>
                                        <p:cTn id="36" dur="5000" fill="hold"/>
                                        <p:tgtEl>
                                          <p:spTgt spid="21517"/>
                                        </p:tgtEl>
                                        <p:attrNameLst>
                                          <p:attrName>style.rotation</p:attrName>
                                        </p:attrNameLst>
                                      </p:cBhvr>
                                      <p:tavLst>
                                        <p:tav tm="0">
                                          <p:val>
                                            <p:fltVal val="90"/>
                                          </p:val>
                                        </p:tav>
                                        <p:tav tm="100000">
                                          <p:val>
                                            <p:fltVal val="0"/>
                                          </p:val>
                                        </p:tav>
                                      </p:tavLst>
                                    </p:anim>
                                    <p:animEffect transition="in" filter="fade">
                                      <p:cBhvr>
                                        <p:cTn id="37" dur="5000"/>
                                        <p:tgtEl>
                                          <p:spTgt spid="21517"/>
                                        </p:tgtEl>
                                      </p:cBhvr>
                                    </p:animEffect>
                                  </p:childTnLst>
                                </p:cTn>
                              </p:par>
                            </p:childTnLst>
                          </p:cTn>
                        </p:par>
                        <p:par>
                          <p:cTn id="38" fill="hold" nodeType="withGroup">
                            <p:stCondLst>
                              <p:cond delay="17000"/>
                            </p:stCondLst>
                            <p:childTnLst>
                              <p:par>
                                <p:cTn id="39" presetID="31" presetClass="entr" presetSubtype="0" fill="hold" nodeType="afterEffect">
                                  <p:stCondLst>
                                    <p:cond delay="0"/>
                                  </p:stCondLst>
                                  <p:iterate type="lt">
                                    <p:tmPct val="5000"/>
                                  </p:iterate>
                                  <p:childTnLst>
                                    <p:set>
                                      <p:cBhvr>
                                        <p:cTn id="40" dur="1" fill="hold">
                                          <p:stCondLst>
                                            <p:cond delay="0"/>
                                          </p:stCondLst>
                                        </p:cTn>
                                        <p:tgtEl>
                                          <p:spTgt spid="21518"/>
                                        </p:tgtEl>
                                        <p:attrNameLst>
                                          <p:attrName>style.visibility</p:attrName>
                                        </p:attrNameLst>
                                      </p:cBhvr>
                                      <p:to>
                                        <p:strVal val="visible"/>
                                      </p:to>
                                    </p:set>
                                    <p:anim calcmode="lin" valueType="num">
                                      <p:cBhvr>
                                        <p:cTn id="41" dur="5000" fill="hold"/>
                                        <p:tgtEl>
                                          <p:spTgt spid="21518"/>
                                        </p:tgtEl>
                                        <p:attrNameLst>
                                          <p:attrName>ppt_w</p:attrName>
                                        </p:attrNameLst>
                                      </p:cBhvr>
                                      <p:tavLst>
                                        <p:tav tm="0">
                                          <p:val>
                                            <p:fltVal val="0"/>
                                          </p:val>
                                        </p:tav>
                                        <p:tav tm="100000">
                                          <p:val>
                                            <p:strVal val="#ppt_w"/>
                                          </p:val>
                                        </p:tav>
                                      </p:tavLst>
                                    </p:anim>
                                    <p:anim calcmode="lin" valueType="num">
                                      <p:cBhvr>
                                        <p:cTn id="42" dur="5000" fill="hold"/>
                                        <p:tgtEl>
                                          <p:spTgt spid="21518"/>
                                        </p:tgtEl>
                                        <p:attrNameLst>
                                          <p:attrName>ppt_h</p:attrName>
                                        </p:attrNameLst>
                                      </p:cBhvr>
                                      <p:tavLst>
                                        <p:tav tm="0">
                                          <p:val>
                                            <p:fltVal val="0"/>
                                          </p:val>
                                        </p:tav>
                                        <p:tav tm="100000">
                                          <p:val>
                                            <p:strVal val="#ppt_h"/>
                                          </p:val>
                                        </p:tav>
                                      </p:tavLst>
                                    </p:anim>
                                    <p:anim calcmode="lin" valueType="num">
                                      <p:cBhvr>
                                        <p:cTn id="43" dur="5000" fill="hold"/>
                                        <p:tgtEl>
                                          <p:spTgt spid="21518"/>
                                        </p:tgtEl>
                                        <p:attrNameLst>
                                          <p:attrName>style.rotation</p:attrName>
                                        </p:attrNameLst>
                                      </p:cBhvr>
                                      <p:tavLst>
                                        <p:tav tm="0">
                                          <p:val>
                                            <p:fltVal val="90"/>
                                          </p:val>
                                        </p:tav>
                                        <p:tav tm="100000">
                                          <p:val>
                                            <p:fltVal val="0"/>
                                          </p:val>
                                        </p:tav>
                                      </p:tavLst>
                                    </p:anim>
                                    <p:animEffect transition="in" filter="fade">
                                      <p:cBhvr>
                                        <p:cTn id="44" dur="50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xfrm>
            <a:off x="685800" y="0"/>
            <a:ext cx="7772400" cy="533400"/>
          </a:xfrm>
        </p:spPr>
        <p:txBody>
          <a:bodyPr/>
          <a:lstStyle/>
          <a:p>
            <a:r>
              <a:rPr lang="en-US" sz="4000">
                <a:latin typeface="Tahoma" pitchFamily="34" charset="0"/>
              </a:rPr>
              <a:t>Glasite Church - Dundee</a:t>
            </a:r>
          </a:p>
        </p:txBody>
      </p:sp>
      <p:pic>
        <p:nvPicPr>
          <p:cNvPr id="19461" name="Picture 5" descr="glasite church 07"/>
          <p:cNvPicPr>
            <a:picLocks noChangeAspect="1" noChangeArrowheads="1"/>
          </p:cNvPicPr>
          <p:nvPr/>
        </p:nvPicPr>
        <p:blipFill>
          <a:blip r:embed="rId2" cstate="print">
            <a:lum bright="12000"/>
          </a:blip>
          <a:srcRect/>
          <a:stretch>
            <a:fillRect/>
          </a:stretch>
        </p:blipFill>
        <p:spPr bwMode="auto">
          <a:xfrm>
            <a:off x="0" y="762000"/>
            <a:ext cx="6991350" cy="4667250"/>
          </a:xfrm>
          <a:prstGeom prst="rect">
            <a:avLst/>
          </a:prstGeom>
          <a:noFill/>
        </p:spPr>
      </p:pic>
      <p:pic>
        <p:nvPicPr>
          <p:cNvPr id="19463" name="Picture 7" descr="glasite church 05"/>
          <p:cNvPicPr>
            <a:picLocks noChangeAspect="1" noChangeArrowheads="1"/>
          </p:cNvPicPr>
          <p:nvPr/>
        </p:nvPicPr>
        <p:blipFill>
          <a:blip r:embed="rId3" cstate="print"/>
          <a:srcRect/>
          <a:stretch>
            <a:fillRect/>
          </a:stretch>
        </p:blipFill>
        <p:spPr bwMode="auto">
          <a:xfrm>
            <a:off x="2305050" y="1712913"/>
            <a:ext cx="6838950" cy="5145087"/>
          </a:xfrm>
          <a:prstGeom prst="rect">
            <a:avLst/>
          </a:prstGeom>
          <a:noFill/>
        </p:spPr>
      </p:pic>
      <p:pic>
        <p:nvPicPr>
          <p:cNvPr id="19465" name="Picture 9" descr="glasite church 01"/>
          <p:cNvPicPr>
            <a:picLocks noChangeAspect="1" noChangeArrowheads="1"/>
          </p:cNvPicPr>
          <p:nvPr/>
        </p:nvPicPr>
        <p:blipFill>
          <a:blip r:embed="rId4" cstate="print"/>
          <a:srcRect/>
          <a:stretch>
            <a:fillRect/>
          </a:stretch>
        </p:blipFill>
        <p:spPr bwMode="auto">
          <a:xfrm>
            <a:off x="0" y="2190750"/>
            <a:ext cx="6991350" cy="4667250"/>
          </a:xfrm>
          <a:prstGeom prst="rect">
            <a:avLst/>
          </a:prstGeom>
          <a:noFill/>
        </p:spPr>
      </p:pic>
      <p:pic>
        <p:nvPicPr>
          <p:cNvPr id="19466" name="Picture 10" descr="glasite church 02"/>
          <p:cNvPicPr>
            <a:picLocks noChangeAspect="1" noChangeArrowheads="1"/>
          </p:cNvPicPr>
          <p:nvPr/>
        </p:nvPicPr>
        <p:blipFill>
          <a:blip r:embed="rId5" cstate="print">
            <a:lum bright="12000"/>
          </a:blip>
          <a:srcRect/>
          <a:stretch>
            <a:fillRect/>
          </a:stretch>
        </p:blipFill>
        <p:spPr bwMode="auto">
          <a:xfrm>
            <a:off x="2152650" y="762000"/>
            <a:ext cx="6991350" cy="46672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9459"/>
                                        </p:tgtEl>
                                        <p:attrNameLst>
                                          <p:attrName>style.visibility</p:attrName>
                                        </p:attrNameLst>
                                      </p:cBhvr>
                                      <p:to>
                                        <p:strVal val="visible"/>
                                      </p:to>
                                    </p:set>
                                    <p:animScale>
                                      <p:cBhvr>
                                        <p:cTn id="7" dur="1000" decel="50000" fill="hold">
                                          <p:stCondLst>
                                            <p:cond delay="0"/>
                                          </p:stCondLst>
                                        </p:cTn>
                                        <p:tgtEl>
                                          <p:spTgt spid="194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459"/>
                                        </p:tgtEl>
                                        <p:attrNameLst>
                                          <p:attrName>ppt_x</p:attrName>
                                          <p:attrName>ppt_y</p:attrName>
                                        </p:attrNameLst>
                                      </p:cBhvr>
                                    </p:animMotion>
                                    <p:animEffect transition="in" filter="fade">
                                      <p:cBhvr>
                                        <p:cTn id="9" dur="1000"/>
                                        <p:tgtEl>
                                          <p:spTgt spid="19459"/>
                                        </p:tgtEl>
                                      </p:cBhvr>
                                    </p:animEffect>
                                  </p:childTnLst>
                                </p:cTn>
                              </p:par>
                            </p:childTnLst>
                          </p:cTn>
                        </p:par>
                        <p:par>
                          <p:cTn id="10" fill="hold">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19461"/>
                                        </p:tgtEl>
                                        <p:attrNameLst>
                                          <p:attrName>style.visibility</p:attrName>
                                        </p:attrNameLst>
                                      </p:cBhvr>
                                      <p:to>
                                        <p:strVal val="visible"/>
                                      </p:to>
                                    </p:set>
                                    <p:anim calcmode="lin" valueType="num">
                                      <p:cBhvr>
                                        <p:cTn id="13" dur="1000" fill="hold"/>
                                        <p:tgtEl>
                                          <p:spTgt spid="19461"/>
                                        </p:tgtEl>
                                        <p:attrNameLst>
                                          <p:attrName>ppt_w</p:attrName>
                                        </p:attrNameLst>
                                      </p:cBhvr>
                                      <p:tavLst>
                                        <p:tav tm="0">
                                          <p:val>
                                            <p:fltVal val="0"/>
                                          </p:val>
                                        </p:tav>
                                        <p:tav tm="100000">
                                          <p:val>
                                            <p:strVal val="#ppt_w"/>
                                          </p:val>
                                        </p:tav>
                                      </p:tavLst>
                                    </p:anim>
                                    <p:anim calcmode="lin" valueType="num">
                                      <p:cBhvr>
                                        <p:cTn id="14" dur="1000" fill="hold"/>
                                        <p:tgtEl>
                                          <p:spTgt spid="19461"/>
                                        </p:tgtEl>
                                        <p:attrNameLst>
                                          <p:attrName>ppt_h</p:attrName>
                                        </p:attrNameLst>
                                      </p:cBhvr>
                                      <p:tavLst>
                                        <p:tav tm="0">
                                          <p:val>
                                            <p:fltVal val="0"/>
                                          </p:val>
                                        </p:tav>
                                        <p:tav tm="100000">
                                          <p:val>
                                            <p:strVal val="#ppt_h"/>
                                          </p:val>
                                        </p:tav>
                                      </p:tavLst>
                                    </p:anim>
                                    <p:anim calcmode="lin" valueType="num">
                                      <p:cBhvr>
                                        <p:cTn id="15" dur="1000" fill="hold"/>
                                        <p:tgtEl>
                                          <p:spTgt spid="19461"/>
                                        </p:tgtEl>
                                        <p:attrNameLst>
                                          <p:attrName>style.rotation</p:attrName>
                                        </p:attrNameLst>
                                      </p:cBhvr>
                                      <p:tavLst>
                                        <p:tav tm="0">
                                          <p:val>
                                            <p:fltVal val="90"/>
                                          </p:val>
                                        </p:tav>
                                        <p:tav tm="100000">
                                          <p:val>
                                            <p:fltVal val="0"/>
                                          </p:val>
                                        </p:tav>
                                      </p:tavLst>
                                    </p:anim>
                                    <p:animEffect transition="in" filter="fade">
                                      <p:cBhvr>
                                        <p:cTn id="16" dur="1000"/>
                                        <p:tgtEl>
                                          <p:spTgt spid="1946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9463"/>
                                        </p:tgtEl>
                                        <p:attrNameLst>
                                          <p:attrName>style.visibility</p:attrName>
                                        </p:attrNameLst>
                                      </p:cBhvr>
                                      <p:to>
                                        <p:strVal val="visible"/>
                                      </p:to>
                                    </p:set>
                                    <p:anim calcmode="lin" valueType="num">
                                      <p:cBhvr>
                                        <p:cTn id="21" dur="1000" fill="hold"/>
                                        <p:tgtEl>
                                          <p:spTgt spid="19463"/>
                                        </p:tgtEl>
                                        <p:attrNameLst>
                                          <p:attrName>ppt_w</p:attrName>
                                        </p:attrNameLst>
                                      </p:cBhvr>
                                      <p:tavLst>
                                        <p:tav tm="0">
                                          <p:val>
                                            <p:fltVal val="0"/>
                                          </p:val>
                                        </p:tav>
                                        <p:tav tm="100000">
                                          <p:val>
                                            <p:strVal val="#ppt_w"/>
                                          </p:val>
                                        </p:tav>
                                      </p:tavLst>
                                    </p:anim>
                                    <p:anim calcmode="lin" valueType="num">
                                      <p:cBhvr>
                                        <p:cTn id="22" dur="1000" fill="hold"/>
                                        <p:tgtEl>
                                          <p:spTgt spid="19463"/>
                                        </p:tgtEl>
                                        <p:attrNameLst>
                                          <p:attrName>ppt_h</p:attrName>
                                        </p:attrNameLst>
                                      </p:cBhvr>
                                      <p:tavLst>
                                        <p:tav tm="0">
                                          <p:val>
                                            <p:fltVal val="0"/>
                                          </p:val>
                                        </p:tav>
                                        <p:tav tm="100000">
                                          <p:val>
                                            <p:strVal val="#ppt_h"/>
                                          </p:val>
                                        </p:tav>
                                      </p:tavLst>
                                    </p:anim>
                                    <p:anim calcmode="lin" valueType="num">
                                      <p:cBhvr>
                                        <p:cTn id="23" dur="1000" fill="hold"/>
                                        <p:tgtEl>
                                          <p:spTgt spid="19463"/>
                                        </p:tgtEl>
                                        <p:attrNameLst>
                                          <p:attrName>style.rotation</p:attrName>
                                        </p:attrNameLst>
                                      </p:cBhvr>
                                      <p:tavLst>
                                        <p:tav tm="0">
                                          <p:val>
                                            <p:fltVal val="90"/>
                                          </p:val>
                                        </p:tav>
                                        <p:tav tm="100000">
                                          <p:val>
                                            <p:fltVal val="0"/>
                                          </p:val>
                                        </p:tav>
                                      </p:tavLst>
                                    </p:anim>
                                    <p:animEffect transition="in" filter="fade">
                                      <p:cBhvr>
                                        <p:cTn id="24" dur="1000"/>
                                        <p:tgtEl>
                                          <p:spTgt spid="1946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19465"/>
                                        </p:tgtEl>
                                        <p:attrNameLst>
                                          <p:attrName>style.visibility</p:attrName>
                                        </p:attrNameLst>
                                      </p:cBhvr>
                                      <p:to>
                                        <p:strVal val="visible"/>
                                      </p:to>
                                    </p:set>
                                    <p:anim calcmode="lin" valueType="num">
                                      <p:cBhvr>
                                        <p:cTn id="29" dur="1000" fill="hold"/>
                                        <p:tgtEl>
                                          <p:spTgt spid="19465"/>
                                        </p:tgtEl>
                                        <p:attrNameLst>
                                          <p:attrName>ppt_w</p:attrName>
                                        </p:attrNameLst>
                                      </p:cBhvr>
                                      <p:tavLst>
                                        <p:tav tm="0">
                                          <p:val>
                                            <p:fltVal val="0"/>
                                          </p:val>
                                        </p:tav>
                                        <p:tav tm="100000">
                                          <p:val>
                                            <p:strVal val="#ppt_w"/>
                                          </p:val>
                                        </p:tav>
                                      </p:tavLst>
                                    </p:anim>
                                    <p:anim calcmode="lin" valueType="num">
                                      <p:cBhvr>
                                        <p:cTn id="30" dur="1000" fill="hold"/>
                                        <p:tgtEl>
                                          <p:spTgt spid="19465"/>
                                        </p:tgtEl>
                                        <p:attrNameLst>
                                          <p:attrName>ppt_h</p:attrName>
                                        </p:attrNameLst>
                                      </p:cBhvr>
                                      <p:tavLst>
                                        <p:tav tm="0">
                                          <p:val>
                                            <p:fltVal val="0"/>
                                          </p:val>
                                        </p:tav>
                                        <p:tav tm="100000">
                                          <p:val>
                                            <p:strVal val="#ppt_h"/>
                                          </p:val>
                                        </p:tav>
                                      </p:tavLst>
                                    </p:anim>
                                    <p:anim calcmode="lin" valueType="num">
                                      <p:cBhvr>
                                        <p:cTn id="31" dur="1000" fill="hold"/>
                                        <p:tgtEl>
                                          <p:spTgt spid="19465"/>
                                        </p:tgtEl>
                                        <p:attrNameLst>
                                          <p:attrName>style.rotation</p:attrName>
                                        </p:attrNameLst>
                                      </p:cBhvr>
                                      <p:tavLst>
                                        <p:tav tm="0">
                                          <p:val>
                                            <p:fltVal val="90"/>
                                          </p:val>
                                        </p:tav>
                                        <p:tav tm="100000">
                                          <p:val>
                                            <p:fltVal val="0"/>
                                          </p:val>
                                        </p:tav>
                                      </p:tavLst>
                                    </p:anim>
                                    <p:animEffect transition="in" filter="fade">
                                      <p:cBhvr>
                                        <p:cTn id="32" dur="1000"/>
                                        <p:tgtEl>
                                          <p:spTgt spid="1946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19466"/>
                                        </p:tgtEl>
                                        <p:attrNameLst>
                                          <p:attrName>style.visibility</p:attrName>
                                        </p:attrNameLst>
                                      </p:cBhvr>
                                      <p:to>
                                        <p:strVal val="visible"/>
                                      </p:to>
                                    </p:set>
                                    <p:anim calcmode="lin" valueType="num">
                                      <p:cBhvr>
                                        <p:cTn id="37" dur="1000" fill="hold"/>
                                        <p:tgtEl>
                                          <p:spTgt spid="19466"/>
                                        </p:tgtEl>
                                        <p:attrNameLst>
                                          <p:attrName>ppt_w</p:attrName>
                                        </p:attrNameLst>
                                      </p:cBhvr>
                                      <p:tavLst>
                                        <p:tav tm="0">
                                          <p:val>
                                            <p:fltVal val="0"/>
                                          </p:val>
                                        </p:tav>
                                        <p:tav tm="100000">
                                          <p:val>
                                            <p:strVal val="#ppt_w"/>
                                          </p:val>
                                        </p:tav>
                                      </p:tavLst>
                                    </p:anim>
                                    <p:anim calcmode="lin" valueType="num">
                                      <p:cBhvr>
                                        <p:cTn id="38" dur="1000" fill="hold"/>
                                        <p:tgtEl>
                                          <p:spTgt spid="19466"/>
                                        </p:tgtEl>
                                        <p:attrNameLst>
                                          <p:attrName>ppt_h</p:attrName>
                                        </p:attrNameLst>
                                      </p:cBhvr>
                                      <p:tavLst>
                                        <p:tav tm="0">
                                          <p:val>
                                            <p:fltVal val="0"/>
                                          </p:val>
                                        </p:tav>
                                        <p:tav tm="100000">
                                          <p:val>
                                            <p:strVal val="#ppt_h"/>
                                          </p:val>
                                        </p:tav>
                                      </p:tavLst>
                                    </p:anim>
                                    <p:anim calcmode="lin" valueType="num">
                                      <p:cBhvr>
                                        <p:cTn id="39" dur="1000" fill="hold"/>
                                        <p:tgtEl>
                                          <p:spTgt spid="19466"/>
                                        </p:tgtEl>
                                        <p:attrNameLst>
                                          <p:attrName>style.rotation</p:attrName>
                                        </p:attrNameLst>
                                      </p:cBhvr>
                                      <p:tavLst>
                                        <p:tav tm="0">
                                          <p:val>
                                            <p:fltVal val="90"/>
                                          </p:val>
                                        </p:tav>
                                        <p:tav tm="100000">
                                          <p:val>
                                            <p:fltVal val="0"/>
                                          </p:val>
                                        </p:tav>
                                      </p:tavLst>
                                    </p:anim>
                                    <p:animEffect transition="in" filter="fade">
                                      <p:cBhvr>
                                        <p:cTn id="40" dur="10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68098" name="Rectangle 2"/>
          <p:cNvSpPr>
            <a:spLocks noGrp="1" noChangeArrowheads="1"/>
          </p:cNvSpPr>
          <p:nvPr>
            <p:ph type="title"/>
          </p:nvPr>
        </p:nvSpPr>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xfrm>
            <a:off x="685800" y="0"/>
            <a:ext cx="7772400" cy="533400"/>
          </a:xfrm>
        </p:spPr>
        <p:txBody>
          <a:bodyPr/>
          <a:lstStyle/>
          <a:p>
            <a:r>
              <a:rPr lang="en-US" sz="4000">
                <a:latin typeface="Tahoma" charset="0"/>
              </a:rPr>
              <a:t>Glasite Church - Dundee</a:t>
            </a:r>
          </a:p>
        </p:txBody>
      </p:sp>
      <p:pic>
        <p:nvPicPr>
          <p:cNvPr id="19461" name="Picture 5" descr="glasite church 07"/>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551234"/>
            <a:ext cx="6991350" cy="4667250"/>
          </a:xfrm>
          <a:prstGeom prst="rect">
            <a:avLst/>
          </a:prstGeom>
          <a:noFill/>
          <a:extLst>
            <a:ext uri="{909E8E84-426E-40dd-AFC4-6F175D3DCCD1}">
              <a14:hiddenFill xmlns:a14="http://schemas.microsoft.com/office/drawing/2010/main" xmlns="">
                <a:solidFill>
                  <a:srgbClr val="FFFFFF"/>
                </a:solidFill>
              </a14:hiddenFill>
            </a:ext>
          </a:extLst>
        </p:spPr>
      </p:pic>
      <p:pic>
        <p:nvPicPr>
          <p:cNvPr id="19465" name="Picture 9" descr="glasite church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91223"/>
            <a:ext cx="5321030" cy="355218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extLst>
      <p:ext uri="{BB962C8B-B14F-4D97-AF65-F5344CB8AC3E}">
        <p14:creationId xmlns:p14="http://schemas.microsoft.com/office/powerpoint/2010/main" val="325147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9459"/>
                                        </p:tgtEl>
                                        <p:attrNameLst>
                                          <p:attrName>style.visibility</p:attrName>
                                        </p:attrNameLst>
                                      </p:cBhvr>
                                      <p:to>
                                        <p:strVal val="visible"/>
                                      </p:to>
                                    </p:set>
                                    <p:animScale>
                                      <p:cBhvr>
                                        <p:cTn id="7" dur="1000" decel="50000" fill="hold">
                                          <p:stCondLst>
                                            <p:cond delay="0"/>
                                          </p:stCondLst>
                                        </p:cTn>
                                        <p:tgtEl>
                                          <p:spTgt spid="194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459"/>
                                        </p:tgtEl>
                                        <p:attrNameLst>
                                          <p:attrName>ppt_x</p:attrName>
                                          <p:attrName>ppt_y</p:attrName>
                                        </p:attrNameLst>
                                      </p:cBhvr>
                                    </p:animMotion>
                                    <p:animEffect transition="in" filter="fade">
                                      <p:cBhvr>
                                        <p:cTn id="9" dur="1000"/>
                                        <p:tgtEl>
                                          <p:spTgt spid="19459"/>
                                        </p:tgtEl>
                                      </p:cBhvr>
                                    </p:animEffect>
                                  </p:childTnLst>
                                </p:cTn>
                              </p:par>
                            </p:childTnLst>
                          </p:cTn>
                        </p:par>
                        <p:par>
                          <p:cTn id="10" fill="hold" nodeType="afterGroup">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19461"/>
                                        </p:tgtEl>
                                        <p:attrNameLst>
                                          <p:attrName>style.visibility</p:attrName>
                                        </p:attrNameLst>
                                      </p:cBhvr>
                                      <p:to>
                                        <p:strVal val="visible"/>
                                      </p:to>
                                    </p:set>
                                    <p:anim calcmode="lin" valueType="num">
                                      <p:cBhvr>
                                        <p:cTn id="13" dur="1000" fill="hold"/>
                                        <p:tgtEl>
                                          <p:spTgt spid="19461"/>
                                        </p:tgtEl>
                                        <p:attrNameLst>
                                          <p:attrName>ppt_w</p:attrName>
                                        </p:attrNameLst>
                                      </p:cBhvr>
                                      <p:tavLst>
                                        <p:tav tm="0">
                                          <p:val>
                                            <p:fltVal val="0"/>
                                          </p:val>
                                        </p:tav>
                                        <p:tav tm="100000">
                                          <p:val>
                                            <p:strVal val="#ppt_w"/>
                                          </p:val>
                                        </p:tav>
                                      </p:tavLst>
                                    </p:anim>
                                    <p:anim calcmode="lin" valueType="num">
                                      <p:cBhvr>
                                        <p:cTn id="14" dur="1000" fill="hold"/>
                                        <p:tgtEl>
                                          <p:spTgt spid="19461"/>
                                        </p:tgtEl>
                                        <p:attrNameLst>
                                          <p:attrName>ppt_h</p:attrName>
                                        </p:attrNameLst>
                                      </p:cBhvr>
                                      <p:tavLst>
                                        <p:tav tm="0">
                                          <p:val>
                                            <p:fltVal val="0"/>
                                          </p:val>
                                        </p:tav>
                                        <p:tav tm="100000">
                                          <p:val>
                                            <p:strVal val="#ppt_h"/>
                                          </p:val>
                                        </p:tav>
                                      </p:tavLst>
                                    </p:anim>
                                    <p:anim calcmode="lin" valueType="num">
                                      <p:cBhvr>
                                        <p:cTn id="15" dur="1000" fill="hold"/>
                                        <p:tgtEl>
                                          <p:spTgt spid="19461"/>
                                        </p:tgtEl>
                                        <p:attrNameLst>
                                          <p:attrName>style.rotation</p:attrName>
                                        </p:attrNameLst>
                                      </p:cBhvr>
                                      <p:tavLst>
                                        <p:tav tm="0">
                                          <p:val>
                                            <p:fltVal val="90"/>
                                          </p:val>
                                        </p:tav>
                                        <p:tav tm="100000">
                                          <p:val>
                                            <p:fltVal val="0"/>
                                          </p:val>
                                        </p:tav>
                                      </p:tavLst>
                                    </p:anim>
                                    <p:animEffect transition="in" filter="fade">
                                      <p:cBhvr>
                                        <p:cTn id="16" dur="1000"/>
                                        <p:tgtEl>
                                          <p:spTgt spid="19461"/>
                                        </p:tgtEl>
                                      </p:cBhvr>
                                    </p:animEffect>
                                  </p:childTnLst>
                                </p:cTn>
                              </p:par>
                            </p:childTnLst>
                          </p:cTn>
                        </p:par>
                        <p:par>
                          <p:cTn id="17" fill="hold" nodeType="withGroup">
                            <p:stCondLst>
                              <p:cond delay="2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19465"/>
                                        </p:tgtEl>
                                        <p:attrNameLst>
                                          <p:attrName>style.visibility</p:attrName>
                                        </p:attrNameLst>
                                      </p:cBhvr>
                                      <p:to>
                                        <p:strVal val="visible"/>
                                      </p:to>
                                    </p:set>
                                    <p:anim calcmode="lin" valueType="num">
                                      <p:cBhvr>
                                        <p:cTn id="20" dur="1000" fill="hold"/>
                                        <p:tgtEl>
                                          <p:spTgt spid="19465"/>
                                        </p:tgtEl>
                                        <p:attrNameLst>
                                          <p:attrName>ppt_w</p:attrName>
                                        </p:attrNameLst>
                                      </p:cBhvr>
                                      <p:tavLst>
                                        <p:tav tm="0">
                                          <p:val>
                                            <p:fltVal val="0"/>
                                          </p:val>
                                        </p:tav>
                                        <p:tav tm="100000">
                                          <p:val>
                                            <p:strVal val="#ppt_w"/>
                                          </p:val>
                                        </p:tav>
                                      </p:tavLst>
                                    </p:anim>
                                    <p:anim calcmode="lin" valueType="num">
                                      <p:cBhvr>
                                        <p:cTn id="21" dur="1000" fill="hold"/>
                                        <p:tgtEl>
                                          <p:spTgt spid="19465"/>
                                        </p:tgtEl>
                                        <p:attrNameLst>
                                          <p:attrName>ppt_h</p:attrName>
                                        </p:attrNameLst>
                                      </p:cBhvr>
                                      <p:tavLst>
                                        <p:tav tm="0">
                                          <p:val>
                                            <p:fltVal val="0"/>
                                          </p:val>
                                        </p:tav>
                                        <p:tav tm="100000">
                                          <p:val>
                                            <p:strVal val="#ppt_h"/>
                                          </p:val>
                                        </p:tav>
                                      </p:tavLst>
                                    </p:anim>
                                    <p:anim calcmode="lin" valueType="num">
                                      <p:cBhvr>
                                        <p:cTn id="22" dur="1000" fill="hold"/>
                                        <p:tgtEl>
                                          <p:spTgt spid="19465"/>
                                        </p:tgtEl>
                                        <p:attrNameLst>
                                          <p:attrName>style.rotation</p:attrName>
                                        </p:attrNameLst>
                                      </p:cBhvr>
                                      <p:tavLst>
                                        <p:tav tm="0">
                                          <p:val>
                                            <p:fltVal val="90"/>
                                          </p:val>
                                        </p:tav>
                                        <p:tav tm="100000">
                                          <p:val>
                                            <p:fltVal val="0"/>
                                          </p:val>
                                        </p:tav>
                                      </p:tavLst>
                                    </p:anim>
                                    <p:animEffect transition="in" filter="fade">
                                      <p:cBhvr>
                                        <p:cTn id="23" dur="10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381000"/>
            <a:ext cx="3200400" cy="1905000"/>
          </a:xfrm>
        </p:spPr>
        <p:txBody>
          <a:bodyPr/>
          <a:lstStyle/>
          <a:p>
            <a:r>
              <a:rPr lang="en-US">
                <a:latin typeface="Tahoma" pitchFamily="34" charset="0"/>
              </a:rPr>
              <a:t>John</a:t>
            </a:r>
            <a:br>
              <a:rPr lang="en-US">
                <a:latin typeface="Tahoma" pitchFamily="34" charset="0"/>
              </a:rPr>
            </a:br>
            <a:r>
              <a:rPr lang="en-US">
                <a:latin typeface="Tahoma" pitchFamily="34" charset="0"/>
              </a:rPr>
              <a:t>Glas</a:t>
            </a:r>
            <a:br>
              <a:rPr lang="en-US">
                <a:latin typeface="Tahoma" pitchFamily="34" charset="0"/>
              </a:rPr>
            </a:br>
            <a:r>
              <a:rPr lang="en-US">
                <a:latin typeface="Tahoma" pitchFamily="34" charset="0"/>
              </a:rPr>
              <a:t>1695-1773</a:t>
            </a:r>
          </a:p>
        </p:txBody>
      </p:sp>
      <p:sp>
        <p:nvSpPr>
          <p:cNvPr id="11267" name="Rectangle 3"/>
          <p:cNvSpPr>
            <a:spLocks noGrp="1" noChangeArrowheads="1"/>
          </p:cNvSpPr>
          <p:nvPr>
            <p:ph type="body" sz="half" idx="2"/>
          </p:nvPr>
        </p:nvSpPr>
        <p:spPr>
          <a:xfrm>
            <a:off x="3352800" y="76200"/>
            <a:ext cx="5791200" cy="6781800"/>
          </a:xfrm>
        </p:spPr>
        <p:txBody>
          <a:bodyPr/>
          <a:lstStyle/>
          <a:p>
            <a:pPr>
              <a:lnSpc>
                <a:spcPct val="90000"/>
              </a:lnSpc>
            </a:pPr>
            <a:r>
              <a:rPr lang="en-US" sz="2200">
                <a:latin typeface="Tahoma" pitchFamily="34" charset="0"/>
              </a:rPr>
              <a:t>1727 – Wrote </a:t>
            </a:r>
            <a:r>
              <a:rPr lang="en-US" sz="2200" i="1">
                <a:latin typeface="Tahoma" pitchFamily="34" charset="0"/>
              </a:rPr>
              <a:t>The Testimony Of The King Of Martyrs Concerning The Kingdom</a:t>
            </a:r>
            <a:endParaRPr lang="en-US" sz="2200">
              <a:latin typeface="Tahoma" pitchFamily="34" charset="0"/>
            </a:endParaRPr>
          </a:p>
          <a:p>
            <a:pPr lvl="1">
              <a:lnSpc>
                <a:spcPct val="90000"/>
              </a:lnSpc>
            </a:pPr>
            <a:r>
              <a:rPr lang="en-US" sz="2000">
                <a:latin typeface="Tahoma" pitchFamily="34" charset="0"/>
              </a:rPr>
              <a:t>Against State Churches &amp;</a:t>
            </a:r>
          </a:p>
          <a:p>
            <a:pPr lvl="1">
              <a:lnSpc>
                <a:spcPct val="90000"/>
              </a:lnSpc>
            </a:pPr>
            <a:r>
              <a:rPr lang="en-US" sz="2000">
                <a:latin typeface="Tahoma" pitchFamily="34" charset="0"/>
              </a:rPr>
              <a:t>Intervention Of Civil Authorities In Church Matters</a:t>
            </a:r>
          </a:p>
          <a:p>
            <a:pPr>
              <a:lnSpc>
                <a:spcPct val="90000"/>
              </a:lnSpc>
            </a:pPr>
            <a:r>
              <a:rPr lang="en-US" sz="2200">
                <a:latin typeface="Tahoma" pitchFamily="34" charset="0"/>
              </a:rPr>
              <a:t>Believed:</a:t>
            </a:r>
          </a:p>
          <a:p>
            <a:pPr lvl="1">
              <a:lnSpc>
                <a:spcPct val="90000"/>
              </a:lnSpc>
            </a:pPr>
            <a:r>
              <a:rPr lang="en-US" sz="2000">
                <a:latin typeface="Tahoma" pitchFamily="34" charset="0"/>
              </a:rPr>
              <a:t>The Church Is Made Up Of Those Who Experienced The Grace Of Christ</a:t>
            </a:r>
          </a:p>
          <a:p>
            <a:pPr lvl="1">
              <a:lnSpc>
                <a:spcPct val="90000"/>
              </a:lnSpc>
            </a:pPr>
            <a:r>
              <a:rPr lang="en-US" sz="2000">
                <a:latin typeface="Tahoma" pitchFamily="34" charset="0"/>
              </a:rPr>
              <a:t>Separated Themselves From The World</a:t>
            </a:r>
          </a:p>
          <a:p>
            <a:pPr lvl="1">
              <a:lnSpc>
                <a:spcPct val="90000"/>
              </a:lnSpc>
            </a:pPr>
            <a:r>
              <a:rPr lang="en-US" sz="2000">
                <a:latin typeface="Tahoma" pitchFamily="34" charset="0"/>
              </a:rPr>
              <a:t>Gathered Themselves In The Church</a:t>
            </a:r>
          </a:p>
          <a:p>
            <a:pPr lvl="1">
              <a:lnSpc>
                <a:spcPct val="90000"/>
              </a:lnSpc>
            </a:pPr>
            <a:r>
              <a:rPr lang="en-US" sz="2000">
                <a:latin typeface="Tahoma" pitchFamily="34" charset="0"/>
              </a:rPr>
              <a:t>Therefore, No Place For Civil Affairs</a:t>
            </a:r>
          </a:p>
          <a:p>
            <a:pPr>
              <a:lnSpc>
                <a:spcPct val="90000"/>
              </a:lnSpc>
            </a:pPr>
            <a:r>
              <a:rPr lang="en-US" sz="2200">
                <a:latin typeface="Tahoma" pitchFamily="34" charset="0"/>
              </a:rPr>
              <a:t>Separated From Tealing Church, July 13, 1725, Starting An Independent Church</a:t>
            </a:r>
          </a:p>
          <a:p>
            <a:pPr lvl="1">
              <a:lnSpc>
                <a:spcPct val="90000"/>
              </a:lnSpc>
            </a:pPr>
            <a:r>
              <a:rPr lang="en-US" sz="2000">
                <a:latin typeface="Tahoma" pitchFamily="34" charset="0"/>
              </a:rPr>
              <a:t>100 People Followed</a:t>
            </a:r>
          </a:p>
          <a:p>
            <a:pPr lvl="1">
              <a:lnSpc>
                <a:spcPct val="90000"/>
              </a:lnSpc>
            </a:pPr>
            <a:r>
              <a:rPr lang="en-US" sz="2000">
                <a:latin typeface="Tahoma" pitchFamily="34" charset="0"/>
              </a:rPr>
              <a:t>Agreed To Follow Christ As Lord</a:t>
            </a:r>
          </a:p>
          <a:p>
            <a:pPr lvl="1">
              <a:lnSpc>
                <a:spcPct val="90000"/>
              </a:lnSpc>
            </a:pPr>
            <a:r>
              <a:rPr lang="en-US" sz="2000">
                <a:latin typeface="Tahoma" pitchFamily="34" charset="0"/>
              </a:rPr>
              <a:t>Subjected Themselves To Glas’ Leadership</a:t>
            </a:r>
          </a:p>
          <a:p>
            <a:pPr lvl="1">
              <a:lnSpc>
                <a:spcPct val="90000"/>
              </a:lnSpc>
            </a:pPr>
            <a:r>
              <a:rPr lang="en-US" sz="2000">
                <a:latin typeface="Tahoma" pitchFamily="34" charset="0"/>
              </a:rPr>
              <a:t>Observed The Lord’s Supper Monthly (Not Quarterly Like Scottish Church)</a:t>
            </a:r>
          </a:p>
          <a:p>
            <a:pPr lvl="1">
              <a:lnSpc>
                <a:spcPct val="90000"/>
              </a:lnSpc>
            </a:pPr>
            <a:r>
              <a:rPr lang="en-US" sz="2000">
                <a:latin typeface="Tahoma" pitchFamily="34" charset="0"/>
              </a:rPr>
              <a:t>Followed Matthew 18 – Church Discipline</a:t>
            </a:r>
          </a:p>
          <a:p>
            <a:pPr lvl="1">
              <a:lnSpc>
                <a:spcPct val="90000"/>
              </a:lnSpc>
            </a:pPr>
            <a:r>
              <a:rPr lang="en-US" sz="2000">
                <a:latin typeface="Tahoma" pitchFamily="34" charset="0"/>
              </a:rPr>
              <a:t>Formed A </a:t>
            </a:r>
            <a:r>
              <a:rPr lang="en-US" sz="2000" i="1">
                <a:latin typeface="Tahoma" pitchFamily="34" charset="0"/>
              </a:rPr>
              <a:t>Society</a:t>
            </a:r>
            <a:r>
              <a:rPr lang="en-US" sz="2000">
                <a:latin typeface="Tahoma" pitchFamily="34" charset="0"/>
              </a:rPr>
              <a:t> Of Believers</a:t>
            </a:r>
          </a:p>
        </p:txBody>
      </p:sp>
      <p:pic>
        <p:nvPicPr>
          <p:cNvPr id="11268" name="Picture 4" descr="E:\06^20^03\John Glas.jpg"/>
          <p:cNvPicPr>
            <a:picLocks noChangeAspect="1" noChangeArrowheads="1"/>
          </p:cNvPicPr>
          <p:nvPr/>
        </p:nvPicPr>
        <p:blipFill>
          <a:blip r:embed="rId2" cstate="print"/>
          <a:srcRect/>
          <a:stretch>
            <a:fillRect/>
          </a:stretch>
        </p:blipFill>
        <p:spPr bwMode="auto">
          <a:xfrm>
            <a:off x="0" y="2352675"/>
            <a:ext cx="3300413" cy="4505325"/>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 calcmode="lin" valueType="num">
                                      <p:cBhvr additive="base">
                                        <p:cTn id="37" dur="500" fill="hold"/>
                                        <p:tgtEl>
                                          <p:spTgt spid="11267">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11267">
                                            <p:txEl>
                                              <p:pRg st="6" end="6"/>
                                            </p:txEl>
                                          </p:spTgt>
                                        </p:tgtEl>
                                        <p:attrNameLst>
                                          <p:attrName>style.visibility</p:attrName>
                                        </p:attrNameLst>
                                      </p:cBhvr>
                                      <p:to>
                                        <p:strVal val="visible"/>
                                      </p:to>
                                    </p:set>
                                    <p:anim calcmode="lin" valueType="num">
                                      <p:cBhvr additive="base">
                                        <p:cTn id="43" dur="500" fill="hold"/>
                                        <p:tgtEl>
                                          <p:spTgt spid="11267">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12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11267">
                                            <p:txEl>
                                              <p:pRg st="7" end="7"/>
                                            </p:txEl>
                                          </p:spTgt>
                                        </p:tgtEl>
                                        <p:attrNameLst>
                                          <p:attrName>style.visibility</p:attrName>
                                        </p:attrNameLst>
                                      </p:cBhvr>
                                      <p:to>
                                        <p:strVal val="visible"/>
                                      </p:to>
                                    </p:set>
                                    <p:anim calcmode="lin" valueType="num">
                                      <p:cBhvr additive="base">
                                        <p:cTn id="49" dur="500" fill="hold"/>
                                        <p:tgtEl>
                                          <p:spTgt spid="11267">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grpId="0" nodeType="clickEffect">
                                  <p:stCondLst>
                                    <p:cond delay="0"/>
                                  </p:stCondLst>
                                  <p:childTnLst>
                                    <p:set>
                                      <p:cBhvr>
                                        <p:cTn id="54" dur="1" fill="hold">
                                          <p:stCondLst>
                                            <p:cond delay="0"/>
                                          </p:stCondLst>
                                        </p:cTn>
                                        <p:tgtEl>
                                          <p:spTgt spid="11267">
                                            <p:txEl>
                                              <p:pRg st="8" end="8"/>
                                            </p:txEl>
                                          </p:spTgt>
                                        </p:tgtEl>
                                        <p:attrNameLst>
                                          <p:attrName>style.visibility</p:attrName>
                                        </p:attrNameLst>
                                      </p:cBhvr>
                                      <p:to>
                                        <p:strVal val="visible"/>
                                      </p:to>
                                    </p:set>
                                    <p:anim calcmode="lin" valueType="num">
                                      <p:cBhvr additive="base">
                                        <p:cTn id="55" dur="500" fill="hold"/>
                                        <p:tgtEl>
                                          <p:spTgt spid="11267">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grpId="0" nodeType="clickEffect">
                                  <p:stCondLst>
                                    <p:cond delay="0"/>
                                  </p:stCondLst>
                                  <p:childTnLst>
                                    <p:set>
                                      <p:cBhvr>
                                        <p:cTn id="60" dur="1" fill="hold">
                                          <p:stCondLst>
                                            <p:cond delay="0"/>
                                          </p:stCondLst>
                                        </p:cTn>
                                        <p:tgtEl>
                                          <p:spTgt spid="11267">
                                            <p:txEl>
                                              <p:pRg st="9" end="9"/>
                                            </p:txEl>
                                          </p:spTgt>
                                        </p:tgtEl>
                                        <p:attrNameLst>
                                          <p:attrName>style.visibility</p:attrName>
                                        </p:attrNameLst>
                                      </p:cBhvr>
                                      <p:to>
                                        <p:strVal val="visible"/>
                                      </p:to>
                                    </p:set>
                                    <p:anim calcmode="lin" valueType="num">
                                      <p:cBhvr additive="base">
                                        <p:cTn id="61" dur="500" fill="hold"/>
                                        <p:tgtEl>
                                          <p:spTgt spid="11267">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12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grpId="0" nodeType="clickEffect">
                                  <p:stCondLst>
                                    <p:cond delay="0"/>
                                  </p:stCondLst>
                                  <p:childTnLst>
                                    <p:set>
                                      <p:cBhvr>
                                        <p:cTn id="66" dur="1" fill="hold">
                                          <p:stCondLst>
                                            <p:cond delay="0"/>
                                          </p:stCondLst>
                                        </p:cTn>
                                        <p:tgtEl>
                                          <p:spTgt spid="11267">
                                            <p:txEl>
                                              <p:pRg st="10" end="10"/>
                                            </p:txEl>
                                          </p:spTgt>
                                        </p:tgtEl>
                                        <p:attrNameLst>
                                          <p:attrName>style.visibility</p:attrName>
                                        </p:attrNameLst>
                                      </p:cBhvr>
                                      <p:to>
                                        <p:strVal val="visible"/>
                                      </p:to>
                                    </p:set>
                                    <p:anim calcmode="lin" valueType="num">
                                      <p:cBhvr additive="base">
                                        <p:cTn id="67" dur="500" fill="hold"/>
                                        <p:tgtEl>
                                          <p:spTgt spid="11267">
                                            <p:txEl>
                                              <p:pRg st="10" end="1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grpId="0" nodeType="clickEffect">
                                  <p:stCondLst>
                                    <p:cond delay="0"/>
                                  </p:stCondLst>
                                  <p:childTnLst>
                                    <p:set>
                                      <p:cBhvr>
                                        <p:cTn id="72" dur="1" fill="hold">
                                          <p:stCondLst>
                                            <p:cond delay="0"/>
                                          </p:stCondLst>
                                        </p:cTn>
                                        <p:tgtEl>
                                          <p:spTgt spid="11267">
                                            <p:txEl>
                                              <p:pRg st="11" end="11"/>
                                            </p:txEl>
                                          </p:spTgt>
                                        </p:tgtEl>
                                        <p:attrNameLst>
                                          <p:attrName>style.visibility</p:attrName>
                                        </p:attrNameLst>
                                      </p:cBhvr>
                                      <p:to>
                                        <p:strVal val="visible"/>
                                      </p:to>
                                    </p:set>
                                    <p:anim calcmode="lin" valueType="num">
                                      <p:cBhvr additive="base">
                                        <p:cTn id="73" dur="500" fill="hold"/>
                                        <p:tgtEl>
                                          <p:spTgt spid="11267">
                                            <p:txEl>
                                              <p:pRg st="11" end="11"/>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126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6" fill="hold" grpId="0" nodeType="clickEffect">
                                  <p:stCondLst>
                                    <p:cond delay="0"/>
                                  </p:stCondLst>
                                  <p:childTnLst>
                                    <p:set>
                                      <p:cBhvr>
                                        <p:cTn id="78" dur="1" fill="hold">
                                          <p:stCondLst>
                                            <p:cond delay="0"/>
                                          </p:stCondLst>
                                        </p:cTn>
                                        <p:tgtEl>
                                          <p:spTgt spid="11267">
                                            <p:txEl>
                                              <p:pRg st="12" end="12"/>
                                            </p:txEl>
                                          </p:spTgt>
                                        </p:tgtEl>
                                        <p:attrNameLst>
                                          <p:attrName>style.visibility</p:attrName>
                                        </p:attrNameLst>
                                      </p:cBhvr>
                                      <p:to>
                                        <p:strVal val="visible"/>
                                      </p:to>
                                    </p:set>
                                    <p:anim calcmode="lin" valueType="num">
                                      <p:cBhvr additive="base">
                                        <p:cTn id="79" dur="500" fill="hold"/>
                                        <p:tgtEl>
                                          <p:spTgt spid="11267">
                                            <p:txEl>
                                              <p:pRg st="12" end="12"/>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26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6" fill="hold" grpId="0" nodeType="clickEffect">
                                  <p:stCondLst>
                                    <p:cond delay="0"/>
                                  </p:stCondLst>
                                  <p:childTnLst>
                                    <p:set>
                                      <p:cBhvr>
                                        <p:cTn id="84" dur="1" fill="hold">
                                          <p:stCondLst>
                                            <p:cond delay="0"/>
                                          </p:stCondLst>
                                        </p:cTn>
                                        <p:tgtEl>
                                          <p:spTgt spid="11267">
                                            <p:txEl>
                                              <p:pRg st="13" end="13"/>
                                            </p:txEl>
                                          </p:spTgt>
                                        </p:tgtEl>
                                        <p:attrNameLst>
                                          <p:attrName>style.visibility</p:attrName>
                                        </p:attrNameLst>
                                      </p:cBhvr>
                                      <p:to>
                                        <p:strVal val="visible"/>
                                      </p:to>
                                    </p:set>
                                    <p:anim calcmode="lin" valueType="num">
                                      <p:cBhvr additive="base">
                                        <p:cTn id="85" dur="500" fill="hold"/>
                                        <p:tgtEl>
                                          <p:spTgt spid="11267">
                                            <p:txEl>
                                              <p:pRg st="13" end="13"/>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126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6" fill="hold" grpId="0" nodeType="clickEffect">
                                  <p:stCondLst>
                                    <p:cond delay="0"/>
                                  </p:stCondLst>
                                  <p:childTnLst>
                                    <p:set>
                                      <p:cBhvr>
                                        <p:cTn id="90" dur="1" fill="hold">
                                          <p:stCondLst>
                                            <p:cond delay="0"/>
                                          </p:stCondLst>
                                        </p:cTn>
                                        <p:tgtEl>
                                          <p:spTgt spid="11267">
                                            <p:txEl>
                                              <p:pRg st="14" end="14"/>
                                            </p:txEl>
                                          </p:spTgt>
                                        </p:tgtEl>
                                        <p:attrNameLst>
                                          <p:attrName>style.visibility</p:attrName>
                                        </p:attrNameLst>
                                      </p:cBhvr>
                                      <p:to>
                                        <p:strVal val="visible"/>
                                      </p:to>
                                    </p:set>
                                    <p:anim calcmode="lin" valueType="num">
                                      <p:cBhvr additive="base">
                                        <p:cTn id="91" dur="500" fill="hold"/>
                                        <p:tgtEl>
                                          <p:spTgt spid="11267">
                                            <p:txEl>
                                              <p:pRg st="14" end="14"/>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1267">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bldLvl="5"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381000"/>
            <a:ext cx="3200400" cy="1905000"/>
          </a:xfrm>
        </p:spPr>
        <p:txBody>
          <a:bodyPr/>
          <a:lstStyle/>
          <a:p>
            <a:r>
              <a:rPr lang="en-US">
                <a:latin typeface="Tahoma" pitchFamily="34" charset="0"/>
              </a:rPr>
              <a:t>John</a:t>
            </a:r>
            <a:br>
              <a:rPr lang="en-US">
                <a:latin typeface="Tahoma" pitchFamily="34" charset="0"/>
              </a:rPr>
            </a:br>
            <a:r>
              <a:rPr lang="en-US">
                <a:latin typeface="Tahoma" pitchFamily="34" charset="0"/>
              </a:rPr>
              <a:t>Glas</a:t>
            </a:r>
            <a:br>
              <a:rPr lang="en-US">
                <a:latin typeface="Tahoma" pitchFamily="34" charset="0"/>
              </a:rPr>
            </a:br>
            <a:r>
              <a:rPr lang="en-US">
                <a:latin typeface="Tahoma" pitchFamily="34" charset="0"/>
              </a:rPr>
              <a:t>1695-1773</a:t>
            </a:r>
          </a:p>
        </p:txBody>
      </p:sp>
      <p:sp>
        <p:nvSpPr>
          <p:cNvPr id="12291" name="Rectangle 3"/>
          <p:cNvSpPr>
            <a:spLocks noGrp="1" noChangeArrowheads="1"/>
          </p:cNvSpPr>
          <p:nvPr>
            <p:ph type="body" sz="half" idx="2"/>
          </p:nvPr>
        </p:nvSpPr>
        <p:spPr>
          <a:xfrm>
            <a:off x="3352800" y="203200"/>
            <a:ext cx="5791200" cy="6477000"/>
          </a:xfrm>
        </p:spPr>
        <p:txBody>
          <a:bodyPr/>
          <a:lstStyle/>
          <a:p>
            <a:r>
              <a:rPr lang="en-US" sz="2600" dirty="0">
                <a:latin typeface="Tahoma" pitchFamily="34" charset="0"/>
              </a:rPr>
              <a:t>Divisions Continue</a:t>
            </a:r>
          </a:p>
          <a:p>
            <a:pPr lvl="1"/>
            <a:r>
              <a:rPr lang="en-US" sz="2000" dirty="0">
                <a:latin typeface="Tahoma" pitchFamily="34" charset="0"/>
              </a:rPr>
              <a:t>August 6, 1726 – At </a:t>
            </a:r>
            <a:r>
              <a:rPr lang="en-US" sz="2000" dirty="0" err="1">
                <a:latin typeface="Tahoma" pitchFamily="34" charset="0"/>
              </a:rPr>
              <a:t>Strathmartine</a:t>
            </a:r>
            <a:endParaRPr lang="en-US" sz="2000" dirty="0">
              <a:latin typeface="Tahoma" pitchFamily="34" charset="0"/>
            </a:endParaRPr>
          </a:p>
          <a:p>
            <a:pPr lvl="1"/>
            <a:r>
              <a:rPr lang="en-US" sz="2000" dirty="0">
                <a:latin typeface="Tahoma" pitchFamily="34" charset="0"/>
              </a:rPr>
              <a:t>Taught John 18:36,37 – Christ’s Kingdom Is Not Of This World</a:t>
            </a:r>
          </a:p>
          <a:p>
            <a:pPr lvl="1"/>
            <a:r>
              <a:rPr lang="en-US" sz="2000" dirty="0">
                <a:latin typeface="Tahoma" pitchFamily="34" charset="0"/>
              </a:rPr>
              <a:t>No Earthly Civil Designation Of Authority (Against Physical Kingdom Teaching In That Day)</a:t>
            </a:r>
          </a:p>
          <a:p>
            <a:pPr lvl="1"/>
            <a:r>
              <a:rPr lang="en-US" sz="2000" dirty="0">
                <a:latin typeface="Tahoma" pitchFamily="34" charset="0"/>
              </a:rPr>
              <a:t>Close To Treason</a:t>
            </a:r>
          </a:p>
          <a:p>
            <a:r>
              <a:rPr lang="en-US" sz="2400" dirty="0">
                <a:latin typeface="Tahoma" pitchFamily="34" charset="0"/>
              </a:rPr>
              <a:t>Brought Before A Number Of Synods</a:t>
            </a:r>
          </a:p>
          <a:p>
            <a:pPr lvl="1"/>
            <a:r>
              <a:rPr lang="en-US" sz="2000" dirty="0">
                <a:latin typeface="Tahoma" pitchFamily="34" charset="0"/>
              </a:rPr>
              <a:t>Aug. 1726 – Synod of Angus &amp; Mearns</a:t>
            </a:r>
          </a:p>
          <a:p>
            <a:pPr lvl="1"/>
            <a:r>
              <a:rPr lang="en-US" sz="2000" dirty="0">
                <a:latin typeface="Tahoma" pitchFamily="34" charset="0"/>
              </a:rPr>
              <a:t>Sept. 6, 1726 – Synod Of Dundee</a:t>
            </a:r>
          </a:p>
          <a:p>
            <a:pPr lvl="1"/>
            <a:r>
              <a:rPr lang="en-US" sz="2000" dirty="0">
                <a:latin typeface="Tahoma" pitchFamily="34" charset="0"/>
              </a:rPr>
              <a:t>Oct. 1727 – Synod of Montrose</a:t>
            </a:r>
          </a:p>
          <a:p>
            <a:pPr lvl="1"/>
            <a:r>
              <a:rPr lang="en-US" sz="2000" dirty="0">
                <a:latin typeface="Tahoma" pitchFamily="34" charset="0"/>
              </a:rPr>
              <a:t>April, 1728 – Synod Of Angus &amp; Mearns</a:t>
            </a:r>
          </a:p>
          <a:p>
            <a:pPr lvl="2"/>
            <a:r>
              <a:rPr lang="en-US" sz="1800" dirty="0">
                <a:latin typeface="Tahoma" pitchFamily="34" charset="0"/>
              </a:rPr>
              <a:t>Members Submitted 26 Questions To </a:t>
            </a:r>
            <a:r>
              <a:rPr lang="en-US" sz="1800" dirty="0" err="1">
                <a:latin typeface="Tahoma" pitchFamily="34" charset="0"/>
              </a:rPr>
              <a:t>Glas</a:t>
            </a:r>
            <a:r>
              <a:rPr lang="en-US" sz="1800" dirty="0">
                <a:latin typeface="Tahoma" pitchFamily="34" charset="0"/>
              </a:rPr>
              <a:t> And His Reply Was Discussed</a:t>
            </a:r>
          </a:p>
          <a:p>
            <a:pPr lvl="2"/>
            <a:r>
              <a:rPr lang="en-US" sz="1800" dirty="0" err="1">
                <a:latin typeface="Tahoma" pitchFamily="34" charset="0"/>
              </a:rPr>
              <a:t>Glas</a:t>
            </a:r>
            <a:r>
              <a:rPr lang="en-US" sz="1800" dirty="0">
                <a:latin typeface="Tahoma" pitchFamily="34" charset="0"/>
              </a:rPr>
              <a:t> Was Suspended As Presb. Minister</a:t>
            </a:r>
          </a:p>
          <a:p>
            <a:pPr lvl="2"/>
            <a:r>
              <a:rPr lang="en-US" sz="1800" dirty="0">
                <a:latin typeface="Tahoma" pitchFamily="34" charset="0"/>
              </a:rPr>
              <a:t>Appeal To General Assembly At Edinburgh May 2, 1728</a:t>
            </a:r>
          </a:p>
        </p:txBody>
      </p:sp>
      <p:pic>
        <p:nvPicPr>
          <p:cNvPr id="12292" name="Picture 4" descr="E:\06^20^03\John Glas.jpg"/>
          <p:cNvPicPr>
            <a:picLocks noChangeAspect="1" noChangeArrowheads="1"/>
          </p:cNvPicPr>
          <p:nvPr/>
        </p:nvPicPr>
        <p:blipFill>
          <a:blip r:embed="rId2" cstate="print"/>
          <a:srcRect/>
          <a:stretch>
            <a:fillRect/>
          </a:stretch>
        </p:blipFill>
        <p:spPr bwMode="auto">
          <a:xfrm>
            <a:off x="0" y="2352675"/>
            <a:ext cx="3300413" cy="4505325"/>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 calcmode="lin" valueType="num">
                                      <p:cBhvr additive="base">
                                        <p:cTn id="37" dur="500" fill="hold"/>
                                        <p:tgtEl>
                                          <p:spTgt spid="1229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12291">
                                            <p:txEl>
                                              <p:pRg st="6" end="6"/>
                                            </p:txEl>
                                          </p:spTgt>
                                        </p:tgtEl>
                                        <p:attrNameLst>
                                          <p:attrName>style.visibility</p:attrName>
                                        </p:attrNameLst>
                                      </p:cBhvr>
                                      <p:to>
                                        <p:strVal val="visible"/>
                                      </p:to>
                                    </p:set>
                                    <p:anim calcmode="lin" valueType="num">
                                      <p:cBhvr additive="base">
                                        <p:cTn id="43" dur="500" fill="hold"/>
                                        <p:tgtEl>
                                          <p:spTgt spid="12291">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2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12291">
                                            <p:txEl>
                                              <p:pRg st="7" end="7"/>
                                            </p:txEl>
                                          </p:spTgt>
                                        </p:tgtEl>
                                        <p:attrNameLst>
                                          <p:attrName>style.visibility</p:attrName>
                                        </p:attrNameLst>
                                      </p:cBhvr>
                                      <p:to>
                                        <p:strVal val="visible"/>
                                      </p:to>
                                    </p:set>
                                    <p:anim calcmode="lin" valueType="num">
                                      <p:cBhvr additive="base">
                                        <p:cTn id="49" dur="500" fill="hold"/>
                                        <p:tgtEl>
                                          <p:spTgt spid="12291">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22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grpId="0" nodeType="clickEffect">
                                  <p:stCondLst>
                                    <p:cond delay="0"/>
                                  </p:stCondLst>
                                  <p:childTnLst>
                                    <p:set>
                                      <p:cBhvr>
                                        <p:cTn id="54" dur="1" fill="hold">
                                          <p:stCondLst>
                                            <p:cond delay="0"/>
                                          </p:stCondLst>
                                        </p:cTn>
                                        <p:tgtEl>
                                          <p:spTgt spid="12291">
                                            <p:txEl>
                                              <p:pRg st="8" end="8"/>
                                            </p:txEl>
                                          </p:spTgt>
                                        </p:tgtEl>
                                        <p:attrNameLst>
                                          <p:attrName>style.visibility</p:attrName>
                                        </p:attrNameLst>
                                      </p:cBhvr>
                                      <p:to>
                                        <p:strVal val="visible"/>
                                      </p:to>
                                    </p:set>
                                    <p:anim calcmode="lin" valueType="num">
                                      <p:cBhvr additive="base">
                                        <p:cTn id="55" dur="500" fill="hold"/>
                                        <p:tgtEl>
                                          <p:spTgt spid="12291">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229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grpId="0" nodeType="clickEffect">
                                  <p:stCondLst>
                                    <p:cond delay="0"/>
                                  </p:stCondLst>
                                  <p:childTnLst>
                                    <p:set>
                                      <p:cBhvr>
                                        <p:cTn id="60" dur="1" fill="hold">
                                          <p:stCondLst>
                                            <p:cond delay="0"/>
                                          </p:stCondLst>
                                        </p:cTn>
                                        <p:tgtEl>
                                          <p:spTgt spid="12291">
                                            <p:txEl>
                                              <p:pRg st="9" end="9"/>
                                            </p:txEl>
                                          </p:spTgt>
                                        </p:tgtEl>
                                        <p:attrNameLst>
                                          <p:attrName>style.visibility</p:attrName>
                                        </p:attrNameLst>
                                      </p:cBhvr>
                                      <p:to>
                                        <p:strVal val="visible"/>
                                      </p:to>
                                    </p:set>
                                    <p:anim calcmode="lin" valueType="num">
                                      <p:cBhvr additive="base">
                                        <p:cTn id="61" dur="500" fill="hold"/>
                                        <p:tgtEl>
                                          <p:spTgt spid="12291">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229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grpId="0" nodeType="clickEffect">
                                  <p:stCondLst>
                                    <p:cond delay="0"/>
                                  </p:stCondLst>
                                  <p:childTnLst>
                                    <p:set>
                                      <p:cBhvr>
                                        <p:cTn id="66" dur="1" fill="hold">
                                          <p:stCondLst>
                                            <p:cond delay="0"/>
                                          </p:stCondLst>
                                        </p:cTn>
                                        <p:tgtEl>
                                          <p:spTgt spid="12291">
                                            <p:txEl>
                                              <p:pRg st="10" end="10"/>
                                            </p:txEl>
                                          </p:spTgt>
                                        </p:tgtEl>
                                        <p:attrNameLst>
                                          <p:attrName>style.visibility</p:attrName>
                                        </p:attrNameLst>
                                      </p:cBhvr>
                                      <p:to>
                                        <p:strVal val="visible"/>
                                      </p:to>
                                    </p:set>
                                    <p:anim calcmode="lin" valueType="num">
                                      <p:cBhvr additive="base">
                                        <p:cTn id="67" dur="500" fill="hold"/>
                                        <p:tgtEl>
                                          <p:spTgt spid="12291">
                                            <p:txEl>
                                              <p:pRg st="10" end="1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229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grpId="0" nodeType="clickEffect">
                                  <p:stCondLst>
                                    <p:cond delay="0"/>
                                  </p:stCondLst>
                                  <p:childTnLst>
                                    <p:set>
                                      <p:cBhvr>
                                        <p:cTn id="72" dur="1" fill="hold">
                                          <p:stCondLst>
                                            <p:cond delay="0"/>
                                          </p:stCondLst>
                                        </p:cTn>
                                        <p:tgtEl>
                                          <p:spTgt spid="12291">
                                            <p:txEl>
                                              <p:pRg st="11" end="11"/>
                                            </p:txEl>
                                          </p:spTgt>
                                        </p:tgtEl>
                                        <p:attrNameLst>
                                          <p:attrName>style.visibility</p:attrName>
                                        </p:attrNameLst>
                                      </p:cBhvr>
                                      <p:to>
                                        <p:strVal val="visible"/>
                                      </p:to>
                                    </p:set>
                                    <p:anim calcmode="lin" valueType="num">
                                      <p:cBhvr additive="base">
                                        <p:cTn id="73" dur="500" fill="hold"/>
                                        <p:tgtEl>
                                          <p:spTgt spid="12291">
                                            <p:txEl>
                                              <p:pRg st="11" end="11"/>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2291">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6" fill="hold" grpId="0" nodeType="clickEffect">
                                  <p:stCondLst>
                                    <p:cond delay="0"/>
                                  </p:stCondLst>
                                  <p:childTnLst>
                                    <p:set>
                                      <p:cBhvr>
                                        <p:cTn id="78" dur="1" fill="hold">
                                          <p:stCondLst>
                                            <p:cond delay="0"/>
                                          </p:stCondLst>
                                        </p:cTn>
                                        <p:tgtEl>
                                          <p:spTgt spid="12291">
                                            <p:txEl>
                                              <p:pRg st="12" end="12"/>
                                            </p:txEl>
                                          </p:spTgt>
                                        </p:tgtEl>
                                        <p:attrNameLst>
                                          <p:attrName>style.visibility</p:attrName>
                                        </p:attrNameLst>
                                      </p:cBhvr>
                                      <p:to>
                                        <p:strVal val="visible"/>
                                      </p:to>
                                    </p:set>
                                    <p:anim calcmode="lin" valueType="num">
                                      <p:cBhvr additive="base">
                                        <p:cTn id="79" dur="500" fill="hold"/>
                                        <p:tgtEl>
                                          <p:spTgt spid="12291">
                                            <p:txEl>
                                              <p:pRg st="12" end="12"/>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229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bldLvl="5"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381000"/>
            <a:ext cx="3200400" cy="1905000"/>
          </a:xfrm>
        </p:spPr>
        <p:txBody>
          <a:bodyPr/>
          <a:lstStyle/>
          <a:p>
            <a:r>
              <a:rPr lang="en-US">
                <a:latin typeface="Tahoma" pitchFamily="34" charset="0"/>
              </a:rPr>
              <a:t>John</a:t>
            </a:r>
            <a:br>
              <a:rPr lang="en-US">
                <a:latin typeface="Tahoma" pitchFamily="34" charset="0"/>
              </a:rPr>
            </a:br>
            <a:r>
              <a:rPr lang="en-US">
                <a:latin typeface="Tahoma" pitchFamily="34" charset="0"/>
              </a:rPr>
              <a:t>Glas</a:t>
            </a:r>
            <a:br>
              <a:rPr lang="en-US">
                <a:latin typeface="Tahoma" pitchFamily="34" charset="0"/>
              </a:rPr>
            </a:br>
            <a:r>
              <a:rPr lang="en-US">
                <a:latin typeface="Tahoma" pitchFamily="34" charset="0"/>
              </a:rPr>
              <a:t>1695-1773</a:t>
            </a:r>
          </a:p>
        </p:txBody>
      </p:sp>
      <p:sp>
        <p:nvSpPr>
          <p:cNvPr id="13315" name="Rectangle 3"/>
          <p:cNvSpPr>
            <a:spLocks noGrp="1" noChangeArrowheads="1"/>
          </p:cNvSpPr>
          <p:nvPr>
            <p:ph type="body" sz="half" idx="2"/>
          </p:nvPr>
        </p:nvSpPr>
        <p:spPr>
          <a:xfrm>
            <a:off x="3352800" y="609600"/>
            <a:ext cx="5791200" cy="6248400"/>
          </a:xfrm>
        </p:spPr>
        <p:txBody>
          <a:bodyPr/>
          <a:lstStyle/>
          <a:p>
            <a:r>
              <a:rPr lang="en-US" sz="2400">
                <a:latin typeface="Tahoma" pitchFamily="34" charset="0"/>
              </a:rPr>
              <a:t>Still More Presbyterian Synods</a:t>
            </a:r>
          </a:p>
          <a:p>
            <a:pPr lvl="1"/>
            <a:r>
              <a:rPr lang="en-US" sz="2000">
                <a:latin typeface="Tahoma" pitchFamily="34" charset="0"/>
              </a:rPr>
              <a:t>Oct. 17, 1728 – Synod Of Dundee</a:t>
            </a:r>
          </a:p>
          <a:p>
            <a:pPr lvl="2"/>
            <a:r>
              <a:rPr lang="en-US" sz="1800">
                <a:latin typeface="Tahoma" pitchFamily="34" charset="0"/>
              </a:rPr>
              <a:t>Should They Suspend Or Depose Glas?</a:t>
            </a:r>
          </a:p>
          <a:p>
            <a:pPr lvl="2"/>
            <a:r>
              <a:rPr lang="en-US" sz="1800">
                <a:latin typeface="Tahoma" pitchFamily="34" charset="0"/>
              </a:rPr>
              <a:t>He Was Deposed</a:t>
            </a:r>
          </a:p>
          <a:p>
            <a:pPr lvl="1"/>
            <a:r>
              <a:rPr lang="en-US" sz="2000">
                <a:latin typeface="Tahoma" pitchFamily="34" charset="0"/>
              </a:rPr>
              <a:t>Mar. 12, 1730 – Appealed To Highest Presbyterian Court Who Confirmed The Sentence To Depose Him</a:t>
            </a:r>
          </a:p>
          <a:p>
            <a:pPr lvl="1"/>
            <a:r>
              <a:rPr lang="en-US" sz="2000">
                <a:latin typeface="Tahoma" pitchFamily="34" charset="0"/>
              </a:rPr>
              <a:t>1739 The General Assembly Broke Precedence And Revoked The Sentence Of Deposition</a:t>
            </a:r>
          </a:p>
          <a:p>
            <a:pPr lvl="2"/>
            <a:r>
              <a:rPr lang="en-US" sz="1800">
                <a:latin typeface="Tahoma" pitchFamily="34" charset="0"/>
              </a:rPr>
              <a:t>Though It Restored Glas As A Minister, It Did Not Restore Him As A Minister In The Church of Scotland</a:t>
            </a:r>
          </a:p>
          <a:p>
            <a:pPr lvl="2"/>
            <a:r>
              <a:rPr lang="en-US" sz="1800">
                <a:latin typeface="Tahoma" pitchFamily="34" charset="0"/>
              </a:rPr>
              <a:t>Glas Never Requested This, But Its Happening Showed A Sign Of Softening Against Congregationalism</a:t>
            </a:r>
          </a:p>
        </p:txBody>
      </p:sp>
      <p:pic>
        <p:nvPicPr>
          <p:cNvPr id="13316" name="Picture 4" descr="E:\06^20^03\John Glas.jpg"/>
          <p:cNvPicPr>
            <a:picLocks noChangeAspect="1" noChangeArrowheads="1"/>
          </p:cNvPicPr>
          <p:nvPr/>
        </p:nvPicPr>
        <p:blipFill>
          <a:blip r:embed="rId2" cstate="print"/>
          <a:srcRect/>
          <a:stretch>
            <a:fillRect/>
          </a:stretch>
        </p:blipFill>
        <p:spPr bwMode="auto">
          <a:xfrm>
            <a:off x="0" y="2352675"/>
            <a:ext cx="3300413" cy="4505325"/>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3315">
                                            <p:txEl>
                                              <p:pRg st="5" end="5"/>
                                            </p:txEl>
                                          </p:spTgt>
                                        </p:tgtEl>
                                        <p:attrNameLst>
                                          <p:attrName>style.visibility</p:attrName>
                                        </p:attrNameLst>
                                      </p:cBhvr>
                                      <p:to>
                                        <p:strVal val="visible"/>
                                      </p:to>
                                    </p:set>
                                    <p:anim calcmode="lin" valueType="num">
                                      <p:cBhvr additive="base">
                                        <p:cTn id="37" dur="500" fill="hold"/>
                                        <p:tgtEl>
                                          <p:spTgt spid="13315">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13315">
                                            <p:txEl>
                                              <p:pRg st="6" end="6"/>
                                            </p:txEl>
                                          </p:spTgt>
                                        </p:tgtEl>
                                        <p:attrNameLst>
                                          <p:attrName>style.visibility</p:attrName>
                                        </p:attrNameLst>
                                      </p:cBhvr>
                                      <p:to>
                                        <p:strVal val="visible"/>
                                      </p:to>
                                    </p:set>
                                    <p:anim calcmode="lin" valueType="num">
                                      <p:cBhvr additive="base">
                                        <p:cTn id="43" dur="500" fill="hold"/>
                                        <p:tgtEl>
                                          <p:spTgt spid="13315">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33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13315">
                                            <p:txEl>
                                              <p:pRg st="7" end="7"/>
                                            </p:txEl>
                                          </p:spTgt>
                                        </p:tgtEl>
                                        <p:attrNameLst>
                                          <p:attrName>style.visibility</p:attrName>
                                        </p:attrNameLst>
                                      </p:cBhvr>
                                      <p:to>
                                        <p:strVal val="visible"/>
                                      </p:to>
                                    </p:set>
                                    <p:anim calcmode="lin" valueType="num">
                                      <p:cBhvr additive="base">
                                        <p:cTn id="49" dur="500" fill="hold"/>
                                        <p:tgtEl>
                                          <p:spTgt spid="13315">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33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bldLvl="5"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42875" y="111125"/>
            <a:ext cx="3200400" cy="304800"/>
          </a:xfrm>
        </p:spPr>
        <p:txBody>
          <a:bodyPr/>
          <a:lstStyle/>
          <a:p>
            <a:r>
              <a:rPr lang="en-US" sz="2000" b="1">
                <a:latin typeface="Tahoma" pitchFamily="34" charset="0"/>
              </a:rPr>
              <a:t>John Glas - 1695-1773</a:t>
            </a:r>
          </a:p>
        </p:txBody>
      </p:sp>
      <p:sp>
        <p:nvSpPr>
          <p:cNvPr id="14339" name="Rectangle 3"/>
          <p:cNvSpPr>
            <a:spLocks noGrp="1" noChangeArrowheads="1"/>
          </p:cNvSpPr>
          <p:nvPr>
            <p:ph type="body" sz="half" idx="2"/>
          </p:nvPr>
        </p:nvSpPr>
        <p:spPr>
          <a:xfrm>
            <a:off x="3276600" y="228600"/>
            <a:ext cx="5791200" cy="6400800"/>
          </a:xfrm>
        </p:spPr>
        <p:txBody>
          <a:bodyPr/>
          <a:lstStyle/>
          <a:p>
            <a:pPr>
              <a:lnSpc>
                <a:spcPct val="90000"/>
              </a:lnSpc>
            </a:pPr>
            <a:r>
              <a:rPr lang="en-US" sz="2400">
                <a:latin typeface="Tahoma" pitchFamily="34" charset="0"/>
              </a:rPr>
              <a:t>Last Years Of Ministry</a:t>
            </a:r>
          </a:p>
          <a:p>
            <a:pPr lvl="1">
              <a:lnSpc>
                <a:spcPct val="90000"/>
              </a:lnSpc>
            </a:pPr>
            <a:r>
              <a:rPr lang="en-US" sz="2000">
                <a:latin typeface="Tahoma" pitchFamily="34" charset="0"/>
              </a:rPr>
              <a:t>1730 – Continued To Minister To New Tealing Society</a:t>
            </a:r>
          </a:p>
          <a:p>
            <a:pPr lvl="1">
              <a:lnSpc>
                <a:spcPct val="90000"/>
              </a:lnSpc>
            </a:pPr>
            <a:r>
              <a:rPr lang="en-US" sz="2000">
                <a:latin typeface="Tahoma" pitchFamily="34" charset="0"/>
              </a:rPr>
              <a:t>Moved To Dundee To Support Himself By Opening A Bookstore</a:t>
            </a:r>
          </a:p>
          <a:p>
            <a:pPr lvl="1">
              <a:lnSpc>
                <a:spcPct val="90000"/>
              </a:lnSpc>
            </a:pPr>
            <a:r>
              <a:rPr lang="en-US" sz="2000">
                <a:latin typeface="Tahoma" pitchFamily="34" charset="0"/>
              </a:rPr>
              <a:t>Moved To Perth In 1733</a:t>
            </a:r>
          </a:p>
          <a:p>
            <a:pPr lvl="2">
              <a:lnSpc>
                <a:spcPct val="90000"/>
              </a:lnSpc>
            </a:pPr>
            <a:r>
              <a:rPr lang="en-US" sz="1800">
                <a:latin typeface="Tahoma" pitchFamily="34" charset="0"/>
              </a:rPr>
              <a:t>His Independent Reputation Was Not Quickly Accepted</a:t>
            </a:r>
          </a:p>
          <a:p>
            <a:pPr lvl="2">
              <a:lnSpc>
                <a:spcPct val="90000"/>
              </a:lnSpc>
            </a:pPr>
            <a:r>
              <a:rPr lang="en-US" sz="1800">
                <a:latin typeface="Tahoma" pitchFamily="34" charset="0"/>
              </a:rPr>
              <a:t>When Opening A New Meetinghouse There Some In Town Threw Mud At Attendees</a:t>
            </a:r>
          </a:p>
          <a:p>
            <a:pPr lvl="2">
              <a:lnSpc>
                <a:spcPct val="90000"/>
              </a:lnSpc>
            </a:pPr>
            <a:r>
              <a:rPr lang="en-US" sz="1800">
                <a:latin typeface="Tahoma" pitchFamily="34" charset="0"/>
              </a:rPr>
              <a:t>George Miller, The Town Clerk Intervened And Kept The Meetinghouse From Destruction</a:t>
            </a:r>
          </a:p>
          <a:p>
            <a:pPr lvl="1">
              <a:lnSpc>
                <a:spcPct val="90000"/>
              </a:lnSpc>
            </a:pPr>
            <a:r>
              <a:rPr lang="en-US" sz="2000">
                <a:latin typeface="Tahoma" pitchFamily="34" charset="0"/>
              </a:rPr>
              <a:t>1734 Established A Congregational Church in Edinburgh</a:t>
            </a:r>
          </a:p>
          <a:p>
            <a:pPr lvl="2">
              <a:lnSpc>
                <a:spcPct val="90000"/>
              </a:lnSpc>
            </a:pPr>
            <a:r>
              <a:rPr lang="en-US" sz="1800">
                <a:latin typeface="Tahoma" pitchFamily="34" charset="0"/>
              </a:rPr>
              <a:t>Met Robert Sandeman There</a:t>
            </a:r>
          </a:p>
          <a:p>
            <a:pPr lvl="2">
              <a:lnSpc>
                <a:spcPct val="90000"/>
              </a:lnSpc>
            </a:pPr>
            <a:r>
              <a:rPr lang="en-US" sz="1800">
                <a:latin typeface="Tahoma" pitchFamily="34" charset="0"/>
              </a:rPr>
              <a:t>Later Became His Son-In-Law</a:t>
            </a:r>
          </a:p>
          <a:p>
            <a:pPr lvl="1">
              <a:lnSpc>
                <a:spcPct val="90000"/>
              </a:lnSpc>
            </a:pPr>
            <a:r>
              <a:rPr lang="en-US" sz="2000">
                <a:latin typeface="Tahoma" pitchFamily="34" charset="0"/>
              </a:rPr>
              <a:t>Died November 2, 1773 – 78 Years Old</a:t>
            </a:r>
          </a:p>
          <a:p>
            <a:pPr lvl="2">
              <a:lnSpc>
                <a:spcPct val="90000"/>
              </a:lnSpc>
            </a:pPr>
            <a:r>
              <a:rPr lang="en-US" sz="1800">
                <a:latin typeface="Tahoma" pitchFamily="34" charset="0"/>
              </a:rPr>
              <a:t>Survived By 15 Children, Wife Died In 1749</a:t>
            </a:r>
          </a:p>
          <a:p>
            <a:pPr lvl="2">
              <a:lnSpc>
                <a:spcPct val="90000"/>
              </a:lnSpc>
            </a:pPr>
            <a:r>
              <a:rPr lang="en-US" sz="1800">
                <a:latin typeface="Tahoma" pitchFamily="34" charset="0"/>
              </a:rPr>
              <a:t>Most Of Family Buried At Dundee In “Old Howff” Cemetery</a:t>
            </a:r>
          </a:p>
        </p:txBody>
      </p:sp>
      <p:graphicFrame>
        <p:nvGraphicFramePr>
          <p:cNvPr id="14341" name="Object 5"/>
          <p:cNvGraphicFramePr>
            <a:graphicFrameLocks noChangeAspect="1"/>
          </p:cNvGraphicFramePr>
          <p:nvPr/>
        </p:nvGraphicFramePr>
        <p:xfrm>
          <a:off x="381000" y="438150"/>
          <a:ext cx="2676525" cy="6276975"/>
        </p:xfrm>
        <a:graphic>
          <a:graphicData uri="http://schemas.openxmlformats.org/presentationml/2006/ole">
            <mc:AlternateContent xmlns:mc="http://schemas.openxmlformats.org/markup-compatibility/2006">
              <mc:Choice xmlns:v="urn:schemas-microsoft-com:vml" Requires="v">
                <p:oleObj name="Photo Editor Photo" r:id="rId2" imgW="2676899" imgH="6276190" progId="">
                  <p:embed/>
                </p:oleObj>
              </mc:Choice>
              <mc:Fallback>
                <p:oleObj name="Photo Editor Photo" r:id="rId2" imgW="2676899" imgH="6276190" progId="">
                  <p:embed/>
                  <p:pic>
                    <p:nvPicPr>
                      <p:cNvPr id="1434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8150"/>
                        <a:ext cx="2676525"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1+#ppt_w/2"/>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6" fill="hold" nodeType="after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barn(inHorizontal)">
                                      <p:cBhvr>
                                        <p:cTn id="12" dur="500"/>
                                        <p:tgtEl>
                                          <p:spTgt spid="1434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14339">
                                            <p:txEl>
                                              <p:pRg st="0" end="0"/>
                                            </p:txEl>
                                          </p:spTgt>
                                        </p:tgtEl>
                                        <p:attrNameLst>
                                          <p:attrName>style.visibility</p:attrName>
                                        </p:attrNameLst>
                                      </p:cBhvr>
                                      <p:to>
                                        <p:strVal val="visible"/>
                                      </p:to>
                                    </p:set>
                                    <p:anim calcmode="lin" valueType="num">
                                      <p:cBhvr additive="base">
                                        <p:cTn id="17" dur="500" fill="hold"/>
                                        <p:tgtEl>
                                          <p:spTgt spid="14339">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14339">
                                            <p:txEl>
                                              <p:pRg st="1" end="1"/>
                                            </p:txEl>
                                          </p:spTgt>
                                        </p:tgtEl>
                                        <p:attrNameLst>
                                          <p:attrName>style.visibility</p:attrName>
                                        </p:attrNameLst>
                                      </p:cBhvr>
                                      <p:to>
                                        <p:strVal val="visible"/>
                                      </p:to>
                                    </p:set>
                                    <p:anim calcmode="lin" valueType="num">
                                      <p:cBhvr additive="base">
                                        <p:cTn id="23" dur="500" fill="hold"/>
                                        <p:tgtEl>
                                          <p:spTgt spid="14339">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14339">
                                            <p:txEl>
                                              <p:pRg st="2" end="2"/>
                                            </p:txEl>
                                          </p:spTgt>
                                        </p:tgtEl>
                                        <p:attrNameLst>
                                          <p:attrName>style.visibility</p:attrName>
                                        </p:attrNameLst>
                                      </p:cBhvr>
                                      <p:to>
                                        <p:strVal val="visible"/>
                                      </p:to>
                                    </p:set>
                                    <p:anim calcmode="lin" valueType="num">
                                      <p:cBhvr additive="base">
                                        <p:cTn id="29" dur="500" fill="hold"/>
                                        <p:tgtEl>
                                          <p:spTgt spid="14339">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4339">
                                            <p:txEl>
                                              <p:pRg st="3" end="3"/>
                                            </p:txEl>
                                          </p:spTgt>
                                        </p:tgtEl>
                                        <p:attrNameLst>
                                          <p:attrName>style.visibility</p:attrName>
                                        </p:attrNameLst>
                                      </p:cBhvr>
                                      <p:to>
                                        <p:strVal val="visible"/>
                                      </p:to>
                                    </p:set>
                                    <p:anim calcmode="lin" valueType="num">
                                      <p:cBhvr additive="base">
                                        <p:cTn id="35" dur="500" fill="hold"/>
                                        <p:tgtEl>
                                          <p:spTgt spid="14339">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14339">
                                            <p:txEl>
                                              <p:pRg st="4" end="4"/>
                                            </p:txEl>
                                          </p:spTgt>
                                        </p:tgtEl>
                                        <p:attrNameLst>
                                          <p:attrName>style.visibility</p:attrName>
                                        </p:attrNameLst>
                                      </p:cBhvr>
                                      <p:to>
                                        <p:strVal val="visible"/>
                                      </p:to>
                                    </p:set>
                                    <p:anim calcmode="lin" valueType="num">
                                      <p:cBhvr additive="base">
                                        <p:cTn id="41" dur="500" fill="hold"/>
                                        <p:tgtEl>
                                          <p:spTgt spid="14339">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6" fill="hold" grpId="0" nodeType="clickEffect">
                                  <p:stCondLst>
                                    <p:cond delay="0"/>
                                  </p:stCondLst>
                                  <p:childTnLst>
                                    <p:set>
                                      <p:cBhvr>
                                        <p:cTn id="46" dur="1" fill="hold">
                                          <p:stCondLst>
                                            <p:cond delay="0"/>
                                          </p:stCondLst>
                                        </p:cTn>
                                        <p:tgtEl>
                                          <p:spTgt spid="14339">
                                            <p:txEl>
                                              <p:pRg st="5" end="5"/>
                                            </p:txEl>
                                          </p:spTgt>
                                        </p:tgtEl>
                                        <p:attrNameLst>
                                          <p:attrName>style.visibility</p:attrName>
                                        </p:attrNameLst>
                                      </p:cBhvr>
                                      <p:to>
                                        <p:strVal val="visible"/>
                                      </p:to>
                                    </p:set>
                                    <p:anim calcmode="lin" valueType="num">
                                      <p:cBhvr additive="base">
                                        <p:cTn id="47" dur="500" fill="hold"/>
                                        <p:tgtEl>
                                          <p:spTgt spid="14339">
                                            <p:txEl>
                                              <p:pRg st="5" end="5"/>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43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grpId="0" nodeType="clickEffect">
                                  <p:stCondLst>
                                    <p:cond delay="0"/>
                                  </p:stCondLst>
                                  <p:childTnLst>
                                    <p:set>
                                      <p:cBhvr>
                                        <p:cTn id="52" dur="1" fill="hold">
                                          <p:stCondLst>
                                            <p:cond delay="0"/>
                                          </p:stCondLst>
                                        </p:cTn>
                                        <p:tgtEl>
                                          <p:spTgt spid="14339">
                                            <p:txEl>
                                              <p:pRg st="6" end="6"/>
                                            </p:txEl>
                                          </p:spTgt>
                                        </p:tgtEl>
                                        <p:attrNameLst>
                                          <p:attrName>style.visibility</p:attrName>
                                        </p:attrNameLst>
                                      </p:cBhvr>
                                      <p:to>
                                        <p:strVal val="visible"/>
                                      </p:to>
                                    </p:set>
                                    <p:anim calcmode="lin" valueType="num">
                                      <p:cBhvr additive="base">
                                        <p:cTn id="53" dur="500" fill="hold"/>
                                        <p:tgtEl>
                                          <p:spTgt spid="14339">
                                            <p:txEl>
                                              <p:pRg st="6" end="6"/>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143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6" fill="hold" grpId="0" nodeType="clickEffect">
                                  <p:stCondLst>
                                    <p:cond delay="0"/>
                                  </p:stCondLst>
                                  <p:childTnLst>
                                    <p:set>
                                      <p:cBhvr>
                                        <p:cTn id="58" dur="1" fill="hold">
                                          <p:stCondLst>
                                            <p:cond delay="0"/>
                                          </p:stCondLst>
                                        </p:cTn>
                                        <p:tgtEl>
                                          <p:spTgt spid="14339">
                                            <p:txEl>
                                              <p:pRg st="7" end="7"/>
                                            </p:txEl>
                                          </p:spTgt>
                                        </p:tgtEl>
                                        <p:attrNameLst>
                                          <p:attrName>style.visibility</p:attrName>
                                        </p:attrNameLst>
                                      </p:cBhvr>
                                      <p:to>
                                        <p:strVal val="visible"/>
                                      </p:to>
                                    </p:set>
                                    <p:anim calcmode="lin" valueType="num">
                                      <p:cBhvr additive="base">
                                        <p:cTn id="59" dur="500" fill="hold"/>
                                        <p:tgtEl>
                                          <p:spTgt spid="14339">
                                            <p:txEl>
                                              <p:pRg st="7" end="7"/>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433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6" fill="hold" grpId="0" nodeType="clickEffect">
                                  <p:stCondLst>
                                    <p:cond delay="0"/>
                                  </p:stCondLst>
                                  <p:childTnLst>
                                    <p:set>
                                      <p:cBhvr>
                                        <p:cTn id="64" dur="1" fill="hold">
                                          <p:stCondLst>
                                            <p:cond delay="0"/>
                                          </p:stCondLst>
                                        </p:cTn>
                                        <p:tgtEl>
                                          <p:spTgt spid="14339">
                                            <p:txEl>
                                              <p:pRg st="8" end="8"/>
                                            </p:txEl>
                                          </p:spTgt>
                                        </p:tgtEl>
                                        <p:attrNameLst>
                                          <p:attrName>style.visibility</p:attrName>
                                        </p:attrNameLst>
                                      </p:cBhvr>
                                      <p:to>
                                        <p:strVal val="visible"/>
                                      </p:to>
                                    </p:set>
                                    <p:anim calcmode="lin" valueType="num">
                                      <p:cBhvr additive="base">
                                        <p:cTn id="65" dur="500" fill="hold"/>
                                        <p:tgtEl>
                                          <p:spTgt spid="14339">
                                            <p:txEl>
                                              <p:pRg st="8" end="8"/>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1433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6" fill="hold" grpId="0" nodeType="clickEffect">
                                  <p:stCondLst>
                                    <p:cond delay="0"/>
                                  </p:stCondLst>
                                  <p:childTnLst>
                                    <p:set>
                                      <p:cBhvr>
                                        <p:cTn id="70" dur="1" fill="hold">
                                          <p:stCondLst>
                                            <p:cond delay="0"/>
                                          </p:stCondLst>
                                        </p:cTn>
                                        <p:tgtEl>
                                          <p:spTgt spid="14339">
                                            <p:txEl>
                                              <p:pRg st="9" end="9"/>
                                            </p:txEl>
                                          </p:spTgt>
                                        </p:tgtEl>
                                        <p:attrNameLst>
                                          <p:attrName>style.visibility</p:attrName>
                                        </p:attrNameLst>
                                      </p:cBhvr>
                                      <p:to>
                                        <p:strVal val="visible"/>
                                      </p:to>
                                    </p:set>
                                    <p:anim calcmode="lin" valueType="num">
                                      <p:cBhvr additive="base">
                                        <p:cTn id="71" dur="500" fill="hold"/>
                                        <p:tgtEl>
                                          <p:spTgt spid="14339">
                                            <p:txEl>
                                              <p:pRg st="9" end="9"/>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433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6" fill="hold" grpId="0" nodeType="clickEffect">
                                  <p:stCondLst>
                                    <p:cond delay="0"/>
                                  </p:stCondLst>
                                  <p:childTnLst>
                                    <p:set>
                                      <p:cBhvr>
                                        <p:cTn id="76" dur="1" fill="hold">
                                          <p:stCondLst>
                                            <p:cond delay="0"/>
                                          </p:stCondLst>
                                        </p:cTn>
                                        <p:tgtEl>
                                          <p:spTgt spid="14339">
                                            <p:txEl>
                                              <p:pRg st="10" end="10"/>
                                            </p:txEl>
                                          </p:spTgt>
                                        </p:tgtEl>
                                        <p:attrNameLst>
                                          <p:attrName>style.visibility</p:attrName>
                                        </p:attrNameLst>
                                      </p:cBhvr>
                                      <p:to>
                                        <p:strVal val="visible"/>
                                      </p:to>
                                    </p:set>
                                    <p:anim calcmode="lin" valueType="num">
                                      <p:cBhvr additive="base">
                                        <p:cTn id="77" dur="500" fill="hold"/>
                                        <p:tgtEl>
                                          <p:spTgt spid="14339">
                                            <p:txEl>
                                              <p:pRg st="10" end="10"/>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1433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6" fill="hold" grpId="0" nodeType="clickEffect">
                                  <p:stCondLst>
                                    <p:cond delay="0"/>
                                  </p:stCondLst>
                                  <p:childTnLst>
                                    <p:set>
                                      <p:cBhvr>
                                        <p:cTn id="82" dur="1" fill="hold">
                                          <p:stCondLst>
                                            <p:cond delay="0"/>
                                          </p:stCondLst>
                                        </p:cTn>
                                        <p:tgtEl>
                                          <p:spTgt spid="14339">
                                            <p:txEl>
                                              <p:pRg st="11" end="11"/>
                                            </p:txEl>
                                          </p:spTgt>
                                        </p:tgtEl>
                                        <p:attrNameLst>
                                          <p:attrName>style.visibility</p:attrName>
                                        </p:attrNameLst>
                                      </p:cBhvr>
                                      <p:to>
                                        <p:strVal val="visible"/>
                                      </p:to>
                                    </p:set>
                                    <p:anim calcmode="lin" valueType="num">
                                      <p:cBhvr additive="base">
                                        <p:cTn id="83" dur="500" fill="hold"/>
                                        <p:tgtEl>
                                          <p:spTgt spid="14339">
                                            <p:txEl>
                                              <p:pRg st="11" end="11"/>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143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6" fill="hold" grpId="0" nodeType="clickEffect">
                                  <p:stCondLst>
                                    <p:cond delay="0"/>
                                  </p:stCondLst>
                                  <p:childTnLst>
                                    <p:set>
                                      <p:cBhvr>
                                        <p:cTn id="88" dur="1" fill="hold">
                                          <p:stCondLst>
                                            <p:cond delay="0"/>
                                          </p:stCondLst>
                                        </p:cTn>
                                        <p:tgtEl>
                                          <p:spTgt spid="14339">
                                            <p:txEl>
                                              <p:pRg st="12" end="12"/>
                                            </p:txEl>
                                          </p:spTgt>
                                        </p:tgtEl>
                                        <p:attrNameLst>
                                          <p:attrName>style.visibility</p:attrName>
                                        </p:attrNameLst>
                                      </p:cBhvr>
                                      <p:to>
                                        <p:strVal val="visible"/>
                                      </p:to>
                                    </p:set>
                                    <p:anim calcmode="lin" valueType="num">
                                      <p:cBhvr additive="base">
                                        <p:cTn id="89" dur="500" fill="hold"/>
                                        <p:tgtEl>
                                          <p:spTgt spid="14339">
                                            <p:txEl>
                                              <p:pRg st="12" end="12"/>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1433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39" grpId="0" build="p" bldLvl="5"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0"/>
            <a:ext cx="7772400" cy="533400"/>
          </a:xfrm>
        </p:spPr>
        <p:txBody>
          <a:bodyPr/>
          <a:lstStyle/>
          <a:p>
            <a:r>
              <a:rPr lang="en-US" sz="4000">
                <a:latin typeface="Tahoma" charset="0"/>
              </a:rPr>
              <a:t>John Glas – Buried In Howff</a:t>
            </a:r>
          </a:p>
        </p:txBody>
      </p:sp>
      <p:pic>
        <p:nvPicPr>
          <p:cNvPr id="20487" name="Picture 7" descr="gla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0750"/>
            <a:ext cx="6991350" cy="4667250"/>
          </a:xfrm>
          <a:prstGeom prst="rect">
            <a:avLst/>
          </a:prstGeom>
          <a:noFill/>
          <a:extLst>
            <a:ext uri="{909E8E84-426E-40dd-AFC4-6F175D3DCCD1}">
              <a14:hiddenFill xmlns:a14="http://schemas.microsoft.com/office/drawing/2010/main" xmlns="">
                <a:solidFill>
                  <a:srgbClr val="FFFFFF"/>
                </a:solidFill>
              </a14:hiddenFill>
            </a:ext>
          </a:extLst>
        </p:spPr>
      </p:pic>
      <p:pic>
        <p:nvPicPr>
          <p:cNvPr id="20488" name="Picture 8" descr="glas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742950"/>
            <a:ext cx="6991350" cy="4667250"/>
          </a:xfrm>
          <a:prstGeom prst="rect">
            <a:avLst/>
          </a:prstGeom>
          <a:noFill/>
          <a:extLst>
            <a:ext uri="{909E8E84-426E-40dd-AFC4-6F175D3DCCD1}">
              <a14:hiddenFill xmlns:a14="http://schemas.microsoft.com/office/drawing/2010/main" xmlns="">
                <a:solidFill>
                  <a:srgbClr val="FFFFFF"/>
                </a:solidFill>
              </a14:hiddenFill>
            </a:ext>
          </a:extLst>
        </p:spPr>
      </p:pic>
      <p:pic>
        <p:nvPicPr>
          <p:cNvPr id="20489" name="Picture 9" descr="glas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19150"/>
            <a:ext cx="6991350" cy="4667250"/>
          </a:xfrm>
          <a:prstGeom prst="rect">
            <a:avLst/>
          </a:prstGeom>
          <a:noFill/>
          <a:extLst>
            <a:ext uri="{909E8E84-426E-40dd-AFC4-6F175D3DCCD1}">
              <a14:hiddenFill xmlns:a14="http://schemas.microsoft.com/office/drawing/2010/main" xmlns="">
                <a:solidFill>
                  <a:srgbClr val="FFFFFF"/>
                </a:solidFill>
              </a14:hiddenFill>
            </a:ext>
          </a:extLst>
        </p:spPr>
      </p:pic>
      <p:pic>
        <p:nvPicPr>
          <p:cNvPr id="20490" name="Picture 10" descr="glas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650" y="2190750"/>
            <a:ext cx="6991350" cy="4667250"/>
          </a:xfrm>
          <a:prstGeom prst="rect">
            <a:avLst/>
          </a:prstGeom>
          <a:noFill/>
          <a:extLst>
            <a:ext uri="{909E8E84-426E-40dd-AFC4-6F175D3DCCD1}">
              <a14:hiddenFill xmlns:a14="http://schemas.microsoft.com/office/drawing/2010/main" xmlns="">
                <a:solidFill>
                  <a:srgbClr val="FFFFFF"/>
                </a:solidFill>
              </a14:hiddenFill>
            </a:ext>
          </a:extLst>
        </p:spPr>
      </p:pic>
      <p:pic>
        <p:nvPicPr>
          <p:cNvPr id="20491" name="Picture 11" descr="glas05"/>
          <p:cNvPicPr>
            <a:picLocks noChangeAspect="1" noChangeArrowheads="1"/>
          </p:cNvPicPr>
          <p:nvPr/>
        </p:nvPicPr>
        <p:blipFill>
          <a:blip r:embed="rId6">
            <a:extLst>
              <a:ext uri="{28A0092B-C50C-407E-A947-70E740481C1C}">
                <a14:useLocalDpi xmlns:a14="http://schemas.microsoft.com/office/drawing/2010/main" val="0"/>
              </a:ext>
            </a:extLst>
          </a:blip>
          <a:srcRect t="11717"/>
          <a:stretch>
            <a:fillRect/>
          </a:stretch>
        </p:blipFill>
        <p:spPr bwMode="auto">
          <a:xfrm>
            <a:off x="0" y="685800"/>
            <a:ext cx="4667250" cy="6172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492" name="Picture 12" descr="glas07"/>
          <p:cNvPicPr>
            <a:picLocks noChangeAspect="1" noChangeArrowheads="1"/>
          </p:cNvPicPr>
          <p:nvPr/>
        </p:nvPicPr>
        <p:blipFill>
          <a:blip r:embed="rId7">
            <a:extLst>
              <a:ext uri="{28A0092B-C50C-407E-A947-70E740481C1C}">
                <a14:useLocalDpi xmlns:a14="http://schemas.microsoft.com/office/drawing/2010/main" val="0"/>
              </a:ext>
            </a:extLst>
          </a:blip>
          <a:srcRect t="9810" b="16077"/>
          <a:stretch>
            <a:fillRect/>
          </a:stretch>
        </p:blipFill>
        <p:spPr bwMode="auto">
          <a:xfrm>
            <a:off x="3584575" y="685800"/>
            <a:ext cx="5559425" cy="61722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extLst>
      <p:ext uri="{BB962C8B-B14F-4D97-AF65-F5344CB8AC3E}">
        <p14:creationId xmlns:p14="http://schemas.microsoft.com/office/powerpoint/2010/main" val="20407297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Scale>
                                      <p:cBhvr>
                                        <p:cTn id="7" dur="1000" decel="50000" fill="hold">
                                          <p:stCondLst>
                                            <p:cond delay="0"/>
                                          </p:stCondLst>
                                        </p:cTn>
                                        <p:tgtEl>
                                          <p:spTgt spid="204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2"/>
                                        </p:tgtEl>
                                        <p:attrNameLst>
                                          <p:attrName>ppt_x</p:attrName>
                                          <p:attrName>ppt_y</p:attrName>
                                        </p:attrNameLst>
                                      </p:cBhvr>
                                    </p:animMotion>
                                    <p:animEffect transition="in" filter="fade">
                                      <p:cBhvr>
                                        <p:cTn id="9" dur="1000"/>
                                        <p:tgtEl>
                                          <p:spTgt spid="20482"/>
                                        </p:tgtEl>
                                      </p:cBhvr>
                                    </p:animEffect>
                                  </p:childTnLst>
                                </p:cTn>
                              </p:par>
                            </p:childTnLst>
                          </p:cTn>
                        </p:par>
                        <p:par>
                          <p:cTn id="10" fill="hold" nodeType="afterGroup">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20487"/>
                                        </p:tgtEl>
                                        <p:attrNameLst>
                                          <p:attrName>style.visibility</p:attrName>
                                        </p:attrNameLst>
                                      </p:cBhvr>
                                      <p:to>
                                        <p:strVal val="visible"/>
                                      </p:to>
                                    </p:set>
                                    <p:anim calcmode="lin" valueType="num">
                                      <p:cBhvr>
                                        <p:cTn id="13" dur="1000" fill="hold"/>
                                        <p:tgtEl>
                                          <p:spTgt spid="20487"/>
                                        </p:tgtEl>
                                        <p:attrNameLst>
                                          <p:attrName>ppt_w</p:attrName>
                                        </p:attrNameLst>
                                      </p:cBhvr>
                                      <p:tavLst>
                                        <p:tav tm="0">
                                          <p:val>
                                            <p:fltVal val="0"/>
                                          </p:val>
                                        </p:tav>
                                        <p:tav tm="100000">
                                          <p:val>
                                            <p:strVal val="#ppt_w"/>
                                          </p:val>
                                        </p:tav>
                                      </p:tavLst>
                                    </p:anim>
                                    <p:anim calcmode="lin" valueType="num">
                                      <p:cBhvr>
                                        <p:cTn id="14" dur="1000" fill="hold"/>
                                        <p:tgtEl>
                                          <p:spTgt spid="20487"/>
                                        </p:tgtEl>
                                        <p:attrNameLst>
                                          <p:attrName>ppt_h</p:attrName>
                                        </p:attrNameLst>
                                      </p:cBhvr>
                                      <p:tavLst>
                                        <p:tav tm="0">
                                          <p:val>
                                            <p:fltVal val="0"/>
                                          </p:val>
                                        </p:tav>
                                        <p:tav tm="100000">
                                          <p:val>
                                            <p:strVal val="#ppt_h"/>
                                          </p:val>
                                        </p:tav>
                                      </p:tavLst>
                                    </p:anim>
                                    <p:anim calcmode="lin" valueType="num">
                                      <p:cBhvr>
                                        <p:cTn id="15" dur="1000" fill="hold"/>
                                        <p:tgtEl>
                                          <p:spTgt spid="20487"/>
                                        </p:tgtEl>
                                        <p:attrNameLst>
                                          <p:attrName>style.rotation</p:attrName>
                                        </p:attrNameLst>
                                      </p:cBhvr>
                                      <p:tavLst>
                                        <p:tav tm="0">
                                          <p:val>
                                            <p:fltVal val="90"/>
                                          </p:val>
                                        </p:tav>
                                        <p:tav tm="100000">
                                          <p:val>
                                            <p:fltVal val="0"/>
                                          </p:val>
                                        </p:tav>
                                      </p:tavLst>
                                    </p:anim>
                                    <p:animEffect transition="in" filter="fade">
                                      <p:cBhvr>
                                        <p:cTn id="16" dur="1000"/>
                                        <p:tgtEl>
                                          <p:spTgt spid="20487"/>
                                        </p:tgtEl>
                                      </p:cBhvr>
                                    </p:animEffect>
                                  </p:childTnLst>
                                </p:cTn>
                              </p:par>
                            </p:childTnLst>
                          </p:cTn>
                        </p:par>
                        <p:par>
                          <p:cTn id="17" fill="hold" nodeType="withGroup">
                            <p:stCondLst>
                              <p:cond delay="2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20488"/>
                                        </p:tgtEl>
                                        <p:attrNameLst>
                                          <p:attrName>style.visibility</p:attrName>
                                        </p:attrNameLst>
                                      </p:cBhvr>
                                      <p:to>
                                        <p:strVal val="visible"/>
                                      </p:to>
                                    </p:set>
                                    <p:anim calcmode="lin" valueType="num">
                                      <p:cBhvr>
                                        <p:cTn id="20" dur="5000" fill="hold"/>
                                        <p:tgtEl>
                                          <p:spTgt spid="20488"/>
                                        </p:tgtEl>
                                        <p:attrNameLst>
                                          <p:attrName>ppt_w</p:attrName>
                                        </p:attrNameLst>
                                      </p:cBhvr>
                                      <p:tavLst>
                                        <p:tav tm="0">
                                          <p:val>
                                            <p:fltVal val="0"/>
                                          </p:val>
                                        </p:tav>
                                        <p:tav tm="100000">
                                          <p:val>
                                            <p:strVal val="#ppt_w"/>
                                          </p:val>
                                        </p:tav>
                                      </p:tavLst>
                                    </p:anim>
                                    <p:anim calcmode="lin" valueType="num">
                                      <p:cBhvr>
                                        <p:cTn id="21" dur="5000" fill="hold"/>
                                        <p:tgtEl>
                                          <p:spTgt spid="20488"/>
                                        </p:tgtEl>
                                        <p:attrNameLst>
                                          <p:attrName>ppt_h</p:attrName>
                                        </p:attrNameLst>
                                      </p:cBhvr>
                                      <p:tavLst>
                                        <p:tav tm="0">
                                          <p:val>
                                            <p:fltVal val="0"/>
                                          </p:val>
                                        </p:tav>
                                        <p:tav tm="100000">
                                          <p:val>
                                            <p:strVal val="#ppt_h"/>
                                          </p:val>
                                        </p:tav>
                                      </p:tavLst>
                                    </p:anim>
                                    <p:anim calcmode="lin" valueType="num">
                                      <p:cBhvr>
                                        <p:cTn id="22" dur="5000" fill="hold"/>
                                        <p:tgtEl>
                                          <p:spTgt spid="20488"/>
                                        </p:tgtEl>
                                        <p:attrNameLst>
                                          <p:attrName>style.rotation</p:attrName>
                                        </p:attrNameLst>
                                      </p:cBhvr>
                                      <p:tavLst>
                                        <p:tav tm="0">
                                          <p:val>
                                            <p:fltVal val="90"/>
                                          </p:val>
                                        </p:tav>
                                        <p:tav tm="100000">
                                          <p:val>
                                            <p:fltVal val="0"/>
                                          </p:val>
                                        </p:tav>
                                      </p:tavLst>
                                    </p:anim>
                                    <p:animEffect transition="in" filter="fade">
                                      <p:cBhvr>
                                        <p:cTn id="23" dur="5000"/>
                                        <p:tgtEl>
                                          <p:spTgt spid="20488"/>
                                        </p:tgtEl>
                                      </p:cBhvr>
                                    </p:animEffect>
                                  </p:childTnLst>
                                </p:cTn>
                              </p:par>
                            </p:childTnLst>
                          </p:cTn>
                        </p:par>
                        <p:par>
                          <p:cTn id="24" fill="hold" nodeType="withGroup">
                            <p:stCondLst>
                              <p:cond delay="7000"/>
                            </p:stCondLst>
                            <p:childTnLst>
                              <p:par>
                                <p:cTn id="25" presetID="31" presetClass="entr" presetSubtype="0" fill="hold" nodeType="afterEffect">
                                  <p:stCondLst>
                                    <p:cond delay="0"/>
                                  </p:stCondLst>
                                  <p:iterate type="lt">
                                    <p:tmPct val="5000"/>
                                  </p:iterate>
                                  <p:childTnLst>
                                    <p:set>
                                      <p:cBhvr>
                                        <p:cTn id="26" dur="1" fill="hold">
                                          <p:stCondLst>
                                            <p:cond delay="0"/>
                                          </p:stCondLst>
                                        </p:cTn>
                                        <p:tgtEl>
                                          <p:spTgt spid="20489"/>
                                        </p:tgtEl>
                                        <p:attrNameLst>
                                          <p:attrName>style.visibility</p:attrName>
                                        </p:attrNameLst>
                                      </p:cBhvr>
                                      <p:to>
                                        <p:strVal val="visible"/>
                                      </p:to>
                                    </p:set>
                                    <p:anim calcmode="lin" valueType="num">
                                      <p:cBhvr>
                                        <p:cTn id="27" dur="5000" fill="hold"/>
                                        <p:tgtEl>
                                          <p:spTgt spid="20489"/>
                                        </p:tgtEl>
                                        <p:attrNameLst>
                                          <p:attrName>ppt_w</p:attrName>
                                        </p:attrNameLst>
                                      </p:cBhvr>
                                      <p:tavLst>
                                        <p:tav tm="0">
                                          <p:val>
                                            <p:fltVal val="0"/>
                                          </p:val>
                                        </p:tav>
                                        <p:tav tm="100000">
                                          <p:val>
                                            <p:strVal val="#ppt_w"/>
                                          </p:val>
                                        </p:tav>
                                      </p:tavLst>
                                    </p:anim>
                                    <p:anim calcmode="lin" valueType="num">
                                      <p:cBhvr>
                                        <p:cTn id="28" dur="5000" fill="hold"/>
                                        <p:tgtEl>
                                          <p:spTgt spid="20489"/>
                                        </p:tgtEl>
                                        <p:attrNameLst>
                                          <p:attrName>ppt_h</p:attrName>
                                        </p:attrNameLst>
                                      </p:cBhvr>
                                      <p:tavLst>
                                        <p:tav tm="0">
                                          <p:val>
                                            <p:fltVal val="0"/>
                                          </p:val>
                                        </p:tav>
                                        <p:tav tm="100000">
                                          <p:val>
                                            <p:strVal val="#ppt_h"/>
                                          </p:val>
                                        </p:tav>
                                      </p:tavLst>
                                    </p:anim>
                                    <p:anim calcmode="lin" valueType="num">
                                      <p:cBhvr>
                                        <p:cTn id="29" dur="5000" fill="hold"/>
                                        <p:tgtEl>
                                          <p:spTgt spid="20489"/>
                                        </p:tgtEl>
                                        <p:attrNameLst>
                                          <p:attrName>style.rotation</p:attrName>
                                        </p:attrNameLst>
                                      </p:cBhvr>
                                      <p:tavLst>
                                        <p:tav tm="0">
                                          <p:val>
                                            <p:fltVal val="90"/>
                                          </p:val>
                                        </p:tav>
                                        <p:tav tm="100000">
                                          <p:val>
                                            <p:fltVal val="0"/>
                                          </p:val>
                                        </p:tav>
                                      </p:tavLst>
                                    </p:anim>
                                    <p:animEffect transition="in" filter="fade">
                                      <p:cBhvr>
                                        <p:cTn id="30" dur="5000"/>
                                        <p:tgtEl>
                                          <p:spTgt spid="20489"/>
                                        </p:tgtEl>
                                      </p:cBhvr>
                                    </p:animEffect>
                                  </p:childTnLst>
                                </p:cTn>
                              </p:par>
                            </p:childTnLst>
                          </p:cTn>
                        </p:par>
                        <p:par>
                          <p:cTn id="31" fill="hold" nodeType="withGroup">
                            <p:stCondLst>
                              <p:cond delay="12000"/>
                            </p:stCondLst>
                            <p:childTnLst>
                              <p:par>
                                <p:cTn id="32" presetID="31" presetClass="entr" presetSubtype="0" fill="hold" nodeType="afterEffect">
                                  <p:stCondLst>
                                    <p:cond delay="0"/>
                                  </p:stCondLst>
                                  <p:iterate type="lt">
                                    <p:tmPct val="5000"/>
                                  </p:iterate>
                                  <p:childTnLst>
                                    <p:set>
                                      <p:cBhvr>
                                        <p:cTn id="33" dur="1" fill="hold">
                                          <p:stCondLst>
                                            <p:cond delay="0"/>
                                          </p:stCondLst>
                                        </p:cTn>
                                        <p:tgtEl>
                                          <p:spTgt spid="20490"/>
                                        </p:tgtEl>
                                        <p:attrNameLst>
                                          <p:attrName>style.visibility</p:attrName>
                                        </p:attrNameLst>
                                      </p:cBhvr>
                                      <p:to>
                                        <p:strVal val="visible"/>
                                      </p:to>
                                    </p:set>
                                    <p:anim calcmode="lin" valueType="num">
                                      <p:cBhvr>
                                        <p:cTn id="34" dur="5000" fill="hold"/>
                                        <p:tgtEl>
                                          <p:spTgt spid="20490"/>
                                        </p:tgtEl>
                                        <p:attrNameLst>
                                          <p:attrName>ppt_w</p:attrName>
                                        </p:attrNameLst>
                                      </p:cBhvr>
                                      <p:tavLst>
                                        <p:tav tm="0">
                                          <p:val>
                                            <p:fltVal val="0"/>
                                          </p:val>
                                        </p:tav>
                                        <p:tav tm="100000">
                                          <p:val>
                                            <p:strVal val="#ppt_w"/>
                                          </p:val>
                                        </p:tav>
                                      </p:tavLst>
                                    </p:anim>
                                    <p:anim calcmode="lin" valueType="num">
                                      <p:cBhvr>
                                        <p:cTn id="35" dur="5000" fill="hold"/>
                                        <p:tgtEl>
                                          <p:spTgt spid="20490"/>
                                        </p:tgtEl>
                                        <p:attrNameLst>
                                          <p:attrName>ppt_h</p:attrName>
                                        </p:attrNameLst>
                                      </p:cBhvr>
                                      <p:tavLst>
                                        <p:tav tm="0">
                                          <p:val>
                                            <p:fltVal val="0"/>
                                          </p:val>
                                        </p:tav>
                                        <p:tav tm="100000">
                                          <p:val>
                                            <p:strVal val="#ppt_h"/>
                                          </p:val>
                                        </p:tav>
                                      </p:tavLst>
                                    </p:anim>
                                    <p:anim calcmode="lin" valueType="num">
                                      <p:cBhvr>
                                        <p:cTn id="36" dur="5000" fill="hold"/>
                                        <p:tgtEl>
                                          <p:spTgt spid="20490"/>
                                        </p:tgtEl>
                                        <p:attrNameLst>
                                          <p:attrName>style.rotation</p:attrName>
                                        </p:attrNameLst>
                                      </p:cBhvr>
                                      <p:tavLst>
                                        <p:tav tm="0">
                                          <p:val>
                                            <p:fltVal val="90"/>
                                          </p:val>
                                        </p:tav>
                                        <p:tav tm="100000">
                                          <p:val>
                                            <p:fltVal val="0"/>
                                          </p:val>
                                        </p:tav>
                                      </p:tavLst>
                                    </p:anim>
                                    <p:animEffect transition="in" filter="fade">
                                      <p:cBhvr>
                                        <p:cTn id="37" dur="5000"/>
                                        <p:tgtEl>
                                          <p:spTgt spid="20490"/>
                                        </p:tgtEl>
                                      </p:cBhvr>
                                    </p:animEffect>
                                  </p:childTnLst>
                                </p:cTn>
                              </p:par>
                            </p:childTnLst>
                          </p:cTn>
                        </p:par>
                        <p:par>
                          <p:cTn id="38" fill="hold" nodeType="withGroup">
                            <p:stCondLst>
                              <p:cond delay="17000"/>
                            </p:stCondLst>
                            <p:childTnLst>
                              <p:par>
                                <p:cTn id="39" presetID="31" presetClass="entr" presetSubtype="0" fill="hold" nodeType="afterEffect">
                                  <p:stCondLst>
                                    <p:cond delay="0"/>
                                  </p:stCondLst>
                                  <p:iterate type="lt">
                                    <p:tmPct val="5000"/>
                                  </p:iterate>
                                  <p:childTnLst>
                                    <p:set>
                                      <p:cBhvr>
                                        <p:cTn id="40" dur="1" fill="hold">
                                          <p:stCondLst>
                                            <p:cond delay="0"/>
                                          </p:stCondLst>
                                        </p:cTn>
                                        <p:tgtEl>
                                          <p:spTgt spid="20491"/>
                                        </p:tgtEl>
                                        <p:attrNameLst>
                                          <p:attrName>style.visibility</p:attrName>
                                        </p:attrNameLst>
                                      </p:cBhvr>
                                      <p:to>
                                        <p:strVal val="visible"/>
                                      </p:to>
                                    </p:set>
                                    <p:anim calcmode="lin" valueType="num">
                                      <p:cBhvr>
                                        <p:cTn id="41" dur="5000" fill="hold"/>
                                        <p:tgtEl>
                                          <p:spTgt spid="20491"/>
                                        </p:tgtEl>
                                        <p:attrNameLst>
                                          <p:attrName>ppt_w</p:attrName>
                                        </p:attrNameLst>
                                      </p:cBhvr>
                                      <p:tavLst>
                                        <p:tav tm="0">
                                          <p:val>
                                            <p:fltVal val="0"/>
                                          </p:val>
                                        </p:tav>
                                        <p:tav tm="100000">
                                          <p:val>
                                            <p:strVal val="#ppt_w"/>
                                          </p:val>
                                        </p:tav>
                                      </p:tavLst>
                                    </p:anim>
                                    <p:anim calcmode="lin" valueType="num">
                                      <p:cBhvr>
                                        <p:cTn id="42" dur="5000" fill="hold"/>
                                        <p:tgtEl>
                                          <p:spTgt spid="20491"/>
                                        </p:tgtEl>
                                        <p:attrNameLst>
                                          <p:attrName>ppt_h</p:attrName>
                                        </p:attrNameLst>
                                      </p:cBhvr>
                                      <p:tavLst>
                                        <p:tav tm="0">
                                          <p:val>
                                            <p:fltVal val="0"/>
                                          </p:val>
                                        </p:tav>
                                        <p:tav tm="100000">
                                          <p:val>
                                            <p:strVal val="#ppt_h"/>
                                          </p:val>
                                        </p:tav>
                                      </p:tavLst>
                                    </p:anim>
                                    <p:anim calcmode="lin" valueType="num">
                                      <p:cBhvr>
                                        <p:cTn id="43" dur="5000" fill="hold"/>
                                        <p:tgtEl>
                                          <p:spTgt spid="20491"/>
                                        </p:tgtEl>
                                        <p:attrNameLst>
                                          <p:attrName>style.rotation</p:attrName>
                                        </p:attrNameLst>
                                      </p:cBhvr>
                                      <p:tavLst>
                                        <p:tav tm="0">
                                          <p:val>
                                            <p:fltVal val="90"/>
                                          </p:val>
                                        </p:tav>
                                        <p:tav tm="100000">
                                          <p:val>
                                            <p:fltVal val="0"/>
                                          </p:val>
                                        </p:tav>
                                      </p:tavLst>
                                    </p:anim>
                                    <p:animEffect transition="in" filter="fade">
                                      <p:cBhvr>
                                        <p:cTn id="44" dur="5000"/>
                                        <p:tgtEl>
                                          <p:spTgt spid="20491"/>
                                        </p:tgtEl>
                                      </p:cBhvr>
                                    </p:animEffect>
                                  </p:childTnLst>
                                </p:cTn>
                              </p:par>
                            </p:childTnLst>
                          </p:cTn>
                        </p:par>
                        <p:par>
                          <p:cTn id="45" fill="hold" nodeType="withGroup">
                            <p:stCondLst>
                              <p:cond delay="22000"/>
                            </p:stCondLst>
                            <p:childTnLst>
                              <p:par>
                                <p:cTn id="46" presetID="31" presetClass="entr" presetSubtype="0" fill="hold" nodeType="afterEffect">
                                  <p:stCondLst>
                                    <p:cond delay="0"/>
                                  </p:stCondLst>
                                  <p:iterate type="lt">
                                    <p:tmPct val="5000"/>
                                  </p:iterate>
                                  <p:childTnLst>
                                    <p:set>
                                      <p:cBhvr>
                                        <p:cTn id="47" dur="1" fill="hold">
                                          <p:stCondLst>
                                            <p:cond delay="0"/>
                                          </p:stCondLst>
                                        </p:cTn>
                                        <p:tgtEl>
                                          <p:spTgt spid="20492"/>
                                        </p:tgtEl>
                                        <p:attrNameLst>
                                          <p:attrName>style.visibility</p:attrName>
                                        </p:attrNameLst>
                                      </p:cBhvr>
                                      <p:to>
                                        <p:strVal val="visible"/>
                                      </p:to>
                                    </p:set>
                                    <p:anim calcmode="lin" valueType="num">
                                      <p:cBhvr>
                                        <p:cTn id="48" dur="5000" fill="hold"/>
                                        <p:tgtEl>
                                          <p:spTgt spid="20492"/>
                                        </p:tgtEl>
                                        <p:attrNameLst>
                                          <p:attrName>ppt_w</p:attrName>
                                        </p:attrNameLst>
                                      </p:cBhvr>
                                      <p:tavLst>
                                        <p:tav tm="0">
                                          <p:val>
                                            <p:fltVal val="0"/>
                                          </p:val>
                                        </p:tav>
                                        <p:tav tm="100000">
                                          <p:val>
                                            <p:strVal val="#ppt_w"/>
                                          </p:val>
                                        </p:tav>
                                      </p:tavLst>
                                    </p:anim>
                                    <p:anim calcmode="lin" valueType="num">
                                      <p:cBhvr>
                                        <p:cTn id="49" dur="5000" fill="hold"/>
                                        <p:tgtEl>
                                          <p:spTgt spid="20492"/>
                                        </p:tgtEl>
                                        <p:attrNameLst>
                                          <p:attrName>ppt_h</p:attrName>
                                        </p:attrNameLst>
                                      </p:cBhvr>
                                      <p:tavLst>
                                        <p:tav tm="0">
                                          <p:val>
                                            <p:fltVal val="0"/>
                                          </p:val>
                                        </p:tav>
                                        <p:tav tm="100000">
                                          <p:val>
                                            <p:strVal val="#ppt_h"/>
                                          </p:val>
                                        </p:tav>
                                      </p:tavLst>
                                    </p:anim>
                                    <p:anim calcmode="lin" valueType="num">
                                      <p:cBhvr>
                                        <p:cTn id="50" dur="5000" fill="hold"/>
                                        <p:tgtEl>
                                          <p:spTgt spid="20492"/>
                                        </p:tgtEl>
                                        <p:attrNameLst>
                                          <p:attrName>style.rotation</p:attrName>
                                        </p:attrNameLst>
                                      </p:cBhvr>
                                      <p:tavLst>
                                        <p:tav tm="0">
                                          <p:val>
                                            <p:fltVal val="90"/>
                                          </p:val>
                                        </p:tav>
                                        <p:tav tm="100000">
                                          <p:val>
                                            <p:fltVal val="0"/>
                                          </p:val>
                                        </p:tav>
                                      </p:tavLst>
                                    </p:anim>
                                    <p:animEffect transition="in" filter="fade">
                                      <p:cBhvr>
                                        <p:cTn id="51" dur="5000"/>
                                        <p:tgtEl>
                                          <p:spTgt spid="20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1974715"/>
            <a:ext cx="3429000" cy="2362200"/>
          </a:xfrm>
        </p:spPr>
        <p:txBody>
          <a:bodyPr/>
          <a:lstStyle/>
          <a:p>
            <a:r>
              <a:rPr lang="en-US" dirty="0">
                <a:latin typeface="Tahoma" charset="0"/>
              </a:rPr>
              <a:t>Robert</a:t>
            </a:r>
            <a:br>
              <a:rPr lang="en-US" dirty="0">
                <a:latin typeface="Tahoma" charset="0"/>
              </a:rPr>
            </a:br>
            <a:r>
              <a:rPr lang="en-US" dirty="0" err="1">
                <a:latin typeface="Tahoma" charset="0"/>
              </a:rPr>
              <a:t>Sandeman</a:t>
            </a:r>
            <a:br>
              <a:rPr lang="en-US" dirty="0">
                <a:latin typeface="Tahoma" charset="0"/>
              </a:rPr>
            </a:br>
            <a:r>
              <a:rPr lang="en-US" sz="3200" dirty="0">
                <a:latin typeface="Tahoma" charset="0"/>
              </a:rPr>
              <a:t>1718-1771</a:t>
            </a:r>
          </a:p>
        </p:txBody>
      </p:sp>
      <p:pic>
        <p:nvPicPr>
          <p:cNvPr id="4100" name="Picture 4" descr="sandeman"/>
          <p:cNvPicPr>
            <a:picLocks noChangeAspect="1" noChangeArrowheads="1"/>
          </p:cNvPicPr>
          <p:nvPr/>
        </p:nvPicPr>
        <p:blipFill>
          <a:blip r:embed="rId2">
            <a:extLst>
              <a:ext uri="{28A0092B-C50C-407E-A947-70E740481C1C}">
                <a14:useLocalDpi xmlns:a14="http://schemas.microsoft.com/office/drawing/2010/main" val="0"/>
              </a:ext>
            </a:extLst>
          </a:blip>
          <a:srcRect b="21210"/>
          <a:stretch>
            <a:fillRect/>
          </a:stretch>
        </p:blipFill>
        <p:spPr bwMode="auto">
          <a:xfrm>
            <a:off x="4114800" y="493608"/>
            <a:ext cx="4343400" cy="563157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 Placeholder 1"/>
          <p:cNvSpPr>
            <a:spLocks noGrp="1"/>
          </p:cNvSpPr>
          <p:nvPr>
            <p:ph type="body" sz="half" idx="2"/>
          </p:nvPr>
        </p:nvSpPr>
        <p:spPr/>
        <p:txBody>
          <a:bodyPr/>
          <a:lstStyle/>
          <a:p>
            <a:endParaRPr lang="en-US"/>
          </a:p>
        </p:txBody>
      </p:sp>
      <p:sp>
        <p:nvSpPr>
          <p:cNvPr id="5" name="TextBox 4"/>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spTree>
    <p:extLst>
      <p:ext uri="{BB962C8B-B14F-4D97-AF65-F5344CB8AC3E}">
        <p14:creationId xmlns:p14="http://schemas.microsoft.com/office/powerpoint/2010/main" val="108406941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500"/>
                                        <p:tgtEl>
                                          <p:spTgt spid="4098"/>
                                        </p:tgtEl>
                                      </p:cBhvr>
                                    </p:animEffect>
                                  </p:childTnLst>
                                </p:cTn>
                              </p:par>
                            </p:childTnLst>
                          </p:cTn>
                        </p:par>
                        <p:par>
                          <p:cTn id="8" fill="hold" nodeType="afterGroup">
                            <p:stCondLst>
                              <p:cond delay="500"/>
                            </p:stCondLst>
                            <p:childTnLst>
                              <p:par>
                                <p:cTn id="9" presetID="16" presetClass="entr" presetSubtype="37"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barn(outVertical)">
                                      <p:cBhvr>
                                        <p:cTn id="11"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381000"/>
            <a:ext cx="3429000" cy="2362200"/>
          </a:xfrm>
        </p:spPr>
        <p:txBody>
          <a:bodyPr/>
          <a:lstStyle/>
          <a:p>
            <a:r>
              <a:rPr lang="en-US">
                <a:latin typeface="Tahoma" pitchFamily="34" charset="0"/>
              </a:rPr>
              <a:t>Robert</a:t>
            </a:r>
            <a:br>
              <a:rPr lang="en-US">
                <a:latin typeface="Tahoma" pitchFamily="34" charset="0"/>
              </a:rPr>
            </a:br>
            <a:r>
              <a:rPr lang="en-US">
                <a:latin typeface="Tahoma" pitchFamily="34" charset="0"/>
              </a:rPr>
              <a:t>Sandeman</a:t>
            </a:r>
            <a:br>
              <a:rPr lang="en-US">
                <a:latin typeface="Tahoma" pitchFamily="34" charset="0"/>
              </a:rPr>
            </a:br>
            <a:r>
              <a:rPr lang="en-US" sz="3200">
                <a:latin typeface="Tahoma" pitchFamily="34" charset="0"/>
              </a:rPr>
              <a:t>1718-1771</a:t>
            </a:r>
          </a:p>
        </p:txBody>
      </p:sp>
      <p:sp>
        <p:nvSpPr>
          <p:cNvPr id="4099" name="Rectangle 3"/>
          <p:cNvSpPr>
            <a:spLocks noGrp="1" noChangeArrowheads="1"/>
          </p:cNvSpPr>
          <p:nvPr>
            <p:ph type="body" sz="half" idx="2"/>
          </p:nvPr>
        </p:nvSpPr>
        <p:spPr>
          <a:xfrm>
            <a:off x="3886200" y="228600"/>
            <a:ext cx="5105400" cy="6400800"/>
          </a:xfrm>
        </p:spPr>
        <p:txBody>
          <a:bodyPr/>
          <a:lstStyle/>
          <a:p>
            <a:pPr>
              <a:lnSpc>
                <a:spcPct val="90000"/>
              </a:lnSpc>
            </a:pPr>
            <a:r>
              <a:rPr lang="en-US" sz="2400">
                <a:latin typeface="Tahoma" pitchFamily="34" charset="0"/>
              </a:rPr>
              <a:t>Born April 19, 1718</a:t>
            </a:r>
          </a:p>
          <a:p>
            <a:pPr>
              <a:lnSpc>
                <a:spcPct val="90000"/>
              </a:lnSpc>
            </a:pPr>
            <a:r>
              <a:rPr lang="en-US" sz="2400">
                <a:latin typeface="Tahoma" pitchFamily="34" charset="0"/>
              </a:rPr>
              <a:t>Father, David, A Linen Merchant And Magistrate In Perth</a:t>
            </a:r>
          </a:p>
          <a:p>
            <a:pPr>
              <a:lnSpc>
                <a:spcPct val="90000"/>
              </a:lnSpc>
            </a:pPr>
            <a:r>
              <a:rPr lang="en-US" sz="2400">
                <a:latin typeface="Tahoma" pitchFamily="34" charset="0"/>
              </a:rPr>
              <a:t>Attended University Of Edinburgh To Prepare For The Ministry In Church Of Scotland 0 1734</a:t>
            </a:r>
          </a:p>
          <a:p>
            <a:pPr>
              <a:lnSpc>
                <a:spcPct val="90000"/>
              </a:lnSpc>
            </a:pPr>
            <a:r>
              <a:rPr lang="en-US" sz="2400">
                <a:latin typeface="Tahoma" pitchFamily="34" charset="0"/>
              </a:rPr>
              <a:t>As A Youth He Became Acquainted With Glas Ideas</a:t>
            </a:r>
          </a:p>
          <a:p>
            <a:pPr>
              <a:lnSpc>
                <a:spcPct val="90000"/>
              </a:lnSpc>
            </a:pPr>
            <a:r>
              <a:rPr lang="en-US" sz="2400">
                <a:latin typeface="Tahoma" pitchFamily="34" charset="0"/>
              </a:rPr>
              <a:t>1735 Choosing To Give Up Ministry Idea, He Returned To Perth To Begin An Apprenticeship In Weaving Business</a:t>
            </a:r>
          </a:p>
          <a:p>
            <a:pPr>
              <a:lnSpc>
                <a:spcPct val="90000"/>
              </a:lnSpc>
            </a:pPr>
            <a:r>
              <a:rPr lang="en-US" sz="2400">
                <a:latin typeface="Tahoma" pitchFamily="34" charset="0"/>
              </a:rPr>
              <a:t>1737 He Married Katherine, Daughter Of John Glas</a:t>
            </a:r>
          </a:p>
          <a:p>
            <a:pPr>
              <a:lnSpc>
                <a:spcPct val="90000"/>
              </a:lnSpc>
            </a:pPr>
            <a:r>
              <a:rPr lang="en-US" sz="2400">
                <a:latin typeface="Tahoma" pitchFamily="34" charset="0"/>
              </a:rPr>
              <a:t>1740 Set Up A Weaving Business</a:t>
            </a:r>
          </a:p>
          <a:p>
            <a:pPr>
              <a:lnSpc>
                <a:spcPct val="90000"/>
              </a:lnSpc>
            </a:pPr>
            <a:r>
              <a:rPr lang="en-US" sz="2400">
                <a:latin typeface="Tahoma" pitchFamily="34" charset="0"/>
              </a:rPr>
              <a:t>1756 His Brother Married Another Of Glas’ Daughters</a:t>
            </a:r>
          </a:p>
        </p:txBody>
      </p:sp>
      <p:pic>
        <p:nvPicPr>
          <p:cNvPr id="4100" name="Picture 4" descr="http://www.mun.ca/rels/restmov/pics/people/general/pics/sandeman.gif"/>
          <p:cNvPicPr>
            <a:picLocks noChangeAspect="1" noChangeArrowheads="1"/>
          </p:cNvPicPr>
          <p:nvPr/>
        </p:nvPicPr>
        <p:blipFill>
          <a:blip r:embed="rId2" cstate="print"/>
          <a:srcRect b="21210"/>
          <a:stretch>
            <a:fillRect/>
          </a:stretch>
        </p:blipFill>
        <p:spPr bwMode="auto">
          <a:xfrm>
            <a:off x="762000" y="2743200"/>
            <a:ext cx="2879725" cy="37338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500"/>
                                        <p:tgtEl>
                                          <p:spTgt spid="409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barn(outVertical)">
                                      <p:cBhvr>
                                        <p:cTn id="11" dur="500"/>
                                        <p:tgtEl>
                                          <p:spTgt spid="410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4099">
                                            <p:txEl>
                                              <p:pRg st="0" end="0"/>
                                            </p:txEl>
                                          </p:spTgt>
                                        </p:tgtEl>
                                        <p:attrNameLst>
                                          <p:attrName>style.visibility</p:attrName>
                                        </p:attrNameLst>
                                      </p:cBhvr>
                                      <p:to>
                                        <p:strVal val="visible"/>
                                      </p:to>
                                    </p:set>
                                    <p:animEffect transition="in" filter="barn(outVertical)">
                                      <p:cBhvr>
                                        <p:cTn id="16" dur="500"/>
                                        <p:tgtEl>
                                          <p:spTgt spid="409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4099">
                                            <p:txEl>
                                              <p:pRg st="1" end="1"/>
                                            </p:txEl>
                                          </p:spTgt>
                                        </p:tgtEl>
                                        <p:attrNameLst>
                                          <p:attrName>style.visibility</p:attrName>
                                        </p:attrNameLst>
                                      </p:cBhvr>
                                      <p:to>
                                        <p:strVal val="visible"/>
                                      </p:to>
                                    </p:set>
                                    <p:animEffect transition="in" filter="barn(outVertical)">
                                      <p:cBhvr>
                                        <p:cTn id="21" dur="500"/>
                                        <p:tgtEl>
                                          <p:spTgt spid="409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4099">
                                            <p:txEl>
                                              <p:pRg st="2" end="2"/>
                                            </p:txEl>
                                          </p:spTgt>
                                        </p:tgtEl>
                                        <p:attrNameLst>
                                          <p:attrName>style.visibility</p:attrName>
                                        </p:attrNameLst>
                                      </p:cBhvr>
                                      <p:to>
                                        <p:strVal val="visible"/>
                                      </p:to>
                                    </p:set>
                                    <p:animEffect transition="in" filter="barn(outVertical)">
                                      <p:cBhvr>
                                        <p:cTn id="26" dur="500"/>
                                        <p:tgtEl>
                                          <p:spTgt spid="409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4099">
                                            <p:txEl>
                                              <p:pRg st="3" end="3"/>
                                            </p:txEl>
                                          </p:spTgt>
                                        </p:tgtEl>
                                        <p:attrNameLst>
                                          <p:attrName>style.visibility</p:attrName>
                                        </p:attrNameLst>
                                      </p:cBhvr>
                                      <p:to>
                                        <p:strVal val="visible"/>
                                      </p:to>
                                    </p:set>
                                    <p:animEffect transition="in" filter="barn(outVertical)">
                                      <p:cBhvr>
                                        <p:cTn id="31" dur="500"/>
                                        <p:tgtEl>
                                          <p:spTgt spid="409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4099">
                                            <p:txEl>
                                              <p:pRg st="4" end="4"/>
                                            </p:txEl>
                                          </p:spTgt>
                                        </p:tgtEl>
                                        <p:attrNameLst>
                                          <p:attrName>style.visibility</p:attrName>
                                        </p:attrNameLst>
                                      </p:cBhvr>
                                      <p:to>
                                        <p:strVal val="visible"/>
                                      </p:to>
                                    </p:set>
                                    <p:animEffect transition="in" filter="barn(outVertical)">
                                      <p:cBhvr>
                                        <p:cTn id="36" dur="500"/>
                                        <p:tgtEl>
                                          <p:spTgt spid="4099">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4099">
                                            <p:txEl>
                                              <p:pRg st="5" end="5"/>
                                            </p:txEl>
                                          </p:spTgt>
                                        </p:tgtEl>
                                        <p:attrNameLst>
                                          <p:attrName>style.visibility</p:attrName>
                                        </p:attrNameLst>
                                      </p:cBhvr>
                                      <p:to>
                                        <p:strVal val="visible"/>
                                      </p:to>
                                    </p:set>
                                    <p:animEffect transition="in" filter="barn(outVertical)">
                                      <p:cBhvr>
                                        <p:cTn id="41" dur="500"/>
                                        <p:tgtEl>
                                          <p:spTgt spid="4099">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4099">
                                            <p:txEl>
                                              <p:pRg st="6" end="6"/>
                                            </p:txEl>
                                          </p:spTgt>
                                        </p:tgtEl>
                                        <p:attrNameLst>
                                          <p:attrName>style.visibility</p:attrName>
                                        </p:attrNameLst>
                                      </p:cBhvr>
                                      <p:to>
                                        <p:strVal val="visible"/>
                                      </p:to>
                                    </p:set>
                                    <p:animEffect transition="in" filter="barn(outVertical)">
                                      <p:cBhvr>
                                        <p:cTn id="46" dur="500"/>
                                        <p:tgtEl>
                                          <p:spTgt spid="4099">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4099">
                                            <p:txEl>
                                              <p:pRg st="7" end="7"/>
                                            </p:txEl>
                                          </p:spTgt>
                                        </p:tgtEl>
                                        <p:attrNameLst>
                                          <p:attrName>style.visibility</p:attrName>
                                        </p:attrNameLst>
                                      </p:cBhvr>
                                      <p:to>
                                        <p:strVal val="visible"/>
                                      </p:to>
                                    </p:set>
                                    <p:animEffect transition="in" filter="barn(outVertical)">
                                      <p:cBhvr>
                                        <p:cTn id="51" dur="500"/>
                                        <p:tgtEl>
                                          <p:spTgt spid="40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a:xfrm>
            <a:off x="533400" y="381000"/>
            <a:ext cx="3429000" cy="2362200"/>
          </a:xfrm>
        </p:spPr>
        <p:txBody>
          <a:bodyPr/>
          <a:lstStyle/>
          <a:p>
            <a:r>
              <a:rPr lang="en-US">
                <a:latin typeface="Tahoma" pitchFamily="34" charset="0"/>
              </a:rPr>
              <a:t>Robert</a:t>
            </a:r>
            <a:br>
              <a:rPr lang="en-US">
                <a:latin typeface="Tahoma" pitchFamily="34" charset="0"/>
              </a:rPr>
            </a:br>
            <a:r>
              <a:rPr lang="en-US">
                <a:latin typeface="Tahoma" pitchFamily="34" charset="0"/>
              </a:rPr>
              <a:t>Sandeman</a:t>
            </a:r>
            <a:br>
              <a:rPr lang="en-US">
                <a:latin typeface="Tahoma" pitchFamily="34" charset="0"/>
              </a:rPr>
            </a:br>
            <a:r>
              <a:rPr lang="en-US" sz="3200">
                <a:latin typeface="Tahoma" pitchFamily="34" charset="0"/>
              </a:rPr>
              <a:t>1718-1771</a:t>
            </a:r>
          </a:p>
        </p:txBody>
      </p:sp>
      <p:sp>
        <p:nvSpPr>
          <p:cNvPr id="15363" name="Rectangle 1027"/>
          <p:cNvSpPr>
            <a:spLocks noGrp="1" noChangeArrowheads="1"/>
          </p:cNvSpPr>
          <p:nvPr>
            <p:ph type="body" sz="half" idx="2"/>
          </p:nvPr>
        </p:nvSpPr>
        <p:spPr>
          <a:xfrm>
            <a:off x="3886200" y="228600"/>
            <a:ext cx="5105400" cy="6477000"/>
          </a:xfrm>
        </p:spPr>
        <p:txBody>
          <a:bodyPr/>
          <a:lstStyle/>
          <a:p>
            <a:pPr>
              <a:lnSpc>
                <a:spcPct val="90000"/>
              </a:lnSpc>
            </a:pPr>
            <a:r>
              <a:rPr lang="en-US" sz="2400">
                <a:latin typeface="Tahoma" pitchFamily="34" charset="0"/>
              </a:rPr>
              <a:t>1744, Age 26 – Became Elder Of Perth Congregational Church</a:t>
            </a:r>
          </a:p>
          <a:p>
            <a:pPr>
              <a:lnSpc>
                <a:spcPct val="90000"/>
              </a:lnSpc>
            </a:pPr>
            <a:r>
              <a:rPr lang="en-US" sz="2400">
                <a:latin typeface="Tahoma" pitchFamily="34" charset="0"/>
              </a:rPr>
              <a:t>Preached For Next 16 Years At Perth, Dundee &amp; Edinburgh</a:t>
            </a:r>
          </a:p>
          <a:p>
            <a:pPr>
              <a:lnSpc>
                <a:spcPct val="90000"/>
              </a:lnSpc>
            </a:pPr>
            <a:r>
              <a:rPr lang="en-US" sz="2400">
                <a:latin typeface="Tahoma" pitchFamily="34" charset="0"/>
              </a:rPr>
              <a:t>1757 – Wrote 2 Volume Work, </a:t>
            </a:r>
            <a:r>
              <a:rPr lang="en-US" sz="2400" i="1">
                <a:latin typeface="Tahoma" pitchFamily="34" charset="0"/>
              </a:rPr>
              <a:t>Letters On Theron And Aspasio</a:t>
            </a:r>
            <a:r>
              <a:rPr lang="en-US" sz="2400">
                <a:latin typeface="Tahoma" pitchFamily="34" charset="0"/>
              </a:rPr>
              <a:t> Against James Harvey’s Teachings On Calvinism</a:t>
            </a:r>
          </a:p>
          <a:p>
            <a:pPr lvl="1">
              <a:lnSpc>
                <a:spcPct val="90000"/>
              </a:lnSpc>
            </a:pPr>
            <a:r>
              <a:rPr lang="en-US" sz="2000">
                <a:latin typeface="Tahoma" pitchFamily="34" charset="0"/>
              </a:rPr>
              <a:t>James Hervey Had Written An Apologetic Of Calvinism Called Theron And Aspasio – 1755</a:t>
            </a:r>
          </a:p>
          <a:p>
            <a:pPr lvl="1">
              <a:lnSpc>
                <a:spcPct val="90000"/>
              </a:lnSpc>
            </a:pPr>
            <a:r>
              <a:rPr lang="en-US" sz="2000">
                <a:latin typeface="Tahoma" pitchFamily="34" charset="0"/>
              </a:rPr>
              <a:t>As A Result Of Letters On … Many English Congregational Churches Began Appearing</a:t>
            </a:r>
          </a:p>
          <a:p>
            <a:pPr>
              <a:lnSpc>
                <a:spcPct val="90000"/>
              </a:lnSpc>
            </a:pPr>
            <a:r>
              <a:rPr lang="en-US" sz="2400">
                <a:latin typeface="Tahoma" pitchFamily="34" charset="0"/>
              </a:rPr>
              <a:t>1761 – He And Brother William Went To London To Teach His Congregational Ideas</a:t>
            </a:r>
          </a:p>
          <a:p>
            <a:pPr>
              <a:lnSpc>
                <a:spcPct val="90000"/>
              </a:lnSpc>
            </a:pPr>
            <a:r>
              <a:rPr lang="en-US" sz="2400">
                <a:latin typeface="Tahoma" pitchFamily="34" charset="0"/>
              </a:rPr>
              <a:t>By 1766 Many Congregational Churches Are In England</a:t>
            </a:r>
          </a:p>
        </p:txBody>
      </p:sp>
      <p:pic>
        <p:nvPicPr>
          <p:cNvPr id="15364" name="Picture 1028" descr="http://www.mun.ca/rels/restmov/pics/people/general/pics/sandeman.gif"/>
          <p:cNvPicPr>
            <a:picLocks noChangeAspect="1" noChangeArrowheads="1"/>
          </p:cNvPicPr>
          <p:nvPr/>
        </p:nvPicPr>
        <p:blipFill>
          <a:blip r:embed="rId2" cstate="print"/>
          <a:srcRect b="21210"/>
          <a:stretch>
            <a:fillRect/>
          </a:stretch>
        </p:blipFill>
        <p:spPr bwMode="auto">
          <a:xfrm>
            <a:off x="762000" y="2743200"/>
            <a:ext cx="2879725" cy="37338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additive="base">
                                        <p:cTn id="37"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363">
                                            <p:txEl>
                                              <p:pRg st="6" end="6"/>
                                            </p:txEl>
                                          </p:spTgt>
                                        </p:tgtEl>
                                        <p:attrNameLst>
                                          <p:attrName>style.visibility</p:attrName>
                                        </p:attrNameLst>
                                      </p:cBhvr>
                                      <p:to>
                                        <p:strVal val="visible"/>
                                      </p:to>
                                    </p:set>
                                    <p:anim calcmode="lin" valueType="num">
                                      <p:cBhvr additive="base">
                                        <p:cTn id="43" dur="5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bldLvl="5"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381000"/>
            <a:ext cx="7772400" cy="1371600"/>
          </a:xfrm>
        </p:spPr>
        <p:txBody>
          <a:bodyPr/>
          <a:lstStyle/>
          <a:p>
            <a:r>
              <a:rPr lang="en-US">
                <a:latin typeface="Tahoma" pitchFamily="34" charset="0"/>
              </a:rPr>
              <a:t>Some Beliefs Of The Glasites/Sandemanians</a:t>
            </a:r>
          </a:p>
        </p:txBody>
      </p:sp>
      <p:sp>
        <p:nvSpPr>
          <p:cNvPr id="5123" name="Rectangle 3"/>
          <p:cNvSpPr>
            <a:spLocks noGrp="1" noChangeArrowheads="1"/>
          </p:cNvSpPr>
          <p:nvPr>
            <p:ph type="body" idx="1"/>
          </p:nvPr>
        </p:nvSpPr>
        <p:spPr>
          <a:xfrm>
            <a:off x="685800" y="2743200"/>
            <a:ext cx="7772400" cy="3733800"/>
          </a:xfrm>
        </p:spPr>
        <p:txBody>
          <a:bodyPr/>
          <a:lstStyle/>
          <a:p>
            <a:r>
              <a:rPr lang="en-US">
                <a:latin typeface="Tahoma" pitchFamily="34" charset="0"/>
              </a:rPr>
              <a:t>Denied Tenets Of Calvinism</a:t>
            </a:r>
          </a:p>
          <a:p>
            <a:r>
              <a:rPr lang="en-US">
                <a:latin typeface="Tahoma" pitchFamily="34" charset="0"/>
              </a:rPr>
              <a:t>Had Lord’s Supper Every Sunday</a:t>
            </a:r>
          </a:p>
          <a:p>
            <a:r>
              <a:rPr lang="en-US">
                <a:latin typeface="Tahoma" pitchFamily="34" charset="0"/>
              </a:rPr>
              <a:t>Observed Love Feasts</a:t>
            </a:r>
          </a:p>
          <a:p>
            <a:r>
              <a:rPr lang="en-US">
                <a:latin typeface="Tahoma" pitchFamily="34" charset="0"/>
              </a:rPr>
              <a:t>Had Foot-Washings</a:t>
            </a:r>
          </a:p>
          <a:p>
            <a:r>
              <a:rPr lang="en-US">
                <a:latin typeface="Tahoma" pitchFamily="34" charset="0"/>
              </a:rPr>
              <a:t>Mutual Exhortations</a:t>
            </a:r>
          </a:p>
          <a:p>
            <a:r>
              <a:rPr lang="en-US">
                <a:latin typeface="Tahoma" pitchFamily="34" charset="0"/>
              </a:rPr>
              <a:t>Casting Lots, etc.</a:t>
            </a:r>
          </a:p>
        </p:txBody>
      </p:sp>
      <p:sp>
        <p:nvSpPr>
          <p:cNvPr id="5124" name="Text Box 4"/>
          <p:cNvSpPr txBox="1">
            <a:spLocks noChangeArrowheads="1"/>
          </p:cNvSpPr>
          <p:nvPr/>
        </p:nvSpPr>
        <p:spPr bwMode="auto">
          <a:xfrm>
            <a:off x="228600" y="1981200"/>
            <a:ext cx="8610600"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Believed They Could Reenact 1</a:t>
            </a:r>
            <a:r>
              <a:rPr kumimoji="0" lang="en-US" sz="2400" b="0" i="0" u="none" strike="noStrike" kern="1200" cap="none" spc="0" normalizeH="0" baseline="3000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st</a:t>
            </a: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Century Order In Christianity</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out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arn(outVertic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123">
                                            <p:txEl>
                                              <p:pRg st="0" end="0"/>
                                            </p:txEl>
                                          </p:spTgt>
                                        </p:tgtEl>
                                        <p:attrNameLst>
                                          <p:attrName>style.visibility</p:attrName>
                                        </p:attrNameLst>
                                      </p:cBhvr>
                                      <p:to>
                                        <p:strVal val="visible"/>
                                      </p:to>
                                    </p:set>
                                    <p:animEffect transition="in" filter="barn(outVertical)">
                                      <p:cBhvr>
                                        <p:cTn id="17" dur="500"/>
                                        <p:tgtEl>
                                          <p:spTgt spid="51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5123">
                                            <p:txEl>
                                              <p:pRg st="1" end="1"/>
                                            </p:txEl>
                                          </p:spTgt>
                                        </p:tgtEl>
                                        <p:attrNameLst>
                                          <p:attrName>style.visibility</p:attrName>
                                        </p:attrNameLst>
                                      </p:cBhvr>
                                      <p:to>
                                        <p:strVal val="visible"/>
                                      </p:to>
                                    </p:set>
                                    <p:animEffect transition="in" filter="barn(outVertical)">
                                      <p:cBhvr>
                                        <p:cTn id="22" dur="500"/>
                                        <p:tgtEl>
                                          <p:spTgt spid="51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5123">
                                            <p:txEl>
                                              <p:pRg st="2" end="2"/>
                                            </p:txEl>
                                          </p:spTgt>
                                        </p:tgtEl>
                                        <p:attrNameLst>
                                          <p:attrName>style.visibility</p:attrName>
                                        </p:attrNameLst>
                                      </p:cBhvr>
                                      <p:to>
                                        <p:strVal val="visible"/>
                                      </p:to>
                                    </p:set>
                                    <p:animEffect transition="in" filter="barn(outVertical)">
                                      <p:cBhvr>
                                        <p:cTn id="27" dur="500"/>
                                        <p:tgtEl>
                                          <p:spTgt spid="51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5123">
                                            <p:txEl>
                                              <p:pRg st="3" end="3"/>
                                            </p:txEl>
                                          </p:spTgt>
                                        </p:tgtEl>
                                        <p:attrNameLst>
                                          <p:attrName>style.visibility</p:attrName>
                                        </p:attrNameLst>
                                      </p:cBhvr>
                                      <p:to>
                                        <p:strVal val="visible"/>
                                      </p:to>
                                    </p:set>
                                    <p:animEffect transition="in" filter="barn(outVertical)">
                                      <p:cBhvr>
                                        <p:cTn id="32" dur="500"/>
                                        <p:tgtEl>
                                          <p:spTgt spid="512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5123">
                                            <p:txEl>
                                              <p:pRg st="4" end="4"/>
                                            </p:txEl>
                                          </p:spTgt>
                                        </p:tgtEl>
                                        <p:attrNameLst>
                                          <p:attrName>style.visibility</p:attrName>
                                        </p:attrNameLst>
                                      </p:cBhvr>
                                      <p:to>
                                        <p:strVal val="visible"/>
                                      </p:to>
                                    </p:set>
                                    <p:animEffect transition="in" filter="barn(outVertical)">
                                      <p:cBhvr>
                                        <p:cTn id="37" dur="500"/>
                                        <p:tgtEl>
                                          <p:spTgt spid="512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5123">
                                            <p:txEl>
                                              <p:pRg st="5" end="5"/>
                                            </p:txEl>
                                          </p:spTgt>
                                        </p:tgtEl>
                                        <p:attrNameLst>
                                          <p:attrName>style.visibility</p:attrName>
                                        </p:attrNameLst>
                                      </p:cBhvr>
                                      <p:to>
                                        <p:strVal val="visible"/>
                                      </p:to>
                                    </p:set>
                                    <p:animEffect transition="in" filter="barn(outVertical)">
                                      <p:cBhvr>
                                        <p:cTn id="42" dur="500"/>
                                        <p:tgtEl>
                                          <p:spTgt spid="51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build="p" autoUpdateAnimBg="0"/>
      <p:bldP spid="512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cp_7268a"/>
          <p:cNvPicPr>
            <a:picLocks noChangeAspect="1" noChangeArrowheads="1"/>
          </p:cNvPicPr>
          <p:nvPr/>
        </p:nvPicPr>
        <p:blipFill>
          <a:blip r:embed="rId2" cstate="print"/>
          <a:srcRect/>
          <a:stretch>
            <a:fillRect/>
          </a:stretch>
        </p:blipFill>
        <p:spPr bwMode="auto">
          <a:xfrm>
            <a:off x="685800" y="1524000"/>
            <a:ext cx="7772400" cy="5181600"/>
          </a:xfrm>
          <a:prstGeom prst="rect">
            <a:avLst/>
          </a:prstGeom>
          <a:noFill/>
        </p:spPr>
      </p:pic>
      <p:sp>
        <p:nvSpPr>
          <p:cNvPr id="2050" name="Rectangle 2"/>
          <p:cNvSpPr>
            <a:spLocks noGrp="1" noChangeArrowheads="1"/>
          </p:cNvSpPr>
          <p:nvPr>
            <p:ph type="ctrTitle"/>
          </p:nvPr>
        </p:nvSpPr>
        <p:spPr>
          <a:xfrm>
            <a:off x="838200" y="0"/>
            <a:ext cx="7772400" cy="1470025"/>
          </a:xfrm>
        </p:spPr>
        <p:txBody>
          <a:bodyPr/>
          <a:lstStyle/>
          <a:p>
            <a:r>
              <a:rPr lang="en-US" sz="5400">
                <a:latin typeface="GothicE" pitchFamily="2" charset="0"/>
              </a:rPr>
              <a:t>Tottlebank Church</a:t>
            </a:r>
          </a:p>
        </p:txBody>
      </p:sp>
      <p:sp>
        <p:nvSpPr>
          <p:cNvPr id="2051" name="Rectangle 3"/>
          <p:cNvSpPr>
            <a:spLocks noGrp="1" noChangeArrowheads="1"/>
          </p:cNvSpPr>
          <p:nvPr>
            <p:ph type="subTitle" idx="1"/>
          </p:nvPr>
        </p:nvSpPr>
        <p:spPr>
          <a:xfrm>
            <a:off x="1295400" y="1524000"/>
            <a:ext cx="7162800" cy="1752600"/>
          </a:xfrm>
        </p:spPr>
        <p:txBody>
          <a:bodyPr/>
          <a:lstStyle/>
          <a:p>
            <a:pPr>
              <a:lnSpc>
                <a:spcPct val="90000"/>
              </a:lnSpc>
              <a:spcBef>
                <a:spcPct val="15000"/>
              </a:spcBef>
            </a:pPr>
            <a:r>
              <a:rPr lang="en-US">
                <a:latin typeface="GothicE" pitchFamily="2" charset="0"/>
              </a:rPr>
              <a:t>        A Church of Christ </a:t>
            </a:r>
          </a:p>
          <a:p>
            <a:pPr>
              <a:lnSpc>
                <a:spcPct val="90000"/>
              </a:lnSpc>
              <a:spcBef>
                <a:spcPct val="15000"/>
              </a:spcBef>
            </a:pPr>
            <a:r>
              <a:rPr lang="en-US">
                <a:latin typeface="GothicE" pitchFamily="2" charset="0"/>
              </a:rPr>
              <a:t>-Early As 1669</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533400" y="381000"/>
            <a:ext cx="3429000" cy="2362200"/>
          </a:xfrm>
        </p:spPr>
        <p:txBody>
          <a:bodyPr/>
          <a:lstStyle/>
          <a:p>
            <a:r>
              <a:rPr lang="en-US">
                <a:latin typeface="Tahoma" pitchFamily="34" charset="0"/>
              </a:rPr>
              <a:t>Robert</a:t>
            </a:r>
            <a:br>
              <a:rPr lang="en-US">
                <a:latin typeface="Tahoma" pitchFamily="34" charset="0"/>
              </a:rPr>
            </a:br>
            <a:r>
              <a:rPr lang="en-US">
                <a:latin typeface="Tahoma" pitchFamily="34" charset="0"/>
              </a:rPr>
              <a:t>Sandeman</a:t>
            </a:r>
            <a:br>
              <a:rPr lang="en-US">
                <a:latin typeface="Tahoma" pitchFamily="34" charset="0"/>
              </a:rPr>
            </a:br>
            <a:r>
              <a:rPr lang="en-US" sz="3200">
                <a:latin typeface="Tahoma" pitchFamily="34" charset="0"/>
              </a:rPr>
              <a:t>1718-1771</a:t>
            </a:r>
          </a:p>
        </p:txBody>
      </p:sp>
      <p:sp>
        <p:nvSpPr>
          <p:cNvPr id="16387" name="Rectangle 1027"/>
          <p:cNvSpPr>
            <a:spLocks noGrp="1" noChangeArrowheads="1"/>
          </p:cNvSpPr>
          <p:nvPr>
            <p:ph type="body" sz="half" idx="2"/>
          </p:nvPr>
        </p:nvSpPr>
        <p:spPr>
          <a:xfrm>
            <a:off x="3854450" y="520700"/>
            <a:ext cx="5105400" cy="5867400"/>
          </a:xfrm>
        </p:spPr>
        <p:txBody>
          <a:bodyPr/>
          <a:lstStyle/>
          <a:p>
            <a:r>
              <a:rPr lang="en-US" sz="2400">
                <a:latin typeface="Tahoma" pitchFamily="34" charset="0"/>
              </a:rPr>
              <a:t>American Influence</a:t>
            </a:r>
          </a:p>
          <a:p>
            <a:pPr lvl="1"/>
            <a:r>
              <a:rPr lang="en-US" sz="2000">
                <a:latin typeface="Tahoma" pitchFamily="34" charset="0"/>
              </a:rPr>
              <a:t>1760 – Letters On Theron And Aspasio Appear In Colonies</a:t>
            </a:r>
          </a:p>
          <a:p>
            <a:pPr lvl="1"/>
            <a:r>
              <a:rPr lang="en-US" sz="2000">
                <a:latin typeface="Tahoma" pitchFamily="34" charset="0"/>
              </a:rPr>
              <a:t>1763 – He Receives A Letter Urging A Visit To America</a:t>
            </a:r>
          </a:p>
          <a:p>
            <a:pPr lvl="1"/>
            <a:r>
              <a:rPr lang="en-US" sz="2000">
                <a:latin typeface="Tahoma" pitchFamily="34" charset="0"/>
              </a:rPr>
              <a:t>August 30, 1764 Sandeman Departs Scotland Arriving In Boston Harbor, Oct. 18, 1764</a:t>
            </a:r>
          </a:p>
          <a:p>
            <a:pPr lvl="1"/>
            <a:r>
              <a:rPr lang="en-US" sz="2000">
                <a:latin typeface="Tahoma" pitchFamily="34" charset="0"/>
              </a:rPr>
              <a:t>Glas/Sandemanian Churches Established In Connecticut, Rhode Island, Massachusetts, &amp; Other New England States</a:t>
            </a:r>
          </a:p>
          <a:p>
            <a:r>
              <a:rPr lang="en-US" sz="2400">
                <a:latin typeface="Tahoma" pitchFamily="34" charset="0"/>
              </a:rPr>
              <a:t>Sandeman Died In Danbury, Connecticut, April 2, 1771 At 53 Years Of Age, Two Years Before Glas In Scotland</a:t>
            </a:r>
          </a:p>
        </p:txBody>
      </p:sp>
      <p:pic>
        <p:nvPicPr>
          <p:cNvPr id="16388" name="Picture 1028" descr="http://www.mun.ca/rels/restmov/pics/people/general/pics/sandeman.gif"/>
          <p:cNvPicPr>
            <a:picLocks noChangeAspect="1" noChangeArrowheads="1"/>
          </p:cNvPicPr>
          <p:nvPr/>
        </p:nvPicPr>
        <p:blipFill>
          <a:blip r:embed="rId2" cstate="print"/>
          <a:srcRect b="21210"/>
          <a:stretch>
            <a:fillRect/>
          </a:stretch>
        </p:blipFill>
        <p:spPr bwMode="auto">
          <a:xfrm>
            <a:off x="762000" y="2743200"/>
            <a:ext cx="2879725" cy="3733800"/>
          </a:xfrm>
          <a:prstGeom prst="rect">
            <a:avLst/>
          </a:prstGeom>
          <a:noFill/>
        </p:spPr>
      </p:pic>
      <p:pic>
        <p:nvPicPr>
          <p:cNvPr id="2" name="Picture 1">
            <a:extLst>
              <a:ext uri="{FF2B5EF4-FFF2-40B4-BE49-F238E27FC236}">
                <a16:creationId xmlns:a16="http://schemas.microsoft.com/office/drawing/2014/main" id="{8889B902-C59D-077E-17F6-1A1FAAF7C8F1}"/>
              </a:ext>
            </a:extLst>
          </p:cNvPr>
          <p:cNvPicPr>
            <a:picLocks noChangeAspect="1"/>
          </p:cNvPicPr>
          <p:nvPr/>
        </p:nvPicPr>
        <p:blipFill>
          <a:blip r:embed="rId3"/>
          <a:stretch>
            <a:fillRect/>
          </a:stretch>
        </p:blipFill>
        <p:spPr>
          <a:xfrm>
            <a:off x="-914400" y="1143000"/>
            <a:ext cx="12039600" cy="967740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 calcmode="lin" valueType="num">
                                      <p:cBhvr additive="base">
                                        <p:cTn id="37"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0-#ppt_w/2"/>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bldLvl="5"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152400"/>
            <a:ext cx="7772400" cy="1828800"/>
          </a:xfrm>
          <a:ln>
            <a:solidFill>
              <a:schemeClr val="accent1"/>
            </a:solidFill>
          </a:ln>
        </p:spPr>
        <p:txBody>
          <a:bodyPr/>
          <a:lstStyle/>
          <a:p>
            <a:r>
              <a:rPr lang="en-US" dirty="0"/>
              <a:t> </a:t>
            </a:r>
            <a:r>
              <a:rPr lang="en-US" dirty="0">
                <a:effectLst>
                  <a:outerShdw blurRad="38100" dist="38100" dir="2700000" algn="tl">
                    <a:srgbClr val="000000">
                      <a:alpha val="43137"/>
                    </a:srgbClr>
                  </a:outerShdw>
                </a:effectLst>
              </a:rPr>
              <a:t>A. Campbell &amp; B. Stone Water </a:t>
            </a:r>
            <a:r>
              <a:rPr lang="en-US" i="1" dirty="0">
                <a:effectLst>
                  <a:outerShdw blurRad="38100" dist="38100" dir="2700000" algn="tl">
                    <a:srgbClr val="000000">
                      <a:alpha val="43137"/>
                    </a:srgbClr>
                  </a:outerShdw>
                </a:effectLst>
              </a:rPr>
              <a:t>Seeds Sown &amp; Soils Cultivated</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Robert </a:t>
            </a:r>
            <a:r>
              <a:rPr lang="en-US" dirty="0" err="1">
                <a:effectLst>
                  <a:outerShdw blurRad="38100" dist="38100" dir="2700000" algn="tl">
                    <a:srgbClr val="000000">
                      <a:alpha val="43137"/>
                    </a:srgbClr>
                  </a:outerShdw>
                </a:effectLst>
              </a:rPr>
              <a:t>Sandeman’s</a:t>
            </a:r>
            <a:r>
              <a:rPr lang="en-US" dirty="0">
                <a:effectLst>
                  <a:outerShdw blurRad="38100" dist="38100" dir="2700000" algn="tl">
                    <a:srgbClr val="000000">
                      <a:alpha val="43137"/>
                    </a:srgbClr>
                  </a:outerShdw>
                </a:effectLst>
              </a:rPr>
              <a:t> Groundwork </a:t>
            </a:r>
          </a:p>
        </p:txBody>
      </p:sp>
      <p:sp>
        <p:nvSpPr>
          <p:cNvPr id="109571" name="Rectangle 3"/>
          <p:cNvSpPr>
            <a:spLocks noGrp="1" noChangeArrowheads="1"/>
          </p:cNvSpPr>
          <p:nvPr>
            <p:ph sz="half" idx="1"/>
          </p:nvPr>
        </p:nvSpPr>
        <p:spPr>
          <a:xfrm>
            <a:off x="685800" y="2133600"/>
            <a:ext cx="7772400" cy="1905000"/>
          </a:xfrm>
          <a:solidFill>
            <a:schemeClr val="accent1"/>
          </a:solidFill>
        </p:spPr>
        <p:txBody>
          <a:bodyPr/>
          <a:lstStyle/>
          <a:p>
            <a:pPr>
              <a:buFontTx/>
              <a:buNone/>
            </a:pPr>
            <a:r>
              <a:rPr lang="en-US" sz="2000" dirty="0"/>
              <a:t>     </a:t>
            </a:r>
            <a:r>
              <a:rPr lang="en-US" sz="2000" dirty="0" err="1">
                <a:effectLst>
                  <a:outerShdw blurRad="38100" dist="38100" dir="2700000" algn="tl">
                    <a:srgbClr val="000000">
                      <a:alpha val="43137"/>
                    </a:srgbClr>
                  </a:outerShdw>
                </a:effectLst>
              </a:rPr>
              <a:t>Sandeman</a:t>
            </a:r>
            <a:r>
              <a:rPr lang="en-US" sz="2000" dirty="0">
                <a:effectLst>
                  <a:outerShdw blurRad="38100" dist="38100" dir="2700000" algn="tl">
                    <a:srgbClr val="000000">
                      <a:alpha val="43137"/>
                    </a:srgbClr>
                  </a:outerShdw>
                </a:effectLst>
              </a:rPr>
              <a:t> of Scotland makes his reputation as a Biblical scholar both at home and in England when - before the Revolutionary War - in the middle of the great debate between the Calvinists and the evangelicals – he has his dispute with well-respected James Harvey over imputation and justification.   He joined the ranks of John Wesley in proclaiming faith as the start of salvation not the sign of achieved accomplishment.</a:t>
            </a:r>
            <a:endParaRPr lang="en-US" sz="2800" dirty="0">
              <a:effectLst>
                <a:outerShdw blurRad="38100" dist="38100" dir="2700000" algn="tl">
                  <a:srgbClr val="000000">
                    <a:alpha val="43137"/>
                  </a:srgbClr>
                </a:outerShdw>
              </a:effectLst>
            </a:endParaRPr>
          </a:p>
        </p:txBody>
      </p:sp>
      <p:sp>
        <p:nvSpPr>
          <p:cNvPr id="109572" name="Rectangle 4"/>
          <p:cNvSpPr>
            <a:spLocks noGrp="1" noChangeArrowheads="1"/>
          </p:cNvSpPr>
          <p:nvPr>
            <p:ph type="body" sz="half" idx="2"/>
          </p:nvPr>
        </p:nvSpPr>
        <p:spPr>
          <a:xfrm>
            <a:off x="685800" y="4114800"/>
            <a:ext cx="7772400" cy="2743200"/>
          </a:xfrm>
        </p:spPr>
        <p:txBody>
          <a:bodyPr/>
          <a:lstStyle/>
          <a:p>
            <a:r>
              <a:rPr lang="en-US" sz="1600" dirty="0">
                <a:solidFill>
                  <a:schemeClr val="accent1"/>
                </a:solidFill>
                <a:effectLst>
                  <a:outerShdw blurRad="38100" dist="38100" dir="2700000" algn="tl">
                    <a:srgbClr val="000000">
                      <a:alpha val="43137"/>
                    </a:srgbClr>
                  </a:outerShdw>
                </a:effectLst>
              </a:rPr>
              <a:t>“Correspondence with God” was </a:t>
            </a:r>
            <a:r>
              <a:rPr lang="en-US" sz="1600" dirty="0" err="1">
                <a:solidFill>
                  <a:schemeClr val="accent1"/>
                </a:solidFill>
                <a:effectLst>
                  <a:outerShdw blurRad="38100" dist="38100" dir="2700000" algn="tl">
                    <a:srgbClr val="000000">
                      <a:alpha val="43137"/>
                    </a:srgbClr>
                  </a:outerShdw>
                </a:effectLst>
              </a:rPr>
              <a:t>Sandeman’s</a:t>
            </a:r>
            <a:r>
              <a:rPr lang="en-US" sz="1600" dirty="0">
                <a:solidFill>
                  <a:schemeClr val="accent1"/>
                </a:solidFill>
                <a:effectLst>
                  <a:outerShdw blurRad="38100" dist="38100" dir="2700000" algn="tl">
                    <a:srgbClr val="000000">
                      <a:alpha val="43137"/>
                    </a:srgbClr>
                  </a:outerShdw>
                </a:effectLst>
              </a:rPr>
              <a:t> way of referring the saving relationship which he felt began with man’s faith toward God.  That faith was strengthened and completed by divine activity on the soul.  The atonement was not limited to the few elect but extended to all and the choice for salvation within man rather than with God’s predestination.</a:t>
            </a:r>
          </a:p>
          <a:p>
            <a:r>
              <a:rPr lang="en-US" sz="1600" dirty="0">
                <a:solidFill>
                  <a:schemeClr val="accent1"/>
                </a:solidFill>
                <a:effectLst>
                  <a:outerShdw blurRad="38100" dist="38100" dir="2700000" algn="tl">
                    <a:srgbClr val="000000">
                      <a:alpha val="43137"/>
                    </a:srgbClr>
                  </a:outerShdw>
                </a:effectLst>
              </a:rPr>
              <a:t>His greatest inroads and impact with this message was among those considered Congregationalists.</a:t>
            </a:r>
          </a:p>
          <a:p>
            <a:r>
              <a:rPr lang="en-US" sz="1600" dirty="0">
                <a:solidFill>
                  <a:schemeClr val="accent1"/>
                </a:solidFill>
                <a:effectLst>
                  <a:outerShdw blurRad="38100" dist="38100" dir="2700000" algn="tl">
                    <a:srgbClr val="000000">
                      <a:alpha val="43137"/>
                    </a:srgbClr>
                  </a:outerShdw>
                </a:effectLst>
              </a:rPr>
              <a:t>The man and message almost single-handedly started the Welsh Reformation movement and over time through his writings – influenced an entire generation of influential society  – including war leaders the likes of  Lloyd George.</a:t>
            </a:r>
          </a:p>
          <a:p>
            <a:endParaRPr lang="en-US" sz="1600" i="1"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9572">
                                            <p:txEl>
                                              <p:pRg st="0" end="0"/>
                                            </p:txEl>
                                          </p:spTgt>
                                        </p:tgtEl>
                                        <p:attrNameLst>
                                          <p:attrName>style.visibility</p:attrName>
                                        </p:attrNameLst>
                                      </p:cBhvr>
                                      <p:to>
                                        <p:strVal val="visible"/>
                                      </p:to>
                                    </p:set>
                                    <p:anim calcmode="lin" valueType="num">
                                      <p:cBhvr>
                                        <p:cTn id="7" dur="1000" fill="hold"/>
                                        <p:tgtEl>
                                          <p:spTgt spid="10957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57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57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57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9572">
                                            <p:txEl>
                                              <p:pRg st="1" end="1"/>
                                            </p:txEl>
                                          </p:spTgt>
                                        </p:tgtEl>
                                        <p:attrNameLst>
                                          <p:attrName>style.visibility</p:attrName>
                                        </p:attrNameLst>
                                      </p:cBhvr>
                                      <p:to>
                                        <p:strVal val="visible"/>
                                      </p:to>
                                    </p:set>
                                    <p:anim calcmode="lin" valueType="num">
                                      <p:cBhvr>
                                        <p:cTn id="15" dur="1000" fill="hold"/>
                                        <p:tgtEl>
                                          <p:spTgt spid="10957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957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957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57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9572">
                                            <p:txEl>
                                              <p:pRg st="2" end="2"/>
                                            </p:txEl>
                                          </p:spTgt>
                                        </p:tgtEl>
                                        <p:attrNameLst>
                                          <p:attrName>style.visibility</p:attrName>
                                        </p:attrNameLst>
                                      </p:cBhvr>
                                      <p:to>
                                        <p:strVal val="visible"/>
                                      </p:to>
                                    </p:set>
                                    <p:anim calcmode="lin" valueType="num">
                                      <p:cBhvr>
                                        <p:cTn id="23" dur="1000" fill="hold"/>
                                        <p:tgtEl>
                                          <p:spTgt spid="10957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957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957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57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85800" y="152400"/>
            <a:ext cx="7772400" cy="1828800"/>
          </a:xfrm>
          <a:ln>
            <a:solidFill>
              <a:schemeClr val="accent1"/>
            </a:solidFill>
          </a:ln>
        </p:spPr>
        <p:txBody>
          <a:bodyPr/>
          <a:lstStyle/>
          <a:p>
            <a:r>
              <a:rPr lang="en-US" dirty="0"/>
              <a:t> </a:t>
            </a:r>
            <a:r>
              <a:rPr lang="en-US" dirty="0">
                <a:effectLst>
                  <a:outerShdw blurRad="38100" dist="38100" dir="2700000" algn="tl">
                    <a:srgbClr val="000000">
                      <a:alpha val="43137"/>
                    </a:srgbClr>
                  </a:outerShdw>
                </a:effectLst>
              </a:rPr>
              <a:t>A. Campbell &amp; B. Stone Water </a:t>
            </a:r>
            <a:r>
              <a:rPr lang="en-US" i="1" dirty="0">
                <a:effectLst>
                  <a:outerShdw blurRad="38100" dist="38100" dir="2700000" algn="tl">
                    <a:srgbClr val="000000">
                      <a:alpha val="43137"/>
                    </a:srgbClr>
                  </a:outerShdw>
                </a:effectLst>
              </a:rPr>
              <a:t>Seeds Sown &amp; Soils Cultivated</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Robert </a:t>
            </a:r>
            <a:r>
              <a:rPr lang="en-US" dirty="0" err="1">
                <a:effectLst>
                  <a:outerShdw blurRad="38100" dist="38100" dir="2700000" algn="tl">
                    <a:srgbClr val="000000">
                      <a:alpha val="43137"/>
                    </a:srgbClr>
                  </a:outerShdw>
                </a:effectLst>
              </a:rPr>
              <a:t>Sandeman’s</a:t>
            </a:r>
            <a:r>
              <a:rPr lang="en-US" dirty="0">
                <a:effectLst>
                  <a:outerShdw blurRad="38100" dist="38100" dir="2700000" algn="tl">
                    <a:srgbClr val="000000">
                      <a:alpha val="43137"/>
                    </a:srgbClr>
                  </a:outerShdw>
                </a:effectLst>
              </a:rPr>
              <a:t> Groundwork </a:t>
            </a:r>
          </a:p>
        </p:txBody>
      </p:sp>
      <p:sp>
        <p:nvSpPr>
          <p:cNvPr id="243715" name="Rectangle 3"/>
          <p:cNvSpPr>
            <a:spLocks noGrp="1" noChangeArrowheads="1"/>
          </p:cNvSpPr>
          <p:nvPr>
            <p:ph sz="half" idx="1"/>
          </p:nvPr>
        </p:nvSpPr>
        <p:spPr>
          <a:xfrm>
            <a:off x="685800" y="2133600"/>
            <a:ext cx="7772400" cy="1905000"/>
          </a:xfrm>
          <a:solidFill>
            <a:schemeClr val="accent1"/>
          </a:solidFill>
        </p:spPr>
        <p:txBody>
          <a:bodyPr/>
          <a:lstStyle/>
          <a:p>
            <a:pPr>
              <a:buFontTx/>
              <a:buNone/>
            </a:pP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Sandeman</a:t>
            </a:r>
            <a:r>
              <a:rPr lang="en-US" sz="2000" dirty="0">
                <a:effectLst>
                  <a:outerShdw blurRad="38100" dist="38100" dir="2700000" algn="tl">
                    <a:srgbClr val="000000">
                      <a:alpha val="43137"/>
                    </a:srgbClr>
                  </a:outerShdw>
                </a:effectLst>
              </a:rPr>
              <a:t> of Scotland makes his reputation as a Biblical scholar both at home and in England when - before the Revolutionary War - in the middle of the great debate between the Calvinists and the evangelicals – he has his dispute with well-respected James Harvey over imputation and justification.   He joined the ranks of John Wesley in proclaiming faith as the start of salvation not the sign of achieved accomplishment.</a:t>
            </a:r>
            <a:endParaRPr lang="en-US" sz="2800" dirty="0">
              <a:effectLst>
                <a:outerShdw blurRad="38100" dist="38100" dir="2700000" algn="tl">
                  <a:srgbClr val="000000">
                    <a:alpha val="43137"/>
                  </a:srgbClr>
                </a:outerShdw>
              </a:effectLst>
            </a:endParaRPr>
          </a:p>
        </p:txBody>
      </p:sp>
      <p:sp>
        <p:nvSpPr>
          <p:cNvPr id="243716" name="Rectangle 4"/>
          <p:cNvSpPr>
            <a:spLocks noGrp="1" noChangeArrowheads="1"/>
          </p:cNvSpPr>
          <p:nvPr>
            <p:ph type="body" sz="half" idx="2"/>
          </p:nvPr>
        </p:nvSpPr>
        <p:spPr>
          <a:xfrm>
            <a:off x="685800" y="3962400"/>
            <a:ext cx="7772400" cy="2743200"/>
          </a:xfrm>
        </p:spPr>
        <p:txBody>
          <a:bodyPr/>
          <a:lstStyle/>
          <a:p>
            <a:pPr>
              <a:lnSpc>
                <a:spcPct val="90000"/>
              </a:lnSpc>
            </a:pPr>
            <a:endParaRPr lang="en-US" sz="1200" dirty="0">
              <a:solidFill>
                <a:schemeClr val="accent1"/>
              </a:solidFill>
            </a:endParaRPr>
          </a:p>
          <a:p>
            <a:pPr>
              <a:lnSpc>
                <a:spcPct val="90000"/>
              </a:lnSpc>
            </a:pPr>
            <a:r>
              <a:rPr lang="en-US" sz="1600" dirty="0" err="1">
                <a:solidFill>
                  <a:schemeClr val="accent1"/>
                </a:solidFill>
                <a:effectLst>
                  <a:outerShdw blurRad="38100" dist="38100" dir="2700000" algn="tl">
                    <a:srgbClr val="000000">
                      <a:alpha val="43137"/>
                    </a:srgbClr>
                  </a:outerShdw>
                </a:effectLst>
              </a:rPr>
              <a:t>Sandeman</a:t>
            </a:r>
            <a:r>
              <a:rPr lang="en-US" sz="1600" dirty="0">
                <a:solidFill>
                  <a:schemeClr val="accent1"/>
                </a:solidFill>
                <a:effectLst>
                  <a:outerShdw blurRad="38100" dist="38100" dir="2700000" algn="tl">
                    <a:srgbClr val="000000">
                      <a:alpha val="43137"/>
                    </a:srgbClr>
                  </a:outerShdw>
                </a:effectLst>
              </a:rPr>
              <a:t> came to the British Colonies before the later movement leaders and established the first church of Christ on American soil on May 4, 1765 at Portsmouth,  New Hampshire.</a:t>
            </a:r>
          </a:p>
          <a:p>
            <a:pPr>
              <a:lnSpc>
                <a:spcPct val="90000"/>
              </a:lnSpc>
            </a:pPr>
            <a:r>
              <a:rPr lang="en-US" sz="1600" dirty="0">
                <a:solidFill>
                  <a:schemeClr val="accent1"/>
                </a:solidFill>
                <a:effectLst>
                  <a:outerShdw blurRad="38100" dist="38100" dir="2700000" algn="tl">
                    <a:srgbClr val="000000">
                      <a:alpha val="43137"/>
                    </a:srgbClr>
                  </a:outerShdw>
                </a:effectLst>
              </a:rPr>
              <a:t>His church planting was very successful until stymied by his counsel of loyalty to the King during the Revolution.</a:t>
            </a:r>
          </a:p>
          <a:p>
            <a:pPr>
              <a:lnSpc>
                <a:spcPct val="90000"/>
              </a:lnSpc>
            </a:pPr>
            <a:r>
              <a:rPr lang="en-US" sz="1800" b="1" u="sng" dirty="0">
                <a:solidFill>
                  <a:schemeClr val="accent1"/>
                </a:solidFill>
                <a:effectLst>
                  <a:outerShdw blurRad="38100" dist="38100" dir="2700000" algn="tl">
                    <a:srgbClr val="000000">
                      <a:alpha val="43137"/>
                    </a:srgbClr>
                  </a:outerShdw>
                </a:effectLst>
              </a:rPr>
              <a:t>He is buried at Danbury, Connecticut with this tombstone epitaph:</a:t>
            </a:r>
            <a:r>
              <a:rPr lang="en-US" sz="1600" dirty="0">
                <a:solidFill>
                  <a:schemeClr val="accent1"/>
                </a:solidFill>
                <a:effectLst>
                  <a:outerShdw blurRad="38100" dist="38100" dir="2700000" algn="tl">
                    <a:srgbClr val="000000">
                      <a:alpha val="43137"/>
                    </a:srgbClr>
                  </a:outerShdw>
                </a:effectLst>
              </a:rPr>
              <a:t>                                                                                               </a:t>
            </a:r>
            <a:r>
              <a:rPr lang="en-US" sz="1600" i="1" dirty="0">
                <a:solidFill>
                  <a:schemeClr val="accent1"/>
                </a:solidFill>
                <a:effectLst>
                  <a:outerShdw blurRad="38100" dist="38100" dir="2700000" algn="tl">
                    <a:srgbClr val="000000">
                      <a:alpha val="43137"/>
                    </a:srgbClr>
                  </a:outerShdw>
                </a:effectLst>
              </a:rPr>
              <a:t>“Who in the face of continual opposition, from all sorts of men, long and boldly contended for the ancient faith;  That the bare work of Jesus Christ, without a deed      or thought on the part of man, is sufficient to present the chief of sinners spotless   before God.”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3716">
                                            <p:txEl>
                                              <p:pRg st="1" end="1"/>
                                            </p:txEl>
                                          </p:spTgt>
                                        </p:tgtEl>
                                        <p:attrNameLst>
                                          <p:attrName>style.visibility</p:attrName>
                                        </p:attrNameLst>
                                      </p:cBhvr>
                                      <p:to>
                                        <p:strVal val="visible"/>
                                      </p:to>
                                    </p:set>
                                    <p:anim calcmode="lin" valueType="num">
                                      <p:cBhvr>
                                        <p:cTn id="7" dur="1000" fill="hold"/>
                                        <p:tgtEl>
                                          <p:spTgt spid="243716">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43716">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4371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371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3716">
                                            <p:txEl>
                                              <p:pRg st="2" end="2"/>
                                            </p:txEl>
                                          </p:spTgt>
                                        </p:tgtEl>
                                        <p:attrNameLst>
                                          <p:attrName>style.visibility</p:attrName>
                                        </p:attrNameLst>
                                      </p:cBhvr>
                                      <p:to>
                                        <p:strVal val="visible"/>
                                      </p:to>
                                    </p:set>
                                    <p:anim calcmode="lin" valueType="num">
                                      <p:cBhvr>
                                        <p:cTn id="15" dur="1000" fill="hold"/>
                                        <p:tgtEl>
                                          <p:spTgt spid="243716">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43716">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4371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371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3716">
                                            <p:txEl>
                                              <p:pRg st="3" end="3"/>
                                            </p:txEl>
                                          </p:spTgt>
                                        </p:tgtEl>
                                        <p:attrNameLst>
                                          <p:attrName>style.visibility</p:attrName>
                                        </p:attrNameLst>
                                      </p:cBhvr>
                                      <p:to>
                                        <p:strVal val="visible"/>
                                      </p:to>
                                    </p:set>
                                    <p:anim calcmode="lin" valueType="num">
                                      <p:cBhvr>
                                        <p:cTn id="23" dur="1000" fill="hold"/>
                                        <p:tgtEl>
                                          <p:spTgt spid="243716">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43716">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4371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371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6"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Danbur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4240213" cy="5638800"/>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Danbu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613" y="990600"/>
            <a:ext cx="4324350" cy="5638800"/>
          </a:xfrm>
          <a:prstGeom prst="rect">
            <a:avLst/>
          </a:prstGeom>
          <a:noFill/>
          <a:extLst>
            <a:ext uri="{909E8E84-426E-40dd-AFC4-6F175D3DCCD1}">
              <a14:hiddenFill xmlns:a14="http://schemas.microsoft.com/office/drawing/2010/main" xmlns="">
                <a:solidFill>
                  <a:srgbClr val="FFFFFF"/>
                </a:solidFill>
              </a14:hiddenFill>
            </a:ext>
          </a:extLst>
        </p:spPr>
      </p:pic>
      <p:sp>
        <p:nvSpPr>
          <p:cNvPr id="6148" name="Rectangle 4"/>
          <p:cNvSpPr>
            <a:spLocks noGrp="1" noChangeArrowheads="1"/>
          </p:cNvSpPr>
          <p:nvPr>
            <p:ph type="title" idx="4294967295"/>
          </p:nvPr>
        </p:nvSpPr>
        <p:spPr>
          <a:xfrm>
            <a:off x="76200" y="0"/>
            <a:ext cx="8839200" cy="1143000"/>
          </a:xfrm>
        </p:spPr>
        <p:txBody>
          <a:bodyPr/>
          <a:lstStyle/>
          <a:p>
            <a:r>
              <a:rPr lang="en-US">
                <a:latin typeface="Tahoma" charset="0"/>
              </a:rPr>
              <a:t>Robert Sandeman, Danbury, Conn.</a:t>
            </a:r>
          </a:p>
        </p:txBody>
      </p:sp>
      <p:sp>
        <p:nvSpPr>
          <p:cNvPr id="5" name="TextBox 4"/>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spTree>
    <p:extLst>
      <p:ext uri="{BB962C8B-B14F-4D97-AF65-F5344CB8AC3E}">
        <p14:creationId xmlns:p14="http://schemas.microsoft.com/office/powerpoint/2010/main" val="198716033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outVertical)">
                                      <p:cBhvr>
                                        <p:cTn id="7" dur="500"/>
                                        <p:tgtEl>
                                          <p:spTgt spid="6148"/>
                                        </p:tgtEl>
                                      </p:cBhvr>
                                    </p:animEffect>
                                  </p:childTnLst>
                                </p:cTn>
                              </p:par>
                            </p:childTnLst>
                          </p:cTn>
                        </p:par>
                        <p:par>
                          <p:cTn id="8" fill="hold" nodeType="afterGroup">
                            <p:stCondLst>
                              <p:cond delay="500"/>
                            </p:stCondLst>
                            <p:childTnLst>
                              <p:par>
                                <p:cTn id="9" presetID="16" presetClass="entr" presetSubtype="37"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barn(outVertical)">
                                      <p:cBhvr>
                                        <p:cTn id="11" dur="500"/>
                                        <p:tgtEl>
                                          <p:spTgt spid="6146"/>
                                        </p:tgtEl>
                                      </p:cBhvr>
                                    </p:animEffect>
                                  </p:childTnLst>
                                </p:cTn>
                              </p:par>
                            </p:childTnLst>
                          </p:cTn>
                        </p:par>
                        <p:par>
                          <p:cTn id="12" fill="hold" nodeType="afterGroup">
                            <p:stCondLst>
                              <p:cond delay="1000"/>
                            </p:stCondLst>
                            <p:childTnLst>
                              <p:par>
                                <p:cTn id="13" presetID="16" presetClass="entr" presetSubtype="37" fill="hold" nodeType="after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barn(outVertical)">
                                      <p:cBhvr>
                                        <p:cTn id="15"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1066800"/>
          </a:xfrm>
        </p:spPr>
        <p:txBody>
          <a:bodyPr/>
          <a:lstStyle/>
          <a:p>
            <a:r>
              <a:rPr lang="en-US" sz="4000" dirty="0">
                <a:latin typeface="Tahoma" charset="0"/>
              </a:rPr>
              <a:t>Robert &amp; James Haldane</a:t>
            </a:r>
            <a:br>
              <a:rPr lang="en-US" sz="4000" dirty="0">
                <a:latin typeface="Tahoma" charset="0"/>
              </a:rPr>
            </a:br>
            <a:r>
              <a:rPr lang="en-US" sz="3200" dirty="0">
                <a:latin typeface="Tahoma" charset="0"/>
              </a:rPr>
              <a:t>- </a:t>
            </a:r>
            <a:r>
              <a:rPr lang="en-US" sz="3200" dirty="0" err="1">
                <a:latin typeface="Tahoma" charset="0"/>
              </a:rPr>
              <a:t>Airthrey</a:t>
            </a:r>
            <a:r>
              <a:rPr lang="en-US" sz="3200" dirty="0">
                <a:latin typeface="Tahoma" charset="0"/>
              </a:rPr>
              <a:t> Castle, Sterling -</a:t>
            </a:r>
          </a:p>
        </p:txBody>
      </p:sp>
      <p:pic>
        <p:nvPicPr>
          <p:cNvPr id="22542" name="Picture 14" descr="Airthrey Castle 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135063"/>
            <a:ext cx="8458200" cy="564673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5" descr="haldane"/>
          <p:cNvPicPr>
            <a:picLocks noChangeAspect="1" noChangeArrowheads="1"/>
          </p:cNvPicPr>
          <p:nvPr/>
        </p:nvPicPr>
        <p:blipFill>
          <a:blip r:embed="rId3">
            <a:extLst>
              <a:ext uri="{28A0092B-C50C-407E-A947-70E740481C1C}">
                <a14:useLocalDpi xmlns:a14="http://schemas.microsoft.com/office/drawing/2010/main" val="0"/>
              </a:ext>
            </a:extLst>
          </a:blip>
          <a:srcRect r="9267"/>
          <a:stretch>
            <a:fillRect/>
          </a:stretch>
        </p:blipFill>
        <p:spPr bwMode="auto">
          <a:xfrm>
            <a:off x="6396038" y="1195050"/>
            <a:ext cx="2257425" cy="291767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6265576" y="3404839"/>
            <a:ext cx="2362200" cy="707886"/>
          </a:xfrm>
          <a:prstGeom prst="rect">
            <a:avLst/>
          </a:prstGeom>
        </p:spPr>
        <p:txBody>
          <a:bodyPr wrap="square">
            <a:spAutoFit/>
          </a:bodyPr>
          <a:lstStyle/>
          <a:p>
            <a:pPr algn="ctr">
              <a:spcBef>
                <a:spcPct val="50000"/>
              </a:spcBef>
            </a:pPr>
            <a:r>
              <a:rPr lang="en-US" sz="2000" dirty="0">
                <a:solidFill>
                  <a:schemeClr val="bg1"/>
                </a:solidFill>
                <a:latin typeface="Tahoma" charset="0"/>
              </a:rPr>
              <a:t>James Haldane</a:t>
            </a:r>
            <a:br>
              <a:rPr lang="en-US" sz="2000" dirty="0">
                <a:solidFill>
                  <a:schemeClr val="bg1"/>
                </a:solidFill>
                <a:latin typeface="Tahoma" charset="0"/>
              </a:rPr>
            </a:br>
            <a:r>
              <a:rPr lang="en-US" sz="2000" dirty="0">
                <a:solidFill>
                  <a:schemeClr val="bg1"/>
                </a:solidFill>
                <a:latin typeface="Tahoma" charset="0"/>
              </a:rPr>
              <a:t>1768-1851</a:t>
            </a:r>
          </a:p>
        </p:txBody>
      </p:sp>
      <p:sp>
        <p:nvSpPr>
          <p:cNvPr id="6" name="TextBox 5"/>
          <p:cNvSpPr txBox="1"/>
          <p:nvPr/>
        </p:nvSpPr>
        <p:spPr>
          <a:xfrm>
            <a:off x="3657600" y="6553200"/>
            <a:ext cx="5486400" cy="307777"/>
          </a:xfrm>
          <a:prstGeom prst="rect">
            <a:avLst/>
          </a:prstGeom>
          <a:noFill/>
        </p:spPr>
        <p:txBody>
          <a:bodyPr wrap="square" rtlCol="0">
            <a:spAutoFit/>
          </a:bodyPr>
          <a:lstStyle/>
          <a:p>
            <a:r>
              <a:rPr lang="en-US" sz="1400" b="1" dirty="0">
                <a:solidFill>
                  <a:schemeClr val="bg1"/>
                </a:solidFill>
                <a:latin typeface="Tahoma"/>
                <a:cs typeface="Tahoma"/>
              </a:rPr>
              <a:t>See More At http://</a:t>
            </a:r>
            <a:r>
              <a:rPr lang="en-US" sz="1400" b="1" dirty="0" err="1">
                <a:solidFill>
                  <a:schemeClr val="bg1"/>
                </a:solidFill>
                <a:latin typeface="Tahoma"/>
                <a:cs typeface="Tahoma"/>
              </a:rPr>
              <a:t>www.TheRestorationMovement.com</a:t>
            </a:r>
            <a:r>
              <a:rPr lang="en-US" sz="1400" b="1" dirty="0">
                <a:solidFill>
                  <a:schemeClr val="bg1"/>
                </a:solidFill>
                <a:latin typeface="Tahoma"/>
                <a:cs typeface="Tahoma"/>
              </a:rPr>
              <a:t>/</a:t>
            </a:r>
          </a:p>
        </p:txBody>
      </p:sp>
    </p:spTree>
    <p:extLst>
      <p:ext uri="{BB962C8B-B14F-4D97-AF65-F5344CB8AC3E}">
        <p14:creationId xmlns:p14="http://schemas.microsoft.com/office/powerpoint/2010/main" val="134342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Scale>
                                      <p:cBhvr>
                                        <p:cTn id="7" dur="1000" decel="50000" fill="hold">
                                          <p:stCondLst>
                                            <p:cond delay="0"/>
                                          </p:stCondLst>
                                        </p:cTn>
                                        <p:tgtEl>
                                          <p:spTgt spid="225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530"/>
                                        </p:tgtEl>
                                        <p:attrNameLst>
                                          <p:attrName>ppt_x</p:attrName>
                                          <p:attrName>ppt_y</p:attrName>
                                        </p:attrNameLst>
                                      </p:cBhvr>
                                    </p:animMotion>
                                    <p:animEffect transition="in" filter="fade">
                                      <p:cBhvr>
                                        <p:cTn id="9" dur="1000"/>
                                        <p:tgtEl>
                                          <p:spTgt spid="22530"/>
                                        </p:tgtEl>
                                      </p:cBhvr>
                                    </p:animEffect>
                                  </p:childTnLst>
                                </p:cTn>
                              </p:par>
                            </p:childTnLst>
                          </p:cTn>
                        </p:par>
                        <p:par>
                          <p:cTn id="10" fill="hold" nodeType="withGroup">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22542"/>
                                        </p:tgtEl>
                                        <p:attrNameLst>
                                          <p:attrName>style.visibility</p:attrName>
                                        </p:attrNameLst>
                                      </p:cBhvr>
                                      <p:to>
                                        <p:strVal val="visible"/>
                                      </p:to>
                                    </p:set>
                                    <p:anim calcmode="lin" valueType="num">
                                      <p:cBhvr>
                                        <p:cTn id="13" dur="1000" fill="hold"/>
                                        <p:tgtEl>
                                          <p:spTgt spid="22542"/>
                                        </p:tgtEl>
                                        <p:attrNameLst>
                                          <p:attrName>ppt_w</p:attrName>
                                        </p:attrNameLst>
                                      </p:cBhvr>
                                      <p:tavLst>
                                        <p:tav tm="0">
                                          <p:val>
                                            <p:fltVal val="0"/>
                                          </p:val>
                                        </p:tav>
                                        <p:tav tm="100000">
                                          <p:val>
                                            <p:strVal val="#ppt_w"/>
                                          </p:val>
                                        </p:tav>
                                      </p:tavLst>
                                    </p:anim>
                                    <p:anim calcmode="lin" valueType="num">
                                      <p:cBhvr>
                                        <p:cTn id="14" dur="1000" fill="hold"/>
                                        <p:tgtEl>
                                          <p:spTgt spid="22542"/>
                                        </p:tgtEl>
                                        <p:attrNameLst>
                                          <p:attrName>ppt_h</p:attrName>
                                        </p:attrNameLst>
                                      </p:cBhvr>
                                      <p:tavLst>
                                        <p:tav tm="0">
                                          <p:val>
                                            <p:fltVal val="0"/>
                                          </p:val>
                                        </p:tav>
                                        <p:tav tm="100000">
                                          <p:val>
                                            <p:strVal val="#ppt_h"/>
                                          </p:val>
                                        </p:tav>
                                      </p:tavLst>
                                    </p:anim>
                                    <p:anim calcmode="lin" valueType="num">
                                      <p:cBhvr>
                                        <p:cTn id="15" dur="1000" fill="hold"/>
                                        <p:tgtEl>
                                          <p:spTgt spid="22542"/>
                                        </p:tgtEl>
                                        <p:attrNameLst>
                                          <p:attrName>style.rotation</p:attrName>
                                        </p:attrNameLst>
                                      </p:cBhvr>
                                      <p:tavLst>
                                        <p:tav tm="0">
                                          <p:val>
                                            <p:fltVal val="90"/>
                                          </p:val>
                                        </p:tav>
                                        <p:tav tm="100000">
                                          <p:val>
                                            <p:fltVal val="0"/>
                                          </p:val>
                                        </p:tav>
                                      </p:tavLst>
                                    </p:anim>
                                    <p:animEffect transition="in" filter="fade">
                                      <p:cBhvr>
                                        <p:cTn id="16" dur="1000"/>
                                        <p:tgtEl>
                                          <p:spTgt spid="22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28600"/>
            <a:ext cx="7772400" cy="1143000"/>
          </a:xfrm>
        </p:spPr>
        <p:txBody>
          <a:bodyPr/>
          <a:lstStyle/>
          <a:p>
            <a:r>
              <a:rPr lang="en-US">
                <a:latin typeface="Tahoma" pitchFamily="34" charset="0"/>
              </a:rPr>
              <a:t>Robert &amp; James Haldane</a:t>
            </a:r>
          </a:p>
        </p:txBody>
      </p:sp>
      <p:sp>
        <p:nvSpPr>
          <p:cNvPr id="7171" name="Rectangle 3"/>
          <p:cNvSpPr>
            <a:spLocks noGrp="1" noChangeArrowheads="1"/>
          </p:cNvSpPr>
          <p:nvPr>
            <p:ph type="body" sz="half" idx="2"/>
          </p:nvPr>
        </p:nvSpPr>
        <p:spPr>
          <a:xfrm>
            <a:off x="4142558" y="1600200"/>
            <a:ext cx="5001442" cy="4953000"/>
          </a:xfrm>
        </p:spPr>
        <p:txBody>
          <a:bodyPr/>
          <a:lstStyle/>
          <a:p>
            <a:pPr>
              <a:lnSpc>
                <a:spcPct val="90000"/>
              </a:lnSpc>
            </a:pPr>
            <a:r>
              <a:rPr lang="en-US" sz="2400" dirty="0">
                <a:latin typeface="Tahoma" pitchFamily="34" charset="0"/>
              </a:rPr>
              <a:t>1798 – Started A Church In England After The Order Of  </a:t>
            </a:r>
            <a:r>
              <a:rPr lang="en-US" sz="2400" dirty="0" err="1">
                <a:latin typeface="Tahoma" pitchFamily="34" charset="0"/>
              </a:rPr>
              <a:t>Glas</a:t>
            </a:r>
            <a:r>
              <a:rPr lang="en-US" sz="2400" dirty="0">
                <a:latin typeface="Tahoma" pitchFamily="34" charset="0"/>
              </a:rPr>
              <a:t>/</a:t>
            </a:r>
            <a:r>
              <a:rPr lang="en-US" sz="2400" dirty="0" err="1">
                <a:latin typeface="Tahoma" pitchFamily="34" charset="0"/>
              </a:rPr>
              <a:t>Sandeman</a:t>
            </a:r>
            <a:r>
              <a:rPr lang="en-US" sz="2400" dirty="0">
                <a:latin typeface="Tahoma" pitchFamily="34" charset="0"/>
              </a:rPr>
              <a:t> </a:t>
            </a:r>
          </a:p>
          <a:p>
            <a:pPr>
              <a:lnSpc>
                <a:spcPct val="90000"/>
              </a:lnSpc>
            </a:pPr>
            <a:r>
              <a:rPr lang="en-US" sz="2400" dirty="0">
                <a:latin typeface="Tahoma" pitchFamily="34" charset="0"/>
              </a:rPr>
              <a:t>The Tabernacle Church –      Began 1799 With 310 People</a:t>
            </a:r>
          </a:p>
          <a:p>
            <a:pPr>
              <a:lnSpc>
                <a:spcPct val="90000"/>
              </a:lnSpc>
            </a:pPr>
            <a:r>
              <a:rPr lang="en-US" sz="2400" dirty="0">
                <a:latin typeface="Tahoma" pitchFamily="34" charset="0"/>
              </a:rPr>
              <a:t>Lord’s Supper Was Administered Every Sunday</a:t>
            </a:r>
          </a:p>
          <a:p>
            <a:pPr>
              <a:lnSpc>
                <a:spcPct val="90000"/>
              </a:lnSpc>
            </a:pPr>
            <a:r>
              <a:rPr lang="en-US" sz="2400" dirty="0">
                <a:latin typeface="Tahoma" pitchFamily="34" charset="0"/>
              </a:rPr>
              <a:t>Weekly Collections Were Taken</a:t>
            </a:r>
          </a:p>
          <a:p>
            <a:pPr>
              <a:lnSpc>
                <a:spcPct val="90000"/>
              </a:lnSpc>
            </a:pPr>
            <a:r>
              <a:rPr lang="en-US" sz="2400" dirty="0">
                <a:latin typeface="Tahoma" pitchFamily="34" charset="0"/>
              </a:rPr>
              <a:t>Haldane Brothers Operated Schools Throughout England</a:t>
            </a:r>
          </a:p>
          <a:p>
            <a:pPr>
              <a:lnSpc>
                <a:spcPct val="90000"/>
              </a:lnSpc>
            </a:pPr>
            <a:r>
              <a:rPr lang="en-US" sz="2400" dirty="0">
                <a:latin typeface="Tahoma" pitchFamily="34" charset="0"/>
              </a:rPr>
              <a:t>Close Friends To </a:t>
            </a:r>
            <a:r>
              <a:rPr lang="en-US" sz="2400" dirty="0" err="1">
                <a:latin typeface="Tahoma" pitchFamily="34" charset="0"/>
              </a:rPr>
              <a:t>Greville</a:t>
            </a:r>
            <a:r>
              <a:rPr lang="en-US" sz="2400" dirty="0">
                <a:latin typeface="Tahoma" pitchFamily="34" charset="0"/>
              </a:rPr>
              <a:t> Ewing</a:t>
            </a:r>
          </a:p>
          <a:p>
            <a:pPr>
              <a:lnSpc>
                <a:spcPct val="90000"/>
              </a:lnSpc>
            </a:pPr>
            <a:r>
              <a:rPr lang="en-US" sz="2400" dirty="0">
                <a:latin typeface="Tahoma" pitchFamily="34" charset="0"/>
              </a:rPr>
              <a:t>Associated With Baptists</a:t>
            </a:r>
          </a:p>
        </p:txBody>
      </p:sp>
      <p:grpSp>
        <p:nvGrpSpPr>
          <p:cNvPr id="2" name="Group 7"/>
          <p:cNvGrpSpPr>
            <a:grpSpLocks/>
          </p:cNvGrpSpPr>
          <p:nvPr/>
        </p:nvGrpSpPr>
        <p:grpSpPr bwMode="auto">
          <a:xfrm>
            <a:off x="381000" y="1524000"/>
            <a:ext cx="3419475" cy="4975225"/>
            <a:chOff x="240" y="960"/>
            <a:chExt cx="2154" cy="3134"/>
          </a:xfrm>
        </p:grpSpPr>
        <p:pic>
          <p:nvPicPr>
            <p:cNvPr id="7173" name="Picture 5" descr="http://www.pbpress.org/images2/haldane.gif"/>
            <p:cNvPicPr>
              <a:picLocks noChangeAspect="1" noChangeArrowheads="1"/>
            </p:cNvPicPr>
            <p:nvPr/>
          </p:nvPicPr>
          <p:blipFill>
            <a:blip r:embed="rId2" cstate="print"/>
            <a:srcRect r="9267"/>
            <a:stretch>
              <a:fillRect/>
            </a:stretch>
          </p:blipFill>
          <p:spPr bwMode="auto">
            <a:xfrm>
              <a:off x="240" y="960"/>
              <a:ext cx="2154" cy="2688"/>
            </a:xfrm>
            <a:prstGeom prst="rect">
              <a:avLst/>
            </a:prstGeom>
            <a:noFill/>
          </p:spPr>
        </p:pic>
        <p:sp>
          <p:nvSpPr>
            <p:cNvPr id="7174" name="Text Box 6"/>
            <p:cNvSpPr txBox="1">
              <a:spLocks noChangeArrowheads="1"/>
            </p:cNvSpPr>
            <p:nvPr/>
          </p:nvSpPr>
          <p:spPr bwMode="auto">
            <a:xfrm>
              <a:off x="528" y="3648"/>
              <a:ext cx="1536" cy="446"/>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James Haldane</a:t>
              </a:r>
              <a:b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b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1768-1851</a:t>
              </a:r>
            </a:p>
          </p:txBody>
        </p:sp>
      </p:grpSp>
      <p:pic>
        <p:nvPicPr>
          <p:cNvPr id="4" name="Picture 3">
            <a:extLst>
              <a:ext uri="{FF2B5EF4-FFF2-40B4-BE49-F238E27FC236}">
                <a16:creationId xmlns:a16="http://schemas.microsoft.com/office/drawing/2014/main" id="{FF9D733C-BFE6-AFCA-A0CB-7B459B69CC64}"/>
              </a:ext>
            </a:extLst>
          </p:cNvPr>
          <p:cNvPicPr>
            <a:picLocks noChangeAspect="1"/>
          </p:cNvPicPr>
          <p:nvPr/>
        </p:nvPicPr>
        <p:blipFill>
          <a:blip r:embed="rId3"/>
          <a:stretch>
            <a:fillRect/>
          </a:stretch>
        </p:blipFill>
        <p:spPr>
          <a:xfrm>
            <a:off x="234180" y="1371600"/>
            <a:ext cx="3761558" cy="5127624"/>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outVertical)">
                                      <p:cBhvr>
                                        <p:cTn id="7" dur="500"/>
                                        <p:tgtEl>
                                          <p:spTgt spid="7170"/>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171">
                                            <p:txEl>
                                              <p:pRg st="0" end="0"/>
                                            </p:txEl>
                                          </p:spTgt>
                                        </p:tgtEl>
                                        <p:attrNameLst>
                                          <p:attrName>style.visibility</p:attrName>
                                        </p:attrNameLst>
                                      </p:cBhvr>
                                      <p:to>
                                        <p:strVal val="visible"/>
                                      </p:to>
                                    </p:set>
                                    <p:animEffect transition="in" filter="barn(outVertical)">
                                      <p:cBhvr>
                                        <p:cTn id="17" dur="500"/>
                                        <p:tgtEl>
                                          <p:spTgt spid="717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7171">
                                            <p:txEl>
                                              <p:pRg st="1" end="1"/>
                                            </p:txEl>
                                          </p:spTgt>
                                        </p:tgtEl>
                                        <p:attrNameLst>
                                          <p:attrName>style.visibility</p:attrName>
                                        </p:attrNameLst>
                                      </p:cBhvr>
                                      <p:to>
                                        <p:strVal val="visible"/>
                                      </p:to>
                                    </p:set>
                                    <p:animEffect transition="in" filter="barn(outVertical)">
                                      <p:cBhvr>
                                        <p:cTn id="22" dur="500"/>
                                        <p:tgtEl>
                                          <p:spTgt spid="717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7171">
                                            <p:txEl>
                                              <p:pRg st="2" end="2"/>
                                            </p:txEl>
                                          </p:spTgt>
                                        </p:tgtEl>
                                        <p:attrNameLst>
                                          <p:attrName>style.visibility</p:attrName>
                                        </p:attrNameLst>
                                      </p:cBhvr>
                                      <p:to>
                                        <p:strVal val="visible"/>
                                      </p:to>
                                    </p:set>
                                    <p:animEffect transition="in" filter="barn(outVertical)">
                                      <p:cBhvr>
                                        <p:cTn id="27" dur="500"/>
                                        <p:tgtEl>
                                          <p:spTgt spid="717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7171">
                                            <p:txEl>
                                              <p:pRg st="3" end="3"/>
                                            </p:txEl>
                                          </p:spTgt>
                                        </p:tgtEl>
                                        <p:attrNameLst>
                                          <p:attrName>style.visibility</p:attrName>
                                        </p:attrNameLst>
                                      </p:cBhvr>
                                      <p:to>
                                        <p:strVal val="visible"/>
                                      </p:to>
                                    </p:set>
                                    <p:animEffect transition="in" filter="barn(outVertical)">
                                      <p:cBhvr>
                                        <p:cTn id="32" dur="500"/>
                                        <p:tgtEl>
                                          <p:spTgt spid="717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7171">
                                            <p:txEl>
                                              <p:pRg st="4" end="4"/>
                                            </p:txEl>
                                          </p:spTgt>
                                        </p:tgtEl>
                                        <p:attrNameLst>
                                          <p:attrName>style.visibility</p:attrName>
                                        </p:attrNameLst>
                                      </p:cBhvr>
                                      <p:to>
                                        <p:strVal val="visible"/>
                                      </p:to>
                                    </p:set>
                                    <p:animEffect transition="in" filter="barn(outVertical)">
                                      <p:cBhvr>
                                        <p:cTn id="37" dur="500"/>
                                        <p:tgtEl>
                                          <p:spTgt spid="717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7171">
                                            <p:txEl>
                                              <p:pRg st="5" end="5"/>
                                            </p:txEl>
                                          </p:spTgt>
                                        </p:tgtEl>
                                        <p:attrNameLst>
                                          <p:attrName>style.visibility</p:attrName>
                                        </p:attrNameLst>
                                      </p:cBhvr>
                                      <p:to>
                                        <p:strVal val="visible"/>
                                      </p:to>
                                    </p:set>
                                    <p:animEffect transition="in" filter="barn(outVertical)">
                                      <p:cBhvr>
                                        <p:cTn id="42" dur="500"/>
                                        <p:tgtEl>
                                          <p:spTgt spid="7171">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7171">
                                            <p:txEl>
                                              <p:pRg st="6" end="6"/>
                                            </p:txEl>
                                          </p:spTgt>
                                        </p:tgtEl>
                                        <p:attrNameLst>
                                          <p:attrName>style.visibility</p:attrName>
                                        </p:attrNameLst>
                                      </p:cBhvr>
                                      <p:to>
                                        <p:strVal val="visible"/>
                                      </p:to>
                                    </p:set>
                                    <p:animEffect transition="in" filter="barn(outVertical)">
                                      <p:cBhvr>
                                        <p:cTn id="47" dur="500"/>
                                        <p:tgtEl>
                                          <p:spTgt spid="7171">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Effect transition="in" filter="fade">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762000"/>
          </a:xfrm>
        </p:spPr>
        <p:txBody>
          <a:bodyPr/>
          <a:lstStyle/>
          <a:p>
            <a:r>
              <a:rPr lang="en-US" sz="4000">
                <a:latin typeface="Tahoma" charset="0"/>
              </a:rPr>
              <a:t>Haldane Tabernacle - Edinburgh</a:t>
            </a:r>
          </a:p>
        </p:txBody>
      </p:sp>
      <p:pic>
        <p:nvPicPr>
          <p:cNvPr id="23562" name="Picture 10" descr="Haldane Meeting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063"/>
            <a:ext cx="9144000" cy="610393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spTree>
    <p:extLst>
      <p:ext uri="{BB962C8B-B14F-4D97-AF65-F5344CB8AC3E}">
        <p14:creationId xmlns:p14="http://schemas.microsoft.com/office/powerpoint/2010/main" val="207488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Scale>
                                      <p:cBhvr>
                                        <p:cTn id="7" dur="1000" decel="50000" fill="hold">
                                          <p:stCondLst>
                                            <p:cond delay="0"/>
                                          </p:stCondLst>
                                        </p:cTn>
                                        <p:tgtEl>
                                          <p:spTgt spid="235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554"/>
                                        </p:tgtEl>
                                        <p:attrNameLst>
                                          <p:attrName>ppt_x</p:attrName>
                                          <p:attrName>ppt_y</p:attrName>
                                        </p:attrNameLst>
                                      </p:cBhvr>
                                    </p:animMotion>
                                    <p:animEffect transition="in" filter="fade">
                                      <p:cBhvr>
                                        <p:cTn id="9"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228600"/>
            <a:ext cx="7772400" cy="762000"/>
          </a:xfrm>
        </p:spPr>
        <p:txBody>
          <a:bodyPr/>
          <a:lstStyle/>
          <a:p>
            <a:r>
              <a:rPr lang="en-US" dirty="0">
                <a:latin typeface="Tahoma" pitchFamily="34" charset="0"/>
              </a:rPr>
              <a:t>Tabernacle Church Teaching</a:t>
            </a:r>
          </a:p>
        </p:txBody>
      </p:sp>
      <p:sp>
        <p:nvSpPr>
          <p:cNvPr id="8195" name="Rectangle 3"/>
          <p:cNvSpPr>
            <a:spLocks noGrp="1" noChangeArrowheads="1"/>
          </p:cNvSpPr>
          <p:nvPr>
            <p:ph type="body" idx="1"/>
          </p:nvPr>
        </p:nvSpPr>
        <p:spPr>
          <a:xfrm>
            <a:off x="228600" y="1219200"/>
            <a:ext cx="8610600" cy="5410200"/>
          </a:xfrm>
        </p:spPr>
        <p:txBody>
          <a:bodyPr/>
          <a:lstStyle/>
          <a:p>
            <a:r>
              <a:rPr lang="en-US" sz="2400" dirty="0">
                <a:latin typeface="Tahoma" pitchFamily="34" charset="0"/>
              </a:rPr>
              <a:t>N.T. Contained The Pattern For All Christian Service</a:t>
            </a:r>
          </a:p>
          <a:p>
            <a:r>
              <a:rPr lang="en-US" sz="2400" dirty="0">
                <a:latin typeface="Tahoma" pitchFamily="34" charset="0"/>
              </a:rPr>
              <a:t>Apostolic Church Model Provided Church Model For All Ages</a:t>
            </a:r>
          </a:p>
          <a:p>
            <a:r>
              <a:rPr lang="en-US" sz="2400" dirty="0">
                <a:latin typeface="Tahoma" pitchFamily="34" charset="0"/>
              </a:rPr>
              <a:t>Thus Teaching “Restoration” Or “Restitution”</a:t>
            </a:r>
          </a:p>
          <a:p>
            <a:r>
              <a:rPr lang="en-US" sz="2400" dirty="0">
                <a:latin typeface="Tahoma" pitchFamily="34" charset="0"/>
              </a:rPr>
              <a:t>Congregational Autonomy</a:t>
            </a:r>
          </a:p>
          <a:p>
            <a:r>
              <a:rPr lang="en-US" sz="2400" dirty="0">
                <a:latin typeface="Tahoma" pitchFamily="34" charset="0"/>
              </a:rPr>
              <a:t>Elders Served In Each Congregation, Teaching &amp; Ruling</a:t>
            </a:r>
          </a:p>
          <a:p>
            <a:r>
              <a:rPr lang="en-US" sz="2400" dirty="0">
                <a:latin typeface="Tahoma" pitchFamily="34" charset="0"/>
              </a:rPr>
              <a:t>Each Church Had Its Own Deacons &amp; Minister</a:t>
            </a:r>
          </a:p>
          <a:p>
            <a:r>
              <a:rPr lang="en-US" sz="2400" dirty="0">
                <a:latin typeface="Tahoma" pitchFamily="34" charset="0"/>
              </a:rPr>
              <a:t>Civil Authorities Had No Right In Church Matters</a:t>
            </a:r>
          </a:p>
          <a:p>
            <a:r>
              <a:rPr lang="en-US" sz="2400" dirty="0">
                <a:latin typeface="Tahoma" pitchFamily="34" charset="0"/>
              </a:rPr>
              <a:t>Weekly Observance Of The Lord’s Supper</a:t>
            </a:r>
          </a:p>
          <a:p>
            <a:r>
              <a:rPr lang="en-US" sz="2400" dirty="0">
                <a:latin typeface="Tahoma" pitchFamily="34" charset="0"/>
              </a:rPr>
              <a:t>By 1808 Both </a:t>
            </a:r>
            <a:r>
              <a:rPr lang="en-US" sz="2400" dirty="0" err="1">
                <a:latin typeface="Tahoma" pitchFamily="34" charset="0"/>
              </a:rPr>
              <a:t>Haldanes</a:t>
            </a:r>
            <a:r>
              <a:rPr lang="en-US" sz="2400" dirty="0">
                <a:latin typeface="Tahoma" pitchFamily="34" charset="0"/>
              </a:rPr>
              <a:t> Believed That Immersion Was The Only Proper Mode Of Baptism</a:t>
            </a:r>
          </a:p>
          <a:p>
            <a:r>
              <a:rPr lang="en-US" sz="2400" dirty="0" err="1">
                <a:latin typeface="Tahoma" pitchFamily="34" charset="0"/>
              </a:rPr>
              <a:t>Haldanes</a:t>
            </a:r>
            <a:r>
              <a:rPr lang="en-US" sz="2400" dirty="0">
                <a:latin typeface="Tahoma" pitchFamily="34" charset="0"/>
              </a:rPr>
              <a:t> Differed With </a:t>
            </a:r>
            <a:r>
              <a:rPr lang="en-US" sz="2400" dirty="0" err="1">
                <a:latin typeface="Tahoma" pitchFamily="34" charset="0"/>
              </a:rPr>
              <a:t>Glas</a:t>
            </a:r>
            <a:r>
              <a:rPr lang="en-US" sz="2400" dirty="0">
                <a:latin typeface="Tahoma" pitchFamily="34" charset="0"/>
              </a:rPr>
              <a:t> Over Discipline, Took A More Loving Approach</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out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barn(outVertical)">
                                      <p:cBhvr>
                                        <p:cTn id="12" dur="5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barn(outVertical)">
                                      <p:cBhvr>
                                        <p:cTn id="17" dur="500"/>
                                        <p:tgtEl>
                                          <p:spTgt spid="81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Effect transition="in" filter="barn(outVertical)">
                                      <p:cBhvr>
                                        <p:cTn id="22" dur="500"/>
                                        <p:tgtEl>
                                          <p:spTgt spid="81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8195">
                                            <p:txEl>
                                              <p:pRg st="3" end="3"/>
                                            </p:txEl>
                                          </p:spTgt>
                                        </p:tgtEl>
                                        <p:attrNameLst>
                                          <p:attrName>style.visibility</p:attrName>
                                        </p:attrNameLst>
                                      </p:cBhvr>
                                      <p:to>
                                        <p:strVal val="visible"/>
                                      </p:to>
                                    </p:set>
                                    <p:animEffect transition="in" filter="barn(outVertical)">
                                      <p:cBhvr>
                                        <p:cTn id="27" dur="500"/>
                                        <p:tgtEl>
                                          <p:spTgt spid="819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8195">
                                            <p:txEl>
                                              <p:pRg st="4" end="4"/>
                                            </p:txEl>
                                          </p:spTgt>
                                        </p:tgtEl>
                                        <p:attrNameLst>
                                          <p:attrName>style.visibility</p:attrName>
                                        </p:attrNameLst>
                                      </p:cBhvr>
                                      <p:to>
                                        <p:strVal val="visible"/>
                                      </p:to>
                                    </p:set>
                                    <p:animEffect transition="in" filter="barn(outVertical)">
                                      <p:cBhvr>
                                        <p:cTn id="32" dur="500"/>
                                        <p:tgtEl>
                                          <p:spTgt spid="819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Effect transition="in" filter="barn(outVertical)">
                                      <p:cBhvr>
                                        <p:cTn id="37" dur="500"/>
                                        <p:tgtEl>
                                          <p:spTgt spid="819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8195">
                                            <p:txEl>
                                              <p:pRg st="6" end="6"/>
                                            </p:txEl>
                                          </p:spTgt>
                                        </p:tgtEl>
                                        <p:attrNameLst>
                                          <p:attrName>style.visibility</p:attrName>
                                        </p:attrNameLst>
                                      </p:cBhvr>
                                      <p:to>
                                        <p:strVal val="visible"/>
                                      </p:to>
                                    </p:set>
                                    <p:animEffect transition="in" filter="barn(outVertical)">
                                      <p:cBhvr>
                                        <p:cTn id="42" dur="500"/>
                                        <p:tgtEl>
                                          <p:spTgt spid="819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8195">
                                            <p:txEl>
                                              <p:pRg st="7" end="7"/>
                                            </p:txEl>
                                          </p:spTgt>
                                        </p:tgtEl>
                                        <p:attrNameLst>
                                          <p:attrName>style.visibility</p:attrName>
                                        </p:attrNameLst>
                                      </p:cBhvr>
                                      <p:to>
                                        <p:strVal val="visible"/>
                                      </p:to>
                                    </p:set>
                                    <p:animEffect transition="in" filter="barn(outVertical)">
                                      <p:cBhvr>
                                        <p:cTn id="47" dur="500"/>
                                        <p:tgtEl>
                                          <p:spTgt spid="819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8195">
                                            <p:txEl>
                                              <p:pRg st="8" end="8"/>
                                            </p:txEl>
                                          </p:spTgt>
                                        </p:tgtEl>
                                        <p:attrNameLst>
                                          <p:attrName>style.visibility</p:attrName>
                                        </p:attrNameLst>
                                      </p:cBhvr>
                                      <p:to>
                                        <p:strVal val="visible"/>
                                      </p:to>
                                    </p:set>
                                    <p:animEffect transition="in" filter="barn(outVertical)">
                                      <p:cBhvr>
                                        <p:cTn id="52" dur="500"/>
                                        <p:tgtEl>
                                          <p:spTgt spid="819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37" fill="hold" grpId="0" nodeType="clickEffect">
                                  <p:stCondLst>
                                    <p:cond delay="0"/>
                                  </p:stCondLst>
                                  <p:childTnLst>
                                    <p:set>
                                      <p:cBhvr>
                                        <p:cTn id="56" dur="1" fill="hold">
                                          <p:stCondLst>
                                            <p:cond delay="0"/>
                                          </p:stCondLst>
                                        </p:cTn>
                                        <p:tgtEl>
                                          <p:spTgt spid="8195">
                                            <p:txEl>
                                              <p:pRg st="9" end="9"/>
                                            </p:txEl>
                                          </p:spTgt>
                                        </p:tgtEl>
                                        <p:attrNameLst>
                                          <p:attrName>style.visibility</p:attrName>
                                        </p:attrNameLst>
                                      </p:cBhvr>
                                      <p:to>
                                        <p:strVal val="visible"/>
                                      </p:to>
                                    </p:set>
                                    <p:animEffect transition="in" filter="barn(outVertical)">
                                      <p:cBhvr>
                                        <p:cTn id="57" dur="500"/>
                                        <p:tgtEl>
                                          <p:spTgt spid="81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737370" y="1063252"/>
            <a:ext cx="4038600" cy="1143000"/>
          </a:xfrm>
        </p:spPr>
        <p:txBody>
          <a:bodyPr/>
          <a:lstStyle/>
          <a:p>
            <a:pPr algn="l"/>
            <a:r>
              <a:rPr lang="en-US">
                <a:latin typeface="Tahoma" charset="0"/>
              </a:rPr>
              <a:t>Greville</a:t>
            </a:r>
            <a:r>
              <a:rPr lang="en-US" dirty="0">
                <a:latin typeface="Tahoma" charset="0"/>
              </a:rPr>
              <a:t> Ewing</a:t>
            </a:r>
          </a:p>
        </p:txBody>
      </p:sp>
      <p:grpSp>
        <p:nvGrpSpPr>
          <p:cNvPr id="9224" name="Group 8"/>
          <p:cNvGrpSpPr>
            <a:grpSpLocks/>
          </p:cNvGrpSpPr>
          <p:nvPr/>
        </p:nvGrpSpPr>
        <p:grpSpPr bwMode="auto">
          <a:xfrm>
            <a:off x="4000501" y="3276804"/>
            <a:ext cx="5448301" cy="3508376"/>
            <a:chOff x="2712" y="2154"/>
            <a:chExt cx="3432" cy="2210"/>
          </a:xfrm>
        </p:grpSpPr>
        <p:pic>
          <p:nvPicPr>
            <p:cNvPr id="9222" name="Picture 6" descr="Neighborhood Where Ewing Preach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 y="2154"/>
              <a:ext cx="2448" cy="1634"/>
            </a:xfrm>
            <a:prstGeom prst="rect">
              <a:avLst/>
            </a:prstGeom>
            <a:noFill/>
            <a:extLst>
              <a:ext uri="{909E8E84-426E-40dd-AFC4-6F175D3DCCD1}">
                <a14:hiddenFill xmlns:a14="http://schemas.microsoft.com/office/drawing/2010/main" xmlns="">
                  <a:solidFill>
                    <a:srgbClr val="FFFFFF"/>
                  </a:solidFill>
                </a14:hiddenFill>
              </a:ext>
            </a:extLst>
          </p:spPr>
        </p:pic>
        <p:sp>
          <p:nvSpPr>
            <p:cNvPr id="9223" name="Text Box 7"/>
            <p:cNvSpPr txBox="1">
              <a:spLocks noChangeArrowheads="1"/>
            </p:cNvSpPr>
            <p:nvPr/>
          </p:nvSpPr>
          <p:spPr bwMode="auto">
            <a:xfrm>
              <a:off x="2712" y="3731"/>
              <a:ext cx="34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dirty="0"/>
                <a:t>Street Where Ewing Lived In Glasgow</a:t>
              </a:r>
              <a:br>
                <a:rPr lang="en-US" dirty="0"/>
              </a:br>
              <a:r>
                <a:rPr lang="en-US" dirty="0"/>
                <a:t>Facing The River Clyde</a:t>
              </a:r>
            </a:p>
          </p:txBody>
        </p:sp>
      </p:grpSp>
      <p:sp>
        <p:nvSpPr>
          <p:cNvPr id="2" name="Text Placeholder 1"/>
          <p:cNvSpPr>
            <a:spLocks noGrp="1"/>
          </p:cNvSpPr>
          <p:nvPr>
            <p:ph type="body" sz="half" idx="1"/>
          </p:nvPr>
        </p:nvSpPr>
        <p:spPr/>
        <p:txBody>
          <a:bodyPr/>
          <a:lstStyle/>
          <a:p>
            <a:endParaRPr lang="en-US" dirty="0"/>
          </a:p>
        </p:txBody>
      </p:sp>
      <p:sp>
        <p:nvSpPr>
          <p:cNvPr id="3" name="TextBox 2"/>
          <p:cNvSpPr txBox="1"/>
          <p:nvPr/>
        </p:nvSpPr>
        <p:spPr>
          <a:xfrm>
            <a:off x="5693923" y="1999739"/>
            <a:ext cx="1643399" cy="461665"/>
          </a:xfrm>
          <a:prstGeom prst="rect">
            <a:avLst/>
          </a:prstGeom>
          <a:noFill/>
        </p:spPr>
        <p:txBody>
          <a:bodyPr wrap="none" rtlCol="0">
            <a:spAutoFit/>
          </a:bodyPr>
          <a:lstStyle/>
          <a:p>
            <a:r>
              <a:rPr lang="en-US" dirty="0">
                <a:latin typeface="Tahoma" charset="0"/>
                <a:ea typeface="Tahoma" charset="0"/>
                <a:cs typeface="Tahoma" charset="0"/>
              </a:rPr>
              <a:t>1767-1841</a:t>
            </a:r>
          </a:p>
        </p:txBody>
      </p:sp>
      <p:sp>
        <p:nvSpPr>
          <p:cNvPr id="9" name="TextBox 8"/>
          <p:cNvSpPr txBox="1"/>
          <p:nvPr/>
        </p:nvSpPr>
        <p:spPr>
          <a:xfrm>
            <a:off x="3657600" y="6553200"/>
            <a:ext cx="5486400" cy="307777"/>
          </a:xfrm>
          <a:prstGeom prst="rect">
            <a:avLst/>
          </a:prstGeom>
          <a:noFill/>
        </p:spPr>
        <p:txBody>
          <a:bodyPr wrap="square" rtlCol="0">
            <a:spAutoFit/>
          </a:bodyPr>
          <a:lstStyle/>
          <a:p>
            <a:r>
              <a:rPr lang="en-US" sz="1400" b="1" dirty="0">
                <a:latin typeface="Tahoma"/>
                <a:cs typeface="Tahoma"/>
              </a:rPr>
              <a:t>See More At http://</a:t>
            </a:r>
            <a:r>
              <a:rPr lang="en-US" sz="1400" b="1" dirty="0" err="1">
                <a:latin typeface="Tahoma"/>
                <a:cs typeface="Tahoma"/>
              </a:rPr>
              <a:t>www.TheRestorationMovement.com</a:t>
            </a:r>
            <a:r>
              <a:rPr lang="en-US" sz="1400" b="1" dirty="0">
                <a:latin typeface="Tahoma"/>
                <a:cs typeface="Tahoma"/>
              </a:rPr>
              <a:t>/</a:t>
            </a:r>
          </a:p>
        </p:txBody>
      </p:sp>
      <p:pic>
        <p:nvPicPr>
          <p:cNvPr id="4" name="Picture 3"/>
          <p:cNvPicPr>
            <a:picLocks noChangeAspect="1"/>
          </p:cNvPicPr>
          <p:nvPr/>
        </p:nvPicPr>
        <p:blipFill>
          <a:blip r:embed="rId3"/>
          <a:stretch>
            <a:fillRect/>
          </a:stretch>
        </p:blipFill>
        <p:spPr>
          <a:xfrm>
            <a:off x="519241" y="1085737"/>
            <a:ext cx="3835400" cy="4813300"/>
          </a:xfrm>
          <a:prstGeom prst="rect">
            <a:avLst/>
          </a:prstGeom>
        </p:spPr>
      </p:pic>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38486920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outVertic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0"/>
            <a:ext cx="7772400" cy="1143000"/>
          </a:xfrm>
        </p:spPr>
        <p:txBody>
          <a:bodyPr/>
          <a:lstStyle/>
          <a:p>
            <a:pPr algn="l"/>
            <a:r>
              <a:rPr lang="en-US">
                <a:latin typeface="Tahoma" pitchFamily="34" charset="0"/>
              </a:rPr>
              <a:t>Greville Ewing</a:t>
            </a:r>
          </a:p>
        </p:txBody>
      </p:sp>
      <p:sp>
        <p:nvSpPr>
          <p:cNvPr id="9219" name="Rectangle 3"/>
          <p:cNvSpPr>
            <a:spLocks noGrp="1" noChangeArrowheads="1"/>
          </p:cNvSpPr>
          <p:nvPr>
            <p:ph type="body" sz="half" idx="1"/>
          </p:nvPr>
        </p:nvSpPr>
        <p:spPr>
          <a:xfrm>
            <a:off x="304800" y="1447800"/>
            <a:ext cx="5029200" cy="4876800"/>
          </a:xfrm>
        </p:spPr>
        <p:txBody>
          <a:bodyPr/>
          <a:lstStyle/>
          <a:p>
            <a:r>
              <a:rPr lang="en-US" sz="2800">
                <a:latin typeface="Tahoma" pitchFamily="34" charset="0"/>
              </a:rPr>
              <a:t>1767-1841- Born In Edinburgh, Scotland</a:t>
            </a:r>
          </a:p>
          <a:p>
            <a:r>
              <a:rPr lang="en-US" sz="2800">
                <a:latin typeface="Tahoma" pitchFamily="34" charset="0"/>
              </a:rPr>
              <a:t>Supported Mission &amp; Congregationalism In Scotland</a:t>
            </a:r>
          </a:p>
          <a:p>
            <a:r>
              <a:rPr lang="en-US" sz="2800">
                <a:latin typeface="Tahoma" pitchFamily="34" charset="0"/>
              </a:rPr>
              <a:t>Founding Member &amp; Secretary Of Edinburgh (Later Scotland) Missionary Society, March, 1796</a:t>
            </a:r>
          </a:p>
        </p:txBody>
      </p:sp>
      <p:pic>
        <p:nvPicPr>
          <p:cNvPr id="9220" name="Picture 4"/>
          <p:cNvPicPr>
            <a:picLocks noGrp="1" noChangeAspect="1" noChangeArrowheads="1"/>
          </p:cNvPicPr>
          <p:nvPr>
            <p:ph sz="half" idx="2"/>
          </p:nvPr>
        </p:nvPicPr>
        <p:blipFill>
          <a:blip r:embed="rId2" cstate="print"/>
          <a:srcRect l="10143" t="7843" r="16322" b="7843"/>
          <a:stretch>
            <a:fillRect/>
          </a:stretch>
        </p:blipFill>
        <p:spPr>
          <a:xfrm>
            <a:off x="5348288" y="0"/>
            <a:ext cx="3417887" cy="4419600"/>
          </a:xfrm>
          <a:noFill/>
          <a:ln/>
        </p:spPr>
      </p:pic>
      <p:grpSp>
        <p:nvGrpSpPr>
          <p:cNvPr id="2" name="Group 8"/>
          <p:cNvGrpSpPr>
            <a:grpSpLocks/>
          </p:cNvGrpSpPr>
          <p:nvPr/>
        </p:nvGrpSpPr>
        <p:grpSpPr bwMode="auto">
          <a:xfrm>
            <a:off x="4114800" y="3733800"/>
            <a:ext cx="4953000" cy="2971800"/>
            <a:chOff x="2592" y="2352"/>
            <a:chExt cx="3120" cy="1872"/>
          </a:xfrm>
        </p:grpSpPr>
        <p:pic>
          <p:nvPicPr>
            <p:cNvPr id="9222" name="Picture 6" descr="Neighborhood Where Ewing Preached"/>
            <p:cNvPicPr>
              <a:picLocks noChangeAspect="1" noChangeArrowheads="1"/>
            </p:cNvPicPr>
            <p:nvPr/>
          </p:nvPicPr>
          <p:blipFill>
            <a:blip r:embed="rId3" cstate="print"/>
            <a:srcRect/>
            <a:stretch>
              <a:fillRect/>
            </a:stretch>
          </p:blipFill>
          <p:spPr bwMode="auto">
            <a:xfrm>
              <a:off x="3264" y="2352"/>
              <a:ext cx="2448" cy="1634"/>
            </a:xfrm>
            <a:prstGeom prst="rect">
              <a:avLst/>
            </a:prstGeom>
            <a:noFill/>
          </p:spPr>
        </p:pic>
        <p:sp>
          <p:nvSpPr>
            <p:cNvPr id="9223" name="Text Box 7"/>
            <p:cNvSpPr txBox="1">
              <a:spLocks noChangeArrowheads="1"/>
            </p:cNvSpPr>
            <p:nvPr/>
          </p:nvSpPr>
          <p:spPr bwMode="auto">
            <a:xfrm>
              <a:off x="2592" y="3936"/>
              <a:ext cx="3120" cy="28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Street Where Ewing Lived In Glasgow</a:t>
              </a: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out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barn(outVertical)">
                                      <p:cBhvr>
                                        <p:cTn id="12" dur="500"/>
                                        <p:tgtEl>
                                          <p:spTgt spid="92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barn(outVertical)">
                                      <p:cBhvr>
                                        <p:cTn id="17" dur="500"/>
                                        <p:tgtEl>
                                          <p:spTgt spid="92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9219">
                                            <p:txEl>
                                              <p:pRg st="2" end="2"/>
                                            </p:txEl>
                                          </p:spTgt>
                                        </p:tgtEl>
                                        <p:attrNameLst>
                                          <p:attrName>style.visibility</p:attrName>
                                        </p:attrNameLst>
                                      </p:cBhvr>
                                      <p:to>
                                        <p:strVal val="visible"/>
                                      </p:to>
                                    </p:set>
                                    <p:animEffect transition="in" filter="barn(outVertical)">
                                      <p:cBhvr>
                                        <p:cTn id="22" dur="5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build="p" bldLvl="5"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cp_7278a"/>
          <p:cNvPicPr>
            <a:picLocks noChangeAspect="1" noChangeArrowheads="1"/>
          </p:cNvPicPr>
          <p:nvPr/>
        </p:nvPicPr>
        <p:blipFill>
          <a:blip r:embed="rId2" cstate="print"/>
          <a:srcRect t="-2190" r="12408" b="3650"/>
          <a:stretch>
            <a:fillRect/>
          </a:stretch>
        </p:blipFill>
        <p:spPr bwMode="auto">
          <a:xfrm>
            <a:off x="0" y="0"/>
            <a:ext cx="9144000" cy="6858000"/>
          </a:xfrm>
          <a:prstGeom prst="rect">
            <a:avLst/>
          </a:prstGeom>
          <a:noFill/>
        </p:spPr>
      </p:pic>
      <p:sp>
        <p:nvSpPr>
          <p:cNvPr id="3074" name="Rectangle 2"/>
          <p:cNvSpPr>
            <a:spLocks noGrp="1" noChangeArrowheads="1"/>
          </p:cNvSpPr>
          <p:nvPr>
            <p:ph type="title"/>
          </p:nvPr>
        </p:nvSpPr>
        <p:spPr>
          <a:xfrm>
            <a:off x="1219200" y="76200"/>
            <a:ext cx="6477000" cy="838200"/>
          </a:xfrm>
          <a:solidFill>
            <a:schemeClr val="bg2">
              <a:alpha val="17999"/>
            </a:schemeClr>
          </a:solidFill>
        </p:spPr>
        <p:txBody>
          <a:bodyPr/>
          <a:lstStyle/>
          <a:p>
            <a:r>
              <a:rPr lang="en-US"/>
              <a:t>Attempting Restoration</a:t>
            </a:r>
          </a:p>
        </p:txBody>
      </p:sp>
      <p:sp>
        <p:nvSpPr>
          <p:cNvPr id="3075" name="Rectangle 3"/>
          <p:cNvSpPr>
            <a:spLocks noGrp="1" noChangeArrowheads="1"/>
          </p:cNvSpPr>
          <p:nvPr>
            <p:ph type="body" idx="1"/>
          </p:nvPr>
        </p:nvSpPr>
        <p:spPr>
          <a:xfrm>
            <a:off x="304800" y="1066800"/>
            <a:ext cx="8534400" cy="5791200"/>
          </a:xfrm>
          <a:solidFill>
            <a:schemeClr val="bg2">
              <a:alpha val="48000"/>
            </a:schemeClr>
          </a:solidFill>
          <a:ln/>
        </p:spPr>
        <p:txBody>
          <a:bodyPr/>
          <a:lstStyle/>
          <a:p>
            <a:pPr>
              <a:lnSpc>
                <a:spcPct val="90000"/>
              </a:lnSpc>
            </a:pPr>
            <a:r>
              <a:rPr lang="en-US" sz="2800" dirty="0">
                <a:solidFill>
                  <a:srgbClr val="FFFF00"/>
                </a:solidFill>
                <a:effectLst>
                  <a:outerShdw blurRad="38100" dist="38100" dir="2700000" algn="tl">
                    <a:srgbClr val="000000"/>
                  </a:outerShdw>
                </a:effectLst>
              </a:rPr>
              <a:t>In 1669, Charles II had been on the English throne for nine years.</a:t>
            </a:r>
          </a:p>
          <a:p>
            <a:pPr>
              <a:lnSpc>
                <a:spcPct val="90000"/>
              </a:lnSpc>
            </a:pPr>
            <a:r>
              <a:rPr lang="en-US" sz="2800" dirty="0">
                <a:solidFill>
                  <a:srgbClr val="FFFF00"/>
                </a:solidFill>
                <a:effectLst>
                  <a:outerShdw blurRad="38100" dist="38100" dir="2700000" algn="tl">
                    <a:srgbClr val="000000"/>
                  </a:outerShdw>
                </a:effectLst>
              </a:rPr>
              <a:t>Despite Charles’ inclination toward toleration, the early years of his reign were marked by a series of repressive measures, collectively known as the Clarendon Code.</a:t>
            </a:r>
          </a:p>
          <a:p>
            <a:pPr>
              <a:lnSpc>
                <a:spcPct val="90000"/>
              </a:lnSpc>
            </a:pPr>
            <a:r>
              <a:rPr lang="en-US" sz="2800" dirty="0">
                <a:solidFill>
                  <a:srgbClr val="FFFF00"/>
                </a:solidFill>
                <a:effectLst>
                  <a:outerShdw blurRad="38100" dist="38100" dir="2700000" algn="tl">
                    <a:srgbClr val="000000"/>
                  </a:outerShdw>
                </a:effectLst>
              </a:rPr>
              <a:t>Under the Clarendon Code grave disabilities were placed on those who sought to worship outside the boundaries placed on them by the English church.</a:t>
            </a:r>
          </a:p>
          <a:p>
            <a:pPr>
              <a:lnSpc>
                <a:spcPct val="90000"/>
              </a:lnSpc>
            </a:pPr>
            <a:r>
              <a:rPr lang="en-US" sz="2800" dirty="0">
                <a:solidFill>
                  <a:srgbClr val="FFFF00"/>
                </a:solidFill>
                <a:effectLst>
                  <a:outerShdw blurRad="38100" dist="38100" dir="2700000" algn="tl">
                    <a:srgbClr val="000000"/>
                  </a:outerShdw>
                </a:effectLst>
              </a:rPr>
              <a:t>In particular the Conventicle Act banished any meetings of more than five people in addition to the household for worship other than in the prescribed form and location.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fade">
                                      <p:cBhvr>
                                        <p:cTn id="12" dur="2000"/>
                                        <p:tgtEl>
                                          <p:spTgt spid="307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75">
                                            <p:bg/>
                                          </p:spTgt>
                                        </p:tgtEl>
                                        <p:attrNameLst>
                                          <p:attrName>style.visibility</p:attrName>
                                        </p:attrNameLst>
                                      </p:cBhvr>
                                      <p:to>
                                        <p:strVal val="visible"/>
                                      </p:to>
                                    </p:set>
                                    <p:animEffect transition="in" filter="fade">
                                      <p:cBhvr>
                                        <p:cTn id="15" dur="2000"/>
                                        <p:tgtEl>
                                          <p:spTgt spid="3075">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75">
                                            <p:txEl>
                                              <p:pRg st="1" end="1"/>
                                            </p:txEl>
                                          </p:spTgt>
                                        </p:tgtEl>
                                        <p:attrNameLst>
                                          <p:attrName>style.visibility</p:attrName>
                                        </p:attrNameLst>
                                      </p:cBhvr>
                                      <p:to>
                                        <p:strVal val="visible"/>
                                      </p:to>
                                    </p:set>
                                    <p:animEffect transition="in" filter="fade">
                                      <p:cBhvr>
                                        <p:cTn id="20" dur="2000"/>
                                        <p:tgtEl>
                                          <p:spTgt spid="307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75">
                                            <p:txEl>
                                              <p:pRg st="2" end="2"/>
                                            </p:txEl>
                                          </p:spTgt>
                                        </p:tgtEl>
                                        <p:attrNameLst>
                                          <p:attrName>style.visibility</p:attrName>
                                        </p:attrNameLst>
                                      </p:cBhvr>
                                      <p:to>
                                        <p:strVal val="visible"/>
                                      </p:to>
                                    </p:set>
                                    <p:animEffect transition="in" filter="fade">
                                      <p:cBhvr>
                                        <p:cTn id="25" dur="2000"/>
                                        <p:tgtEl>
                                          <p:spTgt spid="307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75">
                                            <p:txEl>
                                              <p:pRg st="3" end="3"/>
                                            </p:txEl>
                                          </p:spTgt>
                                        </p:tgtEl>
                                        <p:attrNameLst>
                                          <p:attrName>style.visibility</p:attrName>
                                        </p:attrNameLst>
                                      </p:cBhvr>
                                      <p:to>
                                        <p:strVal val="visible"/>
                                      </p:to>
                                    </p:set>
                                    <p:animEffect transition="in" filter="fade">
                                      <p:cBhvr>
                                        <p:cTn id="30" dur="20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0"/>
            <a:ext cx="7772400" cy="1143000"/>
          </a:xfrm>
        </p:spPr>
        <p:txBody>
          <a:bodyPr/>
          <a:lstStyle/>
          <a:p>
            <a:r>
              <a:rPr lang="en-US">
                <a:latin typeface="Tahoma" pitchFamily="34" charset="0"/>
              </a:rPr>
              <a:t>Influence Of Greville Ewing</a:t>
            </a:r>
          </a:p>
        </p:txBody>
      </p:sp>
      <p:sp>
        <p:nvSpPr>
          <p:cNvPr id="17411" name="Rectangle 3"/>
          <p:cNvSpPr>
            <a:spLocks noGrp="1" noChangeArrowheads="1"/>
          </p:cNvSpPr>
          <p:nvPr>
            <p:ph type="body" sz="half" idx="1"/>
          </p:nvPr>
        </p:nvSpPr>
        <p:spPr>
          <a:xfrm>
            <a:off x="0" y="914400"/>
            <a:ext cx="4876800" cy="5943600"/>
          </a:xfrm>
        </p:spPr>
        <p:txBody>
          <a:bodyPr/>
          <a:lstStyle/>
          <a:p>
            <a:r>
              <a:rPr lang="en-US" sz="2800" dirty="0">
                <a:latin typeface="Tahoma" pitchFamily="34" charset="0"/>
              </a:rPr>
              <a:t>Met And Worked With Haldane Brothers Until 1808 Teaching In Schools, Preaching</a:t>
            </a:r>
          </a:p>
          <a:p>
            <a:r>
              <a:rPr lang="en-US" sz="2800" dirty="0">
                <a:latin typeface="Tahoma" pitchFamily="34" charset="0"/>
              </a:rPr>
              <a:t>1800-1839 – Minister Of Mother Church of Scottish Congregationalism, Glasgow, Scotland</a:t>
            </a:r>
          </a:p>
          <a:p>
            <a:r>
              <a:rPr lang="en-US" sz="2800" dirty="0">
                <a:latin typeface="Tahoma" pitchFamily="34" charset="0"/>
              </a:rPr>
              <a:t>Instructed At University    of Glasgow</a:t>
            </a:r>
          </a:p>
          <a:p>
            <a:r>
              <a:rPr lang="en-US" sz="2800" dirty="0">
                <a:latin typeface="Tahoma" pitchFamily="34" charset="0"/>
              </a:rPr>
              <a:t>One Of His Students 1808  - 1809 School Year Was A Young Alexander Campbell</a:t>
            </a:r>
            <a:endParaRPr lang="en-US" sz="2800" dirty="0"/>
          </a:p>
        </p:txBody>
      </p:sp>
      <p:grpSp>
        <p:nvGrpSpPr>
          <p:cNvPr id="2" name="Group 7"/>
          <p:cNvGrpSpPr>
            <a:grpSpLocks/>
          </p:cNvGrpSpPr>
          <p:nvPr/>
        </p:nvGrpSpPr>
        <p:grpSpPr bwMode="auto">
          <a:xfrm>
            <a:off x="6019800" y="4267200"/>
            <a:ext cx="2819400" cy="2590800"/>
            <a:chOff x="3600" y="2160"/>
            <a:chExt cx="2112" cy="1968"/>
          </a:xfrm>
        </p:grpSpPr>
        <p:pic>
          <p:nvPicPr>
            <p:cNvPr id="17413" name="Picture 5"/>
            <p:cNvPicPr>
              <a:picLocks noChangeAspect="1" noChangeArrowheads="1"/>
            </p:cNvPicPr>
            <p:nvPr/>
          </p:nvPicPr>
          <p:blipFill>
            <a:blip r:embed="rId2" cstate="print"/>
            <a:srcRect/>
            <a:stretch>
              <a:fillRect/>
            </a:stretch>
          </p:blipFill>
          <p:spPr bwMode="auto">
            <a:xfrm>
              <a:off x="3600" y="2160"/>
              <a:ext cx="2112" cy="1728"/>
            </a:xfrm>
            <a:prstGeom prst="rect">
              <a:avLst/>
            </a:prstGeom>
          </p:spPr>
        </p:pic>
        <p:sp>
          <p:nvSpPr>
            <p:cNvPr id="17414" name="Rectangle 6"/>
            <p:cNvSpPr>
              <a:spLocks noChangeArrowheads="1"/>
            </p:cNvSpPr>
            <p:nvPr/>
          </p:nvSpPr>
          <p:spPr bwMode="auto">
            <a:xfrm>
              <a:off x="3600" y="3792"/>
              <a:ext cx="2112" cy="336"/>
            </a:xfrm>
            <a:prstGeom prst="rect">
              <a:avLst/>
            </a:prstGeom>
            <a:no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Old Glasgow University</a:t>
              </a:r>
            </a:p>
          </p:txBody>
        </p:sp>
      </p:grpSp>
      <p:grpSp>
        <p:nvGrpSpPr>
          <p:cNvPr id="3" name="Group 13"/>
          <p:cNvGrpSpPr>
            <a:grpSpLocks/>
          </p:cNvGrpSpPr>
          <p:nvPr/>
        </p:nvGrpSpPr>
        <p:grpSpPr bwMode="auto">
          <a:xfrm>
            <a:off x="4648200" y="990600"/>
            <a:ext cx="4324350" cy="5127626"/>
            <a:chOff x="2928" y="624"/>
            <a:chExt cx="2724" cy="3230"/>
          </a:xfrm>
        </p:grpSpPr>
        <p:pic>
          <p:nvPicPr>
            <p:cNvPr id="17419" name="Picture 11" descr="Haldane Church Where Ewing Preached"/>
            <p:cNvPicPr>
              <a:picLocks noChangeAspect="1" noChangeArrowheads="1"/>
            </p:cNvPicPr>
            <p:nvPr/>
          </p:nvPicPr>
          <p:blipFill>
            <a:blip r:embed="rId3" cstate="print"/>
            <a:srcRect/>
            <a:stretch>
              <a:fillRect/>
            </a:stretch>
          </p:blipFill>
          <p:spPr bwMode="auto">
            <a:xfrm>
              <a:off x="2928" y="624"/>
              <a:ext cx="2676" cy="1786"/>
            </a:xfrm>
            <a:prstGeom prst="rect">
              <a:avLst/>
            </a:prstGeom>
            <a:noFill/>
          </p:spPr>
        </p:pic>
        <p:sp>
          <p:nvSpPr>
            <p:cNvPr id="17420" name="Text Box 12"/>
            <p:cNvSpPr txBox="1">
              <a:spLocks noChangeArrowheads="1"/>
            </p:cNvSpPr>
            <p:nvPr/>
          </p:nvSpPr>
          <p:spPr bwMode="auto">
            <a:xfrm>
              <a:off x="2976" y="2400"/>
              <a:ext cx="2676" cy="14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The Haldane Church In Glasgow </a:t>
              </a: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Where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Ewing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Preached</a:t>
              </a:r>
              <a:b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br>
              <a:endPar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outVertical)">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barn(outVertical)">
                                      <p:cBhvr>
                                        <p:cTn id="12" dur="500"/>
                                        <p:tgtEl>
                                          <p:spTgt spid="174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Effect transition="in" filter="barn(outVertical)">
                                      <p:cBhvr>
                                        <p:cTn id="17" dur="500"/>
                                        <p:tgtEl>
                                          <p:spTgt spid="174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7411">
                                            <p:txEl>
                                              <p:pRg st="2" end="2"/>
                                            </p:txEl>
                                          </p:spTgt>
                                        </p:tgtEl>
                                        <p:attrNameLst>
                                          <p:attrName>style.visibility</p:attrName>
                                        </p:attrNameLst>
                                      </p:cBhvr>
                                      <p:to>
                                        <p:strVal val="visible"/>
                                      </p:to>
                                    </p:set>
                                    <p:animEffect transition="in" filter="barn(outVertical)">
                                      <p:cBhvr>
                                        <p:cTn id="22" dur="500"/>
                                        <p:tgtEl>
                                          <p:spTgt spid="174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7411">
                                            <p:txEl>
                                              <p:pRg st="3" end="3"/>
                                            </p:txEl>
                                          </p:spTgt>
                                        </p:tgtEl>
                                        <p:attrNameLst>
                                          <p:attrName>style.visibility</p:attrName>
                                        </p:attrNameLst>
                                      </p:cBhvr>
                                      <p:to>
                                        <p:strVal val="visible"/>
                                      </p:to>
                                    </p:set>
                                    <p:animEffect transition="in" filter="barn(outVertical)">
                                      <p:cBhvr>
                                        <p:cTn id="27" dur="500"/>
                                        <p:tgtEl>
                                          <p:spTgt spid="17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build="p" bldLvl="5"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
            <a:extLst>
              <a:ext uri="{FF2B5EF4-FFF2-40B4-BE49-F238E27FC236}">
                <a16:creationId xmlns:a16="http://schemas.microsoft.com/office/drawing/2014/main" id="{E7E2C2AC-D087-D607-A64B-CDEB5E0726CE}"/>
              </a:ext>
            </a:extLst>
          </p:cNvPr>
          <p:cNvSpPr>
            <a:spLocks noChangeArrowheads="1" noChangeShapeType="1" noTextEdit="1"/>
          </p:cNvSpPr>
          <p:nvPr/>
        </p:nvSpPr>
        <p:spPr bwMode="auto">
          <a:xfrm>
            <a:off x="228600" y="152400"/>
            <a:ext cx="2590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Arial" panose="020B0604020202020204" pitchFamily="34" charset="0"/>
                <a:ea typeface="+mn-ea"/>
                <a:cs typeface="Arial" panose="020B0604020202020204" pitchFamily="34" charset="0"/>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Arial" panose="020B0604020202020204" pitchFamily="34" charset="0"/>
                <a:ea typeface="+mn-ea"/>
                <a:cs typeface="Arial" panose="020B0604020202020204" pitchFamily="34" charset="0"/>
              </a:rPr>
              <a:t>History</a:t>
            </a:r>
          </a:p>
        </p:txBody>
      </p:sp>
      <p:sp>
        <p:nvSpPr>
          <p:cNvPr id="2051" name="Line 5">
            <a:extLst>
              <a:ext uri="{FF2B5EF4-FFF2-40B4-BE49-F238E27FC236}">
                <a16:creationId xmlns:a16="http://schemas.microsoft.com/office/drawing/2014/main" id="{47B2A182-A725-15E2-0E79-E854FE8BC0EA}"/>
              </a:ext>
            </a:extLst>
          </p:cNvPr>
          <p:cNvSpPr>
            <a:spLocks noChangeShapeType="1"/>
          </p:cNvSpPr>
          <p:nvPr/>
        </p:nvSpPr>
        <p:spPr bwMode="auto">
          <a:xfrm>
            <a:off x="228600" y="11430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2" name="WordArt 6">
            <a:extLst>
              <a:ext uri="{FF2B5EF4-FFF2-40B4-BE49-F238E27FC236}">
                <a16:creationId xmlns:a16="http://schemas.microsoft.com/office/drawing/2014/main" id="{5C681C15-0458-C319-F878-36D12FBFFD2E}"/>
              </a:ext>
            </a:extLst>
          </p:cNvPr>
          <p:cNvSpPr>
            <a:spLocks noChangeArrowheads="1" noChangeShapeType="1" noTextEdit="1"/>
          </p:cNvSpPr>
          <p:nvPr/>
        </p:nvSpPr>
        <p:spPr bwMode="auto">
          <a:xfrm>
            <a:off x="3657600" y="304800"/>
            <a:ext cx="5181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800000"/>
                </a:solidFill>
                <a:effectLst>
                  <a:outerShdw dist="35921" dir="2700000" algn="ctr" rotWithShape="0">
                    <a:srgbClr val="990000"/>
                  </a:outerShdw>
                </a:effectLst>
                <a:uLnTx/>
                <a:uFillTx/>
                <a:latin typeface="Georgia" panose="02040502050405020303" pitchFamily="18" charset="0"/>
                <a:ea typeface="+mn-ea"/>
                <a:cs typeface="+mn-cs"/>
              </a:rPr>
              <a:t>The Restoraton</a:t>
            </a:r>
          </a:p>
        </p:txBody>
      </p:sp>
      <p:sp>
        <p:nvSpPr>
          <p:cNvPr id="2053" name="Text Box 7">
            <a:extLst>
              <a:ext uri="{FF2B5EF4-FFF2-40B4-BE49-F238E27FC236}">
                <a16:creationId xmlns:a16="http://schemas.microsoft.com/office/drawing/2014/main" id="{0D5D168D-5BB1-624E-58AF-EEE3EF869BA2}"/>
              </a:ext>
            </a:extLst>
          </p:cNvPr>
          <p:cNvSpPr txBox="1">
            <a:spLocks noChangeArrowheads="1"/>
          </p:cNvSpPr>
          <p:nvPr/>
        </p:nvSpPr>
        <p:spPr bwMode="auto">
          <a:xfrm>
            <a:off x="228600" y="15240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Four Basic Principles of the Restoration</a:t>
            </a:r>
          </a:p>
        </p:txBody>
      </p:sp>
      <p:sp>
        <p:nvSpPr>
          <p:cNvPr id="2056" name="Text Box 8">
            <a:extLst>
              <a:ext uri="{FF2B5EF4-FFF2-40B4-BE49-F238E27FC236}">
                <a16:creationId xmlns:a16="http://schemas.microsoft.com/office/drawing/2014/main" id="{345BCF35-F7FD-6B7F-8204-5AFAE68178B5}"/>
              </a:ext>
            </a:extLst>
          </p:cNvPr>
          <p:cNvSpPr txBox="1">
            <a:spLocks noChangeArrowheads="1"/>
          </p:cNvSpPr>
          <p:nvPr/>
        </p:nvSpPr>
        <p:spPr bwMode="auto">
          <a:xfrm>
            <a:off x="304800" y="2362200"/>
            <a:ext cx="85344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New Testament as the Only Authoritative Rule of Faith and Practice.</a:t>
            </a:r>
          </a:p>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Renunciation of All Human Creeds; Human Creeds Are Divisive by their Very Nature.</a:t>
            </a:r>
          </a:p>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Restore Apostolic or New Testament Concept of the Church in the Minds of Men.</a:t>
            </a:r>
          </a:p>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Union of All Christians upon the Basis of the 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56">
                                            <p:txEl>
                                              <p:pRg st="0" end="0"/>
                                            </p:txEl>
                                          </p:spTgt>
                                        </p:tgtEl>
                                        <p:attrNameLst>
                                          <p:attrName>style.visibility</p:attrName>
                                        </p:attrNameLst>
                                      </p:cBhvr>
                                      <p:to>
                                        <p:strVal val="visible"/>
                                      </p:to>
                                    </p:set>
                                    <p:anim calcmode="lin" valueType="num">
                                      <p:cBhvr>
                                        <p:cTn id="7" dur="500" fill="hold"/>
                                        <p:tgtEl>
                                          <p:spTgt spid="205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5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5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56">
                                            <p:txEl>
                                              <p:pRg st="1" end="1"/>
                                            </p:txEl>
                                          </p:spTgt>
                                        </p:tgtEl>
                                        <p:attrNameLst>
                                          <p:attrName>style.visibility</p:attrName>
                                        </p:attrNameLst>
                                      </p:cBhvr>
                                      <p:to>
                                        <p:strVal val="visible"/>
                                      </p:to>
                                    </p:set>
                                    <p:anim calcmode="lin" valueType="num">
                                      <p:cBhvr>
                                        <p:cTn id="15" dur="500" fill="hold"/>
                                        <p:tgtEl>
                                          <p:spTgt spid="205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5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5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56">
                                            <p:txEl>
                                              <p:pRg st="2" end="2"/>
                                            </p:txEl>
                                          </p:spTgt>
                                        </p:tgtEl>
                                        <p:attrNameLst>
                                          <p:attrName>style.visibility</p:attrName>
                                        </p:attrNameLst>
                                      </p:cBhvr>
                                      <p:to>
                                        <p:strVal val="visible"/>
                                      </p:to>
                                    </p:set>
                                    <p:anim calcmode="lin" valueType="num">
                                      <p:cBhvr>
                                        <p:cTn id="23" dur="500" fill="hold"/>
                                        <p:tgtEl>
                                          <p:spTgt spid="205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5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5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5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2056">
                                            <p:txEl>
                                              <p:pRg st="3" end="3"/>
                                            </p:txEl>
                                          </p:spTgt>
                                        </p:tgtEl>
                                        <p:attrNameLst>
                                          <p:attrName>style.visibility</p:attrName>
                                        </p:attrNameLst>
                                      </p:cBhvr>
                                      <p:to>
                                        <p:strVal val="visible"/>
                                      </p:to>
                                    </p:set>
                                    <p:anim calcmode="lin" valueType="num">
                                      <p:cBhvr>
                                        <p:cTn id="31" dur="500" fill="hold"/>
                                        <p:tgtEl>
                                          <p:spTgt spid="205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05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05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05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0" y="0"/>
            <a:ext cx="7315200" cy="1752600"/>
          </a:xfrm>
        </p:spPr>
        <p:txBody>
          <a:bodyPr/>
          <a:lstStyle/>
          <a:p>
            <a:r>
              <a:rPr lang="en-US" b="1" dirty="0">
                <a:solidFill>
                  <a:srgbClr val="3333FF"/>
                </a:solidFill>
                <a:effectLst>
                  <a:outerShdw blurRad="38100" dist="38100" dir="2700000" algn="tl">
                    <a:srgbClr val="C0C0C0"/>
                  </a:outerShdw>
                </a:effectLst>
              </a:rPr>
              <a:t>Restoration Valued </a:t>
            </a:r>
            <a:r>
              <a:rPr lang="en-US" sz="4000" b="1" dirty="0">
                <a:solidFill>
                  <a:srgbClr val="3333FF"/>
                </a:solidFill>
                <a:effectLst>
                  <a:outerShdw blurRad="38100" dist="38100" dir="2700000" algn="tl">
                    <a:srgbClr val="C0C0C0"/>
                  </a:outerShdw>
                </a:effectLst>
              </a:rPr>
              <a:t>Tradition Descriptively Not Normatively  </a:t>
            </a:r>
            <a:r>
              <a:rPr lang="en-US" sz="4800" b="1" dirty="0">
                <a:solidFill>
                  <a:srgbClr val="3333FF"/>
                </a:solidFill>
                <a:effectLst>
                  <a:outerShdw blurRad="38100" dist="38100" dir="2700000" algn="tl">
                    <a:srgbClr val="C0C0C0"/>
                  </a:outerShdw>
                </a:effectLst>
              </a:rPr>
              <a:t> </a:t>
            </a:r>
            <a:r>
              <a:rPr lang="en-US" sz="4800" b="1" dirty="0">
                <a:solidFill>
                  <a:srgbClr val="D70705"/>
                </a:solidFill>
              </a:rPr>
              <a:t> </a:t>
            </a:r>
            <a:endParaRPr lang="en-US" sz="4800" b="1" dirty="0"/>
          </a:p>
        </p:txBody>
      </p:sp>
      <p:sp>
        <p:nvSpPr>
          <p:cNvPr id="6" name="Rectangle 5"/>
          <p:cNvSpPr/>
          <p:nvPr/>
        </p:nvSpPr>
        <p:spPr>
          <a:xfrm>
            <a:off x="228600" y="1828800"/>
            <a:ext cx="6172200" cy="495520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Char char="v"/>
              <a:tabLst/>
              <a:defRPr/>
            </a:pPr>
            <a:r>
              <a:rPr kumimoji="0" lang="en-US" b="1" i="0" u="none" strike="noStrike" kern="1200" cap="none" spc="0" normalizeH="0" baseline="0" noProof="0" dirty="0">
                <a:ln>
                  <a:noFill/>
                </a:ln>
                <a:solidFill>
                  <a:srgbClr val="00CC99"/>
                </a:solidFill>
                <a:effectLst>
                  <a:outerShdw blurRad="38100" dist="38100" dir="2700000" algn="tl">
                    <a:srgbClr val="000000">
                      <a:alpha val="43137"/>
                    </a:srgbClr>
                  </a:outerShdw>
                </a:effectLst>
                <a:uLnTx/>
                <a:uFillTx/>
                <a:latin typeface="Calligrapher" pitchFamily="2" charset="0"/>
                <a:ea typeface="+mn-ea"/>
                <a:cs typeface="+mn-cs"/>
              </a:rPr>
              <a:t>  “I believe the Christian religion in the West,  as it habitually read the Bible backwards through the [Greek -influenced] lenses of later Christians, largely lost track of the frontward story line of Adam, Abraham, Moses, and so on,  within which Jesus had emerged.  It unwittingly traded its true heritage through Jesus from Judaism for  an alien heritage drawn from Greek philosophy and Roman politics. Thru this profound &amp; unconscious syncretism (or mixing of sources), biblical data          was reframed by the Greco-Roman narrative.”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CC99"/>
                </a:solidFill>
                <a:effectLst>
                  <a:outerShdw blurRad="38100" dist="38100" dir="2700000" algn="tl">
                    <a:srgbClr val="000000">
                      <a:alpha val="43137"/>
                    </a:srgbClr>
                  </a:outerShdw>
                </a:effectLst>
                <a:uLnTx/>
                <a:uFillTx/>
                <a:latin typeface="Calligrapher" pitchFamily="2" charset="0"/>
                <a:ea typeface="+mn-ea"/>
                <a:cs typeface="+mn-cs"/>
              </a:rPr>
              <a:t>– Recent from Author Brian McLaren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94515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WordArt 2">
            <a:extLst>
              <a:ext uri="{FF2B5EF4-FFF2-40B4-BE49-F238E27FC236}">
                <a16:creationId xmlns:a16="http://schemas.microsoft.com/office/drawing/2014/main" id="{6BD64A7A-B858-6315-AF64-1B542B4C04A5}"/>
              </a:ext>
            </a:extLst>
          </p:cNvPr>
          <p:cNvSpPr>
            <a:spLocks noChangeArrowheads="1" noChangeShapeType="1" noTextEdit="1"/>
          </p:cNvSpPr>
          <p:nvPr/>
        </p:nvSpPr>
        <p:spPr bwMode="auto">
          <a:xfrm>
            <a:off x="228600" y="152400"/>
            <a:ext cx="2590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Arial" panose="020B0604020202020204" pitchFamily="34" charset="0"/>
                <a:ea typeface="+mn-ea"/>
                <a:cs typeface="Arial" panose="020B0604020202020204" pitchFamily="34" charset="0"/>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Arial" panose="020B0604020202020204" pitchFamily="34" charset="0"/>
                <a:ea typeface="+mn-ea"/>
                <a:cs typeface="Arial" panose="020B0604020202020204" pitchFamily="34" charset="0"/>
              </a:rPr>
              <a:t>History</a:t>
            </a:r>
          </a:p>
        </p:txBody>
      </p:sp>
      <p:sp>
        <p:nvSpPr>
          <p:cNvPr id="6147" name="Line 3">
            <a:extLst>
              <a:ext uri="{FF2B5EF4-FFF2-40B4-BE49-F238E27FC236}">
                <a16:creationId xmlns:a16="http://schemas.microsoft.com/office/drawing/2014/main" id="{EEC0B787-3878-B272-738D-22841E5638A2}"/>
              </a:ext>
            </a:extLst>
          </p:cNvPr>
          <p:cNvSpPr>
            <a:spLocks noChangeShapeType="1"/>
          </p:cNvSpPr>
          <p:nvPr/>
        </p:nvSpPr>
        <p:spPr bwMode="auto">
          <a:xfrm>
            <a:off x="228600" y="11430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8" name="WordArt 4">
            <a:extLst>
              <a:ext uri="{FF2B5EF4-FFF2-40B4-BE49-F238E27FC236}">
                <a16:creationId xmlns:a16="http://schemas.microsoft.com/office/drawing/2014/main" id="{EEB42AFE-2902-05C1-D452-90EB44768586}"/>
              </a:ext>
            </a:extLst>
          </p:cNvPr>
          <p:cNvSpPr>
            <a:spLocks noChangeArrowheads="1" noChangeShapeType="1" noTextEdit="1"/>
          </p:cNvSpPr>
          <p:nvPr/>
        </p:nvSpPr>
        <p:spPr bwMode="auto">
          <a:xfrm>
            <a:off x="3657600" y="304800"/>
            <a:ext cx="5181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800000"/>
                </a:solidFill>
                <a:effectLst>
                  <a:outerShdw dist="35921" dir="2700000" algn="ctr" rotWithShape="0">
                    <a:srgbClr val="990000"/>
                  </a:outerShdw>
                </a:effectLst>
                <a:uLnTx/>
                <a:uFillTx/>
                <a:latin typeface="Georgia" panose="02040502050405020303" pitchFamily="18" charset="0"/>
                <a:ea typeface="+mn-ea"/>
                <a:cs typeface="+mn-cs"/>
              </a:rPr>
              <a:t>The Restoraton</a:t>
            </a:r>
          </a:p>
        </p:txBody>
      </p:sp>
      <p:sp>
        <p:nvSpPr>
          <p:cNvPr id="6149" name="Text Box 5">
            <a:extLst>
              <a:ext uri="{FF2B5EF4-FFF2-40B4-BE49-F238E27FC236}">
                <a16:creationId xmlns:a16="http://schemas.microsoft.com/office/drawing/2014/main" id="{22B2A41B-DA41-4071-7B8B-3531A5483834}"/>
              </a:ext>
            </a:extLst>
          </p:cNvPr>
          <p:cNvSpPr txBox="1">
            <a:spLocks noChangeArrowheads="1"/>
          </p:cNvSpPr>
          <p:nvPr/>
        </p:nvSpPr>
        <p:spPr bwMode="auto">
          <a:xfrm>
            <a:off x="228600" y="13716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Five Cardinal Principles</a:t>
            </a:r>
          </a:p>
        </p:txBody>
      </p:sp>
      <p:sp>
        <p:nvSpPr>
          <p:cNvPr id="9222" name="Text Box 6">
            <a:extLst>
              <a:ext uri="{FF2B5EF4-FFF2-40B4-BE49-F238E27FC236}">
                <a16:creationId xmlns:a16="http://schemas.microsoft.com/office/drawing/2014/main" id="{74F76937-AEC2-F37B-C74F-0EA8862CB7AA}"/>
              </a:ext>
            </a:extLst>
          </p:cNvPr>
          <p:cNvSpPr txBox="1">
            <a:spLocks noChangeArrowheads="1"/>
          </p:cNvSpPr>
          <p:nvPr/>
        </p:nvSpPr>
        <p:spPr bwMode="auto">
          <a:xfrm>
            <a:off x="228600" y="2133600"/>
            <a:ext cx="85344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Lord Jesus Christ as the Only Head of the Church.</a:t>
            </a:r>
          </a:p>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name Christian to the exclusion of all party and sectarian names.</a:t>
            </a:r>
          </a:p>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Holy Bible, or the Scriptures of the Old and New Testaments as the only creed, and a sufficient rule of faith and practice.</a:t>
            </a:r>
          </a:p>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Christian character, or vital piety, the only test of church fellowship and membership.</a:t>
            </a:r>
          </a:p>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right of private judgment and the liberty of conscience, the privilege and duty of 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9222">
                                            <p:txEl>
                                              <p:pRg st="0" end="0"/>
                                            </p:txEl>
                                          </p:spTgt>
                                        </p:tgtEl>
                                        <p:attrNameLst>
                                          <p:attrName>style.visibility</p:attrName>
                                        </p:attrNameLst>
                                      </p:cBhvr>
                                      <p:to>
                                        <p:strVal val="visible"/>
                                      </p:to>
                                    </p:set>
                                    <p:anim calcmode="lin" valueType="num">
                                      <p:cBhvr>
                                        <p:cTn id="7" dur="500" fill="hold"/>
                                        <p:tgtEl>
                                          <p:spTgt spid="922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22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22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2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9222">
                                            <p:txEl>
                                              <p:pRg st="1" end="1"/>
                                            </p:txEl>
                                          </p:spTgt>
                                        </p:tgtEl>
                                        <p:attrNameLst>
                                          <p:attrName>style.visibility</p:attrName>
                                        </p:attrNameLst>
                                      </p:cBhvr>
                                      <p:to>
                                        <p:strVal val="visible"/>
                                      </p:to>
                                    </p:set>
                                    <p:anim calcmode="lin" valueType="num">
                                      <p:cBhvr>
                                        <p:cTn id="15" dur="500" fill="hold"/>
                                        <p:tgtEl>
                                          <p:spTgt spid="922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922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922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92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9222">
                                            <p:txEl>
                                              <p:pRg st="2" end="2"/>
                                            </p:txEl>
                                          </p:spTgt>
                                        </p:tgtEl>
                                        <p:attrNameLst>
                                          <p:attrName>style.visibility</p:attrName>
                                        </p:attrNameLst>
                                      </p:cBhvr>
                                      <p:to>
                                        <p:strVal val="visible"/>
                                      </p:to>
                                    </p:set>
                                    <p:anim calcmode="lin" valueType="num">
                                      <p:cBhvr>
                                        <p:cTn id="23" dur="500" fill="hold"/>
                                        <p:tgtEl>
                                          <p:spTgt spid="922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922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922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92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9222">
                                            <p:txEl>
                                              <p:pRg st="3" end="3"/>
                                            </p:txEl>
                                          </p:spTgt>
                                        </p:tgtEl>
                                        <p:attrNameLst>
                                          <p:attrName>style.visibility</p:attrName>
                                        </p:attrNameLst>
                                      </p:cBhvr>
                                      <p:to>
                                        <p:strVal val="visible"/>
                                      </p:to>
                                    </p:set>
                                    <p:anim calcmode="lin" valueType="num">
                                      <p:cBhvr>
                                        <p:cTn id="31" dur="500" fill="hold"/>
                                        <p:tgtEl>
                                          <p:spTgt spid="922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922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922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92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9222">
                                            <p:txEl>
                                              <p:pRg st="4" end="4"/>
                                            </p:txEl>
                                          </p:spTgt>
                                        </p:tgtEl>
                                        <p:attrNameLst>
                                          <p:attrName>style.visibility</p:attrName>
                                        </p:attrNameLst>
                                      </p:cBhvr>
                                      <p:to>
                                        <p:strVal val="visible"/>
                                      </p:to>
                                    </p:set>
                                    <p:anim calcmode="lin" valueType="num">
                                      <p:cBhvr>
                                        <p:cTn id="39" dur="500" fill="hold"/>
                                        <p:tgtEl>
                                          <p:spTgt spid="922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922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922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92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3952642" name="Rectangle 2"/>
          <p:cNvSpPr>
            <a:spLocks noGrp="1" noChangeArrowheads="1"/>
          </p:cNvSpPr>
          <p:nvPr>
            <p:ph type="title"/>
          </p:nvPr>
        </p:nvSpPr>
        <p:spPr>
          <a:xfrm>
            <a:off x="533400" y="152400"/>
            <a:ext cx="8077200" cy="762000"/>
          </a:xfrm>
          <a:solidFill>
            <a:schemeClr val="accent1"/>
          </a:solidFill>
        </p:spPr>
        <p:txBody>
          <a:bodyPr/>
          <a:lstStyle/>
          <a:p>
            <a:r>
              <a:rPr lang="en-US" sz="5400"/>
              <a:t> </a:t>
            </a:r>
            <a:r>
              <a:rPr lang="en-US" sz="4000" b="1">
                <a:solidFill>
                  <a:srgbClr val="FFFFFF"/>
                </a:solidFill>
                <a:effectLst>
                  <a:outerShdw blurRad="38100" dist="38100" dir="2700000" algn="tl">
                    <a:srgbClr val="000000"/>
                  </a:outerShdw>
                </a:effectLst>
              </a:rPr>
              <a:t>Reformation Of Thomas Campbell</a:t>
            </a:r>
            <a:r>
              <a:rPr lang="en-US"/>
              <a:t>                  </a:t>
            </a:r>
          </a:p>
        </p:txBody>
      </p:sp>
      <p:sp>
        <p:nvSpPr>
          <p:cNvPr id="3952643" name="Rectangle 3"/>
          <p:cNvSpPr>
            <a:spLocks noGrp="1" noChangeArrowheads="1"/>
          </p:cNvSpPr>
          <p:nvPr>
            <p:ph type="body" idx="1"/>
          </p:nvPr>
        </p:nvSpPr>
        <p:spPr>
          <a:xfrm>
            <a:off x="762000" y="1447800"/>
            <a:ext cx="7962900" cy="4800600"/>
          </a:xfrm>
        </p:spPr>
        <p:txBody>
          <a:bodyPr/>
          <a:lstStyle/>
          <a:p>
            <a:pPr>
              <a:lnSpc>
                <a:spcPct val="90000"/>
              </a:lnSpc>
              <a:buFont typeface="Wingdings" pitchFamily="2" charset="2"/>
              <a:buChar char="v"/>
            </a:pPr>
            <a:r>
              <a:rPr lang="en-US" sz="2400" b="1" dirty="0">
                <a:solidFill>
                  <a:schemeClr val="accent1"/>
                </a:solidFill>
                <a:effectLst>
                  <a:outerShdw blurRad="38100" dist="38100" dir="2700000" algn="tl">
                    <a:srgbClr val="000000"/>
                  </a:outerShdw>
                </a:effectLst>
              </a:rPr>
              <a:t> Thomas became a member of the </a:t>
            </a:r>
            <a:r>
              <a:rPr lang="en-US" sz="2400" b="1" dirty="0" err="1">
                <a:solidFill>
                  <a:schemeClr val="accent1"/>
                </a:solidFill>
                <a:effectLst>
                  <a:outerShdw blurRad="38100" dist="38100" dir="2700000" algn="tl">
                    <a:srgbClr val="000000"/>
                  </a:outerShdw>
                </a:effectLst>
              </a:rPr>
              <a:t>the</a:t>
            </a:r>
            <a:r>
              <a:rPr lang="en-US" sz="2400" b="1" dirty="0">
                <a:solidFill>
                  <a:schemeClr val="accent1"/>
                </a:solidFill>
                <a:effectLst>
                  <a:outerShdw blurRad="38100" dist="38100" dir="2700000" algn="tl">
                    <a:srgbClr val="000000"/>
                  </a:outerShdw>
                </a:effectLst>
              </a:rPr>
              <a:t> church of the Secession, which broke off from the church of England in 1733.  This particular group of Seceders had broken with the Scotland church and were thus known as the “Seceder Presbyterian Church.”  Thomas believed that God was to be worshipped as “it is written rather than an act of parliament” &amp; the religious switch displeased his father.  Thomas Campbell placed membership with the Old Light Anti-Burgher Church in the town where he had been born.  This is also where he first preached.  In this city Thomas met and married a French </a:t>
            </a:r>
            <a:r>
              <a:rPr lang="en-US" sz="2400" b="1" dirty="0" err="1">
                <a:solidFill>
                  <a:schemeClr val="accent1"/>
                </a:solidFill>
                <a:effectLst>
                  <a:outerShdw blurRad="38100" dist="38100" dir="2700000" algn="tl">
                    <a:srgbClr val="000000"/>
                  </a:outerShdw>
                </a:effectLst>
              </a:rPr>
              <a:t>Hugenot</a:t>
            </a:r>
            <a:r>
              <a:rPr lang="en-US" sz="2400" b="1" dirty="0">
                <a:solidFill>
                  <a:schemeClr val="accent1"/>
                </a:solidFill>
                <a:effectLst>
                  <a:outerShdw blurRad="38100" dist="38100" dir="2700000" algn="tl">
                    <a:srgbClr val="000000"/>
                  </a:outerShdw>
                </a:effectLst>
              </a:rPr>
              <a:t> girl named Jane </a:t>
            </a:r>
            <a:r>
              <a:rPr lang="en-US" sz="2400" b="1" dirty="0" err="1">
                <a:solidFill>
                  <a:schemeClr val="accent1"/>
                </a:solidFill>
                <a:effectLst>
                  <a:outerShdw blurRad="38100" dist="38100" dir="2700000" algn="tl">
                    <a:srgbClr val="000000"/>
                  </a:outerShdw>
                </a:effectLst>
              </a:rPr>
              <a:t>Corneigle</a:t>
            </a:r>
            <a:r>
              <a:rPr lang="en-US" sz="2400" b="1" dirty="0">
                <a:solidFill>
                  <a:schemeClr val="accent1"/>
                </a:solidFill>
                <a:effectLst>
                  <a:outerShdw blurRad="38100" dist="38100" dir="2700000" algn="tl">
                    <a:srgbClr val="000000"/>
                  </a:outerShdw>
                </a:effectLst>
              </a:rPr>
              <a:t>,  who attended there where Thomas preached. Their first son, Alexander, was born similarly in </a:t>
            </a:r>
            <a:r>
              <a:rPr lang="en-US" sz="2400" b="1" dirty="0" err="1">
                <a:solidFill>
                  <a:schemeClr val="accent1"/>
                </a:solidFill>
                <a:effectLst>
                  <a:outerShdw blurRad="38100" dist="38100" dir="2700000" algn="tl">
                    <a:srgbClr val="000000"/>
                  </a:outerShdw>
                </a:effectLst>
              </a:rPr>
              <a:t>Antrip</a:t>
            </a:r>
            <a:r>
              <a:rPr lang="en-US" sz="2400" b="1" dirty="0">
                <a:solidFill>
                  <a:schemeClr val="accent1"/>
                </a:solidFill>
                <a:effectLst>
                  <a:outerShdw blurRad="38100" dist="38100" dir="2700000" algn="tl">
                    <a:srgbClr val="000000"/>
                  </a:outerShdw>
                </a:effectLst>
              </a:rPr>
              <a:t>, a year later on September 12, 1788.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52643">
                                            <p:txEl>
                                              <p:pRg st="0" end="0"/>
                                            </p:txEl>
                                          </p:spTgt>
                                        </p:tgtEl>
                                        <p:attrNameLst>
                                          <p:attrName>style.visibility</p:attrName>
                                        </p:attrNameLst>
                                      </p:cBhvr>
                                      <p:to>
                                        <p:strVal val="visible"/>
                                      </p:to>
                                    </p:set>
                                    <p:animEffect transition="in" filter="wipe(left)">
                                      <p:cBhvr>
                                        <p:cTn id="7" dur="500"/>
                                        <p:tgtEl>
                                          <p:spTgt spid="39526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43" grpId="0" build="p" autoUpdateAnimBg="0" rev="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3954690" name="Rectangle 2"/>
          <p:cNvSpPr>
            <a:spLocks noGrp="1" noChangeArrowheads="1"/>
          </p:cNvSpPr>
          <p:nvPr>
            <p:ph type="title"/>
          </p:nvPr>
        </p:nvSpPr>
        <p:spPr>
          <a:xfrm>
            <a:off x="533400" y="304800"/>
            <a:ext cx="8077200" cy="838200"/>
          </a:xfrm>
          <a:solidFill>
            <a:schemeClr val="accent1"/>
          </a:solidFill>
        </p:spPr>
        <p:txBody>
          <a:bodyPr/>
          <a:lstStyle/>
          <a:p>
            <a:r>
              <a:rPr lang="en-US" sz="5400"/>
              <a:t> </a:t>
            </a:r>
            <a:r>
              <a:rPr lang="en-US" sz="4000" b="1">
                <a:solidFill>
                  <a:srgbClr val="FFFFFF"/>
                </a:solidFill>
                <a:effectLst>
                  <a:outerShdw blurRad="38100" dist="38100" dir="2700000" algn="tl">
                    <a:srgbClr val="000000"/>
                  </a:outerShdw>
                </a:effectLst>
              </a:rPr>
              <a:t>Reformation Of Thomas Campbell</a:t>
            </a:r>
            <a:r>
              <a:rPr lang="en-US"/>
              <a:t>                  </a:t>
            </a:r>
          </a:p>
        </p:txBody>
      </p:sp>
      <p:sp>
        <p:nvSpPr>
          <p:cNvPr id="3954691" name="Rectangle 3"/>
          <p:cNvSpPr>
            <a:spLocks noGrp="1" noChangeArrowheads="1"/>
          </p:cNvSpPr>
          <p:nvPr>
            <p:ph type="body" idx="1"/>
          </p:nvPr>
        </p:nvSpPr>
        <p:spPr>
          <a:xfrm>
            <a:off x="762000" y="1447800"/>
            <a:ext cx="7696200" cy="4876800"/>
          </a:xfrm>
        </p:spPr>
        <p:txBody>
          <a:bodyPr/>
          <a:lstStyle/>
          <a:p>
            <a:pPr>
              <a:lnSpc>
                <a:spcPct val="90000"/>
              </a:lnSpc>
              <a:buFont typeface="Wingdings" pitchFamily="2" charset="2"/>
              <a:buChar char="v"/>
            </a:pPr>
            <a:r>
              <a:rPr lang="en-US" sz="2000" b="1" dirty="0">
                <a:solidFill>
                  <a:schemeClr val="accent1"/>
                </a:solidFill>
                <a:effectLst>
                  <a:outerShdw blurRad="38100" dist="38100" dir="2700000" algn="tl">
                    <a:srgbClr val="000000"/>
                  </a:outerShdw>
                </a:effectLst>
              </a:rPr>
              <a:t> After his marriage, Thomas preached for the church in </a:t>
            </a:r>
            <a:r>
              <a:rPr lang="en-US" sz="2000" b="1" dirty="0" err="1">
                <a:solidFill>
                  <a:schemeClr val="accent1"/>
                </a:solidFill>
                <a:effectLst>
                  <a:outerShdw blurRad="38100" dist="38100" dir="2700000" algn="tl">
                    <a:srgbClr val="000000"/>
                  </a:outerShdw>
                </a:effectLst>
              </a:rPr>
              <a:t>Ahorey</a:t>
            </a:r>
            <a:r>
              <a:rPr lang="en-US" sz="2000" b="1" dirty="0">
                <a:solidFill>
                  <a:schemeClr val="accent1"/>
                </a:solidFill>
                <a:effectLst>
                  <a:outerShdw blurRad="38100" dist="38100" dir="2700000" algn="tl">
                    <a:srgbClr val="000000"/>
                  </a:outerShdw>
                </a:effectLst>
              </a:rPr>
              <a:t> and settled on a small farm near Rich Hill. His ministerial duties included the visiting of membership twice a year to examine the families’ Bible knowledge. Families were always expected to keep the Lord’s day holy,  and upon returning home from worship, all  members were quizzed upon the main points of the sermon. These exercises were done out of love,  rather than as a mere duty.</a:t>
            </a:r>
          </a:p>
          <a:p>
            <a:pPr>
              <a:lnSpc>
                <a:spcPct val="90000"/>
              </a:lnSpc>
              <a:buFont typeface="Wingdings" pitchFamily="2" charset="2"/>
              <a:buChar char="v"/>
            </a:pPr>
            <a:endParaRPr lang="en-US" sz="1400" b="1" dirty="0">
              <a:solidFill>
                <a:schemeClr val="accent1"/>
              </a:solidFill>
              <a:effectLst>
                <a:outerShdw blurRad="38100" dist="38100" dir="2700000" algn="tl">
                  <a:srgbClr val="000000"/>
                </a:outerShdw>
              </a:effectLst>
            </a:endParaRPr>
          </a:p>
          <a:p>
            <a:pPr>
              <a:lnSpc>
                <a:spcPct val="90000"/>
              </a:lnSpc>
              <a:buFont typeface="Wingdings" pitchFamily="2" charset="2"/>
              <a:buChar char="v"/>
            </a:pPr>
            <a:r>
              <a:rPr lang="en-US" sz="2000" b="1" dirty="0">
                <a:solidFill>
                  <a:schemeClr val="accent1"/>
                </a:solidFill>
                <a:effectLst>
                  <a:outerShdw blurRad="38100" dist="38100" dir="2700000" algn="tl">
                    <a:srgbClr val="000000"/>
                  </a:outerShdw>
                </a:effectLst>
              </a:rPr>
              <a:t>  After reading John Locke’s </a:t>
            </a:r>
            <a:r>
              <a:rPr lang="en-US" sz="2000" b="1" i="1" dirty="0">
                <a:solidFill>
                  <a:schemeClr val="accent1"/>
                </a:solidFill>
                <a:effectLst>
                  <a:outerShdw blurRad="38100" dist="38100" dir="2700000" algn="tl">
                    <a:srgbClr val="000000"/>
                  </a:outerShdw>
                </a:effectLst>
              </a:rPr>
              <a:t>Letters Concerning Toleration &amp; The Reasonableness of Christianity,</a:t>
            </a:r>
            <a:r>
              <a:rPr lang="en-US" sz="2000" b="1" dirty="0">
                <a:solidFill>
                  <a:schemeClr val="accent1"/>
                </a:solidFill>
                <a:effectLst>
                  <a:outerShdw blurRad="38100" dist="38100" dir="2700000" algn="tl">
                    <a:srgbClr val="000000"/>
                  </a:outerShdw>
                </a:effectLst>
              </a:rPr>
              <a:t> Thomas spoke pleading for church  unity at  the 1805 Belfast Presbyterian Summit.  The early 1800’s were troublesome times in Scotland &amp; Ireland.  On one occasion Welsh guardsmen surrounded the </a:t>
            </a:r>
            <a:r>
              <a:rPr lang="en-US" sz="2000" b="1" dirty="0" err="1">
                <a:solidFill>
                  <a:schemeClr val="accent1"/>
                </a:solidFill>
                <a:effectLst>
                  <a:outerShdw blurRad="38100" dist="38100" dir="2700000" algn="tl">
                    <a:srgbClr val="000000"/>
                  </a:outerShdw>
                </a:effectLst>
              </a:rPr>
              <a:t>Ahorey</a:t>
            </a:r>
            <a:r>
              <a:rPr lang="en-US" sz="2000" b="1" dirty="0">
                <a:solidFill>
                  <a:schemeClr val="accent1"/>
                </a:solidFill>
                <a:effectLst>
                  <a:outerShdw blurRad="38100" dist="38100" dir="2700000" algn="tl">
                    <a:srgbClr val="000000"/>
                  </a:outerShdw>
                </a:effectLst>
              </a:rPr>
              <a:t> church and the troops captain marched into the building while Thomas was preaching.  Thomas recited the 46</a:t>
            </a:r>
            <a:r>
              <a:rPr lang="en-US" sz="2000" b="1" baseline="30000" dirty="0">
                <a:solidFill>
                  <a:schemeClr val="accent1"/>
                </a:solidFill>
                <a:effectLst>
                  <a:outerShdw blurRad="38100" dist="38100" dir="2700000" algn="tl">
                    <a:srgbClr val="000000"/>
                  </a:outerShdw>
                </a:effectLst>
              </a:rPr>
              <a:t>th</a:t>
            </a:r>
            <a:r>
              <a:rPr lang="en-US" sz="2000" b="1" dirty="0">
                <a:solidFill>
                  <a:schemeClr val="accent1"/>
                </a:solidFill>
                <a:effectLst>
                  <a:outerShdw blurRad="38100" dist="38100" dir="2700000" algn="tl">
                    <a:srgbClr val="000000"/>
                  </a:outerShdw>
                </a:effectLst>
              </a:rPr>
              <a:t> Psalm &amp; the officer left without a word.   Although ultimately his union efforts would bear fruit,  he was then frustrated and had became exhausted;  it was then that his personal physician suggested a short term change of climate.</a:t>
            </a:r>
          </a:p>
          <a:p>
            <a:pPr>
              <a:lnSpc>
                <a:spcPct val="90000"/>
              </a:lnSpc>
              <a:buFont typeface="Wingdings" pitchFamily="2" charset="2"/>
              <a:buNone/>
            </a:pPr>
            <a:r>
              <a:rPr lang="en-US" sz="2400" b="1" dirty="0">
                <a:solidFill>
                  <a:schemeClr val="accent1"/>
                </a:solidFill>
                <a:effectLst>
                  <a:outerShdw blurRad="38100" dist="38100" dir="2700000" algn="tl">
                    <a:srgbClr val="000000"/>
                  </a:outerShdw>
                </a:effectLst>
              </a:rPr>
              <a:t>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954691">
                                            <p:txEl>
                                              <p:pRg st="0" end="0"/>
                                            </p:txEl>
                                          </p:spTgt>
                                        </p:tgtEl>
                                        <p:attrNameLst>
                                          <p:attrName>style.visibility</p:attrName>
                                        </p:attrNameLst>
                                      </p:cBhvr>
                                      <p:to>
                                        <p:strVal val="visible"/>
                                      </p:to>
                                    </p:set>
                                    <p:anim calcmode="lin" valueType="num">
                                      <p:cBhvr>
                                        <p:cTn id="7" dur="1000" fill="hold"/>
                                        <p:tgtEl>
                                          <p:spTgt spid="39546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9546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9546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546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54691">
                                            <p:txEl>
                                              <p:pRg st="2" end="2"/>
                                            </p:txEl>
                                          </p:spTgt>
                                        </p:tgtEl>
                                        <p:attrNameLst>
                                          <p:attrName>style.visibility</p:attrName>
                                        </p:attrNameLst>
                                      </p:cBhvr>
                                      <p:to>
                                        <p:strVal val="visible"/>
                                      </p:to>
                                    </p:set>
                                    <p:anim calcmode="lin" valueType="num">
                                      <p:cBhvr>
                                        <p:cTn id="15" dur="1000" fill="hold"/>
                                        <p:tgtEl>
                                          <p:spTgt spid="395469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95469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9546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546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54691">
                                            <p:txEl>
                                              <p:pRg st="3" end="3"/>
                                            </p:txEl>
                                          </p:spTgt>
                                        </p:tgtEl>
                                        <p:attrNameLst>
                                          <p:attrName>style.visibility</p:attrName>
                                        </p:attrNameLst>
                                      </p:cBhvr>
                                      <p:to>
                                        <p:strVal val="visible"/>
                                      </p:to>
                                    </p:set>
                                    <p:anim calcmode="lin" valueType="num">
                                      <p:cBhvr>
                                        <p:cTn id="23" dur="1000" fill="hold"/>
                                        <p:tgtEl>
                                          <p:spTgt spid="395469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95469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9546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546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4691"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49346" name="Rectangle 2"/>
          <p:cNvSpPr>
            <a:spLocks noGrp="1" noChangeArrowheads="1"/>
          </p:cNvSpPr>
          <p:nvPr>
            <p:ph type="title"/>
          </p:nvPr>
        </p:nvSpPr>
        <p:spPr/>
        <p:txBody>
          <a:bodyPr/>
          <a:lstStyle/>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09600" y="152400"/>
            <a:ext cx="8001000" cy="762000"/>
          </a:xfrm>
          <a:solidFill>
            <a:schemeClr val="accent1"/>
          </a:solidFill>
        </p:spPr>
        <p:txBody>
          <a:bodyPr/>
          <a:lstStyle/>
          <a:p>
            <a:r>
              <a:rPr lang="en-US" sz="5400" dirty="0"/>
              <a:t> </a:t>
            </a:r>
            <a:r>
              <a:rPr lang="en-US" sz="4000" b="1" dirty="0">
                <a:solidFill>
                  <a:srgbClr val="FFFFFF"/>
                </a:solidFill>
                <a:effectLst>
                  <a:outerShdw blurRad="38100" dist="38100" dir="2700000" algn="tl">
                    <a:srgbClr val="000000"/>
                  </a:outerShdw>
                </a:effectLst>
              </a:rPr>
              <a:t>Formation Of Alexander Campbell</a:t>
            </a:r>
            <a:r>
              <a:rPr lang="en-US" dirty="0"/>
              <a:t>                  </a:t>
            </a:r>
          </a:p>
        </p:txBody>
      </p:sp>
      <p:sp>
        <p:nvSpPr>
          <p:cNvPr id="58371" name="Rectangle 3"/>
          <p:cNvSpPr>
            <a:spLocks noGrp="1" noChangeArrowheads="1"/>
          </p:cNvSpPr>
          <p:nvPr>
            <p:ph type="body" idx="1"/>
          </p:nvPr>
        </p:nvSpPr>
        <p:spPr>
          <a:xfrm>
            <a:off x="685800" y="1219200"/>
            <a:ext cx="7772400" cy="4953000"/>
          </a:xfrm>
        </p:spPr>
        <p:txBody>
          <a:bodyPr/>
          <a:lstStyle/>
          <a:p>
            <a:pPr>
              <a:lnSpc>
                <a:spcPct val="90000"/>
              </a:lnSpc>
              <a:buFont typeface="Wingdings" pitchFamily="2" charset="2"/>
              <a:buChar char="v"/>
            </a:pPr>
            <a:r>
              <a:rPr lang="en-US" sz="2400" b="1" dirty="0">
                <a:solidFill>
                  <a:schemeClr val="accent1"/>
                </a:solidFill>
                <a:effectLst>
                  <a:outerShdw blurRad="38100" dist="38100" dir="2700000" algn="tl">
                    <a:srgbClr val="000000"/>
                  </a:outerShdw>
                </a:effectLst>
              </a:rPr>
              <a:t> Alex Campbell was born near </a:t>
            </a:r>
            <a:r>
              <a:rPr lang="en-US" sz="2400" b="1" dirty="0" err="1">
                <a:solidFill>
                  <a:schemeClr val="accent1"/>
                </a:solidFill>
                <a:effectLst>
                  <a:outerShdw blurRad="38100" dist="38100" dir="2700000" algn="tl">
                    <a:srgbClr val="000000"/>
                  </a:outerShdw>
                </a:effectLst>
              </a:rPr>
              <a:t>Ballymena</a:t>
            </a:r>
            <a:r>
              <a:rPr lang="en-US" sz="2400" b="1" dirty="0">
                <a:solidFill>
                  <a:schemeClr val="accent1"/>
                </a:solidFill>
                <a:effectLst>
                  <a:outerShdw blurRad="38100" dist="38100" dir="2700000" algn="tl">
                    <a:srgbClr val="000000"/>
                  </a:outerShdw>
                </a:effectLst>
              </a:rPr>
              <a:t> County, </a:t>
            </a:r>
            <a:r>
              <a:rPr lang="en-US" sz="2400" b="1" dirty="0" err="1">
                <a:solidFill>
                  <a:schemeClr val="accent1"/>
                </a:solidFill>
                <a:effectLst>
                  <a:outerShdw blurRad="38100" dist="38100" dir="2700000" algn="tl">
                    <a:srgbClr val="000000"/>
                  </a:outerShdw>
                </a:effectLst>
              </a:rPr>
              <a:t>Antrip</a:t>
            </a:r>
            <a:r>
              <a:rPr lang="en-US" sz="2400" b="1" dirty="0">
                <a:solidFill>
                  <a:schemeClr val="accent1"/>
                </a:solidFill>
                <a:effectLst>
                  <a:outerShdw blurRad="38100" dist="38100" dir="2700000" algn="tl">
                    <a:srgbClr val="000000"/>
                  </a:outerShdw>
                </a:effectLst>
              </a:rPr>
              <a:t>, Ireland, on September 12, 1788.  His boyhood was spent on a farm near Rich Hill, ten miles from the town of </a:t>
            </a:r>
            <a:r>
              <a:rPr lang="en-US" sz="2400" b="1" dirty="0" err="1">
                <a:solidFill>
                  <a:schemeClr val="accent1"/>
                </a:solidFill>
                <a:effectLst>
                  <a:outerShdw blurRad="38100" dist="38100" dir="2700000" algn="tl">
                    <a:srgbClr val="000000"/>
                  </a:outerShdw>
                </a:effectLst>
              </a:rPr>
              <a:t>Newry</a:t>
            </a:r>
            <a:r>
              <a:rPr lang="en-US" sz="2400" b="1" dirty="0">
                <a:solidFill>
                  <a:schemeClr val="accent1"/>
                </a:solidFill>
                <a:effectLst>
                  <a:outerShdw blurRad="38100" dist="38100" dir="2700000" algn="tl">
                    <a:srgbClr val="000000"/>
                  </a:outerShdw>
                </a:effectLst>
              </a:rPr>
              <a:t> where his father Thomas,  lived while preaching for the </a:t>
            </a:r>
            <a:r>
              <a:rPr lang="en-US" sz="2400" b="1" dirty="0" err="1">
                <a:solidFill>
                  <a:schemeClr val="accent1"/>
                </a:solidFill>
                <a:effectLst>
                  <a:outerShdw blurRad="38100" dist="38100" dir="2700000" algn="tl">
                    <a:srgbClr val="000000"/>
                  </a:outerShdw>
                </a:effectLst>
              </a:rPr>
              <a:t>Seceder</a:t>
            </a:r>
            <a:r>
              <a:rPr lang="en-US" sz="2400" b="1" dirty="0">
                <a:solidFill>
                  <a:schemeClr val="accent1"/>
                </a:solidFill>
                <a:effectLst>
                  <a:outerShdw blurRad="38100" dist="38100" dir="2700000" algn="tl">
                    <a:srgbClr val="000000"/>
                  </a:outerShdw>
                </a:effectLst>
              </a:rPr>
              <a:t> Presbyterian church at </a:t>
            </a:r>
            <a:r>
              <a:rPr lang="en-US" sz="2400" b="1" dirty="0" err="1">
                <a:solidFill>
                  <a:schemeClr val="accent1"/>
                </a:solidFill>
                <a:effectLst>
                  <a:outerShdw blurRad="38100" dist="38100" dir="2700000" algn="tl">
                    <a:srgbClr val="000000"/>
                  </a:outerShdw>
                </a:effectLst>
              </a:rPr>
              <a:t>Ahorey</a:t>
            </a:r>
            <a:r>
              <a:rPr lang="en-US" sz="2400" b="1" dirty="0">
                <a:solidFill>
                  <a:schemeClr val="accent1"/>
                </a:solidFill>
                <a:effectLst>
                  <a:outerShdw blurRad="38100" dist="38100" dir="2700000" algn="tl">
                    <a:srgbClr val="000000"/>
                  </a:outerShdw>
                </a:effectLst>
              </a:rPr>
              <a:t>.  This area is in the northeastern section of Ireland,  approximately thirty miles from Belfast.</a:t>
            </a:r>
          </a:p>
          <a:p>
            <a:pPr>
              <a:lnSpc>
                <a:spcPct val="90000"/>
              </a:lnSpc>
              <a:buFont typeface="Wingdings" pitchFamily="2" charset="2"/>
              <a:buChar char="v"/>
            </a:pPr>
            <a:r>
              <a:rPr lang="en-US" sz="2000" b="1" dirty="0">
                <a:solidFill>
                  <a:schemeClr val="accent1"/>
                </a:solidFill>
                <a:effectLst>
                  <a:outerShdw blurRad="38100" dist="38100" dir="2700000" algn="tl">
                    <a:srgbClr val="000000"/>
                  </a:outerShdw>
                </a:effectLst>
              </a:rPr>
              <a:t>Alexander’s education began at Market Hill and continued in an academy taught by his uncles </a:t>
            </a:r>
            <a:r>
              <a:rPr lang="en-US" sz="2000" b="1" dirty="0" err="1">
                <a:solidFill>
                  <a:schemeClr val="accent1"/>
                </a:solidFill>
                <a:effectLst>
                  <a:outerShdw blurRad="38100" dist="38100" dir="2700000" algn="tl">
                    <a:srgbClr val="000000"/>
                  </a:outerShdw>
                </a:effectLst>
              </a:rPr>
              <a:t>Enos</a:t>
            </a:r>
            <a:r>
              <a:rPr lang="en-US" sz="2000" b="1" dirty="0">
                <a:solidFill>
                  <a:schemeClr val="accent1"/>
                </a:solidFill>
                <a:effectLst>
                  <a:outerShdw blurRad="38100" dist="38100" dir="2700000" algn="tl">
                    <a:srgbClr val="000000"/>
                  </a:outerShdw>
                </a:effectLst>
              </a:rPr>
              <a:t> and Archibald Campbell.  In his youthful days Alexander was not inclined toward study.  A stout and vigorous lad,  he was a lover of God’s great outdoors.  He was fond of fishing and trapping wild animals.  Athletics had more attraction for him than education.  A friend of the family,  James Foster, says that the first time he saw Alexander,  he had a long pole in his hand with a net attached to one end catching small birds under the eaves of houses on the outskirts of town.  Alex was fifteen years old at the time.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animEffect transition="in" filter="wipe(left)">
                                      <p:cBhvr>
                                        <p:cTn id="7" dur="500"/>
                                        <p:tgtEl>
                                          <p:spTgt spid="583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371">
                                            <p:txEl>
                                              <p:pRg st="0" end="0"/>
                                            </p:txEl>
                                          </p:spTgt>
                                        </p:tgtEl>
                                        <p:attrNameLst>
                                          <p:attrName>style.visibility</p:attrName>
                                        </p:attrNameLst>
                                      </p:cBhvr>
                                      <p:to>
                                        <p:strVal val="visible"/>
                                      </p:to>
                                    </p:set>
                                    <p:animEffect transition="in" filter="wipe(left)">
                                      <p:cBhvr>
                                        <p:cTn id="12" dur="500"/>
                                        <p:tgtEl>
                                          <p:spTgt spid="58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rev="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09600" y="152400"/>
            <a:ext cx="8001000" cy="762000"/>
          </a:xfrm>
          <a:solidFill>
            <a:schemeClr val="accent1"/>
          </a:solidFill>
        </p:spPr>
        <p:txBody>
          <a:bodyPr/>
          <a:lstStyle/>
          <a:p>
            <a:r>
              <a:rPr lang="en-US" sz="5400" dirty="0"/>
              <a:t> </a:t>
            </a:r>
            <a:r>
              <a:rPr lang="en-US" sz="4000" b="1" dirty="0">
                <a:solidFill>
                  <a:srgbClr val="FFFFFF"/>
                </a:solidFill>
                <a:effectLst>
                  <a:outerShdw blurRad="38100" dist="38100" dir="2700000" algn="tl">
                    <a:srgbClr val="000000"/>
                  </a:outerShdw>
                </a:effectLst>
              </a:rPr>
              <a:t>Formation Of Alexander Campbell</a:t>
            </a:r>
            <a:r>
              <a:rPr lang="en-US" dirty="0"/>
              <a:t>                  </a:t>
            </a:r>
          </a:p>
        </p:txBody>
      </p:sp>
      <p:sp>
        <p:nvSpPr>
          <p:cNvPr id="58371" name="Rectangle 3"/>
          <p:cNvSpPr>
            <a:spLocks noGrp="1" noChangeArrowheads="1"/>
          </p:cNvSpPr>
          <p:nvPr>
            <p:ph type="body" idx="1"/>
          </p:nvPr>
        </p:nvSpPr>
        <p:spPr>
          <a:xfrm>
            <a:off x="685800" y="990600"/>
            <a:ext cx="7772400" cy="5181600"/>
          </a:xfrm>
        </p:spPr>
        <p:txBody>
          <a:bodyPr/>
          <a:lstStyle/>
          <a:p>
            <a:pPr>
              <a:lnSpc>
                <a:spcPct val="90000"/>
              </a:lnSpc>
              <a:buFont typeface="Wingdings" pitchFamily="2" charset="2"/>
              <a:buChar char="v"/>
            </a:pPr>
            <a:r>
              <a:rPr lang="en-US" sz="2400" b="1" dirty="0">
                <a:solidFill>
                  <a:schemeClr val="accent1"/>
                </a:solidFill>
                <a:effectLst>
                  <a:outerShdw blurRad="38100" dist="38100" dir="2700000" algn="tl">
                    <a:srgbClr val="000000"/>
                  </a:outerShdw>
                </a:effectLst>
              </a:rPr>
              <a:t> The youthful Alexander worked as a laborer on the family farm.  The physical labor helped develop his strong body which served him well in the rigorous schedule of later life.  It was not long after the </a:t>
            </a:r>
            <a:r>
              <a:rPr lang="en-US" sz="2400" b="1" dirty="0" err="1">
                <a:solidFill>
                  <a:schemeClr val="accent1"/>
                </a:solidFill>
                <a:effectLst>
                  <a:outerShdw blurRad="38100" dist="38100" dir="2700000" algn="tl">
                    <a:srgbClr val="000000"/>
                  </a:outerShdw>
                </a:effectLst>
              </a:rPr>
              <a:t>Telemachus</a:t>
            </a:r>
            <a:r>
              <a:rPr lang="en-US" sz="2400" b="1" dirty="0">
                <a:solidFill>
                  <a:schemeClr val="accent1"/>
                </a:solidFill>
                <a:effectLst>
                  <a:outerShdw blurRad="38100" dist="38100" dir="2700000" algn="tl">
                    <a:srgbClr val="000000"/>
                  </a:outerShdw>
                </a:effectLst>
              </a:rPr>
              <a:t> episode when the physical energy of the boy began to be converted into the intellectual powers of a man.  John Locke’s </a:t>
            </a:r>
            <a:r>
              <a:rPr lang="en-US" sz="2400" b="1" i="1" dirty="0">
                <a:solidFill>
                  <a:schemeClr val="accent1"/>
                </a:solidFill>
                <a:effectLst>
                  <a:outerShdw blurRad="38100" dist="38100" dir="2700000" algn="tl">
                    <a:srgbClr val="000000"/>
                  </a:outerShdw>
                </a:effectLst>
              </a:rPr>
              <a:t>Letters of Toleration </a:t>
            </a:r>
            <a:r>
              <a:rPr lang="en-US" sz="2400" b="1" dirty="0">
                <a:solidFill>
                  <a:schemeClr val="accent1"/>
                </a:solidFill>
                <a:effectLst>
                  <a:outerShdw blurRad="38100" dist="38100" dir="2700000" algn="tl">
                    <a:srgbClr val="000000"/>
                  </a:outerShdw>
                </a:effectLst>
              </a:rPr>
              <a:t>and his </a:t>
            </a:r>
            <a:r>
              <a:rPr lang="en-US" sz="2400" b="1" i="1" dirty="0">
                <a:solidFill>
                  <a:schemeClr val="accent1"/>
                </a:solidFill>
                <a:effectLst>
                  <a:outerShdw blurRad="38100" dist="38100" dir="2700000" algn="tl">
                    <a:srgbClr val="000000"/>
                  </a:outerShdw>
                </a:effectLst>
              </a:rPr>
              <a:t>Essay on the Human Understanding </a:t>
            </a:r>
            <a:r>
              <a:rPr lang="en-US" sz="2400" b="1" dirty="0">
                <a:solidFill>
                  <a:schemeClr val="accent1"/>
                </a:solidFill>
                <a:effectLst>
                  <a:outerShdw blurRad="38100" dist="38100" dir="2700000" algn="tl">
                    <a:srgbClr val="000000"/>
                  </a:outerShdw>
                </a:effectLst>
              </a:rPr>
              <a:t>were the first books that profoundly impressed his mind.  Alexander soon lost interest in his former activities and became ‘one   of the best scholars in the kingdom.’</a:t>
            </a:r>
          </a:p>
          <a:p>
            <a:pPr>
              <a:lnSpc>
                <a:spcPct val="90000"/>
              </a:lnSpc>
              <a:buFont typeface="Wingdings" pitchFamily="2" charset="2"/>
              <a:buChar char="v"/>
            </a:pPr>
            <a:r>
              <a:rPr lang="en-US" sz="2400" b="1" dirty="0">
                <a:solidFill>
                  <a:schemeClr val="accent1"/>
                </a:solidFill>
                <a:effectLst>
                  <a:outerShdw blurRad="38100" dist="38100" dir="2700000" algn="tl">
                    <a:srgbClr val="000000"/>
                  </a:outerShdw>
                </a:effectLst>
              </a:rPr>
              <a:t>Under his father’s guidance he read extensively in literature,  philosophy,  and religion.   He also studied Latin and Greek under his father’s tutelage.</a:t>
            </a:r>
          </a:p>
          <a:p>
            <a:pPr>
              <a:lnSpc>
                <a:spcPct val="90000"/>
              </a:lnSpc>
              <a:buFont typeface="Wingdings" pitchFamily="2" charset="2"/>
              <a:buChar char="v"/>
            </a:pPr>
            <a:r>
              <a:rPr lang="en-US" sz="2400" b="1" dirty="0">
                <a:solidFill>
                  <a:schemeClr val="accent1"/>
                </a:solidFill>
                <a:effectLst>
                  <a:outerShdw blurRad="38100" dist="38100" dir="2700000" algn="tl">
                    <a:srgbClr val="000000"/>
                  </a:outerShdw>
                </a:effectLst>
              </a:rPr>
              <a:t>His memory became remarkably retentive.  On one occasion he memorized sixty lines of blank verse in fifty-two minutes without missing a word.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animEffect transition="in" filter="wipe(left)">
                                      <p:cBhvr>
                                        <p:cTn id="7" dur="500"/>
                                        <p:tgtEl>
                                          <p:spTgt spid="5837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wipe(left)">
                                      <p:cBhvr>
                                        <p:cTn id="12" dur="500"/>
                                        <p:tgtEl>
                                          <p:spTgt spid="58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8371">
                                            <p:txEl>
                                              <p:pRg st="0" end="0"/>
                                            </p:txEl>
                                          </p:spTgt>
                                        </p:tgtEl>
                                        <p:attrNameLst>
                                          <p:attrName>style.visibility</p:attrName>
                                        </p:attrNameLst>
                                      </p:cBhvr>
                                      <p:to>
                                        <p:strVal val="visible"/>
                                      </p:to>
                                    </p:set>
                                    <p:animEffect transition="in" filter="wipe(left)">
                                      <p:cBhvr>
                                        <p:cTn id="17" dur="500"/>
                                        <p:tgtEl>
                                          <p:spTgt spid="58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rev="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16866" name="Rectangle 2"/>
          <p:cNvSpPr>
            <a:spLocks noGrp="1" noChangeArrowheads="1"/>
          </p:cNvSpPr>
          <p:nvPr>
            <p:ph type="title"/>
          </p:nvPr>
        </p:nvSpPr>
        <p:spPr>
          <a:xfrm>
            <a:off x="-228600" y="3276600"/>
            <a:ext cx="9601200" cy="4191000"/>
          </a:xfrm>
        </p:spPr>
        <p:txBody>
          <a:bodyPr/>
          <a:lstStyle/>
          <a:p>
            <a:r>
              <a:rPr lang="en-US" sz="3600" b="1" i="1" dirty="0">
                <a:solidFill>
                  <a:srgbClr val="00B0F0"/>
                </a:solidFill>
                <a:effectLst>
                  <a:outerShdw blurRad="38100" dist="38100" dir="2700000" algn="tl">
                    <a:srgbClr val="C0C0C0"/>
                  </a:outerShdw>
                </a:effectLst>
              </a:rPr>
              <a:t>“It’s fundamental thesis is the author’s conviction that the Christian faith,  as he understands it, stripped of the superfluous and confusing dogmatic accretions of creeds and theologies, appeals to reason &amp; common sense.”</a:t>
            </a:r>
          </a:p>
        </p:txBody>
      </p:sp>
      <p:sp>
        <p:nvSpPr>
          <p:cNvPr id="4516867" name="WordArt 3"/>
          <p:cNvSpPr>
            <a:spLocks noChangeArrowheads="1" noChangeShapeType="1" noTextEdit="1"/>
          </p:cNvSpPr>
          <p:nvPr/>
        </p:nvSpPr>
        <p:spPr bwMode="auto">
          <a:xfrm>
            <a:off x="457200" y="0"/>
            <a:ext cx="86868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JOHN LOCKE'S "THE REASONABLENESS OF CHRISTIANITY"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4516867"/>
                                        </p:tgtEl>
                                        <p:attrNameLst>
                                          <p:attrName>style.visibility</p:attrName>
                                        </p:attrNameLst>
                                      </p:cBhvr>
                                      <p:to>
                                        <p:strVal val="visible"/>
                                      </p:to>
                                    </p:set>
                                    <p:anim calcmode="lin" valueType="num">
                                      <p:cBhvr additive="base">
                                        <p:cTn id="7" dur="5000" fill="hold"/>
                                        <p:tgtEl>
                                          <p:spTgt spid="4516867"/>
                                        </p:tgtEl>
                                        <p:attrNameLst>
                                          <p:attrName>ppt_x</p:attrName>
                                        </p:attrNameLst>
                                      </p:cBhvr>
                                      <p:tavLst>
                                        <p:tav tm="0">
                                          <p:val>
                                            <p:strVal val="#ppt_x"/>
                                          </p:val>
                                        </p:tav>
                                        <p:tav tm="100000">
                                          <p:val>
                                            <p:strVal val="#ppt_x"/>
                                          </p:val>
                                        </p:tav>
                                      </p:tavLst>
                                    </p:anim>
                                    <p:anim calcmode="lin" valueType="num">
                                      <p:cBhvr additive="base">
                                        <p:cTn id="8" dur="5000" fill="hold"/>
                                        <p:tgtEl>
                                          <p:spTgt spid="451686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516866">
                                            <p:txEl>
                                              <p:pRg st="0" end="0"/>
                                            </p:txEl>
                                          </p:spTgt>
                                        </p:tgtEl>
                                        <p:attrNameLst>
                                          <p:attrName>style.visibility</p:attrName>
                                        </p:attrNameLst>
                                      </p:cBhvr>
                                      <p:to>
                                        <p:strVal val="visible"/>
                                      </p:to>
                                    </p:set>
                                    <p:anim calcmode="lin" valueType="num">
                                      <p:cBhvr additive="base">
                                        <p:cTn id="13" dur="300" fill="hold"/>
                                        <p:tgtEl>
                                          <p:spTgt spid="4516866">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51686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6866" grpId="0" build="p" autoUpdateAnimBg="0"/>
      <p:bldP spid="45168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body" idx="1"/>
          </p:nvPr>
        </p:nvSpPr>
        <p:spPr>
          <a:xfrm>
            <a:off x="5029200" y="990600"/>
            <a:ext cx="3962400" cy="3505200"/>
          </a:xfrm>
          <a:solidFill>
            <a:schemeClr val="bg2">
              <a:alpha val="48000"/>
            </a:schemeClr>
          </a:solidFill>
          <a:ln/>
        </p:spPr>
        <p:txBody>
          <a:bodyPr/>
          <a:lstStyle/>
          <a:p>
            <a:pPr>
              <a:lnSpc>
                <a:spcPct val="90000"/>
              </a:lnSpc>
            </a:pPr>
            <a:r>
              <a:rPr lang="en-US" sz="2800" dirty="0">
                <a:effectLst>
                  <a:outerShdw blurRad="38100" dist="38100" dir="2700000" algn="tl">
                    <a:srgbClr val="FFFFFF"/>
                  </a:outerShdw>
                </a:effectLst>
              </a:rPr>
              <a:t>Seven fled, two of whom had suffered severe penalties for violation, sought seclusion &amp; solitude from London’s watchful eye!</a:t>
            </a:r>
          </a:p>
        </p:txBody>
      </p:sp>
      <p:pic>
        <p:nvPicPr>
          <p:cNvPr id="4102" name="Picture 6" descr="england map01a"/>
          <p:cNvPicPr>
            <a:picLocks noChangeAspect="1" noChangeArrowheads="1"/>
          </p:cNvPicPr>
          <p:nvPr/>
        </p:nvPicPr>
        <p:blipFill>
          <a:blip r:embed="rId2" cstate="print"/>
          <a:srcRect/>
          <a:stretch>
            <a:fillRect/>
          </a:stretch>
        </p:blipFill>
        <p:spPr bwMode="auto">
          <a:xfrm>
            <a:off x="228600" y="152400"/>
            <a:ext cx="4895850" cy="6496050"/>
          </a:xfrm>
          <a:prstGeom prst="rect">
            <a:avLst/>
          </a:prstGeom>
          <a:noFill/>
        </p:spPr>
      </p:pic>
      <p:sp>
        <p:nvSpPr>
          <p:cNvPr id="4099" name="Rectangle 3"/>
          <p:cNvSpPr>
            <a:spLocks noGrp="1" noChangeArrowheads="1"/>
          </p:cNvSpPr>
          <p:nvPr>
            <p:ph type="title"/>
          </p:nvPr>
        </p:nvSpPr>
        <p:spPr>
          <a:xfrm>
            <a:off x="2209800" y="76200"/>
            <a:ext cx="6477000" cy="838200"/>
          </a:xfrm>
          <a:solidFill>
            <a:schemeClr val="bg2">
              <a:alpha val="17999"/>
            </a:schemeClr>
          </a:solidFill>
        </p:spPr>
        <p:txBody>
          <a:bodyPr/>
          <a:lstStyle/>
          <a:p>
            <a:r>
              <a:rPr lang="en-US" sz="4000"/>
              <a:t>Escape To Remote Areas</a:t>
            </a:r>
          </a:p>
        </p:txBody>
      </p:sp>
      <p:sp>
        <p:nvSpPr>
          <p:cNvPr id="4103" name="Rectangle 7"/>
          <p:cNvSpPr>
            <a:spLocks noChangeArrowheads="1"/>
          </p:cNvSpPr>
          <p:nvPr/>
        </p:nvSpPr>
        <p:spPr bwMode="auto">
          <a:xfrm>
            <a:off x="5105400" y="4648200"/>
            <a:ext cx="3886200" cy="2057400"/>
          </a:xfrm>
          <a:prstGeom prst="rect">
            <a:avLst/>
          </a:prstGeom>
          <a:solidFill>
            <a:schemeClr val="bg2">
              <a:alpha val="48000"/>
            </a:schemeClr>
          </a:solid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They settled in England’s Northern Lake District, 200 miles to the NW of London</a:t>
            </a:r>
          </a:p>
        </p:txBody>
      </p:sp>
      <p:sp>
        <p:nvSpPr>
          <p:cNvPr id="4104" name="Line 8"/>
          <p:cNvSpPr>
            <a:spLocks noChangeShapeType="1"/>
          </p:cNvSpPr>
          <p:nvPr/>
        </p:nvSpPr>
        <p:spPr bwMode="auto">
          <a:xfrm flipH="1" flipV="1">
            <a:off x="2209800" y="2743200"/>
            <a:ext cx="1447800" cy="2286000"/>
          </a:xfrm>
          <a:prstGeom prst="line">
            <a:avLst/>
          </a:prstGeom>
          <a:noFill/>
          <a:ln w="76200">
            <a:solidFill>
              <a:srgbClr val="FF0000"/>
            </a:solidFill>
            <a:prstDash val="sysDot"/>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0">
                                            <p:txEl>
                                              <p:pRg st="0" end="0"/>
                                            </p:txEl>
                                          </p:spTgt>
                                        </p:tgtEl>
                                        <p:attrNameLst>
                                          <p:attrName>style.visibility</p:attrName>
                                        </p:attrNameLst>
                                      </p:cBhvr>
                                      <p:to>
                                        <p:strVal val="visible"/>
                                      </p:to>
                                    </p:set>
                                    <p:animEffect transition="in" filter="fade">
                                      <p:cBhvr>
                                        <p:cTn id="12" dur="2000"/>
                                        <p:tgtEl>
                                          <p:spTgt spid="410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00">
                                            <p:bg/>
                                          </p:spTgt>
                                        </p:tgtEl>
                                        <p:attrNameLst>
                                          <p:attrName>style.visibility</p:attrName>
                                        </p:attrNameLst>
                                      </p:cBhvr>
                                      <p:to>
                                        <p:strVal val="visible"/>
                                      </p:to>
                                    </p:set>
                                    <p:animEffect transition="in" filter="fade">
                                      <p:cBhvr>
                                        <p:cTn id="15" dur="2000"/>
                                        <p:tgtEl>
                                          <p:spTgt spid="4100">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03">
                                            <p:txEl>
                                              <p:pRg st="0" end="0"/>
                                            </p:txEl>
                                          </p:spTgt>
                                        </p:tgtEl>
                                        <p:attrNameLst>
                                          <p:attrName>style.visibility</p:attrName>
                                        </p:attrNameLst>
                                      </p:cBhvr>
                                      <p:to>
                                        <p:strVal val="visible"/>
                                      </p:to>
                                    </p:set>
                                    <p:animEffect transition="in" filter="fade">
                                      <p:cBhvr>
                                        <p:cTn id="20" dur="2000"/>
                                        <p:tgtEl>
                                          <p:spTgt spid="4103">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03">
                                            <p:bg/>
                                          </p:spTgt>
                                        </p:tgtEl>
                                        <p:attrNameLst>
                                          <p:attrName>style.visibility</p:attrName>
                                        </p:attrNameLst>
                                      </p:cBhvr>
                                      <p:to>
                                        <p:strVal val="visible"/>
                                      </p:to>
                                    </p:set>
                                    <p:animEffect transition="in" filter="fade">
                                      <p:cBhvr>
                                        <p:cTn id="23" dur="2000"/>
                                        <p:tgtEl>
                                          <p:spTgt spid="4103">
                                            <p:bg/>
                                          </p:spTgt>
                                        </p:tgtEl>
                                      </p:cBhvr>
                                    </p:animEffect>
                                  </p:childTnLst>
                                </p:cTn>
                              </p:par>
                            </p:childTnLst>
                          </p:cTn>
                        </p:par>
                        <p:par>
                          <p:cTn id="24" fill="hold">
                            <p:stCondLst>
                              <p:cond delay="2000"/>
                            </p:stCondLst>
                            <p:childTnLst>
                              <p:par>
                                <p:cTn id="25" presetID="51" presetClass="entr" presetSubtype="0" fill="hold" grpId="0" nodeType="afterEffect">
                                  <p:stCondLst>
                                    <p:cond delay="0"/>
                                  </p:stCondLst>
                                  <p:childTnLst>
                                    <p:set>
                                      <p:cBhvr>
                                        <p:cTn id="26" dur="1" fill="hold">
                                          <p:stCondLst>
                                            <p:cond delay="0"/>
                                          </p:stCondLst>
                                        </p:cTn>
                                        <p:tgtEl>
                                          <p:spTgt spid="4104"/>
                                        </p:tgtEl>
                                        <p:attrNameLst>
                                          <p:attrName>style.visibility</p:attrName>
                                        </p:attrNameLst>
                                      </p:cBhvr>
                                      <p:to>
                                        <p:strVal val="visible"/>
                                      </p:to>
                                    </p:set>
                                    <p:animEffect transition="in" filter="fade">
                                      <p:cBhvr>
                                        <p:cTn id="27" dur="770" decel="100000"/>
                                        <p:tgtEl>
                                          <p:spTgt spid="4104"/>
                                        </p:tgtEl>
                                      </p:cBhvr>
                                    </p:animEffect>
                                    <p:animScale>
                                      <p:cBhvr>
                                        <p:cTn id="28" dur="770" decel="100000"/>
                                        <p:tgtEl>
                                          <p:spTgt spid="4104"/>
                                        </p:tgtEl>
                                      </p:cBhvr>
                                      <p:from x="10000" y="10000"/>
                                      <p:to x="200000" y="450000"/>
                                    </p:animScale>
                                    <p:animScale>
                                      <p:cBhvr>
                                        <p:cTn id="29" dur="1230" accel="100000" fill="hold">
                                          <p:stCondLst>
                                            <p:cond delay="770"/>
                                          </p:stCondLst>
                                        </p:cTn>
                                        <p:tgtEl>
                                          <p:spTgt spid="4104"/>
                                        </p:tgtEl>
                                      </p:cBhvr>
                                      <p:from x="200000" y="450000"/>
                                      <p:to x="100000" y="100000"/>
                                    </p:animScale>
                                    <p:set>
                                      <p:cBhvr>
                                        <p:cTn id="30" dur="770" fill="hold"/>
                                        <p:tgtEl>
                                          <p:spTgt spid="4104"/>
                                        </p:tgtEl>
                                        <p:attrNameLst>
                                          <p:attrName>ppt_x</p:attrName>
                                        </p:attrNameLst>
                                      </p:cBhvr>
                                      <p:to>
                                        <p:strVal val="(0.5)"/>
                                      </p:to>
                                    </p:set>
                                    <p:anim from="(0.5)" to="(#ppt_x)" calcmode="lin" valueType="num">
                                      <p:cBhvr>
                                        <p:cTn id="31" dur="1230" accel="100000" fill="hold">
                                          <p:stCondLst>
                                            <p:cond delay="770"/>
                                          </p:stCondLst>
                                        </p:cTn>
                                        <p:tgtEl>
                                          <p:spTgt spid="4104"/>
                                        </p:tgtEl>
                                        <p:attrNameLst>
                                          <p:attrName>ppt_x</p:attrName>
                                        </p:attrNameLst>
                                      </p:cBhvr>
                                    </p:anim>
                                    <p:set>
                                      <p:cBhvr>
                                        <p:cTn id="32" dur="770" fill="hold"/>
                                        <p:tgtEl>
                                          <p:spTgt spid="4104"/>
                                        </p:tgtEl>
                                        <p:attrNameLst>
                                          <p:attrName>ppt_y</p:attrName>
                                        </p:attrNameLst>
                                      </p:cBhvr>
                                      <p:to>
                                        <p:strVal val="(#ppt_y+0.4)"/>
                                      </p:to>
                                    </p:set>
                                    <p:anim from="(#ppt_y+0.4)" to="(#ppt_y)" calcmode="lin" valueType="num">
                                      <p:cBhvr>
                                        <p:cTn id="33" dur="1230" accel="100000" fill="hold">
                                          <p:stCondLst>
                                            <p:cond delay="770"/>
                                          </p:stCondLst>
                                        </p:cTn>
                                        <p:tgtEl>
                                          <p:spTgt spid="410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animBg="1"/>
      <p:bldP spid="4099" grpId="0" animBg="1"/>
      <p:bldP spid="4103" grpId="0" build="p" animBg="1"/>
      <p:bldP spid="4104"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09600" y="152400"/>
            <a:ext cx="8001000" cy="762000"/>
          </a:xfrm>
          <a:solidFill>
            <a:schemeClr val="accent1"/>
          </a:solidFill>
        </p:spPr>
        <p:txBody>
          <a:bodyPr/>
          <a:lstStyle/>
          <a:p>
            <a:r>
              <a:rPr lang="en-US" sz="5400" dirty="0"/>
              <a:t> </a:t>
            </a:r>
            <a:r>
              <a:rPr lang="en-US" sz="4000" b="1" dirty="0">
                <a:solidFill>
                  <a:srgbClr val="FFFFFF"/>
                </a:solidFill>
                <a:effectLst>
                  <a:outerShdw blurRad="38100" dist="38100" dir="2700000" algn="tl">
                    <a:srgbClr val="000000"/>
                  </a:outerShdw>
                </a:effectLst>
              </a:rPr>
              <a:t>Formation Of Alexander Campbell</a:t>
            </a:r>
            <a:r>
              <a:rPr lang="en-US" dirty="0"/>
              <a:t>                  </a:t>
            </a:r>
          </a:p>
        </p:txBody>
      </p:sp>
      <p:sp>
        <p:nvSpPr>
          <p:cNvPr id="58371" name="Rectangle 3"/>
          <p:cNvSpPr>
            <a:spLocks noGrp="1" noChangeArrowheads="1"/>
          </p:cNvSpPr>
          <p:nvPr>
            <p:ph type="body" idx="1"/>
          </p:nvPr>
        </p:nvSpPr>
        <p:spPr>
          <a:xfrm>
            <a:off x="457200" y="1143000"/>
            <a:ext cx="8305800" cy="5029200"/>
          </a:xfrm>
        </p:spPr>
        <p:txBody>
          <a:bodyPr/>
          <a:lstStyle/>
          <a:p>
            <a:pPr>
              <a:lnSpc>
                <a:spcPct val="90000"/>
              </a:lnSpc>
              <a:buFont typeface="Wingdings" pitchFamily="2" charset="2"/>
              <a:buChar char="v"/>
            </a:pPr>
            <a:r>
              <a:rPr lang="en-US" sz="2400" b="1" dirty="0">
                <a:solidFill>
                  <a:schemeClr val="accent1"/>
                </a:solidFill>
                <a:effectLst>
                  <a:outerShdw blurRad="38100" dist="38100" dir="2700000" algn="tl">
                    <a:srgbClr val="000000"/>
                  </a:outerShdw>
                </a:effectLst>
              </a:rPr>
              <a:t> Alexander Campbell grew up in a home that had respect for the Bible.  The </a:t>
            </a:r>
            <a:r>
              <a:rPr lang="en-US" sz="2400" b="1" dirty="0" err="1">
                <a:solidFill>
                  <a:schemeClr val="accent1"/>
                </a:solidFill>
                <a:effectLst>
                  <a:outerShdw blurRad="38100" dist="38100" dir="2700000" algn="tl">
                    <a:srgbClr val="000000"/>
                  </a:outerShdw>
                </a:effectLst>
              </a:rPr>
              <a:t>Seceder</a:t>
            </a:r>
            <a:r>
              <a:rPr lang="en-US" sz="2400" b="1" dirty="0">
                <a:solidFill>
                  <a:schemeClr val="accent1"/>
                </a:solidFill>
                <a:effectLst>
                  <a:outerShdw blurRad="38100" dist="38100" dir="2700000" algn="tl">
                    <a:srgbClr val="000000"/>
                  </a:outerShdw>
                </a:effectLst>
              </a:rPr>
              <a:t> Presbyterian church required each family to have daily family worship.  Thomas and Jane Campbell required each family member to memorize portions of the scriptures during the day to be recited at the evening devotion.  All the passages learned during the week were to be repeated again on the Lord’s day.   Later in life Alexander commented on his parents,  ‘to my mother as well as my father,  I am indebted for having memorized in early life almost all the writings of King Solomon,  his Proverbs,  his Ecclesiastes,  and many of the Psalms of his father David.’</a:t>
            </a:r>
          </a:p>
          <a:p>
            <a:pPr>
              <a:lnSpc>
                <a:spcPct val="90000"/>
              </a:lnSpc>
              <a:buFont typeface="Wingdings" pitchFamily="2" charset="2"/>
              <a:buChar char="v"/>
            </a:pPr>
            <a:r>
              <a:rPr lang="en-US" sz="2400" b="1" dirty="0">
                <a:solidFill>
                  <a:schemeClr val="accent1"/>
                </a:solidFill>
                <a:effectLst>
                  <a:outerShdw blurRad="38100" dist="38100" dir="2700000" algn="tl">
                    <a:srgbClr val="000000"/>
                  </a:outerShdw>
                </a:effectLst>
              </a:rPr>
              <a:t>As a teenager Alex truly became interested in spiritual matters.  Like his father, he was expecting some peculiar assurance of forgiveness,  such as dreams,  visions,  voices,  &amp; emotional tugs, this being the teaching from every pulpit.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animEffect transition="in" filter="wipe(left)">
                                      <p:cBhvr>
                                        <p:cTn id="7" dur="500"/>
                                        <p:tgtEl>
                                          <p:spTgt spid="583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371">
                                            <p:txEl>
                                              <p:pRg st="0" end="0"/>
                                            </p:txEl>
                                          </p:spTgt>
                                        </p:tgtEl>
                                        <p:attrNameLst>
                                          <p:attrName>style.visibility</p:attrName>
                                        </p:attrNameLst>
                                      </p:cBhvr>
                                      <p:to>
                                        <p:strVal val="visible"/>
                                      </p:to>
                                    </p:set>
                                    <p:animEffect transition="in" filter="wipe(left)">
                                      <p:cBhvr>
                                        <p:cTn id="12" dur="500"/>
                                        <p:tgtEl>
                                          <p:spTgt spid="58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rev="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4535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3950594" name="Rectangle 2"/>
          <p:cNvSpPr>
            <a:spLocks noGrp="1" noChangeArrowheads="1"/>
          </p:cNvSpPr>
          <p:nvPr>
            <p:ph type="title"/>
          </p:nvPr>
        </p:nvSpPr>
        <p:spPr>
          <a:xfrm>
            <a:off x="685800" y="152400"/>
            <a:ext cx="7772400" cy="1219200"/>
          </a:xfrm>
          <a:solidFill>
            <a:schemeClr val="accent1"/>
          </a:solidFill>
        </p:spPr>
        <p:txBody>
          <a:bodyPr/>
          <a:lstStyle/>
          <a:p>
            <a:r>
              <a:rPr lang="en-US" dirty="0">
                <a:effectLst>
                  <a:outerShdw blurRad="38100" dist="38100" dir="2700000" algn="tl">
                    <a:srgbClr val="000000">
                      <a:alpha val="43137"/>
                    </a:srgbClr>
                  </a:outerShdw>
                </a:effectLst>
              </a:rPr>
              <a:t>Father-Son Campbells Movement</a:t>
            </a:r>
            <a:br>
              <a:rPr lang="en-US" dirty="0">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Part 1</a:t>
            </a:r>
            <a:r>
              <a:rPr lang="en-US" dirty="0">
                <a:solidFill>
                  <a:schemeClr val="bg1"/>
                </a:solidFill>
                <a:effectLst>
                  <a:outerShdw blurRad="38100" dist="38100" dir="2700000" algn="tl">
                    <a:srgbClr val="000000">
                      <a:alpha val="43137"/>
                    </a:srgbClr>
                  </a:outerShdw>
                </a:effectLst>
              </a:rPr>
              <a:t>:  Father Thomas Campbell</a:t>
            </a:r>
          </a:p>
        </p:txBody>
      </p:sp>
      <p:sp>
        <p:nvSpPr>
          <p:cNvPr id="3950595" name="Rectangle 3"/>
          <p:cNvSpPr>
            <a:spLocks noGrp="1" noChangeArrowheads="1"/>
          </p:cNvSpPr>
          <p:nvPr>
            <p:ph type="body" idx="1"/>
          </p:nvPr>
        </p:nvSpPr>
        <p:spPr>
          <a:xfrm>
            <a:off x="685800" y="1447800"/>
            <a:ext cx="7772400" cy="4724400"/>
          </a:xfrm>
        </p:spPr>
        <p:txBody>
          <a:bodyPr/>
          <a:lstStyle/>
          <a:p>
            <a:pPr>
              <a:lnSpc>
                <a:spcPct val="90000"/>
              </a:lnSpc>
            </a:pPr>
            <a:r>
              <a:rPr lang="en-US" sz="2800" b="1" dirty="0">
                <a:solidFill>
                  <a:schemeClr val="accent1"/>
                </a:solidFill>
                <a:effectLst>
                  <a:outerShdw blurRad="38100" dist="38100" dir="2700000" algn="tl">
                    <a:srgbClr val="000000"/>
                  </a:outerShdw>
                </a:effectLst>
              </a:rPr>
              <a:t>Although Originally Of Northern Ireland   Member Of Scottish Seceder Presbyterians</a:t>
            </a:r>
          </a:p>
          <a:p>
            <a:pPr>
              <a:lnSpc>
                <a:spcPct val="90000"/>
              </a:lnSpc>
            </a:pPr>
            <a:r>
              <a:rPr lang="en-US" sz="2800" b="1" dirty="0">
                <a:solidFill>
                  <a:schemeClr val="accent1"/>
                </a:solidFill>
                <a:effectLst>
                  <a:outerShdw blurRad="38100" dist="38100" dir="2700000" algn="tl">
                    <a:srgbClr val="000000"/>
                  </a:outerShdw>
                </a:effectLst>
              </a:rPr>
              <a:t>Taught Plural Elders &amp; Free Will Offering</a:t>
            </a:r>
          </a:p>
          <a:p>
            <a:pPr>
              <a:lnSpc>
                <a:spcPct val="90000"/>
              </a:lnSpc>
            </a:pPr>
            <a:r>
              <a:rPr lang="en-US" sz="2800" b="1" dirty="0">
                <a:solidFill>
                  <a:schemeClr val="accent1"/>
                </a:solidFill>
                <a:effectLst>
                  <a:outerShdw blurRad="38100" dist="38100" dir="2700000" algn="tl">
                    <a:srgbClr val="000000"/>
                  </a:outerShdw>
                </a:effectLst>
              </a:rPr>
              <a:t>Studied Scottish Common Sense Reasoning</a:t>
            </a:r>
          </a:p>
          <a:p>
            <a:pPr>
              <a:lnSpc>
                <a:spcPct val="90000"/>
              </a:lnSpc>
            </a:pPr>
            <a:r>
              <a:rPr lang="en-US" sz="2800" b="1" dirty="0">
                <a:solidFill>
                  <a:schemeClr val="accent1"/>
                </a:solidFill>
                <a:effectLst>
                  <a:outerShdw blurRad="38100" dist="38100" dir="2700000" algn="tl">
                    <a:srgbClr val="000000"/>
                  </a:outerShdw>
                </a:effectLst>
              </a:rPr>
              <a:t>Worked For Wider Christian Fellowship –   Deeper Piety – The Early Simple Practices</a:t>
            </a:r>
          </a:p>
          <a:p>
            <a:pPr>
              <a:lnSpc>
                <a:spcPct val="90000"/>
              </a:lnSpc>
            </a:pPr>
            <a:r>
              <a:rPr lang="en-US" sz="2800" b="1" dirty="0">
                <a:solidFill>
                  <a:schemeClr val="accent1"/>
                </a:solidFill>
                <a:effectLst>
                  <a:outerShdw blurRad="38100" dist="38100" dir="2700000" algn="tl">
                    <a:srgbClr val="000000"/>
                  </a:outerShdw>
                </a:effectLst>
              </a:rPr>
              <a:t>Against Member Creeds &amp; Faith Confessions</a:t>
            </a:r>
          </a:p>
          <a:p>
            <a:pPr>
              <a:lnSpc>
                <a:spcPct val="90000"/>
              </a:lnSpc>
            </a:pPr>
            <a:r>
              <a:rPr lang="en-US" sz="2800" b="1" dirty="0">
                <a:solidFill>
                  <a:schemeClr val="accent1"/>
                </a:solidFill>
                <a:effectLst>
                  <a:outerShdw blurRad="38100" dist="38100" dir="2700000" algn="tl">
                    <a:srgbClr val="000000"/>
                  </a:outerShdw>
                </a:effectLst>
              </a:rPr>
              <a:t>Fired For Not Only Congregation Communion </a:t>
            </a:r>
          </a:p>
          <a:p>
            <a:pPr>
              <a:lnSpc>
                <a:spcPct val="90000"/>
              </a:lnSpc>
            </a:pPr>
            <a:r>
              <a:rPr lang="en-US" sz="2800" b="1" dirty="0">
                <a:solidFill>
                  <a:schemeClr val="accent1"/>
                </a:solidFill>
                <a:effectLst>
                  <a:outerShdw blurRad="38100" dist="38100" dir="2700000" algn="tl">
                    <a:srgbClr val="000000"/>
                  </a:outerShdw>
                </a:effectLst>
              </a:rPr>
              <a:t>Denomination Disciplined - Formed Society – Issued Statement Of  “Declaration &amp; Address”:</a:t>
            </a:r>
          </a:p>
          <a:p>
            <a:pPr>
              <a:lnSpc>
                <a:spcPct val="90000"/>
              </a:lnSpc>
              <a:buFontTx/>
              <a:buNone/>
            </a:pPr>
            <a:r>
              <a:rPr lang="en-US" sz="2800" b="1" dirty="0">
                <a:solidFill>
                  <a:schemeClr val="accent1"/>
                </a:solidFill>
                <a:effectLst>
                  <a:outerShdw blurRad="38100" dist="38100" dir="2700000" algn="tl">
                    <a:srgbClr val="000000"/>
                  </a:outerShdw>
                </a:effectLst>
              </a:rPr>
              <a:t>  “Where the Scriptures speak, we speak;  and </a:t>
            </a:r>
          </a:p>
          <a:p>
            <a:pPr>
              <a:lnSpc>
                <a:spcPct val="90000"/>
              </a:lnSpc>
              <a:buFontTx/>
              <a:buNone/>
            </a:pPr>
            <a:r>
              <a:rPr lang="en-US" sz="2800" b="1" dirty="0">
                <a:solidFill>
                  <a:schemeClr val="accent1"/>
                </a:solidFill>
                <a:effectLst>
                  <a:outerShdw blurRad="38100" dist="38100" dir="2700000" algn="tl">
                    <a:srgbClr val="000000"/>
                  </a:outerShdw>
                </a:effectLst>
              </a:rPr>
              <a:t>    where the Scriptures are silent, we are silent.”</a:t>
            </a:r>
          </a:p>
          <a:p>
            <a:pPr>
              <a:lnSpc>
                <a:spcPct val="90000"/>
              </a:lnSpc>
              <a:buFontTx/>
              <a:buNone/>
            </a:pPr>
            <a:endParaRPr lang="en-US" sz="2800" dirty="0">
              <a:solidFill>
                <a:schemeClr val="accent1"/>
              </a:solidFill>
              <a:effectLst>
                <a:outerShdw blurRad="38100" dist="38100" dir="2700000" algn="tl">
                  <a:srgbClr val="000000"/>
                </a:outerShdw>
              </a:effectLst>
            </a:endParaRPr>
          </a:p>
          <a:p>
            <a:pPr>
              <a:lnSpc>
                <a:spcPct val="90000"/>
              </a:lnSpc>
              <a:buFontTx/>
              <a:buNone/>
            </a:pPr>
            <a:endParaRPr lang="en-US" sz="2800" dirty="0"/>
          </a:p>
          <a:p>
            <a:pPr>
              <a:lnSpc>
                <a:spcPct val="90000"/>
              </a:lnSpc>
              <a:buFontTx/>
              <a:buNone/>
            </a:pPr>
            <a:endParaRPr lang="en-US" sz="2800" dirty="0"/>
          </a:p>
          <a:p>
            <a:pPr>
              <a:lnSpc>
                <a:spcPct val="90000"/>
              </a:lnSpc>
              <a:buFontTx/>
              <a:buNone/>
            </a:pPr>
            <a:endParaRPr lang="en-US" sz="2800" dirty="0"/>
          </a:p>
          <a:p>
            <a:pPr>
              <a:lnSpc>
                <a:spcPct val="90000"/>
              </a:lnSpc>
              <a:buFontTx/>
              <a:buNone/>
            </a:pPr>
            <a:endParaRPr lang="en-US" sz="2800" dirty="0"/>
          </a:p>
          <a:p>
            <a:pPr>
              <a:lnSpc>
                <a:spcPct val="90000"/>
              </a:lnSpc>
              <a:buFontTx/>
              <a:buNone/>
            </a:pPr>
            <a:endParaRPr lang="en-US" sz="2800" dirty="0"/>
          </a:p>
          <a:p>
            <a:pPr>
              <a:lnSpc>
                <a:spcPct val="90000"/>
              </a:lnSpc>
              <a:buFontTx/>
              <a:buNone/>
            </a:pPr>
            <a:r>
              <a:rPr lang="en-US" sz="2800" dirty="0"/>
              <a:t>      </a:t>
            </a:r>
          </a:p>
          <a:p>
            <a:pPr>
              <a:lnSpc>
                <a:spcPct val="90000"/>
              </a:lnSpc>
            </a:pPr>
            <a:endParaRPr lang="en-US" sz="2800" dirty="0"/>
          </a:p>
        </p:txBody>
      </p:sp>
      <p:sp>
        <p:nvSpPr>
          <p:cNvPr id="3950596" name="Comment 4"/>
          <p:cNvSpPr>
            <a:spLocks noChangeArrowheads="1"/>
          </p:cNvSpPr>
          <p:nvPr/>
        </p:nvSpPr>
        <p:spPr bwMode="auto">
          <a:xfrm>
            <a:off x="15875" y="-914400"/>
            <a:ext cx="6156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Scottish Seceders Only Took Communion Once Every Six Months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950595">
                                            <p:txEl>
                                              <p:pRg st="0" end="0"/>
                                            </p:txEl>
                                          </p:spTgt>
                                        </p:tgtEl>
                                        <p:attrNameLst>
                                          <p:attrName>style.visibility</p:attrName>
                                        </p:attrNameLst>
                                      </p:cBhvr>
                                      <p:to>
                                        <p:strVal val="visible"/>
                                      </p:to>
                                    </p:set>
                                    <p:anim calcmode="lin" valueType="num">
                                      <p:cBhvr>
                                        <p:cTn id="7" dur="1000" fill="hold"/>
                                        <p:tgtEl>
                                          <p:spTgt spid="395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95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95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5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50595">
                                            <p:txEl>
                                              <p:pRg st="1" end="1"/>
                                            </p:txEl>
                                          </p:spTgt>
                                        </p:tgtEl>
                                        <p:attrNameLst>
                                          <p:attrName>style.visibility</p:attrName>
                                        </p:attrNameLst>
                                      </p:cBhvr>
                                      <p:to>
                                        <p:strVal val="visible"/>
                                      </p:to>
                                    </p:set>
                                    <p:anim calcmode="lin" valueType="num">
                                      <p:cBhvr>
                                        <p:cTn id="15" dur="1000" fill="hold"/>
                                        <p:tgtEl>
                                          <p:spTgt spid="395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95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95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5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50595">
                                            <p:txEl>
                                              <p:pRg st="2" end="2"/>
                                            </p:txEl>
                                          </p:spTgt>
                                        </p:tgtEl>
                                        <p:attrNameLst>
                                          <p:attrName>style.visibility</p:attrName>
                                        </p:attrNameLst>
                                      </p:cBhvr>
                                      <p:to>
                                        <p:strVal val="visible"/>
                                      </p:to>
                                    </p:set>
                                    <p:anim calcmode="lin" valueType="num">
                                      <p:cBhvr>
                                        <p:cTn id="23" dur="1000" fill="hold"/>
                                        <p:tgtEl>
                                          <p:spTgt spid="395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95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95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5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50595">
                                            <p:txEl>
                                              <p:pRg st="3" end="3"/>
                                            </p:txEl>
                                          </p:spTgt>
                                        </p:tgtEl>
                                        <p:attrNameLst>
                                          <p:attrName>style.visibility</p:attrName>
                                        </p:attrNameLst>
                                      </p:cBhvr>
                                      <p:to>
                                        <p:strVal val="visible"/>
                                      </p:to>
                                    </p:set>
                                    <p:anim calcmode="lin" valueType="num">
                                      <p:cBhvr>
                                        <p:cTn id="31" dur="1000" fill="hold"/>
                                        <p:tgtEl>
                                          <p:spTgt spid="395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95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95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5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50595">
                                            <p:txEl>
                                              <p:pRg st="4" end="4"/>
                                            </p:txEl>
                                          </p:spTgt>
                                        </p:tgtEl>
                                        <p:attrNameLst>
                                          <p:attrName>style.visibility</p:attrName>
                                        </p:attrNameLst>
                                      </p:cBhvr>
                                      <p:to>
                                        <p:strVal val="visible"/>
                                      </p:to>
                                    </p:set>
                                    <p:anim calcmode="lin" valueType="num">
                                      <p:cBhvr>
                                        <p:cTn id="39" dur="1000" fill="hold"/>
                                        <p:tgtEl>
                                          <p:spTgt spid="395059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95059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95059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5059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950595">
                                            <p:txEl>
                                              <p:pRg st="5" end="5"/>
                                            </p:txEl>
                                          </p:spTgt>
                                        </p:tgtEl>
                                        <p:attrNameLst>
                                          <p:attrName>style.visibility</p:attrName>
                                        </p:attrNameLst>
                                      </p:cBhvr>
                                      <p:to>
                                        <p:strVal val="visible"/>
                                      </p:to>
                                    </p:set>
                                    <p:anim calcmode="lin" valueType="num">
                                      <p:cBhvr>
                                        <p:cTn id="47" dur="1000" fill="hold"/>
                                        <p:tgtEl>
                                          <p:spTgt spid="3950595">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950595">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95059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5059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950595">
                                            <p:txEl>
                                              <p:pRg st="6" end="6"/>
                                            </p:txEl>
                                          </p:spTgt>
                                        </p:tgtEl>
                                        <p:attrNameLst>
                                          <p:attrName>style.visibility</p:attrName>
                                        </p:attrNameLst>
                                      </p:cBhvr>
                                      <p:to>
                                        <p:strVal val="visible"/>
                                      </p:to>
                                    </p:set>
                                    <p:anim calcmode="lin" valueType="num">
                                      <p:cBhvr>
                                        <p:cTn id="55" dur="1000" fill="hold"/>
                                        <p:tgtEl>
                                          <p:spTgt spid="3950595">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950595">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95059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5059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950595">
                                            <p:txEl>
                                              <p:pRg st="7" end="7"/>
                                            </p:txEl>
                                          </p:spTgt>
                                        </p:tgtEl>
                                        <p:attrNameLst>
                                          <p:attrName>style.visibility</p:attrName>
                                        </p:attrNameLst>
                                      </p:cBhvr>
                                      <p:to>
                                        <p:strVal val="visible"/>
                                      </p:to>
                                    </p:set>
                                    <p:anim calcmode="lin" valueType="num">
                                      <p:cBhvr>
                                        <p:cTn id="63" dur="1000" fill="hold"/>
                                        <p:tgtEl>
                                          <p:spTgt spid="3950595">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950595">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95059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5059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950595">
                                            <p:txEl>
                                              <p:pRg st="8" end="8"/>
                                            </p:txEl>
                                          </p:spTgt>
                                        </p:tgtEl>
                                        <p:attrNameLst>
                                          <p:attrName>style.visibility</p:attrName>
                                        </p:attrNameLst>
                                      </p:cBhvr>
                                      <p:to>
                                        <p:strVal val="visible"/>
                                      </p:to>
                                    </p:set>
                                    <p:anim calcmode="lin" valueType="num">
                                      <p:cBhvr>
                                        <p:cTn id="71" dur="1000" fill="hold"/>
                                        <p:tgtEl>
                                          <p:spTgt spid="3950595">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3950595">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395059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95059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950595">
                                            <p:txEl>
                                              <p:pRg st="15" end="15"/>
                                            </p:txEl>
                                          </p:spTgt>
                                        </p:tgtEl>
                                        <p:attrNameLst>
                                          <p:attrName>style.visibility</p:attrName>
                                        </p:attrNameLst>
                                      </p:cBhvr>
                                      <p:to>
                                        <p:strVal val="visible"/>
                                      </p:to>
                                    </p:set>
                                    <p:anim calcmode="lin" valueType="num">
                                      <p:cBhvr>
                                        <p:cTn id="79" dur="1000" fill="hold"/>
                                        <p:tgtEl>
                                          <p:spTgt spid="3950595">
                                            <p:txEl>
                                              <p:pRg st="15" end="15"/>
                                            </p:txEl>
                                          </p:spTgt>
                                        </p:tgtEl>
                                        <p:attrNameLst>
                                          <p:attrName>ppt_w</p:attrName>
                                        </p:attrNameLst>
                                      </p:cBhvr>
                                      <p:tavLst>
                                        <p:tav tm="0">
                                          <p:val>
                                            <p:fltVal val="0"/>
                                          </p:val>
                                        </p:tav>
                                        <p:tav tm="100000">
                                          <p:val>
                                            <p:strVal val="#ppt_w"/>
                                          </p:val>
                                        </p:tav>
                                      </p:tavLst>
                                    </p:anim>
                                    <p:anim calcmode="lin" valueType="num">
                                      <p:cBhvr>
                                        <p:cTn id="80" dur="1000" fill="hold"/>
                                        <p:tgtEl>
                                          <p:spTgt spid="3950595">
                                            <p:txEl>
                                              <p:pRg st="15" end="15"/>
                                            </p:txEl>
                                          </p:spTgt>
                                        </p:tgtEl>
                                        <p:attrNameLst>
                                          <p:attrName>ppt_h</p:attrName>
                                        </p:attrNameLst>
                                      </p:cBhvr>
                                      <p:tavLst>
                                        <p:tav tm="0">
                                          <p:val>
                                            <p:fltVal val="0"/>
                                          </p:val>
                                        </p:tav>
                                        <p:tav tm="100000">
                                          <p:val>
                                            <p:strVal val="#ppt_h"/>
                                          </p:val>
                                        </p:tav>
                                      </p:tavLst>
                                    </p:anim>
                                    <p:anim calcmode="lin" valueType="num">
                                      <p:cBhvr>
                                        <p:cTn id="81" dur="1000" fill="hold"/>
                                        <p:tgtEl>
                                          <p:spTgt spid="3950595">
                                            <p:txEl>
                                              <p:pRg st="15" end="15"/>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950595">
                                            <p:txEl>
                                              <p:pRg st="15" end="1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059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4706" name="Rectangle 2"/>
          <p:cNvSpPr>
            <a:spLocks noGrp="1" noChangeArrowheads="1"/>
          </p:cNvSpPr>
          <p:nvPr>
            <p:ph type="title" sz="quarter"/>
          </p:nvPr>
        </p:nvSpPr>
        <p:spPr>
          <a:xfrm>
            <a:off x="762000" y="609600"/>
            <a:ext cx="7696200" cy="1143000"/>
          </a:xfrm>
        </p:spPr>
        <p:txBody>
          <a:bodyPr/>
          <a:lstStyle/>
          <a:p>
            <a:r>
              <a:rPr lang="en-US" dirty="0">
                <a:solidFill>
                  <a:srgbClr val="CC3300"/>
                </a:solidFill>
              </a:rPr>
              <a:t>PROTESTANT PRELUDE</a:t>
            </a:r>
            <a:r>
              <a:rPr lang="en-US" dirty="0"/>
              <a:t>    </a:t>
            </a:r>
            <a:r>
              <a:rPr lang="en-US" dirty="0">
                <a:latin typeface="Tangiers" pitchFamily="2" charset="0"/>
              </a:rPr>
              <a:t>“Second Great Awakening”</a:t>
            </a:r>
          </a:p>
        </p:txBody>
      </p:sp>
      <p:sp>
        <p:nvSpPr>
          <p:cNvPr id="3784707" name="Rectangle 3"/>
          <p:cNvSpPr>
            <a:spLocks noGrp="1" noChangeArrowheads="1"/>
          </p:cNvSpPr>
          <p:nvPr>
            <p:ph sz="quarter" idx="1"/>
          </p:nvPr>
        </p:nvSpPr>
        <p:spPr>
          <a:xfrm>
            <a:off x="685800" y="2438400"/>
            <a:ext cx="3810000" cy="1524000"/>
          </a:xfrm>
          <a:ln>
            <a:solidFill>
              <a:schemeClr val="bg2"/>
            </a:solidFill>
          </a:ln>
        </p:spPr>
        <p:txBody>
          <a:bodyPr/>
          <a:lstStyle/>
          <a:p>
            <a:r>
              <a:rPr lang="en-US" sz="2400"/>
              <a:t>Francis Asbury                North American Bishop</a:t>
            </a:r>
          </a:p>
          <a:p>
            <a:r>
              <a:rPr lang="en-US" sz="2400"/>
              <a:t>METHODIST</a:t>
            </a:r>
          </a:p>
        </p:txBody>
      </p:sp>
      <p:sp>
        <p:nvSpPr>
          <p:cNvPr id="3784708" name="Rectangle 4"/>
          <p:cNvSpPr>
            <a:spLocks noGrp="1" noChangeArrowheads="1"/>
          </p:cNvSpPr>
          <p:nvPr>
            <p:ph sz="quarter" idx="2"/>
          </p:nvPr>
        </p:nvSpPr>
        <p:spPr>
          <a:xfrm>
            <a:off x="4648200" y="2438400"/>
            <a:ext cx="3810000" cy="1524000"/>
          </a:xfrm>
          <a:ln>
            <a:solidFill>
              <a:schemeClr val="bg2"/>
            </a:solidFill>
          </a:ln>
        </p:spPr>
        <p:txBody>
          <a:bodyPr/>
          <a:lstStyle/>
          <a:p>
            <a:r>
              <a:rPr lang="en-US" sz="2400" b="1"/>
              <a:t>Thomas Campbell</a:t>
            </a:r>
            <a:r>
              <a:rPr lang="en-US" sz="2400"/>
              <a:t>           of Scotland</a:t>
            </a:r>
          </a:p>
          <a:p>
            <a:r>
              <a:rPr lang="en-US" sz="2400"/>
              <a:t>PRESBYTERIAN</a:t>
            </a:r>
          </a:p>
        </p:txBody>
      </p:sp>
      <p:sp>
        <p:nvSpPr>
          <p:cNvPr id="3784709" name="Rectangle 5"/>
          <p:cNvSpPr>
            <a:spLocks noGrp="1" noChangeArrowheads="1"/>
          </p:cNvSpPr>
          <p:nvPr>
            <p:ph sz="quarter" idx="3"/>
          </p:nvPr>
        </p:nvSpPr>
        <p:spPr>
          <a:xfrm>
            <a:off x="685800" y="4572000"/>
            <a:ext cx="3810000" cy="1524000"/>
          </a:xfrm>
          <a:solidFill>
            <a:schemeClr val="bg1"/>
          </a:solidFill>
          <a:ln>
            <a:solidFill>
              <a:schemeClr val="bg2"/>
            </a:solidFill>
          </a:ln>
        </p:spPr>
        <p:txBody>
          <a:bodyPr/>
          <a:lstStyle/>
          <a:p>
            <a:r>
              <a:rPr lang="en-US" sz="2400"/>
              <a:t>Timothy Dwight              of Massachusetts</a:t>
            </a:r>
          </a:p>
          <a:p>
            <a:r>
              <a:rPr lang="en-US" sz="2400"/>
              <a:t>CONGREGATIONAL</a:t>
            </a:r>
          </a:p>
        </p:txBody>
      </p:sp>
      <p:sp>
        <p:nvSpPr>
          <p:cNvPr id="3784711" name="AutoShape 7"/>
          <p:cNvSpPr>
            <a:spLocks noChangeArrowheads="1"/>
          </p:cNvSpPr>
          <p:nvPr/>
        </p:nvSpPr>
        <p:spPr bwMode="auto">
          <a:xfrm>
            <a:off x="1219200" y="685800"/>
            <a:ext cx="76200" cy="76200"/>
          </a:xfrm>
          <a:prstGeom prst="ellipseRibbon">
            <a:avLst>
              <a:gd name="adj1" fmla="val 25000"/>
              <a:gd name="adj2" fmla="val 50000"/>
              <a:gd name="adj3" fmla="val 12500"/>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84712" name="AutoShape 8"/>
          <p:cNvSpPr>
            <a:spLocks noChangeArrowheads="1"/>
          </p:cNvSpPr>
          <p:nvPr/>
        </p:nvSpPr>
        <p:spPr bwMode="auto">
          <a:xfrm>
            <a:off x="228600" y="381000"/>
            <a:ext cx="1214438" cy="762000"/>
          </a:xfrm>
          <a:prstGeom prst="ellipseRibbon">
            <a:avLst>
              <a:gd name="adj1" fmla="val 25000"/>
              <a:gd name="adj2" fmla="val 50000"/>
              <a:gd name="adj3" fmla="val 12500"/>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C3300"/>
              </a:solidFill>
              <a:effectLst/>
              <a:uLnTx/>
              <a:uFillTx/>
              <a:latin typeface="Times New Roman" pitchFamily="18" charset="0"/>
              <a:ea typeface="+mn-ea"/>
              <a:cs typeface="+mn-cs"/>
            </a:endParaRPr>
          </a:p>
        </p:txBody>
      </p:sp>
      <p:sp>
        <p:nvSpPr>
          <p:cNvPr id="3784713" name="AutoShape 9"/>
          <p:cNvSpPr>
            <a:spLocks noChangeArrowheads="1"/>
          </p:cNvSpPr>
          <p:nvPr/>
        </p:nvSpPr>
        <p:spPr bwMode="auto">
          <a:xfrm>
            <a:off x="7772400" y="381000"/>
            <a:ext cx="1214438" cy="762000"/>
          </a:xfrm>
          <a:prstGeom prst="ellipseRibbon">
            <a:avLst>
              <a:gd name="adj1" fmla="val 25000"/>
              <a:gd name="adj2" fmla="val 50000"/>
              <a:gd name="adj3" fmla="val 12500"/>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4707"/>
                                        </p:tgtEl>
                                        <p:attrNameLst>
                                          <p:attrName>style.visibility</p:attrName>
                                        </p:attrNameLst>
                                      </p:cBhvr>
                                      <p:to>
                                        <p:strVal val="visible"/>
                                      </p:to>
                                    </p:set>
                                    <p:anim calcmode="lin" valueType="num">
                                      <p:cBhvr additive="base">
                                        <p:cTn id="7" dur="500" fill="hold"/>
                                        <p:tgtEl>
                                          <p:spTgt spid="3784707"/>
                                        </p:tgtEl>
                                        <p:attrNameLst>
                                          <p:attrName>ppt_x</p:attrName>
                                        </p:attrNameLst>
                                      </p:cBhvr>
                                      <p:tavLst>
                                        <p:tav tm="0">
                                          <p:val>
                                            <p:strVal val="0-#ppt_w/2"/>
                                          </p:val>
                                        </p:tav>
                                        <p:tav tm="100000">
                                          <p:val>
                                            <p:strVal val="#ppt_x"/>
                                          </p:val>
                                        </p:tav>
                                      </p:tavLst>
                                    </p:anim>
                                    <p:anim calcmode="lin" valueType="num">
                                      <p:cBhvr additive="base">
                                        <p:cTn id="8" dur="500" fill="hold"/>
                                        <p:tgtEl>
                                          <p:spTgt spid="378470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4709"/>
                                        </p:tgtEl>
                                        <p:attrNameLst>
                                          <p:attrName>style.visibility</p:attrName>
                                        </p:attrNameLst>
                                      </p:cBhvr>
                                      <p:to>
                                        <p:strVal val="visible"/>
                                      </p:to>
                                    </p:set>
                                    <p:anim calcmode="lin" valueType="num">
                                      <p:cBhvr additive="base">
                                        <p:cTn id="13" dur="500" fill="hold"/>
                                        <p:tgtEl>
                                          <p:spTgt spid="3784709"/>
                                        </p:tgtEl>
                                        <p:attrNameLst>
                                          <p:attrName>ppt_x</p:attrName>
                                        </p:attrNameLst>
                                      </p:cBhvr>
                                      <p:tavLst>
                                        <p:tav tm="0">
                                          <p:val>
                                            <p:strVal val="0-#ppt_w/2"/>
                                          </p:val>
                                        </p:tav>
                                        <p:tav tm="100000">
                                          <p:val>
                                            <p:strVal val="#ppt_x"/>
                                          </p:val>
                                        </p:tav>
                                      </p:tavLst>
                                    </p:anim>
                                    <p:anim calcmode="lin" valueType="num">
                                      <p:cBhvr additive="base">
                                        <p:cTn id="14" dur="500" fill="hold"/>
                                        <p:tgtEl>
                                          <p:spTgt spid="378470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784708"/>
                                        </p:tgtEl>
                                        <p:attrNameLst>
                                          <p:attrName>style.visibility</p:attrName>
                                        </p:attrNameLst>
                                      </p:cBhvr>
                                      <p:to>
                                        <p:strVal val="visible"/>
                                      </p:to>
                                    </p:set>
                                    <p:anim calcmode="lin" valueType="num">
                                      <p:cBhvr additive="base">
                                        <p:cTn id="19" dur="500" fill="hold"/>
                                        <p:tgtEl>
                                          <p:spTgt spid="3784708"/>
                                        </p:tgtEl>
                                        <p:attrNameLst>
                                          <p:attrName>ppt_x</p:attrName>
                                        </p:attrNameLst>
                                      </p:cBhvr>
                                      <p:tavLst>
                                        <p:tav tm="0">
                                          <p:val>
                                            <p:strVal val="1+#ppt_w/2"/>
                                          </p:val>
                                        </p:tav>
                                        <p:tav tm="100000">
                                          <p:val>
                                            <p:strVal val="#ppt_x"/>
                                          </p:val>
                                        </p:tav>
                                      </p:tavLst>
                                    </p:anim>
                                    <p:anim calcmode="lin" valueType="num">
                                      <p:cBhvr additive="base">
                                        <p:cTn id="20" dur="500" fill="hold"/>
                                        <p:tgtEl>
                                          <p:spTgt spid="37847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4707" grpId="0" animBg="1" autoUpdateAnimBg="0"/>
      <p:bldP spid="3784708" grpId="0" animBg="1" autoUpdateAnimBg="0"/>
      <p:bldP spid="3784709"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33400" y="152400"/>
            <a:ext cx="8001000" cy="1066800"/>
          </a:xfrm>
          <a:solidFill>
            <a:schemeClr val="accent1"/>
          </a:solidFill>
        </p:spPr>
        <p:txBody>
          <a:bodyPr/>
          <a:lstStyle/>
          <a:p>
            <a:r>
              <a:rPr lang="en-US" dirty="0">
                <a:effectLst>
                  <a:outerShdw blurRad="38100" dist="38100" dir="2700000" algn="tl">
                    <a:srgbClr val="000000">
                      <a:alpha val="43137"/>
                    </a:srgbClr>
                  </a:outerShdw>
                </a:effectLst>
              </a:rPr>
              <a:t>Father-Son Campbells’ Movement</a:t>
            </a:r>
            <a:br>
              <a:rPr lang="en-US" dirty="0">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Part 2</a:t>
            </a:r>
            <a:r>
              <a:rPr lang="en-US" dirty="0">
                <a:solidFill>
                  <a:schemeClr val="bg1"/>
                </a:solidFill>
                <a:effectLst>
                  <a:outerShdw blurRad="38100" dist="38100" dir="2700000" algn="tl">
                    <a:srgbClr val="000000">
                      <a:alpha val="43137"/>
                    </a:srgbClr>
                  </a:outerShdw>
                </a:effectLst>
              </a:rPr>
              <a:t>:  Son Alexander Campbell</a:t>
            </a:r>
          </a:p>
        </p:txBody>
      </p:sp>
      <p:sp>
        <p:nvSpPr>
          <p:cNvPr id="59395" name="Rectangle 3"/>
          <p:cNvSpPr>
            <a:spLocks noGrp="1" noChangeArrowheads="1"/>
          </p:cNvSpPr>
          <p:nvPr>
            <p:ph type="body" idx="1"/>
          </p:nvPr>
        </p:nvSpPr>
        <p:spPr>
          <a:xfrm>
            <a:off x="152400" y="1295400"/>
            <a:ext cx="8839200" cy="5562600"/>
          </a:xfrm>
        </p:spPr>
        <p:txBody>
          <a:bodyPr/>
          <a:lstStyle/>
          <a:p>
            <a:pPr>
              <a:lnSpc>
                <a:spcPct val="90000"/>
              </a:lnSpc>
            </a:pPr>
            <a:r>
              <a:rPr lang="en-US" sz="1600" dirty="0">
                <a:solidFill>
                  <a:schemeClr val="accent1"/>
                </a:solidFill>
                <a:effectLst>
                  <a:outerShdw blurRad="38100" dist="38100" dir="2700000" algn="tl">
                    <a:srgbClr val="000000"/>
                  </a:outerShdw>
                </a:effectLst>
              </a:rPr>
              <a:t>Within Weeks Of  The “Declaration &amp; Address” Thomas &amp; Son Alexander End Their Separation</a:t>
            </a:r>
          </a:p>
          <a:p>
            <a:pPr>
              <a:lnSpc>
                <a:spcPct val="90000"/>
              </a:lnSpc>
            </a:pPr>
            <a:r>
              <a:rPr lang="en-US" sz="1600" dirty="0">
                <a:solidFill>
                  <a:schemeClr val="accent1"/>
                </a:solidFill>
                <a:effectLst>
                  <a:outerShdw blurRad="38100" dist="38100" dir="2700000" algn="tl">
                    <a:srgbClr val="000000"/>
                  </a:outerShdw>
                </a:effectLst>
              </a:rPr>
              <a:t>As A Matter Of Conscience He Has Similarly Severed Himself From The </a:t>
            </a:r>
            <a:r>
              <a:rPr lang="en-US" sz="1600" dirty="0" err="1">
                <a:solidFill>
                  <a:schemeClr val="accent1"/>
                </a:solidFill>
                <a:effectLst>
                  <a:outerShdw blurRad="38100" dist="38100" dir="2700000" algn="tl">
                    <a:srgbClr val="000000"/>
                  </a:outerShdw>
                </a:effectLst>
              </a:rPr>
              <a:t>Seceder</a:t>
            </a:r>
            <a:r>
              <a:rPr lang="en-US" sz="1600" dirty="0">
                <a:solidFill>
                  <a:schemeClr val="accent1"/>
                </a:solidFill>
                <a:effectLst>
                  <a:outerShdw blurRad="38100" dist="38100" dir="2700000" algn="tl">
                    <a:srgbClr val="000000"/>
                  </a:outerShdw>
                </a:effectLst>
              </a:rPr>
              <a:t> Brotherhood</a:t>
            </a:r>
          </a:p>
          <a:p>
            <a:pPr>
              <a:lnSpc>
                <a:spcPct val="90000"/>
              </a:lnSpc>
            </a:pPr>
            <a:r>
              <a:rPr lang="en-US" sz="1600" dirty="0">
                <a:solidFill>
                  <a:schemeClr val="accent1"/>
                </a:solidFill>
                <a:effectLst>
                  <a:outerShdw blurRad="38100" dist="38100" dir="2700000" algn="tl">
                    <a:srgbClr val="000000"/>
                  </a:outerShdw>
                </a:effectLst>
              </a:rPr>
              <a:t>He Had Questions For Which He Found No Answers  – This In Turn Led Him To Conclude The Church Itself Had Wandered From Its Source</a:t>
            </a:r>
          </a:p>
          <a:p>
            <a:pPr>
              <a:lnSpc>
                <a:spcPct val="90000"/>
              </a:lnSpc>
            </a:pPr>
            <a:r>
              <a:rPr lang="en-US" sz="1600" dirty="0">
                <a:solidFill>
                  <a:schemeClr val="accent1"/>
                </a:solidFill>
                <a:effectLst>
                  <a:outerShdw blurRad="38100" dist="38100" dir="2700000" algn="tl">
                    <a:srgbClr val="000000"/>
                  </a:outerShdw>
                </a:effectLst>
              </a:rPr>
              <a:t>He Was Especially Incensed That They Would Not Tolerate The Healing Of Religious Divisions.</a:t>
            </a:r>
          </a:p>
          <a:p>
            <a:pPr>
              <a:lnSpc>
                <a:spcPct val="90000"/>
              </a:lnSpc>
            </a:pPr>
            <a:r>
              <a:rPr lang="en-US" sz="1600" dirty="0">
                <a:solidFill>
                  <a:srgbClr val="C00000"/>
                </a:solidFill>
                <a:effectLst>
                  <a:outerShdw blurRad="38100" dist="38100" dir="2700000" algn="tl">
                    <a:srgbClr val="000000"/>
                  </a:outerShdw>
                </a:effectLst>
              </a:rPr>
              <a:t>While Enrolled At Glasgow, Scotland University He Also Attends Independent Haldane Seminary;  Here He Is Exposed To </a:t>
            </a:r>
            <a:r>
              <a:rPr lang="en-US" sz="1600" dirty="0" err="1">
                <a:solidFill>
                  <a:srgbClr val="C00000"/>
                </a:solidFill>
                <a:effectLst>
                  <a:outerShdw blurRad="38100" dist="38100" dir="2700000" algn="tl">
                    <a:srgbClr val="000000"/>
                  </a:outerShdw>
                </a:effectLst>
              </a:rPr>
              <a:t>Glas</a:t>
            </a:r>
            <a:r>
              <a:rPr lang="en-US" sz="1600" dirty="0">
                <a:solidFill>
                  <a:srgbClr val="C00000"/>
                </a:solidFill>
                <a:effectLst>
                  <a:outerShdw blurRad="38100" dist="38100" dir="2700000" algn="tl">
                    <a:srgbClr val="000000"/>
                  </a:outerShdw>
                </a:effectLst>
              </a:rPr>
              <a:t> &amp; </a:t>
            </a:r>
            <a:r>
              <a:rPr lang="en-US" sz="1600" dirty="0" err="1">
                <a:solidFill>
                  <a:srgbClr val="C00000"/>
                </a:solidFill>
                <a:effectLst>
                  <a:outerShdw blurRad="38100" dist="38100" dir="2700000" algn="tl">
                    <a:srgbClr val="000000"/>
                  </a:outerShdw>
                </a:effectLst>
              </a:rPr>
              <a:t>Sandeman’s</a:t>
            </a:r>
            <a:r>
              <a:rPr lang="en-US" sz="1600" dirty="0">
                <a:solidFill>
                  <a:srgbClr val="C00000"/>
                </a:solidFill>
                <a:effectLst>
                  <a:outerShdw blurRad="38100" dist="38100" dir="2700000" algn="tl">
                    <a:srgbClr val="000000"/>
                  </a:outerShdw>
                </a:effectLst>
              </a:rPr>
              <a:t> Ideas  </a:t>
            </a:r>
          </a:p>
          <a:p>
            <a:pPr>
              <a:lnSpc>
                <a:spcPct val="90000"/>
              </a:lnSpc>
            </a:pPr>
            <a:r>
              <a:rPr lang="en-US" sz="1600" dirty="0">
                <a:solidFill>
                  <a:schemeClr val="accent1"/>
                </a:solidFill>
                <a:effectLst>
                  <a:outerShdw blurRad="38100" dist="38100" dir="2700000" algn="tl">
                    <a:srgbClr val="000000"/>
                  </a:outerShdw>
                </a:effectLst>
              </a:rPr>
              <a:t>Faith In Clergy, Creeds, &amp; Confessions Is Altered: “Nothing That Was Not As Old As the New Testament Should Be Made An Article Of Faith.”</a:t>
            </a:r>
          </a:p>
          <a:p>
            <a:pPr>
              <a:lnSpc>
                <a:spcPct val="90000"/>
              </a:lnSpc>
            </a:pPr>
            <a:r>
              <a:rPr lang="en-US" sz="1600" dirty="0">
                <a:solidFill>
                  <a:schemeClr val="accent1"/>
                </a:solidFill>
                <a:effectLst>
                  <a:outerShdw blurRad="38100" dist="38100" dir="2700000" algn="tl">
                    <a:srgbClr val="000000"/>
                  </a:outerShdw>
                </a:effectLst>
              </a:rPr>
              <a:t>He Felt Creeds Sectarian &amp; Clergy Self-Serving.  Creed – “Root Of Bitterness Apples Of Discord.”</a:t>
            </a:r>
          </a:p>
          <a:p>
            <a:pPr>
              <a:lnSpc>
                <a:spcPct val="90000"/>
              </a:lnSpc>
            </a:pPr>
            <a:r>
              <a:rPr lang="en-US" sz="1600" dirty="0">
                <a:solidFill>
                  <a:schemeClr val="accent1"/>
                </a:solidFill>
                <a:effectLst>
                  <a:outerShdw blurRad="38100" dist="38100" dir="2700000" algn="tl">
                    <a:srgbClr val="000000"/>
                  </a:outerShdw>
                </a:effectLst>
              </a:rPr>
              <a:t>He Felt Career Clergy Had Erected Fences Of Legalistic Dogma &amp; Had Positioned Themselves As The Gatekeepers.  He believed the title “Reverend” belongs only to God.</a:t>
            </a:r>
          </a:p>
          <a:p>
            <a:pPr>
              <a:lnSpc>
                <a:spcPct val="90000"/>
              </a:lnSpc>
            </a:pPr>
            <a:r>
              <a:rPr lang="en-US" sz="1600" dirty="0">
                <a:solidFill>
                  <a:schemeClr val="accent1"/>
                </a:solidFill>
                <a:effectLst>
                  <a:outerShdw blurRad="38100" dist="38100" dir="2700000" algn="tl">
                    <a:srgbClr val="000000"/>
                  </a:outerShdw>
                </a:effectLst>
              </a:rPr>
              <a:t>His New Wife Suggested From Ecclesiastes 3:3 That The Season For Breaking Down Fences Was Over &amp; Was Time To Transcend Fences.   </a:t>
            </a:r>
          </a:p>
          <a:p>
            <a:pPr>
              <a:lnSpc>
                <a:spcPct val="90000"/>
              </a:lnSpc>
            </a:pPr>
            <a:r>
              <a:rPr lang="en-US" sz="1600" dirty="0">
                <a:solidFill>
                  <a:schemeClr val="accent1"/>
                </a:solidFill>
                <a:effectLst>
                  <a:outerShdw blurRad="38100" dist="38100" dir="2700000" algn="tl">
                    <a:srgbClr val="000000"/>
                  </a:outerShdw>
                </a:effectLst>
              </a:rPr>
              <a:t>Firmed For Congregational Autonomy, Each Week Communion, &amp; Only Believers Baptism</a:t>
            </a:r>
          </a:p>
          <a:p>
            <a:pPr>
              <a:lnSpc>
                <a:spcPct val="90000"/>
              </a:lnSpc>
            </a:pPr>
            <a:r>
              <a:rPr lang="en-US" sz="1600" dirty="0">
                <a:solidFill>
                  <a:schemeClr val="accent1"/>
                </a:solidFill>
                <a:effectLst>
                  <a:outerShdw blurRad="38100" dist="38100" dir="2700000" algn="tl">
                    <a:srgbClr val="000000"/>
                  </a:outerShdw>
                </a:effectLst>
              </a:rPr>
              <a:t>His Dad &amp; He Conclude The Church Is Corrupt &amp; Bigoted Both Old World &amp; New;  Alexander Especially Dedicated Fulfilling First Of Thirteen Propositions In Dad’s Declaration – “Polar Star”  Of Christian Unity:  “(Church) Is Essentially, Intentionally, &amp; Constitutionally One.”  </a:t>
            </a:r>
          </a:p>
          <a:p>
            <a:pPr>
              <a:lnSpc>
                <a:spcPct val="90000"/>
              </a:lnSpc>
            </a:pPr>
            <a:r>
              <a:rPr lang="en-US" sz="1600" dirty="0">
                <a:solidFill>
                  <a:schemeClr val="accent1"/>
                </a:solidFill>
                <a:effectLst>
                  <a:outerShdw blurRad="38100" dist="38100" dir="2700000" algn="tl">
                    <a:srgbClr val="000000"/>
                  </a:outerShdw>
                </a:effectLst>
              </a:rPr>
              <a:t>They Both Think God Has Sent Them To This Place Of Freedom Of Conscience &amp; Thoughtful Expression As An Outworking Of Providence</a:t>
            </a:r>
          </a:p>
          <a:p>
            <a:pPr>
              <a:lnSpc>
                <a:spcPct val="90000"/>
              </a:lnSpc>
            </a:pPr>
            <a:r>
              <a:rPr lang="en-US" sz="1600" dirty="0">
                <a:solidFill>
                  <a:schemeClr val="accent1"/>
                </a:solidFill>
                <a:effectLst>
                  <a:outerShdw blurRad="38100" dist="38100" dir="2700000" algn="tl">
                    <a:srgbClr val="000000"/>
                  </a:outerShdw>
                </a:effectLst>
              </a:rPr>
              <a:t>Even Under Frontier Conditions Religious Issues Like Infant Baptism Were Divisive To The Degree That Nearby Neighbors Had Not Spoken In Many Years</a:t>
            </a:r>
            <a:endParaRPr lang="en-US" sz="900" dirty="0"/>
          </a:p>
          <a:p>
            <a:pPr>
              <a:lnSpc>
                <a:spcPct val="90000"/>
              </a:lnSpc>
            </a:pPr>
            <a:endParaRPr lang="en-US" sz="2800" dirty="0"/>
          </a:p>
          <a:p>
            <a:pPr>
              <a:lnSpc>
                <a:spcPct val="90000"/>
              </a:lnSpc>
              <a:buFontTx/>
              <a:buNone/>
            </a:pPr>
            <a:endParaRPr lang="en-US" sz="2800" dirty="0"/>
          </a:p>
          <a:p>
            <a:pPr>
              <a:lnSpc>
                <a:spcPct val="90000"/>
              </a:lnSpc>
              <a:buFontTx/>
              <a:buNone/>
            </a:pPr>
            <a:endParaRPr lang="en-US" sz="2800" dirty="0"/>
          </a:p>
          <a:p>
            <a:pPr>
              <a:lnSpc>
                <a:spcPct val="90000"/>
              </a:lnSpc>
              <a:buFontTx/>
              <a:buNone/>
            </a:pPr>
            <a:endParaRPr lang="en-US" sz="2800" dirty="0"/>
          </a:p>
        </p:txBody>
      </p:sp>
      <p:sp>
        <p:nvSpPr>
          <p:cNvPr id="59396" name="Comment 4"/>
          <p:cNvSpPr>
            <a:spLocks noChangeArrowheads="1"/>
          </p:cNvSpPr>
          <p:nvPr/>
        </p:nvSpPr>
        <p:spPr bwMode="auto">
          <a:xfrm>
            <a:off x="15875"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Creeds Were Inadequate To Unite Because They Limit Fellowship.  Creeds Are Illogical Because Since They Claim To Mirror Bible Truth They Are Unnecessarily Redundant.  However, these claims are false – they either add or subtract from the gospel message!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p:cTn id="7" dur="1000" fill="hold"/>
                                        <p:tgtEl>
                                          <p:spTgt spid="593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93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93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93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9395">
                                            <p:txEl>
                                              <p:pRg st="1" end="1"/>
                                            </p:txEl>
                                          </p:spTgt>
                                        </p:tgtEl>
                                        <p:attrNameLst>
                                          <p:attrName>style.visibility</p:attrName>
                                        </p:attrNameLst>
                                      </p:cBhvr>
                                      <p:to>
                                        <p:strVal val="visible"/>
                                      </p:to>
                                    </p:set>
                                    <p:anim calcmode="lin" valueType="num">
                                      <p:cBhvr>
                                        <p:cTn id="15" dur="1000" fill="hold"/>
                                        <p:tgtEl>
                                          <p:spTgt spid="593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93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93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93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9395">
                                            <p:txEl>
                                              <p:pRg st="2" end="2"/>
                                            </p:txEl>
                                          </p:spTgt>
                                        </p:tgtEl>
                                        <p:attrNameLst>
                                          <p:attrName>style.visibility</p:attrName>
                                        </p:attrNameLst>
                                      </p:cBhvr>
                                      <p:to>
                                        <p:strVal val="visible"/>
                                      </p:to>
                                    </p:set>
                                    <p:anim calcmode="lin" valueType="num">
                                      <p:cBhvr>
                                        <p:cTn id="23" dur="1000" fill="hold"/>
                                        <p:tgtEl>
                                          <p:spTgt spid="593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93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93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93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9395">
                                            <p:txEl>
                                              <p:pRg st="3" end="3"/>
                                            </p:txEl>
                                          </p:spTgt>
                                        </p:tgtEl>
                                        <p:attrNameLst>
                                          <p:attrName>style.visibility</p:attrName>
                                        </p:attrNameLst>
                                      </p:cBhvr>
                                      <p:to>
                                        <p:strVal val="visible"/>
                                      </p:to>
                                    </p:set>
                                    <p:anim calcmode="lin" valueType="num">
                                      <p:cBhvr>
                                        <p:cTn id="31" dur="1000" fill="hold"/>
                                        <p:tgtEl>
                                          <p:spTgt spid="593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593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593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93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9395">
                                            <p:txEl>
                                              <p:pRg st="4" end="4"/>
                                            </p:txEl>
                                          </p:spTgt>
                                        </p:tgtEl>
                                        <p:attrNameLst>
                                          <p:attrName>style.visibility</p:attrName>
                                        </p:attrNameLst>
                                      </p:cBhvr>
                                      <p:to>
                                        <p:strVal val="visible"/>
                                      </p:to>
                                    </p:set>
                                    <p:anim calcmode="lin" valueType="num">
                                      <p:cBhvr>
                                        <p:cTn id="39" dur="1000" fill="hold"/>
                                        <p:tgtEl>
                                          <p:spTgt spid="5939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5939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5939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939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9395">
                                            <p:txEl>
                                              <p:pRg st="5" end="5"/>
                                            </p:txEl>
                                          </p:spTgt>
                                        </p:tgtEl>
                                        <p:attrNameLst>
                                          <p:attrName>style.visibility</p:attrName>
                                        </p:attrNameLst>
                                      </p:cBhvr>
                                      <p:to>
                                        <p:strVal val="visible"/>
                                      </p:to>
                                    </p:set>
                                    <p:anim calcmode="lin" valueType="num">
                                      <p:cBhvr>
                                        <p:cTn id="47" dur="1000" fill="hold"/>
                                        <p:tgtEl>
                                          <p:spTgt spid="59395">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59395">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5939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939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9395">
                                            <p:txEl>
                                              <p:pRg st="6" end="6"/>
                                            </p:txEl>
                                          </p:spTgt>
                                        </p:tgtEl>
                                        <p:attrNameLst>
                                          <p:attrName>style.visibility</p:attrName>
                                        </p:attrNameLst>
                                      </p:cBhvr>
                                      <p:to>
                                        <p:strVal val="visible"/>
                                      </p:to>
                                    </p:set>
                                    <p:anim calcmode="lin" valueType="num">
                                      <p:cBhvr>
                                        <p:cTn id="55" dur="1000" fill="hold"/>
                                        <p:tgtEl>
                                          <p:spTgt spid="59395">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59395">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5939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939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9395">
                                            <p:txEl>
                                              <p:pRg st="7" end="7"/>
                                            </p:txEl>
                                          </p:spTgt>
                                        </p:tgtEl>
                                        <p:attrNameLst>
                                          <p:attrName>style.visibility</p:attrName>
                                        </p:attrNameLst>
                                      </p:cBhvr>
                                      <p:to>
                                        <p:strVal val="visible"/>
                                      </p:to>
                                    </p:set>
                                    <p:anim calcmode="lin" valueType="num">
                                      <p:cBhvr>
                                        <p:cTn id="63" dur="1000" fill="hold"/>
                                        <p:tgtEl>
                                          <p:spTgt spid="59395">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59395">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5939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939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9395">
                                            <p:txEl>
                                              <p:pRg st="8" end="8"/>
                                            </p:txEl>
                                          </p:spTgt>
                                        </p:tgtEl>
                                        <p:attrNameLst>
                                          <p:attrName>style.visibility</p:attrName>
                                        </p:attrNameLst>
                                      </p:cBhvr>
                                      <p:to>
                                        <p:strVal val="visible"/>
                                      </p:to>
                                    </p:set>
                                    <p:anim calcmode="lin" valueType="num">
                                      <p:cBhvr>
                                        <p:cTn id="71" dur="1000" fill="hold"/>
                                        <p:tgtEl>
                                          <p:spTgt spid="59395">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59395">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5939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939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59395">
                                            <p:txEl>
                                              <p:pRg st="9" end="9"/>
                                            </p:txEl>
                                          </p:spTgt>
                                        </p:tgtEl>
                                        <p:attrNameLst>
                                          <p:attrName>style.visibility</p:attrName>
                                        </p:attrNameLst>
                                      </p:cBhvr>
                                      <p:to>
                                        <p:strVal val="visible"/>
                                      </p:to>
                                    </p:set>
                                    <p:anim calcmode="lin" valueType="num">
                                      <p:cBhvr>
                                        <p:cTn id="79" dur="1000" fill="hold"/>
                                        <p:tgtEl>
                                          <p:spTgt spid="59395">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59395">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59395">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9395">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59395">
                                            <p:txEl>
                                              <p:pRg st="10" end="10"/>
                                            </p:txEl>
                                          </p:spTgt>
                                        </p:tgtEl>
                                        <p:attrNameLst>
                                          <p:attrName>style.visibility</p:attrName>
                                        </p:attrNameLst>
                                      </p:cBhvr>
                                      <p:to>
                                        <p:strVal val="visible"/>
                                      </p:to>
                                    </p:set>
                                    <p:anim calcmode="lin" valueType="num">
                                      <p:cBhvr>
                                        <p:cTn id="87" dur="1000" fill="hold"/>
                                        <p:tgtEl>
                                          <p:spTgt spid="59395">
                                            <p:txEl>
                                              <p:pRg st="10" end="10"/>
                                            </p:txEl>
                                          </p:spTgt>
                                        </p:tgtEl>
                                        <p:attrNameLst>
                                          <p:attrName>ppt_w</p:attrName>
                                        </p:attrNameLst>
                                      </p:cBhvr>
                                      <p:tavLst>
                                        <p:tav tm="0">
                                          <p:val>
                                            <p:fltVal val="0"/>
                                          </p:val>
                                        </p:tav>
                                        <p:tav tm="100000">
                                          <p:val>
                                            <p:strVal val="#ppt_w"/>
                                          </p:val>
                                        </p:tav>
                                      </p:tavLst>
                                    </p:anim>
                                    <p:anim calcmode="lin" valueType="num">
                                      <p:cBhvr>
                                        <p:cTn id="88" dur="1000" fill="hold"/>
                                        <p:tgtEl>
                                          <p:spTgt spid="59395">
                                            <p:txEl>
                                              <p:pRg st="10" end="10"/>
                                            </p:txEl>
                                          </p:spTgt>
                                        </p:tgtEl>
                                        <p:attrNameLst>
                                          <p:attrName>ppt_h</p:attrName>
                                        </p:attrNameLst>
                                      </p:cBhvr>
                                      <p:tavLst>
                                        <p:tav tm="0">
                                          <p:val>
                                            <p:fltVal val="0"/>
                                          </p:val>
                                        </p:tav>
                                        <p:tav tm="100000">
                                          <p:val>
                                            <p:strVal val="#ppt_h"/>
                                          </p:val>
                                        </p:tav>
                                      </p:tavLst>
                                    </p:anim>
                                    <p:anim calcmode="lin" valueType="num">
                                      <p:cBhvr>
                                        <p:cTn id="89" dur="1000" fill="hold"/>
                                        <p:tgtEl>
                                          <p:spTgt spid="59395">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59395">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59395">
                                            <p:txEl>
                                              <p:pRg st="11" end="11"/>
                                            </p:txEl>
                                          </p:spTgt>
                                        </p:tgtEl>
                                        <p:attrNameLst>
                                          <p:attrName>style.visibility</p:attrName>
                                        </p:attrNameLst>
                                      </p:cBhvr>
                                      <p:to>
                                        <p:strVal val="visible"/>
                                      </p:to>
                                    </p:set>
                                    <p:anim calcmode="lin" valueType="num">
                                      <p:cBhvr>
                                        <p:cTn id="95" dur="1000" fill="hold"/>
                                        <p:tgtEl>
                                          <p:spTgt spid="59395">
                                            <p:txEl>
                                              <p:pRg st="11" end="11"/>
                                            </p:txEl>
                                          </p:spTgt>
                                        </p:tgtEl>
                                        <p:attrNameLst>
                                          <p:attrName>ppt_w</p:attrName>
                                        </p:attrNameLst>
                                      </p:cBhvr>
                                      <p:tavLst>
                                        <p:tav tm="0">
                                          <p:val>
                                            <p:fltVal val="0"/>
                                          </p:val>
                                        </p:tav>
                                        <p:tav tm="100000">
                                          <p:val>
                                            <p:strVal val="#ppt_w"/>
                                          </p:val>
                                        </p:tav>
                                      </p:tavLst>
                                    </p:anim>
                                    <p:anim calcmode="lin" valueType="num">
                                      <p:cBhvr>
                                        <p:cTn id="96" dur="1000" fill="hold"/>
                                        <p:tgtEl>
                                          <p:spTgt spid="59395">
                                            <p:txEl>
                                              <p:pRg st="11" end="11"/>
                                            </p:txEl>
                                          </p:spTgt>
                                        </p:tgtEl>
                                        <p:attrNameLst>
                                          <p:attrName>ppt_h</p:attrName>
                                        </p:attrNameLst>
                                      </p:cBhvr>
                                      <p:tavLst>
                                        <p:tav tm="0">
                                          <p:val>
                                            <p:fltVal val="0"/>
                                          </p:val>
                                        </p:tav>
                                        <p:tav tm="100000">
                                          <p:val>
                                            <p:strVal val="#ppt_h"/>
                                          </p:val>
                                        </p:tav>
                                      </p:tavLst>
                                    </p:anim>
                                    <p:anim calcmode="lin" valueType="num">
                                      <p:cBhvr>
                                        <p:cTn id="97" dur="1000" fill="hold"/>
                                        <p:tgtEl>
                                          <p:spTgt spid="59395">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59395">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59395">
                                            <p:txEl>
                                              <p:pRg st="12" end="12"/>
                                            </p:txEl>
                                          </p:spTgt>
                                        </p:tgtEl>
                                        <p:attrNameLst>
                                          <p:attrName>style.visibility</p:attrName>
                                        </p:attrNameLst>
                                      </p:cBhvr>
                                      <p:to>
                                        <p:strVal val="visible"/>
                                      </p:to>
                                    </p:set>
                                    <p:anim calcmode="lin" valueType="num">
                                      <p:cBhvr>
                                        <p:cTn id="103" dur="1000" fill="hold"/>
                                        <p:tgtEl>
                                          <p:spTgt spid="59395">
                                            <p:txEl>
                                              <p:pRg st="12" end="12"/>
                                            </p:txEl>
                                          </p:spTgt>
                                        </p:tgtEl>
                                        <p:attrNameLst>
                                          <p:attrName>ppt_w</p:attrName>
                                        </p:attrNameLst>
                                      </p:cBhvr>
                                      <p:tavLst>
                                        <p:tav tm="0">
                                          <p:val>
                                            <p:fltVal val="0"/>
                                          </p:val>
                                        </p:tav>
                                        <p:tav tm="100000">
                                          <p:val>
                                            <p:strVal val="#ppt_w"/>
                                          </p:val>
                                        </p:tav>
                                      </p:tavLst>
                                    </p:anim>
                                    <p:anim calcmode="lin" valueType="num">
                                      <p:cBhvr>
                                        <p:cTn id="104" dur="1000" fill="hold"/>
                                        <p:tgtEl>
                                          <p:spTgt spid="59395">
                                            <p:txEl>
                                              <p:pRg st="12" end="12"/>
                                            </p:txEl>
                                          </p:spTgt>
                                        </p:tgtEl>
                                        <p:attrNameLst>
                                          <p:attrName>ppt_h</p:attrName>
                                        </p:attrNameLst>
                                      </p:cBhvr>
                                      <p:tavLst>
                                        <p:tav tm="0">
                                          <p:val>
                                            <p:fltVal val="0"/>
                                          </p:val>
                                        </p:tav>
                                        <p:tav tm="100000">
                                          <p:val>
                                            <p:strVal val="#ppt_h"/>
                                          </p:val>
                                        </p:tav>
                                      </p:tavLst>
                                    </p:anim>
                                    <p:anim calcmode="lin" valueType="num">
                                      <p:cBhvr>
                                        <p:cTn id="105" dur="1000" fill="hold"/>
                                        <p:tgtEl>
                                          <p:spTgt spid="59395">
                                            <p:txEl>
                                              <p:pRg st="12" end="12"/>
                                            </p:txEl>
                                          </p:spTgt>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59395">
                                            <p:txEl>
                                              <p:pRg st="12" end="1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008.jpg"/>
          <p:cNvPicPr>
            <a:picLocks noChangeAspect="1"/>
          </p:cNvPicPr>
          <p:nvPr/>
        </p:nvPicPr>
        <p:blipFill>
          <a:blip r:embed="rId2" cstate="print"/>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849A4F9E-FFFB-C338-F290-DD4B520EC3C5}"/>
              </a:ext>
            </a:extLst>
          </p:cNvPr>
          <p:cNvSpPr/>
          <p:nvPr/>
        </p:nvSpPr>
        <p:spPr>
          <a:xfrm>
            <a:off x="0" y="1874460"/>
            <a:ext cx="9144000" cy="1569660"/>
          </a:xfrm>
          <a:prstGeom prst="rect">
            <a:avLst/>
          </a:prstGeom>
          <a:noFill/>
        </p:spPr>
        <p:txBody>
          <a:bodyPr wrap="square" lIns="91440" tIns="45720" rIns="91440" bIns="45720">
            <a:spAutoFit/>
          </a:bodyPr>
          <a:lstStyle/>
          <a:p>
            <a:pPr algn="ctr"/>
            <a:r>
              <a:rPr 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Jokerman" panose="04090605060D06020702" pitchFamily="82" charset="0"/>
              </a:rPr>
              <a:t>SCOTLAND EXPORTS THE RESTORATION MOVEMENT</a:t>
            </a:r>
          </a:p>
        </p:txBody>
      </p:sp>
    </p:spTree>
    <p:extLst>
      <p:ext uri="{BB962C8B-B14F-4D97-AF65-F5344CB8AC3E}">
        <p14:creationId xmlns:p14="http://schemas.microsoft.com/office/powerpoint/2010/main" val="62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1219200" y="1752600"/>
            <a:ext cx="6858000" cy="5105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American Frontier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PRE-RESTORATION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5CBF"/>
            </a:gs>
            <a:gs pos="25000">
              <a:srgbClr val="0087E6"/>
            </a:gs>
            <a:gs pos="75000">
              <a:srgbClr val="21D6E0"/>
            </a:gs>
            <a:gs pos="100000">
              <a:srgbClr val="03D4A8"/>
            </a:gs>
          </a:gsLst>
          <a:path path="shape">
            <a:fillToRect l="50000" t="50000" r="50000" b="50000"/>
          </a:path>
        </a:gradFill>
        <a:effectLst/>
      </p:bgPr>
    </p:bg>
    <p:spTree>
      <p:nvGrpSpPr>
        <p:cNvPr id="1" name=""/>
        <p:cNvGrpSpPr/>
        <p:nvPr/>
      </p:nvGrpSpPr>
      <p:grpSpPr>
        <a:xfrm>
          <a:off x="0" y="0"/>
          <a:ext cx="0" cy="0"/>
          <a:chOff x="0" y="0"/>
          <a:chExt cx="0" cy="0"/>
        </a:xfrm>
      </p:grpSpPr>
      <p:sp>
        <p:nvSpPr>
          <p:cNvPr id="1160194" name="Rectangle 2"/>
          <p:cNvSpPr>
            <a:spLocks noGrp="1" noChangeArrowheads="1"/>
          </p:cNvSpPr>
          <p:nvPr>
            <p:ph type="title"/>
          </p:nvPr>
        </p:nvSpPr>
        <p:spPr/>
        <p:txBody>
          <a:bodyPr/>
          <a:lstStyle/>
          <a:p>
            <a:endParaRPr lang="en-US"/>
          </a:p>
        </p:txBody>
      </p:sp>
      <p:pic>
        <p:nvPicPr>
          <p:cNvPr id="1160195" name="Picture 3" descr="C:\Documents and Settings\Owner\My Documents\Educational Illustrations\boats.gif"/>
          <p:cNvPicPr>
            <a:picLocks noChangeAspect="1" noChangeArrowheads="1" noCrop="1"/>
          </p:cNvPicPr>
          <p:nvPr/>
        </p:nvPicPr>
        <p:blipFill>
          <a:blip r:embed="rId3" cstate="print"/>
          <a:srcRect/>
          <a:stretch>
            <a:fillRect/>
          </a:stretch>
        </p:blipFill>
        <p:spPr bwMode="auto">
          <a:xfrm>
            <a:off x="1143000" y="857250"/>
            <a:ext cx="6686550" cy="51435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96130" name="Rectangle 2"/>
          <p:cNvSpPr>
            <a:spLocks noGrp="1" noChangeArrowheads="1"/>
          </p:cNvSpPr>
          <p:nvPr>
            <p:ph type="title"/>
          </p:nvPr>
        </p:nvSpPr>
        <p:spPr/>
        <p:txBody>
          <a:bodyPr/>
          <a:lstStyle/>
          <a:p>
            <a:endParaRPr lang="en-US"/>
          </a:p>
        </p:txBody>
      </p:sp>
      <p:sp>
        <p:nvSpPr>
          <p:cNvPr id="5296131" name="WordArt 3"/>
          <p:cNvSpPr>
            <a:spLocks noChangeArrowheads="1" noChangeShapeType="1" noTextEdit="1"/>
          </p:cNvSpPr>
          <p:nvPr/>
        </p:nvSpPr>
        <p:spPr bwMode="auto">
          <a:xfrm>
            <a:off x="1685925" y="2895600"/>
            <a:ext cx="5934075" cy="1676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COLUMBUS' DISCOVERY OF AMERICA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&amp; THE BEGINNING OF THE REFORMATION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25 YEARS APART!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296131"/>
                                        </p:tgtEl>
                                        <p:attrNameLst>
                                          <p:attrName>style.visibility</p:attrName>
                                        </p:attrNameLst>
                                      </p:cBhvr>
                                      <p:to>
                                        <p:strVal val="visible"/>
                                      </p:to>
                                    </p:set>
                                    <p:anim calcmode="lin" valueType="num">
                                      <p:cBhvr>
                                        <p:cTn id="7" dur="500" fill="hold"/>
                                        <p:tgtEl>
                                          <p:spTgt spid="5296131"/>
                                        </p:tgtEl>
                                        <p:attrNameLst>
                                          <p:attrName>ppt_w</p:attrName>
                                        </p:attrNameLst>
                                      </p:cBhvr>
                                      <p:tavLst>
                                        <p:tav tm="0">
                                          <p:val>
                                            <p:strVal val="4*#ppt_w"/>
                                          </p:val>
                                        </p:tav>
                                        <p:tav tm="100000">
                                          <p:val>
                                            <p:strVal val="#ppt_w"/>
                                          </p:val>
                                        </p:tav>
                                      </p:tavLst>
                                    </p:anim>
                                    <p:anim calcmode="lin" valueType="num">
                                      <p:cBhvr>
                                        <p:cTn id="8" dur="500" fill="hold"/>
                                        <p:tgtEl>
                                          <p:spTgt spid="52961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613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96130" name="Rectangle 2"/>
          <p:cNvSpPr>
            <a:spLocks noGrp="1" noChangeArrowheads="1"/>
          </p:cNvSpPr>
          <p:nvPr>
            <p:ph type="title"/>
          </p:nvPr>
        </p:nvSpPr>
        <p:spPr/>
        <p:txBody>
          <a:bodyPr/>
          <a:lstStyle/>
          <a:p>
            <a:endParaRPr lang="en-US"/>
          </a:p>
        </p:txBody>
      </p:sp>
      <p:sp>
        <p:nvSpPr>
          <p:cNvPr id="5296131" name="WordArt 3"/>
          <p:cNvSpPr>
            <a:spLocks noChangeArrowheads="1" noChangeShapeType="1" noTextEdit="1"/>
          </p:cNvSpPr>
          <p:nvPr/>
        </p:nvSpPr>
        <p:spPr bwMode="auto">
          <a:xfrm>
            <a:off x="1685925" y="2895600"/>
            <a:ext cx="5934075" cy="1676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According to Columbus’ private ships’ log: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On 9 October, after 67 days at sea,  he was forced to promise his restless crew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That if land were not spotted within three days,  he would turn back for home.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On the morning of the third day, 12 October,  his lookout announced landfall.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296131"/>
                                        </p:tgtEl>
                                        <p:attrNameLst>
                                          <p:attrName>style.visibility</p:attrName>
                                        </p:attrNameLst>
                                      </p:cBhvr>
                                      <p:to>
                                        <p:strVal val="visible"/>
                                      </p:to>
                                    </p:set>
                                    <p:anim calcmode="lin" valueType="num">
                                      <p:cBhvr>
                                        <p:cTn id="7" dur="500" fill="hold"/>
                                        <p:tgtEl>
                                          <p:spTgt spid="5296131"/>
                                        </p:tgtEl>
                                        <p:attrNameLst>
                                          <p:attrName>ppt_w</p:attrName>
                                        </p:attrNameLst>
                                      </p:cBhvr>
                                      <p:tavLst>
                                        <p:tav tm="0">
                                          <p:val>
                                            <p:strVal val="4*#ppt_w"/>
                                          </p:val>
                                        </p:tav>
                                        <p:tav tm="100000">
                                          <p:val>
                                            <p:strVal val="#ppt_w"/>
                                          </p:val>
                                        </p:tav>
                                      </p:tavLst>
                                    </p:anim>
                                    <p:anim calcmode="lin" valueType="num">
                                      <p:cBhvr>
                                        <p:cTn id="8" dur="500" fill="hold"/>
                                        <p:tgtEl>
                                          <p:spTgt spid="52961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61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xfrm>
            <a:off x="1219200" y="76200"/>
            <a:ext cx="6477000" cy="838200"/>
          </a:xfrm>
          <a:solidFill>
            <a:schemeClr val="bg2">
              <a:alpha val="17999"/>
            </a:schemeClr>
          </a:solidFill>
        </p:spPr>
        <p:txBody>
          <a:bodyPr/>
          <a:lstStyle/>
          <a:p>
            <a:r>
              <a:rPr lang="en-US"/>
              <a:t>England’s Lake District</a:t>
            </a:r>
          </a:p>
        </p:txBody>
      </p:sp>
      <p:pic>
        <p:nvPicPr>
          <p:cNvPr id="5126" name="Picture 6" descr="Dcp_7221a"/>
          <p:cNvPicPr>
            <a:picLocks noChangeAspect="1" noChangeArrowheads="1"/>
          </p:cNvPicPr>
          <p:nvPr/>
        </p:nvPicPr>
        <p:blipFill>
          <a:blip r:embed="rId2" cstate="print"/>
          <a:srcRect/>
          <a:stretch>
            <a:fillRect/>
          </a:stretch>
        </p:blipFill>
        <p:spPr bwMode="auto">
          <a:xfrm>
            <a:off x="0" y="1092200"/>
            <a:ext cx="9144000" cy="5842000"/>
          </a:xfrm>
          <a:prstGeom prst="rect">
            <a:avLst/>
          </a:prstGeom>
          <a:noFill/>
        </p:spPr>
      </p:pic>
      <p:pic>
        <p:nvPicPr>
          <p:cNvPr id="5127" name="Picture 7" descr="Dcp_7223a"/>
          <p:cNvPicPr>
            <a:picLocks noChangeAspect="1" noChangeArrowheads="1"/>
          </p:cNvPicPr>
          <p:nvPr/>
        </p:nvPicPr>
        <p:blipFill>
          <a:blip r:embed="rId3" cstate="print"/>
          <a:srcRect/>
          <a:stretch>
            <a:fillRect/>
          </a:stretch>
        </p:blipFill>
        <p:spPr bwMode="auto">
          <a:xfrm>
            <a:off x="0" y="1066800"/>
            <a:ext cx="9144000" cy="5816600"/>
          </a:xfrm>
          <a:prstGeom prst="rect">
            <a:avLst/>
          </a:prstGeom>
          <a:noFill/>
        </p:spPr>
      </p:pic>
      <p:pic>
        <p:nvPicPr>
          <p:cNvPr id="5128" name="Picture 8" descr="Dcp_7224a"/>
          <p:cNvPicPr>
            <a:picLocks noChangeAspect="1" noChangeArrowheads="1"/>
          </p:cNvPicPr>
          <p:nvPr/>
        </p:nvPicPr>
        <p:blipFill>
          <a:blip r:embed="rId4" cstate="print"/>
          <a:srcRect/>
          <a:stretch>
            <a:fillRect/>
          </a:stretch>
        </p:blipFill>
        <p:spPr bwMode="auto">
          <a:xfrm>
            <a:off x="0" y="1066800"/>
            <a:ext cx="9144000" cy="5842000"/>
          </a:xfrm>
          <a:prstGeom prst="rect">
            <a:avLst/>
          </a:prstGeom>
          <a:noFill/>
        </p:spPr>
      </p:pic>
      <p:pic>
        <p:nvPicPr>
          <p:cNvPr id="5129" name="Picture 9" descr="Dcp_7227a"/>
          <p:cNvPicPr>
            <a:picLocks noChangeAspect="1" noChangeArrowheads="1"/>
          </p:cNvPicPr>
          <p:nvPr/>
        </p:nvPicPr>
        <p:blipFill>
          <a:blip r:embed="rId5" cstate="print"/>
          <a:srcRect/>
          <a:stretch>
            <a:fillRect/>
          </a:stretch>
        </p:blipFill>
        <p:spPr bwMode="auto">
          <a:xfrm>
            <a:off x="0" y="990600"/>
            <a:ext cx="9144000" cy="5892800"/>
          </a:xfrm>
          <a:prstGeom prst="rect">
            <a:avLst/>
          </a:prstGeom>
          <a:noFill/>
        </p:spPr>
      </p:pic>
      <p:sp>
        <p:nvSpPr>
          <p:cNvPr id="5130" name="Rectangle 10"/>
          <p:cNvSpPr>
            <a:spLocks noChangeArrowheads="1"/>
          </p:cNvSpPr>
          <p:nvPr/>
        </p:nvSpPr>
        <p:spPr bwMode="auto">
          <a:xfrm>
            <a:off x="457200" y="1447800"/>
            <a:ext cx="8305800" cy="5029200"/>
          </a:xfrm>
          <a:prstGeom prst="rect">
            <a:avLst/>
          </a:prstGeom>
          <a:solidFill>
            <a:schemeClr val="bg2">
              <a:alpha val="48000"/>
            </a:schemeClr>
          </a:solid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5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mn-cs"/>
              </a:rPr>
              <a:t>In 1669 the </a:t>
            </a:r>
            <a:r>
              <a:rPr kumimoji="0" lang="en-US" sz="54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mn-ea"/>
                <a:cs typeface="+mn-cs"/>
              </a:rPr>
              <a:t>Convenicle</a:t>
            </a:r>
            <a:r>
              <a:rPr kumimoji="0" lang="en-US" sz="5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mn-cs"/>
              </a:rPr>
              <a:t> Act ran out, and during the brief period before its re-enactment</a:t>
            </a:r>
            <a:r>
              <a:rPr kumimoji="0" lang="en-US" sz="5400" b="0" i="0" u="none" strike="noStrike" kern="1200" cap="none" spc="0" normalizeH="0" noProof="0" dirty="0">
                <a:ln>
                  <a:noFill/>
                </a:ln>
                <a:solidFill>
                  <a:srgbClr val="FFFF00"/>
                </a:solidFill>
                <a:effectLst>
                  <a:outerShdw blurRad="38100" dist="38100" dir="2700000" algn="tl">
                    <a:srgbClr val="000000"/>
                  </a:outerShdw>
                </a:effectLst>
                <a:uLnTx/>
                <a:uFillTx/>
                <a:latin typeface="Arial" charset="0"/>
                <a:ea typeface="+mn-ea"/>
                <a:cs typeface="+mn-cs"/>
              </a:rPr>
              <a:t> t</a:t>
            </a:r>
            <a:r>
              <a:rPr kumimoji="0" lang="en-US" sz="5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mn-cs"/>
              </a:rPr>
              <a:t>he group drew up their articles of organization as follows: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5126"/>
                                        </p:tgtEl>
                                        <p:attrNameLst>
                                          <p:attrName>style.visibility</p:attrName>
                                        </p:attrNameLst>
                                      </p:cBhvr>
                                      <p:to>
                                        <p:strVal val="visible"/>
                                      </p:to>
                                    </p:set>
                                    <p:animEffect transition="in" filter="fade">
                                      <p:cBhvr>
                                        <p:cTn id="11" dur="2000"/>
                                        <p:tgtEl>
                                          <p:spTgt spid="5126"/>
                                        </p:tgtEl>
                                      </p:cBhvr>
                                    </p:animEffect>
                                    <p:anim calcmode="lin" valueType="num">
                                      <p:cBhvr>
                                        <p:cTn id="12" dur="2000" fill="hold"/>
                                        <p:tgtEl>
                                          <p:spTgt spid="5126"/>
                                        </p:tgtEl>
                                        <p:attrNameLst>
                                          <p:attrName>style.rotation</p:attrName>
                                        </p:attrNameLst>
                                      </p:cBhvr>
                                      <p:tavLst>
                                        <p:tav tm="0">
                                          <p:val>
                                            <p:fltVal val="720"/>
                                          </p:val>
                                        </p:tav>
                                        <p:tav tm="100000">
                                          <p:val>
                                            <p:fltVal val="0"/>
                                          </p:val>
                                        </p:tav>
                                      </p:tavLst>
                                    </p:anim>
                                    <p:anim calcmode="lin" valueType="num">
                                      <p:cBhvr>
                                        <p:cTn id="13" dur="2000" fill="hold"/>
                                        <p:tgtEl>
                                          <p:spTgt spid="5126"/>
                                        </p:tgtEl>
                                        <p:attrNameLst>
                                          <p:attrName>ppt_h</p:attrName>
                                        </p:attrNameLst>
                                      </p:cBhvr>
                                      <p:tavLst>
                                        <p:tav tm="0">
                                          <p:val>
                                            <p:fltVal val="0"/>
                                          </p:val>
                                        </p:tav>
                                        <p:tav tm="100000">
                                          <p:val>
                                            <p:strVal val="#ppt_h"/>
                                          </p:val>
                                        </p:tav>
                                      </p:tavLst>
                                    </p:anim>
                                    <p:anim calcmode="lin" valueType="num">
                                      <p:cBhvr>
                                        <p:cTn id="14" dur="2000" fill="hold"/>
                                        <p:tgtEl>
                                          <p:spTgt spid="5126"/>
                                        </p:tgtEl>
                                        <p:attrNameLst>
                                          <p:attrName>ppt_w</p:attrName>
                                        </p:attrNameLst>
                                      </p:cBhvr>
                                      <p:tavLst>
                                        <p:tav tm="0">
                                          <p:val>
                                            <p:fltVal val="0"/>
                                          </p:val>
                                        </p:tav>
                                        <p:tav tm="100000">
                                          <p:val>
                                            <p:strVal val="#ppt_w"/>
                                          </p:val>
                                        </p:tav>
                                      </p:tavLst>
                                    </p:anim>
                                  </p:childTnLst>
                                </p:cTn>
                              </p:par>
                            </p:childTnLst>
                          </p:cTn>
                        </p:par>
                        <p:par>
                          <p:cTn id="15" fill="hold">
                            <p:stCondLst>
                              <p:cond delay="4000"/>
                            </p:stCondLst>
                            <p:childTnLst>
                              <p:par>
                                <p:cTn id="16" presetID="35" presetClass="entr" presetSubtype="0" fill="hold" nodeType="afterEffect">
                                  <p:stCondLst>
                                    <p:cond delay="4000"/>
                                  </p:stCondLst>
                                  <p:childTnLst>
                                    <p:set>
                                      <p:cBhvr>
                                        <p:cTn id="17" dur="1" fill="hold">
                                          <p:stCondLst>
                                            <p:cond delay="0"/>
                                          </p:stCondLst>
                                        </p:cTn>
                                        <p:tgtEl>
                                          <p:spTgt spid="5127"/>
                                        </p:tgtEl>
                                        <p:attrNameLst>
                                          <p:attrName>style.visibility</p:attrName>
                                        </p:attrNameLst>
                                      </p:cBhvr>
                                      <p:to>
                                        <p:strVal val="visible"/>
                                      </p:to>
                                    </p:set>
                                    <p:animEffect transition="in" filter="fade">
                                      <p:cBhvr>
                                        <p:cTn id="18" dur="2000"/>
                                        <p:tgtEl>
                                          <p:spTgt spid="5127"/>
                                        </p:tgtEl>
                                      </p:cBhvr>
                                    </p:animEffect>
                                    <p:anim calcmode="lin" valueType="num">
                                      <p:cBhvr>
                                        <p:cTn id="19" dur="2000" fill="hold"/>
                                        <p:tgtEl>
                                          <p:spTgt spid="5127"/>
                                        </p:tgtEl>
                                        <p:attrNameLst>
                                          <p:attrName>style.rotation</p:attrName>
                                        </p:attrNameLst>
                                      </p:cBhvr>
                                      <p:tavLst>
                                        <p:tav tm="0">
                                          <p:val>
                                            <p:fltVal val="720"/>
                                          </p:val>
                                        </p:tav>
                                        <p:tav tm="100000">
                                          <p:val>
                                            <p:fltVal val="0"/>
                                          </p:val>
                                        </p:tav>
                                      </p:tavLst>
                                    </p:anim>
                                    <p:anim calcmode="lin" valueType="num">
                                      <p:cBhvr>
                                        <p:cTn id="20" dur="2000" fill="hold"/>
                                        <p:tgtEl>
                                          <p:spTgt spid="5127"/>
                                        </p:tgtEl>
                                        <p:attrNameLst>
                                          <p:attrName>ppt_h</p:attrName>
                                        </p:attrNameLst>
                                      </p:cBhvr>
                                      <p:tavLst>
                                        <p:tav tm="0">
                                          <p:val>
                                            <p:fltVal val="0"/>
                                          </p:val>
                                        </p:tav>
                                        <p:tav tm="100000">
                                          <p:val>
                                            <p:strVal val="#ppt_h"/>
                                          </p:val>
                                        </p:tav>
                                      </p:tavLst>
                                    </p:anim>
                                    <p:anim calcmode="lin" valueType="num">
                                      <p:cBhvr>
                                        <p:cTn id="21" dur="2000" fill="hold"/>
                                        <p:tgtEl>
                                          <p:spTgt spid="5127"/>
                                        </p:tgtEl>
                                        <p:attrNameLst>
                                          <p:attrName>ppt_w</p:attrName>
                                        </p:attrNameLst>
                                      </p:cBhvr>
                                      <p:tavLst>
                                        <p:tav tm="0">
                                          <p:val>
                                            <p:fltVal val="0"/>
                                          </p:val>
                                        </p:tav>
                                        <p:tav tm="100000">
                                          <p:val>
                                            <p:strVal val="#ppt_w"/>
                                          </p:val>
                                        </p:tav>
                                      </p:tavLst>
                                    </p:anim>
                                  </p:childTnLst>
                                </p:cTn>
                              </p:par>
                            </p:childTnLst>
                          </p:cTn>
                        </p:par>
                        <p:par>
                          <p:cTn id="22" fill="hold">
                            <p:stCondLst>
                              <p:cond delay="10000"/>
                            </p:stCondLst>
                            <p:childTnLst>
                              <p:par>
                                <p:cTn id="23" presetID="35" presetClass="entr" presetSubtype="0" fill="hold" nodeType="afterEffect">
                                  <p:stCondLst>
                                    <p:cond delay="4000"/>
                                  </p:stCondLst>
                                  <p:childTnLst>
                                    <p:set>
                                      <p:cBhvr>
                                        <p:cTn id="24" dur="1" fill="hold">
                                          <p:stCondLst>
                                            <p:cond delay="0"/>
                                          </p:stCondLst>
                                        </p:cTn>
                                        <p:tgtEl>
                                          <p:spTgt spid="5128"/>
                                        </p:tgtEl>
                                        <p:attrNameLst>
                                          <p:attrName>style.visibility</p:attrName>
                                        </p:attrNameLst>
                                      </p:cBhvr>
                                      <p:to>
                                        <p:strVal val="visible"/>
                                      </p:to>
                                    </p:set>
                                    <p:animEffect transition="in" filter="fade">
                                      <p:cBhvr>
                                        <p:cTn id="25" dur="2000"/>
                                        <p:tgtEl>
                                          <p:spTgt spid="5128"/>
                                        </p:tgtEl>
                                      </p:cBhvr>
                                    </p:animEffect>
                                    <p:anim calcmode="lin" valueType="num">
                                      <p:cBhvr>
                                        <p:cTn id="26" dur="2000" fill="hold"/>
                                        <p:tgtEl>
                                          <p:spTgt spid="5128"/>
                                        </p:tgtEl>
                                        <p:attrNameLst>
                                          <p:attrName>style.rotation</p:attrName>
                                        </p:attrNameLst>
                                      </p:cBhvr>
                                      <p:tavLst>
                                        <p:tav tm="0">
                                          <p:val>
                                            <p:fltVal val="720"/>
                                          </p:val>
                                        </p:tav>
                                        <p:tav tm="100000">
                                          <p:val>
                                            <p:fltVal val="0"/>
                                          </p:val>
                                        </p:tav>
                                      </p:tavLst>
                                    </p:anim>
                                    <p:anim calcmode="lin" valueType="num">
                                      <p:cBhvr>
                                        <p:cTn id="27" dur="2000" fill="hold"/>
                                        <p:tgtEl>
                                          <p:spTgt spid="5128"/>
                                        </p:tgtEl>
                                        <p:attrNameLst>
                                          <p:attrName>ppt_h</p:attrName>
                                        </p:attrNameLst>
                                      </p:cBhvr>
                                      <p:tavLst>
                                        <p:tav tm="0">
                                          <p:val>
                                            <p:fltVal val="0"/>
                                          </p:val>
                                        </p:tav>
                                        <p:tav tm="100000">
                                          <p:val>
                                            <p:strVal val="#ppt_h"/>
                                          </p:val>
                                        </p:tav>
                                      </p:tavLst>
                                    </p:anim>
                                    <p:anim calcmode="lin" valueType="num">
                                      <p:cBhvr>
                                        <p:cTn id="28" dur="2000" fill="hold"/>
                                        <p:tgtEl>
                                          <p:spTgt spid="5128"/>
                                        </p:tgtEl>
                                        <p:attrNameLst>
                                          <p:attrName>ppt_w</p:attrName>
                                        </p:attrNameLst>
                                      </p:cBhvr>
                                      <p:tavLst>
                                        <p:tav tm="0">
                                          <p:val>
                                            <p:fltVal val="0"/>
                                          </p:val>
                                        </p:tav>
                                        <p:tav tm="100000">
                                          <p:val>
                                            <p:strVal val="#ppt_w"/>
                                          </p:val>
                                        </p:tav>
                                      </p:tavLst>
                                    </p:anim>
                                  </p:childTnLst>
                                </p:cTn>
                              </p:par>
                            </p:childTnLst>
                          </p:cTn>
                        </p:par>
                        <p:par>
                          <p:cTn id="29" fill="hold">
                            <p:stCondLst>
                              <p:cond delay="16000"/>
                            </p:stCondLst>
                            <p:childTnLst>
                              <p:par>
                                <p:cTn id="30" presetID="35" presetClass="entr" presetSubtype="0" fill="hold" nodeType="afterEffect">
                                  <p:stCondLst>
                                    <p:cond delay="4000"/>
                                  </p:stCondLst>
                                  <p:childTnLst>
                                    <p:set>
                                      <p:cBhvr>
                                        <p:cTn id="31" dur="1" fill="hold">
                                          <p:stCondLst>
                                            <p:cond delay="0"/>
                                          </p:stCondLst>
                                        </p:cTn>
                                        <p:tgtEl>
                                          <p:spTgt spid="5129"/>
                                        </p:tgtEl>
                                        <p:attrNameLst>
                                          <p:attrName>style.visibility</p:attrName>
                                        </p:attrNameLst>
                                      </p:cBhvr>
                                      <p:to>
                                        <p:strVal val="visible"/>
                                      </p:to>
                                    </p:set>
                                    <p:animEffect transition="in" filter="fade">
                                      <p:cBhvr>
                                        <p:cTn id="32" dur="2000"/>
                                        <p:tgtEl>
                                          <p:spTgt spid="5129"/>
                                        </p:tgtEl>
                                      </p:cBhvr>
                                    </p:animEffect>
                                    <p:anim calcmode="lin" valueType="num">
                                      <p:cBhvr>
                                        <p:cTn id="33" dur="2000" fill="hold"/>
                                        <p:tgtEl>
                                          <p:spTgt spid="5129"/>
                                        </p:tgtEl>
                                        <p:attrNameLst>
                                          <p:attrName>style.rotation</p:attrName>
                                        </p:attrNameLst>
                                      </p:cBhvr>
                                      <p:tavLst>
                                        <p:tav tm="0">
                                          <p:val>
                                            <p:fltVal val="720"/>
                                          </p:val>
                                        </p:tav>
                                        <p:tav tm="100000">
                                          <p:val>
                                            <p:fltVal val="0"/>
                                          </p:val>
                                        </p:tav>
                                      </p:tavLst>
                                    </p:anim>
                                    <p:anim calcmode="lin" valueType="num">
                                      <p:cBhvr>
                                        <p:cTn id="34" dur="2000" fill="hold"/>
                                        <p:tgtEl>
                                          <p:spTgt spid="5129"/>
                                        </p:tgtEl>
                                        <p:attrNameLst>
                                          <p:attrName>ppt_h</p:attrName>
                                        </p:attrNameLst>
                                      </p:cBhvr>
                                      <p:tavLst>
                                        <p:tav tm="0">
                                          <p:val>
                                            <p:fltVal val="0"/>
                                          </p:val>
                                        </p:tav>
                                        <p:tav tm="100000">
                                          <p:val>
                                            <p:strVal val="#ppt_h"/>
                                          </p:val>
                                        </p:tav>
                                      </p:tavLst>
                                    </p:anim>
                                    <p:anim calcmode="lin" valueType="num">
                                      <p:cBhvr>
                                        <p:cTn id="35" dur="2000" fill="hold"/>
                                        <p:tgtEl>
                                          <p:spTgt spid="5129"/>
                                        </p:tgtEl>
                                        <p:attrNameLst>
                                          <p:attrName>ppt_w</p:attrName>
                                        </p:attrNameLst>
                                      </p:cBhvr>
                                      <p:tavLst>
                                        <p:tav tm="0">
                                          <p:val>
                                            <p:fltVal val="0"/>
                                          </p:val>
                                        </p:tav>
                                        <p:tav tm="100000">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130">
                                            <p:txEl>
                                              <p:pRg st="0" end="0"/>
                                            </p:txEl>
                                          </p:spTgt>
                                        </p:tgtEl>
                                        <p:attrNameLst>
                                          <p:attrName>style.visibility</p:attrName>
                                        </p:attrNameLst>
                                      </p:cBhvr>
                                      <p:to>
                                        <p:strVal val="visible"/>
                                      </p:to>
                                    </p:set>
                                    <p:animEffect transition="in" filter="fade">
                                      <p:cBhvr>
                                        <p:cTn id="40" dur="2000"/>
                                        <p:tgtEl>
                                          <p:spTgt spid="513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130">
                                            <p:bg/>
                                          </p:spTgt>
                                        </p:tgtEl>
                                        <p:attrNameLst>
                                          <p:attrName>style.visibility</p:attrName>
                                        </p:attrNameLst>
                                      </p:cBhvr>
                                      <p:to>
                                        <p:strVal val="visible"/>
                                      </p:to>
                                    </p:set>
                                    <p:animEffect transition="in" filter="fade">
                                      <p:cBhvr>
                                        <p:cTn id="43" dur="2000"/>
                                        <p:tgtEl>
                                          <p:spTgt spid="513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30"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200865_1020_A.jpg"/>
          <p:cNvPicPr>
            <a:picLocks noChangeAspect="1"/>
          </p:cNvPicPr>
          <p:nvPr/>
        </p:nvPicPr>
        <p:blipFill>
          <a:blip r:embed="rId2" cstate="print"/>
          <a:stretch>
            <a:fillRect/>
          </a:stretch>
        </p:blipFill>
        <p:spPr>
          <a:xfrm>
            <a:off x="0" y="-2743200"/>
            <a:ext cx="9143999" cy="9601200"/>
          </a:xfrm>
          <a:prstGeom prst="rect">
            <a:avLst/>
          </a:prstGeom>
        </p:spPr>
      </p:pic>
      <p:sp>
        <p:nvSpPr>
          <p:cNvPr id="4" name="Horizontal Scroll 3"/>
          <p:cNvSpPr/>
          <p:nvPr/>
        </p:nvSpPr>
        <p:spPr bwMode="auto">
          <a:xfrm>
            <a:off x="457200" y="4419600"/>
            <a:ext cx="8229600" cy="2743200"/>
          </a:xfrm>
          <a:prstGeom prst="horizontalScroll">
            <a:avLst/>
          </a:prstGeom>
          <a:blipFill>
            <a:blip r:embed="rId3" cstate="print"/>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Storybook" pitchFamily="2" charset="0"/>
                <a:ea typeface="+mn-ea"/>
                <a:cs typeface="+mn-cs"/>
              </a:rPr>
              <a:t>SHIP’S LOG ENTRY 11OCT1492 @10PM:</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800" b="1" dirty="0">
              <a:solidFill>
                <a:srgbClr val="FF0000"/>
              </a:solidFill>
              <a:effectLst>
                <a:outerShdw blurRad="38100" dist="38100" dir="2700000" algn="tl">
                  <a:srgbClr val="000000">
                    <a:alpha val="43137"/>
                  </a:srgbClr>
                </a:outerShdw>
              </a:effectLst>
              <a:latin typeface="Lucida Handwriting"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Lucida Handwriting" pitchFamily="66" charset="0"/>
                <a:ea typeface="+mn-ea"/>
                <a:cs typeface="+mn-cs"/>
              </a:rPr>
              <a:t>First seen is a glimmering light that has come out of the sea;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Lucida Handwriting" pitchFamily="66" charset="0"/>
                <a:ea typeface="+mn-ea"/>
                <a:cs typeface="+mn-cs"/>
              </a:rPr>
              <a:t>It dances up &amp; down before us &amp; pulsates as it passes beside. </a:t>
            </a: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Lucida Handwriting" pitchFamily="66"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 name="TextBox 4"/>
          <p:cNvSpPr txBox="1"/>
          <p:nvPr/>
        </p:nvSpPr>
        <p:spPr>
          <a:xfrm>
            <a:off x="838200" y="6172200"/>
            <a:ext cx="7819239" cy="369332"/>
          </a:xfrm>
          <a:prstGeom prst="rect">
            <a:avLst/>
          </a:prstGeom>
          <a:solidFill>
            <a:srgbClr val="C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ernard MT Condensed" panose="02050806060905020404" pitchFamily="18" charset="0"/>
                <a:ea typeface="+mn-ea"/>
                <a:cs typeface="+mn-cs"/>
              </a:rPr>
              <a:t>The last note of this light moving before the ship was four hours before sight of land!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1000"/>
                                        <p:tgtEl>
                                          <p:spTgt spid="4">
                                            <p:txEl>
                                              <p:pRg st="3" end="3"/>
                                            </p:txEl>
                                          </p:spTgt>
                                        </p:tgtEl>
                                      </p:cBhvr>
                                    </p:animEffect>
                                    <p:anim calcmode="lin" valueType="num">
                                      <p:cBhvr>
                                        <p:cTn id="2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93986" name="Rectangle 2"/>
          <p:cNvSpPr>
            <a:spLocks noGrp="1" noChangeArrowheads="1"/>
          </p:cNvSpPr>
          <p:nvPr>
            <p:ph type="title"/>
          </p:nvPr>
        </p:nvSpPr>
        <p:spPr>
          <a:xfrm>
            <a:off x="381000" y="228600"/>
            <a:ext cx="8305800" cy="1828800"/>
          </a:xfrm>
        </p:spPr>
        <p:txBody>
          <a:bodyPr/>
          <a:lstStyle/>
          <a:p>
            <a:r>
              <a:rPr lang="en-US" sz="7200" b="1">
                <a:effectLst>
                  <a:outerShdw blurRad="38100" dist="38100" dir="2700000" algn="tl">
                    <a:srgbClr val="C0C0C0"/>
                  </a:outerShdw>
                </a:effectLst>
              </a:rPr>
              <a:t>New Canaan Land?</a:t>
            </a:r>
            <a:r>
              <a:rPr lang="en-US"/>
              <a:t>  </a:t>
            </a:r>
            <a:r>
              <a:rPr lang="en-US" sz="6600" b="1">
                <a:solidFill>
                  <a:srgbClr val="FF0066"/>
                </a:solidFill>
                <a:effectLst>
                  <a:outerShdw blurRad="38100" dist="38100" dir="2700000" algn="tl">
                    <a:srgbClr val="C0C0C0"/>
                  </a:outerShdw>
                </a:effectLst>
              </a:rPr>
              <a:t>Indians Told Pilgrims:</a:t>
            </a:r>
          </a:p>
        </p:txBody>
      </p:sp>
      <p:sp>
        <p:nvSpPr>
          <p:cNvPr id="1193987" name="Rectangle 3"/>
          <p:cNvSpPr>
            <a:spLocks noGrp="1" noChangeArrowheads="1"/>
          </p:cNvSpPr>
          <p:nvPr>
            <p:ph type="body" idx="1"/>
          </p:nvPr>
        </p:nvSpPr>
        <p:spPr>
          <a:xfrm>
            <a:off x="381000" y="2286000"/>
            <a:ext cx="8305800" cy="3657600"/>
          </a:xfrm>
          <a:ln>
            <a:solidFill>
              <a:srgbClr val="000000"/>
            </a:solidFill>
          </a:ln>
        </p:spPr>
        <p:txBody>
          <a:bodyPr/>
          <a:lstStyle/>
          <a:p>
            <a:pPr>
              <a:lnSpc>
                <a:spcPct val="90000"/>
              </a:lnSpc>
            </a:pPr>
            <a:r>
              <a:rPr lang="en-US" sz="5400" b="1">
                <a:solidFill>
                  <a:srgbClr val="990033"/>
                </a:solidFill>
                <a:effectLst>
                  <a:outerShdw blurRad="38100" dist="38100" dir="2700000" algn="tl">
                    <a:srgbClr val="C0C0C0"/>
                  </a:outerShdw>
                </a:effectLst>
              </a:rPr>
              <a:t>  “We heard you were a</a:t>
            </a:r>
          </a:p>
          <a:p>
            <a:pPr>
              <a:lnSpc>
                <a:spcPct val="90000"/>
              </a:lnSpc>
              <a:buFontTx/>
              <a:buNone/>
            </a:pPr>
            <a:r>
              <a:rPr lang="en-US" sz="5400" b="1">
                <a:solidFill>
                  <a:srgbClr val="990033"/>
                </a:solidFill>
                <a:effectLst>
                  <a:outerShdw blurRad="38100" dist="38100" dir="2700000" algn="tl">
                    <a:srgbClr val="C0C0C0"/>
                  </a:outerShdw>
                </a:effectLst>
              </a:rPr>
              <a:t>    people that came from</a:t>
            </a:r>
          </a:p>
          <a:p>
            <a:pPr>
              <a:lnSpc>
                <a:spcPct val="90000"/>
              </a:lnSpc>
              <a:buFontTx/>
              <a:buNone/>
            </a:pPr>
            <a:r>
              <a:rPr lang="en-US" sz="5400" b="1">
                <a:solidFill>
                  <a:srgbClr val="990033"/>
                </a:solidFill>
                <a:effectLst>
                  <a:outerShdw blurRad="38100" dist="38100" dir="2700000" algn="tl">
                    <a:srgbClr val="C0C0C0"/>
                  </a:outerShdw>
                </a:effectLst>
              </a:rPr>
              <a:t>    under the world to take</a:t>
            </a:r>
          </a:p>
          <a:p>
            <a:pPr>
              <a:lnSpc>
                <a:spcPct val="90000"/>
              </a:lnSpc>
              <a:buFontTx/>
              <a:buNone/>
            </a:pPr>
            <a:r>
              <a:rPr lang="en-US" sz="5400" b="1">
                <a:solidFill>
                  <a:srgbClr val="990033"/>
                </a:solidFill>
                <a:effectLst>
                  <a:outerShdw blurRad="38100" dist="38100" dir="2700000" algn="tl">
                    <a:srgbClr val="C0C0C0"/>
                  </a:outerShdw>
                </a:effectLst>
              </a:rPr>
              <a:t>    our world from us!”</a:t>
            </a:r>
          </a:p>
        </p:txBody>
      </p:sp>
      <p:sp>
        <p:nvSpPr>
          <p:cNvPr id="1193988" name="Comment 4"/>
          <p:cNvSpPr>
            <a:spLocks noChangeArrowheads="1"/>
          </p:cNvSpPr>
          <p:nvPr/>
        </p:nvSpPr>
        <p:spPr bwMode="auto">
          <a:xfrm>
            <a:off x="15875" y="-4572000"/>
            <a:ext cx="9128125" cy="42576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American Indians did not have a concept of religion as something separate from their approach to all aspects of life.  Despite intertribal differences,  most Indian spiritual ideas shared several characteristics and among them was a belief in a Great Spirit who presides over the whole world;  English Account Of Causes Of The Rebellion  -  “It would appear that political liberty originated with the Iroquois Confederacy.  Where else would an obedient Englishman get such an idea,  anyway.”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“Mugwumps” – Mugwump was one of the Algonquian words in Elliot’s translation of the Bible,  came into the American language in the 1880’s.  In Elliot’s Bible a mugwump was a great chief,  such as Joshua,  Gideon,  or Joab.  Later New Englanders used the word in mockery for a self-conceited politician and then in general use from 1884 to mean an political independent.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Massachusetts Bay Colony Seal Had The Picture Of An Indian &amp; The Words Of The Macedonian Call!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To teach the Indians about hell Spanish friars roasted live cats and dogs in a portable oven!     </a:t>
            </a:r>
          </a:p>
        </p:txBody>
      </p:sp>
      <p:pic>
        <p:nvPicPr>
          <p:cNvPr id="1193989" name="Picture 5" descr="C:\Documents and Settings\Owner\My Documents\Educational Illustrations\indian.bmp"/>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1193990" name="WordArt 6"/>
          <p:cNvSpPr>
            <a:spLocks noChangeArrowheads="1" noChangeShapeType="1" noTextEdit="1"/>
          </p:cNvSpPr>
          <p:nvPr/>
        </p:nvSpPr>
        <p:spPr bwMode="auto">
          <a:xfrm>
            <a:off x="2590800" y="533400"/>
            <a:ext cx="43434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CHIEF JOSEPH LATER STATED:</a:t>
            </a:r>
          </a:p>
        </p:txBody>
      </p:sp>
      <p:sp>
        <p:nvSpPr>
          <p:cNvPr id="1193991" name="WordArt 7"/>
          <p:cNvSpPr>
            <a:spLocks noChangeArrowheads="1" noChangeShapeType="1" noTextEdit="1"/>
          </p:cNvSpPr>
          <p:nvPr/>
        </p:nvSpPr>
        <p:spPr bwMode="auto">
          <a:xfrm>
            <a:off x="685800" y="1697038"/>
            <a:ext cx="7620000" cy="3238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"The white man's god gave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him dominion over the beasts,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the woods,  and the red man,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for some special purpose,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but that destiny is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mystery to the red 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193986"/>
                                        </p:tgtEl>
                                        <p:attrNameLst>
                                          <p:attrName>style.visibility</p:attrName>
                                        </p:attrNameLst>
                                      </p:cBhvr>
                                      <p:to>
                                        <p:strVal val="visible"/>
                                      </p:to>
                                    </p:set>
                                    <p:anim calcmode="lin" valueType="num">
                                      <p:cBhvr>
                                        <p:cTn id="7" dur="500" fill="hold"/>
                                        <p:tgtEl>
                                          <p:spTgt spid="1193986"/>
                                        </p:tgtEl>
                                        <p:attrNameLst>
                                          <p:attrName>ppt_w</p:attrName>
                                        </p:attrNameLst>
                                      </p:cBhvr>
                                      <p:tavLst>
                                        <p:tav tm="0">
                                          <p:val>
                                            <p:strVal val="4*#ppt_w"/>
                                          </p:val>
                                        </p:tav>
                                        <p:tav tm="100000">
                                          <p:val>
                                            <p:strVal val="#ppt_w"/>
                                          </p:val>
                                        </p:tav>
                                      </p:tavLst>
                                    </p:anim>
                                    <p:anim calcmode="lin" valueType="num">
                                      <p:cBhvr>
                                        <p:cTn id="8" dur="500" fill="hold"/>
                                        <p:tgtEl>
                                          <p:spTgt spid="1193986"/>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93987">
                                            <p:txEl>
                                              <p:pRg st="3" end="3"/>
                                            </p:txEl>
                                          </p:spTgt>
                                        </p:tgtEl>
                                        <p:attrNameLst>
                                          <p:attrName>style.visibility</p:attrName>
                                        </p:attrNameLst>
                                      </p:cBhvr>
                                      <p:to>
                                        <p:strVal val="visible"/>
                                      </p:to>
                                    </p:set>
                                    <p:animEffect transition="in" filter="wipe(left)">
                                      <p:cBhvr>
                                        <p:cTn id="13" dur="500"/>
                                        <p:tgtEl>
                                          <p:spTgt spid="1193987">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93987">
                                            <p:txEl>
                                              <p:pRg st="2" end="2"/>
                                            </p:txEl>
                                          </p:spTgt>
                                        </p:tgtEl>
                                        <p:attrNameLst>
                                          <p:attrName>style.visibility</p:attrName>
                                        </p:attrNameLst>
                                      </p:cBhvr>
                                      <p:to>
                                        <p:strVal val="visible"/>
                                      </p:to>
                                    </p:set>
                                    <p:animEffect transition="in" filter="wipe(left)">
                                      <p:cBhvr>
                                        <p:cTn id="18" dur="500"/>
                                        <p:tgtEl>
                                          <p:spTgt spid="119398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93987">
                                            <p:txEl>
                                              <p:pRg st="1" end="1"/>
                                            </p:txEl>
                                          </p:spTgt>
                                        </p:tgtEl>
                                        <p:attrNameLst>
                                          <p:attrName>style.visibility</p:attrName>
                                        </p:attrNameLst>
                                      </p:cBhvr>
                                      <p:to>
                                        <p:strVal val="visible"/>
                                      </p:to>
                                    </p:set>
                                    <p:animEffect transition="in" filter="wipe(left)">
                                      <p:cBhvr>
                                        <p:cTn id="23" dur="500"/>
                                        <p:tgtEl>
                                          <p:spTgt spid="119398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93987">
                                            <p:txEl>
                                              <p:pRg st="0" end="0"/>
                                            </p:txEl>
                                          </p:spTgt>
                                        </p:tgtEl>
                                        <p:attrNameLst>
                                          <p:attrName>style.visibility</p:attrName>
                                        </p:attrNameLst>
                                      </p:cBhvr>
                                      <p:to>
                                        <p:strVal val="visible"/>
                                      </p:to>
                                    </p:set>
                                    <p:animEffect transition="in" filter="wipe(left)">
                                      <p:cBhvr>
                                        <p:cTn id="28" dur="500"/>
                                        <p:tgtEl>
                                          <p:spTgt spid="119398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9" presetClass="entr" presetSubtype="10" fill="hold" nodeType="clickEffect">
                                  <p:stCondLst>
                                    <p:cond delay="0"/>
                                  </p:stCondLst>
                                  <p:childTnLst>
                                    <p:set>
                                      <p:cBhvr>
                                        <p:cTn id="32" dur="1" fill="hold">
                                          <p:stCondLst>
                                            <p:cond delay="0"/>
                                          </p:stCondLst>
                                        </p:cTn>
                                        <p:tgtEl>
                                          <p:spTgt spid="1193989"/>
                                        </p:tgtEl>
                                        <p:attrNameLst>
                                          <p:attrName>style.visibility</p:attrName>
                                        </p:attrNameLst>
                                      </p:cBhvr>
                                      <p:to>
                                        <p:strVal val="visible"/>
                                      </p:to>
                                    </p:set>
                                    <p:anim calcmode="lin" valueType="num">
                                      <p:cBhvr>
                                        <p:cTn id="33" dur="5000" fill="hold"/>
                                        <p:tgtEl>
                                          <p:spTgt spid="1193989"/>
                                        </p:tgtEl>
                                        <p:attrNameLst>
                                          <p:attrName>ppt_w</p:attrName>
                                        </p:attrNameLst>
                                      </p:cBhvr>
                                      <p:tavLst>
                                        <p:tav tm="0" fmla="#ppt_w*sin(2.5*pi*$)">
                                          <p:val>
                                            <p:fltVal val="0"/>
                                          </p:val>
                                        </p:tav>
                                        <p:tav tm="100000">
                                          <p:val>
                                            <p:fltVal val="1"/>
                                          </p:val>
                                        </p:tav>
                                      </p:tavLst>
                                    </p:anim>
                                    <p:anim calcmode="lin" valueType="num">
                                      <p:cBhvr>
                                        <p:cTn id="34" dur="5000" fill="hold"/>
                                        <p:tgtEl>
                                          <p:spTgt spid="1193989"/>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288" fill="hold" grpId="0" nodeType="clickEffect">
                                  <p:stCondLst>
                                    <p:cond delay="0"/>
                                  </p:stCondLst>
                                  <p:childTnLst>
                                    <p:set>
                                      <p:cBhvr>
                                        <p:cTn id="38" dur="1" fill="hold">
                                          <p:stCondLst>
                                            <p:cond delay="0"/>
                                          </p:stCondLst>
                                        </p:cTn>
                                        <p:tgtEl>
                                          <p:spTgt spid="1193990"/>
                                        </p:tgtEl>
                                        <p:attrNameLst>
                                          <p:attrName>style.visibility</p:attrName>
                                        </p:attrNameLst>
                                      </p:cBhvr>
                                      <p:to>
                                        <p:strVal val="visible"/>
                                      </p:to>
                                    </p:set>
                                    <p:anim calcmode="lin" valueType="num">
                                      <p:cBhvr>
                                        <p:cTn id="39" dur="500" fill="hold"/>
                                        <p:tgtEl>
                                          <p:spTgt spid="1193990"/>
                                        </p:tgtEl>
                                        <p:attrNameLst>
                                          <p:attrName>ppt_w</p:attrName>
                                        </p:attrNameLst>
                                      </p:cBhvr>
                                      <p:tavLst>
                                        <p:tav tm="0">
                                          <p:val>
                                            <p:strVal val="4/3*#ppt_w"/>
                                          </p:val>
                                        </p:tav>
                                        <p:tav tm="100000">
                                          <p:val>
                                            <p:strVal val="#ppt_w"/>
                                          </p:val>
                                        </p:tav>
                                      </p:tavLst>
                                    </p:anim>
                                    <p:anim calcmode="lin" valueType="num">
                                      <p:cBhvr>
                                        <p:cTn id="40" dur="500" fill="hold"/>
                                        <p:tgtEl>
                                          <p:spTgt spid="1193990"/>
                                        </p:tgtEl>
                                        <p:attrNameLst>
                                          <p:attrName>ppt_h</p:attrName>
                                        </p:attrNameLst>
                                      </p:cBhvr>
                                      <p:tavLst>
                                        <p:tav tm="0">
                                          <p:val>
                                            <p:strVal val="4/3*#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193991"/>
                                        </p:tgtEl>
                                        <p:attrNameLst>
                                          <p:attrName>style.visibility</p:attrName>
                                        </p:attrNameLst>
                                      </p:cBhvr>
                                      <p:to>
                                        <p:strVal val="visible"/>
                                      </p:to>
                                    </p:set>
                                    <p:animEffect transition="in" filter="wipe(right)">
                                      <p:cBhvr>
                                        <p:cTn id="45" dur="500"/>
                                        <p:tgtEl>
                                          <p:spTgt spid="1193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986" grpId="0" autoUpdateAnimBg="0"/>
      <p:bldP spid="1193987" grpId="0" build="p" autoUpdateAnimBg="0" rev="1"/>
      <p:bldP spid="1193990" grpId="0" animBg="1"/>
      <p:bldP spid="1193991"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93986" name="Rectangle 2"/>
          <p:cNvSpPr>
            <a:spLocks noGrp="1" noChangeArrowheads="1"/>
          </p:cNvSpPr>
          <p:nvPr>
            <p:ph type="title"/>
          </p:nvPr>
        </p:nvSpPr>
        <p:spPr>
          <a:xfrm>
            <a:off x="381000" y="228600"/>
            <a:ext cx="8305800" cy="1828800"/>
          </a:xfrm>
        </p:spPr>
        <p:txBody>
          <a:bodyPr/>
          <a:lstStyle/>
          <a:p>
            <a:r>
              <a:rPr lang="en-US" sz="7200" b="1">
                <a:effectLst>
                  <a:outerShdw blurRad="38100" dist="38100" dir="2700000" algn="tl">
                    <a:srgbClr val="C0C0C0"/>
                  </a:outerShdw>
                </a:effectLst>
              </a:rPr>
              <a:t>New Canaan Land?</a:t>
            </a:r>
            <a:r>
              <a:rPr lang="en-US"/>
              <a:t>  </a:t>
            </a:r>
            <a:r>
              <a:rPr lang="en-US" sz="6600" b="1">
                <a:solidFill>
                  <a:srgbClr val="FF0066"/>
                </a:solidFill>
                <a:effectLst>
                  <a:outerShdw blurRad="38100" dist="38100" dir="2700000" algn="tl">
                    <a:srgbClr val="C0C0C0"/>
                  </a:outerShdw>
                </a:effectLst>
              </a:rPr>
              <a:t>Indians Told Pilgrims:</a:t>
            </a:r>
          </a:p>
        </p:txBody>
      </p:sp>
      <p:sp>
        <p:nvSpPr>
          <p:cNvPr id="1193987" name="Rectangle 3"/>
          <p:cNvSpPr>
            <a:spLocks noGrp="1" noChangeArrowheads="1"/>
          </p:cNvSpPr>
          <p:nvPr>
            <p:ph type="body" idx="1"/>
          </p:nvPr>
        </p:nvSpPr>
        <p:spPr>
          <a:xfrm>
            <a:off x="381000" y="2286000"/>
            <a:ext cx="8305800" cy="3657600"/>
          </a:xfrm>
          <a:ln>
            <a:solidFill>
              <a:srgbClr val="000000"/>
            </a:solidFill>
          </a:ln>
        </p:spPr>
        <p:txBody>
          <a:bodyPr/>
          <a:lstStyle/>
          <a:p>
            <a:pPr>
              <a:lnSpc>
                <a:spcPct val="90000"/>
              </a:lnSpc>
            </a:pPr>
            <a:r>
              <a:rPr lang="en-US" sz="5400" b="1">
                <a:solidFill>
                  <a:srgbClr val="990033"/>
                </a:solidFill>
                <a:effectLst>
                  <a:outerShdw blurRad="38100" dist="38100" dir="2700000" algn="tl">
                    <a:srgbClr val="C0C0C0"/>
                  </a:outerShdw>
                </a:effectLst>
              </a:rPr>
              <a:t>  “We heard you were a</a:t>
            </a:r>
          </a:p>
          <a:p>
            <a:pPr>
              <a:lnSpc>
                <a:spcPct val="90000"/>
              </a:lnSpc>
              <a:buFontTx/>
              <a:buNone/>
            </a:pPr>
            <a:r>
              <a:rPr lang="en-US" sz="5400" b="1">
                <a:solidFill>
                  <a:srgbClr val="990033"/>
                </a:solidFill>
                <a:effectLst>
                  <a:outerShdw blurRad="38100" dist="38100" dir="2700000" algn="tl">
                    <a:srgbClr val="C0C0C0"/>
                  </a:outerShdw>
                </a:effectLst>
              </a:rPr>
              <a:t>    people that came from</a:t>
            </a:r>
          </a:p>
          <a:p>
            <a:pPr>
              <a:lnSpc>
                <a:spcPct val="90000"/>
              </a:lnSpc>
              <a:buFontTx/>
              <a:buNone/>
            </a:pPr>
            <a:r>
              <a:rPr lang="en-US" sz="5400" b="1">
                <a:solidFill>
                  <a:srgbClr val="990033"/>
                </a:solidFill>
                <a:effectLst>
                  <a:outerShdw blurRad="38100" dist="38100" dir="2700000" algn="tl">
                    <a:srgbClr val="C0C0C0"/>
                  </a:outerShdw>
                </a:effectLst>
              </a:rPr>
              <a:t>    under the world to take</a:t>
            </a:r>
          </a:p>
          <a:p>
            <a:pPr>
              <a:lnSpc>
                <a:spcPct val="90000"/>
              </a:lnSpc>
              <a:buFontTx/>
              <a:buNone/>
            </a:pPr>
            <a:r>
              <a:rPr lang="en-US" sz="5400" b="1">
                <a:solidFill>
                  <a:srgbClr val="990033"/>
                </a:solidFill>
                <a:effectLst>
                  <a:outerShdw blurRad="38100" dist="38100" dir="2700000" algn="tl">
                    <a:srgbClr val="C0C0C0"/>
                  </a:outerShdw>
                </a:effectLst>
              </a:rPr>
              <a:t>    our world from us!”</a:t>
            </a:r>
          </a:p>
        </p:txBody>
      </p:sp>
      <p:sp>
        <p:nvSpPr>
          <p:cNvPr id="1193988" name="Comment 4"/>
          <p:cNvSpPr>
            <a:spLocks noChangeArrowheads="1"/>
          </p:cNvSpPr>
          <p:nvPr/>
        </p:nvSpPr>
        <p:spPr bwMode="auto">
          <a:xfrm>
            <a:off x="15875" y="-4572000"/>
            <a:ext cx="9128125" cy="42576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American Indians did not have a concept of religion as something separate from their approach to all aspects of life.  Despite intertribal differences,  most Indian spiritual ideas shared several characteristics and among them was a belief in a Great Spirit who presides over the whole world;  English Account Of Causes Of The Rebellion  -  “It would appear that political liberty originated with the Iroquois Confederacy.  Where else would an obedient Englishman get such an idea,  anyway.”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“Mugwumps” – Mugwump was one of the Algonquian words in Elliot’s translation of the Bible,  came into the American language in the 1880’s.  In Elliot’s Bible a mugwump was a great chief,  such as Joshua,  Gideon,  or Joab.  Later New Englanders used the word in mockery for a self-conceited politician and then in general use from 1884 to mean an political independent.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Massachusetts Bay Colony Seal Had The Picture Of An Indian &amp; The Words Of The Macedonian Call!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To teach the Indians about hell Spanish friars roasted live cats and dogs in a portable oven!     </a:t>
            </a:r>
          </a:p>
        </p:txBody>
      </p:sp>
      <p:pic>
        <p:nvPicPr>
          <p:cNvPr id="1193989" name="Picture 5" descr="C:\Documents and Settings\Owner\My Documents\Educational Illustrations\indian.bmp"/>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1193990" name="WordArt 6"/>
          <p:cNvSpPr>
            <a:spLocks noChangeArrowheads="1" noChangeShapeType="1" noTextEdit="1"/>
          </p:cNvSpPr>
          <p:nvPr/>
        </p:nvSpPr>
        <p:spPr bwMode="auto">
          <a:xfrm>
            <a:off x="2590800" y="533400"/>
            <a:ext cx="43434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SITTING BULL SPEAKS ABOUT THE WHITE MAN:</a:t>
            </a:r>
          </a:p>
        </p:txBody>
      </p:sp>
      <p:sp>
        <p:nvSpPr>
          <p:cNvPr id="1193991" name="WordArt 7"/>
          <p:cNvSpPr>
            <a:spLocks noChangeArrowheads="1" noChangeShapeType="1" noTextEdit="1"/>
          </p:cNvSpPr>
          <p:nvPr/>
        </p:nvSpPr>
        <p:spPr bwMode="auto">
          <a:xfrm>
            <a:off x="685800" y="1697038"/>
            <a:ext cx="7620000" cy="3238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“The love of possession is a disease with them.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These people have made many rules that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the rich may break but the poor may not.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They take their taxes from the poor &amp; weak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to support the rich and those who rule.”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193990"/>
                                        </p:tgtEl>
                                        <p:attrNameLst>
                                          <p:attrName>style.visibility</p:attrName>
                                        </p:attrNameLst>
                                      </p:cBhvr>
                                      <p:to>
                                        <p:strVal val="visible"/>
                                      </p:to>
                                    </p:set>
                                    <p:anim calcmode="lin" valueType="num">
                                      <p:cBhvr>
                                        <p:cTn id="7" dur="500" fill="hold"/>
                                        <p:tgtEl>
                                          <p:spTgt spid="1193990"/>
                                        </p:tgtEl>
                                        <p:attrNameLst>
                                          <p:attrName>ppt_w</p:attrName>
                                        </p:attrNameLst>
                                      </p:cBhvr>
                                      <p:tavLst>
                                        <p:tav tm="0">
                                          <p:val>
                                            <p:strVal val="4/3*#ppt_w"/>
                                          </p:val>
                                        </p:tav>
                                        <p:tav tm="100000">
                                          <p:val>
                                            <p:strVal val="#ppt_w"/>
                                          </p:val>
                                        </p:tav>
                                      </p:tavLst>
                                    </p:anim>
                                    <p:anim calcmode="lin" valueType="num">
                                      <p:cBhvr>
                                        <p:cTn id="8" dur="500" fill="hold"/>
                                        <p:tgtEl>
                                          <p:spTgt spid="119399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193991"/>
                                        </p:tgtEl>
                                        <p:attrNameLst>
                                          <p:attrName>style.visibility</p:attrName>
                                        </p:attrNameLst>
                                      </p:cBhvr>
                                      <p:to>
                                        <p:strVal val="visible"/>
                                      </p:to>
                                    </p:set>
                                    <p:animEffect transition="in" filter="wipe(right)">
                                      <p:cBhvr>
                                        <p:cTn id="13" dur="500"/>
                                        <p:tgtEl>
                                          <p:spTgt spid="1193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990" grpId="0" animBg="1"/>
      <p:bldP spid="1193991"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93986" name="Rectangle 2"/>
          <p:cNvSpPr>
            <a:spLocks noGrp="1" noChangeArrowheads="1"/>
          </p:cNvSpPr>
          <p:nvPr>
            <p:ph type="title"/>
          </p:nvPr>
        </p:nvSpPr>
        <p:spPr>
          <a:xfrm>
            <a:off x="381000" y="228600"/>
            <a:ext cx="8305800" cy="1828800"/>
          </a:xfrm>
        </p:spPr>
        <p:txBody>
          <a:bodyPr/>
          <a:lstStyle/>
          <a:p>
            <a:r>
              <a:rPr lang="en-US" sz="7200" b="1">
                <a:effectLst>
                  <a:outerShdw blurRad="38100" dist="38100" dir="2700000" algn="tl">
                    <a:srgbClr val="C0C0C0"/>
                  </a:outerShdw>
                </a:effectLst>
              </a:rPr>
              <a:t>New Canaan Land?</a:t>
            </a:r>
            <a:r>
              <a:rPr lang="en-US"/>
              <a:t>  </a:t>
            </a:r>
            <a:r>
              <a:rPr lang="en-US" sz="6600" b="1">
                <a:solidFill>
                  <a:srgbClr val="FF0066"/>
                </a:solidFill>
                <a:effectLst>
                  <a:outerShdw blurRad="38100" dist="38100" dir="2700000" algn="tl">
                    <a:srgbClr val="C0C0C0"/>
                  </a:outerShdw>
                </a:effectLst>
              </a:rPr>
              <a:t>Indians Told Pilgrims:</a:t>
            </a:r>
          </a:p>
        </p:txBody>
      </p:sp>
      <p:sp>
        <p:nvSpPr>
          <p:cNvPr id="1193987" name="Rectangle 3"/>
          <p:cNvSpPr>
            <a:spLocks noGrp="1" noChangeArrowheads="1"/>
          </p:cNvSpPr>
          <p:nvPr>
            <p:ph type="body" idx="1"/>
          </p:nvPr>
        </p:nvSpPr>
        <p:spPr>
          <a:xfrm>
            <a:off x="381000" y="2286000"/>
            <a:ext cx="8305800" cy="3657600"/>
          </a:xfrm>
          <a:ln>
            <a:solidFill>
              <a:srgbClr val="000000"/>
            </a:solidFill>
          </a:ln>
        </p:spPr>
        <p:txBody>
          <a:bodyPr/>
          <a:lstStyle/>
          <a:p>
            <a:pPr>
              <a:lnSpc>
                <a:spcPct val="90000"/>
              </a:lnSpc>
            </a:pPr>
            <a:r>
              <a:rPr lang="en-US" sz="5400" b="1">
                <a:solidFill>
                  <a:srgbClr val="990033"/>
                </a:solidFill>
                <a:effectLst>
                  <a:outerShdw blurRad="38100" dist="38100" dir="2700000" algn="tl">
                    <a:srgbClr val="C0C0C0"/>
                  </a:outerShdw>
                </a:effectLst>
              </a:rPr>
              <a:t>  “We heard you were a</a:t>
            </a:r>
          </a:p>
          <a:p>
            <a:pPr>
              <a:lnSpc>
                <a:spcPct val="90000"/>
              </a:lnSpc>
              <a:buFontTx/>
              <a:buNone/>
            </a:pPr>
            <a:r>
              <a:rPr lang="en-US" sz="5400" b="1">
                <a:solidFill>
                  <a:srgbClr val="990033"/>
                </a:solidFill>
                <a:effectLst>
                  <a:outerShdw blurRad="38100" dist="38100" dir="2700000" algn="tl">
                    <a:srgbClr val="C0C0C0"/>
                  </a:outerShdw>
                </a:effectLst>
              </a:rPr>
              <a:t>    people that came from</a:t>
            </a:r>
          </a:p>
          <a:p>
            <a:pPr>
              <a:lnSpc>
                <a:spcPct val="90000"/>
              </a:lnSpc>
              <a:buFontTx/>
              <a:buNone/>
            </a:pPr>
            <a:r>
              <a:rPr lang="en-US" sz="5400" b="1">
                <a:solidFill>
                  <a:srgbClr val="990033"/>
                </a:solidFill>
                <a:effectLst>
                  <a:outerShdw blurRad="38100" dist="38100" dir="2700000" algn="tl">
                    <a:srgbClr val="C0C0C0"/>
                  </a:outerShdw>
                </a:effectLst>
              </a:rPr>
              <a:t>    under the world to take</a:t>
            </a:r>
          </a:p>
          <a:p>
            <a:pPr>
              <a:lnSpc>
                <a:spcPct val="90000"/>
              </a:lnSpc>
              <a:buFontTx/>
              <a:buNone/>
            </a:pPr>
            <a:r>
              <a:rPr lang="en-US" sz="5400" b="1">
                <a:solidFill>
                  <a:srgbClr val="990033"/>
                </a:solidFill>
                <a:effectLst>
                  <a:outerShdw blurRad="38100" dist="38100" dir="2700000" algn="tl">
                    <a:srgbClr val="C0C0C0"/>
                  </a:outerShdw>
                </a:effectLst>
              </a:rPr>
              <a:t>    our world from us!”</a:t>
            </a:r>
          </a:p>
        </p:txBody>
      </p:sp>
      <p:sp>
        <p:nvSpPr>
          <p:cNvPr id="1193988" name="Comment 4"/>
          <p:cNvSpPr>
            <a:spLocks noChangeArrowheads="1"/>
          </p:cNvSpPr>
          <p:nvPr/>
        </p:nvSpPr>
        <p:spPr bwMode="auto">
          <a:xfrm>
            <a:off x="15875" y="-4572000"/>
            <a:ext cx="9128125" cy="42576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American Indians did not have a concept of religion as something separate from their approach to all aspects of life.  Despite intertribal differences,  most Indian spiritual ideas shared several characteristics and among them was a belief in a Great Spirit who presides over the whole world;  English Account Of Causes Of The Rebellion  -  “It would appear that political liberty originated with the Iroquois Confederacy.  Where else would an obedient Englishman get such an idea,  anyway.”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“Mugwumps” – Mugwump was one of the Algonquian words in Elliot’s translation of the Bible,  came into the American language in the 1880’s.  In Elliot’s Bible a mugwump was a great chief,  such as Joshua,  Gideon,  or Joab.  Later New Englanders used the word in mockery for a self-conceited politician and then in general use from 1884 to mean an political independent.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Massachusetts Bay Colony Seal Had The Picture Of An Indian &amp; The Words Of The Macedonian Call!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To teach the Indians about hell Spanish friars roasted live cats and dogs in a portable oven!     </a:t>
            </a:r>
          </a:p>
        </p:txBody>
      </p:sp>
      <p:pic>
        <p:nvPicPr>
          <p:cNvPr id="1193989" name="Picture 5" descr="C:\Documents and Settings\Owner\My Documents\Educational Illustrations\indian.bmp"/>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1193990" name="WordArt 6"/>
          <p:cNvSpPr>
            <a:spLocks noChangeArrowheads="1" noChangeShapeType="1" noTextEdit="1"/>
          </p:cNvSpPr>
          <p:nvPr/>
        </p:nvSpPr>
        <p:spPr bwMode="auto">
          <a:xfrm>
            <a:off x="2590800" y="533400"/>
            <a:ext cx="43434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CHIEF RED JACKET IN 1805 SAID:</a:t>
            </a:r>
          </a:p>
        </p:txBody>
      </p:sp>
      <p:sp>
        <p:nvSpPr>
          <p:cNvPr id="1193991" name="WordArt 7"/>
          <p:cNvSpPr>
            <a:spLocks noChangeArrowheads="1" noChangeShapeType="1" noTextEdit="1"/>
          </p:cNvSpPr>
          <p:nvPr/>
        </p:nvSpPr>
        <p:spPr bwMode="auto">
          <a:xfrm>
            <a:off x="609600" y="1381125"/>
            <a:ext cx="7696200" cy="4791075"/>
          </a:xfrm>
          <a:prstGeom prst="rect">
            <a:avLst/>
          </a:prstGeom>
        </p:spPr>
        <p:txBody>
          <a:bodyPr wrap="none" fromWordArt="1">
            <a:prstTxWarp prst="textPlain">
              <a:avLst>
                <a:gd name="adj" fmla="val 4985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“Brother, you say you are sent to instruct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how to worship the Great Spirit agreeably to his mind,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if we do not take hold the religion which you white people teach,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we shall be unhappy hereafter;  you say that you are right,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And we are lost;  how do we know this to be true?”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193990"/>
                                        </p:tgtEl>
                                        <p:attrNameLst>
                                          <p:attrName>style.visibility</p:attrName>
                                        </p:attrNameLst>
                                      </p:cBhvr>
                                      <p:to>
                                        <p:strVal val="visible"/>
                                      </p:to>
                                    </p:set>
                                    <p:anim calcmode="lin" valueType="num">
                                      <p:cBhvr>
                                        <p:cTn id="7" dur="500" fill="hold"/>
                                        <p:tgtEl>
                                          <p:spTgt spid="1193990"/>
                                        </p:tgtEl>
                                        <p:attrNameLst>
                                          <p:attrName>ppt_w</p:attrName>
                                        </p:attrNameLst>
                                      </p:cBhvr>
                                      <p:tavLst>
                                        <p:tav tm="0">
                                          <p:val>
                                            <p:strVal val="4/3*#ppt_w"/>
                                          </p:val>
                                        </p:tav>
                                        <p:tav tm="100000">
                                          <p:val>
                                            <p:strVal val="#ppt_w"/>
                                          </p:val>
                                        </p:tav>
                                      </p:tavLst>
                                    </p:anim>
                                    <p:anim calcmode="lin" valueType="num">
                                      <p:cBhvr>
                                        <p:cTn id="8" dur="500" fill="hold"/>
                                        <p:tgtEl>
                                          <p:spTgt spid="119399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193991"/>
                                        </p:tgtEl>
                                        <p:attrNameLst>
                                          <p:attrName>style.visibility</p:attrName>
                                        </p:attrNameLst>
                                      </p:cBhvr>
                                      <p:to>
                                        <p:strVal val="visible"/>
                                      </p:to>
                                    </p:set>
                                    <p:animEffect transition="in" filter="wipe(right)">
                                      <p:cBhvr>
                                        <p:cTn id="13" dur="500"/>
                                        <p:tgtEl>
                                          <p:spTgt spid="1193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990" grpId="0" animBg="1"/>
      <p:bldP spid="1193991"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93986" name="Rectangle 2"/>
          <p:cNvSpPr>
            <a:spLocks noGrp="1" noChangeArrowheads="1"/>
          </p:cNvSpPr>
          <p:nvPr>
            <p:ph type="title"/>
          </p:nvPr>
        </p:nvSpPr>
        <p:spPr>
          <a:xfrm>
            <a:off x="381000" y="228600"/>
            <a:ext cx="8305800" cy="1828800"/>
          </a:xfrm>
        </p:spPr>
        <p:txBody>
          <a:bodyPr/>
          <a:lstStyle/>
          <a:p>
            <a:r>
              <a:rPr lang="en-US" sz="7200" b="1">
                <a:effectLst>
                  <a:outerShdw blurRad="38100" dist="38100" dir="2700000" algn="tl">
                    <a:srgbClr val="C0C0C0"/>
                  </a:outerShdw>
                </a:effectLst>
              </a:rPr>
              <a:t>New Canaan Land?</a:t>
            </a:r>
            <a:r>
              <a:rPr lang="en-US"/>
              <a:t>  </a:t>
            </a:r>
            <a:r>
              <a:rPr lang="en-US" sz="6600" b="1">
                <a:solidFill>
                  <a:srgbClr val="FF0066"/>
                </a:solidFill>
                <a:effectLst>
                  <a:outerShdw blurRad="38100" dist="38100" dir="2700000" algn="tl">
                    <a:srgbClr val="C0C0C0"/>
                  </a:outerShdw>
                </a:effectLst>
              </a:rPr>
              <a:t>Indians Told Pilgrims:</a:t>
            </a:r>
          </a:p>
        </p:txBody>
      </p:sp>
      <p:sp>
        <p:nvSpPr>
          <p:cNvPr id="1193987" name="Rectangle 3"/>
          <p:cNvSpPr>
            <a:spLocks noGrp="1" noChangeArrowheads="1"/>
          </p:cNvSpPr>
          <p:nvPr>
            <p:ph type="body" idx="1"/>
          </p:nvPr>
        </p:nvSpPr>
        <p:spPr>
          <a:xfrm>
            <a:off x="381000" y="2286000"/>
            <a:ext cx="8305800" cy="3657600"/>
          </a:xfrm>
          <a:ln>
            <a:solidFill>
              <a:srgbClr val="000000"/>
            </a:solidFill>
          </a:ln>
        </p:spPr>
        <p:txBody>
          <a:bodyPr/>
          <a:lstStyle/>
          <a:p>
            <a:pPr>
              <a:lnSpc>
                <a:spcPct val="90000"/>
              </a:lnSpc>
            </a:pPr>
            <a:r>
              <a:rPr lang="en-US" sz="5400" b="1">
                <a:solidFill>
                  <a:srgbClr val="990033"/>
                </a:solidFill>
                <a:effectLst>
                  <a:outerShdw blurRad="38100" dist="38100" dir="2700000" algn="tl">
                    <a:srgbClr val="C0C0C0"/>
                  </a:outerShdw>
                </a:effectLst>
              </a:rPr>
              <a:t>  “We heard you were a</a:t>
            </a:r>
          </a:p>
          <a:p>
            <a:pPr>
              <a:lnSpc>
                <a:spcPct val="90000"/>
              </a:lnSpc>
              <a:buFontTx/>
              <a:buNone/>
            </a:pPr>
            <a:r>
              <a:rPr lang="en-US" sz="5400" b="1">
                <a:solidFill>
                  <a:srgbClr val="990033"/>
                </a:solidFill>
                <a:effectLst>
                  <a:outerShdw blurRad="38100" dist="38100" dir="2700000" algn="tl">
                    <a:srgbClr val="C0C0C0"/>
                  </a:outerShdw>
                </a:effectLst>
              </a:rPr>
              <a:t>    people that came from</a:t>
            </a:r>
          </a:p>
          <a:p>
            <a:pPr>
              <a:lnSpc>
                <a:spcPct val="90000"/>
              </a:lnSpc>
              <a:buFontTx/>
              <a:buNone/>
            </a:pPr>
            <a:r>
              <a:rPr lang="en-US" sz="5400" b="1">
                <a:solidFill>
                  <a:srgbClr val="990033"/>
                </a:solidFill>
                <a:effectLst>
                  <a:outerShdw blurRad="38100" dist="38100" dir="2700000" algn="tl">
                    <a:srgbClr val="C0C0C0"/>
                  </a:outerShdw>
                </a:effectLst>
              </a:rPr>
              <a:t>    under the world to take</a:t>
            </a:r>
          </a:p>
          <a:p>
            <a:pPr>
              <a:lnSpc>
                <a:spcPct val="90000"/>
              </a:lnSpc>
              <a:buFontTx/>
              <a:buNone/>
            </a:pPr>
            <a:r>
              <a:rPr lang="en-US" sz="5400" b="1">
                <a:solidFill>
                  <a:srgbClr val="990033"/>
                </a:solidFill>
                <a:effectLst>
                  <a:outerShdw blurRad="38100" dist="38100" dir="2700000" algn="tl">
                    <a:srgbClr val="C0C0C0"/>
                  </a:outerShdw>
                </a:effectLst>
              </a:rPr>
              <a:t>    our world from us!”</a:t>
            </a:r>
          </a:p>
        </p:txBody>
      </p:sp>
      <p:sp>
        <p:nvSpPr>
          <p:cNvPr id="1193988" name="Comment 4"/>
          <p:cNvSpPr>
            <a:spLocks noChangeArrowheads="1"/>
          </p:cNvSpPr>
          <p:nvPr/>
        </p:nvSpPr>
        <p:spPr bwMode="auto">
          <a:xfrm>
            <a:off x="15875" y="-4572000"/>
            <a:ext cx="9128125" cy="42576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American Indians did not have a concept of religion as something separate from their approach to all aspects of life.  Despite intertribal differences,  most Indian spiritual ideas shared several characteristics and among them was a belief in a Great Spirit who presides over the whole world;  English Account Of Causes Of The Rebellion  -  “It would appear that political liberty originated with the Iroquois Confederacy.  Where else would an obedient Englishman get such an idea,  anyway.”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“Mugwumps” – Mugwump was one of the Algonquian words in Elliot’s translation of the Bible,  came into the American language in the 1880’s.  In Elliot’s Bible a mugwump was a great chief,  such as Joshua,  Gideon,  or Joab.  Later New Englanders used the word in mockery for a self-conceited politician and then in general use from 1884 to mean an political independent.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Massachusetts Bay Colony Seal Had The Picture Of An Indian &amp; The Words Of The Macedonian Call!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To teach the Indians about hell Spanish friars roasted live cats and dogs in a portable oven!     </a:t>
            </a:r>
          </a:p>
        </p:txBody>
      </p:sp>
      <p:pic>
        <p:nvPicPr>
          <p:cNvPr id="1193989" name="Picture 5" descr="C:\Documents and Settings\Owner\My Documents\Educational Illustrations\indian.bmp"/>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1193990" name="WordArt 6"/>
          <p:cNvSpPr>
            <a:spLocks noChangeArrowheads="1" noChangeShapeType="1" noTextEdit="1"/>
          </p:cNvSpPr>
          <p:nvPr/>
        </p:nvSpPr>
        <p:spPr bwMode="auto">
          <a:xfrm>
            <a:off x="2590800" y="533400"/>
            <a:ext cx="4343400"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CHIEF RED JACKET IN 1805 SAID:</a:t>
            </a:r>
          </a:p>
        </p:txBody>
      </p:sp>
      <p:sp>
        <p:nvSpPr>
          <p:cNvPr id="1193991" name="WordArt 7"/>
          <p:cNvSpPr>
            <a:spLocks noChangeArrowheads="1" noChangeShapeType="1" noTextEdit="1"/>
          </p:cNvSpPr>
          <p:nvPr/>
        </p:nvSpPr>
        <p:spPr bwMode="auto">
          <a:xfrm>
            <a:off x="685800" y="1697038"/>
            <a:ext cx="7620000" cy="3238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“Brother, you say there is but one way to worship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and serve the Great Spirit; if there is but one 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why do you white people differ so much about 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Why do you not agree,  as you can all read the book?”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193990"/>
                                        </p:tgtEl>
                                        <p:attrNameLst>
                                          <p:attrName>style.visibility</p:attrName>
                                        </p:attrNameLst>
                                      </p:cBhvr>
                                      <p:to>
                                        <p:strVal val="visible"/>
                                      </p:to>
                                    </p:set>
                                    <p:anim calcmode="lin" valueType="num">
                                      <p:cBhvr>
                                        <p:cTn id="7" dur="500" fill="hold"/>
                                        <p:tgtEl>
                                          <p:spTgt spid="1193990"/>
                                        </p:tgtEl>
                                        <p:attrNameLst>
                                          <p:attrName>ppt_w</p:attrName>
                                        </p:attrNameLst>
                                      </p:cBhvr>
                                      <p:tavLst>
                                        <p:tav tm="0">
                                          <p:val>
                                            <p:strVal val="4/3*#ppt_w"/>
                                          </p:val>
                                        </p:tav>
                                        <p:tav tm="100000">
                                          <p:val>
                                            <p:strVal val="#ppt_w"/>
                                          </p:val>
                                        </p:tav>
                                      </p:tavLst>
                                    </p:anim>
                                    <p:anim calcmode="lin" valueType="num">
                                      <p:cBhvr>
                                        <p:cTn id="8" dur="500" fill="hold"/>
                                        <p:tgtEl>
                                          <p:spTgt spid="119399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193991"/>
                                        </p:tgtEl>
                                        <p:attrNameLst>
                                          <p:attrName>style.visibility</p:attrName>
                                        </p:attrNameLst>
                                      </p:cBhvr>
                                      <p:to>
                                        <p:strVal val="visible"/>
                                      </p:to>
                                    </p:set>
                                    <p:animEffect transition="in" filter="wipe(right)">
                                      <p:cBhvr>
                                        <p:cTn id="13" dur="500"/>
                                        <p:tgtEl>
                                          <p:spTgt spid="1193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990" grpId="0" animBg="1"/>
      <p:bldP spid="119399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azy.gif"/>
          <p:cNvPicPr>
            <a:picLocks noChangeAspect="1"/>
          </p:cNvPicPr>
          <p:nvPr/>
        </p:nvPicPr>
        <p:blipFill>
          <a:blip r:embed="rId2" cstate="print"/>
          <a:stretch>
            <a:fillRect/>
          </a:stretch>
        </p:blipFill>
        <p:spPr>
          <a:xfrm>
            <a:off x="0" y="0"/>
            <a:ext cx="9143999" cy="6858000"/>
          </a:xfrm>
          <a:prstGeom prst="rect">
            <a:avLst/>
          </a:prstGeom>
        </p:spPr>
      </p:pic>
      <p:sp>
        <p:nvSpPr>
          <p:cNvPr id="3" name="Rectangle 2"/>
          <p:cNvSpPr/>
          <p:nvPr/>
        </p:nvSpPr>
        <p:spPr>
          <a:xfrm>
            <a:off x="838200" y="2590800"/>
            <a:ext cx="7467600" cy="35394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Alice laughed: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‘There’s no use trying,’ she said;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‘one can’t believe impossible things.’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‘I daresay you haven’t had much practice,’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Said the Queen. ‘When I was younger,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I always did it for half an hour a 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Why, sometimes I’ve believed as many 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Storybook" pitchFamily="2" charset="0"/>
                <a:ea typeface="+mn-ea"/>
                <a:cs typeface="+mn-cs"/>
              </a:rPr>
              <a:t> six impossible things before breakfast!’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Ancient-Truth-Sculpture-by-Stephen-Herrero-6567339882d.jpg"/>
          <p:cNvPicPr>
            <a:picLocks noChangeAspect="1"/>
          </p:cNvPicPr>
          <p:nvPr/>
        </p:nvPicPr>
        <p:blipFill>
          <a:blip r:embed="rId2" cstate="print"/>
          <a:stretch>
            <a:fillRect/>
          </a:stretch>
        </p:blipFill>
        <p:spPr>
          <a:xfrm>
            <a:off x="1" y="0"/>
            <a:ext cx="9144000" cy="81534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33400" y="152400"/>
            <a:ext cx="8001000" cy="1066800"/>
          </a:xfrm>
          <a:solidFill>
            <a:schemeClr val="accent1"/>
          </a:solidFill>
        </p:spPr>
        <p:txBody>
          <a:bodyPr/>
          <a:lstStyle/>
          <a:p>
            <a:r>
              <a:rPr lang="en-US" dirty="0">
                <a:effectLst>
                  <a:outerShdw blurRad="38100" dist="38100" dir="2700000" algn="tl">
                    <a:srgbClr val="000000">
                      <a:alpha val="43137"/>
                    </a:srgbClr>
                  </a:outerShdw>
                </a:effectLst>
              </a:rPr>
              <a:t>Father-Son Campbells’ Movement</a:t>
            </a:r>
            <a:br>
              <a:rPr lang="en-US" dirty="0">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Part 2</a:t>
            </a:r>
            <a:r>
              <a:rPr lang="en-US" dirty="0">
                <a:solidFill>
                  <a:schemeClr val="bg1"/>
                </a:solidFill>
                <a:effectLst>
                  <a:outerShdw blurRad="38100" dist="38100" dir="2700000" algn="tl">
                    <a:srgbClr val="000000">
                      <a:alpha val="43137"/>
                    </a:srgbClr>
                  </a:outerShdw>
                </a:effectLst>
              </a:rPr>
              <a:t>:  Son Alexander Campbell</a:t>
            </a:r>
          </a:p>
        </p:txBody>
      </p:sp>
      <p:sp>
        <p:nvSpPr>
          <p:cNvPr id="59395" name="Rectangle 3"/>
          <p:cNvSpPr>
            <a:spLocks noGrp="1" noChangeArrowheads="1"/>
          </p:cNvSpPr>
          <p:nvPr>
            <p:ph type="body" idx="1"/>
          </p:nvPr>
        </p:nvSpPr>
        <p:spPr>
          <a:xfrm>
            <a:off x="152400" y="1295400"/>
            <a:ext cx="8839200" cy="5562600"/>
          </a:xfrm>
        </p:spPr>
        <p:txBody>
          <a:bodyPr/>
          <a:lstStyle/>
          <a:p>
            <a:pPr>
              <a:lnSpc>
                <a:spcPct val="90000"/>
              </a:lnSpc>
            </a:pPr>
            <a:r>
              <a:rPr lang="en-US" sz="1600" dirty="0">
                <a:solidFill>
                  <a:schemeClr val="accent1"/>
                </a:solidFill>
                <a:effectLst>
                  <a:outerShdw blurRad="38100" dist="38100" dir="2700000" algn="tl">
                    <a:srgbClr val="000000"/>
                  </a:outerShdw>
                </a:effectLst>
              </a:rPr>
              <a:t>Within Weeks Of  The “Declaration &amp; Address” Thomas &amp; Son Alexander End Their Separation</a:t>
            </a:r>
          </a:p>
          <a:p>
            <a:pPr>
              <a:lnSpc>
                <a:spcPct val="90000"/>
              </a:lnSpc>
            </a:pPr>
            <a:r>
              <a:rPr lang="en-US" sz="1600" dirty="0">
                <a:solidFill>
                  <a:schemeClr val="accent1"/>
                </a:solidFill>
                <a:effectLst>
                  <a:outerShdw blurRad="38100" dist="38100" dir="2700000" algn="tl">
                    <a:srgbClr val="000000"/>
                  </a:outerShdw>
                </a:effectLst>
              </a:rPr>
              <a:t>As A Matter Of Conscience He Has Similarly Severed Himself From The </a:t>
            </a:r>
            <a:r>
              <a:rPr lang="en-US" sz="1600" dirty="0" err="1">
                <a:solidFill>
                  <a:schemeClr val="accent1"/>
                </a:solidFill>
                <a:effectLst>
                  <a:outerShdw blurRad="38100" dist="38100" dir="2700000" algn="tl">
                    <a:srgbClr val="000000"/>
                  </a:outerShdw>
                </a:effectLst>
              </a:rPr>
              <a:t>Seceder</a:t>
            </a:r>
            <a:r>
              <a:rPr lang="en-US" sz="1600" dirty="0">
                <a:solidFill>
                  <a:schemeClr val="accent1"/>
                </a:solidFill>
                <a:effectLst>
                  <a:outerShdw blurRad="38100" dist="38100" dir="2700000" algn="tl">
                    <a:srgbClr val="000000"/>
                  </a:outerShdw>
                </a:effectLst>
              </a:rPr>
              <a:t> Brotherhood</a:t>
            </a:r>
          </a:p>
          <a:p>
            <a:pPr>
              <a:lnSpc>
                <a:spcPct val="90000"/>
              </a:lnSpc>
            </a:pPr>
            <a:r>
              <a:rPr lang="en-US" sz="1600" dirty="0">
                <a:solidFill>
                  <a:schemeClr val="accent1"/>
                </a:solidFill>
                <a:effectLst>
                  <a:outerShdw blurRad="38100" dist="38100" dir="2700000" algn="tl">
                    <a:srgbClr val="000000"/>
                  </a:outerShdw>
                </a:effectLst>
              </a:rPr>
              <a:t>He Had Questions For Which He Found No Answers  – This In Turn Led Him To Conclude The Church Itself Had Wandered From Its Source</a:t>
            </a:r>
          </a:p>
          <a:p>
            <a:pPr>
              <a:lnSpc>
                <a:spcPct val="90000"/>
              </a:lnSpc>
            </a:pPr>
            <a:r>
              <a:rPr lang="en-US" sz="1600" dirty="0">
                <a:solidFill>
                  <a:schemeClr val="accent1"/>
                </a:solidFill>
                <a:effectLst>
                  <a:outerShdw blurRad="38100" dist="38100" dir="2700000" algn="tl">
                    <a:srgbClr val="000000"/>
                  </a:outerShdw>
                </a:effectLst>
              </a:rPr>
              <a:t>He Was Especially Incensed That They Would Not Tolerate The Healing Of Religious Divisions.</a:t>
            </a:r>
          </a:p>
          <a:p>
            <a:pPr>
              <a:lnSpc>
                <a:spcPct val="90000"/>
              </a:lnSpc>
            </a:pPr>
            <a:r>
              <a:rPr lang="en-US" sz="1600" dirty="0">
                <a:solidFill>
                  <a:schemeClr val="accent1"/>
                </a:solidFill>
                <a:effectLst>
                  <a:outerShdw blurRad="38100" dist="38100" dir="2700000" algn="tl">
                    <a:srgbClr val="000000"/>
                  </a:outerShdw>
                </a:effectLst>
              </a:rPr>
              <a:t>While Enrolled At Glasgow, Scotland University He Also Attends Independent Haldane Seminary;  Here He Is Exposed To </a:t>
            </a:r>
            <a:r>
              <a:rPr lang="en-US" sz="1600" dirty="0" err="1">
                <a:solidFill>
                  <a:schemeClr val="accent1"/>
                </a:solidFill>
                <a:effectLst>
                  <a:outerShdw blurRad="38100" dist="38100" dir="2700000" algn="tl">
                    <a:srgbClr val="000000"/>
                  </a:outerShdw>
                </a:effectLst>
              </a:rPr>
              <a:t>Glas</a:t>
            </a:r>
            <a:r>
              <a:rPr lang="en-US" sz="1600" dirty="0">
                <a:solidFill>
                  <a:schemeClr val="accent1"/>
                </a:solidFill>
                <a:effectLst>
                  <a:outerShdw blurRad="38100" dist="38100" dir="2700000" algn="tl">
                    <a:srgbClr val="000000"/>
                  </a:outerShdw>
                </a:effectLst>
              </a:rPr>
              <a:t> &amp; </a:t>
            </a:r>
            <a:r>
              <a:rPr lang="en-US" sz="1600" dirty="0" err="1">
                <a:solidFill>
                  <a:schemeClr val="accent1"/>
                </a:solidFill>
                <a:effectLst>
                  <a:outerShdw blurRad="38100" dist="38100" dir="2700000" algn="tl">
                    <a:srgbClr val="000000"/>
                  </a:outerShdw>
                </a:effectLst>
              </a:rPr>
              <a:t>Sandeman’s</a:t>
            </a:r>
            <a:r>
              <a:rPr lang="en-US" sz="1600" dirty="0">
                <a:solidFill>
                  <a:schemeClr val="accent1"/>
                </a:solidFill>
                <a:effectLst>
                  <a:outerShdw blurRad="38100" dist="38100" dir="2700000" algn="tl">
                    <a:srgbClr val="000000"/>
                  </a:outerShdw>
                </a:effectLst>
              </a:rPr>
              <a:t> Ideas  </a:t>
            </a:r>
          </a:p>
          <a:p>
            <a:pPr>
              <a:lnSpc>
                <a:spcPct val="90000"/>
              </a:lnSpc>
            </a:pPr>
            <a:r>
              <a:rPr lang="en-US" sz="1600" dirty="0">
                <a:solidFill>
                  <a:schemeClr val="accent1"/>
                </a:solidFill>
                <a:effectLst>
                  <a:outerShdw blurRad="38100" dist="38100" dir="2700000" algn="tl">
                    <a:srgbClr val="000000"/>
                  </a:outerShdw>
                </a:effectLst>
              </a:rPr>
              <a:t>Faith In Clergy, Creeds, &amp; Confessions Is Altered: “Nothing That Was Not As Old As the New Testament Should Be Made An Article Of Faith.”</a:t>
            </a:r>
          </a:p>
          <a:p>
            <a:pPr>
              <a:lnSpc>
                <a:spcPct val="90000"/>
              </a:lnSpc>
            </a:pPr>
            <a:r>
              <a:rPr lang="en-US" sz="1600" dirty="0">
                <a:solidFill>
                  <a:schemeClr val="accent1"/>
                </a:solidFill>
                <a:effectLst>
                  <a:outerShdw blurRad="38100" dist="38100" dir="2700000" algn="tl">
                    <a:srgbClr val="000000"/>
                  </a:outerShdw>
                </a:effectLst>
              </a:rPr>
              <a:t>He Felt Creeds Sectarian &amp; Clergy Self-Serving.  Creed – “Root Of Bitterness Apples Of Discord.”</a:t>
            </a:r>
          </a:p>
          <a:p>
            <a:pPr>
              <a:lnSpc>
                <a:spcPct val="90000"/>
              </a:lnSpc>
            </a:pPr>
            <a:r>
              <a:rPr lang="en-US" sz="1600" dirty="0">
                <a:solidFill>
                  <a:schemeClr val="accent1"/>
                </a:solidFill>
                <a:effectLst>
                  <a:outerShdw blurRad="38100" dist="38100" dir="2700000" algn="tl">
                    <a:srgbClr val="000000"/>
                  </a:outerShdw>
                </a:effectLst>
              </a:rPr>
              <a:t>He Felt Career Clergy Had Erected Fences Of Legalistic Dogma &amp; Had Positioned Themselves As The Gatekeepers.  He believed the title “Reverend” belongs only to God.</a:t>
            </a:r>
          </a:p>
          <a:p>
            <a:pPr>
              <a:lnSpc>
                <a:spcPct val="90000"/>
              </a:lnSpc>
            </a:pPr>
            <a:r>
              <a:rPr lang="en-US" sz="1600" dirty="0">
                <a:solidFill>
                  <a:schemeClr val="accent1"/>
                </a:solidFill>
                <a:effectLst>
                  <a:outerShdw blurRad="38100" dist="38100" dir="2700000" algn="tl">
                    <a:srgbClr val="000000"/>
                  </a:outerShdw>
                </a:effectLst>
              </a:rPr>
              <a:t>His New Wife Suggested From Ecclesiastes 3:3 That The Season For Breaking Down Fences Was Over &amp; Was Time To Transcend Fences.   </a:t>
            </a:r>
          </a:p>
          <a:p>
            <a:pPr>
              <a:lnSpc>
                <a:spcPct val="90000"/>
              </a:lnSpc>
            </a:pPr>
            <a:r>
              <a:rPr lang="en-US" sz="1600" dirty="0">
                <a:solidFill>
                  <a:schemeClr val="accent1"/>
                </a:solidFill>
                <a:effectLst>
                  <a:outerShdw blurRad="38100" dist="38100" dir="2700000" algn="tl">
                    <a:srgbClr val="000000"/>
                  </a:outerShdw>
                </a:effectLst>
              </a:rPr>
              <a:t>Firmed For Congregational Autonomy, Each Week Communion, &amp; Only Believers Baptism</a:t>
            </a:r>
          </a:p>
          <a:p>
            <a:pPr>
              <a:lnSpc>
                <a:spcPct val="90000"/>
              </a:lnSpc>
            </a:pPr>
            <a:r>
              <a:rPr lang="en-US" sz="1600" dirty="0">
                <a:solidFill>
                  <a:schemeClr val="accent1"/>
                </a:solidFill>
                <a:effectLst>
                  <a:outerShdw blurRad="38100" dist="38100" dir="2700000" algn="tl">
                    <a:srgbClr val="000000"/>
                  </a:outerShdw>
                </a:effectLst>
              </a:rPr>
              <a:t>His Dad &amp; He Conclude The Church Is Corrupt &amp; Bigoted Both Old World &amp; New;  Alexander Especially Dedicated Fulfilling First Of Thirteen Propositions In Dad’s Declaration – “Polar Star”  Of Christian Unity:  “(Church) Is Essentially, Intentionally, &amp; Constitutionally One.”  </a:t>
            </a:r>
          </a:p>
          <a:p>
            <a:pPr>
              <a:lnSpc>
                <a:spcPct val="90000"/>
              </a:lnSpc>
            </a:pPr>
            <a:r>
              <a:rPr lang="en-US" sz="1600" dirty="0">
                <a:solidFill>
                  <a:schemeClr val="accent1"/>
                </a:solidFill>
                <a:effectLst>
                  <a:outerShdw blurRad="38100" dist="38100" dir="2700000" algn="tl">
                    <a:srgbClr val="000000"/>
                  </a:outerShdw>
                </a:effectLst>
              </a:rPr>
              <a:t>They Both Think God Has Sent Them To This Place Of Freedom Of Conscience &amp; Thoughtful Expression As An Outworking Of Providence</a:t>
            </a:r>
          </a:p>
          <a:p>
            <a:pPr>
              <a:lnSpc>
                <a:spcPct val="90000"/>
              </a:lnSpc>
            </a:pPr>
            <a:r>
              <a:rPr lang="en-US" sz="2000" dirty="0">
                <a:solidFill>
                  <a:srgbClr val="C00000"/>
                </a:solidFill>
                <a:effectLst>
                  <a:outerShdw blurRad="38100" dist="38100" dir="2700000" algn="tl">
                    <a:srgbClr val="000000"/>
                  </a:outerShdw>
                </a:effectLst>
              </a:rPr>
              <a:t>Even Under Frontier Conditions Religious Issues Like Infant Baptism Were Divisive To The Degree That Nearby Neighbors Had Not Spoken In Many Years</a:t>
            </a:r>
            <a:endParaRPr lang="en-US" sz="2000" dirty="0">
              <a:solidFill>
                <a:srgbClr val="C00000"/>
              </a:solidFill>
            </a:endParaRPr>
          </a:p>
          <a:p>
            <a:pPr>
              <a:lnSpc>
                <a:spcPct val="90000"/>
              </a:lnSpc>
            </a:pPr>
            <a:endParaRPr lang="en-US" sz="2800" dirty="0"/>
          </a:p>
          <a:p>
            <a:pPr>
              <a:lnSpc>
                <a:spcPct val="90000"/>
              </a:lnSpc>
              <a:buFontTx/>
              <a:buNone/>
            </a:pPr>
            <a:endParaRPr lang="en-US" sz="2800" dirty="0"/>
          </a:p>
          <a:p>
            <a:pPr>
              <a:lnSpc>
                <a:spcPct val="90000"/>
              </a:lnSpc>
              <a:buFontTx/>
              <a:buNone/>
            </a:pPr>
            <a:endParaRPr lang="en-US" sz="2800" dirty="0"/>
          </a:p>
          <a:p>
            <a:pPr>
              <a:lnSpc>
                <a:spcPct val="90000"/>
              </a:lnSpc>
              <a:buFontTx/>
              <a:buNone/>
            </a:pPr>
            <a:endParaRPr lang="en-US" sz="2800" dirty="0"/>
          </a:p>
        </p:txBody>
      </p:sp>
      <p:sp>
        <p:nvSpPr>
          <p:cNvPr id="59396" name="Comment 4"/>
          <p:cNvSpPr>
            <a:spLocks noChangeArrowheads="1"/>
          </p:cNvSpPr>
          <p:nvPr/>
        </p:nvSpPr>
        <p:spPr bwMode="auto">
          <a:xfrm>
            <a:off x="15875"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Creeds Were Inadequate To Unite Because They Limit Fellowship.  Creeds Are Illogical Because Since They Claim To Mirror Bible Truth They Are Unnecessarily Redundant.  However, these claims are false – they either add or subtract from the gospel message! </a:t>
            </a:r>
          </a:p>
        </p:txBody>
      </p:sp>
    </p:spTree>
    <p:extLst>
      <p:ext uri="{BB962C8B-B14F-4D97-AF65-F5344CB8AC3E}">
        <p14:creationId xmlns:p14="http://schemas.microsoft.com/office/powerpoint/2010/main" val="254782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p:cTn id="7" dur="1000" fill="hold"/>
                                        <p:tgtEl>
                                          <p:spTgt spid="593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93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93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93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9395">
                                            <p:txEl>
                                              <p:pRg st="1" end="1"/>
                                            </p:txEl>
                                          </p:spTgt>
                                        </p:tgtEl>
                                        <p:attrNameLst>
                                          <p:attrName>style.visibility</p:attrName>
                                        </p:attrNameLst>
                                      </p:cBhvr>
                                      <p:to>
                                        <p:strVal val="visible"/>
                                      </p:to>
                                    </p:set>
                                    <p:anim calcmode="lin" valueType="num">
                                      <p:cBhvr>
                                        <p:cTn id="15" dur="1000" fill="hold"/>
                                        <p:tgtEl>
                                          <p:spTgt spid="593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93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93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93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9395">
                                            <p:txEl>
                                              <p:pRg st="2" end="2"/>
                                            </p:txEl>
                                          </p:spTgt>
                                        </p:tgtEl>
                                        <p:attrNameLst>
                                          <p:attrName>style.visibility</p:attrName>
                                        </p:attrNameLst>
                                      </p:cBhvr>
                                      <p:to>
                                        <p:strVal val="visible"/>
                                      </p:to>
                                    </p:set>
                                    <p:anim calcmode="lin" valueType="num">
                                      <p:cBhvr>
                                        <p:cTn id="23" dur="1000" fill="hold"/>
                                        <p:tgtEl>
                                          <p:spTgt spid="593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93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93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93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9395">
                                            <p:txEl>
                                              <p:pRg st="3" end="3"/>
                                            </p:txEl>
                                          </p:spTgt>
                                        </p:tgtEl>
                                        <p:attrNameLst>
                                          <p:attrName>style.visibility</p:attrName>
                                        </p:attrNameLst>
                                      </p:cBhvr>
                                      <p:to>
                                        <p:strVal val="visible"/>
                                      </p:to>
                                    </p:set>
                                    <p:anim calcmode="lin" valueType="num">
                                      <p:cBhvr>
                                        <p:cTn id="31" dur="1000" fill="hold"/>
                                        <p:tgtEl>
                                          <p:spTgt spid="593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593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593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93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9395">
                                            <p:txEl>
                                              <p:pRg st="4" end="4"/>
                                            </p:txEl>
                                          </p:spTgt>
                                        </p:tgtEl>
                                        <p:attrNameLst>
                                          <p:attrName>style.visibility</p:attrName>
                                        </p:attrNameLst>
                                      </p:cBhvr>
                                      <p:to>
                                        <p:strVal val="visible"/>
                                      </p:to>
                                    </p:set>
                                    <p:anim calcmode="lin" valueType="num">
                                      <p:cBhvr>
                                        <p:cTn id="39" dur="1000" fill="hold"/>
                                        <p:tgtEl>
                                          <p:spTgt spid="5939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5939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5939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939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9395">
                                            <p:txEl>
                                              <p:pRg st="5" end="5"/>
                                            </p:txEl>
                                          </p:spTgt>
                                        </p:tgtEl>
                                        <p:attrNameLst>
                                          <p:attrName>style.visibility</p:attrName>
                                        </p:attrNameLst>
                                      </p:cBhvr>
                                      <p:to>
                                        <p:strVal val="visible"/>
                                      </p:to>
                                    </p:set>
                                    <p:anim calcmode="lin" valueType="num">
                                      <p:cBhvr>
                                        <p:cTn id="47" dur="1000" fill="hold"/>
                                        <p:tgtEl>
                                          <p:spTgt spid="59395">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59395">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5939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939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9395">
                                            <p:txEl>
                                              <p:pRg st="6" end="6"/>
                                            </p:txEl>
                                          </p:spTgt>
                                        </p:tgtEl>
                                        <p:attrNameLst>
                                          <p:attrName>style.visibility</p:attrName>
                                        </p:attrNameLst>
                                      </p:cBhvr>
                                      <p:to>
                                        <p:strVal val="visible"/>
                                      </p:to>
                                    </p:set>
                                    <p:anim calcmode="lin" valueType="num">
                                      <p:cBhvr>
                                        <p:cTn id="55" dur="1000" fill="hold"/>
                                        <p:tgtEl>
                                          <p:spTgt spid="59395">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59395">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5939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939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9395">
                                            <p:txEl>
                                              <p:pRg st="7" end="7"/>
                                            </p:txEl>
                                          </p:spTgt>
                                        </p:tgtEl>
                                        <p:attrNameLst>
                                          <p:attrName>style.visibility</p:attrName>
                                        </p:attrNameLst>
                                      </p:cBhvr>
                                      <p:to>
                                        <p:strVal val="visible"/>
                                      </p:to>
                                    </p:set>
                                    <p:anim calcmode="lin" valueType="num">
                                      <p:cBhvr>
                                        <p:cTn id="63" dur="1000" fill="hold"/>
                                        <p:tgtEl>
                                          <p:spTgt spid="59395">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59395">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5939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939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9395">
                                            <p:txEl>
                                              <p:pRg st="8" end="8"/>
                                            </p:txEl>
                                          </p:spTgt>
                                        </p:tgtEl>
                                        <p:attrNameLst>
                                          <p:attrName>style.visibility</p:attrName>
                                        </p:attrNameLst>
                                      </p:cBhvr>
                                      <p:to>
                                        <p:strVal val="visible"/>
                                      </p:to>
                                    </p:set>
                                    <p:anim calcmode="lin" valueType="num">
                                      <p:cBhvr>
                                        <p:cTn id="71" dur="1000" fill="hold"/>
                                        <p:tgtEl>
                                          <p:spTgt spid="59395">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59395">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5939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939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59395">
                                            <p:txEl>
                                              <p:pRg st="9" end="9"/>
                                            </p:txEl>
                                          </p:spTgt>
                                        </p:tgtEl>
                                        <p:attrNameLst>
                                          <p:attrName>style.visibility</p:attrName>
                                        </p:attrNameLst>
                                      </p:cBhvr>
                                      <p:to>
                                        <p:strVal val="visible"/>
                                      </p:to>
                                    </p:set>
                                    <p:anim calcmode="lin" valueType="num">
                                      <p:cBhvr>
                                        <p:cTn id="79" dur="1000" fill="hold"/>
                                        <p:tgtEl>
                                          <p:spTgt spid="59395">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59395">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59395">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9395">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59395">
                                            <p:txEl>
                                              <p:pRg st="10" end="10"/>
                                            </p:txEl>
                                          </p:spTgt>
                                        </p:tgtEl>
                                        <p:attrNameLst>
                                          <p:attrName>style.visibility</p:attrName>
                                        </p:attrNameLst>
                                      </p:cBhvr>
                                      <p:to>
                                        <p:strVal val="visible"/>
                                      </p:to>
                                    </p:set>
                                    <p:anim calcmode="lin" valueType="num">
                                      <p:cBhvr>
                                        <p:cTn id="87" dur="1000" fill="hold"/>
                                        <p:tgtEl>
                                          <p:spTgt spid="59395">
                                            <p:txEl>
                                              <p:pRg st="10" end="10"/>
                                            </p:txEl>
                                          </p:spTgt>
                                        </p:tgtEl>
                                        <p:attrNameLst>
                                          <p:attrName>ppt_w</p:attrName>
                                        </p:attrNameLst>
                                      </p:cBhvr>
                                      <p:tavLst>
                                        <p:tav tm="0">
                                          <p:val>
                                            <p:fltVal val="0"/>
                                          </p:val>
                                        </p:tav>
                                        <p:tav tm="100000">
                                          <p:val>
                                            <p:strVal val="#ppt_w"/>
                                          </p:val>
                                        </p:tav>
                                      </p:tavLst>
                                    </p:anim>
                                    <p:anim calcmode="lin" valueType="num">
                                      <p:cBhvr>
                                        <p:cTn id="88" dur="1000" fill="hold"/>
                                        <p:tgtEl>
                                          <p:spTgt spid="59395">
                                            <p:txEl>
                                              <p:pRg st="10" end="10"/>
                                            </p:txEl>
                                          </p:spTgt>
                                        </p:tgtEl>
                                        <p:attrNameLst>
                                          <p:attrName>ppt_h</p:attrName>
                                        </p:attrNameLst>
                                      </p:cBhvr>
                                      <p:tavLst>
                                        <p:tav tm="0">
                                          <p:val>
                                            <p:fltVal val="0"/>
                                          </p:val>
                                        </p:tav>
                                        <p:tav tm="100000">
                                          <p:val>
                                            <p:strVal val="#ppt_h"/>
                                          </p:val>
                                        </p:tav>
                                      </p:tavLst>
                                    </p:anim>
                                    <p:anim calcmode="lin" valueType="num">
                                      <p:cBhvr>
                                        <p:cTn id="89" dur="1000" fill="hold"/>
                                        <p:tgtEl>
                                          <p:spTgt spid="59395">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59395">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59395">
                                            <p:txEl>
                                              <p:pRg st="11" end="11"/>
                                            </p:txEl>
                                          </p:spTgt>
                                        </p:tgtEl>
                                        <p:attrNameLst>
                                          <p:attrName>style.visibility</p:attrName>
                                        </p:attrNameLst>
                                      </p:cBhvr>
                                      <p:to>
                                        <p:strVal val="visible"/>
                                      </p:to>
                                    </p:set>
                                    <p:anim calcmode="lin" valueType="num">
                                      <p:cBhvr>
                                        <p:cTn id="95" dur="1000" fill="hold"/>
                                        <p:tgtEl>
                                          <p:spTgt spid="59395">
                                            <p:txEl>
                                              <p:pRg st="11" end="11"/>
                                            </p:txEl>
                                          </p:spTgt>
                                        </p:tgtEl>
                                        <p:attrNameLst>
                                          <p:attrName>ppt_w</p:attrName>
                                        </p:attrNameLst>
                                      </p:cBhvr>
                                      <p:tavLst>
                                        <p:tav tm="0">
                                          <p:val>
                                            <p:fltVal val="0"/>
                                          </p:val>
                                        </p:tav>
                                        <p:tav tm="100000">
                                          <p:val>
                                            <p:strVal val="#ppt_w"/>
                                          </p:val>
                                        </p:tav>
                                      </p:tavLst>
                                    </p:anim>
                                    <p:anim calcmode="lin" valueType="num">
                                      <p:cBhvr>
                                        <p:cTn id="96" dur="1000" fill="hold"/>
                                        <p:tgtEl>
                                          <p:spTgt spid="59395">
                                            <p:txEl>
                                              <p:pRg st="11" end="11"/>
                                            </p:txEl>
                                          </p:spTgt>
                                        </p:tgtEl>
                                        <p:attrNameLst>
                                          <p:attrName>ppt_h</p:attrName>
                                        </p:attrNameLst>
                                      </p:cBhvr>
                                      <p:tavLst>
                                        <p:tav tm="0">
                                          <p:val>
                                            <p:fltVal val="0"/>
                                          </p:val>
                                        </p:tav>
                                        <p:tav tm="100000">
                                          <p:val>
                                            <p:strVal val="#ppt_h"/>
                                          </p:val>
                                        </p:tav>
                                      </p:tavLst>
                                    </p:anim>
                                    <p:anim calcmode="lin" valueType="num">
                                      <p:cBhvr>
                                        <p:cTn id="97" dur="1000" fill="hold"/>
                                        <p:tgtEl>
                                          <p:spTgt spid="59395">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59395">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59395">
                                            <p:txEl>
                                              <p:pRg st="12" end="12"/>
                                            </p:txEl>
                                          </p:spTgt>
                                        </p:tgtEl>
                                        <p:attrNameLst>
                                          <p:attrName>style.visibility</p:attrName>
                                        </p:attrNameLst>
                                      </p:cBhvr>
                                      <p:to>
                                        <p:strVal val="visible"/>
                                      </p:to>
                                    </p:set>
                                    <p:anim calcmode="lin" valueType="num">
                                      <p:cBhvr>
                                        <p:cTn id="103" dur="1000" fill="hold"/>
                                        <p:tgtEl>
                                          <p:spTgt spid="59395">
                                            <p:txEl>
                                              <p:pRg st="12" end="12"/>
                                            </p:txEl>
                                          </p:spTgt>
                                        </p:tgtEl>
                                        <p:attrNameLst>
                                          <p:attrName>ppt_w</p:attrName>
                                        </p:attrNameLst>
                                      </p:cBhvr>
                                      <p:tavLst>
                                        <p:tav tm="0">
                                          <p:val>
                                            <p:fltVal val="0"/>
                                          </p:val>
                                        </p:tav>
                                        <p:tav tm="100000">
                                          <p:val>
                                            <p:strVal val="#ppt_w"/>
                                          </p:val>
                                        </p:tav>
                                      </p:tavLst>
                                    </p:anim>
                                    <p:anim calcmode="lin" valueType="num">
                                      <p:cBhvr>
                                        <p:cTn id="104" dur="1000" fill="hold"/>
                                        <p:tgtEl>
                                          <p:spTgt spid="59395">
                                            <p:txEl>
                                              <p:pRg st="12" end="12"/>
                                            </p:txEl>
                                          </p:spTgt>
                                        </p:tgtEl>
                                        <p:attrNameLst>
                                          <p:attrName>ppt_h</p:attrName>
                                        </p:attrNameLst>
                                      </p:cBhvr>
                                      <p:tavLst>
                                        <p:tav tm="0">
                                          <p:val>
                                            <p:fltVal val="0"/>
                                          </p:val>
                                        </p:tav>
                                        <p:tav tm="100000">
                                          <p:val>
                                            <p:strVal val="#ppt_h"/>
                                          </p:val>
                                        </p:tav>
                                      </p:tavLst>
                                    </p:anim>
                                    <p:anim calcmode="lin" valueType="num">
                                      <p:cBhvr>
                                        <p:cTn id="105" dur="1000" fill="hold"/>
                                        <p:tgtEl>
                                          <p:spTgt spid="59395">
                                            <p:txEl>
                                              <p:pRg st="12" end="12"/>
                                            </p:txEl>
                                          </p:spTgt>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59395">
                                            <p:txEl>
                                              <p:pRg st="12" end="1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ire_And_Thunder_by_amorphisss.jpg"/>
          <p:cNvPicPr>
            <a:picLocks noChangeAspect="1"/>
          </p:cNvPicPr>
          <p:nvPr/>
        </p:nvPicPr>
        <p:blipFill>
          <a:blip r:embed="rId2" cstate="print"/>
          <a:stretch>
            <a:fillRect/>
          </a:stretch>
        </p:blipFill>
        <p:spPr>
          <a:xfrm>
            <a:off x="0" y="0"/>
            <a:ext cx="9296400" cy="6858000"/>
          </a:xfrm>
          <a:prstGeom prst="rect">
            <a:avLst/>
          </a:prstGeom>
        </p:spPr>
      </p:pic>
      <p:sp>
        <p:nvSpPr>
          <p:cNvPr id="4" name="Rectangle 3"/>
          <p:cNvSpPr/>
          <p:nvPr/>
        </p:nvSpPr>
        <p:spPr>
          <a:xfrm>
            <a:off x="-228600" y="1"/>
            <a:ext cx="9753600" cy="64633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50" normalizeH="0" baseline="0" noProof="0" dirty="0">
                <a:ln w="11430"/>
                <a:solidFill>
                  <a:srgbClr val="FF00FF"/>
                </a:solidFill>
                <a:effectLst>
                  <a:outerShdw blurRad="25400" algn="tl" rotWithShape="0">
                    <a:srgbClr val="000000">
                      <a:alpha val="43000"/>
                    </a:srgbClr>
                  </a:outerShdw>
                </a:effectLst>
                <a:uLnTx/>
                <a:uFillTx/>
                <a:latin typeface="Calligrapher" pitchFamily="2" charset="0"/>
                <a:ea typeface="+mn-ea"/>
                <a:cs typeface="+mn-cs"/>
              </a:rPr>
              <a:t>THE THUNDEROUS SILENCE OF SCRIPTURE!</a:t>
            </a:r>
          </a:p>
        </p:txBody>
      </p:sp>
      <p:pic>
        <p:nvPicPr>
          <p:cNvPr id="5" name="Picture 4" descr="!!!.gif"/>
          <p:cNvPicPr>
            <a:picLocks noChangeAspect="1"/>
          </p:cNvPicPr>
          <p:nvPr/>
        </p:nvPicPr>
        <p:blipFill>
          <a:blip r:embed="rId3" cstate="print"/>
          <a:stretch>
            <a:fillRect/>
          </a:stretch>
        </p:blipFill>
        <p:spPr>
          <a:xfrm>
            <a:off x="6324600" y="1066800"/>
            <a:ext cx="381000" cy="723900"/>
          </a:xfrm>
          <a:prstGeom prst="rect">
            <a:avLst/>
          </a:prstGeom>
        </p:spPr>
      </p:pic>
      <p:sp>
        <p:nvSpPr>
          <p:cNvPr id="6" name="TextBox 5">
            <a:extLst>
              <a:ext uri="{FF2B5EF4-FFF2-40B4-BE49-F238E27FC236}">
                <a16:creationId xmlns:a16="http://schemas.microsoft.com/office/drawing/2014/main" id="{36C88C70-F242-D443-AF4B-137A78779704}"/>
              </a:ext>
            </a:extLst>
          </p:cNvPr>
          <p:cNvSpPr txBox="1"/>
          <p:nvPr/>
        </p:nvSpPr>
        <p:spPr>
          <a:xfrm>
            <a:off x="0" y="6400800"/>
            <a:ext cx="9296401" cy="461665"/>
          </a:xfrm>
          <a:prstGeom prst="rect">
            <a:avLst/>
          </a:prstGeom>
          <a:solidFill>
            <a:schemeClr val="tx1"/>
          </a:solid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  “The Thunderous Silence of God” Was Thomas Campbell’s Slogan!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70" decel="100000"/>
                                        <p:tgtEl>
                                          <p:spTgt spid="5"/>
                                        </p:tgtEl>
                                      </p:cBhvr>
                                    </p:animEffect>
                                    <p:animScale>
                                      <p:cBhvr>
                                        <p:cTn id="15" dur="770" decel="100000"/>
                                        <p:tgtEl>
                                          <p:spTgt spid="5"/>
                                        </p:tgtEl>
                                      </p:cBhvr>
                                      <p:from x="10000" y="10000"/>
                                      <p:to x="200000" y="450000"/>
                                    </p:animScale>
                                    <p:animScale>
                                      <p:cBhvr>
                                        <p:cTn id="16" dur="1230" accel="100000" fill="hold">
                                          <p:stCondLst>
                                            <p:cond delay="770"/>
                                          </p:stCondLst>
                                        </p:cTn>
                                        <p:tgtEl>
                                          <p:spTgt spid="5"/>
                                        </p:tgtEl>
                                      </p:cBhvr>
                                      <p:from x="200000" y="450000"/>
                                      <p:to x="100000" y="100000"/>
                                    </p:animScale>
                                    <p:set>
                                      <p:cBhvr>
                                        <p:cTn id="17" dur="770" fill="hold"/>
                                        <p:tgtEl>
                                          <p:spTgt spid="5"/>
                                        </p:tgtEl>
                                        <p:attrNameLst>
                                          <p:attrName>ppt_x</p:attrName>
                                        </p:attrNameLst>
                                      </p:cBhvr>
                                      <p:to>
                                        <p:strVal val="(0.5)"/>
                                      </p:to>
                                    </p:set>
                                    <p:anim from="(0.5)" to="(#ppt_x)" calcmode="lin" valueType="num">
                                      <p:cBhvr>
                                        <p:cTn id="18" dur="1230" accel="100000" fill="hold">
                                          <p:stCondLst>
                                            <p:cond delay="770"/>
                                          </p:stCondLst>
                                        </p:cTn>
                                        <p:tgtEl>
                                          <p:spTgt spid="5"/>
                                        </p:tgtEl>
                                        <p:attrNameLst>
                                          <p:attrName>ppt_x</p:attrName>
                                        </p:attrNameLst>
                                      </p:cBhvr>
                                    </p:anim>
                                    <p:set>
                                      <p:cBhvr>
                                        <p:cTn id="19" dur="770" fill="hold"/>
                                        <p:tgtEl>
                                          <p:spTgt spid="5"/>
                                        </p:tgtEl>
                                        <p:attrNameLst>
                                          <p:attrName>ppt_y</p:attrName>
                                        </p:attrNameLst>
                                      </p:cBhvr>
                                      <p:to>
                                        <p:strVal val="(#ppt_y+0.4)"/>
                                      </p:to>
                                    </p:set>
                                    <p:anim from="(#ppt_y+0.4)" to="(#ppt_y)" calcmode="lin" valueType="num">
                                      <p:cBhvr>
                                        <p:cTn id="20" dur="1230" accel="100000" fill="hold">
                                          <p:stCondLst>
                                            <p:cond delay="770"/>
                                          </p:stCondLst>
                                        </p:cTn>
                                        <p:tgtEl>
                                          <p:spTgt spid="5"/>
                                        </p:tgtEl>
                                        <p:attrNameLst>
                                          <p:attrName>ppt_y</p:attrName>
                                        </p:attrNameLst>
                                      </p:cBhvr>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5"/>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80">
                                          <p:stCondLst>
                                            <p:cond delay="0"/>
                                          </p:stCondLst>
                                        </p:cTn>
                                        <p:tgtEl>
                                          <p:spTgt spid="6"/>
                                        </p:tgtEl>
                                      </p:cBhvr>
                                    </p:animEffect>
                                    <p:anim calcmode="lin" valueType="num">
                                      <p:cBhvr>
                                        <p:cTn id="3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5" dur="26">
                                          <p:stCondLst>
                                            <p:cond delay="650"/>
                                          </p:stCondLst>
                                        </p:cTn>
                                        <p:tgtEl>
                                          <p:spTgt spid="6"/>
                                        </p:tgtEl>
                                      </p:cBhvr>
                                      <p:to x="100000" y="60000"/>
                                    </p:animScale>
                                    <p:animScale>
                                      <p:cBhvr>
                                        <p:cTn id="36" dur="166" decel="50000">
                                          <p:stCondLst>
                                            <p:cond delay="676"/>
                                          </p:stCondLst>
                                        </p:cTn>
                                        <p:tgtEl>
                                          <p:spTgt spid="6"/>
                                        </p:tgtEl>
                                      </p:cBhvr>
                                      <p:to x="100000" y="100000"/>
                                    </p:animScale>
                                    <p:animScale>
                                      <p:cBhvr>
                                        <p:cTn id="37" dur="26">
                                          <p:stCondLst>
                                            <p:cond delay="1312"/>
                                          </p:stCondLst>
                                        </p:cTn>
                                        <p:tgtEl>
                                          <p:spTgt spid="6"/>
                                        </p:tgtEl>
                                      </p:cBhvr>
                                      <p:to x="100000" y="80000"/>
                                    </p:animScale>
                                    <p:animScale>
                                      <p:cBhvr>
                                        <p:cTn id="38" dur="166" decel="50000">
                                          <p:stCondLst>
                                            <p:cond delay="1338"/>
                                          </p:stCondLst>
                                        </p:cTn>
                                        <p:tgtEl>
                                          <p:spTgt spid="6"/>
                                        </p:tgtEl>
                                      </p:cBhvr>
                                      <p:to x="100000" y="100000"/>
                                    </p:animScale>
                                    <p:animScale>
                                      <p:cBhvr>
                                        <p:cTn id="39" dur="26">
                                          <p:stCondLst>
                                            <p:cond delay="1642"/>
                                          </p:stCondLst>
                                        </p:cTn>
                                        <p:tgtEl>
                                          <p:spTgt spid="6"/>
                                        </p:tgtEl>
                                      </p:cBhvr>
                                      <p:to x="100000" y="90000"/>
                                    </p:animScale>
                                    <p:animScale>
                                      <p:cBhvr>
                                        <p:cTn id="40" dur="166" decel="50000">
                                          <p:stCondLst>
                                            <p:cond delay="1668"/>
                                          </p:stCondLst>
                                        </p:cTn>
                                        <p:tgtEl>
                                          <p:spTgt spid="6"/>
                                        </p:tgtEl>
                                      </p:cBhvr>
                                      <p:to x="100000" y="100000"/>
                                    </p:animScale>
                                    <p:animScale>
                                      <p:cBhvr>
                                        <p:cTn id="41" dur="26">
                                          <p:stCondLst>
                                            <p:cond delay="1808"/>
                                          </p:stCondLst>
                                        </p:cTn>
                                        <p:tgtEl>
                                          <p:spTgt spid="6"/>
                                        </p:tgtEl>
                                      </p:cBhvr>
                                      <p:to x="100000" y="95000"/>
                                    </p:animScale>
                                    <p:animScale>
                                      <p:cBhvr>
                                        <p:cTn id="4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36386" name="Rectangle 2"/>
          <p:cNvSpPr>
            <a:spLocks noGrp="1" noChangeArrowheads="1"/>
          </p:cNvSpPr>
          <p:nvPr>
            <p:ph type="title"/>
          </p:nvPr>
        </p:nvSpPr>
        <p:spPr>
          <a:xfrm>
            <a:off x="685800" y="304800"/>
            <a:ext cx="7772400" cy="1447800"/>
          </a:xfrm>
        </p:spPr>
        <p:txBody>
          <a:bodyPr/>
          <a:lstStyle/>
          <a:p>
            <a:r>
              <a:rPr lang="en-US" b="1" dirty="0">
                <a:effectLst>
                  <a:outerShdw blurRad="38100" dist="38100" dir="2700000" algn="tl">
                    <a:srgbClr val="C0C0C0"/>
                  </a:outerShdw>
                </a:effectLst>
              </a:rPr>
              <a:t>Churches Of Christ</a:t>
            </a:r>
            <a:br>
              <a:rPr lang="en-US" b="1" dirty="0">
                <a:effectLst>
                  <a:outerShdw blurRad="38100" dist="38100" dir="2700000" algn="tl">
                    <a:srgbClr val="C0C0C0"/>
                  </a:outerShdw>
                </a:effectLst>
              </a:rPr>
            </a:br>
            <a:r>
              <a:rPr lang="en-US" b="1" dirty="0">
                <a:effectLst>
                  <a:outerShdw blurRad="38100" dist="38100" dir="2700000" algn="tl">
                    <a:srgbClr val="C0C0C0"/>
                  </a:outerShdw>
                </a:effectLst>
              </a:rPr>
              <a:t> In The United States</a:t>
            </a:r>
          </a:p>
        </p:txBody>
      </p:sp>
      <p:pic>
        <p:nvPicPr>
          <p:cNvPr id="3" name="Picture 2" descr="header.gif"/>
          <p:cNvPicPr>
            <a:picLocks noChangeAspect="1"/>
          </p:cNvPicPr>
          <p:nvPr/>
        </p:nvPicPr>
        <p:blipFill>
          <a:blip r:embed="rId4" cstate="print"/>
          <a:stretch>
            <a:fillRect/>
          </a:stretch>
        </p:blipFill>
        <p:spPr>
          <a:xfrm>
            <a:off x="2362200" y="3124200"/>
            <a:ext cx="4495800" cy="175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tottlebank page 1b"/>
          <p:cNvPicPr>
            <a:picLocks noChangeAspect="1" noChangeArrowheads="1"/>
          </p:cNvPicPr>
          <p:nvPr/>
        </p:nvPicPr>
        <p:blipFill>
          <a:blip r:embed="rId2" cstate="print"/>
          <a:srcRect/>
          <a:stretch>
            <a:fillRect/>
          </a:stretch>
        </p:blipFill>
        <p:spPr bwMode="auto">
          <a:xfrm>
            <a:off x="0" y="228600"/>
            <a:ext cx="5014913" cy="6629400"/>
          </a:xfrm>
          <a:prstGeom prst="rect">
            <a:avLst/>
          </a:prstGeom>
          <a:noFill/>
        </p:spPr>
      </p:pic>
      <p:sp>
        <p:nvSpPr>
          <p:cNvPr id="6148" name="Rectangle 4"/>
          <p:cNvSpPr>
            <a:spLocks noGrp="1" noChangeArrowheads="1"/>
          </p:cNvSpPr>
          <p:nvPr>
            <p:ph type="body" idx="1"/>
          </p:nvPr>
        </p:nvSpPr>
        <p:spPr>
          <a:xfrm>
            <a:off x="4876800" y="990600"/>
            <a:ext cx="4267200" cy="5791200"/>
          </a:xfrm>
          <a:noFill/>
          <a:ln/>
        </p:spPr>
        <p:txBody>
          <a:bodyPr/>
          <a:lstStyle/>
          <a:p>
            <a:pPr>
              <a:lnSpc>
                <a:spcPct val="90000"/>
              </a:lnSpc>
              <a:buFontTx/>
              <a:buNone/>
            </a:pPr>
            <a:r>
              <a:rPr lang="en-US" sz="2500">
                <a:effectLst>
                  <a:outerShdw blurRad="38100" dist="38100" dir="2700000" algn="tl">
                    <a:srgbClr val="C0C0C0"/>
                  </a:outerShdw>
                </a:effectLst>
              </a:rPr>
              <a:t>This booke is for the use of that Church of Christ in Broughton furnessfell and Cartmell whereof Mr. Gabrill Camelford is Teachinge Elder</a:t>
            </a:r>
          </a:p>
          <a:p>
            <a:pPr>
              <a:lnSpc>
                <a:spcPct val="90000"/>
              </a:lnSpc>
              <a:buFontTx/>
              <a:buNone/>
            </a:pPr>
            <a:r>
              <a:rPr lang="en-US" sz="2500">
                <a:effectLst>
                  <a:outerShdw blurRad="38100" dist="38100" dir="2700000" algn="tl">
                    <a:srgbClr val="C0C0C0"/>
                  </a:outerShdw>
                </a:effectLst>
              </a:rPr>
              <a:t>The 18</a:t>
            </a:r>
            <a:r>
              <a:rPr lang="en-US" sz="2500" baseline="30000">
                <a:effectLst>
                  <a:outerShdw blurRad="38100" dist="38100" dir="2700000" algn="tl">
                    <a:srgbClr val="C0C0C0"/>
                  </a:outerShdw>
                </a:effectLst>
              </a:rPr>
              <a:t>th</a:t>
            </a:r>
            <a:r>
              <a:rPr lang="en-US" sz="2500">
                <a:effectLst>
                  <a:outerShdw blurRad="38100" dist="38100" dir="2700000" algn="tl">
                    <a:srgbClr val="C0C0C0"/>
                  </a:outerShdw>
                </a:effectLst>
              </a:rPr>
              <a:t> day of ye sixth month called August 1669 A church of Christ was formed in order and sate down together in the fellowship and order of ye Gospel of Jesus Christ. Att the house of William Rawlinson off Totle-banke in Coulton in furness.</a:t>
            </a:r>
          </a:p>
        </p:txBody>
      </p:sp>
      <p:sp>
        <p:nvSpPr>
          <p:cNvPr id="6147" name="Rectangle 3"/>
          <p:cNvSpPr>
            <a:spLocks noGrp="1" noChangeArrowheads="1"/>
          </p:cNvSpPr>
          <p:nvPr>
            <p:ph type="title"/>
          </p:nvPr>
        </p:nvSpPr>
        <p:spPr>
          <a:xfrm>
            <a:off x="5029200" y="76200"/>
            <a:ext cx="3886200" cy="838200"/>
          </a:xfrm>
          <a:solidFill>
            <a:schemeClr val="bg2">
              <a:alpha val="17999"/>
            </a:schemeClr>
          </a:solidFill>
        </p:spPr>
        <p:txBody>
          <a:bodyPr/>
          <a:lstStyle/>
          <a:p>
            <a:r>
              <a:rPr lang="en-US"/>
              <a:t>The Ledger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7" grpId="0" animBg="1"/>
    </p:bldLst>
  </p:timing>
</p:sld>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6360</TotalTime>
  <Words>7282</Words>
  <Application>Microsoft Office PowerPoint</Application>
  <PresentationFormat>On-screen Show (4:3)</PresentationFormat>
  <Paragraphs>570</Paragraphs>
  <Slides>89</Slides>
  <Notes>38</Notes>
  <HiddenSlides>0</HiddenSlides>
  <MMClips>0</MMClips>
  <ScaleCrop>false</ScaleCrop>
  <HeadingPairs>
    <vt:vector size="8" baseType="variant">
      <vt:variant>
        <vt:lpstr>Fonts Used</vt:lpstr>
      </vt:variant>
      <vt:variant>
        <vt:i4>18</vt:i4>
      </vt:variant>
      <vt:variant>
        <vt:lpstr>Theme</vt:lpstr>
      </vt:variant>
      <vt:variant>
        <vt:i4>12</vt:i4>
      </vt:variant>
      <vt:variant>
        <vt:lpstr>Embedded OLE Servers</vt:lpstr>
      </vt:variant>
      <vt:variant>
        <vt:i4>1</vt:i4>
      </vt:variant>
      <vt:variant>
        <vt:lpstr>Slide Titles</vt:lpstr>
      </vt:variant>
      <vt:variant>
        <vt:i4>89</vt:i4>
      </vt:variant>
    </vt:vector>
  </HeadingPairs>
  <TitlesOfParts>
    <vt:vector size="120" baseType="lpstr">
      <vt:lpstr>Arial</vt:lpstr>
      <vt:lpstr>Arial Black</vt:lpstr>
      <vt:lpstr>Australian Sunrise</vt:lpstr>
      <vt:lpstr>Bernard MT Condensed</vt:lpstr>
      <vt:lpstr>Broadway</vt:lpstr>
      <vt:lpstr>Calibri</vt:lpstr>
      <vt:lpstr>Calligrapher</vt:lpstr>
      <vt:lpstr>Cambria</vt:lpstr>
      <vt:lpstr>Georgia</vt:lpstr>
      <vt:lpstr>GothicE</vt:lpstr>
      <vt:lpstr>Jokerman</vt:lpstr>
      <vt:lpstr>Lucida Handwriting</vt:lpstr>
      <vt:lpstr>Rage Italic</vt:lpstr>
      <vt:lpstr>Storybook</vt:lpstr>
      <vt:lpstr>Tahoma</vt:lpstr>
      <vt:lpstr>Tangiers</vt:lpstr>
      <vt:lpstr>Times New Roman</vt:lpstr>
      <vt:lpstr>Wingdings</vt:lpstr>
      <vt:lpstr>Default Design</vt:lpstr>
      <vt:lpstr>1_Default Design</vt:lpstr>
      <vt:lpstr>Powerpoint 1 - CLASSIC PHILOSOPHICAL, HUMAN RELIGIOUS, AND CHURCH</vt:lpstr>
      <vt:lpstr>3_Powerpoint 1 - CLASSIC PHILOSOPHICAL, HUMAN RELIGIOUS, AND CHURCH</vt:lpstr>
      <vt:lpstr>13_Powerpoint 1 - CLASSIC PHILOSOPHICAL, HUMAN RELIGIOUS, AND CHURCH</vt:lpstr>
      <vt:lpstr>1_Sketchbook</vt:lpstr>
      <vt:lpstr>6_Powerpoint 1 - CLASSIC PHILOSOPHICAL, HUMAN RELIGIOUS, AND CHURCH</vt:lpstr>
      <vt:lpstr>10_Powerpoint 1 - CLASSIC PHILOSOPHICAL, HUMAN RELIGIOUS, AND CHURCH</vt:lpstr>
      <vt:lpstr>1_Powerpoint 1 - CLASSIC PHILOSOPHICAL, HUMAN RELIGIOUS, AND CHURCH</vt:lpstr>
      <vt:lpstr>6_Default Design</vt:lpstr>
      <vt:lpstr>7_Default Design</vt:lpstr>
      <vt:lpstr>74_Powerpoint 1 - CLASSIC PHILOSOPHICAL, HUMAN RELIGIOUS, AND CHURCH</vt:lpstr>
      <vt:lpstr>Photo Editor Photo</vt:lpstr>
      <vt:lpstr>Scotland’s Reformation     &amp; Restoration Continued</vt:lpstr>
      <vt:lpstr>PRIMITIVE</vt:lpstr>
      <vt:lpstr>PowerPoint Presentation</vt:lpstr>
      <vt:lpstr>PowerPoint Presentation</vt:lpstr>
      <vt:lpstr>Tottlebank Church</vt:lpstr>
      <vt:lpstr>Attempting Restoration</vt:lpstr>
      <vt:lpstr>Escape To Remote Areas</vt:lpstr>
      <vt:lpstr>England’s Lake District</vt:lpstr>
      <vt:lpstr>The Ledger</vt:lpstr>
      <vt:lpstr>The Ledger</vt:lpstr>
      <vt:lpstr>Organization</vt:lpstr>
      <vt:lpstr>Organization</vt:lpstr>
      <vt:lpstr>Organization</vt:lpstr>
      <vt:lpstr>Outside Influences</vt:lpstr>
      <vt:lpstr>The Kirkby Church Planted</vt:lpstr>
      <vt:lpstr>Kirkby Church of Christ</vt:lpstr>
      <vt:lpstr>Kirkby Part In Digression</vt:lpstr>
      <vt:lpstr>Enlightenment Rationalism: Ideals Political &amp; Religious </vt:lpstr>
      <vt:lpstr>Enlightened Rationalism</vt:lpstr>
      <vt:lpstr>Enlightened Rationalism</vt:lpstr>
      <vt:lpstr>Enlightened Rationalism</vt:lpstr>
      <vt:lpstr>Enlightenment Rationalism: Ideals Political &amp; Religious </vt:lpstr>
      <vt:lpstr>Enlightenment Rationalism: Ideals Political &amp; Religious </vt:lpstr>
      <vt:lpstr>Scottish Enlightenment Setting</vt:lpstr>
      <vt:lpstr> New Math  Of  HUMAN TRADITION</vt:lpstr>
      <vt:lpstr>Edward Hallett Carr On the Study of History How Vs. Why ~ Or ~ Function Versus Cause</vt:lpstr>
      <vt:lpstr> New Math  Of  HUMAN TRADITION</vt:lpstr>
      <vt:lpstr>Calvin and (Thomas) Hobbes</vt:lpstr>
      <vt:lpstr>All in the Fine Print..</vt:lpstr>
      <vt:lpstr>Enlightenment Rationalism: Ideals Political &amp; Religious </vt:lpstr>
      <vt:lpstr>Locke in Your Rights</vt:lpstr>
      <vt:lpstr>PowerPoint Presentation</vt:lpstr>
      <vt:lpstr>St. Giles Church:  Home Of The Church Of Scotland</vt:lpstr>
      <vt:lpstr>Reform After Knox</vt:lpstr>
      <vt:lpstr>PowerPoint Presentation</vt:lpstr>
      <vt:lpstr>John Glas 1695-1773</vt:lpstr>
      <vt:lpstr>John Glas 1695-1773</vt:lpstr>
      <vt:lpstr>Glasite Church In Edinburgh</vt:lpstr>
      <vt:lpstr>Glasite Church - Dundee</vt:lpstr>
      <vt:lpstr>Glasite Church - Dundee</vt:lpstr>
      <vt:lpstr>John Glas 1695-1773</vt:lpstr>
      <vt:lpstr>John Glas 1695-1773</vt:lpstr>
      <vt:lpstr>John Glas 1695-1773</vt:lpstr>
      <vt:lpstr>John Glas - 1695-1773</vt:lpstr>
      <vt:lpstr>John Glas – Buried In Howff</vt:lpstr>
      <vt:lpstr>Robert Sandeman 1718-1771</vt:lpstr>
      <vt:lpstr>Robert Sandeman 1718-1771</vt:lpstr>
      <vt:lpstr>Robert Sandeman 1718-1771</vt:lpstr>
      <vt:lpstr>Some Beliefs Of The Glasites/Sandemanians</vt:lpstr>
      <vt:lpstr>Robert Sandeman 1718-1771</vt:lpstr>
      <vt:lpstr> A. Campbell &amp; B. Stone Water Seeds Sown &amp; Soils Cultivated Robert Sandeman’s Groundwork </vt:lpstr>
      <vt:lpstr> A. Campbell &amp; B. Stone Water Seeds Sown &amp; Soils Cultivated Robert Sandeman’s Groundwork </vt:lpstr>
      <vt:lpstr>Robert Sandeman, Danbury, Conn.</vt:lpstr>
      <vt:lpstr>Robert &amp; James Haldane - Airthrey Castle, Sterling -</vt:lpstr>
      <vt:lpstr>Robert &amp; James Haldane</vt:lpstr>
      <vt:lpstr>Haldane Tabernacle - Edinburgh</vt:lpstr>
      <vt:lpstr>Tabernacle Church Teaching</vt:lpstr>
      <vt:lpstr>Greville Ewing</vt:lpstr>
      <vt:lpstr>Greville Ewing</vt:lpstr>
      <vt:lpstr>Influence Of Greville Ewing</vt:lpstr>
      <vt:lpstr>PowerPoint Presentation</vt:lpstr>
      <vt:lpstr>Restoration Valued Tradition Descriptively Not Normatively    </vt:lpstr>
      <vt:lpstr>PowerPoint Presentation</vt:lpstr>
      <vt:lpstr> Reformation Of Thomas Campbell                  </vt:lpstr>
      <vt:lpstr> Reformation Of Thomas Campbell                  </vt:lpstr>
      <vt:lpstr>PowerPoint Presentation</vt:lpstr>
      <vt:lpstr> Formation Of Alexander Campbell                  </vt:lpstr>
      <vt:lpstr> Formation Of Alexander Campbell                  </vt:lpstr>
      <vt:lpstr>“It’s fundamental thesis is the author’s conviction that the Christian faith,  as he understands it, stripped of the superfluous and confusing dogmatic accretions of creeds and theologies, appeals to reason &amp; common sense.”</vt:lpstr>
      <vt:lpstr> Formation Of Alexander Campbell                  </vt:lpstr>
      <vt:lpstr>PowerPoint Presentation</vt:lpstr>
      <vt:lpstr>Father-Son Campbells Movement Part 1:  Father Thomas Campbell</vt:lpstr>
      <vt:lpstr>PROTESTANT PRELUDE    “Second Great Awakening”</vt:lpstr>
      <vt:lpstr>Father-Son Campbells’ Movement Part 2:  Son Alexander Campbell</vt:lpstr>
      <vt:lpstr>PowerPoint Presentation</vt:lpstr>
      <vt:lpstr>PowerPoint Presentation</vt:lpstr>
      <vt:lpstr>PowerPoint Presentation</vt:lpstr>
      <vt:lpstr>PowerPoint Presentation</vt:lpstr>
      <vt:lpstr>PowerPoint Presentation</vt:lpstr>
      <vt:lpstr>PowerPoint Presentation</vt:lpstr>
      <vt:lpstr>New Canaan Land?  Indians Told Pilgrims:</vt:lpstr>
      <vt:lpstr>New Canaan Land?  Indians Told Pilgrims:</vt:lpstr>
      <vt:lpstr>New Canaan Land?  Indians Told Pilgrims:</vt:lpstr>
      <vt:lpstr>New Canaan Land?  Indians Told Pilgrims:</vt:lpstr>
      <vt:lpstr>PowerPoint Presentation</vt:lpstr>
      <vt:lpstr>PowerPoint Presentation</vt:lpstr>
      <vt:lpstr>Father-Son Campbells’ Movement Part 2:  Son Alexander Campbell</vt:lpstr>
      <vt:lpstr>PowerPoint Presentation</vt:lpstr>
      <vt:lpstr>Churches Of Christ  In The United States</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Reformation &amp; Restoration Coming Out Of Scotland</dc:title>
  <dc:creator>David Burris</dc:creator>
  <cp:lastModifiedBy>David Burris</cp:lastModifiedBy>
  <cp:revision>131</cp:revision>
  <cp:lastPrinted>2010-04-05T18:20:11Z</cp:lastPrinted>
  <dcterms:created xsi:type="dcterms:W3CDTF">2003-06-09T16:26:12Z</dcterms:created>
  <dcterms:modified xsi:type="dcterms:W3CDTF">2023-02-20T19:02:25Z</dcterms:modified>
</cp:coreProperties>
</file>