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7.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media1.WAV" ContentType="audio/x-wav"/>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1.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media/media2.WAV" ContentType="audio/x-wav"/>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media/media3.WAV" ContentType="audio/x-wav"/>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media/media4.WAV" ContentType="audio/x-wav"/>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3" r:id="rId4"/>
    <p:sldMasterId id="2147483714" r:id="rId5"/>
    <p:sldMasterId id="2147483727" r:id="rId6"/>
    <p:sldMasterId id="2147483750" r:id="rId7"/>
    <p:sldMasterId id="2147483771" r:id="rId8"/>
    <p:sldMasterId id="2147483796" r:id="rId9"/>
    <p:sldMasterId id="2147483819" r:id="rId10"/>
    <p:sldMasterId id="2147483843" r:id="rId11"/>
    <p:sldMasterId id="2147483877" r:id="rId12"/>
    <p:sldMasterId id="2147483910" r:id="rId13"/>
    <p:sldMasterId id="2147483933" r:id="rId14"/>
    <p:sldMasterId id="2147483945" r:id="rId15"/>
    <p:sldMasterId id="2147483957" r:id="rId16"/>
    <p:sldMasterId id="2147484277" r:id="rId17"/>
    <p:sldMasterId id="2147484303" r:id="rId18"/>
    <p:sldMasterId id="2147484327" r:id="rId19"/>
    <p:sldMasterId id="2147484340" r:id="rId20"/>
    <p:sldMasterId id="2147484352" r:id="rId21"/>
    <p:sldMasterId id="2147484364" r:id="rId22"/>
    <p:sldMasterId id="2147484382" r:id="rId23"/>
  </p:sldMasterIdLst>
  <p:notesMasterIdLst>
    <p:notesMasterId r:id="rId239"/>
  </p:notesMasterIdLst>
  <p:sldIdLst>
    <p:sldId id="4213" r:id="rId24"/>
    <p:sldId id="4215" r:id="rId25"/>
    <p:sldId id="4216" r:id="rId26"/>
    <p:sldId id="4217" r:id="rId27"/>
    <p:sldId id="4218" r:id="rId28"/>
    <p:sldId id="4219" r:id="rId29"/>
    <p:sldId id="2673" r:id="rId30"/>
    <p:sldId id="4220" r:id="rId31"/>
    <p:sldId id="4221" r:id="rId32"/>
    <p:sldId id="4222" r:id="rId33"/>
    <p:sldId id="4223" r:id="rId34"/>
    <p:sldId id="4224" r:id="rId35"/>
    <p:sldId id="4225" r:id="rId36"/>
    <p:sldId id="4226" r:id="rId37"/>
    <p:sldId id="4227" r:id="rId38"/>
    <p:sldId id="4228" r:id="rId39"/>
    <p:sldId id="4229" r:id="rId40"/>
    <p:sldId id="4230" r:id="rId41"/>
    <p:sldId id="4231" r:id="rId42"/>
    <p:sldId id="1220" r:id="rId43"/>
    <p:sldId id="4212" r:id="rId44"/>
    <p:sldId id="1215" r:id="rId45"/>
    <p:sldId id="1216" r:id="rId46"/>
    <p:sldId id="1217" r:id="rId47"/>
    <p:sldId id="1218" r:id="rId48"/>
    <p:sldId id="1265" r:id="rId49"/>
    <p:sldId id="2760" r:id="rId50"/>
    <p:sldId id="1271" r:id="rId51"/>
    <p:sldId id="3910" r:id="rId52"/>
    <p:sldId id="4038" r:id="rId53"/>
    <p:sldId id="1168" r:id="rId54"/>
    <p:sldId id="1219" r:id="rId55"/>
    <p:sldId id="1723" r:id="rId56"/>
    <p:sldId id="2897" r:id="rId57"/>
    <p:sldId id="2764" r:id="rId58"/>
    <p:sldId id="4092" r:id="rId59"/>
    <p:sldId id="4053" r:id="rId60"/>
    <p:sldId id="4054" r:id="rId61"/>
    <p:sldId id="4052" r:id="rId62"/>
    <p:sldId id="2898" r:id="rId63"/>
    <p:sldId id="2903" r:id="rId64"/>
    <p:sldId id="4232" r:id="rId65"/>
    <p:sldId id="2398" r:id="rId66"/>
    <p:sldId id="835" r:id="rId67"/>
    <p:sldId id="836" r:id="rId68"/>
    <p:sldId id="837" r:id="rId69"/>
    <p:sldId id="2904" r:id="rId70"/>
    <p:sldId id="4093" r:id="rId71"/>
    <p:sldId id="1324" r:id="rId72"/>
    <p:sldId id="1067" r:id="rId73"/>
    <p:sldId id="1383" r:id="rId74"/>
    <p:sldId id="1382" r:id="rId75"/>
    <p:sldId id="1167" r:id="rId76"/>
    <p:sldId id="1058" r:id="rId77"/>
    <p:sldId id="1361" r:id="rId78"/>
    <p:sldId id="1395" r:id="rId79"/>
    <p:sldId id="1057" r:id="rId80"/>
    <p:sldId id="3904" r:id="rId81"/>
    <p:sldId id="3905" r:id="rId82"/>
    <p:sldId id="3740" r:id="rId83"/>
    <p:sldId id="3581" r:id="rId84"/>
    <p:sldId id="3690" r:id="rId85"/>
    <p:sldId id="3358" r:id="rId86"/>
    <p:sldId id="3370" r:id="rId87"/>
    <p:sldId id="1493" r:id="rId88"/>
    <p:sldId id="1108" r:id="rId89"/>
    <p:sldId id="4123" r:id="rId90"/>
    <p:sldId id="1494" r:id="rId91"/>
    <p:sldId id="4127" r:id="rId92"/>
    <p:sldId id="3760" r:id="rId93"/>
    <p:sldId id="3978" r:id="rId94"/>
    <p:sldId id="4051" r:id="rId95"/>
    <p:sldId id="3710" r:id="rId96"/>
    <p:sldId id="3711" r:id="rId97"/>
    <p:sldId id="3712" r:id="rId98"/>
    <p:sldId id="2832" r:id="rId99"/>
    <p:sldId id="2824" r:id="rId100"/>
    <p:sldId id="2820" r:id="rId101"/>
    <p:sldId id="2830" r:id="rId102"/>
    <p:sldId id="2826" r:id="rId103"/>
    <p:sldId id="1716" r:id="rId104"/>
    <p:sldId id="905" r:id="rId105"/>
    <p:sldId id="1715" r:id="rId106"/>
    <p:sldId id="1522" r:id="rId107"/>
    <p:sldId id="3366" r:id="rId108"/>
    <p:sldId id="3367" r:id="rId109"/>
    <p:sldId id="1264" r:id="rId110"/>
    <p:sldId id="2901" r:id="rId111"/>
    <p:sldId id="2900" r:id="rId112"/>
    <p:sldId id="1179" r:id="rId113"/>
    <p:sldId id="1181" r:id="rId114"/>
    <p:sldId id="1182" r:id="rId115"/>
    <p:sldId id="4188" r:id="rId116"/>
    <p:sldId id="1359" r:id="rId117"/>
    <p:sldId id="2771" r:id="rId118"/>
    <p:sldId id="1446" r:id="rId119"/>
    <p:sldId id="4233" r:id="rId120"/>
    <p:sldId id="1438" r:id="rId121"/>
    <p:sldId id="1128" r:id="rId122"/>
    <p:sldId id="4185" r:id="rId123"/>
    <p:sldId id="856" r:id="rId124"/>
    <p:sldId id="857" r:id="rId125"/>
    <p:sldId id="1221" r:id="rId126"/>
    <p:sldId id="624" r:id="rId127"/>
    <p:sldId id="625" r:id="rId128"/>
    <p:sldId id="4023" r:id="rId129"/>
    <p:sldId id="274" r:id="rId130"/>
    <p:sldId id="273" r:id="rId131"/>
    <p:sldId id="4022" r:id="rId132"/>
    <p:sldId id="656" r:id="rId133"/>
    <p:sldId id="3111" r:id="rId134"/>
    <p:sldId id="1112" r:id="rId135"/>
    <p:sldId id="1115" r:id="rId136"/>
    <p:sldId id="3707" r:id="rId137"/>
    <p:sldId id="1114" r:id="rId138"/>
    <p:sldId id="4125" r:id="rId139"/>
    <p:sldId id="4126" r:id="rId140"/>
    <p:sldId id="1113" r:id="rId141"/>
    <p:sldId id="2521" r:id="rId142"/>
    <p:sldId id="4234" r:id="rId143"/>
    <p:sldId id="4186" r:id="rId144"/>
    <p:sldId id="4199" r:id="rId145"/>
    <p:sldId id="1227" r:id="rId146"/>
    <p:sldId id="3849" r:id="rId147"/>
    <p:sldId id="1229" r:id="rId148"/>
    <p:sldId id="3603" r:id="rId149"/>
    <p:sldId id="1236" r:id="rId150"/>
    <p:sldId id="3959" r:id="rId151"/>
    <p:sldId id="4026" r:id="rId152"/>
    <p:sldId id="2803" r:id="rId153"/>
    <p:sldId id="2686" r:id="rId154"/>
    <p:sldId id="685" r:id="rId155"/>
    <p:sldId id="1365" r:id="rId156"/>
    <p:sldId id="679" r:id="rId157"/>
    <p:sldId id="678" r:id="rId158"/>
    <p:sldId id="1278" r:id="rId159"/>
    <p:sldId id="1263" r:id="rId160"/>
    <p:sldId id="675" r:id="rId161"/>
    <p:sldId id="1186" r:id="rId162"/>
    <p:sldId id="1187" r:id="rId163"/>
    <p:sldId id="842" r:id="rId164"/>
    <p:sldId id="2806" r:id="rId165"/>
    <p:sldId id="304" r:id="rId166"/>
    <p:sldId id="3005" r:id="rId167"/>
    <p:sldId id="1651" r:id="rId168"/>
    <p:sldId id="2315" r:id="rId169"/>
    <p:sldId id="3544" r:id="rId170"/>
    <p:sldId id="1302" r:id="rId171"/>
    <p:sldId id="2599" r:id="rId172"/>
    <p:sldId id="2598" r:id="rId173"/>
    <p:sldId id="1305" r:id="rId174"/>
    <p:sldId id="2469" r:id="rId175"/>
    <p:sldId id="2470" r:id="rId176"/>
    <p:sldId id="2471" r:id="rId177"/>
    <p:sldId id="3684" r:id="rId178"/>
    <p:sldId id="3685" r:id="rId179"/>
    <p:sldId id="3686" r:id="rId180"/>
    <p:sldId id="2737" r:id="rId181"/>
    <p:sldId id="1224" r:id="rId182"/>
    <p:sldId id="3016" r:id="rId183"/>
    <p:sldId id="1728" r:id="rId184"/>
    <p:sldId id="4079" r:id="rId185"/>
    <p:sldId id="4080" r:id="rId186"/>
    <p:sldId id="3132" r:id="rId187"/>
    <p:sldId id="4081" r:id="rId188"/>
    <p:sldId id="4082" r:id="rId189"/>
    <p:sldId id="4129" r:id="rId190"/>
    <p:sldId id="1262" r:id="rId191"/>
    <p:sldId id="1020" r:id="rId192"/>
    <p:sldId id="993" r:id="rId193"/>
    <p:sldId id="1036" r:id="rId194"/>
    <p:sldId id="4103" r:id="rId195"/>
    <p:sldId id="4048" r:id="rId196"/>
    <p:sldId id="4105" r:id="rId197"/>
    <p:sldId id="4029" r:id="rId198"/>
    <p:sldId id="1049" r:id="rId199"/>
    <p:sldId id="2474" r:id="rId200"/>
    <p:sldId id="4086" r:id="rId201"/>
    <p:sldId id="2596" r:id="rId202"/>
    <p:sldId id="2597" r:id="rId203"/>
    <p:sldId id="1368" r:id="rId204"/>
    <p:sldId id="2475" r:id="rId205"/>
    <p:sldId id="2601" r:id="rId206"/>
    <p:sldId id="1530" r:id="rId207"/>
    <p:sldId id="2628" r:id="rId208"/>
    <p:sldId id="4009" r:id="rId209"/>
    <p:sldId id="2629" r:id="rId210"/>
    <p:sldId id="2630" r:id="rId211"/>
    <p:sldId id="4190" r:id="rId212"/>
    <p:sldId id="4132" r:id="rId213"/>
    <p:sldId id="2632" r:id="rId214"/>
    <p:sldId id="2977" r:id="rId215"/>
    <p:sldId id="1771" r:id="rId216"/>
    <p:sldId id="657" r:id="rId217"/>
    <p:sldId id="2795" r:id="rId218"/>
    <p:sldId id="1244" r:id="rId219"/>
    <p:sldId id="4106" r:id="rId220"/>
    <p:sldId id="4104" r:id="rId221"/>
    <p:sldId id="4041" r:id="rId222"/>
    <p:sldId id="1306" r:id="rId223"/>
    <p:sldId id="1531" r:id="rId224"/>
    <p:sldId id="374" r:id="rId225"/>
    <p:sldId id="2768" r:id="rId226"/>
    <p:sldId id="3150" r:id="rId227"/>
    <p:sldId id="4191" r:id="rId228"/>
    <p:sldId id="1755" r:id="rId229"/>
    <p:sldId id="1532" r:id="rId230"/>
    <p:sldId id="2633" r:id="rId231"/>
    <p:sldId id="1770" r:id="rId232"/>
    <p:sldId id="929" r:id="rId233"/>
    <p:sldId id="529" r:id="rId234"/>
    <p:sldId id="3927" r:id="rId235"/>
    <p:sldId id="3085" r:id="rId236"/>
    <p:sldId id="4139" r:id="rId237"/>
    <p:sldId id="4142" r:id="rId2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2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4" d="100"/>
          <a:sy n="94" d="100"/>
        </p:scale>
        <p:origin x="108" y="192"/>
      </p:cViewPr>
      <p:guideLst/>
    </p:cSldViewPr>
  </p:slideViewPr>
  <p:outlineViewPr>
    <p:cViewPr>
      <p:scale>
        <a:sx n="33" d="100"/>
        <a:sy n="33" d="100"/>
      </p:scale>
      <p:origin x="0" y="-67578"/>
    </p:cViewPr>
    <p:sldLst>
      <p:sld r:id="rId1" collapse="1"/>
      <p:sld r:id="rId2" collapse="1"/>
      <p:sld r:id="rId3" collapse="1"/>
    </p:sldLst>
  </p:outlineViewPr>
  <p:notesTextViewPr>
    <p:cViewPr>
      <p:scale>
        <a:sx n="1" d="1"/>
        <a:sy n="1" d="1"/>
      </p:scale>
      <p:origin x="0" y="0"/>
    </p:cViewPr>
  </p:notesTextViewPr>
  <p:sorterViewPr>
    <p:cViewPr varScale="1">
      <p:scale>
        <a:sx n="100" d="100"/>
        <a:sy n="100" d="100"/>
      </p:scale>
      <p:origin x="0" y="-5512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205" Type="http://schemas.openxmlformats.org/officeDocument/2006/relationships/slide" Target="slides/slide182.xml"/><Relationship Id="rId226" Type="http://schemas.openxmlformats.org/officeDocument/2006/relationships/slide" Target="slides/slide203.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16" Type="http://schemas.openxmlformats.org/officeDocument/2006/relationships/slide" Target="slides/slide193.xml"/><Relationship Id="rId237" Type="http://schemas.openxmlformats.org/officeDocument/2006/relationships/slide" Target="slides/slide214.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92" Type="http://schemas.openxmlformats.org/officeDocument/2006/relationships/slide" Target="slides/slide169.xml"/><Relationship Id="rId206" Type="http://schemas.openxmlformats.org/officeDocument/2006/relationships/slide" Target="slides/slide183.xml"/><Relationship Id="rId227" Type="http://schemas.openxmlformats.org/officeDocument/2006/relationships/slide" Target="slides/slide204.xml"/><Relationship Id="rId201" Type="http://schemas.openxmlformats.org/officeDocument/2006/relationships/slide" Target="slides/slide178.xml"/><Relationship Id="rId222" Type="http://schemas.openxmlformats.org/officeDocument/2006/relationships/slide" Target="slides/slide199.xml"/><Relationship Id="rId243"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61" Type="http://schemas.openxmlformats.org/officeDocument/2006/relationships/slide" Target="slides/slide138.xml"/><Relationship Id="rId166" Type="http://schemas.openxmlformats.org/officeDocument/2006/relationships/slide" Target="slides/slide143.xml"/><Relationship Id="rId182" Type="http://schemas.openxmlformats.org/officeDocument/2006/relationships/slide" Target="slides/slide159.xml"/><Relationship Id="rId187" Type="http://schemas.openxmlformats.org/officeDocument/2006/relationships/slide" Target="slides/slide164.xml"/><Relationship Id="rId217" Type="http://schemas.openxmlformats.org/officeDocument/2006/relationships/slide" Target="slides/slide194.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9.xml"/><Relationship Id="rId233" Type="http://schemas.openxmlformats.org/officeDocument/2006/relationships/slide" Target="slides/slide210.xml"/><Relationship Id="rId238" Type="http://schemas.openxmlformats.org/officeDocument/2006/relationships/slide" Target="slides/slide215.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slide" Target="slides/slide175.xml"/><Relationship Id="rId172" Type="http://schemas.openxmlformats.org/officeDocument/2006/relationships/slide" Target="slides/slide149.xml"/><Relationship Id="rId193" Type="http://schemas.openxmlformats.org/officeDocument/2006/relationships/slide" Target="slides/slide170.xml"/><Relationship Id="rId202" Type="http://schemas.openxmlformats.org/officeDocument/2006/relationships/slide" Target="slides/slide179.xml"/><Relationship Id="rId207" Type="http://schemas.openxmlformats.org/officeDocument/2006/relationships/slide" Target="slides/slide184.xml"/><Relationship Id="rId223" Type="http://schemas.openxmlformats.org/officeDocument/2006/relationships/slide" Target="slides/slide200.xml"/><Relationship Id="rId228" Type="http://schemas.openxmlformats.org/officeDocument/2006/relationships/slide" Target="slides/slide205.xml"/><Relationship Id="rId244"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183" Type="http://schemas.openxmlformats.org/officeDocument/2006/relationships/slide" Target="slides/slide160.xml"/><Relationship Id="rId213" Type="http://schemas.openxmlformats.org/officeDocument/2006/relationships/slide" Target="slides/slide190.xml"/><Relationship Id="rId218" Type="http://schemas.openxmlformats.org/officeDocument/2006/relationships/slide" Target="slides/slide195.xml"/><Relationship Id="rId234" Type="http://schemas.openxmlformats.org/officeDocument/2006/relationships/slide" Target="slides/slide211.xml"/><Relationship Id="rId239"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slide" Target="slides/slide171.xml"/><Relationship Id="rId199" Type="http://schemas.openxmlformats.org/officeDocument/2006/relationships/slide" Target="slides/slide176.xml"/><Relationship Id="rId203" Type="http://schemas.openxmlformats.org/officeDocument/2006/relationships/slide" Target="slides/slide180.xml"/><Relationship Id="rId208" Type="http://schemas.openxmlformats.org/officeDocument/2006/relationships/slide" Target="slides/slide185.xml"/><Relationship Id="rId229" Type="http://schemas.openxmlformats.org/officeDocument/2006/relationships/slide" Target="slides/slide206.xml"/><Relationship Id="rId19" Type="http://schemas.openxmlformats.org/officeDocument/2006/relationships/slideMaster" Target="slideMasters/slideMaster19.xml"/><Relationship Id="rId224" Type="http://schemas.openxmlformats.org/officeDocument/2006/relationships/slide" Target="slides/slide201.xml"/><Relationship Id="rId240" Type="http://schemas.openxmlformats.org/officeDocument/2006/relationships/commentAuthors" Target="commentAuthors.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189" Type="http://schemas.openxmlformats.org/officeDocument/2006/relationships/slide" Target="slides/slide166.xml"/><Relationship Id="rId219" Type="http://schemas.openxmlformats.org/officeDocument/2006/relationships/slide" Target="slides/slide196.xml"/><Relationship Id="rId3" Type="http://schemas.openxmlformats.org/officeDocument/2006/relationships/slideMaster" Target="slideMasters/slideMaster3.xml"/><Relationship Id="rId214" Type="http://schemas.openxmlformats.org/officeDocument/2006/relationships/slide" Target="slides/slide191.xml"/><Relationship Id="rId230" Type="http://schemas.openxmlformats.org/officeDocument/2006/relationships/slide" Target="slides/slide207.xml"/><Relationship Id="rId235" Type="http://schemas.openxmlformats.org/officeDocument/2006/relationships/slide" Target="slides/slide212.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95" Type="http://schemas.openxmlformats.org/officeDocument/2006/relationships/slide" Target="slides/slide172.xml"/><Relationship Id="rId209" Type="http://schemas.openxmlformats.org/officeDocument/2006/relationships/slide" Target="slides/slide186.xml"/><Relationship Id="rId190" Type="http://schemas.openxmlformats.org/officeDocument/2006/relationships/slide" Target="slides/slide167.xml"/><Relationship Id="rId204" Type="http://schemas.openxmlformats.org/officeDocument/2006/relationships/slide" Target="slides/slide181.xml"/><Relationship Id="rId220" Type="http://schemas.openxmlformats.org/officeDocument/2006/relationships/slide" Target="slides/slide197.xml"/><Relationship Id="rId225" Type="http://schemas.openxmlformats.org/officeDocument/2006/relationships/slide" Target="slides/slide202.xml"/><Relationship Id="rId241"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10" Type="http://schemas.openxmlformats.org/officeDocument/2006/relationships/slide" Target="slides/slide187.xml"/><Relationship Id="rId215" Type="http://schemas.openxmlformats.org/officeDocument/2006/relationships/slide" Target="slides/slide192.xml"/><Relationship Id="rId236" Type="http://schemas.openxmlformats.org/officeDocument/2006/relationships/slide" Target="slides/slide213.xml"/><Relationship Id="rId26" Type="http://schemas.openxmlformats.org/officeDocument/2006/relationships/slide" Target="slides/slide3.xml"/><Relationship Id="rId231" Type="http://schemas.openxmlformats.org/officeDocument/2006/relationships/slide" Target="slides/slide208.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slide" Target="slides/slide173.xml"/><Relationship Id="rId200" Type="http://schemas.openxmlformats.org/officeDocument/2006/relationships/slide" Target="slides/slide177.xml"/><Relationship Id="rId16" Type="http://schemas.openxmlformats.org/officeDocument/2006/relationships/slideMaster" Target="slideMasters/slideMaster16.xml"/><Relationship Id="rId221" Type="http://schemas.openxmlformats.org/officeDocument/2006/relationships/slide" Target="slides/slide198.xml"/><Relationship Id="rId242" Type="http://schemas.openxmlformats.org/officeDocument/2006/relationships/viewProps" Target="viewProps.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11" Type="http://schemas.openxmlformats.org/officeDocument/2006/relationships/slide" Target="slides/slide188.xml"/><Relationship Id="rId232" Type="http://schemas.openxmlformats.org/officeDocument/2006/relationships/slide" Target="slides/slide209.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97" Type="http://schemas.openxmlformats.org/officeDocument/2006/relationships/slide" Target="slides/slide174.xml"/></Relationships>
</file>

<file path=ppt/_rels/viewProps.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slide" Target="slides/slide28.xml"/><Relationship Id="rId1"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08T12:26:41.234" idx="1">
    <p:pos x="10" y="10"/>
    <p:text>THE PAPAL TRADITION OF CHOOSING A NEW NAME STARTS WITH MERCURIUS IN A.D. 533 RENAMING HIMSELF JOHN THE SECOND. THIS PRACTICE WAS PRIOR ASSOCIATED WITH ROYAL DYNASTY.</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51926-6BBC-4AEB-A708-36C343D7A176}"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6CBA7-D4C0-4987-ABE7-A51377199200}" type="slidenum">
              <a:rPr lang="en-US" smtClean="0"/>
              <a:t>‹#›</a:t>
            </a:fld>
            <a:endParaRPr lang="en-US"/>
          </a:p>
        </p:txBody>
      </p:sp>
    </p:spTree>
    <p:extLst>
      <p:ext uri="{BB962C8B-B14F-4D97-AF65-F5344CB8AC3E}">
        <p14:creationId xmlns:p14="http://schemas.microsoft.com/office/powerpoint/2010/main" val="3861174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3EE6AC-6260-4D20-BF18-AD7D4D6065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3544D9-A04D-42C8-80D5-06E1B87FE6D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1874" name="Rectangle 2"/>
          <p:cNvSpPr>
            <a:spLocks noGrp="1" noRot="1" noChangeAspect="1" noChangeArrowheads="1" noTextEdit="1"/>
          </p:cNvSpPr>
          <p:nvPr>
            <p:ph type="sldImg"/>
          </p:nvPr>
        </p:nvSpPr>
        <p:spPr>
          <a:ln/>
        </p:spPr>
      </p:sp>
      <p:sp>
        <p:nvSpPr>
          <p:cNvPr id="5071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45850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588EF6-A596-40F8-A40F-3E8FCD676C6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345274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3D968E-D29C-4BB3-8F36-3D9B516EE7A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23426" name="Rectangle 2"/>
          <p:cNvSpPr>
            <a:spLocks noGrp="1" noRot="1" noChangeAspect="1" noChangeArrowheads="1" noTextEdit="1"/>
          </p:cNvSpPr>
          <p:nvPr>
            <p:ph type="sldImg"/>
          </p:nvPr>
        </p:nvSpPr>
        <p:spPr>
          <a:ln/>
        </p:spPr>
      </p:sp>
      <p:sp>
        <p:nvSpPr>
          <p:cNvPr id="522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53831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83425C-6C0D-45FB-A993-1DB63C451B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40162" name="Rectangle 2"/>
          <p:cNvSpPr>
            <a:spLocks noGrp="1" noRot="1" noChangeAspect="1" noChangeArrowheads="1" noTextEdit="1"/>
          </p:cNvSpPr>
          <p:nvPr>
            <p:ph type="sldImg"/>
          </p:nvPr>
        </p:nvSpPr>
        <p:spPr>
          <a:ln/>
        </p:spPr>
      </p:sp>
      <p:sp>
        <p:nvSpPr>
          <p:cNvPr id="214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9D4C3F-2B7E-4226-9E89-70B30BD63D8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31970" name="Rectangle 2"/>
          <p:cNvSpPr>
            <a:spLocks noGrp="1" noRot="1" noChangeAspect="1" noChangeArrowheads="1" noTextEdit="1"/>
          </p:cNvSpPr>
          <p:nvPr>
            <p:ph type="sldImg"/>
          </p:nvPr>
        </p:nvSpPr>
        <p:spPr>
          <a:ln/>
        </p:spPr>
      </p:sp>
      <p:sp>
        <p:nvSpPr>
          <p:cNvPr id="533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CC100E-86C7-4A9B-8DFA-4119A9DDE48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329922" name="Rectangle 2"/>
          <p:cNvSpPr>
            <a:spLocks noGrp="1" noRot="1" noChangeAspect="1" noChangeArrowheads="1" noTextEdit="1"/>
          </p:cNvSpPr>
          <p:nvPr>
            <p:ph type="sldImg"/>
          </p:nvPr>
        </p:nvSpPr>
        <p:spPr>
          <a:ln/>
        </p:spPr>
      </p:sp>
      <p:sp>
        <p:nvSpPr>
          <p:cNvPr id="532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CC100E-86C7-4A9B-8DFA-4119A9DDE48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29922" name="Rectangle 2"/>
          <p:cNvSpPr>
            <a:spLocks noGrp="1" noRot="1" noChangeAspect="1" noChangeArrowheads="1" noTextEdit="1"/>
          </p:cNvSpPr>
          <p:nvPr>
            <p:ph type="sldImg"/>
          </p:nvPr>
        </p:nvSpPr>
        <p:spPr>
          <a:ln/>
        </p:spPr>
      </p:sp>
      <p:sp>
        <p:nvSpPr>
          <p:cNvPr id="532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56BAD-820F-4F0D-8620-795D315DBD1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19532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ABC9FA-63CF-448C-8A20-785556E5187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p:txBody>
          <a:bodyPr/>
          <a:lstStyle/>
          <a:p>
            <a:r>
              <a:rPr lang="en-US"/>
              <a:t>Illustration by Stephen Hesselman</a:t>
            </a:r>
          </a:p>
        </p:txBody>
      </p:sp>
    </p:spTree>
    <p:extLst>
      <p:ext uri="{BB962C8B-B14F-4D97-AF65-F5344CB8AC3E}">
        <p14:creationId xmlns:p14="http://schemas.microsoft.com/office/powerpoint/2010/main" val="41687741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629088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9742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F0A92-6A0C-4330-AA5F-029530BEAC9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3922" name="Rectangle 2"/>
          <p:cNvSpPr>
            <a:spLocks noGrp="1" noRot="1" noChangeAspect="1" noChangeArrowheads="1" noTextEdit="1"/>
          </p:cNvSpPr>
          <p:nvPr>
            <p:ph type="sldImg"/>
          </p:nvPr>
        </p:nvSpPr>
        <p:spPr>
          <a:ln/>
        </p:spPr>
      </p:sp>
      <p:sp>
        <p:nvSpPr>
          <p:cNvPr id="5073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803042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E5F438-522A-4F60-B01E-924C2E984FF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79138" name="Rectangle 2"/>
          <p:cNvSpPr>
            <a:spLocks noGrp="1" noRot="1" noChangeAspect="1" noChangeArrowheads="1" noTextEdit="1"/>
          </p:cNvSpPr>
          <p:nvPr>
            <p:ph type="sldImg"/>
          </p:nvPr>
        </p:nvSpPr>
        <p:spPr>
          <a:xfrm>
            <a:off x="325438" y="698500"/>
            <a:ext cx="6208712" cy="3492500"/>
          </a:xfrm>
          <a:ln/>
        </p:spPr>
      </p:sp>
      <p:sp>
        <p:nvSpPr>
          <p:cNvPr id="277913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3261420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9881644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D3B8D4-14A8-411D-B1BD-CE5AD9A829E3}"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3010" name="Rectangle 2"/>
          <p:cNvSpPr>
            <a:spLocks noGrp="1" noRot="1" noChangeAspect="1" noChangeArrowheads="1" noTextEdit="1"/>
          </p:cNvSpPr>
          <p:nvPr>
            <p:ph type="sldImg"/>
          </p:nvPr>
        </p:nvSpPr>
        <p:spPr>
          <a:ln/>
        </p:spPr>
      </p:sp>
      <p:sp>
        <p:nvSpPr>
          <p:cNvPr id="516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57943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F8C9DA-B0D4-46B7-9201-7771F29E434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60962" name="Rectangle 2"/>
          <p:cNvSpPr>
            <a:spLocks noGrp="1" noRot="1" noChangeAspect="1" noChangeArrowheads="1" noTextEdit="1"/>
          </p:cNvSpPr>
          <p:nvPr>
            <p:ph type="sldImg"/>
          </p:nvPr>
        </p:nvSpPr>
        <p:spPr>
          <a:xfrm>
            <a:off x="325438" y="698500"/>
            <a:ext cx="6208712" cy="3492500"/>
          </a:xfrm>
          <a:ln/>
        </p:spPr>
      </p:sp>
      <p:sp>
        <p:nvSpPr>
          <p:cNvPr id="516096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1648788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EB55-C435-496E-BC48-DC12032BDF4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7874" name="Rectangle 2"/>
          <p:cNvSpPr>
            <a:spLocks noGrp="1" noRot="1" noChangeAspect="1" noChangeArrowheads="1" noTextEdit="1"/>
          </p:cNvSpPr>
          <p:nvPr>
            <p:ph type="sldImg"/>
          </p:nvPr>
        </p:nvSpPr>
        <p:spPr>
          <a:ln/>
        </p:spPr>
      </p:sp>
      <p:sp>
        <p:nvSpPr>
          <p:cNvPr id="5327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26827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061000-ED2F-4035-8666-038D52F66FD8}"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30274" name="Rectangle 2"/>
          <p:cNvSpPr>
            <a:spLocks noGrp="1" noRot="1" noChangeAspect="1" noChangeArrowheads="1" noTextEdit="1"/>
          </p:cNvSpPr>
          <p:nvPr>
            <p:ph type="sldImg"/>
          </p:nvPr>
        </p:nvSpPr>
        <p:spPr>
          <a:ln/>
        </p:spPr>
      </p:sp>
      <p:sp>
        <p:nvSpPr>
          <p:cNvPr id="543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8905C2-9800-431A-AC6C-564D053DE75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7951B4-859F-46A0-BDA9-3E8F46DA1F5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506626" name="Rectangle 2"/>
          <p:cNvSpPr>
            <a:spLocks noGrp="1" noRot="1" noChangeAspect="1" noChangeArrowheads="1" noTextEdit="1"/>
          </p:cNvSpPr>
          <p:nvPr>
            <p:ph type="sldImg"/>
          </p:nvPr>
        </p:nvSpPr>
        <p:spPr>
          <a:ln/>
        </p:spPr>
      </p:sp>
      <p:sp>
        <p:nvSpPr>
          <p:cNvPr id="450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D4FD6-EE2D-43B2-9614-9EFD26C044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74993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7951B4-859F-46A0-BDA9-3E8F46DA1F5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06626" name="Rectangle 2"/>
          <p:cNvSpPr>
            <a:spLocks noGrp="1" noRot="1" noChangeAspect="1" noChangeArrowheads="1" noTextEdit="1"/>
          </p:cNvSpPr>
          <p:nvPr>
            <p:ph type="sldImg"/>
          </p:nvPr>
        </p:nvSpPr>
        <p:spPr>
          <a:ln/>
        </p:spPr>
      </p:sp>
      <p:sp>
        <p:nvSpPr>
          <p:cNvPr id="450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6609F8-8758-434C-A9E8-594197253C2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5970" name="Rectangle 2"/>
          <p:cNvSpPr>
            <a:spLocks noGrp="1" noRot="1" noChangeAspect="1" noChangeArrowheads="1" noTextEdit="1"/>
          </p:cNvSpPr>
          <p:nvPr>
            <p:ph type="sldImg"/>
          </p:nvPr>
        </p:nvSpPr>
        <p:spPr>
          <a:ln/>
        </p:spPr>
      </p:sp>
      <p:sp>
        <p:nvSpPr>
          <p:cNvPr id="507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82820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495E3-25DF-4F32-9228-A1907024675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41474" name="Rectangle 2"/>
          <p:cNvSpPr>
            <a:spLocks noGrp="1" noRot="1" noChangeAspect="1" noChangeArrowheads="1" noTextEdit="1"/>
          </p:cNvSpPr>
          <p:nvPr>
            <p:ph type="sldImg"/>
          </p:nvPr>
        </p:nvSpPr>
        <p:spPr>
          <a:xfrm>
            <a:off x="325438" y="698500"/>
            <a:ext cx="6208712" cy="3492500"/>
          </a:xfrm>
          <a:ln/>
        </p:spPr>
      </p:sp>
      <p:sp>
        <p:nvSpPr>
          <p:cNvPr id="4841475"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19739517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F4B463-BA6D-4AC5-9113-56C332B6CC5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30242" name="Rectangle 2"/>
          <p:cNvSpPr>
            <a:spLocks noGrp="1" noRot="1" noChangeAspect="1" noChangeArrowheads="1" noTextEdit="1"/>
          </p:cNvSpPr>
          <p:nvPr>
            <p:ph type="sldImg"/>
          </p:nvPr>
        </p:nvSpPr>
        <p:spPr>
          <a:xfrm>
            <a:off x="325438" y="698500"/>
            <a:ext cx="6208712" cy="3492500"/>
          </a:xfrm>
          <a:ln/>
        </p:spPr>
      </p:sp>
      <p:sp>
        <p:nvSpPr>
          <p:cNvPr id="5130243"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DB8071-262F-474A-8972-D55218E8AD3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26146" name="Rectangle 2"/>
          <p:cNvSpPr>
            <a:spLocks noGrp="1" noRot="1" noChangeAspect="1" noChangeArrowheads="1" noTextEdit="1"/>
          </p:cNvSpPr>
          <p:nvPr>
            <p:ph type="sldImg"/>
          </p:nvPr>
        </p:nvSpPr>
        <p:spPr>
          <a:xfrm>
            <a:off x="325438" y="698500"/>
            <a:ext cx="6208712" cy="3492500"/>
          </a:xfrm>
          <a:ln/>
        </p:spPr>
      </p:sp>
      <p:sp>
        <p:nvSpPr>
          <p:cNvPr id="5126147"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CB52AB-B828-432B-82C8-3B781DB4E3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43522" name="Rectangle 2"/>
          <p:cNvSpPr>
            <a:spLocks noGrp="1" noRot="1" noChangeAspect="1" noChangeArrowheads="1" noTextEdit="1"/>
          </p:cNvSpPr>
          <p:nvPr>
            <p:ph type="sldImg"/>
          </p:nvPr>
        </p:nvSpPr>
        <p:spPr>
          <a:xfrm>
            <a:off x="325438" y="698500"/>
            <a:ext cx="6208712" cy="3492500"/>
          </a:xfrm>
          <a:ln/>
        </p:spPr>
      </p:sp>
      <p:sp>
        <p:nvSpPr>
          <p:cNvPr id="4843523"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29302932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85BAF6-52CA-4F94-9A1D-DBA4691F0B1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45570" name="Rectangle 2"/>
          <p:cNvSpPr>
            <a:spLocks noGrp="1" noRot="1" noChangeAspect="1" noChangeArrowheads="1" noTextEdit="1"/>
          </p:cNvSpPr>
          <p:nvPr>
            <p:ph type="sldImg"/>
          </p:nvPr>
        </p:nvSpPr>
        <p:spPr>
          <a:xfrm>
            <a:off x="325438" y="698500"/>
            <a:ext cx="6208712" cy="3492500"/>
          </a:xfrm>
          <a:ln/>
        </p:spPr>
      </p:sp>
      <p:sp>
        <p:nvSpPr>
          <p:cNvPr id="4845571"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727EE0-285D-44C9-8B5E-7E809386AE0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47618" name="Rectangle 2"/>
          <p:cNvSpPr>
            <a:spLocks noGrp="1" noRot="1" noChangeAspect="1" noChangeArrowheads="1" noTextEdit="1"/>
          </p:cNvSpPr>
          <p:nvPr>
            <p:ph type="sldImg"/>
          </p:nvPr>
        </p:nvSpPr>
        <p:spPr>
          <a:xfrm>
            <a:off x="325438" y="698500"/>
            <a:ext cx="6208712" cy="3492500"/>
          </a:xfrm>
          <a:ln/>
        </p:spPr>
      </p:sp>
      <p:sp>
        <p:nvSpPr>
          <p:cNvPr id="4847619"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DB6EA9-DCD3-4C53-9CED-B18BFDE231A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49666" name="Rectangle 2"/>
          <p:cNvSpPr>
            <a:spLocks noGrp="1" noRot="1" noChangeAspect="1" noChangeArrowheads="1" noTextEdit="1"/>
          </p:cNvSpPr>
          <p:nvPr>
            <p:ph type="sldImg"/>
          </p:nvPr>
        </p:nvSpPr>
        <p:spPr>
          <a:xfrm>
            <a:off x="325438" y="698500"/>
            <a:ext cx="6208712" cy="3492500"/>
          </a:xfrm>
          <a:ln/>
        </p:spPr>
      </p:sp>
      <p:sp>
        <p:nvSpPr>
          <p:cNvPr id="4849667"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DB6EA9-DCD3-4C53-9CED-B18BFDE231A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49666" name="Rectangle 2"/>
          <p:cNvSpPr>
            <a:spLocks noGrp="1" noRot="1" noChangeAspect="1" noChangeArrowheads="1" noTextEdit="1"/>
          </p:cNvSpPr>
          <p:nvPr>
            <p:ph type="sldImg"/>
          </p:nvPr>
        </p:nvSpPr>
        <p:spPr>
          <a:xfrm>
            <a:off x="325438" y="698500"/>
            <a:ext cx="6208712" cy="3492500"/>
          </a:xfrm>
          <a:ln/>
        </p:spPr>
      </p:sp>
      <p:sp>
        <p:nvSpPr>
          <p:cNvPr id="4849667"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CB52AB-B828-432B-82C8-3B781DB4E36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43522" name="Rectangle 2"/>
          <p:cNvSpPr>
            <a:spLocks noGrp="1" noRot="1" noChangeAspect="1" noChangeArrowheads="1" noTextEdit="1"/>
          </p:cNvSpPr>
          <p:nvPr>
            <p:ph type="sldImg"/>
          </p:nvPr>
        </p:nvSpPr>
        <p:spPr>
          <a:xfrm>
            <a:off x="325438" y="698500"/>
            <a:ext cx="6208712" cy="3492500"/>
          </a:xfrm>
          <a:ln/>
        </p:spPr>
      </p:sp>
      <p:sp>
        <p:nvSpPr>
          <p:cNvPr id="4843523"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DD8379-A3D0-4912-B5A5-BFC7EE9A408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44610" name="Rectangle 2"/>
          <p:cNvSpPr>
            <a:spLocks noGrp="1" noRot="1" noChangeAspect="1" noChangeArrowheads="1" noTextEdit="1"/>
          </p:cNvSpPr>
          <p:nvPr>
            <p:ph type="sldImg"/>
          </p:nvPr>
        </p:nvSpPr>
        <p:spPr>
          <a:xfrm>
            <a:off x="325438" y="698500"/>
            <a:ext cx="6208712" cy="3492500"/>
          </a:xfrm>
          <a:ln/>
        </p:spPr>
      </p:sp>
      <p:sp>
        <p:nvSpPr>
          <p:cNvPr id="5444611"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03D8C6-395A-4813-9463-276E3CC1669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8018" name="Rectangle 2"/>
          <p:cNvSpPr>
            <a:spLocks noGrp="1" noRot="1" noChangeAspect="1" noChangeArrowheads="1" noTextEdit="1"/>
          </p:cNvSpPr>
          <p:nvPr>
            <p:ph type="sldImg"/>
          </p:nvPr>
        </p:nvSpPr>
        <p:spPr>
          <a:ln/>
        </p:spPr>
      </p:sp>
      <p:sp>
        <p:nvSpPr>
          <p:cNvPr id="5078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01642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90DA21-E719-4B18-B873-F65537070BE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41186" name="Rectangle 2"/>
          <p:cNvSpPr>
            <a:spLocks noGrp="1" noRot="1" noChangeAspect="1" noChangeArrowheads="1" noTextEdit="1"/>
          </p:cNvSpPr>
          <p:nvPr>
            <p:ph type="sldImg"/>
          </p:nvPr>
        </p:nvSpPr>
        <p:spPr>
          <a:ln/>
        </p:spPr>
      </p:sp>
      <p:sp>
        <p:nvSpPr>
          <p:cNvPr id="214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AU"/>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2316D2-FDD9-415E-B2AA-377BF4A504CD}" type="slidenum">
              <a:rPr kumimoji="0" lang="en-AU" sz="1200" b="1" i="0" u="none" strike="noStrike" kern="1200" cap="none" spc="0" normalizeH="0" baseline="0" noProof="0">
                <a:ln>
                  <a:noFill/>
                </a:ln>
                <a:solidFill>
                  <a:prstClr val="black"/>
                </a:solidFill>
                <a:effectLst>
                  <a:outerShdw blurRad="38100" dist="38100" dir="2700000" algn="tl">
                    <a:srgbClr val="C0C0C0"/>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AU" sz="1200" b="1" i="0" u="none" strike="noStrike" kern="1200" cap="none" spc="0" normalizeH="0" baseline="0" noProof="0">
              <a:ln>
                <a:noFill/>
              </a:ln>
              <a:solidFill>
                <a:prstClr val="black"/>
              </a:solidFill>
              <a:effectLst>
                <a:outerShdw blurRad="38100" dist="38100" dir="2700000" algn="tl">
                  <a:srgbClr val="C0C0C0"/>
                </a:outerShdw>
              </a:effectLst>
              <a:uLnTx/>
              <a:uFillTx/>
              <a:latin typeface="Times New Roman" pitchFamily="18" charset="0"/>
              <a:ea typeface="+mn-ea"/>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CBB461-71AB-45AF-B34B-01874230D4F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20482" name="Rectangle 2"/>
          <p:cNvSpPr>
            <a:spLocks noGrp="1" noRot="1" noChangeAspect="1" noChangeArrowheads="1" noTextEdit="1"/>
          </p:cNvSpPr>
          <p:nvPr>
            <p:ph type="sldImg"/>
          </p:nvPr>
        </p:nvSpPr>
        <p:spPr>
          <a:xfrm>
            <a:off x="325438" y="698500"/>
            <a:ext cx="6208712" cy="3492500"/>
          </a:xfrm>
          <a:ln/>
        </p:spPr>
      </p:sp>
      <p:sp>
        <p:nvSpPr>
          <p:cNvPr id="32204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4CD22A-2C80-4D0E-B6B0-EB0F0FBF89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34082" name="Rectangle 2"/>
          <p:cNvSpPr>
            <a:spLocks noGrp="1" noRot="1" noChangeAspect="1" noChangeArrowheads="1" noTextEdit="1"/>
          </p:cNvSpPr>
          <p:nvPr>
            <p:ph type="sldImg"/>
          </p:nvPr>
        </p:nvSpPr>
        <p:spPr>
          <a:xfrm>
            <a:off x="325438" y="698500"/>
            <a:ext cx="6208712" cy="3492500"/>
          </a:xfrm>
          <a:ln/>
        </p:spPr>
      </p:sp>
      <p:sp>
        <p:nvSpPr>
          <p:cNvPr id="27340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5D7D8-CA97-4A9D-837A-C00CCC9213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36130" name="Rectangle 2"/>
          <p:cNvSpPr>
            <a:spLocks noGrp="1" noRot="1" noChangeAspect="1" noChangeArrowheads="1" noTextEdit="1"/>
          </p:cNvSpPr>
          <p:nvPr>
            <p:ph type="sldImg"/>
          </p:nvPr>
        </p:nvSpPr>
        <p:spPr>
          <a:xfrm>
            <a:off x="325438" y="698500"/>
            <a:ext cx="6208712" cy="3492500"/>
          </a:xfrm>
          <a:ln/>
        </p:spPr>
      </p:sp>
      <p:sp>
        <p:nvSpPr>
          <p:cNvPr id="27361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027BA5-B888-407A-BF57-FE43D8AE3F6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38178" name="Rectangle 2"/>
          <p:cNvSpPr>
            <a:spLocks noGrp="1" noRot="1" noChangeAspect="1" noChangeArrowheads="1" noTextEdit="1"/>
          </p:cNvSpPr>
          <p:nvPr>
            <p:ph type="sldImg"/>
          </p:nvPr>
        </p:nvSpPr>
        <p:spPr>
          <a:xfrm>
            <a:off x="325438" y="698500"/>
            <a:ext cx="6208712" cy="3492500"/>
          </a:xfrm>
          <a:ln/>
        </p:spPr>
      </p:sp>
      <p:sp>
        <p:nvSpPr>
          <p:cNvPr id="27381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FC685B-D4FF-4C49-94E7-466D9414764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40226" name="Rectangle 2"/>
          <p:cNvSpPr>
            <a:spLocks noGrp="1" noRot="1" noChangeAspect="1" noChangeArrowheads="1" noTextEdit="1"/>
          </p:cNvSpPr>
          <p:nvPr>
            <p:ph type="sldImg"/>
          </p:nvPr>
        </p:nvSpPr>
        <p:spPr>
          <a:xfrm>
            <a:off x="325438" y="698500"/>
            <a:ext cx="6208712" cy="3492500"/>
          </a:xfrm>
          <a:ln/>
        </p:spPr>
      </p:sp>
      <p:sp>
        <p:nvSpPr>
          <p:cNvPr id="2740227" name="Rectangle 3"/>
          <p:cNvSpPr>
            <a:spLocks noGrp="1" noChangeArrowheads="1"/>
          </p:cNvSpPr>
          <p:nvPr>
            <p:ph type="body" idx="1"/>
          </p:nvPr>
        </p:nvSpPr>
        <p:spPr>
          <a:xfrm>
            <a:off x="914400" y="4424363"/>
            <a:ext cx="5029200" cy="4191000"/>
          </a:xfrm>
        </p:spPr>
        <p:txBody>
          <a:bodyPr/>
          <a:lstStyle/>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672B8E-8DEE-4693-9A10-95AB9D3D2A4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85282" name="Rectangle 2"/>
          <p:cNvSpPr>
            <a:spLocks noGrp="1" noRot="1" noChangeAspect="1" noChangeArrowheads="1" noTextEdit="1"/>
          </p:cNvSpPr>
          <p:nvPr>
            <p:ph type="sldImg"/>
          </p:nvPr>
        </p:nvSpPr>
        <p:spPr>
          <a:xfrm>
            <a:off x="325438" y="698500"/>
            <a:ext cx="6208712" cy="3492500"/>
          </a:xfrm>
          <a:ln/>
        </p:spPr>
      </p:sp>
      <p:sp>
        <p:nvSpPr>
          <p:cNvPr id="278528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5210971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56BAD-820F-4F0D-8620-795D315DBD1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06192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3ECA9-D804-4C3E-A1F1-46A08B64FB2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06275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E59991-25AD-4650-8461-65C4C1F932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34018" name="Rectangle 2"/>
          <p:cNvSpPr>
            <a:spLocks noGrp="1" noRot="1" noChangeAspect="1" noChangeArrowheads="1" noTextEdit="1"/>
          </p:cNvSpPr>
          <p:nvPr>
            <p:ph type="sldImg"/>
          </p:nvPr>
        </p:nvSpPr>
        <p:spPr>
          <a:ln/>
        </p:spPr>
      </p:sp>
      <p:sp>
        <p:nvSpPr>
          <p:cNvPr id="5334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73127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9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8A7F1-77F8-4489-85A6-37E1D5FDE7B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74915" name="Rectangle 2"/>
          <p:cNvSpPr>
            <a:spLocks noGrp="1" noRot="1" noChangeAspect="1" noChangeArrowheads="1" noTextEdit="1"/>
          </p:cNvSpPr>
          <p:nvPr>
            <p:ph type="sldImg"/>
          </p:nvPr>
        </p:nvSpPr>
        <p:spPr>
          <a:xfrm>
            <a:off x="325438" y="698500"/>
            <a:ext cx="6207125" cy="3492500"/>
          </a:xfrm>
          <a:ln/>
        </p:spPr>
      </p:sp>
      <p:sp>
        <p:nvSpPr>
          <p:cNvPr id="1574916"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3D968E-D29C-4BB3-8F36-3D9B516EE7A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23426" name="Rectangle 2"/>
          <p:cNvSpPr>
            <a:spLocks noGrp="1" noRot="1" noChangeAspect="1" noChangeArrowheads="1" noTextEdit="1"/>
          </p:cNvSpPr>
          <p:nvPr>
            <p:ph type="sldImg"/>
          </p:nvPr>
        </p:nvSpPr>
        <p:spPr>
          <a:ln/>
        </p:spPr>
      </p:sp>
      <p:sp>
        <p:nvSpPr>
          <p:cNvPr id="522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3FB0D-599A-45E7-B094-540262A8B8E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57186" name="Rectangle 2"/>
          <p:cNvSpPr>
            <a:spLocks noGrp="1" noRot="1" noChangeAspect="1" noChangeArrowheads="1" noTextEdit="1"/>
          </p:cNvSpPr>
          <p:nvPr>
            <p:ph type="sldImg"/>
          </p:nvPr>
        </p:nvSpPr>
        <p:spPr>
          <a:ln/>
        </p:spPr>
      </p:sp>
      <p:sp>
        <p:nvSpPr>
          <p:cNvPr id="175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14A8F8-D8E4-4656-845D-854457BAE06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55810" name="Rectangle 2"/>
          <p:cNvSpPr>
            <a:spLocks noGrp="1" noRot="1" noChangeAspect="1" noChangeArrowheads="1" noTextEdit="1"/>
          </p:cNvSpPr>
          <p:nvPr>
            <p:ph type="sldImg"/>
          </p:nvPr>
        </p:nvSpPr>
        <p:spPr>
          <a:xfrm>
            <a:off x="325438" y="698500"/>
            <a:ext cx="6208712" cy="3492500"/>
          </a:xfrm>
          <a:ln/>
        </p:spPr>
      </p:sp>
      <p:sp>
        <p:nvSpPr>
          <p:cNvPr id="4855811"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37524A-0CFC-48B5-9D3E-6A8F80968F5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89378" name="Rectangle 2"/>
          <p:cNvSpPr>
            <a:spLocks noGrp="1" noRot="1" noChangeAspect="1" noChangeArrowheads="1" noTextEdit="1"/>
          </p:cNvSpPr>
          <p:nvPr>
            <p:ph type="sldImg"/>
          </p:nvPr>
        </p:nvSpPr>
        <p:spPr>
          <a:xfrm>
            <a:off x="325438" y="698500"/>
            <a:ext cx="6208712" cy="3492500"/>
          </a:xfrm>
          <a:ln/>
        </p:spPr>
      </p:sp>
      <p:sp>
        <p:nvSpPr>
          <p:cNvPr id="27893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0D1CBC-252A-490F-8027-6CCAC1757A0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22050" name="Rectangle 2"/>
          <p:cNvSpPr>
            <a:spLocks noGrp="1" noRot="1" noChangeAspect="1" noChangeArrowheads="1" noTextEdit="1"/>
          </p:cNvSpPr>
          <p:nvPr>
            <p:ph type="sldImg"/>
          </p:nvPr>
        </p:nvSpPr>
        <p:spPr>
          <a:xfrm>
            <a:off x="325438" y="698500"/>
            <a:ext cx="6208712" cy="3492500"/>
          </a:xfrm>
          <a:ln/>
        </p:spPr>
      </p:sp>
      <p:sp>
        <p:nvSpPr>
          <p:cNvPr id="51220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9DE53C-D291-45EB-94D6-2716F74B1B1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24098" name="Rectangle 2"/>
          <p:cNvSpPr>
            <a:spLocks noGrp="1" noRot="1" noChangeAspect="1" noChangeArrowheads="1" noTextEdit="1"/>
          </p:cNvSpPr>
          <p:nvPr>
            <p:ph type="sldImg"/>
          </p:nvPr>
        </p:nvSpPr>
        <p:spPr>
          <a:xfrm>
            <a:off x="325438" y="698500"/>
            <a:ext cx="6208712" cy="3492500"/>
          </a:xfrm>
          <a:ln/>
        </p:spPr>
      </p:sp>
      <p:sp>
        <p:nvSpPr>
          <p:cNvPr id="51240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FBE51F-F9C8-4417-8F38-7675B779D65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94274"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94275"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Image: Pope Leo X, File:Ara Coeli (12).jpg available at www.wikipedia.com</a:t>
            </a:r>
          </a:p>
        </p:txBody>
      </p:sp>
    </p:spTree>
    <p:extLst>
      <p:ext uri="{BB962C8B-B14F-4D97-AF65-F5344CB8AC3E}">
        <p14:creationId xmlns:p14="http://schemas.microsoft.com/office/powerpoint/2010/main" val="19875401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CB94C1-5351-45DE-84FB-F5A87EEC429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57858" name="Rectangle 2"/>
          <p:cNvSpPr>
            <a:spLocks noGrp="1" noRot="1" noChangeAspect="1" noChangeArrowheads="1" noTextEdit="1"/>
          </p:cNvSpPr>
          <p:nvPr>
            <p:ph type="sldImg"/>
          </p:nvPr>
        </p:nvSpPr>
        <p:spPr>
          <a:xfrm>
            <a:off x="325438" y="698500"/>
            <a:ext cx="6208712" cy="3492500"/>
          </a:xfrm>
          <a:ln/>
        </p:spPr>
      </p:sp>
      <p:sp>
        <p:nvSpPr>
          <p:cNvPr id="4857859"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CF0D88-ACB1-4B98-A1B8-38E52E41CDD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34338" name="Rectangle 2"/>
          <p:cNvSpPr>
            <a:spLocks noGrp="1" noRot="1" noChangeAspect="1" noChangeArrowheads="1" noTextEdit="1"/>
          </p:cNvSpPr>
          <p:nvPr>
            <p:ph type="sldImg"/>
          </p:nvPr>
        </p:nvSpPr>
        <p:spPr>
          <a:xfrm>
            <a:off x="325438" y="698500"/>
            <a:ext cx="6208712" cy="3492500"/>
          </a:xfrm>
          <a:ln/>
        </p:spPr>
      </p:sp>
      <p:sp>
        <p:nvSpPr>
          <p:cNvPr id="51343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1A07F8-1C1B-455D-AF29-D829C30B1A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93762" name="Rectangle 2"/>
          <p:cNvSpPr>
            <a:spLocks noGrp="1" noRot="1" noChangeAspect="1" noChangeArrowheads="1" noTextEdit="1"/>
          </p:cNvSpPr>
          <p:nvPr>
            <p:ph type="sldImg"/>
          </p:nvPr>
        </p:nvSpPr>
        <p:spPr>
          <a:ln/>
        </p:spPr>
      </p:sp>
      <p:sp>
        <p:nvSpPr>
          <p:cNvPr id="5493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10528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0D2718-10AA-48C6-BB12-F83FFE8EB67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1426" name="Rectangle 2"/>
          <p:cNvSpPr>
            <a:spLocks noGrp="1" noRot="1" noChangeAspect="1" noChangeArrowheads="1" noTextEdit="1"/>
          </p:cNvSpPr>
          <p:nvPr>
            <p:ph type="sldImg"/>
          </p:nvPr>
        </p:nvSpPr>
        <p:spPr>
          <a:xfrm>
            <a:off x="325438" y="698500"/>
            <a:ext cx="6208712" cy="3492500"/>
          </a:xfrm>
          <a:ln/>
        </p:spPr>
      </p:sp>
      <p:sp>
        <p:nvSpPr>
          <p:cNvPr id="279142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40335C-CDE4-4F70-8FA7-C4D750C73EB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00898" name="Rectangle 2"/>
          <p:cNvSpPr>
            <a:spLocks noGrp="1" noRot="1" noChangeAspect="1" noChangeArrowheads="1" noTextEdit="1"/>
          </p:cNvSpPr>
          <p:nvPr>
            <p:ph type="sldImg"/>
          </p:nvPr>
        </p:nvSpPr>
        <p:spPr>
          <a:xfrm>
            <a:off x="325438" y="698500"/>
            <a:ext cx="6208712" cy="3492500"/>
          </a:xfrm>
          <a:ln/>
        </p:spPr>
      </p:sp>
      <p:sp>
        <p:nvSpPr>
          <p:cNvPr id="52008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9242C-1688-4C86-B11E-0B3102E92B1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02946" name="Rectangle 2"/>
          <p:cNvSpPr>
            <a:spLocks noGrp="1" noRot="1" noChangeAspect="1" noChangeArrowheads="1" noTextEdit="1"/>
          </p:cNvSpPr>
          <p:nvPr>
            <p:ph type="sldImg"/>
          </p:nvPr>
        </p:nvSpPr>
        <p:spPr>
          <a:xfrm>
            <a:off x="325438" y="698500"/>
            <a:ext cx="6208712" cy="3492500"/>
          </a:xfrm>
          <a:ln/>
        </p:spPr>
      </p:sp>
      <p:sp>
        <p:nvSpPr>
          <p:cNvPr id="520294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A230EE-0E78-4B05-AC19-7541F9E690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04994" name="Rectangle 2"/>
          <p:cNvSpPr>
            <a:spLocks noGrp="1" noRot="1" noChangeAspect="1" noChangeArrowheads="1" noTextEdit="1"/>
          </p:cNvSpPr>
          <p:nvPr>
            <p:ph type="sldImg"/>
          </p:nvPr>
        </p:nvSpPr>
        <p:spPr>
          <a:xfrm>
            <a:off x="325438" y="698500"/>
            <a:ext cx="6208712" cy="3492500"/>
          </a:xfrm>
          <a:ln/>
        </p:spPr>
      </p:sp>
      <p:sp>
        <p:nvSpPr>
          <p:cNvPr id="520499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3CE10D-90B9-4A23-B5C2-3CF575E5EDE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07042" name="Rectangle 2"/>
          <p:cNvSpPr>
            <a:spLocks noGrp="1" noRot="1" noChangeAspect="1" noChangeArrowheads="1" noTextEdit="1"/>
          </p:cNvSpPr>
          <p:nvPr>
            <p:ph type="sldImg"/>
          </p:nvPr>
        </p:nvSpPr>
        <p:spPr>
          <a:xfrm>
            <a:off x="325438" y="698500"/>
            <a:ext cx="6208712" cy="3492500"/>
          </a:xfrm>
          <a:ln/>
        </p:spPr>
      </p:sp>
      <p:sp>
        <p:nvSpPr>
          <p:cNvPr id="520704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3816256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35884-00F8-4737-B031-32811E5E38D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09090" name="Rectangle 2"/>
          <p:cNvSpPr>
            <a:spLocks noGrp="1" noRot="1" noChangeAspect="1" noChangeArrowheads="1" noTextEdit="1"/>
          </p:cNvSpPr>
          <p:nvPr>
            <p:ph type="sldImg"/>
          </p:nvPr>
        </p:nvSpPr>
        <p:spPr>
          <a:xfrm>
            <a:off x="325438" y="698500"/>
            <a:ext cx="6208712" cy="3492500"/>
          </a:xfrm>
          <a:ln/>
        </p:spPr>
      </p:sp>
      <p:sp>
        <p:nvSpPr>
          <p:cNvPr id="52090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66D239-714B-4139-AAA5-73644BBCA62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12642" name="Rectangle 2"/>
          <p:cNvSpPr>
            <a:spLocks noGrp="1" noRot="1" noChangeAspect="1" noChangeArrowheads="1" noTextEdit="1"/>
          </p:cNvSpPr>
          <p:nvPr>
            <p:ph type="sldImg"/>
          </p:nvPr>
        </p:nvSpPr>
        <p:spPr>
          <a:ln/>
        </p:spPr>
      </p:sp>
      <p:sp>
        <p:nvSpPr>
          <p:cNvPr id="33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3869A-8BAA-4E00-8A5C-93D18E118D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8066" name="Rectangle 2"/>
          <p:cNvSpPr>
            <a:spLocks noGrp="1" noRot="1" noChangeAspect="1" noChangeArrowheads="1" noTextEdit="1"/>
          </p:cNvSpPr>
          <p:nvPr>
            <p:ph type="sldImg"/>
          </p:nvPr>
        </p:nvSpPr>
        <p:spPr>
          <a:xfrm>
            <a:off x="381000" y="685800"/>
            <a:ext cx="6096000" cy="3429000"/>
          </a:xfrm>
          <a:ln/>
        </p:spPr>
      </p:sp>
      <p:sp>
        <p:nvSpPr>
          <p:cNvPr id="728067" name="Rectangle 3"/>
          <p:cNvSpPr>
            <a:spLocks noGrp="1" noChangeArrowheads="1"/>
          </p:cNvSpPr>
          <p:nvPr>
            <p:ph type="body" idx="1"/>
          </p:nvPr>
        </p:nvSpPr>
        <p:spPr/>
        <p:txBody>
          <a:bodyPr/>
          <a:lstStyle/>
          <a:p>
            <a:r>
              <a:rPr lang="en-US"/>
              <a:t>Image: © David Crooks</a:t>
            </a:r>
          </a:p>
        </p:txBody>
      </p:sp>
    </p:spTree>
    <p:extLst>
      <p:ext uri="{BB962C8B-B14F-4D97-AF65-F5344CB8AC3E}">
        <p14:creationId xmlns:p14="http://schemas.microsoft.com/office/powerpoint/2010/main" val="279480558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F2A408-28A7-494E-BEEA-41A246ABE89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959234" name="Rectangle 2"/>
          <p:cNvSpPr>
            <a:spLocks noGrp="1" noRot="1" noChangeAspect="1" noChangeArrowheads="1" noTextEdit="1"/>
          </p:cNvSpPr>
          <p:nvPr>
            <p:ph type="sldImg"/>
          </p:nvPr>
        </p:nvSpPr>
        <p:spPr>
          <a:ln/>
        </p:spPr>
      </p:sp>
      <p:sp>
        <p:nvSpPr>
          <p:cNvPr id="4959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B48967-F777-4B12-8C79-09C9756A928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75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FF74E-0BF7-495B-9178-B6E68DEC61F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62754" name="Rectangle 2"/>
          <p:cNvSpPr>
            <a:spLocks noGrp="1" noRot="1" noChangeAspect="1" noChangeArrowheads="1" noTextEdit="1"/>
          </p:cNvSpPr>
          <p:nvPr>
            <p:ph type="sldImg"/>
          </p:nvPr>
        </p:nvSpPr>
        <p:spPr>
          <a:xfrm>
            <a:off x="1101725" y="698500"/>
            <a:ext cx="4656138" cy="3492500"/>
          </a:xfrm>
          <a:ln/>
        </p:spPr>
      </p:sp>
      <p:sp>
        <p:nvSpPr>
          <p:cNvPr id="276275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47916485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7C51BA-BC44-4067-81AC-7C6BE1F6B66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96802" name="Rectangle 2"/>
          <p:cNvSpPr>
            <a:spLocks noGrp="1" noRot="1" noChangeAspect="1" noChangeArrowheads="1" noTextEdit="1"/>
          </p:cNvSpPr>
          <p:nvPr>
            <p:ph type="sldImg"/>
          </p:nvPr>
        </p:nvSpPr>
        <p:spPr>
          <a:ln/>
        </p:spPr>
      </p:sp>
      <p:sp>
        <p:nvSpPr>
          <p:cNvPr id="519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061000-ED2F-4035-8666-038D52F66FD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30274" name="Rectangle 2"/>
          <p:cNvSpPr>
            <a:spLocks noGrp="1" noRot="1" noChangeAspect="1" noChangeArrowheads="1" noTextEdit="1"/>
          </p:cNvSpPr>
          <p:nvPr>
            <p:ph type="sldImg"/>
          </p:nvPr>
        </p:nvSpPr>
        <p:spPr>
          <a:ln/>
        </p:spPr>
      </p:sp>
      <p:sp>
        <p:nvSpPr>
          <p:cNvPr id="543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22445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F555D6-B656-415B-A4D8-2C3863ACE35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3474" name="Rectangle 2"/>
          <p:cNvSpPr>
            <a:spLocks noGrp="1" noRot="1" noChangeAspect="1" noChangeArrowheads="1" noTextEdit="1"/>
          </p:cNvSpPr>
          <p:nvPr>
            <p:ph type="sldImg"/>
          </p:nvPr>
        </p:nvSpPr>
        <p:spPr>
          <a:xfrm>
            <a:off x="325438" y="698500"/>
            <a:ext cx="6208712" cy="3492500"/>
          </a:xfrm>
          <a:ln/>
        </p:spPr>
      </p:sp>
      <p:sp>
        <p:nvSpPr>
          <p:cNvPr id="279347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B85DAD-0B1F-40F4-AB9B-541BC426BC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B6E331-F534-48BB-B7F1-E8551AEEB2E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10146" name="Rectangle 2"/>
          <p:cNvSpPr>
            <a:spLocks noGrp="1" noRot="1" noChangeAspect="1" noChangeArrowheads="1" noTextEdit="1"/>
          </p:cNvSpPr>
          <p:nvPr>
            <p:ph type="sldImg"/>
          </p:nvPr>
        </p:nvSpPr>
        <p:spPr>
          <a:ln/>
        </p:spPr>
      </p:sp>
      <p:sp>
        <p:nvSpPr>
          <p:cNvPr id="5510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DEB09-F75E-4C39-834A-517D359217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5522" name="Rectangle 2"/>
          <p:cNvSpPr>
            <a:spLocks noGrp="1" noRot="1" noChangeAspect="1" noChangeArrowheads="1" noTextEdit="1"/>
          </p:cNvSpPr>
          <p:nvPr>
            <p:ph type="sldImg"/>
          </p:nvPr>
        </p:nvSpPr>
        <p:spPr>
          <a:xfrm>
            <a:off x="325438" y="698500"/>
            <a:ext cx="6208712" cy="3492500"/>
          </a:xfrm>
          <a:ln/>
        </p:spPr>
      </p:sp>
      <p:sp>
        <p:nvSpPr>
          <p:cNvPr id="279552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5618630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FBA8C9-AFBA-4A7A-9184-BEBE254D69B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79874" name="Rectangle 2"/>
          <p:cNvSpPr>
            <a:spLocks noGrp="1" noRot="1" noChangeAspect="1" noChangeArrowheads="1" noTextEdit="1"/>
          </p:cNvSpPr>
          <p:nvPr>
            <p:ph type="sldImg"/>
          </p:nvPr>
        </p:nvSpPr>
        <p:spPr>
          <a:ln/>
        </p:spPr>
      </p:sp>
      <p:sp>
        <p:nvSpPr>
          <p:cNvPr id="32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DEB09-F75E-4C39-834A-517D359217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5522" name="Rectangle 2"/>
          <p:cNvSpPr>
            <a:spLocks noGrp="1" noRot="1" noChangeAspect="1" noChangeArrowheads="1" noTextEdit="1"/>
          </p:cNvSpPr>
          <p:nvPr>
            <p:ph type="sldImg"/>
          </p:nvPr>
        </p:nvSpPr>
        <p:spPr>
          <a:xfrm>
            <a:off x="325438" y="698500"/>
            <a:ext cx="6208712" cy="3492500"/>
          </a:xfrm>
          <a:ln/>
        </p:spPr>
      </p:sp>
      <p:sp>
        <p:nvSpPr>
          <p:cNvPr id="27955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AF1854-2A4C-426C-AA78-45301F8E1CE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1138" name="Rectangle 2"/>
          <p:cNvSpPr>
            <a:spLocks noGrp="1" noRot="1" noChangeAspect="1" noChangeArrowheads="1" noTextEdit="1"/>
          </p:cNvSpPr>
          <p:nvPr>
            <p:ph type="sldImg"/>
          </p:nvPr>
        </p:nvSpPr>
        <p:spPr>
          <a:ln/>
        </p:spPr>
      </p:sp>
      <p:sp>
        <p:nvSpPr>
          <p:cNvPr id="521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72FA50-40EB-4746-8358-EE94474CF3F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10594" name="Rectangle 1026"/>
          <p:cNvSpPr>
            <a:spLocks noGrp="1" noRot="1" noChangeAspect="1" noChangeArrowheads="1" noTextEdit="1"/>
          </p:cNvSpPr>
          <p:nvPr>
            <p:ph type="sldImg"/>
          </p:nvPr>
        </p:nvSpPr>
        <p:spPr>
          <a:ln/>
        </p:spPr>
      </p:sp>
      <p:sp>
        <p:nvSpPr>
          <p:cNvPr id="33105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E49EF3-C776-4DBA-862F-959BA733F22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8738" name="Rectangle 2"/>
          <p:cNvSpPr>
            <a:spLocks noGrp="1" noRot="1" noChangeAspect="1" noChangeArrowheads="1" noTextEdit="1"/>
          </p:cNvSpPr>
          <p:nvPr>
            <p:ph type="sldImg"/>
          </p:nvPr>
        </p:nvSpPr>
        <p:spPr>
          <a:ln/>
        </p:spPr>
      </p:sp>
      <p:sp>
        <p:nvSpPr>
          <p:cNvPr id="628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993015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30EA4B-F725-4843-8004-21D231DADF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06306" name="Rectangle 2"/>
          <p:cNvSpPr>
            <a:spLocks noGrp="1" noRot="1" noChangeAspect="1" noChangeArrowheads="1" noTextEdit="1"/>
          </p:cNvSpPr>
          <p:nvPr>
            <p:ph type="sldImg"/>
          </p:nvPr>
        </p:nvSpPr>
        <p:spPr>
          <a:xfrm>
            <a:off x="325438" y="698500"/>
            <a:ext cx="6208712" cy="3492500"/>
          </a:xfrm>
          <a:ln/>
        </p:spPr>
      </p:sp>
      <p:sp>
        <p:nvSpPr>
          <p:cNvPr id="150630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56D777-82B3-4F98-93A2-E5B3627B30E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81583-A945-4933-9520-C855AF7A52C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81583-A945-4933-9520-C855AF7A52C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3869A-8BAA-4E00-8A5C-93D18E118D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8066" name="Rectangle 2"/>
          <p:cNvSpPr>
            <a:spLocks noGrp="1" noRot="1" noChangeAspect="1" noChangeArrowheads="1" noTextEdit="1"/>
          </p:cNvSpPr>
          <p:nvPr>
            <p:ph type="sldImg"/>
          </p:nvPr>
        </p:nvSpPr>
        <p:spPr>
          <a:xfrm>
            <a:off x="381000" y="685800"/>
            <a:ext cx="6096000" cy="3429000"/>
          </a:xfrm>
          <a:ln/>
        </p:spPr>
      </p:sp>
      <p:sp>
        <p:nvSpPr>
          <p:cNvPr id="728067" name="Rectangle 3"/>
          <p:cNvSpPr>
            <a:spLocks noGrp="1" noChangeArrowheads="1"/>
          </p:cNvSpPr>
          <p:nvPr>
            <p:ph type="body" idx="1"/>
          </p:nvPr>
        </p:nvSpPr>
        <p:spPr/>
        <p:txBody>
          <a:bodyPr/>
          <a:lstStyle/>
          <a:p>
            <a:r>
              <a:rPr lang="en-US"/>
              <a:t>Image: © David Crooks</a:t>
            </a:r>
          </a:p>
        </p:txBody>
      </p:sp>
    </p:spTree>
    <p:extLst>
      <p:ext uri="{BB962C8B-B14F-4D97-AF65-F5344CB8AC3E}">
        <p14:creationId xmlns:p14="http://schemas.microsoft.com/office/powerpoint/2010/main" val="279480558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18875-AD64-4B36-9EE4-3FCE48E9CD4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97570" name="Rectangle 2"/>
          <p:cNvSpPr>
            <a:spLocks noGrp="1" noRot="1" noChangeAspect="1" noChangeArrowheads="1" noTextEdit="1"/>
          </p:cNvSpPr>
          <p:nvPr>
            <p:ph type="sldImg"/>
          </p:nvPr>
        </p:nvSpPr>
        <p:spPr>
          <a:xfrm>
            <a:off x="382588" y="685800"/>
            <a:ext cx="6094412" cy="3429000"/>
          </a:xfrm>
          <a:ln/>
        </p:spPr>
      </p:sp>
      <p:sp>
        <p:nvSpPr>
          <p:cNvPr id="279757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69802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F82AF-5DB0-45CE-987E-CD273FA1EA2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96994"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96995"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Image: © adrian beesley</a:t>
            </a:r>
          </a:p>
        </p:txBody>
      </p:sp>
    </p:spTree>
    <p:extLst>
      <p:ext uri="{BB962C8B-B14F-4D97-AF65-F5344CB8AC3E}">
        <p14:creationId xmlns:p14="http://schemas.microsoft.com/office/powerpoint/2010/main" val="2729388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A4B8D2-3559-4505-A2D2-9ADC8DDEA76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240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E3E2E2-FCC2-44CD-A2D1-83BCC78B245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79202"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Continued on next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24572-1505-4457-B992-96ACFAFC2C1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314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6EC62-2E62-40C5-B8B4-538E7FCCAF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9330" name="Rectangle 2"/>
          <p:cNvSpPr>
            <a:spLocks noGrp="1" noRot="1" noChangeAspect="1" noChangeArrowheads="1" noTextEdit="1"/>
          </p:cNvSpPr>
          <p:nvPr>
            <p:ph type="sldImg"/>
          </p:nvPr>
        </p:nvSpPr>
        <p:spPr>
          <a:ln/>
        </p:spPr>
      </p:sp>
      <p:sp>
        <p:nvSpPr>
          <p:cNvPr id="5219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58584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1A07F8-1C1B-455D-AF29-D829C30B1A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93762" name="Rectangle 2"/>
          <p:cNvSpPr>
            <a:spLocks noGrp="1" noRot="1" noChangeAspect="1" noChangeArrowheads="1" noTextEdit="1"/>
          </p:cNvSpPr>
          <p:nvPr>
            <p:ph type="sldImg"/>
          </p:nvPr>
        </p:nvSpPr>
        <p:spPr>
          <a:ln/>
        </p:spPr>
      </p:sp>
      <p:sp>
        <p:nvSpPr>
          <p:cNvPr id="549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2248D9-2DB9-4C92-A2C9-BB9723F2557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0162" name="Rectangle 2"/>
          <p:cNvSpPr>
            <a:spLocks noGrp="1" noRot="1" noChangeAspect="1" noChangeArrowheads="1" noTextEdit="1"/>
          </p:cNvSpPr>
          <p:nvPr>
            <p:ph type="sldImg"/>
          </p:nvPr>
        </p:nvSpPr>
        <p:spPr>
          <a:ln/>
        </p:spPr>
      </p:sp>
      <p:sp>
        <p:nvSpPr>
          <p:cNvPr id="534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8077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3D968E-D29C-4BB3-8F36-3D9B516EE7A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23426" name="Rectangle 2"/>
          <p:cNvSpPr>
            <a:spLocks noGrp="1" noRot="1" noChangeAspect="1" noChangeArrowheads="1" noTextEdit="1"/>
          </p:cNvSpPr>
          <p:nvPr>
            <p:ph type="sldImg"/>
          </p:nvPr>
        </p:nvSpPr>
        <p:spPr>
          <a:ln/>
        </p:spPr>
      </p:sp>
      <p:sp>
        <p:nvSpPr>
          <p:cNvPr id="522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3A6510-A760-401E-80D7-1859576C0A3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63362" name="Rectangle 2"/>
          <p:cNvSpPr>
            <a:spLocks noGrp="1" noRot="1" noChangeAspect="1" noChangeArrowheads="1" noTextEdit="1"/>
          </p:cNvSpPr>
          <p:nvPr>
            <p:ph type="sldImg"/>
          </p:nvPr>
        </p:nvSpPr>
        <p:spPr>
          <a:ln/>
        </p:spPr>
      </p:sp>
      <p:sp>
        <p:nvSpPr>
          <p:cNvPr id="206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697DD3-453B-414B-9F3D-AB7B19BED70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p:txBody>
          <a:bodyPr/>
          <a:lstStyle/>
          <a:p>
            <a:r>
              <a:rPr lang="en-US"/>
              <a:t>Image from North Wind Pictures Archives</a:t>
            </a:r>
          </a:p>
        </p:txBody>
      </p:sp>
    </p:spTree>
    <p:extLst>
      <p:ext uri="{BB962C8B-B14F-4D97-AF65-F5344CB8AC3E}">
        <p14:creationId xmlns:p14="http://schemas.microsoft.com/office/powerpoint/2010/main" val="142989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00EAA6-2707-4069-B89D-5F26FE18786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0242" name="Rectangle 2"/>
          <p:cNvSpPr>
            <a:spLocks noGrp="1" noRot="1" noChangeAspect="1" noChangeArrowheads="1" noTextEdit="1"/>
          </p:cNvSpPr>
          <p:nvPr>
            <p:ph type="sldImg"/>
          </p:nvPr>
        </p:nvSpPr>
        <p:spPr>
          <a:xfrm>
            <a:off x="325438" y="698500"/>
            <a:ext cx="6208712" cy="3492500"/>
          </a:xfrm>
          <a:ln/>
        </p:spPr>
      </p:sp>
      <p:sp>
        <p:nvSpPr>
          <p:cNvPr id="321024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E48F87-12E9-4AAC-9C0B-88394E508322}"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EC91FB-E336-4BD7-B472-36ADC70F880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02978" name="Rectangle 2"/>
          <p:cNvSpPr>
            <a:spLocks noGrp="1" noRot="1" noChangeAspect="1" noChangeArrowheads="1" noTextEdit="1"/>
          </p:cNvSpPr>
          <p:nvPr>
            <p:ph type="sldImg"/>
          </p:nvPr>
        </p:nvSpPr>
        <p:spPr>
          <a:ln/>
        </p:spPr>
      </p:sp>
      <p:sp>
        <p:nvSpPr>
          <p:cNvPr id="550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THE PAPAL TRADITION OF CHOOSING A NEW NAME STARTS WITH MERCURIUS IN A.D. 533 RENAMING HIMSELF JOHN THE SECOND. THIS PRACTICE WAS PRIOR ASSOCIATED WITH ROYAL DYNASTY.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6CBA7-D4C0-4987-ABE7-A513771992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959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EC91FB-E336-4BD7-B472-36ADC70F880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502978" name="Rectangle 2"/>
          <p:cNvSpPr>
            <a:spLocks noGrp="1" noRot="1" noChangeAspect="1" noChangeArrowheads="1" noTextEdit="1"/>
          </p:cNvSpPr>
          <p:nvPr>
            <p:ph type="sldImg"/>
          </p:nvPr>
        </p:nvSpPr>
        <p:spPr>
          <a:ln/>
        </p:spPr>
      </p:sp>
      <p:sp>
        <p:nvSpPr>
          <p:cNvPr id="550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EC91FB-E336-4BD7-B472-36ADC70F880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502978" name="Rectangle 2"/>
          <p:cNvSpPr>
            <a:spLocks noGrp="1" noRot="1" noChangeAspect="1" noChangeArrowheads="1" noTextEdit="1"/>
          </p:cNvSpPr>
          <p:nvPr>
            <p:ph type="sldImg"/>
          </p:nvPr>
        </p:nvSpPr>
        <p:spPr>
          <a:ln/>
        </p:spPr>
      </p:sp>
      <p:sp>
        <p:nvSpPr>
          <p:cNvPr id="550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70F569F-2E99-4939-BFA8-3F7798CBB2CD}"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18914" name="Rectangle 2"/>
          <p:cNvSpPr>
            <a:spLocks noGrp="1" noRot="1" noChangeAspect="1" noChangeArrowheads="1" noTextEdit="1"/>
          </p:cNvSpPr>
          <p:nvPr>
            <p:ph type="sldImg"/>
          </p:nvPr>
        </p:nvSpPr>
        <p:spPr>
          <a:ln/>
        </p:spPr>
      </p:sp>
      <p:sp>
        <p:nvSpPr>
          <p:cNvPr id="131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2A26CC-123F-4236-8815-9725B7E0CF83}"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15842" name="Rectangle 2"/>
          <p:cNvSpPr>
            <a:spLocks noGrp="1" noRot="1" noChangeAspect="1" noChangeArrowheads="1" noTextEdit="1"/>
          </p:cNvSpPr>
          <p:nvPr>
            <p:ph type="sldImg"/>
          </p:nvPr>
        </p:nvSpPr>
        <p:spPr>
          <a:ln/>
        </p:spPr>
      </p:sp>
      <p:sp>
        <p:nvSpPr>
          <p:cNvPr id="131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0A0485-6E82-4D90-9A00-88AD978BBE8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82754" name="Rectangle 2"/>
          <p:cNvSpPr>
            <a:spLocks noGrp="1" noRot="1" noChangeAspect="1" noChangeArrowheads="1" noTextEdit="1"/>
          </p:cNvSpPr>
          <p:nvPr>
            <p:ph type="sldImg"/>
          </p:nvPr>
        </p:nvSpPr>
        <p:spPr>
          <a:ln/>
        </p:spPr>
      </p:sp>
      <p:sp>
        <p:nvSpPr>
          <p:cNvPr id="468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FBA78-7DFB-4263-9B91-AD3945824B4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80706" name="Rectangle 2"/>
          <p:cNvSpPr>
            <a:spLocks noGrp="1" noRot="1" noChangeAspect="1" noChangeArrowheads="1" noTextEdit="1"/>
          </p:cNvSpPr>
          <p:nvPr>
            <p:ph type="sldImg"/>
          </p:nvPr>
        </p:nvSpPr>
        <p:spPr>
          <a:ln/>
        </p:spPr>
      </p:sp>
      <p:sp>
        <p:nvSpPr>
          <p:cNvPr id="4680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5587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6B2BD-FD3C-4773-B091-FE625E4157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77634" name="Rectangle 1026"/>
          <p:cNvSpPr>
            <a:spLocks noGrp="1" noRot="1" noChangeAspect="1" noChangeArrowheads="1" noTextEdit="1"/>
          </p:cNvSpPr>
          <p:nvPr>
            <p:ph type="sldImg"/>
          </p:nvPr>
        </p:nvSpPr>
        <p:spPr>
          <a:ln/>
        </p:spPr>
      </p:sp>
      <p:sp>
        <p:nvSpPr>
          <p:cNvPr id="467763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7222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5B329-BE5B-438C-A936-83658C5639D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64802" name="Rectangle 2"/>
          <p:cNvSpPr>
            <a:spLocks noGrp="1" noRot="1" noChangeAspect="1" noChangeArrowheads="1" noTextEdit="1"/>
          </p:cNvSpPr>
          <p:nvPr>
            <p:ph type="sldImg"/>
          </p:nvPr>
        </p:nvSpPr>
        <p:spPr>
          <a:xfrm>
            <a:off x="382588" y="685800"/>
            <a:ext cx="6094412" cy="3429000"/>
          </a:xfrm>
          <a:ln/>
        </p:spPr>
      </p:sp>
      <p:sp>
        <p:nvSpPr>
          <p:cNvPr id="276480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129578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D797003-5BC6-4F83-8861-A608C0E955D6}"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16866" name="Rectangle 2"/>
          <p:cNvSpPr>
            <a:spLocks noGrp="1" noRot="1" noChangeAspect="1" noChangeArrowheads="1" noTextEdit="1"/>
          </p:cNvSpPr>
          <p:nvPr>
            <p:ph type="sldImg"/>
          </p:nvPr>
        </p:nvSpPr>
        <p:spPr>
          <a:ln/>
        </p:spPr>
      </p:sp>
      <p:sp>
        <p:nvSpPr>
          <p:cNvPr id="131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E4C7F4-3553-4BD5-B34D-AAF268EF2D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66850" name="Rectangle 2"/>
          <p:cNvSpPr>
            <a:spLocks noGrp="1" noRot="1" noChangeAspect="1" noChangeArrowheads="1" noTextEdit="1"/>
          </p:cNvSpPr>
          <p:nvPr>
            <p:ph type="sldImg"/>
          </p:nvPr>
        </p:nvSpPr>
        <p:spPr>
          <a:xfrm>
            <a:off x="325438" y="698500"/>
            <a:ext cx="6208712" cy="3492500"/>
          </a:xfrm>
          <a:ln/>
        </p:spPr>
      </p:sp>
      <p:sp>
        <p:nvSpPr>
          <p:cNvPr id="27668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6CBA7-D4C0-4987-ABE7-A513771992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924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6BC997-3179-4AAD-A1CB-13F0BEA15F8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42818" name="Rectangle 2"/>
          <p:cNvSpPr>
            <a:spLocks noGrp="1" noRot="1" noChangeAspect="1" noChangeArrowheads="1" noTextEdit="1"/>
          </p:cNvSpPr>
          <p:nvPr>
            <p:ph type="sldImg"/>
          </p:nvPr>
        </p:nvSpPr>
        <p:spPr>
          <a:xfrm>
            <a:off x="325438" y="698500"/>
            <a:ext cx="6208712" cy="3492500"/>
          </a:xfrm>
          <a:ln/>
        </p:spPr>
      </p:sp>
      <p:sp>
        <p:nvSpPr>
          <p:cNvPr id="144281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4128698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92B92E-99E3-4226-9AEE-DC9916B7CCE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83426" name="Rectangle 2"/>
          <p:cNvSpPr>
            <a:spLocks noGrp="1" noRot="1" noChangeAspect="1" noChangeArrowheads="1" noTextEdit="1"/>
          </p:cNvSpPr>
          <p:nvPr>
            <p:ph type="sldImg"/>
          </p:nvPr>
        </p:nvSpPr>
        <p:spPr>
          <a:xfrm>
            <a:off x="325438" y="698500"/>
            <a:ext cx="6208712" cy="3492500"/>
          </a:xfrm>
          <a:ln/>
        </p:spPr>
      </p:sp>
      <p:sp>
        <p:nvSpPr>
          <p:cNvPr id="13834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659917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13368E-D885-4D01-8210-669A8011DEB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4864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AE924-6FA7-4FA7-89D9-295779098F8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4147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F4E5E9-790C-48B4-921C-80B7BE70830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62338" name="Rectangle 2"/>
          <p:cNvSpPr>
            <a:spLocks noGrp="1" noRot="1" noChangeAspect="1" noChangeArrowheads="1" noTextEdit="1"/>
          </p:cNvSpPr>
          <p:nvPr>
            <p:ph type="sldImg"/>
          </p:nvPr>
        </p:nvSpPr>
        <p:spPr>
          <a:ln/>
        </p:spPr>
      </p:sp>
      <p:sp>
        <p:nvSpPr>
          <p:cNvPr id="206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A390A-778D-4B02-A4D2-FEC579460E4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0368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39F8C-F87B-4344-BD5B-FE561CF4713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2253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CD8EEB-6839-49B5-8608-407D0DA0939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14050" name="Rectangle 1026"/>
          <p:cNvSpPr>
            <a:spLocks noGrp="1" noRot="1" noChangeAspect="1" noChangeArrowheads="1" noTextEdit="1"/>
          </p:cNvSpPr>
          <p:nvPr>
            <p:ph type="sldImg"/>
          </p:nvPr>
        </p:nvSpPr>
        <p:spPr>
          <a:ln/>
        </p:spPr>
      </p:sp>
      <p:sp>
        <p:nvSpPr>
          <p:cNvPr id="3714051"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38126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128C5-8A5D-4550-8693-6308CF37059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4968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BC218-6EC0-4D3F-A4C1-5247F4F1F80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5CCF77-2354-4B3F-931F-45D430D4B1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03298" name="Rectangle 2"/>
          <p:cNvSpPr>
            <a:spLocks noGrp="1" noRot="1" noChangeAspect="1" noChangeArrowheads="1" noTextEdit="1"/>
          </p:cNvSpPr>
          <p:nvPr>
            <p:ph type="sldImg"/>
          </p:nvPr>
        </p:nvSpPr>
        <p:spPr>
          <a:xfrm>
            <a:off x="325438" y="698500"/>
            <a:ext cx="6208712" cy="3492500"/>
          </a:xfrm>
          <a:ln/>
        </p:spPr>
      </p:sp>
      <p:sp>
        <p:nvSpPr>
          <p:cNvPr id="53032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BC218-6EC0-4D3F-A4C1-5247F4F1F80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BC218-6EC0-4D3F-A4C1-5247F4F1F80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9E400-4AFB-4D4C-847E-A37BC875437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BC218-6EC0-4D3F-A4C1-5247F4F1F80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F1E02-E252-4C59-B08A-8BF4490CA5F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70946" name="Rectangle 2"/>
          <p:cNvSpPr>
            <a:spLocks noGrp="1" noRot="1" noChangeAspect="1" noChangeArrowheads="1" noTextEdit="1"/>
          </p:cNvSpPr>
          <p:nvPr>
            <p:ph type="sldImg"/>
          </p:nvPr>
        </p:nvSpPr>
        <p:spPr>
          <a:xfrm>
            <a:off x="325438" y="698500"/>
            <a:ext cx="6208712" cy="3492500"/>
          </a:xfrm>
          <a:ln/>
        </p:spPr>
      </p:sp>
      <p:sp>
        <p:nvSpPr>
          <p:cNvPr id="277094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12626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CFFCC2-C4B5-49DE-A88F-B757AB3EC0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30114" name="Rectangle 2"/>
          <p:cNvSpPr>
            <a:spLocks noGrp="1" noRot="1" noChangeAspect="1" noChangeArrowheads="1" noTextEdit="1"/>
          </p:cNvSpPr>
          <p:nvPr>
            <p:ph type="sldImg"/>
          </p:nvPr>
        </p:nvSpPr>
        <p:spPr>
          <a:ln/>
        </p:spPr>
      </p:sp>
      <p:sp>
        <p:nvSpPr>
          <p:cNvPr id="393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3751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25CFE0-0BF4-410D-B5FE-8014E511C20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32162" name="Rectangle 2"/>
          <p:cNvSpPr>
            <a:spLocks noGrp="1" noRot="1" noChangeAspect="1" noChangeArrowheads="1" noTextEdit="1"/>
          </p:cNvSpPr>
          <p:nvPr>
            <p:ph type="sldImg"/>
          </p:nvPr>
        </p:nvSpPr>
        <p:spPr>
          <a:ln/>
        </p:spPr>
      </p:sp>
      <p:sp>
        <p:nvSpPr>
          <p:cNvPr id="393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6223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EAF88-36B8-48E2-ACE7-DBB3F21B4E2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72994" name="Rectangle 2"/>
          <p:cNvSpPr>
            <a:spLocks noGrp="1" noRot="1" noChangeAspect="1" noChangeArrowheads="1" noTextEdit="1"/>
          </p:cNvSpPr>
          <p:nvPr>
            <p:ph type="sldImg"/>
          </p:nvPr>
        </p:nvSpPr>
        <p:spPr>
          <a:xfrm>
            <a:off x="325438" y="698500"/>
            <a:ext cx="6208712" cy="3492500"/>
          </a:xfrm>
          <a:ln/>
        </p:spPr>
      </p:sp>
      <p:sp>
        <p:nvSpPr>
          <p:cNvPr id="27729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071162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9CE8C-0B61-46C9-8A68-07B14505BDD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05282" name="Rectangle 2"/>
          <p:cNvSpPr>
            <a:spLocks noGrp="1" noRot="1" noChangeAspect="1" noChangeArrowheads="1" noTextEdit="1"/>
          </p:cNvSpPr>
          <p:nvPr>
            <p:ph type="sldImg"/>
          </p:nvPr>
        </p:nvSpPr>
        <p:spPr>
          <a:ln/>
        </p:spPr>
      </p:sp>
      <p:sp>
        <p:nvSpPr>
          <p:cNvPr id="4705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30309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635DA5-DB8A-43B3-A461-09E7330338E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EE433-FAE1-409C-B90F-C45CC5C896C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2210" name="Rectangle 2"/>
          <p:cNvSpPr>
            <a:spLocks noGrp="1" noRot="1" noChangeAspect="1" noChangeArrowheads="1" noTextEdit="1"/>
          </p:cNvSpPr>
          <p:nvPr>
            <p:ph type="sldImg"/>
          </p:nvPr>
        </p:nvSpPr>
        <p:spPr>
          <a:xfrm>
            <a:off x="325438" y="698500"/>
            <a:ext cx="6208712" cy="3492500"/>
          </a:xfrm>
          <a:ln/>
        </p:spPr>
      </p:sp>
      <p:sp>
        <p:nvSpPr>
          <p:cNvPr id="534221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A1C0DE-6F53-479F-894E-D15B9FC5839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81634"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81635"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9E400-4AFB-4D4C-847E-A37BC875437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9E400-4AFB-4D4C-847E-A37BC875437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9E400-4AFB-4D4C-847E-A37BC875437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8F59A-CF38-40E2-8EB8-79AAAB3E0D74}" type="slidenum">
              <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3F5368-27FC-4D5E-9689-350138228C7C}" type="slidenum">
              <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1BDCD9-0BCF-49D2-819A-8315CCFD324C}" type="slidenum">
              <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3CA165-4D46-424D-A9BC-16926A37B9A6}" type="slidenum">
              <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54FAD4-C308-4881-BC9D-5A297596EEED}" type="slidenum">
              <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nl-NL"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77081D-9B5F-45D0-B204-6496E312E3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87714" name="Rectangle 2"/>
          <p:cNvSpPr>
            <a:spLocks noGrp="1" noRot="1" noChangeAspect="1" noChangeArrowheads="1" noTextEdit="1"/>
          </p:cNvSpPr>
          <p:nvPr>
            <p:ph type="sldImg"/>
          </p:nvPr>
        </p:nvSpPr>
        <p:spPr>
          <a:xfrm>
            <a:off x="325438" y="698500"/>
            <a:ext cx="6208712" cy="3492500"/>
          </a:xfrm>
          <a:ln/>
        </p:spPr>
      </p:sp>
      <p:sp>
        <p:nvSpPr>
          <p:cNvPr id="318771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54C9F5-4CCA-487C-A120-0109079D672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38754" name="Rectangle 2"/>
          <p:cNvSpPr>
            <a:spLocks noGrp="1" noRot="1" noChangeAspect="1" noChangeArrowheads="1" noTextEdit="1"/>
          </p:cNvSpPr>
          <p:nvPr>
            <p:ph type="sldImg"/>
          </p:nvPr>
        </p:nvSpPr>
        <p:spPr>
          <a:xfrm>
            <a:off x="325438" y="698500"/>
            <a:ext cx="6208712" cy="3492500"/>
          </a:xfrm>
          <a:ln/>
        </p:spPr>
      </p:sp>
      <p:sp>
        <p:nvSpPr>
          <p:cNvPr id="49387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B36DAF-4EDD-48AE-AC93-458077624D7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55106" name="Rectangle 2"/>
          <p:cNvSpPr>
            <a:spLocks noGrp="1" noRot="1" noChangeAspect="1" noChangeArrowheads="1" noTextEdit="1"/>
          </p:cNvSpPr>
          <p:nvPr>
            <p:ph type="sldImg"/>
          </p:nvPr>
        </p:nvSpPr>
        <p:spPr>
          <a:xfrm>
            <a:off x="325438" y="698500"/>
            <a:ext cx="6208712" cy="3492500"/>
          </a:xfrm>
          <a:ln/>
        </p:spPr>
      </p:sp>
      <p:sp>
        <p:nvSpPr>
          <p:cNvPr id="145510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592E6B-6654-48FE-B85C-1E8328CC4DC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85666" name="Rectangle 2"/>
          <p:cNvSpPr>
            <a:spLocks noGrp="1" noRot="1" noChangeAspect="1" noChangeArrowheads="1" noTextEdit="1"/>
          </p:cNvSpPr>
          <p:nvPr>
            <p:ph type="sldImg"/>
          </p:nvPr>
        </p:nvSpPr>
        <p:spPr>
          <a:xfrm>
            <a:off x="325438" y="698500"/>
            <a:ext cx="6208712" cy="3492500"/>
          </a:xfrm>
          <a:ln/>
        </p:spPr>
      </p:sp>
      <p:sp>
        <p:nvSpPr>
          <p:cNvPr id="318566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5163A9-7038-44F1-A2F1-3CD996DBE32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75042" name="Rectangle 2"/>
          <p:cNvSpPr>
            <a:spLocks noGrp="1" noRot="1" noChangeAspect="1" noChangeArrowheads="1" noTextEdit="1"/>
          </p:cNvSpPr>
          <p:nvPr>
            <p:ph type="sldImg"/>
          </p:nvPr>
        </p:nvSpPr>
        <p:spPr>
          <a:xfrm>
            <a:off x="325438" y="698500"/>
            <a:ext cx="6208712" cy="3492500"/>
          </a:xfrm>
          <a:ln/>
        </p:spPr>
      </p:sp>
      <p:sp>
        <p:nvSpPr>
          <p:cNvPr id="277504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D9427D-D4A6-4EFE-B395-8A94678C199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r>
              <a:rPr lang="en-US"/>
              <a:t>“Erasmus” by Hans the Younger Holbein (1523)</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42FA0C-BF1A-456E-8173-F0C2F73D14D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E24B5-8CC2-4B52-A045-025307FFE1E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83234" name="Rectangle 2"/>
          <p:cNvSpPr>
            <a:spLocks noGrp="1" noRot="1" noChangeAspect="1" noChangeArrowheads="1" noTextEdit="1"/>
          </p:cNvSpPr>
          <p:nvPr>
            <p:ph type="sldImg"/>
          </p:nvPr>
        </p:nvSpPr>
        <p:spPr>
          <a:xfrm>
            <a:off x="325438" y="698500"/>
            <a:ext cx="6208712" cy="3492500"/>
          </a:xfrm>
          <a:ln/>
        </p:spPr>
      </p:sp>
      <p:sp>
        <p:nvSpPr>
          <p:cNvPr id="278323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775295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8771B0-99DD-48A6-BDD3-ECD31458C15E}"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2466" name="Rectangle 2"/>
          <p:cNvSpPr>
            <a:spLocks noGrp="1" noRot="1" noChangeAspect="1" noChangeArrowheads="1" noTextEdit="1"/>
          </p:cNvSpPr>
          <p:nvPr>
            <p:ph type="sldImg"/>
          </p:nvPr>
        </p:nvSpPr>
        <p:spPr>
          <a:ln/>
        </p:spPr>
      </p:sp>
      <p:sp>
        <p:nvSpPr>
          <p:cNvPr id="134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9C810A-16F5-4488-839F-E333C53D2552}"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1442" name="Rectangle 2"/>
          <p:cNvSpPr>
            <a:spLocks noGrp="1" noRot="1" noChangeAspect="1" noChangeArrowheads="1" noTextEdit="1"/>
          </p:cNvSpPr>
          <p:nvPr>
            <p:ph type="sldImg"/>
          </p:nvPr>
        </p:nvSpPr>
        <p:spPr>
          <a:ln/>
        </p:spPr>
      </p:sp>
      <p:sp>
        <p:nvSpPr>
          <p:cNvPr id="134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214165-A580-4B7A-B9DE-EEDB09D7722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6018" name="Rectangle 2"/>
          <p:cNvSpPr>
            <a:spLocks noGrp="1" noRot="1" noChangeAspect="1" noChangeArrowheads="1" noTextEdit="1"/>
          </p:cNvSpPr>
          <p:nvPr>
            <p:ph type="sldImg"/>
          </p:nvPr>
        </p:nvSpPr>
        <p:spPr>
          <a:ln/>
        </p:spPr>
      </p:sp>
      <p:sp>
        <p:nvSpPr>
          <p:cNvPr id="392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707237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7CDFFB-62D6-4F0E-8DF5-EE8EAE0B7E1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1922" name="Rectangle 2"/>
          <p:cNvSpPr>
            <a:spLocks noGrp="1" noRot="1" noChangeAspect="1" noChangeArrowheads="1" noTextEdit="1"/>
          </p:cNvSpPr>
          <p:nvPr>
            <p:ph type="sldImg"/>
          </p:nvPr>
        </p:nvSpPr>
        <p:spPr>
          <a:ln/>
        </p:spPr>
      </p:sp>
      <p:sp>
        <p:nvSpPr>
          <p:cNvPr id="392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690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EEF678-4A46-4958-BDF5-F1A09576256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44578" name="Rectangle 2"/>
          <p:cNvSpPr>
            <a:spLocks noGrp="1" noRot="1" noChangeAspect="1" noChangeArrowheads="1" noTextEdit="1"/>
          </p:cNvSpPr>
          <p:nvPr>
            <p:ph type="sldImg"/>
          </p:nvPr>
        </p:nvSpPr>
        <p:spPr>
          <a:ln/>
        </p:spPr>
      </p:sp>
      <p:sp>
        <p:nvSpPr>
          <p:cNvPr id="514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15832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77895C-0D01-414B-9967-7C0823525A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3970" name="Rectangle 2"/>
          <p:cNvSpPr>
            <a:spLocks noGrp="1" noRot="1" noChangeAspect="1" noChangeArrowheads="1" noTextEdit="1"/>
          </p:cNvSpPr>
          <p:nvPr>
            <p:ph type="sldImg"/>
          </p:nvPr>
        </p:nvSpPr>
        <p:spPr>
          <a:ln/>
        </p:spPr>
      </p:sp>
      <p:sp>
        <p:nvSpPr>
          <p:cNvPr id="392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7665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5F4192-8976-4683-838F-47F23962C43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97666" name="Rectangle 2"/>
          <p:cNvSpPr>
            <a:spLocks noGrp="1" noRot="1" noChangeAspect="1" noChangeArrowheads="1" noTextEdit="1"/>
          </p:cNvSpPr>
          <p:nvPr>
            <p:ph type="sldImg"/>
          </p:nvPr>
        </p:nvSpPr>
        <p:spPr>
          <a:ln/>
        </p:spPr>
      </p:sp>
      <p:sp>
        <p:nvSpPr>
          <p:cNvPr id="3697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3771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9047DE-A31E-412A-ABFF-3735A501193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19362" name="Rectangle 2"/>
          <p:cNvSpPr>
            <a:spLocks noGrp="1" noRot="1" noChangeAspect="1" noChangeArrowheads="1" noTextEdit="1"/>
          </p:cNvSpPr>
          <p:nvPr>
            <p:ph type="sldImg"/>
          </p:nvPr>
        </p:nvSpPr>
        <p:spPr>
          <a:ln/>
        </p:spPr>
      </p:sp>
      <p:sp>
        <p:nvSpPr>
          <p:cNvPr id="5519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77895C-0D01-414B-9967-7C0823525A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3970" name="Rectangle 2"/>
          <p:cNvSpPr>
            <a:spLocks noGrp="1" noRot="1" noChangeAspect="1" noChangeArrowheads="1" noTextEdit="1"/>
          </p:cNvSpPr>
          <p:nvPr>
            <p:ph type="sldImg"/>
          </p:nvPr>
        </p:nvSpPr>
        <p:spPr>
          <a:ln/>
        </p:spPr>
      </p:sp>
      <p:sp>
        <p:nvSpPr>
          <p:cNvPr id="392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04548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A07DC4-53DF-4446-8DCC-031B79EC572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96258" name="Rectangle 2"/>
          <p:cNvSpPr>
            <a:spLocks noGrp="1" noRot="1" noChangeAspect="1" noChangeArrowheads="1" noTextEdit="1"/>
          </p:cNvSpPr>
          <p:nvPr>
            <p:ph type="sldImg"/>
          </p:nvPr>
        </p:nvSpPr>
        <p:spPr>
          <a:ln/>
        </p:spPr>
      </p:sp>
      <p:sp>
        <p:nvSpPr>
          <p:cNvPr id="3296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37362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568178-CB32-4991-AD51-D73C73E27A2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32034" name="Rectangle 2"/>
          <p:cNvSpPr>
            <a:spLocks noGrp="1" noRot="1" noChangeAspect="1" noChangeArrowheads="1" noTextEdit="1"/>
          </p:cNvSpPr>
          <p:nvPr>
            <p:ph type="sldImg"/>
          </p:nvPr>
        </p:nvSpPr>
        <p:spPr>
          <a:xfrm>
            <a:off x="325438" y="698500"/>
            <a:ext cx="6208712" cy="3492500"/>
          </a:xfrm>
          <a:ln/>
        </p:spPr>
      </p:sp>
      <p:sp>
        <p:nvSpPr>
          <p:cNvPr id="273203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8028127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B48967-F777-4B12-8C79-09C9756A928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93159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15ABE2-1420-460A-85FC-75A10369E18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90690" name="Rectangle 2"/>
          <p:cNvSpPr>
            <a:spLocks noGrp="1" noRot="1" noChangeAspect="1" noChangeArrowheads="1" noTextEdit="1"/>
          </p:cNvSpPr>
          <p:nvPr>
            <p:ph type="sldImg"/>
          </p:nvPr>
        </p:nvSpPr>
        <p:spPr>
          <a:xfrm>
            <a:off x="325438" y="698500"/>
            <a:ext cx="6208712" cy="3492500"/>
          </a:xfrm>
          <a:ln/>
        </p:spPr>
      </p:sp>
      <p:sp>
        <p:nvSpPr>
          <p:cNvPr id="5490691"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29176318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4007E-A088-4E64-965A-D16121D2DDA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73250" name="Rectangle 2"/>
          <p:cNvSpPr>
            <a:spLocks noGrp="1" noRot="1" noChangeAspect="1" noChangeArrowheads="1" noTextEdit="1"/>
          </p:cNvSpPr>
          <p:nvPr>
            <p:ph type="sldImg"/>
          </p:nvPr>
        </p:nvSpPr>
        <p:spPr>
          <a:xfrm>
            <a:off x="382588" y="685800"/>
            <a:ext cx="6094412" cy="3429000"/>
          </a:xfrm>
          <a:ln/>
        </p:spPr>
      </p:sp>
      <p:sp>
        <p:nvSpPr>
          <p:cNvPr id="517325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380255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0BE0F-A910-47C5-9451-B68A6038DAB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76322" name="Rectangle 2"/>
          <p:cNvSpPr>
            <a:spLocks noGrp="1" noRot="1" noChangeAspect="1" noChangeArrowheads="1" noTextEdit="1"/>
          </p:cNvSpPr>
          <p:nvPr>
            <p:ph type="sldImg"/>
          </p:nvPr>
        </p:nvSpPr>
        <p:spPr>
          <a:xfrm>
            <a:off x="382588" y="685800"/>
            <a:ext cx="6094412" cy="3429000"/>
          </a:xfrm>
          <a:ln/>
        </p:spPr>
      </p:sp>
      <p:sp>
        <p:nvSpPr>
          <p:cNvPr id="51763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96082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4F8F74-3B75-4806-A68F-E26B7F467A7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80066" name="Rectangle 2"/>
          <p:cNvSpPr>
            <a:spLocks noGrp="1" noRot="1" noChangeAspect="1" noChangeArrowheads="1" noTextEdit="1"/>
          </p:cNvSpPr>
          <p:nvPr>
            <p:ph type="sldImg"/>
          </p:nvPr>
        </p:nvSpPr>
        <p:spPr>
          <a:ln/>
        </p:spPr>
      </p:sp>
      <p:sp>
        <p:nvSpPr>
          <p:cNvPr id="5080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29214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20260B-0CCD-4B04-B9D7-2E66C70244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0FDBDC-A135-4235-B4B5-F6489F35F1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41715-F670-4EE6-8CA9-FD4F182DB6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6418" name="Rectangle 2"/>
          <p:cNvSpPr>
            <a:spLocks noGrp="1" noRot="1" noChangeAspect="1" noChangeArrowheads="1" noTextEdit="1"/>
          </p:cNvSpPr>
          <p:nvPr>
            <p:ph type="sldImg"/>
          </p:nvPr>
        </p:nvSpPr>
        <p:spPr>
          <a:xfrm>
            <a:off x="381000" y="685800"/>
            <a:ext cx="6096000" cy="3429000"/>
          </a:xfrm>
          <a:ln/>
        </p:spPr>
      </p:sp>
      <p:sp>
        <p:nvSpPr>
          <p:cNvPr id="316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8168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588EF6-A596-40F8-A40F-3E8FCD676C6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D75914-F16D-46D0-99B5-8A839C3B07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55214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2388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0866B-F12E-4B01-8A26-CE32732E78C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64033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58C69E-FAC5-4A29-A80D-49C179DAF2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44866" name="Rectangle 2"/>
          <p:cNvSpPr>
            <a:spLocks noGrp="1" noRot="1" noChangeAspect="1" noChangeArrowheads="1" noTextEdit="1"/>
          </p:cNvSpPr>
          <p:nvPr>
            <p:ph type="sldImg"/>
          </p:nvPr>
        </p:nvSpPr>
        <p:spPr>
          <a:ln/>
        </p:spPr>
      </p:sp>
      <p:sp>
        <p:nvSpPr>
          <p:cNvPr id="464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18787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21876-8704-4838-9DBA-48A36E957F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82466" name="Rectangle 2"/>
          <p:cNvSpPr>
            <a:spLocks noGrp="1" noRot="1" noChangeAspect="1" noChangeArrowheads="1" noTextEdit="1"/>
          </p:cNvSpPr>
          <p:nvPr>
            <p:ph type="sldImg"/>
          </p:nvPr>
        </p:nvSpPr>
        <p:spPr>
          <a:xfrm>
            <a:off x="381000" y="685800"/>
            <a:ext cx="6096000" cy="3429000"/>
          </a:xfrm>
          <a:ln/>
        </p:spPr>
      </p:sp>
      <p:sp>
        <p:nvSpPr>
          <p:cNvPr id="518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2925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C1650A-A608-4D86-B23D-77355500156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57186" name="Rectangle 2"/>
          <p:cNvSpPr>
            <a:spLocks noGrp="1" noRot="1" noChangeAspect="1" noChangeArrowheads="1" noTextEdit="1"/>
          </p:cNvSpPr>
          <p:nvPr>
            <p:ph type="sldImg"/>
          </p:nvPr>
        </p:nvSpPr>
        <p:spPr>
          <a:ln/>
        </p:spPr>
      </p:sp>
      <p:sp>
        <p:nvSpPr>
          <p:cNvPr id="49571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513A-FC33-A049-9AC6-8C95AB86E9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3CA65-FB6B-DE9E-589A-74EE24B38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F3A1C9-250D-EF77-E807-91ECF783B980}"/>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5" name="Footer Placeholder 4">
            <a:extLst>
              <a:ext uri="{FF2B5EF4-FFF2-40B4-BE49-F238E27FC236}">
                <a16:creationId xmlns:a16="http://schemas.microsoft.com/office/drawing/2014/main" id="{C8F02037-3ECB-BDD6-49D7-68FD3F9F3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166D4-C571-7159-49EE-985F0A5212E1}"/>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7153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C441-A368-FF8A-7AFE-75FABB2661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9FB033-D52B-5D6B-DC95-BB11154E18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F94EB-04E9-5429-906D-4675A6320DAA}"/>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5" name="Footer Placeholder 4">
            <a:extLst>
              <a:ext uri="{FF2B5EF4-FFF2-40B4-BE49-F238E27FC236}">
                <a16:creationId xmlns:a16="http://schemas.microsoft.com/office/drawing/2014/main" id="{4F8D9E0D-142A-11EF-315D-1A5F21C03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0ABA0-72B5-FD81-33E7-8F9B73BA710C}"/>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6494883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96736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8802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81485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214747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535863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97371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118503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95260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52768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8518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4E97C-2E5B-EB29-84D4-29A76ACD9C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9CDF45-2BBF-6751-A16F-D4A6D1B07F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33EBC-8640-2B23-E859-D960A62F0F5F}"/>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5" name="Footer Placeholder 4">
            <a:extLst>
              <a:ext uri="{FF2B5EF4-FFF2-40B4-BE49-F238E27FC236}">
                <a16:creationId xmlns:a16="http://schemas.microsoft.com/office/drawing/2014/main" id="{A94D49E3-9BDC-EE7B-35D9-00908D622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46E68-610D-A779-F71A-E235C324A84A}"/>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18768146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482054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516928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123317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798946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15929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822055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81370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9422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7607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483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3/11/2023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879217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2592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8946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4888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9637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0866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5014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8704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213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3372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1702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417344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84401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4311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20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82859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476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16703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6788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9299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0682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47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3/11/2023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622857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19783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5824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2008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25210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599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8935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4617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856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3811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151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188192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298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8729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4640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8438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2137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34320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17096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68837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6121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26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315480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819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2308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6379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8020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4636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4173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0173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706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02173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377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032150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8325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34038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25010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7042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8048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1921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5585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0642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36329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490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894695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09362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972324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555691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7934666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015820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9620762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391433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103035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6382357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227777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3/11/2023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704426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9952148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3/11/2023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497670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011070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802623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89196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152984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372464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71616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55835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846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E0C5-4194-A36D-F670-8707B50F7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DB1859-5C52-4406-3869-891E5D6822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854F0-CDFF-8A55-0AF5-DEF97AC375B8}"/>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5" name="Footer Placeholder 4">
            <a:extLst>
              <a:ext uri="{FF2B5EF4-FFF2-40B4-BE49-F238E27FC236}">
                <a16:creationId xmlns:a16="http://schemas.microsoft.com/office/drawing/2014/main" id="{CE313A60-D9FA-DF3B-6934-05A2906E1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55C25-70F3-DE05-FD4A-EE3B2F60CB43}"/>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818052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3/11/2023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40498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88506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172098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301213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051640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645406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280901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4021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57055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873765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89104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483909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917839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074499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51481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172525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7132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5228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836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1342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188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3291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774885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067540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2369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5917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16233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0503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234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033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3337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3135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0717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0544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18725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33074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0181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9513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3184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5549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1325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6772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39616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0032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1894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8266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73488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2943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59622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5759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6467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5894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63503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15698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863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93928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206051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457876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4066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8677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81951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95920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81138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34129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D3E5A42-B0D9-44CD-9FD5-1CE847937F6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4793190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F280FDB-BE68-492E-8CFD-3A694D1874D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031671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841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BC63028-F890-439F-B02E-805D90CC7E4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9541016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4D18DC2-2E7C-4913-B284-4DF70D2A5BE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1156326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6C29CDF-0B0D-427E-9A60-A517854B862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1535087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1077618-B2E7-4E1B-8E82-3AC46BC418B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83518071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68CCC9-F89C-4710-B7D3-E743D5B0920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9615111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14149E-47AB-4622-AFB6-F30DF3B7604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8174963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DACB97B-C11B-47E9-A865-76B538EC96C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4033263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A4632AE-EC57-4EBB-B56D-C8D88ABDF64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422722855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1D612E3-A1CC-4C64-8B8F-FEFD706DAD9A}"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42187410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910995-9D5B-4E19-83D4-5C6A74A623B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4139787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0685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47426F5-1838-48E9-880A-5603DE303B5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3033205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D31D27-E8E5-4212-B4E2-D016831E8FC1}"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6176072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5E4E2B-1850-4F32-B1B0-6B5843B7F78C}"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1943296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D6AB7E6-A5BD-4248-B6C6-1C306ED2CAC6}"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9229677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348A85D-6A1B-47C8-8B65-6CC354A7A518}"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6727774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E21C21A-B1EB-4E72-B7AB-4D6A32DCAE0D}"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4982742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112CEFC-CAC9-4A1D-A3D5-F0B0E9DF1031}"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7742310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4B803D5-BB3F-4E51-8A45-CF0398D9ACFB}"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5321123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28515D1-D9B5-4DC6-8908-6BDBF6330DA1}"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1842234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C2EA19B-0834-45C5-8F4D-3D2FCFEAE6EF}"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766136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10237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4C56153-E02C-4638-8CEF-7EC3B4DD083C}"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10229801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ACD2707-99C7-4A5B-9659-8F08D3B83511}" type="slidenum">
              <a:rPr lang="en-GB" sz="1400" kern="1200">
                <a:solidFill>
                  <a:srgbClr val="000000"/>
                </a:solidFill>
                <a:latin typeface="Times New Roman" pitchFamily="18" charset="0"/>
                <a:ea typeface="+mn-ea"/>
                <a:cs typeface="+mn-cs"/>
              </a:rPr>
              <a:pPr algn="r" rtl="0" fontAlgn="base">
                <a:spcBef>
                  <a:spcPct val="0"/>
                </a:spcBef>
                <a:spcAft>
                  <a:spcPct val="0"/>
                </a:spcAft>
                <a:defRPr/>
              </a:pPr>
              <a:t>‹#›</a:t>
            </a:fld>
            <a:endParaRPr lang="en-GB"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3628955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6FCBCB84-3CD0-42D3-8A4D-761CBCC0CF55}"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781705734"/>
      </p:ext>
    </p:extLst>
  </p:cSld>
  <p:clrMapOvr>
    <a:masterClrMapping/>
  </p:clrMapOvr>
  <p:transition spd="slow">
    <p:cu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20812123-C8CB-4CBC-88BA-A6CF5C18AF2F}"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624817689"/>
      </p:ext>
    </p:extLst>
  </p:cSld>
  <p:clrMapOvr>
    <a:masterClrMapping/>
  </p:clrMapOvr>
  <p:transition spd="slow">
    <p:cu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C762170F-D35A-4FA0-BA2D-658F12614AE4}"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3312870197"/>
      </p:ext>
    </p:extLst>
  </p:cSld>
  <p:clrMapOvr>
    <a:masterClrMapping/>
  </p:clrMapOvr>
  <p:transition spd="slow">
    <p:cu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551CD1A7-2E40-4F49-9D1E-7B24D2ABB56A}"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45450066"/>
      </p:ext>
    </p:extLst>
  </p:cSld>
  <p:clrMapOvr>
    <a:masterClrMapping/>
  </p:clrMapOvr>
  <p:transition spd="slow">
    <p:cu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FECFE22-81F8-4787-ABF8-05579511CE15}"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564837009"/>
      </p:ext>
    </p:extLst>
  </p:cSld>
  <p:clrMapOvr>
    <a:masterClrMapping/>
  </p:clrMapOvr>
  <p:transition spd="slow">
    <p:cu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eaLnBrk="0" fontAlgn="base" hangingPunct="0">
              <a:spcBef>
                <a:spcPct val="0"/>
              </a:spcBef>
              <a:spcAft>
                <a:spcPct val="0"/>
              </a:spcAft>
            </a:pPr>
            <a:fld id="{5EA30D3D-085C-405A-8B2C-FDEA22FB37F7}"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492723911"/>
      </p:ext>
    </p:extLst>
  </p:cSld>
  <p:clrMapOvr>
    <a:masterClrMapping/>
  </p:clrMapOvr>
  <p:transition spd="slow">
    <p:cu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eaLnBrk="0" fontAlgn="base" hangingPunct="0">
              <a:spcBef>
                <a:spcPct val="0"/>
              </a:spcBef>
              <a:spcAft>
                <a:spcPct val="0"/>
              </a:spcAft>
            </a:pPr>
            <a:fld id="{1A94A308-8E47-4790-BC25-1A8DD38A27CB}"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182156098"/>
      </p:ext>
    </p:extLst>
  </p:cSld>
  <p:clrMapOvr>
    <a:masterClrMapping/>
  </p:clrMapOvr>
  <p:transition spd="slow">
    <p:cu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AD898862-E530-494C-B5D8-A819077D2302}"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625996897"/>
      </p:ext>
    </p:extLst>
  </p:cSld>
  <p:clrMapOvr>
    <a:masterClrMapping/>
  </p:clrMapOvr>
  <p:transition spd="slow">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52115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B5BFB17B-1ECA-4071-B51B-6992B1949E8D}"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285459203"/>
      </p:ext>
    </p:extLst>
  </p:cSld>
  <p:clrMapOvr>
    <a:masterClrMapping/>
  </p:clrMapOvr>
  <p:transition spd="slow">
    <p:cu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3ED160E6-9368-4AEF-A1A5-9B6FA0C2ED9A}"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584439696"/>
      </p:ext>
    </p:extLst>
  </p:cSld>
  <p:clrMapOvr>
    <a:masterClrMapping/>
  </p:clrMapOvr>
  <p:transition spd="slow">
    <p:cu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DC2BB615-3121-40E0-9A63-154753F0A619}"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81475802"/>
      </p:ext>
    </p:extLst>
  </p:cSld>
  <p:clrMapOvr>
    <a:masterClrMapping/>
  </p:clrMapOvr>
  <p:transition spd="slow">
    <p:cu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eaLnBrk="0" fontAlgn="base" hangingPunct="0">
              <a:spcBef>
                <a:spcPct val="0"/>
              </a:spcBef>
              <a:spcAft>
                <a:spcPct val="0"/>
              </a:spcAft>
            </a:pPr>
            <a:fld id="{AD6EEC7F-5018-47F5-9AA6-615CFBF4FAE5}"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622957432"/>
      </p:ext>
    </p:extLst>
  </p:cSld>
  <p:clrMapOvr>
    <a:masterClrMapping/>
  </p:clrMapOvr>
  <p:transition spd="slow">
    <p:cu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32AB9C-9E90-4D1C-960B-1CFC43A49C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4461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199B20-42B7-4767-99FB-1ECB61EC02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577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8E97D7-202D-4C4E-83DC-4B7D5D85DB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86181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52936B-A1D9-41BC-96C5-45D5F96BD7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584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9A9695-1B17-46AD-BF2E-B4351524CD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63744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6DBF763-4AF1-40CA-A5D4-4F4BF1B1C8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64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A4AA-35CF-120B-FF58-24D7051B3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063BD-E7B8-E0BF-A47A-0E7BD7098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CD31C-AE30-DA75-36B5-897BD52A4A00}"/>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5" name="Footer Placeholder 4">
            <a:extLst>
              <a:ext uri="{FF2B5EF4-FFF2-40B4-BE49-F238E27FC236}">
                <a16:creationId xmlns:a16="http://schemas.microsoft.com/office/drawing/2014/main" id="{45456FF6-BC4D-48C6-9128-769679217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FFF4E-280C-3FDA-3FB9-A400EC9BAD6A}"/>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547903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980112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49C1FB9-4782-4C6A-A341-63847D15B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93240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34F6198-157A-4809-9FD0-5ED214116A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3682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1A7568-4929-4AB2-B7F4-143D227FF5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3232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EF6B9-3B7E-482D-9BCF-BB02F5E82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74394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483F19-C2D4-48B8-88DC-B607E1198F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3057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713645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693291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8203595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003323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55221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975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7171781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783393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381010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8225334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4183207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409860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2286000"/>
            <a:ext cx="11480800"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0"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115151578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3605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4873725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976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29345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4355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53485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8292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31979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50547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54311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0723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0" y="1524000"/>
            <a:ext cx="11582400" cy="4495800"/>
          </a:xfrm>
        </p:spPr>
        <p:txBody>
          <a:bodyPr/>
          <a:lstStyle/>
          <a:p>
            <a:pPr lvl="0"/>
            <a:endParaRPr lang="en-US" noProof="0"/>
          </a:p>
        </p:txBody>
      </p:sp>
    </p:spTree>
    <p:extLst>
      <p:ext uri="{BB962C8B-B14F-4D97-AF65-F5344CB8AC3E}">
        <p14:creationId xmlns:p14="http://schemas.microsoft.com/office/powerpoint/2010/main" val="27668887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0177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963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09749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0563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274062688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82743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284322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5086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17837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5774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0947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09227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915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4918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1550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4005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8453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200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169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555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5661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8673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21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3D3B-9B8B-7544-4B15-E8DD85E16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F5B68F-0669-156F-2785-7BC9DB34B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30F03-ADAB-F924-7C9E-860D8FD12A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C3C-FFD1-6675-423B-FCDEC8191866}"/>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6" name="Footer Placeholder 5">
            <a:extLst>
              <a:ext uri="{FF2B5EF4-FFF2-40B4-BE49-F238E27FC236}">
                <a16:creationId xmlns:a16="http://schemas.microsoft.com/office/drawing/2014/main" id="{94EE6A5F-1DE3-14B4-630D-F05D54F9E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E58D1-9BB9-42AA-44F7-A42C03CAFED4}"/>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202151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170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099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0293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908642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814293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4179839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526818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3008577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400648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03648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B9BA-C40E-EBA4-13F0-896DA80528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95DEF1-1291-5332-6273-B1BCE7F2F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4941C-9BE2-E22D-7DF8-560FBFE086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D5F55-5135-4728-EA0C-46B8BA359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561D58-E20A-7794-4BFA-59EEE3468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B1AC8-E929-FBB5-5E53-0AAC1F021B9A}"/>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8" name="Footer Placeholder 7">
            <a:extLst>
              <a:ext uri="{FF2B5EF4-FFF2-40B4-BE49-F238E27FC236}">
                <a16:creationId xmlns:a16="http://schemas.microsoft.com/office/drawing/2014/main" id="{214AF8FA-660C-CF57-D37F-3B3605E58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A11EBF-9958-042E-25B3-91469A0D8029}"/>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621420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558525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4221319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319981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555026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3158164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738154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308489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393212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052466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97674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F4D-FC17-6590-BE19-9E4DBE090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75136D-7FF1-BAF4-4FE9-403DA68F6E75}"/>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4" name="Footer Placeholder 3">
            <a:extLst>
              <a:ext uri="{FF2B5EF4-FFF2-40B4-BE49-F238E27FC236}">
                <a16:creationId xmlns:a16="http://schemas.microsoft.com/office/drawing/2014/main" id="{BDC4EC33-3B33-C01A-80DA-4D99DC1F36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49F138-C7B2-F2C1-2B9D-4901B6FBA821}"/>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18200948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406149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48338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483008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192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853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919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28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639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1570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3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FD96A-77F3-A935-FFF0-03C1C3AFC150}"/>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3" name="Footer Placeholder 2">
            <a:extLst>
              <a:ext uri="{FF2B5EF4-FFF2-40B4-BE49-F238E27FC236}">
                <a16:creationId xmlns:a16="http://schemas.microsoft.com/office/drawing/2014/main" id="{615078EE-9643-C01E-0DAC-44C8DD935D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59FE3A-EDD6-FE3F-567D-CFD229DDD902}"/>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802156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0655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64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1727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1730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7D7D9B20-E06E-41F0-A1AD-28D3CA2FA4F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353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2029681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017149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919344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502475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24854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CE94-1C9B-1C75-3EE6-BC736F13E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DB4BD5-A2ED-425E-644C-B739D70D6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939EDD-F651-1797-3409-7F1D5D40B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EF369-EBC1-5724-714D-FDCAD87BB2A1}"/>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6" name="Footer Placeholder 5">
            <a:extLst>
              <a:ext uri="{FF2B5EF4-FFF2-40B4-BE49-F238E27FC236}">
                <a16:creationId xmlns:a16="http://schemas.microsoft.com/office/drawing/2014/main" id="{722BAA23-15F3-3E4E-A2E5-9CF20F0D4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EAB51-F711-A1A6-87C2-047521FB5F36}"/>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51878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5497902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379225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352505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9442544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21154434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6248201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2147268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17905268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5349596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354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1089-304B-34DC-E0C9-C0773827A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FA1A99-D968-F510-CE54-C79F96D89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D3360-DA26-379B-D523-3501B7EEF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73E23-9D13-4D0C-76FD-DBB27DDC2D3F}"/>
              </a:ext>
            </a:extLst>
          </p:cNvPr>
          <p:cNvSpPr>
            <a:spLocks noGrp="1"/>
          </p:cNvSpPr>
          <p:nvPr>
            <p:ph type="dt" sz="half" idx="10"/>
          </p:nvPr>
        </p:nvSpPr>
        <p:spPr/>
        <p:txBody>
          <a:bodyPr/>
          <a:lstStyle/>
          <a:p>
            <a:fld id="{99A659E1-FE33-4102-A07F-F42D092DBD54}" type="datetimeFigureOut">
              <a:rPr lang="en-US" smtClean="0"/>
              <a:t>3/11/2023</a:t>
            </a:fld>
            <a:endParaRPr lang="en-US"/>
          </a:p>
        </p:txBody>
      </p:sp>
      <p:sp>
        <p:nvSpPr>
          <p:cNvPr id="6" name="Footer Placeholder 5">
            <a:extLst>
              <a:ext uri="{FF2B5EF4-FFF2-40B4-BE49-F238E27FC236}">
                <a16:creationId xmlns:a16="http://schemas.microsoft.com/office/drawing/2014/main" id="{E26F78A9-047E-B4E4-5396-5201B3E84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F9EC7-ED19-C070-09C7-83FF6F640032}"/>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4219098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6690674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394118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0563313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28335128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1836094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7261908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4105445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630379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503413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95958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0.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theme" Target="../theme/theme1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theme" Target="../theme/theme13.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4.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5.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theme" Target="../theme/theme16.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18.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theme" Target="../theme/theme1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0.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1.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18" Type="http://schemas.openxmlformats.org/officeDocument/2006/relationships/theme" Target="../theme/theme22.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17" Type="http://schemas.openxmlformats.org/officeDocument/2006/relationships/slideLayout" Target="../slideLayouts/slideLayout332.xml"/><Relationship Id="rId2" Type="http://schemas.openxmlformats.org/officeDocument/2006/relationships/slideLayout" Target="../slideLayouts/slideLayout317.xml"/><Relationship Id="rId16" Type="http://schemas.openxmlformats.org/officeDocument/2006/relationships/slideLayout" Target="../slideLayouts/slideLayout331.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10" Type="http://schemas.openxmlformats.org/officeDocument/2006/relationships/slideLayout" Target="../slideLayouts/slideLayout325.xml"/><Relationship Id="rId19" Type="http://schemas.openxmlformats.org/officeDocument/2006/relationships/image" Target="../media/image3.jpeg"/><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23.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theme" Target="../theme/theme6.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theme" Target="../theme/theme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theme" Target="../theme/theme9.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989836-7798-1DC3-554F-89D905D10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2C7DE-B0A4-549C-26D2-290C52A23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9393F-8849-496A-B29B-CA89B63B1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659E1-FE33-4102-A07F-F42D092DBD54}" type="datetimeFigureOut">
              <a:rPr lang="en-US" smtClean="0"/>
              <a:t>3/11/2023</a:t>
            </a:fld>
            <a:endParaRPr lang="en-US"/>
          </a:p>
        </p:txBody>
      </p:sp>
      <p:sp>
        <p:nvSpPr>
          <p:cNvPr id="5" name="Footer Placeholder 4">
            <a:extLst>
              <a:ext uri="{FF2B5EF4-FFF2-40B4-BE49-F238E27FC236}">
                <a16:creationId xmlns:a16="http://schemas.microsoft.com/office/drawing/2014/main" id="{0E21ABBB-4E78-1FDB-CF81-404E8B852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A93D31-DB43-D9D2-4F0D-3F1B62505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875A4-8E4A-4C7E-A50B-A3CE0ABA8897}" type="slidenum">
              <a:rPr lang="en-US" smtClean="0"/>
              <a:t>‹#›</a:t>
            </a:fld>
            <a:endParaRPr lang="en-US"/>
          </a:p>
        </p:txBody>
      </p:sp>
    </p:spTree>
    <p:extLst>
      <p:ext uri="{BB962C8B-B14F-4D97-AF65-F5344CB8AC3E}">
        <p14:creationId xmlns:p14="http://schemas.microsoft.com/office/powerpoint/2010/main" val="2627181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109221163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57925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3/11/2023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39921776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0876084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76310126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62827947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b="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b="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3260966539"/>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14A0E0C5-0817-4CA5-8BF1-64BB2BA75C22}"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723531567"/>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l" rtl="0" fontAlgn="base">
              <a:spcBef>
                <a:spcPct val="0"/>
              </a:spcBef>
              <a:spcAft>
                <a:spcPct val="0"/>
              </a:spcAft>
              <a:defRPr/>
            </a:pPr>
            <a:endParaRPr lang="en-GB" kern="1200">
              <a:solidFill>
                <a:srgbClr val="000000"/>
              </a:solidFill>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rtl="0" fontAlgn="base">
              <a:spcBef>
                <a:spcPct val="0"/>
              </a:spcBef>
              <a:spcAft>
                <a:spcPct val="0"/>
              </a:spcAft>
              <a:defRPr/>
            </a:pPr>
            <a:endParaRPr lang="en-GB" kern="1200">
              <a:solidFill>
                <a:srgbClr val="000000"/>
              </a:solidFill>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rtl="0" fontAlgn="base">
              <a:spcBef>
                <a:spcPct val="0"/>
              </a:spcBef>
              <a:spcAft>
                <a:spcPct val="0"/>
              </a:spcAft>
              <a:defRPr/>
            </a:pPr>
            <a:fld id="{7948622D-AE8C-4EB7-98B0-FE358AEE20FB}" type="slidenum">
              <a:rPr lang="en-GB" kern="1200">
                <a:solidFill>
                  <a:srgbClr val="000000"/>
                </a:solidFill>
                <a:latin typeface="Times New Roman" pitchFamily="18" charset="0"/>
                <a:ea typeface="+mn-ea"/>
                <a:cs typeface="+mn-cs"/>
              </a:rPr>
              <a:pPr rtl="0" fontAlgn="base">
                <a:spcBef>
                  <a:spcPct val="0"/>
                </a:spcBef>
                <a:spcAft>
                  <a:spcPct val="0"/>
                </a:spcAft>
                <a:defRPr/>
              </a:pPr>
              <a:t>‹#›</a:t>
            </a:fld>
            <a:endParaRPr lang="en-GB"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4190415654"/>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algn="l" rtl="0" eaLnBrk="0" fontAlgn="base" hangingPunct="0">
              <a:spcBef>
                <a:spcPct val="0"/>
              </a:spcBef>
              <a:spcAft>
                <a:spcPct val="0"/>
              </a:spcAft>
            </a:pPr>
            <a:endParaRPr lang="en-US" kern="1200">
              <a:solidFill>
                <a:srgbClr val="000000"/>
              </a:solidFill>
              <a:latin typeface="Times"/>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rtl="0" eaLnBrk="0" fontAlgn="base" hangingPunct="0">
              <a:spcBef>
                <a:spcPct val="0"/>
              </a:spcBef>
              <a:spcAft>
                <a:spcPct val="0"/>
              </a:spcAft>
            </a:pPr>
            <a:endParaRPr lang="en-US" kern="1200">
              <a:solidFill>
                <a:srgbClr val="000000"/>
              </a:solidFill>
              <a:latin typeface="Times"/>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pPr rtl="0" eaLnBrk="0" fontAlgn="base" hangingPunct="0">
              <a:spcBef>
                <a:spcPct val="0"/>
              </a:spcBef>
              <a:spcAft>
                <a:spcPct val="0"/>
              </a:spcAft>
            </a:pPr>
            <a:fld id="{5551D818-C2D2-408C-B992-124D5C7B72C2}" type="slidenum">
              <a:rPr lang="en-US" kern="1200">
                <a:solidFill>
                  <a:srgbClr val="000000"/>
                </a:solidFill>
                <a:latin typeface="Times"/>
                <a:ea typeface="+mn-ea"/>
                <a:cs typeface="+mn-cs"/>
              </a:rPr>
              <a:pPr rtl="0" eaLnBrk="0" fontAlgn="base" hangingPunct="0">
                <a:spcBef>
                  <a:spcPct val="0"/>
                </a:spcBef>
                <a:spcAft>
                  <a:spcPct val="0"/>
                </a:spcAft>
              </a:pPr>
              <a:t>‹#›</a:t>
            </a:fld>
            <a:endParaRPr lang="en-US" kern="1200">
              <a:solidFill>
                <a:srgbClr val="000000"/>
              </a:solidFill>
              <a:latin typeface="Times"/>
              <a:ea typeface="+mn-ea"/>
              <a:cs typeface="+mn-cs"/>
            </a:endParaRPr>
          </a:p>
        </p:txBody>
      </p:sp>
      <p:pic>
        <p:nvPicPr>
          <p:cNvPr id="1034" name="Picture 10" descr="HWGTB rosebg"/>
          <p:cNvPicPr>
            <a:picLocks noChangeAspect="1" noChangeArrowheads="1"/>
          </p:cNvPicPr>
          <p:nvPr/>
        </p:nvPicPr>
        <p:blipFill>
          <a:blip r:embed="rId14" cstate="print"/>
          <a:srcRect/>
          <a:stretch>
            <a:fillRect/>
          </a:stretch>
        </p:blipFill>
        <p:spPr bwMode="auto">
          <a:xfrm>
            <a:off x="0" y="0"/>
            <a:ext cx="12192000" cy="6858000"/>
          </a:xfrm>
          <a:prstGeom prst="rect">
            <a:avLst/>
          </a:prstGeom>
          <a:noFill/>
        </p:spPr>
      </p:pic>
      <p:grpSp>
        <p:nvGrpSpPr>
          <p:cNvPr id="2" name="Group 11"/>
          <p:cNvGrpSpPr>
            <a:grpSpLocks/>
          </p:cNvGrpSpPr>
          <p:nvPr/>
        </p:nvGrpSpPr>
        <p:grpSpPr bwMode="auto">
          <a:xfrm>
            <a:off x="3426884" y="5486400"/>
            <a:ext cx="508000" cy="609600"/>
            <a:chOff x="1608" y="3408"/>
            <a:chExt cx="240" cy="384"/>
          </a:xfrm>
        </p:grpSpPr>
        <p:sp>
          <p:nvSpPr>
            <p:cNvPr id="1036" name="Line 12"/>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algn="l" rtl="0" eaLnBrk="0" fontAlgn="base" hangingPunct="0">
                <a:spcBef>
                  <a:spcPct val="0"/>
                </a:spcBef>
                <a:spcAft>
                  <a:spcPct val="0"/>
                </a:spcAft>
              </a:pPr>
              <a:endParaRPr lang="en-US" sz="2400" u="sng" kern="1200">
                <a:solidFill>
                  <a:srgbClr val="000000"/>
                </a:solidFill>
                <a:latin typeface="Arial" charset="0"/>
                <a:ea typeface="+mn-ea"/>
                <a:cs typeface="+mn-cs"/>
              </a:endParaRPr>
            </a:p>
          </p:txBody>
        </p:sp>
        <p:sp>
          <p:nvSpPr>
            <p:cNvPr id="1037"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algn="l" rtl="0" eaLnBrk="0" fontAlgn="base" hangingPunct="0">
                <a:spcBef>
                  <a:spcPct val="0"/>
                </a:spcBef>
                <a:spcAft>
                  <a:spcPct val="0"/>
                </a:spcAft>
              </a:pPr>
              <a:endParaRPr lang="en-US" sz="2400" u="sng" kern="1200">
                <a:solidFill>
                  <a:srgbClr val="000000"/>
                </a:solidFill>
                <a:latin typeface="Arial" charset="0"/>
                <a:ea typeface="+mn-ea"/>
                <a:cs typeface="+mn-cs"/>
              </a:endParaRPr>
            </a:p>
          </p:txBody>
        </p:sp>
      </p:grpSp>
    </p:spTree>
    <p:extLst>
      <p:ext uri="{BB962C8B-B14F-4D97-AF65-F5344CB8AC3E}">
        <p14:creationId xmlns:p14="http://schemas.microsoft.com/office/powerpoint/2010/main" val="4175628667"/>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Lst>
  <p:transition spd="slow">
    <p:cu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44" charset="0"/>
        </a:defRPr>
      </a:lvl2pPr>
      <a:lvl3pPr algn="ctr" rtl="0" fontAlgn="base">
        <a:spcBef>
          <a:spcPct val="0"/>
        </a:spcBef>
        <a:spcAft>
          <a:spcPct val="0"/>
        </a:spcAft>
        <a:defRPr sz="4400">
          <a:solidFill>
            <a:schemeClr val="tx2"/>
          </a:solidFill>
          <a:latin typeface="Times" pitchFamily="-44" charset="0"/>
        </a:defRPr>
      </a:lvl3pPr>
      <a:lvl4pPr algn="ctr" rtl="0" fontAlgn="base">
        <a:spcBef>
          <a:spcPct val="0"/>
        </a:spcBef>
        <a:spcAft>
          <a:spcPct val="0"/>
        </a:spcAft>
        <a:defRPr sz="4400">
          <a:solidFill>
            <a:schemeClr val="tx2"/>
          </a:solidFill>
          <a:latin typeface="Times" pitchFamily="-44" charset="0"/>
        </a:defRPr>
      </a:lvl4pPr>
      <a:lvl5pPr algn="ctr" rtl="0" fontAlgn="base">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3/11/2023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317835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1B53C959-4197-46D3-80DB-6049A803240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4992744"/>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3/11/2023</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292362150"/>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3942" y="228600"/>
            <a:ext cx="11379681"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3942"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966118"/>
      </p:ext>
    </p:extLst>
  </p:cSld>
  <p:clrMap bg1="dk2" tx1="lt1" bg2="dk1"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BB0890-FAC2-49D1-A222-66C6AFCC3B0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91973562"/>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18696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428168703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83B7B-FEC9-4938-996F-4CD32549F1B0}" type="datetimeFigureOut">
              <a:rPr lang="en-US" smtClean="0">
                <a:solidFill>
                  <a:prstClr val="black">
                    <a:tint val="75000"/>
                  </a:prstClr>
                </a:solidFill>
                <a:cs typeface="Arial" charset="0"/>
              </a:rPr>
              <a:pPr/>
              <a:t>3/11/2023</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F6421-8203-4FED-AA4F-6DF721D4976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4339081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9162462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08533493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solidFill>
                  <a:prstClr val="black">
                    <a:tint val="75000"/>
                  </a:prstClr>
                </a:solidFill>
              </a:rPr>
              <a:pPr/>
              <a:t>3/11/2023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44333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2643149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10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8.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9.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6.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55.xml"/><Relationship Id="rId4" Type="http://schemas.openxmlformats.org/officeDocument/2006/relationships/image" Target="../media/image87.jpeg"/></Relationships>
</file>

<file path=ppt/slides/_rels/slide10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55.xml"/><Relationship Id="rId4" Type="http://schemas.openxmlformats.org/officeDocument/2006/relationships/image" Target="../media/image89.jpeg"/></Relationships>
</file>

<file path=ppt/slides/_rels/slide10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2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3.xml"/><Relationship Id="rId1" Type="http://schemas.openxmlformats.org/officeDocument/2006/relationships/slideLayout" Target="../slideLayouts/slideLayout259.xml"/></Relationships>
</file>

<file path=ppt/slides/_rels/slide11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68.xml"/><Relationship Id="rId1" Type="http://schemas.openxmlformats.org/officeDocument/2006/relationships/themeOverride" Target="../theme/themeOverride1.xml"/></Relationships>
</file>

<file path=ppt/slides/_rels/slide1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98.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44.xml"/></Relationships>
</file>

<file path=ppt/slides/_rels/slide1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44.xml"/></Relationships>
</file>

<file path=ppt/slides/_rels/slide1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9.xml"/><Relationship Id="rId1" Type="http://schemas.openxmlformats.org/officeDocument/2006/relationships/slideLayout" Target="../slideLayouts/slideLayout56.xml"/><Relationship Id="rId4" Type="http://schemas.openxmlformats.org/officeDocument/2006/relationships/image" Target="../media/image96.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0.xml"/><Relationship Id="rId1" Type="http://schemas.openxmlformats.org/officeDocument/2006/relationships/slideLayout" Target="../slideLayouts/slideLayout259.xml"/></Relationships>
</file>

<file path=ppt/slides/_rels/slide1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1.xml"/><Relationship Id="rId1" Type="http://schemas.openxmlformats.org/officeDocument/2006/relationships/slideLayout" Target="../slideLayouts/slideLayout174.xml"/></Relationships>
</file>

<file path=ppt/slides/_rels/slide123.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48.xml"/></Relationships>
</file>

<file path=ppt/slides/_rels/slide124.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48.xml"/></Relationships>
</file>

<file path=ppt/slides/_rels/slide125.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4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48.xml"/><Relationship Id="rId4" Type="http://schemas.openxmlformats.org/officeDocument/2006/relationships/image" Target="../media/image102.gif"/></Relationships>
</file>

<file path=ppt/slides/_rels/slide1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3.xml"/><Relationship Id="rId1" Type="http://schemas.openxmlformats.org/officeDocument/2006/relationships/slideLayout" Target="../slideLayouts/slideLayout16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12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4.xml"/><Relationship Id="rId1" Type="http://schemas.openxmlformats.org/officeDocument/2006/relationships/slideLayout" Target="../slideLayouts/slideLayout10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audio" Target="../media/audio4.wav"/></Relationships>
</file>

<file path=ppt/slides/_rels/slide1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5.xml"/><Relationship Id="rId1" Type="http://schemas.openxmlformats.org/officeDocument/2006/relationships/slideLayout" Target="../slideLayouts/slideLayout48.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audio" Target="../media/audio4.wav"/></Relationships>
</file>

<file path=ppt/slides/_rels/slide13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143.xml"/><Relationship Id="rId7" Type="http://schemas.openxmlformats.org/officeDocument/2006/relationships/image" Target="../media/image109.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notesSlide" Target="../notesSlides/notesSlide106.xml"/></Relationships>
</file>

<file path=ppt/slides/_rels/slide1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7.xml"/><Relationship Id="rId1" Type="http://schemas.openxmlformats.org/officeDocument/2006/relationships/slideLayout" Target="../slideLayouts/slideLayout151.xml"/><Relationship Id="rId4" Type="http://schemas.openxmlformats.org/officeDocument/2006/relationships/image" Target="../media/image112.jpeg"/></Relationships>
</file>

<file path=ppt/slides/_rels/slide1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8.xml"/><Relationship Id="rId1" Type="http://schemas.openxmlformats.org/officeDocument/2006/relationships/slideLayout" Target="../slideLayouts/slideLayout134.xml"/><Relationship Id="rId4" Type="http://schemas.openxmlformats.org/officeDocument/2006/relationships/image" Target="../media/image21.jpeg"/></Relationships>
</file>

<file path=ppt/slides/_rels/slide1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9.xml"/><Relationship Id="rId1" Type="http://schemas.openxmlformats.org/officeDocument/2006/relationships/slideLayout" Target="../slideLayouts/slideLayout134.xml"/><Relationship Id="rId4" Type="http://schemas.openxmlformats.org/officeDocument/2006/relationships/image" Target="../media/image21.jpeg"/></Relationships>
</file>

<file path=ppt/slides/_rels/slide1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49.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5.png"/><Relationship Id="rId5" Type="http://schemas.openxmlformats.org/officeDocument/2006/relationships/image" Target="../media/image22.png"/><Relationship Id="rId4" Type="http://schemas.openxmlformats.org/officeDocument/2006/relationships/notesSlide" Target="../notesSlides/notesSlide110.xml"/></Relationships>
</file>

<file path=ppt/slides/_rels/slide1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1.xml"/><Relationship Id="rId1" Type="http://schemas.openxmlformats.org/officeDocument/2006/relationships/slideLayout" Target="../slideLayouts/slideLayout134.xml"/><Relationship Id="rId4" Type="http://schemas.openxmlformats.org/officeDocument/2006/relationships/image" Target="../media/image2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197.xml"/><Relationship Id="rId5" Type="http://schemas.openxmlformats.org/officeDocument/2006/relationships/image" Target="../media/image118.jpeg"/><Relationship Id="rId4" Type="http://schemas.openxmlformats.org/officeDocument/2006/relationships/image" Target="../media/image1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3.xml"/><Relationship Id="rId1" Type="http://schemas.openxmlformats.org/officeDocument/2006/relationships/slideLayout" Target="../slideLayouts/slideLayout81.xml"/><Relationship Id="rId4" Type="http://schemas.openxmlformats.org/officeDocument/2006/relationships/image" Target="../media/image21.jpeg"/></Relationships>
</file>

<file path=ppt/slides/_rels/slide14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4.xml"/><Relationship Id="rId1" Type="http://schemas.openxmlformats.org/officeDocument/2006/relationships/slideLayout" Target="../slideLayouts/slideLayout28.xml"/><Relationship Id="rId4" Type="http://schemas.openxmlformats.org/officeDocument/2006/relationships/image" Target="../media/image120.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02.xml"/></Relationships>
</file>

<file path=ppt/slides/_rels/slide1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6.xml"/><Relationship Id="rId1" Type="http://schemas.openxmlformats.org/officeDocument/2006/relationships/slideLayout" Target="../slideLayouts/slideLayout44.xml"/><Relationship Id="rId5" Type="http://schemas.openxmlformats.org/officeDocument/2006/relationships/image" Target="../media/image121.jpeg"/><Relationship Id="rId4" Type="http://schemas.openxmlformats.org/officeDocument/2006/relationships/image" Target="../media/image27.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0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8.xml"/><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8.xml"/></Relationships>
</file>

<file path=ppt/slides/_rels/slide14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9.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3.xml"/><Relationship Id="rId1" Type="http://schemas.openxmlformats.org/officeDocument/2006/relationships/slideLayout" Target="../slideLayouts/slideLayout49.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4.xml"/><Relationship Id="rId1" Type="http://schemas.openxmlformats.org/officeDocument/2006/relationships/slideLayout" Target="../slideLayouts/slideLayout49.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5.xml"/><Relationship Id="rId1" Type="http://schemas.openxmlformats.org/officeDocument/2006/relationships/slideLayout" Target="../slideLayouts/slideLayout49.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49.xml"/><Relationship Id="rId4" Type="http://schemas.openxmlformats.org/officeDocument/2006/relationships/image" Target="../media/image124.jpeg"/></Relationships>
</file>

<file path=ppt/slides/_rels/slide155.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jpeg"/><Relationship Id="rId1" Type="http://schemas.openxmlformats.org/officeDocument/2006/relationships/slideLayout" Target="../slideLayouts/slideLayout49.xml"/></Relationships>
</file>

<file path=ppt/slides/_rels/slide1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7.xml"/><Relationship Id="rId1" Type="http://schemas.openxmlformats.org/officeDocument/2006/relationships/slideLayout" Target="../slideLayouts/slideLayout167.xml"/><Relationship Id="rId4" Type="http://schemas.openxmlformats.org/officeDocument/2006/relationships/image" Target="../media/image124.jpeg"/></Relationships>
</file>

<file path=ppt/slides/_rels/slide1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8.xml"/><Relationship Id="rId1" Type="http://schemas.openxmlformats.org/officeDocument/2006/relationships/slideLayout" Target="../slideLayouts/slideLayout167.xml"/><Relationship Id="rId4" Type="http://schemas.openxmlformats.org/officeDocument/2006/relationships/image" Target="../media/image129.png"/></Relationships>
</file>

<file path=ppt/slides/_rels/slide1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9.xml"/><Relationship Id="rId1" Type="http://schemas.openxmlformats.org/officeDocument/2006/relationships/slideLayout" Target="../slideLayouts/slideLayout49.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1.xml"/><Relationship Id="rId1" Type="http://schemas.openxmlformats.org/officeDocument/2006/relationships/slideLayout" Target="../slideLayouts/slideLayout271.xml"/></Relationships>
</file>

<file path=ppt/slides/_rels/slide1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2.xml"/><Relationship Id="rId1" Type="http://schemas.openxmlformats.org/officeDocument/2006/relationships/slideLayout" Target="../slideLayouts/slideLayout49.xml"/><Relationship Id="rId5" Type="http://schemas.openxmlformats.org/officeDocument/2006/relationships/image" Target="../media/image80.jpeg"/><Relationship Id="rId4" Type="http://schemas.openxmlformats.org/officeDocument/2006/relationships/image" Target="../media/image132.png"/></Relationships>
</file>

<file path=ppt/slides/_rels/slide1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3.xml"/><Relationship Id="rId1" Type="http://schemas.openxmlformats.org/officeDocument/2006/relationships/slideLayout" Target="../slideLayouts/slideLayout49.xml"/><Relationship Id="rId4" Type="http://schemas.openxmlformats.org/officeDocument/2006/relationships/image" Target="../media/image134.png"/></Relationships>
</file>

<file path=ppt/slides/_rels/slide1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4.xml"/><Relationship Id="rId1" Type="http://schemas.openxmlformats.org/officeDocument/2006/relationships/slideLayout" Target="../slideLayouts/slideLayout49.xml"/><Relationship Id="rId4" Type="http://schemas.openxmlformats.org/officeDocument/2006/relationships/image" Target="../media/image135.png"/></Relationships>
</file>

<file path=ppt/slides/_rels/slide16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9.xml"/></Relationships>
</file>

<file path=ppt/slides/_rels/slide16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49.xml"/><Relationship Id="rId4" Type="http://schemas.openxmlformats.org/officeDocument/2006/relationships/image" Target="../media/image135.png"/></Relationships>
</file>

<file path=ppt/slides/_rels/slide16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6.xml"/><Relationship Id="rId1" Type="http://schemas.openxmlformats.org/officeDocument/2006/relationships/slideLayout" Target="../slideLayouts/slideLayout49.xml"/><Relationship Id="rId4" Type="http://schemas.openxmlformats.org/officeDocument/2006/relationships/image" Target="../media/image135.png"/></Relationships>
</file>

<file path=ppt/slides/_rels/slide1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182.xml"/><Relationship Id="rId1" Type="http://schemas.openxmlformats.org/officeDocument/2006/relationships/video" Target="https://www.youtube.com/embed/y5Gu5pOGMfA"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7.xml"/><Relationship Id="rId1" Type="http://schemas.openxmlformats.org/officeDocument/2006/relationships/slideLayout" Target="../slideLayouts/slideLayout49.xml"/><Relationship Id="rId6" Type="http://schemas.openxmlformats.org/officeDocument/2006/relationships/audio" Target="../media/audio5.wav"/><Relationship Id="rId5" Type="http://schemas.openxmlformats.org/officeDocument/2006/relationships/image" Target="../media/image138.png"/><Relationship Id="rId4" Type="http://schemas.openxmlformats.org/officeDocument/2006/relationships/image" Target="../media/image80.jpeg"/></Relationships>
</file>

<file path=ppt/slides/_rels/slide16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143.xml"/><Relationship Id="rId7" Type="http://schemas.openxmlformats.org/officeDocument/2006/relationships/image" Target="../media/image109.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notesSlide" Target="../notesSlides/notesSlide13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4.xml"/><Relationship Id="rId1" Type="http://schemas.openxmlformats.org/officeDocument/2006/relationships/video" Target="https://www.youtube.com/embed/WiSCnZ4wSMo"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00.xml"/></Relationships>
</file>

<file path=ppt/slides/_rels/slide1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4.xml"/><Relationship Id="rId1" Type="http://schemas.openxmlformats.org/officeDocument/2006/relationships/video" Target="https://www.youtube.com/embed/WmMirk-2iiw?feature=oembed"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0.xml"/><Relationship Id="rId1" Type="http://schemas.openxmlformats.org/officeDocument/2006/relationships/slideLayout" Target="../slideLayouts/slideLayout321.xml"/><Relationship Id="rId4" Type="http://schemas.openxmlformats.org/officeDocument/2006/relationships/image" Target="../media/image142.png"/></Relationships>
</file>

<file path=ppt/slides/_rels/slide1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24.xml"/><Relationship Id="rId1" Type="http://schemas.openxmlformats.org/officeDocument/2006/relationships/video" Target="https://www.youtube.com/embed/Y7pPfQ5IF74?feature=oembed"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1.xml"/><Relationship Id="rId1" Type="http://schemas.openxmlformats.org/officeDocument/2006/relationships/slideLayout" Target="../slideLayouts/slideLayout174.xml"/><Relationship Id="rId4" Type="http://schemas.openxmlformats.org/officeDocument/2006/relationships/image" Target="../media/image144.jpeg"/></Relationships>
</file>

<file path=ppt/slides/_rels/slide1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2.xml"/><Relationship Id="rId1" Type="http://schemas.openxmlformats.org/officeDocument/2006/relationships/slideLayout" Target="../slideLayouts/slideLayout4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9.xml"/></Relationships>
</file>

<file path=ppt/slides/_rels/slide1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4.xml"/><Relationship Id="rId1" Type="http://schemas.openxmlformats.org/officeDocument/2006/relationships/slideLayout" Target="../slideLayouts/slideLayout49.xml"/><Relationship Id="rId4" Type="http://schemas.openxmlformats.org/officeDocument/2006/relationships/image" Target="../media/image146.png"/></Relationships>
</file>

<file path=ppt/slides/_rels/slide1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5.xml"/><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6.xml"/><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1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7.xml"/><Relationship Id="rId1" Type="http://schemas.openxmlformats.org/officeDocument/2006/relationships/slideLayout" Target="../slideLayouts/slideLayout151.xml"/><Relationship Id="rId4" Type="http://schemas.openxmlformats.org/officeDocument/2006/relationships/image" Target="../media/image148.jpeg"/></Relationships>
</file>

<file path=ppt/slides/_rels/slide18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8.xml"/><Relationship Id="rId1" Type="http://schemas.openxmlformats.org/officeDocument/2006/relationships/slideLayout" Target="../slideLayouts/slideLayout49.xml"/><Relationship Id="rId4" Type="http://schemas.openxmlformats.org/officeDocument/2006/relationships/image" Target="../media/image146.png"/></Relationships>
</file>

<file path=ppt/slides/_rels/slide1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9.xml"/><Relationship Id="rId1" Type="http://schemas.openxmlformats.org/officeDocument/2006/relationships/slideLayout" Target="../slideLayouts/slideLayout49.xml"/><Relationship Id="rId5" Type="http://schemas.openxmlformats.org/officeDocument/2006/relationships/image" Target="../media/image21.jpeg"/><Relationship Id="rId4" Type="http://schemas.openxmlformats.org/officeDocument/2006/relationships/image" Target="../media/image22.png"/></Relationships>
</file>

<file path=ppt/slides/_rels/slide1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0.xml"/><Relationship Id="rId1" Type="http://schemas.openxmlformats.org/officeDocument/2006/relationships/slideLayout" Target="../slideLayouts/slideLayout49.xml"/><Relationship Id="rId4" Type="http://schemas.openxmlformats.org/officeDocument/2006/relationships/image" Target="../media/image147.jpeg"/></Relationships>
</file>

<file path=ppt/slides/_rels/slide1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1.xml"/><Relationship Id="rId1" Type="http://schemas.openxmlformats.org/officeDocument/2006/relationships/slideLayout" Target="../slideLayouts/slideLayout49.xml"/></Relationships>
</file>

<file path=ppt/slides/_rels/slide18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9.xml"/></Relationships>
</file>

<file path=ppt/slides/_rels/slide1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2.xml"/><Relationship Id="rId1" Type="http://schemas.openxmlformats.org/officeDocument/2006/relationships/slideLayout" Target="../slideLayouts/slideLayout49.xml"/></Relationships>
</file>

<file path=ppt/slides/_rels/slide18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53.xml"/><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18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54.xml"/><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5.xml"/><Relationship Id="rId1" Type="http://schemas.openxmlformats.org/officeDocument/2006/relationships/slideLayout" Target="../slideLayouts/slideLayout49.xml"/></Relationships>
</file>

<file path=ppt/slides/_rels/slide19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8.xml"/></Relationships>
</file>

<file path=ppt/slides/_rels/slide1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6.xml"/><Relationship Id="rId1" Type="http://schemas.openxmlformats.org/officeDocument/2006/relationships/slideLayout" Target="../slideLayouts/slideLayout44.xml"/><Relationship Id="rId6" Type="http://schemas.openxmlformats.org/officeDocument/2006/relationships/image" Target="../media/image114.jpeg"/><Relationship Id="rId5" Type="http://schemas.openxmlformats.org/officeDocument/2006/relationships/image" Target="../media/image152.jpeg"/><Relationship Id="rId4" Type="http://schemas.openxmlformats.org/officeDocument/2006/relationships/image" Target="../media/image78.jpeg"/></Relationships>
</file>

<file path=ppt/slides/_rels/slide1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7.xml"/><Relationship Id="rId1" Type="http://schemas.openxmlformats.org/officeDocument/2006/relationships/slideLayout" Target="../slideLayouts/slideLayout334.xml"/><Relationship Id="rId4" Type="http://schemas.openxmlformats.org/officeDocument/2006/relationships/image" Target="../media/image153.png"/></Relationships>
</file>

<file path=ppt/slides/_rels/slide1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8.xml"/><Relationship Id="rId1" Type="http://schemas.openxmlformats.org/officeDocument/2006/relationships/slideLayout" Target="../slideLayouts/slideLayout110.xml"/><Relationship Id="rId4" Type="http://schemas.openxmlformats.org/officeDocument/2006/relationships/image" Target="../media/image154.jpeg"/></Relationships>
</file>

<file path=ppt/slides/_rels/slide1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9.xml"/><Relationship Id="rId1" Type="http://schemas.openxmlformats.org/officeDocument/2006/relationships/slideLayout" Target="../slideLayouts/slideLayout102.xml"/><Relationship Id="rId4" Type="http://schemas.openxmlformats.org/officeDocument/2006/relationships/image" Target="../media/image155.png"/></Relationships>
</file>

<file path=ppt/slides/_rels/slide19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4.xml"/><Relationship Id="rId1" Type="http://schemas.openxmlformats.org/officeDocument/2006/relationships/video" Target="https://www.youtube.com/embed/ZiOrprKZ3NA?feature=oembed"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24.xml"/><Relationship Id="rId1" Type="http://schemas.openxmlformats.org/officeDocument/2006/relationships/video" Target="https://www.youtube.com/embed/fSm9230QIxk?feature=oembed" TargetMode="Externa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0.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48.xml"/><Relationship Id="rId5" Type="http://schemas.openxmlformats.org/officeDocument/2006/relationships/image" Target="../media/image21.jpeg"/><Relationship Id="rId4" Type="http://schemas.openxmlformats.org/officeDocument/2006/relationships/image" Target="../media/image20.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8.xml"/></Relationships>
</file>

<file path=ppt/slides/_rels/slide2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2.xml"/><Relationship Id="rId1" Type="http://schemas.openxmlformats.org/officeDocument/2006/relationships/slideLayout" Target="../slideLayouts/slideLayout49.xml"/><Relationship Id="rId4" Type="http://schemas.openxmlformats.org/officeDocument/2006/relationships/image" Target="../media/image158.jpeg"/></Relationships>
</file>

<file path=ppt/slides/_rels/slide2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3.xml"/><Relationship Id="rId1" Type="http://schemas.openxmlformats.org/officeDocument/2006/relationships/slideLayout" Target="../slideLayouts/slideLayout44.xml"/><Relationship Id="rId4" Type="http://schemas.openxmlformats.org/officeDocument/2006/relationships/image" Target="../media/image27.jpeg"/></Relationships>
</file>

<file path=ppt/slides/_rels/slide20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4.xml"/><Relationship Id="rId1" Type="http://schemas.openxmlformats.org/officeDocument/2006/relationships/slideLayout" Target="../slideLayouts/slideLayout48.xml"/></Relationships>
</file>

<file path=ppt/slides/_rels/slide20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44.xml"/><Relationship Id="rId5" Type="http://schemas.openxmlformats.org/officeDocument/2006/relationships/image" Target="../media/image164.png"/><Relationship Id="rId4" Type="http://schemas.openxmlformats.org/officeDocument/2006/relationships/image" Target="../media/image163.png"/></Relationships>
</file>

<file path=ppt/slides/_rels/slide2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5.xml"/><Relationship Id="rId1" Type="http://schemas.openxmlformats.org/officeDocument/2006/relationships/slideLayout" Target="../slideLayouts/slideLayout49.xml"/><Relationship Id="rId5" Type="http://schemas.openxmlformats.org/officeDocument/2006/relationships/image" Target="../media/image166.png"/><Relationship Id="rId4" Type="http://schemas.openxmlformats.org/officeDocument/2006/relationships/image" Target="../media/image165.jpeg"/></Relationships>
</file>

<file path=ppt/slides/_rels/slide2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6.xml"/><Relationship Id="rId1" Type="http://schemas.openxmlformats.org/officeDocument/2006/relationships/slideLayout" Target="../slideLayouts/slideLayout44.xml"/><Relationship Id="rId4" Type="http://schemas.openxmlformats.org/officeDocument/2006/relationships/image" Target="../media/image78.jpeg"/></Relationships>
</file>

<file path=ppt/slides/_rels/slide2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7.xml"/><Relationship Id="rId1" Type="http://schemas.openxmlformats.org/officeDocument/2006/relationships/slideLayout" Target="../slideLayouts/slideLayout49.xml"/><Relationship Id="rId5" Type="http://schemas.openxmlformats.org/officeDocument/2006/relationships/image" Target="../media/image166.png"/><Relationship Id="rId4" Type="http://schemas.openxmlformats.org/officeDocument/2006/relationships/image" Target="../media/image165.jpeg"/></Relationships>
</file>

<file path=ppt/slides/_rels/slide20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8.xml"/><Relationship Id="rId1" Type="http://schemas.openxmlformats.org/officeDocument/2006/relationships/slideLayout" Target="../slideLayouts/slideLayout44.xml"/><Relationship Id="rId4" Type="http://schemas.openxmlformats.org/officeDocument/2006/relationships/image" Target="../media/image78.jpeg"/></Relationships>
</file>

<file path=ppt/slides/_rels/slide2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9.xml"/><Relationship Id="rId1" Type="http://schemas.openxmlformats.org/officeDocument/2006/relationships/slideLayout" Target="../slideLayouts/slideLayout44.xml"/><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1.xml"/><Relationship Id="rId5" Type="http://schemas.openxmlformats.org/officeDocument/2006/relationships/image" Target="../media/image24.jpeg"/><Relationship Id="rId4" Type="http://schemas.openxmlformats.org/officeDocument/2006/relationships/image" Target="../media/image23.jpeg"/></Relationships>
</file>

<file path=ppt/slides/_rels/slide21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0.xml"/><Relationship Id="rId1" Type="http://schemas.openxmlformats.org/officeDocument/2006/relationships/slideLayout" Target="../slideLayouts/slideLayout4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1.xml"/><Relationship Id="rId1" Type="http://schemas.openxmlformats.org/officeDocument/2006/relationships/slideLayout" Target="../slideLayouts/slideLayout48.xml"/><Relationship Id="rId4" Type="http://schemas.openxmlformats.org/officeDocument/2006/relationships/image" Target="../media/image169.gif"/></Relationships>
</file>

<file path=ppt/slides/_rels/slide21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2.xml"/><Relationship Id="rId1" Type="http://schemas.openxmlformats.org/officeDocument/2006/relationships/slideLayout" Target="../slideLayouts/slideLayout164.xml"/></Relationships>
</file>

<file path=ppt/slides/_rels/slide213.xml.rels><?xml version="1.0" encoding="UTF-8" standalone="yes"?>
<Relationships xmlns="http://schemas.openxmlformats.org/package/2006/relationships"><Relationship Id="rId8" Type="http://schemas.openxmlformats.org/officeDocument/2006/relationships/image" Target="../media/image172.gif"/><Relationship Id="rId3" Type="http://schemas.openxmlformats.org/officeDocument/2006/relationships/slideLayout" Target="../slideLayouts/slideLayout100.xml"/><Relationship Id="rId7" Type="http://schemas.openxmlformats.org/officeDocument/2006/relationships/image" Target="../media/image17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52.jpeg"/><Relationship Id="rId5" Type="http://schemas.openxmlformats.org/officeDocument/2006/relationships/image" Target="../media/image170.jpeg"/><Relationship Id="rId4" Type="http://schemas.openxmlformats.org/officeDocument/2006/relationships/notesSlide" Target="../notesSlides/notesSlide173.xml"/><Relationship Id="rId9" Type="http://schemas.openxmlformats.org/officeDocument/2006/relationships/image" Target="../media/image173.png"/></Relationships>
</file>

<file path=ppt/slides/_rels/slide21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4.xml"/><Relationship Id="rId1" Type="http://schemas.openxmlformats.org/officeDocument/2006/relationships/slideLayout" Target="../slideLayouts/slideLayout334.xml"/><Relationship Id="rId4" Type="http://schemas.openxmlformats.org/officeDocument/2006/relationships/image" Target="../media/image153.png"/></Relationships>
</file>

<file path=ppt/slides/_rels/slide2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5.xml"/><Relationship Id="rId1" Type="http://schemas.openxmlformats.org/officeDocument/2006/relationships/slideLayout" Target="../slideLayouts/slideLayout29.xml"/><Relationship Id="rId5" Type="http://schemas.openxmlformats.org/officeDocument/2006/relationships/image" Target="../media/image175.jpeg"/><Relationship Id="rId4" Type="http://schemas.openxmlformats.org/officeDocument/2006/relationships/image" Target="../media/image17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26.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2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2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7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26.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88.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48.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15.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8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88.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9.xml"/><Relationship Id="rId5" Type="http://schemas.openxmlformats.org/officeDocument/2006/relationships/image" Target="../media/image41.jpeg"/><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88.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3.xml"/><Relationship Id="rId6" Type="http://schemas.openxmlformats.org/officeDocument/2006/relationships/comments" Target="../comments/comment1.xml"/><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6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6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7.xml"/><Relationship Id="rId1" Type="http://schemas.openxmlformats.org/officeDocument/2006/relationships/slideLayout" Target="../slideLayouts/slideLayout166.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15.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15.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15.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26.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81.xml"/><Relationship Id="rId4"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81.xml"/><Relationship Id="rId4" Type="http://schemas.openxmlformats.org/officeDocument/2006/relationships/hyperlink" Target="https://www.youtube.com/watch?v=O3Cp5owExIY&amp;t=139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23.xml"/><Relationship Id="rId5" Type="http://schemas.openxmlformats.org/officeDocument/2006/relationships/image" Target="../media/image57.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226.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6.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226.xml"/><Relationship Id="rId5" Type="http://schemas.openxmlformats.org/officeDocument/2006/relationships/image" Target="../media/image60.jpeg"/><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226.xml"/></Relationships>
</file>

<file path=ppt/slides/_rels/slide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2.xml"/><Relationship Id="rId1" Type="http://schemas.openxmlformats.org/officeDocument/2006/relationships/slideLayout" Target="../slideLayouts/slideLayout226.xml"/></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226.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49.xml"/><Relationship Id="rId4" Type="http://schemas.openxmlformats.org/officeDocument/2006/relationships/image" Target="../media/image68.jpeg"/></Relationships>
</file>

<file path=ppt/slides/_rels/slide8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3.xml"/><Relationship Id="rId1" Type="http://schemas.openxmlformats.org/officeDocument/2006/relationships/slideLayout" Target="../slideLayouts/slideLayout226.xml"/><Relationship Id="rId4" Type="http://schemas.openxmlformats.org/officeDocument/2006/relationships/image" Target="../media/image69.jpeg"/></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4.xml"/><Relationship Id="rId1" Type="http://schemas.openxmlformats.org/officeDocument/2006/relationships/slideLayout" Target="../slideLayouts/slideLayout226.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49.xml"/><Relationship Id="rId4" Type="http://schemas.openxmlformats.org/officeDocument/2006/relationships/image" Target="../media/image70.jpeg"/></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6.xml"/><Relationship Id="rId1" Type="http://schemas.openxmlformats.org/officeDocument/2006/relationships/slideLayout" Target="../slideLayouts/slideLayout288.xml"/><Relationship Id="rId4" Type="http://schemas.openxmlformats.org/officeDocument/2006/relationships/image" Target="../media/image71.jpeg"/></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28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76.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9.xml"/><Relationship Id="rId1" Type="http://schemas.openxmlformats.org/officeDocument/2006/relationships/slideLayout" Target="../slideLayouts/slideLayout76.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76.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2.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82.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3.xml"/><Relationship Id="rId1" Type="http://schemas.openxmlformats.org/officeDocument/2006/relationships/slideLayout" Target="../slideLayouts/slideLayout76.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76.xml"/><Relationship Id="rId4" Type="http://schemas.openxmlformats.org/officeDocument/2006/relationships/image" Target="../media/image78.jpeg"/></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81.xml"/><Relationship Id="rId5" Type="http://schemas.openxmlformats.org/officeDocument/2006/relationships/image" Target="../media/image81.png"/><Relationship Id="rId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22A9-F517-6F83-0E7D-4586CDEB7002}"/>
              </a:ext>
            </a:extLst>
          </p:cNvPr>
          <p:cNvSpPr>
            <a:spLocks noGrp="1"/>
          </p:cNvSpPr>
          <p:nvPr>
            <p:ph type="ctrTitle"/>
          </p:nvPr>
        </p:nvSpPr>
        <p:spPr>
          <a:xfrm>
            <a:off x="1318661" y="2802077"/>
            <a:ext cx="8499107" cy="707885"/>
          </a:xfrm>
        </p:spPr>
        <p:txBody>
          <a:bodyPr>
            <a:normAutofit/>
          </a:bodyPr>
          <a:lstStyle/>
          <a:p>
            <a:r>
              <a:rPr lang="en-US" sz="3200" b="1" dirty="0">
                <a:solidFill>
                  <a:srgbClr val="FFFF00"/>
                </a:solidFill>
                <a:latin typeface="Blackadder ITC" panose="04020505051007020D02" pitchFamily="82" charset="0"/>
              </a:rPr>
              <a:t>Did He Use a Framing Hammer?</a:t>
            </a:r>
          </a:p>
        </p:txBody>
      </p:sp>
      <p:sp>
        <p:nvSpPr>
          <p:cNvPr id="3" name="Subtitle 2">
            <a:extLst>
              <a:ext uri="{FF2B5EF4-FFF2-40B4-BE49-F238E27FC236}">
                <a16:creationId xmlns:a16="http://schemas.microsoft.com/office/drawing/2014/main" id="{6C688056-0E37-F84E-B0A4-E64C11F2350F}"/>
              </a:ext>
            </a:extLst>
          </p:cNvPr>
          <p:cNvSpPr>
            <a:spLocks noGrp="1"/>
          </p:cNvSpPr>
          <p:nvPr>
            <p:ph type="subTitle" idx="1"/>
          </p:nvPr>
        </p:nvSpPr>
        <p:spPr>
          <a:xfrm>
            <a:off x="1318661" y="4822257"/>
            <a:ext cx="9349339" cy="435543"/>
          </a:xfrm>
        </p:spPr>
        <p:txBody>
          <a:bodyPr/>
          <a:lstStyle/>
          <a:p>
            <a:r>
              <a:rPr lang="en-US" dirty="0">
                <a:solidFill>
                  <a:srgbClr val="FFFF00"/>
                </a:solidFill>
                <a:latin typeface="Blackadder ITC" panose="04020505051007020D02" pitchFamily="82" charset="0"/>
              </a:rPr>
              <a:t>By David Lee Burris</a:t>
            </a:r>
          </a:p>
        </p:txBody>
      </p:sp>
      <p:sp>
        <p:nvSpPr>
          <p:cNvPr id="4" name="TextBox 3">
            <a:extLst>
              <a:ext uri="{FF2B5EF4-FFF2-40B4-BE49-F238E27FC236}">
                <a16:creationId xmlns:a16="http://schemas.microsoft.com/office/drawing/2014/main" id="{61391EBC-2922-54AA-ED8E-C03AE6910157}"/>
              </a:ext>
            </a:extLst>
          </p:cNvPr>
          <p:cNvSpPr txBox="1"/>
          <p:nvPr/>
        </p:nvSpPr>
        <p:spPr>
          <a:xfrm>
            <a:off x="3205214" y="3619099"/>
            <a:ext cx="4360244" cy="646331"/>
          </a:xfrm>
          <a:prstGeom prst="rect">
            <a:avLst/>
          </a:prstGeom>
          <a:solidFill>
            <a:srgbClr val="1D2C12"/>
          </a:solid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Broadway" panose="04040905080B02020502" pitchFamily="82" charset="0"/>
              </a:rPr>
              <a:t>LUTHER TENSION</a:t>
            </a:r>
          </a:p>
        </p:txBody>
      </p:sp>
    </p:spTree>
    <p:extLst>
      <p:ext uri="{BB962C8B-B14F-4D97-AF65-F5344CB8AC3E}">
        <p14:creationId xmlns:p14="http://schemas.microsoft.com/office/powerpoint/2010/main" val="357724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1186" name="Picture 2" descr="I:\DEPTCOMM\Zamcomm\Jody\ChartsEPS\99copy.jpg"/>
          <p:cNvPicPr>
            <a:picLocks noChangeAspect="1" noChangeArrowheads="1"/>
          </p:cNvPicPr>
          <p:nvPr/>
        </p:nvPicPr>
        <p:blipFill>
          <a:blip r:embed="rId3" cstate="print"/>
          <a:srcRect/>
          <a:stretch>
            <a:fillRect/>
          </a:stretch>
        </p:blipFill>
        <p:spPr bwMode="auto">
          <a:xfrm>
            <a:off x="96253" y="0"/>
            <a:ext cx="12095746" cy="6858000"/>
          </a:xfrm>
          <a:prstGeom prst="rect">
            <a:avLst/>
          </a:prstGeom>
          <a:noFill/>
        </p:spPr>
      </p:pic>
      <p:sp>
        <p:nvSpPr>
          <p:cNvPr id="5341187" name="Oval 3"/>
          <p:cNvSpPr>
            <a:spLocks noChangeArrowheads="1"/>
          </p:cNvSpPr>
          <p:nvPr/>
        </p:nvSpPr>
        <p:spPr bwMode="auto">
          <a:xfrm>
            <a:off x="10173903" y="3734601"/>
            <a:ext cx="943276" cy="442763"/>
          </a:xfrm>
          <a:prstGeom prst="ellipse">
            <a:avLst/>
          </a:prstGeom>
          <a:noFill/>
          <a:ln w="9525">
            <a:solidFill>
              <a:srgbClr val="CC00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5341188" name="Picture 4" descr="C:\Documents and Settings\Owner\My Documents\Educational Illustrations\Faith_In_Velvet_by_devildoll.jpg"/>
          <p:cNvPicPr>
            <a:picLocks noChangeAspect="1" noChangeArrowheads="1"/>
          </p:cNvPicPr>
          <p:nvPr/>
        </p:nvPicPr>
        <p:blipFill>
          <a:blip r:embed="rId4" cstate="print"/>
          <a:srcRect/>
          <a:stretch>
            <a:fillRect/>
          </a:stretch>
        </p:blipFill>
        <p:spPr bwMode="auto">
          <a:xfrm>
            <a:off x="0" y="0"/>
            <a:ext cx="12191999" cy="6858000"/>
          </a:xfrm>
          <a:prstGeom prst="rect">
            <a:avLst/>
          </a:prstGeom>
          <a:noFill/>
        </p:spPr>
      </p:pic>
      <p:sp>
        <p:nvSpPr>
          <p:cNvPr id="5341189" name="WordArt 5"/>
          <p:cNvSpPr>
            <a:spLocks noChangeArrowheads="1" noChangeShapeType="1" noTextEdit="1"/>
          </p:cNvSpPr>
          <p:nvPr/>
        </p:nvSpPr>
        <p:spPr bwMode="auto">
          <a:xfrm>
            <a:off x="2290916" y="2192593"/>
            <a:ext cx="9409470" cy="397960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Vain Repetition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341189"/>
                                        </p:tgtEl>
                                        <p:attrNameLst>
                                          <p:attrName>style.visibility</p:attrName>
                                        </p:attrNameLst>
                                      </p:cBhvr>
                                      <p:to>
                                        <p:strVal val="visible"/>
                                      </p:to>
                                    </p:set>
                                    <p:anim calcmode="lin" valueType="num">
                                      <p:cBhvr>
                                        <p:cTn id="7" dur="5000" fill="hold"/>
                                        <p:tgtEl>
                                          <p:spTgt spid="5341189"/>
                                        </p:tgtEl>
                                        <p:attrNameLst>
                                          <p:attrName>ppt_w</p:attrName>
                                        </p:attrNameLst>
                                      </p:cBhvr>
                                      <p:tavLst>
                                        <p:tav tm="0" fmla="#ppt_w*sin(2.5*pi*$)">
                                          <p:val>
                                            <p:fltVal val="0"/>
                                          </p:val>
                                        </p:tav>
                                        <p:tav tm="100000">
                                          <p:val>
                                            <p:fltVal val="1"/>
                                          </p:val>
                                        </p:tav>
                                      </p:tavLst>
                                    </p:anim>
                                    <p:anim calcmode="lin" valueType="num">
                                      <p:cBhvr>
                                        <p:cTn id="8" dur="5000" fill="hold"/>
                                        <p:tgtEl>
                                          <p:spTgt spid="53411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118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77AB94-FEFC-4905-9CA4-5F2C561F9FC9}"/>
              </a:ext>
            </a:extLst>
          </p:cNvPr>
          <p:cNvSpPr/>
          <p:nvPr/>
        </p:nvSpPr>
        <p:spPr>
          <a:xfrm>
            <a:off x="2083324" y="4345757"/>
            <a:ext cx="9106292"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Martin Luther Was Trained      Philosophically In </a:t>
            </a:r>
            <a:r>
              <a:rPr kumimoji="0" lang="en-US" sz="54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Nominalism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                    </a:t>
            </a:r>
          </a:p>
        </p:txBody>
      </p:sp>
    </p:spTree>
    <p:extLst>
      <p:ext uri="{BB962C8B-B14F-4D97-AF65-F5344CB8AC3E}">
        <p14:creationId xmlns:p14="http://schemas.microsoft.com/office/powerpoint/2010/main" val="14492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7580490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702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9666" name="Picture 2" descr="I:\DEPTCOMM\Zamcomm\Jody\ChartsEPS\147.jpg"/>
          <p:cNvPicPr>
            <a:picLocks noChangeAspect="1" noChangeArrowheads="1"/>
          </p:cNvPicPr>
          <p:nvPr/>
        </p:nvPicPr>
        <p:blipFill>
          <a:blip r:embed="rId3" cstate="print"/>
          <a:srcRect/>
          <a:stretch>
            <a:fillRect/>
          </a:stretch>
        </p:blipFill>
        <p:spPr bwMode="auto">
          <a:xfrm>
            <a:off x="1024379" y="0"/>
            <a:ext cx="10143242" cy="6873875"/>
          </a:xfrm>
          <a:prstGeom prst="rect">
            <a:avLst/>
          </a:prstGeom>
          <a:noFill/>
        </p:spPr>
      </p:pic>
      <p:sp>
        <p:nvSpPr>
          <p:cNvPr id="5489670" name="AutoShape 6"/>
          <p:cNvSpPr>
            <a:spLocks noChangeArrowheads="1"/>
          </p:cNvSpPr>
          <p:nvPr/>
        </p:nvSpPr>
        <p:spPr bwMode="auto">
          <a:xfrm>
            <a:off x="876300" y="4648201"/>
            <a:ext cx="15240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89671" name="AutoShape 7"/>
          <p:cNvSpPr>
            <a:spLocks noChangeArrowheads="1"/>
          </p:cNvSpPr>
          <p:nvPr/>
        </p:nvSpPr>
        <p:spPr bwMode="auto">
          <a:xfrm>
            <a:off x="876300" y="5403131"/>
            <a:ext cx="15240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extLst>
      <p:ext uri="{BB962C8B-B14F-4D97-AF65-F5344CB8AC3E}">
        <p14:creationId xmlns:p14="http://schemas.microsoft.com/office/powerpoint/2010/main" val="21294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489670"/>
                                        </p:tgtEl>
                                        <p:attrNameLst>
                                          <p:attrName>style.visibility</p:attrName>
                                        </p:attrNameLst>
                                      </p:cBhvr>
                                      <p:to>
                                        <p:strVal val="visible"/>
                                      </p:to>
                                    </p:set>
                                    <p:anim calcmode="lin" valueType="num">
                                      <p:cBhvr additive="base">
                                        <p:cTn id="7" dur="5000" fill="hold"/>
                                        <p:tgtEl>
                                          <p:spTgt spid="5489670"/>
                                        </p:tgtEl>
                                        <p:attrNameLst>
                                          <p:attrName>ppt_x</p:attrName>
                                        </p:attrNameLst>
                                      </p:cBhvr>
                                      <p:tavLst>
                                        <p:tav tm="0">
                                          <p:val>
                                            <p:strVal val="0-#ppt_w/2"/>
                                          </p:val>
                                        </p:tav>
                                        <p:tav tm="100000">
                                          <p:val>
                                            <p:strVal val="#ppt_x"/>
                                          </p:val>
                                        </p:tav>
                                      </p:tavLst>
                                    </p:anim>
                                    <p:anim calcmode="lin" valueType="num">
                                      <p:cBhvr additive="base">
                                        <p:cTn id="8" dur="5000" fill="hold"/>
                                        <p:tgtEl>
                                          <p:spTgt spid="54896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489671"/>
                                        </p:tgtEl>
                                        <p:attrNameLst>
                                          <p:attrName>style.visibility</p:attrName>
                                        </p:attrNameLst>
                                      </p:cBhvr>
                                      <p:to>
                                        <p:strVal val="visible"/>
                                      </p:to>
                                    </p:set>
                                    <p:anim calcmode="lin" valueType="num">
                                      <p:cBhvr additive="base">
                                        <p:cTn id="13" dur="5000" fill="hold"/>
                                        <p:tgtEl>
                                          <p:spTgt spid="5489671"/>
                                        </p:tgtEl>
                                        <p:attrNameLst>
                                          <p:attrName>ppt_x</p:attrName>
                                        </p:attrNameLst>
                                      </p:cBhvr>
                                      <p:tavLst>
                                        <p:tav tm="0">
                                          <p:val>
                                            <p:strVal val="0-#ppt_w/2"/>
                                          </p:val>
                                        </p:tav>
                                        <p:tav tm="100000">
                                          <p:val>
                                            <p:strVal val="#ppt_x"/>
                                          </p:val>
                                        </p:tav>
                                      </p:tavLst>
                                    </p:anim>
                                    <p:anim calcmode="lin" valueType="num">
                                      <p:cBhvr additive="base">
                                        <p:cTn id="14" dur="5000" fill="hold"/>
                                        <p:tgtEl>
                                          <p:spTgt spid="54896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9670" grpId="0" animBg="1"/>
      <p:bldP spid="5489671"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72226" name="Picture 2" descr="I:\DEPTCOMM\Zamcomm\Jody\ChartsEPS\149.jpg"/>
          <p:cNvPicPr>
            <a:picLocks noChangeAspect="1" noChangeArrowheads="1"/>
          </p:cNvPicPr>
          <p:nvPr/>
        </p:nvPicPr>
        <p:blipFill>
          <a:blip r:embed="rId3" cstate="print"/>
          <a:srcRect/>
          <a:stretch>
            <a:fillRect/>
          </a:stretch>
        </p:blipFill>
        <p:spPr bwMode="auto">
          <a:xfrm>
            <a:off x="1524000" y="-838200"/>
            <a:ext cx="4724400" cy="8229600"/>
          </a:xfrm>
          <a:prstGeom prst="rect">
            <a:avLst/>
          </a:prstGeom>
          <a:noFill/>
        </p:spPr>
      </p:pic>
      <p:sp>
        <p:nvSpPr>
          <p:cNvPr id="5172229" name="Rectangle 5"/>
          <p:cNvSpPr>
            <a:spLocks noGrp="1" noChangeArrowheads="1"/>
          </p:cNvSpPr>
          <p:nvPr>
            <p:ph type="body" sz="half" idx="1"/>
          </p:nvPr>
        </p:nvSpPr>
        <p:spPr>
          <a:xfrm>
            <a:off x="6248400" y="2209800"/>
            <a:ext cx="4419600" cy="4648200"/>
          </a:xfrm>
        </p:spPr>
        <p:txBody>
          <a:bodyPr/>
          <a:lstStyle/>
          <a:p>
            <a:pPr>
              <a:lnSpc>
                <a:spcPct val="90000"/>
              </a:lnSpc>
              <a:buFont typeface="Wingdings" pitchFamily="2" charset="2"/>
              <a:buChar char="ü"/>
            </a:pPr>
            <a:r>
              <a:rPr lang="en-US" sz="2800" dirty="0">
                <a:solidFill>
                  <a:srgbClr val="990033"/>
                </a:solidFill>
              </a:rPr>
              <a:t>the pope, however divinely instituted his office,  was not an absolute monarch but in some sense a constitutional ruler;</a:t>
            </a:r>
          </a:p>
          <a:p>
            <a:pPr>
              <a:lnSpc>
                <a:spcPct val="90000"/>
              </a:lnSpc>
              <a:buFont typeface="Wingdings" pitchFamily="2" charset="2"/>
              <a:buChar char="ü"/>
            </a:pPr>
            <a:r>
              <a:rPr lang="en-US" sz="2800" dirty="0">
                <a:solidFill>
                  <a:srgbClr val="990033"/>
                </a:solidFill>
              </a:rPr>
              <a:t>the pope possessed merely a ministerial authority delegated to him by the community of the faithful and for the good of the whole church;</a:t>
            </a:r>
          </a:p>
          <a:p>
            <a:pPr>
              <a:lnSpc>
                <a:spcPct val="90000"/>
              </a:lnSpc>
              <a:buFont typeface="Wingdings" pitchFamily="2" charset="2"/>
              <a:buChar char="ü"/>
            </a:pPr>
            <a:endParaRPr lang="en-US" sz="2800" dirty="0">
              <a:solidFill>
                <a:srgbClr val="990033"/>
              </a:solidFill>
            </a:endParaRPr>
          </a:p>
        </p:txBody>
      </p:sp>
      <p:sp>
        <p:nvSpPr>
          <p:cNvPr id="5172231" name="WordArt 7"/>
          <p:cNvSpPr>
            <a:spLocks noChangeArrowheads="1" noChangeShapeType="1" noTextEdit="1"/>
          </p:cNvSpPr>
          <p:nvPr/>
        </p:nvSpPr>
        <p:spPr bwMode="auto">
          <a:xfrm>
            <a:off x="6248400" y="0"/>
            <a:ext cx="4419600" cy="1905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MARTIN LUTHER AGREED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 WITH THE RULES OF 1417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 COUNCIL OF CONSTANCE</a:t>
            </a:r>
          </a:p>
        </p:txBody>
      </p:sp>
    </p:spTree>
    <p:extLst>
      <p:ext uri="{BB962C8B-B14F-4D97-AF65-F5344CB8AC3E}">
        <p14:creationId xmlns:p14="http://schemas.microsoft.com/office/powerpoint/2010/main" val="54046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72229">
                                            <p:txEl>
                                              <p:pRg st="0" end="0"/>
                                            </p:txEl>
                                          </p:spTgt>
                                        </p:tgtEl>
                                        <p:attrNameLst>
                                          <p:attrName>style.visibility</p:attrName>
                                        </p:attrNameLst>
                                      </p:cBhvr>
                                      <p:to>
                                        <p:strVal val="visible"/>
                                      </p:to>
                                    </p:set>
                                    <p:anim calcmode="lin" valueType="num">
                                      <p:cBhvr>
                                        <p:cTn id="7" dur="1000" fill="hold"/>
                                        <p:tgtEl>
                                          <p:spTgt spid="517222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7222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7222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7222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172229">
                                            <p:txEl>
                                              <p:pRg st="1" end="1"/>
                                            </p:txEl>
                                          </p:spTgt>
                                        </p:tgtEl>
                                        <p:attrNameLst>
                                          <p:attrName>style.visibility</p:attrName>
                                        </p:attrNameLst>
                                      </p:cBhvr>
                                      <p:to>
                                        <p:strVal val="visible"/>
                                      </p:to>
                                    </p:set>
                                    <p:anim calcmode="lin" valueType="num">
                                      <p:cBhvr>
                                        <p:cTn id="15" dur="1000" fill="hold"/>
                                        <p:tgtEl>
                                          <p:spTgt spid="517222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17222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17222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17222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2229"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75298" name="Picture 2" descr="I:\DEPTCOMM\Zamcomm\Jody\ChartsEPS\149.jpg"/>
          <p:cNvPicPr>
            <a:picLocks noChangeAspect="1" noChangeArrowheads="1"/>
          </p:cNvPicPr>
          <p:nvPr/>
        </p:nvPicPr>
        <p:blipFill>
          <a:blip r:embed="rId3" cstate="print"/>
          <a:srcRect/>
          <a:stretch>
            <a:fillRect/>
          </a:stretch>
        </p:blipFill>
        <p:spPr bwMode="auto">
          <a:xfrm>
            <a:off x="1524000" y="-838200"/>
            <a:ext cx="4724400" cy="8229600"/>
          </a:xfrm>
          <a:prstGeom prst="rect">
            <a:avLst/>
          </a:prstGeom>
          <a:noFill/>
        </p:spPr>
      </p:pic>
      <p:sp>
        <p:nvSpPr>
          <p:cNvPr id="5175299" name="Rectangle 3"/>
          <p:cNvSpPr>
            <a:spLocks noGrp="1" noChangeArrowheads="1"/>
          </p:cNvSpPr>
          <p:nvPr>
            <p:ph type="body" sz="half" idx="1"/>
          </p:nvPr>
        </p:nvSpPr>
        <p:spPr>
          <a:xfrm>
            <a:off x="6248400" y="2209800"/>
            <a:ext cx="4419600" cy="4648200"/>
          </a:xfrm>
        </p:spPr>
        <p:txBody>
          <a:bodyPr/>
          <a:lstStyle/>
          <a:p>
            <a:pPr>
              <a:buFont typeface="Wingdings" pitchFamily="2" charset="2"/>
              <a:buChar char="ü"/>
            </a:pPr>
            <a:r>
              <a:rPr lang="en-US" sz="2000" b="1" dirty="0">
                <a:solidFill>
                  <a:srgbClr val="990033"/>
                </a:solidFill>
              </a:rPr>
              <a:t>the community of the faithful had not exhausted its inherent authority in the mere act of electing its ruler but had retained whatever residual power was necessary to prevent its own subversion or destruction;</a:t>
            </a:r>
          </a:p>
          <a:p>
            <a:pPr>
              <a:buFont typeface="Wingdings" pitchFamily="2" charset="2"/>
              <a:buChar char="ü"/>
            </a:pPr>
            <a:r>
              <a:rPr lang="en-US" sz="2000" b="1" dirty="0">
                <a:solidFill>
                  <a:srgbClr val="990033"/>
                </a:solidFill>
              </a:rPr>
              <a:t>The community of the faithful could exercise power via its representatives assembled in a general council – even,  in certain critical cases,  against the wishes   of the current pope and, if need be, it could judge, chastise and even depose a pope.    </a:t>
            </a:r>
          </a:p>
        </p:txBody>
      </p:sp>
      <p:sp>
        <p:nvSpPr>
          <p:cNvPr id="5175300" name="WordArt 4"/>
          <p:cNvSpPr>
            <a:spLocks noChangeArrowheads="1" noChangeShapeType="1" noTextEdit="1"/>
          </p:cNvSpPr>
          <p:nvPr/>
        </p:nvSpPr>
        <p:spPr bwMode="auto">
          <a:xfrm>
            <a:off x="6248400" y="0"/>
            <a:ext cx="4419600" cy="1905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MARTIN LUTHER AGREED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 WITH THE RULES OF 1417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 COUNCIL OF CONSTANCE</a:t>
            </a:r>
          </a:p>
        </p:txBody>
      </p:sp>
    </p:spTree>
    <p:extLst>
      <p:ext uri="{BB962C8B-B14F-4D97-AF65-F5344CB8AC3E}">
        <p14:creationId xmlns:p14="http://schemas.microsoft.com/office/powerpoint/2010/main" val="23846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75299">
                                            <p:txEl>
                                              <p:pRg st="0" end="0"/>
                                            </p:txEl>
                                          </p:spTgt>
                                        </p:tgtEl>
                                        <p:attrNameLst>
                                          <p:attrName>style.visibility</p:attrName>
                                        </p:attrNameLst>
                                      </p:cBhvr>
                                      <p:to>
                                        <p:strVal val="visible"/>
                                      </p:to>
                                    </p:set>
                                    <p:anim calcmode="lin" valueType="num">
                                      <p:cBhvr>
                                        <p:cTn id="7" dur="1000" fill="hold"/>
                                        <p:tgtEl>
                                          <p:spTgt spid="517529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7529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752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752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175299">
                                            <p:txEl>
                                              <p:pRg st="1" end="1"/>
                                            </p:txEl>
                                          </p:spTgt>
                                        </p:tgtEl>
                                        <p:attrNameLst>
                                          <p:attrName>style.visibility</p:attrName>
                                        </p:attrNameLst>
                                      </p:cBhvr>
                                      <p:to>
                                        <p:strVal val="visible"/>
                                      </p:to>
                                    </p:set>
                                    <p:anim calcmode="lin" valueType="num">
                                      <p:cBhvr>
                                        <p:cTn id="15" dur="1000" fill="hold"/>
                                        <p:tgtEl>
                                          <p:spTgt spid="517529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17529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17529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17529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529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11001_DV3.jpg"/>
          <p:cNvPicPr>
            <a:picLocks noChangeAspect="1"/>
          </p:cNvPicPr>
          <p:nvPr/>
        </p:nvPicPr>
        <p:blipFill>
          <a:blip r:embed="rId2" cstate="print"/>
          <a:stretch>
            <a:fillRect/>
          </a:stretch>
        </p:blipFill>
        <p:spPr>
          <a:xfrm>
            <a:off x="-163902" y="1"/>
            <a:ext cx="12355902" cy="6996022"/>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0" y="304800"/>
            <a:ext cx="9144000" cy="1143000"/>
          </a:xfrm>
        </p:spPr>
        <p:txBody>
          <a:bodyPr/>
          <a:lstStyle/>
          <a:p>
            <a:r>
              <a:rPr lang="en-US" sz="5400" b="1">
                <a:solidFill>
                  <a:srgbClr val="660033"/>
                </a:solidFill>
                <a:effectLst>
                  <a:outerShdw blurRad="38100" dist="38100" dir="2700000" algn="tl">
                    <a:srgbClr val="000000"/>
                  </a:outerShdw>
                </a:effectLst>
              </a:rPr>
              <a:t>Augustinian Iconography I</a:t>
            </a:r>
          </a:p>
        </p:txBody>
      </p:sp>
      <p:sp>
        <p:nvSpPr>
          <p:cNvPr id="30723" name="Rectangle 3"/>
          <p:cNvSpPr>
            <a:spLocks noGrp="1" noChangeArrowheads="1"/>
          </p:cNvSpPr>
          <p:nvPr>
            <p:ph type="body" sz="half" idx="1"/>
          </p:nvPr>
        </p:nvSpPr>
        <p:spPr/>
        <p:txBody>
          <a:bodyPr/>
          <a:lstStyle/>
          <a:p>
            <a:endParaRPr lang="en-US" sz="2800"/>
          </a:p>
        </p:txBody>
      </p:sp>
      <p:sp>
        <p:nvSpPr>
          <p:cNvPr id="30724" name="Rectangle 4"/>
          <p:cNvSpPr>
            <a:spLocks noGrp="1" noChangeArrowheads="1"/>
          </p:cNvSpPr>
          <p:nvPr>
            <p:ph type="clipArt" sz="half" idx="2"/>
          </p:nvPr>
        </p:nvSpPr>
        <p:spPr/>
      </p:sp>
      <p:pic>
        <p:nvPicPr>
          <p:cNvPr id="30725" name="Picture 5" descr="C:\Documents and Settings\Owner\My Documents\Educational Illustrations\augustinus_073_07.jpeg"/>
          <p:cNvPicPr>
            <a:picLocks noChangeAspect="1" noChangeArrowheads="1"/>
          </p:cNvPicPr>
          <p:nvPr/>
        </p:nvPicPr>
        <p:blipFill>
          <a:blip r:embed="rId3" cstate="print"/>
          <a:srcRect/>
          <a:stretch>
            <a:fillRect/>
          </a:stretch>
        </p:blipFill>
        <p:spPr bwMode="auto">
          <a:xfrm>
            <a:off x="2209800" y="1752600"/>
            <a:ext cx="3810000" cy="4495800"/>
          </a:xfrm>
          <a:prstGeom prst="rect">
            <a:avLst/>
          </a:prstGeom>
          <a:noFill/>
        </p:spPr>
      </p:pic>
      <p:pic>
        <p:nvPicPr>
          <p:cNvPr id="30726" name="Picture 6" descr="C:\Documents and Settings\Owner\My Documents\Educational Illustrations\gozzoli6.jpeg"/>
          <p:cNvPicPr>
            <a:picLocks noChangeAspect="1" noChangeArrowheads="1"/>
          </p:cNvPicPr>
          <p:nvPr/>
        </p:nvPicPr>
        <p:blipFill>
          <a:blip r:embed="rId4" cstate="print"/>
          <a:srcRect/>
          <a:stretch>
            <a:fillRect/>
          </a:stretch>
        </p:blipFill>
        <p:spPr bwMode="auto">
          <a:xfrm>
            <a:off x="6172200" y="1752600"/>
            <a:ext cx="3810000" cy="44958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0" y="0"/>
            <a:ext cx="9144000" cy="1600200"/>
          </a:xfrm>
        </p:spPr>
        <p:txBody>
          <a:bodyPr/>
          <a:lstStyle/>
          <a:p>
            <a:r>
              <a:rPr lang="en-US" sz="5400" b="1">
                <a:solidFill>
                  <a:srgbClr val="660033"/>
                </a:solidFill>
                <a:effectLst>
                  <a:outerShdw blurRad="38100" dist="38100" dir="2700000" algn="tl">
                    <a:srgbClr val="000000"/>
                  </a:outerShdw>
                </a:effectLst>
              </a:rPr>
              <a:t>Augustinian Iconography II</a:t>
            </a:r>
          </a:p>
        </p:txBody>
      </p:sp>
      <p:sp>
        <p:nvSpPr>
          <p:cNvPr id="29699" name="Rectangle 3"/>
          <p:cNvSpPr>
            <a:spLocks noGrp="1" noChangeArrowheads="1"/>
          </p:cNvSpPr>
          <p:nvPr>
            <p:ph type="body" sz="half" idx="1"/>
          </p:nvPr>
        </p:nvSpPr>
        <p:spPr/>
        <p:txBody>
          <a:bodyPr/>
          <a:lstStyle/>
          <a:p>
            <a:endParaRPr lang="en-US" sz="2800"/>
          </a:p>
        </p:txBody>
      </p:sp>
      <p:sp>
        <p:nvSpPr>
          <p:cNvPr id="29700" name="Rectangle 4"/>
          <p:cNvSpPr>
            <a:spLocks noGrp="1" noChangeArrowheads="1"/>
          </p:cNvSpPr>
          <p:nvPr>
            <p:ph type="clipArt" sz="half" idx="2"/>
          </p:nvPr>
        </p:nvSpPr>
        <p:spPr/>
      </p:sp>
      <p:pic>
        <p:nvPicPr>
          <p:cNvPr id="29701" name="Picture 5" descr="C:\Documents and Settings\Owner\My Documents\Educational Illustrations\augustinus_037.jpeg"/>
          <p:cNvPicPr>
            <a:picLocks noChangeAspect="1" noChangeArrowheads="1"/>
          </p:cNvPicPr>
          <p:nvPr/>
        </p:nvPicPr>
        <p:blipFill>
          <a:blip r:embed="rId3" cstate="print"/>
          <a:srcRect/>
          <a:stretch>
            <a:fillRect/>
          </a:stretch>
        </p:blipFill>
        <p:spPr bwMode="auto">
          <a:xfrm>
            <a:off x="2209800" y="1752600"/>
            <a:ext cx="3810000" cy="4495800"/>
          </a:xfrm>
          <a:prstGeom prst="rect">
            <a:avLst/>
          </a:prstGeom>
          <a:noFill/>
        </p:spPr>
      </p:pic>
      <p:pic>
        <p:nvPicPr>
          <p:cNvPr id="29702" name="Picture 6" descr="C:\Documents and Settings\Owner\My Documents\Educational Illustrations\augustinus_039.jpeg"/>
          <p:cNvPicPr>
            <a:picLocks noChangeAspect="1" noChangeArrowheads="1"/>
          </p:cNvPicPr>
          <p:nvPr/>
        </p:nvPicPr>
        <p:blipFill>
          <a:blip r:embed="rId4" cstate="print"/>
          <a:srcRect/>
          <a:stretch>
            <a:fillRect/>
          </a:stretch>
        </p:blipFill>
        <p:spPr bwMode="auto">
          <a:xfrm>
            <a:off x="6172200" y="1752600"/>
            <a:ext cx="3810000" cy="44958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11002_DV3.jpg"/>
          <p:cNvPicPr>
            <a:picLocks noChangeAspect="1"/>
          </p:cNvPicPr>
          <p:nvPr/>
        </p:nvPicPr>
        <p:blipFill>
          <a:blip r:embed="rId2" cstate="print"/>
          <a:stretch>
            <a:fillRect/>
          </a:stretch>
        </p:blipFill>
        <p:spPr>
          <a:xfrm>
            <a:off x="-172528" y="0"/>
            <a:ext cx="12364528" cy="71167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7730" name="Picture 2" descr="I:\DEPTCOMM\Zamcomm\Jody\ChartsEPS\99copy.jpg"/>
          <p:cNvPicPr>
            <a:picLocks noChangeAspect="1" noChangeArrowheads="1"/>
          </p:cNvPicPr>
          <p:nvPr/>
        </p:nvPicPr>
        <p:blipFill>
          <a:blip r:embed="rId3" cstate="print"/>
          <a:srcRect/>
          <a:stretch>
            <a:fillRect/>
          </a:stretch>
        </p:blipFill>
        <p:spPr bwMode="auto">
          <a:xfrm>
            <a:off x="237422" y="0"/>
            <a:ext cx="11954577" cy="6858000"/>
          </a:xfrm>
          <a:prstGeom prst="rect">
            <a:avLst/>
          </a:prstGeom>
          <a:noFill/>
        </p:spPr>
      </p:pic>
      <p:sp>
        <p:nvSpPr>
          <p:cNvPr id="4937731" name="Oval 3"/>
          <p:cNvSpPr>
            <a:spLocks noChangeArrowheads="1"/>
          </p:cNvSpPr>
          <p:nvPr/>
        </p:nvSpPr>
        <p:spPr bwMode="auto">
          <a:xfrm>
            <a:off x="10250904" y="3686476"/>
            <a:ext cx="856649" cy="548640"/>
          </a:xfrm>
          <a:prstGeom prst="ellipse">
            <a:avLst/>
          </a:prstGeom>
          <a:noFill/>
          <a:ln w="9525">
            <a:solidFill>
              <a:srgbClr val="CC00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4937732" name="Picture 4" descr="C:\Documents and Settings\Owner\My Documents\Educational Illustrations\Faith_In_Velvet_by_devildoll.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 name="Rectangle 4"/>
          <p:cNvSpPr/>
          <p:nvPr/>
        </p:nvSpPr>
        <p:spPr>
          <a:xfrm>
            <a:off x="336884" y="1424539"/>
            <a:ext cx="11386687" cy="403187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Storybook" pitchFamily="2" charset="0"/>
                <a:ea typeface="+mn-ea"/>
                <a:cs typeface="+mn-cs"/>
              </a:rPr>
              <a:t>Freud was fascinated by this sinister side of the repetition compulsion, which is why he ultimately decided that the cause of our urge to repeat was directly linked to what he called "the death drive," or the urge to cease existing. After all, he reasoned, the ultimate "earlier state of things" is a state of non-existence before we were born. With each repetition, we act out our desire to go back to a pre-living state. Maybe that's why so many people have the urge to repeat actions that are destructive, or unproductive.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68544" y="228600"/>
            <a:ext cx="8917757" cy="914400"/>
          </a:xfrm>
          <a:solidFill>
            <a:srgbClr val="A50021"/>
          </a:solidFill>
        </p:spPr>
        <p:txBody>
          <a:bodyPr/>
          <a:lstStyle/>
          <a:p>
            <a:r>
              <a:rPr lang="en-US" sz="2800" b="1" dirty="0">
                <a:solidFill>
                  <a:srgbClr val="CC9900"/>
                </a:solidFill>
                <a:effectLst>
                  <a:outerShdw blurRad="38100" dist="38100" dir="2700000" algn="tl">
                    <a:srgbClr val="000000"/>
                  </a:outerShdw>
                </a:effectLst>
                <a:latin typeface="Andy" pitchFamily="66" charset="0"/>
              </a:rPr>
              <a:t>Augustinian Spirituality Setting Paradigm</a:t>
            </a:r>
          </a:p>
        </p:txBody>
      </p:sp>
      <p:sp>
        <p:nvSpPr>
          <p:cNvPr id="70659" name="Rectangle 3"/>
          <p:cNvSpPr>
            <a:spLocks noGrp="1" noChangeArrowheads="1"/>
          </p:cNvSpPr>
          <p:nvPr>
            <p:ph type="body" idx="1"/>
          </p:nvPr>
        </p:nvSpPr>
        <p:spPr>
          <a:xfrm>
            <a:off x="2209800" y="1371600"/>
            <a:ext cx="7696200" cy="5257800"/>
          </a:xfrm>
          <a:solidFill>
            <a:srgbClr val="CCCC00"/>
          </a:solidFill>
        </p:spPr>
        <p:txBody>
          <a:bodyPr/>
          <a:lstStyle/>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Story:  Earthly Pilgrimage To Eternal Happiness</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Morality:  Those Virtues To Travel Beatific Road</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Start:  Accept Received Faith Until Seeing For Self</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Move:  Drive Engine Love Both Propels / Attracts</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Human Free-Will Incapable Love Overwhelming</a:t>
            </a:r>
            <a:r>
              <a:rPr lang="en-US" sz="2800" b="1">
                <a:solidFill>
                  <a:srgbClr val="CC0000"/>
                </a:solidFill>
                <a:effectLst>
                  <a:outerShdw blurRad="38100" dist="38100" dir="2700000" algn="tl">
                    <a:srgbClr val="000000"/>
                  </a:outerShdw>
                </a:effectLst>
              </a:rPr>
              <a:t> </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Counterfactual Test Proves Love – Gift Of Grace</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Compatibilists:  God’s Grace &amp; Man’s Free Will</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Doctrine Of Grace Includes Human Merit Concept</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Anselm’s Augustinian Prayer Seeks Grace &amp; Faith</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Private Confession Created Penitential Conscience            {No Preaching/Pastoral Care – 24/7 Paid Prayers} </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Piety Focus:  Habits Of Heart / Art Of Dying Well</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Salvation:  Inner Examination &amp; Outer Experience</a:t>
            </a:r>
            <a:endParaRPr lang="en-US" sz="2800"/>
          </a:p>
        </p:txBody>
      </p:sp>
    </p:spTree>
    <p:extLst>
      <p:ext uri="{BB962C8B-B14F-4D97-AF65-F5344CB8AC3E}">
        <p14:creationId xmlns:p14="http://schemas.microsoft.com/office/powerpoint/2010/main" val="239968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anim to="" calcmode="lin" valueType="num">
                                      <p:cBhvr>
                                        <p:cTn id="7" dur="1" fill="hold"/>
                                        <p:tgtEl>
                                          <p:spTgt spid="7065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0659">
                                            <p:txEl>
                                              <p:pRg st="1" end="1"/>
                                            </p:txEl>
                                          </p:spTgt>
                                        </p:tgtEl>
                                        <p:attrNameLst>
                                          <p:attrName>style.visibility</p:attrName>
                                        </p:attrNameLst>
                                      </p:cBhvr>
                                      <p:to>
                                        <p:strVal val="visible"/>
                                      </p:to>
                                    </p:set>
                                    <p:anim to="" calcmode="lin" valueType="num">
                                      <p:cBhvr>
                                        <p:cTn id="12" dur="1" fill="hold"/>
                                        <p:tgtEl>
                                          <p:spTgt spid="7065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0659">
                                            <p:txEl>
                                              <p:pRg st="2" end="2"/>
                                            </p:txEl>
                                          </p:spTgt>
                                        </p:tgtEl>
                                        <p:attrNameLst>
                                          <p:attrName>style.visibility</p:attrName>
                                        </p:attrNameLst>
                                      </p:cBhvr>
                                      <p:to>
                                        <p:strVal val="visible"/>
                                      </p:to>
                                    </p:set>
                                    <p:anim to="" calcmode="lin" valueType="num">
                                      <p:cBhvr>
                                        <p:cTn id="17" dur="1" fill="hold"/>
                                        <p:tgtEl>
                                          <p:spTgt spid="7065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0659">
                                            <p:txEl>
                                              <p:pRg st="3" end="3"/>
                                            </p:txEl>
                                          </p:spTgt>
                                        </p:tgtEl>
                                        <p:attrNameLst>
                                          <p:attrName>style.visibility</p:attrName>
                                        </p:attrNameLst>
                                      </p:cBhvr>
                                      <p:to>
                                        <p:strVal val="visible"/>
                                      </p:to>
                                    </p:set>
                                    <p:anim to="" calcmode="lin" valueType="num">
                                      <p:cBhvr>
                                        <p:cTn id="22" dur="1" fill="hold"/>
                                        <p:tgtEl>
                                          <p:spTgt spid="7065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0659">
                                            <p:txEl>
                                              <p:pRg st="4" end="4"/>
                                            </p:txEl>
                                          </p:spTgt>
                                        </p:tgtEl>
                                        <p:attrNameLst>
                                          <p:attrName>style.visibility</p:attrName>
                                        </p:attrNameLst>
                                      </p:cBhvr>
                                      <p:to>
                                        <p:strVal val="visible"/>
                                      </p:to>
                                    </p:set>
                                    <p:anim to="" calcmode="lin" valueType="num">
                                      <p:cBhvr>
                                        <p:cTn id="27" dur="1" fill="hold"/>
                                        <p:tgtEl>
                                          <p:spTgt spid="7065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70659">
                                            <p:txEl>
                                              <p:pRg st="5" end="5"/>
                                            </p:txEl>
                                          </p:spTgt>
                                        </p:tgtEl>
                                        <p:attrNameLst>
                                          <p:attrName>style.visibility</p:attrName>
                                        </p:attrNameLst>
                                      </p:cBhvr>
                                      <p:to>
                                        <p:strVal val="visible"/>
                                      </p:to>
                                    </p:set>
                                    <p:anim to="" calcmode="lin" valueType="num">
                                      <p:cBhvr>
                                        <p:cTn id="32" dur="1" fill="hold"/>
                                        <p:tgtEl>
                                          <p:spTgt spid="70659">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70659">
                                            <p:txEl>
                                              <p:pRg st="6" end="6"/>
                                            </p:txEl>
                                          </p:spTgt>
                                        </p:tgtEl>
                                        <p:attrNameLst>
                                          <p:attrName>style.visibility</p:attrName>
                                        </p:attrNameLst>
                                      </p:cBhvr>
                                      <p:to>
                                        <p:strVal val="visible"/>
                                      </p:to>
                                    </p:set>
                                    <p:anim to="" calcmode="lin" valueType="num">
                                      <p:cBhvr>
                                        <p:cTn id="37" dur="1" fill="hold"/>
                                        <p:tgtEl>
                                          <p:spTgt spid="70659">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70659">
                                            <p:txEl>
                                              <p:pRg st="7" end="7"/>
                                            </p:txEl>
                                          </p:spTgt>
                                        </p:tgtEl>
                                        <p:attrNameLst>
                                          <p:attrName>style.visibility</p:attrName>
                                        </p:attrNameLst>
                                      </p:cBhvr>
                                      <p:to>
                                        <p:strVal val="visible"/>
                                      </p:to>
                                    </p:set>
                                    <p:anim to="" calcmode="lin" valueType="num">
                                      <p:cBhvr>
                                        <p:cTn id="42" dur="1" fill="hold"/>
                                        <p:tgtEl>
                                          <p:spTgt spid="70659">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70659">
                                            <p:txEl>
                                              <p:pRg st="8" end="8"/>
                                            </p:txEl>
                                          </p:spTgt>
                                        </p:tgtEl>
                                        <p:attrNameLst>
                                          <p:attrName>style.visibility</p:attrName>
                                        </p:attrNameLst>
                                      </p:cBhvr>
                                      <p:to>
                                        <p:strVal val="visible"/>
                                      </p:to>
                                    </p:set>
                                    <p:anim to="" calcmode="lin" valueType="num">
                                      <p:cBhvr>
                                        <p:cTn id="47" dur="1" fill="hold"/>
                                        <p:tgtEl>
                                          <p:spTgt spid="70659">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70659">
                                            <p:txEl>
                                              <p:pRg st="9" end="9"/>
                                            </p:txEl>
                                          </p:spTgt>
                                        </p:tgtEl>
                                        <p:attrNameLst>
                                          <p:attrName>style.visibility</p:attrName>
                                        </p:attrNameLst>
                                      </p:cBhvr>
                                      <p:to>
                                        <p:strVal val="visible"/>
                                      </p:to>
                                    </p:set>
                                    <p:anim to="" calcmode="lin" valueType="num">
                                      <p:cBhvr>
                                        <p:cTn id="52" dur="1" fill="hold"/>
                                        <p:tgtEl>
                                          <p:spTgt spid="70659">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499"/>
                                          </p:stCondLst>
                                        </p:cTn>
                                        <p:tgtEl>
                                          <p:spTgt spid="70659">
                                            <p:txEl>
                                              <p:pRg st="10" end="10"/>
                                            </p:txEl>
                                          </p:spTgt>
                                        </p:tgtEl>
                                        <p:attrNameLst>
                                          <p:attrName>style.visibility</p:attrName>
                                        </p:attrNameLst>
                                      </p:cBhvr>
                                      <p:to>
                                        <p:strVal val="visible"/>
                                      </p:to>
                                    </p:set>
                                    <p:anim to="" calcmode="lin" valueType="num">
                                      <p:cBhvr>
                                        <p:cTn id="57" dur="1" fill="hold"/>
                                        <p:tgtEl>
                                          <p:spTgt spid="70659">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499"/>
                                          </p:stCondLst>
                                        </p:cTn>
                                        <p:tgtEl>
                                          <p:spTgt spid="70659">
                                            <p:txEl>
                                              <p:pRg st="11" end="11"/>
                                            </p:txEl>
                                          </p:spTgt>
                                        </p:tgtEl>
                                        <p:attrNameLst>
                                          <p:attrName>style.visibility</p:attrName>
                                        </p:attrNameLst>
                                      </p:cBhvr>
                                      <p:to>
                                        <p:strVal val="visible"/>
                                      </p:to>
                                    </p:set>
                                    <p:anim to="" calcmode="lin" valueType="num">
                                      <p:cBhvr>
                                        <p:cTn id="62" dur="1" fill="hold"/>
                                        <p:tgtEl>
                                          <p:spTgt spid="70659">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4000" y="0"/>
            <a:ext cx="9144000" cy="6883400"/>
          </a:xfrm>
          <a:prstGeom prst="rect">
            <a:avLst/>
          </a:prstGeom>
          <a:noFill/>
          <a:ln w="9525">
            <a:noFill/>
            <a:miter lim="800000"/>
            <a:headEnd/>
            <a:tailEnd/>
          </a:ln>
        </p:spPr>
      </p:pic>
      <p:sp>
        <p:nvSpPr>
          <p:cNvPr id="3075" name="Rectangle 3"/>
          <p:cNvSpPr>
            <a:spLocks noGrp="1" noChangeArrowheads="1"/>
          </p:cNvSpPr>
          <p:nvPr>
            <p:ph type="title"/>
          </p:nvPr>
        </p:nvSpPr>
        <p:spPr>
          <a:xfrm>
            <a:off x="1981200" y="174625"/>
            <a:ext cx="8229600" cy="1143000"/>
          </a:xfrm>
        </p:spPr>
        <p:txBody>
          <a:bodyPr/>
          <a:lstStyle/>
          <a:p>
            <a:pPr eaLnBrk="1" hangingPunct="1"/>
            <a:endParaRPr lang="en-US"/>
          </a:p>
        </p:txBody>
      </p:sp>
      <p:sp>
        <p:nvSpPr>
          <p:cNvPr id="201732" name="Rectangle 4"/>
          <p:cNvSpPr>
            <a:spLocks noChangeArrowheads="1"/>
          </p:cNvSpPr>
          <p:nvPr/>
        </p:nvSpPr>
        <p:spPr bwMode="auto">
          <a:xfrm>
            <a:off x="1944688" y="1393825"/>
            <a:ext cx="8272462" cy="4586288"/>
          </a:xfrm>
          <a:prstGeom prst="rect">
            <a:avLst/>
          </a:prstGeom>
          <a:solidFill>
            <a:schemeClr val="bg1">
              <a:alpha val="65097"/>
            </a:schemeClr>
          </a:solidFill>
          <a:ln w="9525">
            <a:noFill/>
            <a:miter lim="800000"/>
            <a:headEnd/>
            <a:tailEnd/>
          </a:ln>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Arial" charset="0"/>
            </a:endParaRPr>
          </a:p>
        </p:txBody>
      </p:sp>
      <p:sp>
        <p:nvSpPr>
          <p:cNvPr id="3078" name="Content Placeholder 9"/>
          <p:cNvSpPr>
            <a:spLocks noGrp="1"/>
          </p:cNvSpPr>
          <p:nvPr>
            <p:ph idx="1"/>
          </p:nvPr>
        </p:nvSpPr>
        <p:spPr/>
        <p:txBody>
          <a:bodyPr/>
          <a:lstStyle/>
          <a:p>
            <a:pPr eaLnBrk="1" hangingPunct="1"/>
            <a:endParaRPr lang="en-US"/>
          </a:p>
        </p:txBody>
      </p:sp>
      <p:sp>
        <p:nvSpPr>
          <p:cNvPr id="7" name="Rectangle 6"/>
          <p:cNvSpPr/>
          <p:nvPr/>
        </p:nvSpPr>
        <p:spPr>
          <a:xfrm>
            <a:off x="2362200" y="2438402"/>
            <a:ext cx="7848600" cy="2585323"/>
          </a:xfrm>
          <a:prstGeom prst="rect">
            <a:avLst/>
          </a:prstGeom>
          <a:noFill/>
        </p:spPr>
        <p:txBody>
          <a:bodyPr wrap="square" lIns="91440" tIns="45720" rIns="91440" bIns="45720">
            <a:spAutoFit/>
          </a:bodyPr>
          <a:lstStyle/>
          <a:p>
            <a:pPr algn="ctr" fontAlgn="base">
              <a:spcBef>
                <a:spcPct val="0"/>
              </a:spcBef>
              <a:spcAft>
                <a:spcPct val="0"/>
              </a:spcAft>
            </a:pPr>
            <a:r>
              <a:rPr lang="en-US" sz="5400" b="1" spc="100" dirty="0">
                <a:ln w="18000">
                  <a:solidFill>
                    <a:srgbClr val="BBE0E3">
                      <a:satMod val="200000"/>
                      <a:tint val="72000"/>
                    </a:srgbClr>
                  </a:solidFill>
                  <a:prstDash val="solid"/>
                </a:ln>
                <a:solidFill>
                  <a:srgbClr val="BBE0E3">
                    <a:satMod val="280000"/>
                    <a:tint val="100000"/>
                    <a:alpha val="5700"/>
                  </a:srgbClr>
                </a:solidFill>
                <a:effectLst>
                  <a:outerShdw blurRad="25000" dist="20000" dir="16020000" algn="tl">
                    <a:srgbClr val="BBE0E3">
                      <a:satMod val="200000"/>
                      <a:shade val="1000"/>
                      <a:alpha val="60000"/>
                    </a:srgbClr>
                  </a:outerShdw>
                </a:effectLst>
                <a:latin typeface="Storybook" pitchFamily="2" charset="0"/>
              </a:rPr>
              <a:t>IT LIVES </a:t>
            </a:r>
          </a:p>
          <a:p>
            <a:pPr algn="ctr" fontAlgn="base">
              <a:spcBef>
                <a:spcPct val="0"/>
              </a:spcBef>
              <a:spcAft>
                <a:spcPct val="0"/>
              </a:spcAft>
            </a:pPr>
            <a:r>
              <a:rPr lang="en-US" sz="5400" b="1" spc="100" dirty="0">
                <a:ln w="18000">
                  <a:solidFill>
                    <a:srgbClr val="BBE0E3">
                      <a:satMod val="200000"/>
                      <a:tint val="72000"/>
                    </a:srgbClr>
                  </a:solidFill>
                  <a:prstDash val="solid"/>
                </a:ln>
                <a:solidFill>
                  <a:srgbClr val="BBE0E3">
                    <a:satMod val="280000"/>
                    <a:tint val="100000"/>
                    <a:alpha val="5700"/>
                  </a:srgbClr>
                </a:solidFill>
                <a:effectLst>
                  <a:outerShdw blurRad="25000" dist="20000" dir="16020000" algn="tl">
                    <a:srgbClr val="BBE0E3">
                      <a:satMod val="200000"/>
                      <a:shade val="1000"/>
                      <a:alpha val="60000"/>
                    </a:srgbClr>
                  </a:outerShdw>
                </a:effectLst>
                <a:latin typeface="Storybook" pitchFamily="2" charset="0"/>
              </a:rPr>
              <a:t>IT GROWS</a:t>
            </a:r>
          </a:p>
          <a:p>
            <a:pPr algn="ctr" fontAlgn="base">
              <a:spcBef>
                <a:spcPct val="0"/>
              </a:spcBef>
              <a:spcAft>
                <a:spcPct val="0"/>
              </a:spcAft>
            </a:pPr>
            <a:r>
              <a:rPr lang="en-US" sz="5400" b="1" spc="100" dirty="0">
                <a:ln w="18000">
                  <a:solidFill>
                    <a:srgbClr val="BBE0E3">
                      <a:satMod val="200000"/>
                      <a:tint val="72000"/>
                    </a:srgbClr>
                  </a:solidFill>
                  <a:prstDash val="solid"/>
                </a:ln>
                <a:solidFill>
                  <a:srgbClr val="BBE0E3">
                    <a:satMod val="280000"/>
                    <a:tint val="100000"/>
                    <a:alpha val="5700"/>
                  </a:srgbClr>
                </a:solidFill>
                <a:effectLst>
                  <a:outerShdw blurRad="25000" dist="20000" dir="16020000" algn="tl">
                    <a:srgbClr val="BBE0E3">
                      <a:satMod val="200000"/>
                      <a:shade val="1000"/>
                      <a:alpha val="60000"/>
                    </a:srgbClr>
                  </a:outerShdw>
                </a:effectLst>
                <a:latin typeface="Storybook" pitchFamily="2" charset="0"/>
              </a:rPr>
              <a:t>IT THRIVES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01732"/>
                                        </p:tgtEl>
                                        <p:attrNameLst>
                                          <p:attrName>style.visibility</p:attrName>
                                        </p:attrNameLst>
                                      </p:cBhvr>
                                      <p:to>
                                        <p:strVal val="visible"/>
                                      </p:to>
                                    </p:set>
                                    <p:animEffect transition="in" filter="fade">
                                      <p:cBhvr>
                                        <p:cTn id="7" dur="500"/>
                                        <p:tgtEl>
                                          <p:spTgt spid="201732"/>
                                        </p:tgtEl>
                                      </p:cBhvr>
                                    </p:animEffect>
                                  </p:childTnLst>
                                </p:cTn>
                              </p:par>
                            </p:childTnLst>
                          </p:cTn>
                        </p:par>
                      </p:childTnLst>
                    </p:cTn>
                  </p:par>
                  <p:par>
                    <p:cTn id="8" fill="hold">
                      <p:stCondLst>
                        <p:cond delay="indefinite"/>
                      </p:stCondLst>
                      <p:childTnLst>
                        <p:par>
                          <p:cTn id="9" fill="hold">
                            <p:stCondLst>
                              <p:cond delay="0"/>
                            </p:stCondLst>
                            <p:childTnLst>
                              <p:par>
                                <p:cTn id="10" presetID="36" presetClass="emph" presetSubtype="0" fill="hold" nodeType="clickEffect">
                                  <p:stCondLst>
                                    <p:cond delay="0"/>
                                  </p:stCondLst>
                                  <p:iterate type="lt">
                                    <p:tmPct val="10000"/>
                                  </p:iterate>
                                  <p:childTnLst>
                                    <p:animScale>
                                      <p:cBhvr>
                                        <p:cTn id="11" dur="250" autoRev="1" fill="hold">
                                          <p:stCondLst>
                                            <p:cond delay="0"/>
                                          </p:stCondLst>
                                        </p:cTn>
                                        <p:tgtEl>
                                          <p:spTgt spid="7">
                                            <p:txEl>
                                              <p:pRg st="0" end="0"/>
                                            </p:txEl>
                                          </p:spTgt>
                                        </p:tgtEl>
                                      </p:cBhvr>
                                      <p:to x="80000" y="100000"/>
                                    </p:animScale>
                                    <p:anim by="(#ppt_w*0.10)" calcmode="lin" valueType="num">
                                      <p:cBhvr>
                                        <p:cTn id="12" dur="250" autoRev="1" fill="hold">
                                          <p:stCondLst>
                                            <p:cond delay="0"/>
                                          </p:stCondLst>
                                        </p:cTn>
                                        <p:tgtEl>
                                          <p:spTgt spid="7">
                                            <p:txEl>
                                              <p:pRg st="0" end="0"/>
                                            </p:txEl>
                                          </p:spTgt>
                                        </p:tgtEl>
                                        <p:attrNameLst>
                                          <p:attrName>ppt_x</p:attrName>
                                        </p:attrNameLst>
                                      </p:cBhvr>
                                    </p:anim>
                                    <p:anim by="(-#ppt_w*0.10)" calcmode="lin" valueType="num">
                                      <p:cBhvr>
                                        <p:cTn id="13" dur="250" autoRev="1" fill="hold">
                                          <p:stCondLst>
                                            <p:cond delay="0"/>
                                          </p:stCondLst>
                                        </p:cTn>
                                        <p:tgtEl>
                                          <p:spTgt spid="7">
                                            <p:txEl>
                                              <p:pRg st="0" end="0"/>
                                            </p:txEl>
                                          </p:spTgt>
                                        </p:tgtEl>
                                        <p:attrNameLst>
                                          <p:attrName>ppt_y</p:attrName>
                                        </p:attrNameLst>
                                      </p:cBhvr>
                                    </p:anim>
                                    <p:animRot by="-480000">
                                      <p:cBhvr>
                                        <p:cTn id="14" dur="250" autoRev="1" fill="hold">
                                          <p:stCondLst>
                                            <p:cond delay="0"/>
                                          </p:stCondLst>
                                        </p:cTn>
                                        <p:tgtEl>
                                          <p:spTgt spid="7">
                                            <p:txEl>
                                              <p:pRg st="0" end="0"/>
                                            </p:txEl>
                                          </p:spTgt>
                                        </p:tgtEl>
                                        <p:attrNameLst>
                                          <p:attrName>r</p:attrName>
                                        </p:attrNameLst>
                                      </p:cBhvr>
                                    </p:animRot>
                                  </p:childTnLst>
                                </p:cTn>
                              </p:par>
                              <p:par>
                                <p:cTn id="15" presetID="36" presetClass="emph" presetSubtype="0" fill="hold" nodeType="withEffect">
                                  <p:stCondLst>
                                    <p:cond delay="0"/>
                                  </p:stCondLst>
                                  <p:iterate type="lt">
                                    <p:tmPct val="10000"/>
                                  </p:iterate>
                                  <p:childTnLst>
                                    <p:animScale>
                                      <p:cBhvr>
                                        <p:cTn id="16" dur="250" autoRev="1" fill="hold">
                                          <p:stCondLst>
                                            <p:cond delay="0"/>
                                          </p:stCondLst>
                                        </p:cTn>
                                        <p:tgtEl>
                                          <p:spTgt spid="7">
                                            <p:txEl>
                                              <p:pRg st="1" end="1"/>
                                            </p:txEl>
                                          </p:spTgt>
                                        </p:tgtEl>
                                      </p:cBhvr>
                                      <p:to x="80000" y="100000"/>
                                    </p:animScale>
                                    <p:anim by="(#ppt_w*0.10)" calcmode="lin" valueType="num">
                                      <p:cBhvr>
                                        <p:cTn id="17" dur="250" autoRev="1" fill="hold">
                                          <p:stCondLst>
                                            <p:cond delay="0"/>
                                          </p:stCondLst>
                                        </p:cTn>
                                        <p:tgtEl>
                                          <p:spTgt spid="7">
                                            <p:txEl>
                                              <p:pRg st="1" end="1"/>
                                            </p:txEl>
                                          </p:spTgt>
                                        </p:tgtEl>
                                        <p:attrNameLst>
                                          <p:attrName>ppt_x</p:attrName>
                                        </p:attrNameLst>
                                      </p:cBhvr>
                                    </p:anim>
                                    <p:anim by="(-#ppt_w*0.10)" calcmode="lin" valueType="num">
                                      <p:cBhvr>
                                        <p:cTn id="18" dur="250" autoRev="1" fill="hold">
                                          <p:stCondLst>
                                            <p:cond delay="0"/>
                                          </p:stCondLst>
                                        </p:cTn>
                                        <p:tgtEl>
                                          <p:spTgt spid="7">
                                            <p:txEl>
                                              <p:pRg st="1" end="1"/>
                                            </p:txEl>
                                          </p:spTgt>
                                        </p:tgtEl>
                                        <p:attrNameLst>
                                          <p:attrName>ppt_y</p:attrName>
                                        </p:attrNameLst>
                                      </p:cBhvr>
                                    </p:anim>
                                    <p:animRot by="-480000">
                                      <p:cBhvr>
                                        <p:cTn id="19" dur="250" autoRev="1" fill="hold">
                                          <p:stCondLst>
                                            <p:cond delay="0"/>
                                          </p:stCondLst>
                                        </p:cTn>
                                        <p:tgtEl>
                                          <p:spTgt spid="7">
                                            <p:txEl>
                                              <p:pRg st="1" end="1"/>
                                            </p:txEl>
                                          </p:spTgt>
                                        </p:tgtEl>
                                        <p:attrNameLst>
                                          <p:attrName>r</p:attrName>
                                        </p:attrNameLst>
                                      </p:cBhvr>
                                    </p:animRot>
                                  </p:childTnLst>
                                </p:cTn>
                              </p:par>
                              <p:par>
                                <p:cTn id="20" presetID="36" presetClass="emph" presetSubtype="0" fill="hold" nodeType="withEffect">
                                  <p:stCondLst>
                                    <p:cond delay="0"/>
                                  </p:stCondLst>
                                  <p:iterate type="lt">
                                    <p:tmPct val="10000"/>
                                  </p:iterate>
                                  <p:childTnLst>
                                    <p:animScale>
                                      <p:cBhvr>
                                        <p:cTn id="21" dur="250" autoRev="1" fill="hold">
                                          <p:stCondLst>
                                            <p:cond delay="0"/>
                                          </p:stCondLst>
                                        </p:cTn>
                                        <p:tgtEl>
                                          <p:spTgt spid="7">
                                            <p:txEl>
                                              <p:pRg st="2" end="2"/>
                                            </p:txEl>
                                          </p:spTgt>
                                        </p:tgtEl>
                                      </p:cBhvr>
                                      <p:to x="80000" y="100000"/>
                                    </p:animScale>
                                    <p:anim by="(#ppt_w*0.10)" calcmode="lin" valueType="num">
                                      <p:cBhvr>
                                        <p:cTn id="22" dur="250" autoRev="1" fill="hold">
                                          <p:stCondLst>
                                            <p:cond delay="0"/>
                                          </p:stCondLst>
                                        </p:cTn>
                                        <p:tgtEl>
                                          <p:spTgt spid="7">
                                            <p:txEl>
                                              <p:pRg st="2" end="2"/>
                                            </p:txEl>
                                          </p:spTgt>
                                        </p:tgtEl>
                                        <p:attrNameLst>
                                          <p:attrName>ppt_x</p:attrName>
                                        </p:attrNameLst>
                                      </p:cBhvr>
                                    </p:anim>
                                    <p:anim by="(-#ppt_w*0.10)" calcmode="lin" valueType="num">
                                      <p:cBhvr>
                                        <p:cTn id="23" dur="250" autoRev="1" fill="hold">
                                          <p:stCondLst>
                                            <p:cond delay="0"/>
                                          </p:stCondLst>
                                        </p:cTn>
                                        <p:tgtEl>
                                          <p:spTgt spid="7">
                                            <p:txEl>
                                              <p:pRg st="2" end="2"/>
                                            </p:txEl>
                                          </p:spTgt>
                                        </p:tgtEl>
                                        <p:attrNameLst>
                                          <p:attrName>ppt_y</p:attrName>
                                        </p:attrNameLst>
                                      </p:cBhvr>
                                    </p:anim>
                                    <p:animRot by="-480000">
                                      <p:cBhvr>
                                        <p:cTn id="24" dur="250" autoRev="1" fill="hold">
                                          <p:stCondLst>
                                            <p:cond delay="0"/>
                                          </p:stCondLst>
                                        </p:cTn>
                                        <p:tgtEl>
                                          <p:spTgt spid="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48560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5">
                <a:lumMod val="20000"/>
                <a:lumOff val="80000"/>
              </a:schemeClr>
            </a:gs>
            <a:gs pos="58000">
              <a:srgbClr val="71BFFF"/>
            </a:gs>
            <a:gs pos="83000">
              <a:schemeClr val="accent5">
                <a:lumMod val="40000"/>
                <a:lumOff val="60000"/>
              </a:schemeClr>
            </a:gs>
          </a:gsLst>
          <a:lin ang="3600000" scaled="0"/>
          <a:tileRect/>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5000" y="304800"/>
          <a:ext cx="8305800" cy="6324600"/>
        </p:xfrm>
        <a:graphic>
          <a:graphicData uri="http://schemas.openxmlformats.org/drawingml/2006/table">
            <a:tbl>
              <a:tblPr firstRow="1" bandRow="1">
                <a:tableStyleId>{7DF18680-E054-41AD-8BC1-D1AEF772440D}</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898380">
                <a:tc>
                  <a:txBody>
                    <a:bodyPr/>
                    <a:lstStyle/>
                    <a:p>
                      <a:pPr algn="ctr"/>
                      <a:r>
                        <a:rPr lang="en-US" sz="4400" dirty="0">
                          <a:latin typeface="CapitalisTypOasis" pitchFamily="2" charset="0"/>
                        </a:rPr>
                        <a:t>PLATO</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4400" dirty="0">
                          <a:latin typeface="CapitalisTypOasis" pitchFamily="2" charset="0"/>
                        </a:rPr>
                        <a:t>ARISTOTLE</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826511">
                <a:tc>
                  <a:txBody>
                    <a:bodyPr/>
                    <a:lstStyle/>
                    <a:p>
                      <a:pPr algn="ctr"/>
                      <a:r>
                        <a:rPr lang="en-US" sz="4000" b="1" dirty="0">
                          <a:solidFill>
                            <a:schemeClr val="tx2">
                              <a:lumMod val="75000"/>
                            </a:schemeClr>
                          </a:solidFill>
                          <a:latin typeface="Blue Highway" pitchFamily="34" charset="0"/>
                        </a:rPr>
                        <a:t>Idealism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Realism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26511">
                <a:tc>
                  <a:txBody>
                    <a:bodyPr/>
                    <a:lstStyle/>
                    <a:p>
                      <a:pPr algn="ctr"/>
                      <a:r>
                        <a:rPr lang="en-US" sz="4000" b="1" i="1" dirty="0">
                          <a:solidFill>
                            <a:schemeClr val="tx2">
                              <a:lumMod val="75000"/>
                            </a:schemeClr>
                          </a:solidFill>
                          <a:latin typeface="Blue Highway" pitchFamily="34" charset="0"/>
                        </a:rPr>
                        <a:t>Republic</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i="1" dirty="0">
                          <a:solidFill>
                            <a:schemeClr val="tx2">
                              <a:lumMod val="75000"/>
                            </a:schemeClr>
                          </a:solidFill>
                          <a:latin typeface="Blue Highway" pitchFamily="34" charset="0"/>
                        </a:rPr>
                        <a:t>Politics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45214">
                <a:tc>
                  <a:txBody>
                    <a:bodyPr/>
                    <a:lstStyle/>
                    <a:p>
                      <a:pPr algn="ctr"/>
                      <a:r>
                        <a:rPr lang="en-US" sz="4000" b="1" dirty="0">
                          <a:solidFill>
                            <a:schemeClr val="tx2">
                              <a:lumMod val="75000"/>
                            </a:schemeClr>
                          </a:solidFill>
                          <a:latin typeface="Blue Highway" pitchFamily="34" charset="0"/>
                        </a:rPr>
                        <a:t>The</a:t>
                      </a:r>
                      <a:r>
                        <a:rPr lang="en-US" sz="4000" b="1" baseline="0" dirty="0">
                          <a:solidFill>
                            <a:schemeClr val="tx2">
                              <a:lumMod val="75000"/>
                            </a:schemeClr>
                          </a:solidFill>
                          <a:latin typeface="Blue Highway" pitchFamily="34" charset="0"/>
                        </a:rPr>
                        <a:t> “Ideal” </a:t>
                      </a:r>
                      <a:br>
                        <a:rPr lang="en-US" sz="4000" b="1" baseline="0" dirty="0">
                          <a:solidFill>
                            <a:schemeClr val="tx2">
                              <a:lumMod val="75000"/>
                            </a:schemeClr>
                          </a:solidFill>
                          <a:latin typeface="Blue Highway" pitchFamily="34" charset="0"/>
                        </a:rPr>
                      </a:br>
                      <a:r>
                        <a:rPr lang="en-US" sz="4000" b="1" baseline="0" dirty="0">
                          <a:solidFill>
                            <a:schemeClr val="tx2">
                              <a:lumMod val="75000"/>
                            </a:schemeClr>
                          </a:solidFill>
                          <a:latin typeface="Blue Highway" pitchFamily="34" charset="0"/>
                        </a:rPr>
                        <a:t>State</a:t>
                      </a:r>
                      <a:endParaRPr lang="en-US" sz="4000" b="1" dirty="0">
                        <a:solidFill>
                          <a:schemeClr val="tx2">
                            <a:lumMod val="75000"/>
                          </a:schemeClr>
                        </a:solidFill>
                        <a:latin typeface="Blue Highway" pitchFamily="34"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A </a:t>
                      </a:r>
                      <a:r>
                        <a:rPr lang="en-US" sz="4000" b="1" u="sng" dirty="0">
                          <a:solidFill>
                            <a:schemeClr val="tx2">
                              <a:lumMod val="75000"/>
                            </a:schemeClr>
                          </a:solidFill>
                          <a:latin typeface="Blue Highway" pitchFamily="34" charset="0"/>
                        </a:rPr>
                        <a:t>Working</a:t>
                      </a:r>
                      <a:r>
                        <a:rPr lang="en-US" sz="4000" b="1" dirty="0">
                          <a:solidFill>
                            <a:schemeClr val="tx2">
                              <a:lumMod val="75000"/>
                            </a:schemeClr>
                          </a:solidFill>
                          <a:latin typeface="Blue Highway" pitchFamily="34" charset="0"/>
                        </a:rPr>
                        <a:t> Government</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401473">
                <a:tc>
                  <a:txBody>
                    <a:bodyPr/>
                    <a:lstStyle/>
                    <a:p>
                      <a:pPr algn="ctr"/>
                      <a:r>
                        <a:rPr lang="en-US" sz="4400" b="1" dirty="0">
                          <a:solidFill>
                            <a:schemeClr val="tx2">
                              <a:lumMod val="75000"/>
                            </a:schemeClr>
                          </a:solidFill>
                          <a:latin typeface="Blue Highway" pitchFamily="34" charset="0"/>
                        </a:rPr>
                        <a:t>TRANSCEND</a:t>
                      </a:r>
                      <a:endParaRPr lang="en-US" sz="2800" b="1" dirty="0">
                        <a:solidFill>
                          <a:schemeClr val="tx2">
                            <a:lumMod val="75000"/>
                          </a:schemeClr>
                        </a:solidFill>
                        <a:latin typeface="Blue Highway" pitchFamily="34" charset="0"/>
                      </a:endParaRP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solidFill>
                            <a:schemeClr val="tx2">
                              <a:lumMod val="75000"/>
                            </a:schemeClr>
                          </a:solidFill>
                          <a:latin typeface="Blue Highway" pitchFamily="34" charset="0"/>
                        </a:rPr>
                        <a:t>ACKNOWLEDGE</a:t>
                      </a: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26511">
                <a:tc>
                  <a:txBody>
                    <a:bodyPr/>
                    <a:lstStyle/>
                    <a:p>
                      <a:pPr algn="ctr"/>
                      <a:r>
                        <a:rPr lang="en-US" sz="4000" b="1" kern="1200" dirty="0">
                          <a:solidFill>
                            <a:schemeClr val="tx2">
                              <a:lumMod val="75000"/>
                            </a:schemeClr>
                          </a:solidFill>
                          <a:latin typeface="Blue Highway" pitchFamily="34" charset="0"/>
                          <a:ea typeface="+mn-ea"/>
                          <a:cs typeface="+mn-cs"/>
                        </a:rPr>
                        <a:t>Social Unity</a:t>
                      </a:r>
                      <a:endParaRPr lang="en-US" sz="4400" b="1" kern="1200" dirty="0">
                        <a:solidFill>
                          <a:schemeClr val="tx2">
                            <a:lumMod val="75000"/>
                          </a:schemeClr>
                        </a:solidFill>
                        <a:latin typeface="Blue Highway" pitchFamily="34" charset="0"/>
                        <a:ea typeface="+mn-ea"/>
                        <a:cs typeface="+mn-cs"/>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kern="1200" dirty="0">
                          <a:solidFill>
                            <a:schemeClr val="tx2">
                              <a:lumMod val="75000"/>
                            </a:schemeClr>
                          </a:solidFill>
                          <a:latin typeface="Blue Highway" pitchFamily="34" charset="0"/>
                          <a:ea typeface="+mn-ea"/>
                          <a:cs typeface="+mn-cs"/>
                        </a:rPr>
                        <a:t>Balance</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 name="Rectangle 1"/>
          <p:cNvSpPr/>
          <p:nvPr/>
        </p:nvSpPr>
        <p:spPr>
          <a:xfrm>
            <a:off x="2057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4" name="Rectangle 3"/>
          <p:cNvSpPr/>
          <p:nvPr/>
        </p:nvSpPr>
        <p:spPr>
          <a:xfrm>
            <a:off x="6248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5" name="Rectangle 4"/>
          <p:cNvSpPr/>
          <p:nvPr/>
        </p:nvSpPr>
        <p:spPr>
          <a:xfrm>
            <a:off x="2057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6" name="Rectangle 5"/>
          <p:cNvSpPr/>
          <p:nvPr/>
        </p:nvSpPr>
        <p:spPr>
          <a:xfrm>
            <a:off x="6248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7" name="Rectangle 6"/>
          <p:cNvSpPr/>
          <p:nvPr/>
        </p:nvSpPr>
        <p:spPr>
          <a:xfrm>
            <a:off x="2057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8" name="Rectangle 7"/>
          <p:cNvSpPr/>
          <p:nvPr/>
        </p:nvSpPr>
        <p:spPr>
          <a:xfrm>
            <a:off x="6248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9" name="Rectangle 8"/>
          <p:cNvSpPr/>
          <p:nvPr/>
        </p:nvSpPr>
        <p:spPr>
          <a:xfrm>
            <a:off x="2057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0" name="Rectangle 9"/>
          <p:cNvSpPr/>
          <p:nvPr/>
        </p:nvSpPr>
        <p:spPr>
          <a:xfrm>
            <a:off x="6248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1" name="Rectangle 10"/>
          <p:cNvSpPr/>
          <p:nvPr/>
        </p:nvSpPr>
        <p:spPr>
          <a:xfrm>
            <a:off x="2057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2" name="Rectangle 11"/>
          <p:cNvSpPr/>
          <p:nvPr/>
        </p:nvSpPr>
        <p:spPr>
          <a:xfrm>
            <a:off x="6248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Tree>
    <p:extLst>
      <p:ext uri="{BB962C8B-B14F-4D97-AF65-F5344CB8AC3E}">
        <p14:creationId xmlns:p14="http://schemas.microsoft.com/office/powerpoint/2010/main" val="115585476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6"/>
                                        </p:tgtEl>
                                        <p:attrNameLst>
                                          <p:attrName>ppt_w</p:attrName>
                                        </p:attrNameLst>
                                      </p:cBhvr>
                                      <p:tavLst>
                                        <p:tav tm="0">
                                          <p:val>
                                            <p:strVal val="ppt_w"/>
                                          </p:val>
                                        </p:tav>
                                        <p:tav tm="100000">
                                          <p:val>
                                            <p:fltVal val="0"/>
                                          </p:val>
                                        </p:tav>
                                      </p:tavLst>
                                    </p:anim>
                                    <p:anim calcmode="lin" valueType="num">
                                      <p:cBhvr>
                                        <p:cTn id="31" dur="1000"/>
                                        <p:tgtEl>
                                          <p:spTgt spid="6"/>
                                        </p:tgtEl>
                                        <p:attrNameLst>
                                          <p:attrName>ppt_h</p:attrName>
                                        </p:attrNameLst>
                                      </p:cBhvr>
                                      <p:tavLst>
                                        <p:tav tm="0">
                                          <p:val>
                                            <p:strVal val="ppt_h"/>
                                          </p:val>
                                        </p:tav>
                                        <p:tav tm="100000">
                                          <p:val>
                                            <p:fltVal val="0"/>
                                          </p:val>
                                        </p:tav>
                                      </p:tavLst>
                                    </p:anim>
                                    <p:anim calcmode="lin" valueType="num">
                                      <p:cBhvr>
                                        <p:cTn id="32" dur="1000"/>
                                        <p:tgtEl>
                                          <p:spTgt spid="6"/>
                                        </p:tgtEl>
                                        <p:attrNameLst>
                                          <p:attrName>style.rotation</p:attrName>
                                        </p:attrNameLst>
                                      </p:cBhvr>
                                      <p:tavLst>
                                        <p:tav tm="0">
                                          <p:val>
                                            <p:fltVal val="0"/>
                                          </p:val>
                                        </p:tav>
                                        <p:tav tm="100000">
                                          <p:val>
                                            <p:fltVal val="90"/>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8"/>
                                        </p:tgtEl>
                                        <p:attrNameLst>
                                          <p:attrName>ppt_w</p:attrName>
                                        </p:attrNameLst>
                                      </p:cBhvr>
                                      <p:tavLst>
                                        <p:tav tm="0">
                                          <p:val>
                                            <p:strVal val="ppt_w"/>
                                          </p:val>
                                        </p:tav>
                                        <p:tav tm="100000">
                                          <p:val>
                                            <p:fltVal val="0"/>
                                          </p:val>
                                        </p:tav>
                                      </p:tavLst>
                                    </p:anim>
                                    <p:anim calcmode="lin" valueType="num">
                                      <p:cBhvr>
                                        <p:cTn id="47" dur="1000"/>
                                        <p:tgtEl>
                                          <p:spTgt spid="8"/>
                                        </p:tgtEl>
                                        <p:attrNameLst>
                                          <p:attrName>ppt_h</p:attrName>
                                        </p:attrNameLst>
                                      </p:cBhvr>
                                      <p:tavLst>
                                        <p:tav tm="0">
                                          <p:val>
                                            <p:strVal val="ppt_h"/>
                                          </p:val>
                                        </p:tav>
                                        <p:tav tm="100000">
                                          <p:val>
                                            <p:fltVal val="0"/>
                                          </p:val>
                                        </p:tav>
                                      </p:tavLst>
                                    </p:anim>
                                    <p:anim calcmode="lin" valueType="num">
                                      <p:cBhvr>
                                        <p:cTn id="48" dur="1000"/>
                                        <p:tgtEl>
                                          <p:spTgt spid="8"/>
                                        </p:tgtEl>
                                        <p:attrNameLst>
                                          <p:attrName>style.rotation</p:attrName>
                                        </p:attrNameLst>
                                      </p:cBhvr>
                                      <p:tavLst>
                                        <p:tav tm="0">
                                          <p:val>
                                            <p:fltVal val="0"/>
                                          </p:val>
                                        </p:tav>
                                        <p:tav tm="100000">
                                          <p:val>
                                            <p:fltVal val="90"/>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9"/>
                                        </p:tgtEl>
                                        <p:attrNameLst>
                                          <p:attrName>ppt_w</p:attrName>
                                        </p:attrNameLst>
                                      </p:cBhvr>
                                      <p:tavLst>
                                        <p:tav tm="0">
                                          <p:val>
                                            <p:strVal val="ppt_w"/>
                                          </p:val>
                                        </p:tav>
                                        <p:tav tm="100000">
                                          <p:val>
                                            <p:fltVal val="0"/>
                                          </p:val>
                                        </p:tav>
                                      </p:tavLst>
                                    </p:anim>
                                    <p:anim calcmode="lin" valueType="num">
                                      <p:cBhvr>
                                        <p:cTn id="55" dur="1000"/>
                                        <p:tgtEl>
                                          <p:spTgt spid="9"/>
                                        </p:tgtEl>
                                        <p:attrNameLst>
                                          <p:attrName>ppt_h</p:attrName>
                                        </p:attrNameLst>
                                      </p:cBhvr>
                                      <p:tavLst>
                                        <p:tav tm="0">
                                          <p:val>
                                            <p:strVal val="ppt_h"/>
                                          </p:val>
                                        </p:tav>
                                        <p:tav tm="100000">
                                          <p:val>
                                            <p:fltVal val="0"/>
                                          </p:val>
                                        </p:tav>
                                      </p:tavLst>
                                    </p:anim>
                                    <p:anim calcmode="lin" valueType="num">
                                      <p:cBhvr>
                                        <p:cTn id="56" dur="1000"/>
                                        <p:tgtEl>
                                          <p:spTgt spid="9"/>
                                        </p:tgtEl>
                                        <p:attrNameLst>
                                          <p:attrName>style.rotation</p:attrName>
                                        </p:attrNameLst>
                                      </p:cBhvr>
                                      <p:tavLst>
                                        <p:tav tm="0">
                                          <p:val>
                                            <p:fltVal val="0"/>
                                          </p:val>
                                        </p:tav>
                                        <p:tav tm="100000">
                                          <p:val>
                                            <p:fltVal val="90"/>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10"/>
                                        </p:tgtEl>
                                        <p:attrNameLst>
                                          <p:attrName>ppt_w</p:attrName>
                                        </p:attrNameLst>
                                      </p:cBhvr>
                                      <p:tavLst>
                                        <p:tav tm="0">
                                          <p:val>
                                            <p:strVal val="ppt_w"/>
                                          </p:val>
                                        </p:tav>
                                        <p:tav tm="100000">
                                          <p:val>
                                            <p:fltVal val="0"/>
                                          </p:val>
                                        </p:tav>
                                      </p:tavLst>
                                    </p:anim>
                                    <p:anim calcmode="lin" valueType="num">
                                      <p:cBhvr>
                                        <p:cTn id="63" dur="1000"/>
                                        <p:tgtEl>
                                          <p:spTgt spid="10"/>
                                        </p:tgtEl>
                                        <p:attrNameLst>
                                          <p:attrName>ppt_h</p:attrName>
                                        </p:attrNameLst>
                                      </p:cBhvr>
                                      <p:tavLst>
                                        <p:tav tm="0">
                                          <p:val>
                                            <p:strVal val="ppt_h"/>
                                          </p:val>
                                        </p:tav>
                                        <p:tav tm="100000">
                                          <p:val>
                                            <p:fltVal val="0"/>
                                          </p:val>
                                        </p:tav>
                                      </p:tavLst>
                                    </p:anim>
                                    <p:anim calcmode="lin" valueType="num">
                                      <p:cBhvr>
                                        <p:cTn id="64" dur="1000"/>
                                        <p:tgtEl>
                                          <p:spTgt spid="10"/>
                                        </p:tgtEl>
                                        <p:attrNameLst>
                                          <p:attrName>style.rotation</p:attrName>
                                        </p:attrNameLst>
                                      </p:cBhvr>
                                      <p:tavLst>
                                        <p:tav tm="0">
                                          <p:val>
                                            <p:fltVal val="0"/>
                                          </p:val>
                                        </p:tav>
                                        <p:tav tm="100000">
                                          <p:val>
                                            <p:fltVal val="90"/>
                                          </p:val>
                                        </p:tav>
                                      </p:tavLst>
                                    </p:anim>
                                    <p:animEffect transition="out" filter="fade">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2"/>
                                        </p:tgtEl>
                                        <p:attrNameLst>
                                          <p:attrName>ppt_w</p:attrName>
                                        </p:attrNameLst>
                                      </p:cBhvr>
                                      <p:tavLst>
                                        <p:tav tm="0">
                                          <p:val>
                                            <p:strVal val="ppt_w"/>
                                          </p:val>
                                        </p:tav>
                                        <p:tav tm="100000">
                                          <p:val>
                                            <p:fltVal val="0"/>
                                          </p:val>
                                        </p:tav>
                                      </p:tavLst>
                                    </p:anim>
                                    <p:anim calcmode="lin" valueType="num">
                                      <p:cBhvr>
                                        <p:cTn id="79" dur="1000"/>
                                        <p:tgtEl>
                                          <p:spTgt spid="12"/>
                                        </p:tgtEl>
                                        <p:attrNameLst>
                                          <p:attrName>ppt_h</p:attrName>
                                        </p:attrNameLst>
                                      </p:cBhvr>
                                      <p:tavLst>
                                        <p:tav tm="0">
                                          <p:val>
                                            <p:strVal val="ppt_h"/>
                                          </p:val>
                                        </p:tav>
                                        <p:tav tm="100000">
                                          <p:val>
                                            <p:fltVal val="0"/>
                                          </p:val>
                                        </p:tav>
                                      </p:tavLst>
                                    </p:anim>
                                    <p:anim calcmode="lin" valueType="num">
                                      <p:cBhvr>
                                        <p:cTn id="80" dur="1000"/>
                                        <p:tgtEl>
                                          <p:spTgt spid="12"/>
                                        </p:tgtEl>
                                        <p:attrNameLst>
                                          <p:attrName>style.rotation</p:attrName>
                                        </p:attrNameLst>
                                      </p:cBhvr>
                                      <p:tavLst>
                                        <p:tav tm="0">
                                          <p:val>
                                            <p:fltVal val="0"/>
                                          </p:val>
                                        </p:tav>
                                        <p:tav tm="100000">
                                          <p:val>
                                            <p:fltVal val="90"/>
                                          </p:val>
                                        </p:tav>
                                      </p:tavLst>
                                    </p:anim>
                                    <p:animEffect transition="out" filter="fade">
                                      <p:cBhvr>
                                        <p:cTn id="81" dur="1000"/>
                                        <p:tgtEl>
                                          <p:spTgt spid="12"/>
                                        </p:tgtEl>
                                      </p:cBhvr>
                                    </p:animEffect>
                                    <p:set>
                                      <p:cBhvr>
                                        <p:cTn id="8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71413" y="609600"/>
            <a:ext cx="8187655" cy="1143000"/>
          </a:xfrm>
          <a:ln w="76200">
            <a:solidFill>
              <a:srgbClr val="FF0000"/>
            </a:solidFill>
          </a:ln>
        </p:spPr>
        <p:txBody>
          <a:bodyPr/>
          <a:lstStyle/>
          <a:p>
            <a:r>
              <a:rPr lang="en-US" dirty="0">
                <a:effectLst>
                  <a:outerShdw blurRad="38100" dist="38100" dir="2700000" algn="tl">
                    <a:srgbClr val="FFFFFF"/>
                  </a:outerShdw>
                </a:effectLst>
              </a:rPr>
              <a:t>ARISTOTLE THRU THE AGES</a:t>
            </a:r>
          </a:p>
        </p:txBody>
      </p:sp>
      <p:sp>
        <p:nvSpPr>
          <p:cNvPr id="23555" name="Rectangle 3"/>
          <p:cNvSpPr>
            <a:spLocks noGrp="1" noChangeArrowheads="1"/>
          </p:cNvSpPr>
          <p:nvPr>
            <p:ph type="body" sz="half" idx="1"/>
          </p:nvPr>
        </p:nvSpPr>
        <p:spPr>
          <a:xfrm>
            <a:off x="2209800" y="1904999"/>
            <a:ext cx="3810000" cy="4822971"/>
          </a:xfrm>
          <a:ln w="76200">
            <a:solidFill>
              <a:schemeClr val="bg1"/>
            </a:solidFill>
          </a:ln>
        </p:spPr>
        <p:txBody>
          <a:bodyPr/>
          <a:lstStyle/>
          <a:p>
            <a:pPr>
              <a:lnSpc>
                <a:spcPct val="90000"/>
              </a:lnSpc>
            </a:pPr>
            <a:r>
              <a:rPr lang="en-US" sz="1600" dirty="0">
                <a:effectLst>
                  <a:outerShdw blurRad="38100" dist="38100" dir="2700000" algn="tl">
                    <a:srgbClr val="000000">
                      <a:alpha val="43137"/>
                    </a:srgbClr>
                  </a:outerShdw>
                </a:effectLst>
              </a:rPr>
              <a:t>Aristotle will always be significant to scholars as the most famous student of Plato.</a:t>
            </a:r>
          </a:p>
          <a:p>
            <a:pPr>
              <a:lnSpc>
                <a:spcPct val="90000"/>
              </a:lnSpc>
            </a:pPr>
            <a:r>
              <a:rPr lang="en-US" sz="1600" dirty="0">
                <a:effectLst>
                  <a:outerShdw blurRad="38100" dist="38100" dir="2700000" algn="tl">
                    <a:srgbClr val="000000">
                      <a:alpha val="43137"/>
                    </a:srgbClr>
                  </a:outerShdw>
                </a:effectLst>
              </a:rPr>
              <a:t>His works on logic are among the classics.  He basically believed our existence is related to substance and that everything is caused by something else – uniform theory. </a:t>
            </a:r>
          </a:p>
          <a:p>
            <a:pPr>
              <a:lnSpc>
                <a:spcPct val="90000"/>
              </a:lnSpc>
            </a:pPr>
            <a:r>
              <a:rPr lang="en-US" sz="1600" dirty="0">
                <a:effectLst>
                  <a:outerShdw blurRad="38100" dist="38100" dir="2700000" algn="tl">
                    <a:srgbClr val="000000">
                      <a:alpha val="43137"/>
                    </a:srgbClr>
                  </a:outerShdw>
                </a:effectLst>
              </a:rPr>
              <a:t>His practical philosophy proved more controversial. </a:t>
            </a:r>
            <a:r>
              <a:rPr lang="en-US" sz="1600" dirty="0">
                <a:solidFill>
                  <a:srgbClr val="C00000"/>
                </a:solidFill>
                <a:effectLst>
                  <a:outerShdw blurRad="38100" dist="38100" dir="2700000" algn="tl">
                    <a:srgbClr val="000000">
                      <a:alpha val="43137"/>
                    </a:srgbClr>
                  </a:outerShdw>
                </a:effectLst>
              </a:rPr>
              <a:t>He states that our souls are formed by habits, skills, and virtues.  These same virtues are like skills in  that they are formed by practice – by working at it.   </a:t>
            </a:r>
            <a:r>
              <a:rPr lang="en-US" sz="1600" dirty="0">
                <a:effectLst>
                  <a:outerShdw blurRad="38100" dist="38100" dir="2700000" algn="tl">
                    <a:srgbClr val="000000">
                      <a:alpha val="43137"/>
                    </a:srgbClr>
                  </a:outerShdw>
                </a:effectLst>
              </a:rPr>
              <a:t>The other way our souls are shaped is through perception.</a:t>
            </a:r>
          </a:p>
          <a:p>
            <a:pPr>
              <a:lnSpc>
                <a:spcPct val="90000"/>
              </a:lnSpc>
            </a:pPr>
            <a:r>
              <a:rPr lang="en-US" sz="1600" dirty="0">
                <a:effectLst>
                  <a:outerShdw blurRad="38100" dist="38100" dir="2700000" algn="tl">
                    <a:srgbClr val="000000">
                      <a:alpha val="43137"/>
                    </a:srgbClr>
                  </a:outerShdw>
                </a:effectLst>
              </a:rPr>
              <a:t>Aristotle has remained an ageless  figure and forever thought provoking  as regards his postulation - in purely physical terms - of an “Unmoved Mover” – an irreducible final cause     to the</a:t>
            </a:r>
            <a:r>
              <a:rPr lang="en-US" sz="1800" dirty="0">
                <a:effectLst>
                  <a:outerShdw blurRad="38100" dist="38100" dir="2700000" algn="tl">
                    <a:srgbClr val="000000">
                      <a:alpha val="43137"/>
                    </a:srgbClr>
                  </a:outerShdw>
                </a:effectLst>
              </a:rPr>
              <a:t> universe.</a:t>
            </a:r>
            <a:endParaRPr lang="en-US" sz="2400" dirty="0">
              <a:effectLst>
                <a:outerShdw blurRad="38100" dist="38100" dir="2700000" algn="tl">
                  <a:srgbClr val="000000">
                    <a:alpha val="43137"/>
                  </a:srgbClr>
                </a:outerShdw>
              </a:effectLst>
            </a:endParaRPr>
          </a:p>
          <a:p>
            <a:pPr>
              <a:lnSpc>
                <a:spcPct val="90000"/>
              </a:lnSpc>
            </a:pPr>
            <a:endParaRPr lang="en-US" sz="2400" dirty="0"/>
          </a:p>
          <a:p>
            <a:pPr>
              <a:lnSpc>
                <a:spcPct val="90000"/>
              </a:lnSpc>
            </a:pPr>
            <a:endParaRPr lang="en-US" sz="2400" dirty="0"/>
          </a:p>
        </p:txBody>
      </p:sp>
      <p:pic>
        <p:nvPicPr>
          <p:cNvPr id="23558" name="Picture 6" descr="C:\Documents and Settings\Owner\My Documents\Educational Illustrations\Aristotle.jpeg"/>
          <p:cNvPicPr>
            <a:picLocks noGrp="1" noChangeAspect="1" noChangeArrowheads="1"/>
          </p:cNvPicPr>
          <p:nvPr>
            <p:ph type="clipArt" sz="half" idx="2"/>
          </p:nvPr>
        </p:nvPicPr>
        <p:blipFill>
          <a:blip r:embed="rId3" cstate="print"/>
          <a:srcRect/>
          <a:stretch>
            <a:fillRect/>
          </a:stretch>
        </p:blipFill>
        <p:spPr>
          <a:xfrm>
            <a:off x="6350466" y="2057400"/>
            <a:ext cx="3749879" cy="4561514"/>
          </a:xfrm>
          <a:noFill/>
          <a:ln/>
        </p:spPr>
      </p:pic>
    </p:spTree>
    <p:extLst>
      <p:ext uri="{BB962C8B-B14F-4D97-AF65-F5344CB8AC3E}">
        <p14:creationId xmlns:p14="http://schemas.microsoft.com/office/powerpoint/2010/main" val="36730914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latin typeface="CloisterBlack BT" pitchFamily="66" charset="0"/>
              </a:rPr>
              <a:t>Debate Begins With Aristotle:                                 </a:t>
            </a:r>
            <a:r>
              <a:rPr lang="en-US" sz="4000" dirty="0">
                <a:solidFill>
                  <a:schemeClr val="bg1"/>
                </a:solidFill>
                <a:latin typeface="CloisterBlack BT" pitchFamily="66" charset="0"/>
              </a:rPr>
              <a:t>How Are People Changed Within?</a:t>
            </a:r>
            <a:r>
              <a:rPr lang="en-US" sz="4000" dirty="0">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a:solidFill>
                  <a:schemeClr val="bg2"/>
                </a:solidFill>
              </a:rPr>
              <a:t>“To Be Is To Do” - Or - “To Do Is To Be”</a:t>
            </a:r>
          </a:p>
          <a:p>
            <a:pPr>
              <a:lnSpc>
                <a:spcPct val="90000"/>
              </a:lnSpc>
              <a:buFontTx/>
              <a:buNone/>
            </a:pPr>
            <a:r>
              <a:rPr lang="en-US" i="1">
                <a:solidFill>
                  <a:srgbClr val="0099CC"/>
                </a:solidFill>
              </a:rPr>
              <a:t>  “Excellence is an art won by training and habituation.  We do not act rightly because we have virtue or excellence,  but rather we have those because we have acted rightly.  We are what we repeatedly do…  Excellence, then is not an act but a habit.”</a:t>
            </a:r>
            <a:r>
              <a:rPr lang="en-US" sz="2800"/>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spTree>
    <p:extLst>
      <p:ext uri="{BB962C8B-B14F-4D97-AF65-F5344CB8AC3E}">
        <p14:creationId xmlns:p14="http://schemas.microsoft.com/office/powerpoint/2010/main" val="16871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strVal val="4/3*#ppt_w"/>
                                          </p:val>
                                        </p:tav>
                                        <p:tav tm="100000">
                                          <p:val>
                                            <p:strVal val="#ppt_w"/>
                                          </p:val>
                                        </p:tav>
                                      </p:tavLst>
                                    </p:anim>
                                    <p:anim calcmode="lin" valueType="num">
                                      <p:cBhvr>
                                        <p:cTn id="8" dur="500" fill="hold"/>
                                        <p:tgtEl>
                                          <p:spTgt spid="1495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a:solidFill>
                  <a:schemeClr val="bg1"/>
                </a:solidFill>
              </a:rPr>
              <a:t>Luther Critique’s Clairvaux: </a:t>
            </a:r>
            <a:r>
              <a:rPr lang="en-US" i="1">
                <a:solidFill>
                  <a:schemeClr val="bg1"/>
                </a:solidFill>
              </a:rPr>
              <a:t>Spiritual Maturity &amp; Progress</a:t>
            </a:r>
            <a:r>
              <a:rPr lang="en-US"/>
              <a:t> </a:t>
            </a:r>
          </a:p>
        </p:txBody>
      </p:sp>
      <p:sp>
        <p:nvSpPr>
          <p:cNvPr id="67587"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r>
              <a:rPr lang="en-US" u="sng">
                <a:solidFill>
                  <a:srgbClr val="0000FF"/>
                </a:solidFill>
                <a:effectLst>
                  <a:outerShdw blurRad="38100" dist="38100" dir="2700000" algn="tl">
                    <a:srgbClr val="C0C0C0"/>
                  </a:outerShdw>
                </a:effectLst>
              </a:rPr>
              <a:t>FIRST</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Self For Your Own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SECOND</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God For Your Own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THIRD</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God For God’s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FOURTH</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Self  For God’s Sake.</a:t>
            </a:r>
            <a:endParaRPr lang="en-US" u="sng">
              <a:solidFill>
                <a:srgbClr val="0000FF"/>
              </a:solidFill>
              <a:effectLst>
                <a:outerShdw blurRad="38100" dist="38100" dir="2700000" algn="tl">
                  <a:srgbClr val="C0C0C0"/>
                </a:outerShdw>
              </a:effectLst>
            </a:endParaRPr>
          </a:p>
        </p:txBody>
      </p:sp>
    </p:spTree>
    <p:extLst>
      <p:ext uri="{BB962C8B-B14F-4D97-AF65-F5344CB8AC3E}">
        <p14:creationId xmlns:p14="http://schemas.microsoft.com/office/powerpoint/2010/main" val="7357313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43842"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a:solidFill>
                  <a:schemeClr val="bg1"/>
                </a:solidFill>
              </a:rPr>
              <a:t>Luther On The Gravity Of Sin: </a:t>
            </a:r>
            <a:r>
              <a:rPr lang="en-US" b="1">
                <a:solidFill>
                  <a:schemeClr val="bg1"/>
                </a:solidFill>
              </a:rPr>
              <a:t>Mankind Is</a:t>
            </a:r>
            <a:r>
              <a:rPr lang="en-US">
                <a:solidFill>
                  <a:schemeClr val="bg1"/>
                </a:solidFill>
                <a:effectLst>
                  <a:outerShdw blurRad="38100" dist="38100" dir="2700000" algn="tl">
                    <a:srgbClr val="000000"/>
                  </a:outerShdw>
                </a:effectLst>
              </a:rPr>
              <a:t>  </a:t>
            </a:r>
            <a:r>
              <a:rPr lang="en-US" b="1" i="1">
                <a:solidFill>
                  <a:schemeClr val="bg1"/>
                </a:solidFill>
                <a:effectLst>
                  <a:outerShdw blurRad="38100" dist="38100" dir="2700000" algn="tl">
                    <a:srgbClr val="000000"/>
                  </a:outerShdw>
                </a:effectLst>
              </a:rPr>
              <a:t>Incurvatus In Se</a:t>
            </a:r>
            <a:r>
              <a:rPr lang="en-US"/>
              <a:t> </a:t>
            </a:r>
          </a:p>
        </p:txBody>
      </p:sp>
      <p:sp>
        <p:nvSpPr>
          <p:cNvPr id="4643843"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endParaRPr lang="en-US" sz="1400" b="1" u="sng">
              <a:solidFill>
                <a:srgbClr val="0000FF"/>
              </a:solidFill>
            </a:endParaRPr>
          </a:p>
          <a:p>
            <a:pPr lvl="1">
              <a:buFontTx/>
              <a:buNone/>
            </a:pPr>
            <a:r>
              <a:rPr lang="en-US" sz="3200" b="1" u="sng">
                <a:solidFill>
                  <a:srgbClr val="0000FF"/>
                </a:solidFill>
              </a:rPr>
              <a:t>Humanity Has </a:t>
            </a:r>
            <a:r>
              <a:rPr lang="en-US" sz="3200" b="1" i="1" u="sng">
                <a:solidFill>
                  <a:srgbClr val="0000FF"/>
                </a:solidFill>
              </a:rPr>
              <a:t>Curved In Upon Itself</a:t>
            </a:r>
            <a:r>
              <a:rPr lang="en-US" sz="3600" u="sng">
                <a:solidFill>
                  <a:srgbClr val="0000FF"/>
                </a:solidFill>
                <a:effectLst>
                  <a:outerShdw blurRad="38100" dist="38100" dir="2700000" algn="tl">
                    <a:srgbClr val="C0C0C0"/>
                  </a:outerShdw>
                </a:effectLst>
              </a:rPr>
              <a:t> </a:t>
            </a:r>
          </a:p>
          <a:p>
            <a:pPr lvl="1">
              <a:buFontTx/>
              <a:buNone/>
            </a:pPr>
            <a:endParaRPr lang="en-US" sz="2000" u="sng">
              <a:solidFill>
                <a:srgbClr val="0000FF"/>
              </a:solidFill>
              <a:effectLst>
                <a:outerShdw blurRad="38100" dist="38100" dir="2700000" algn="tl">
                  <a:srgbClr val="C0C0C0"/>
                </a:outerShdw>
              </a:effectLst>
            </a:endParaRPr>
          </a:p>
          <a:p>
            <a:pPr lvl="1">
              <a:buFontTx/>
              <a:buNone/>
            </a:pPr>
            <a:r>
              <a:rPr lang="en-US" sz="5400" u="sng">
                <a:solidFill>
                  <a:srgbClr val="0000FF"/>
                </a:solidFill>
                <a:effectLst>
                  <a:outerShdw blurRad="38100" dist="38100" dir="2700000" algn="tl">
                    <a:srgbClr val="C0C0C0"/>
                  </a:outerShdw>
                </a:effectLst>
              </a:rPr>
              <a:t>With Meaning Twisted</a:t>
            </a:r>
          </a:p>
          <a:p>
            <a:pPr lvl="1">
              <a:buFontTx/>
              <a:buNone/>
            </a:pPr>
            <a:r>
              <a:rPr lang="en-US" sz="6000" u="sng">
                <a:solidFill>
                  <a:srgbClr val="0000FF"/>
                </a:solidFill>
                <a:effectLst>
                  <a:outerShdw blurRad="38100" dist="38100" dir="2700000" algn="tl">
                    <a:srgbClr val="C0C0C0"/>
                  </a:outerShdw>
                </a:effectLst>
              </a:rPr>
              <a:t>&amp; Our Ideals Warped</a:t>
            </a:r>
            <a:r>
              <a:rPr lang="en-US" u="sng">
                <a:solidFill>
                  <a:srgbClr val="0000FF"/>
                </a:solidFill>
                <a:effectLst>
                  <a:outerShdw blurRad="38100" dist="38100" dir="2700000" algn="tl">
                    <a:srgbClr val="C0C0C0"/>
                  </a:outerShdw>
                </a:effectLst>
              </a:rPr>
              <a:t> </a:t>
            </a:r>
            <a:r>
              <a:rPr lang="en-US">
                <a:solidFill>
                  <a:srgbClr val="0000FF"/>
                </a:solidFill>
                <a:effectLst>
                  <a:outerShdw blurRad="38100" dist="38100" dir="2700000" algn="tl">
                    <a:srgbClr val="C0C0C0"/>
                  </a:outerShdw>
                </a:effectLst>
              </a:rPr>
              <a:t>     </a:t>
            </a:r>
            <a:endParaRPr lang="en-US" u="sng">
              <a:solidFill>
                <a:srgbClr val="0000FF"/>
              </a:solidFill>
              <a:effectLst>
                <a:outerShdw blurRad="38100" dist="38100" dir="2700000" algn="tl">
                  <a:srgbClr val="C0C0C0"/>
                </a:outerShdw>
              </a:effectLst>
            </a:endParaRPr>
          </a:p>
        </p:txBody>
      </p:sp>
      <p:sp>
        <p:nvSpPr>
          <p:cNvPr id="4643844" name="WordArt 4"/>
          <p:cNvSpPr>
            <a:spLocks noChangeArrowheads="1" noChangeShapeType="1" noTextEdit="1"/>
          </p:cNvSpPr>
          <p:nvPr/>
        </p:nvSpPr>
        <p:spPr bwMode="auto">
          <a:xfrm>
            <a:off x="2947988" y="6096000"/>
            <a:ext cx="6424612" cy="457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Spiritual Physics Of Heavy Mass</a:t>
            </a:r>
          </a:p>
        </p:txBody>
      </p:sp>
    </p:spTree>
    <p:extLst>
      <p:ext uri="{BB962C8B-B14F-4D97-AF65-F5344CB8AC3E}">
        <p14:creationId xmlns:p14="http://schemas.microsoft.com/office/powerpoint/2010/main" val="17764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643843">
                                            <p:txEl>
                                              <p:pRg st="1" end="1"/>
                                            </p:txEl>
                                          </p:spTgt>
                                        </p:tgtEl>
                                        <p:attrNameLst>
                                          <p:attrName>style.visibility</p:attrName>
                                        </p:attrNameLst>
                                      </p:cBhvr>
                                      <p:to>
                                        <p:strVal val="visible"/>
                                      </p:to>
                                    </p:set>
                                    <p:anim calcmode="lin" valueType="num">
                                      <p:cBhvr additive="base">
                                        <p:cTn id="7" dur="300" fill="hold"/>
                                        <p:tgtEl>
                                          <p:spTgt spid="4643843">
                                            <p:txEl>
                                              <p:pRg st="1" end="1"/>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643843">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4643843">
                                            <p:txEl>
                                              <p:pRg st="3" end="3"/>
                                            </p:txEl>
                                          </p:spTgt>
                                        </p:tgtEl>
                                        <p:attrNameLst>
                                          <p:attrName>style.visibility</p:attrName>
                                        </p:attrNameLst>
                                      </p:cBhvr>
                                      <p:to>
                                        <p:strVal val="visible"/>
                                      </p:to>
                                    </p:set>
                                    <p:anim calcmode="lin" valueType="num">
                                      <p:cBhvr additive="base">
                                        <p:cTn id="11" dur="300" fill="hold"/>
                                        <p:tgtEl>
                                          <p:spTgt spid="4643843">
                                            <p:txEl>
                                              <p:pRg st="3" end="3"/>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464384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type="wd">
                                    <p:tmPct val="100000"/>
                                  </p:iterate>
                                  <p:childTnLst>
                                    <p:set>
                                      <p:cBhvr>
                                        <p:cTn id="14" dur="1" fill="hold">
                                          <p:stCondLst>
                                            <p:cond delay="0"/>
                                          </p:stCondLst>
                                        </p:cTn>
                                        <p:tgtEl>
                                          <p:spTgt spid="4643843">
                                            <p:txEl>
                                              <p:pRg st="4" end="4"/>
                                            </p:txEl>
                                          </p:spTgt>
                                        </p:tgtEl>
                                        <p:attrNameLst>
                                          <p:attrName>style.visibility</p:attrName>
                                        </p:attrNameLst>
                                      </p:cBhvr>
                                      <p:to>
                                        <p:strVal val="visible"/>
                                      </p:to>
                                    </p:set>
                                    <p:anim calcmode="lin" valueType="num">
                                      <p:cBhvr additive="base">
                                        <p:cTn id="15" dur="300" fill="hold"/>
                                        <p:tgtEl>
                                          <p:spTgt spid="4643843">
                                            <p:txEl>
                                              <p:pRg st="4" end="4"/>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46438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4643844"/>
                                        </p:tgtEl>
                                        <p:attrNameLst>
                                          <p:attrName>style.visibility</p:attrName>
                                        </p:attrNameLst>
                                      </p:cBhvr>
                                      <p:to>
                                        <p:strVal val="visible"/>
                                      </p:to>
                                    </p:set>
                                    <p:anim calcmode="lin" valueType="num">
                                      <p:cBhvr>
                                        <p:cTn id="21" dur="500" fill="hold"/>
                                        <p:tgtEl>
                                          <p:spTgt spid="4643844"/>
                                        </p:tgtEl>
                                        <p:attrNameLst>
                                          <p:attrName>ppt_w</p:attrName>
                                        </p:attrNameLst>
                                      </p:cBhvr>
                                      <p:tavLst>
                                        <p:tav tm="0">
                                          <p:val>
                                            <p:strVal val="2/3*#ppt_w"/>
                                          </p:val>
                                        </p:tav>
                                        <p:tav tm="100000">
                                          <p:val>
                                            <p:strVal val="#ppt_w"/>
                                          </p:val>
                                        </p:tav>
                                      </p:tavLst>
                                    </p:anim>
                                    <p:anim calcmode="lin" valueType="num">
                                      <p:cBhvr>
                                        <p:cTn id="22" dur="500" fill="hold"/>
                                        <p:tgtEl>
                                          <p:spTgt spid="46438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3843" grpId="0" build="p" autoUpdateAnimBg="0"/>
      <p:bldP spid="4643844"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81442" name="Rectangle 2"/>
          <p:cNvSpPr>
            <a:spLocks noGrp="1" noChangeArrowheads="1"/>
          </p:cNvSpPr>
          <p:nvPr>
            <p:ph type="title"/>
          </p:nvPr>
        </p:nvSpPr>
        <p:spPr>
          <a:xfrm>
            <a:off x="1828800" y="84841"/>
            <a:ext cx="8534400" cy="1470582"/>
          </a:xfrm>
          <a:solidFill>
            <a:srgbClr val="A50021"/>
          </a:solidFill>
        </p:spPr>
        <p:txBody>
          <a:bodyPr/>
          <a:lstStyle/>
          <a:p>
            <a:r>
              <a:rPr lang="en-US" sz="6000" b="1" dirty="0">
                <a:solidFill>
                  <a:srgbClr val="CC9900"/>
                </a:solidFill>
                <a:effectLst>
                  <a:outerShdw blurRad="38100" dist="38100" dir="2700000" algn="tl">
                    <a:srgbClr val="000000"/>
                  </a:outerShdw>
                </a:effectLst>
                <a:latin typeface="Andy" pitchFamily="66" charset="0"/>
              </a:rPr>
              <a:t>COUNTERING THE </a:t>
            </a:r>
            <a:r>
              <a:rPr lang="en-US" sz="5400" b="1" dirty="0">
                <a:solidFill>
                  <a:srgbClr val="CC9900"/>
                </a:solidFill>
                <a:effectLst>
                  <a:outerShdw blurRad="38100" dist="38100" dir="2700000" algn="tl">
                    <a:srgbClr val="000000"/>
                  </a:outerShdw>
                </a:effectLst>
                <a:latin typeface="Andy" pitchFamily="66" charset="0"/>
              </a:rPr>
              <a:t>COUNTERFACTUAL TEST</a:t>
            </a:r>
          </a:p>
        </p:txBody>
      </p:sp>
      <p:sp>
        <p:nvSpPr>
          <p:cNvPr id="5181443" name="Rectangle 3"/>
          <p:cNvSpPr>
            <a:spLocks noGrp="1" noChangeArrowheads="1"/>
          </p:cNvSpPr>
          <p:nvPr>
            <p:ph type="body" idx="1"/>
          </p:nvPr>
        </p:nvSpPr>
        <p:spPr>
          <a:xfrm>
            <a:off x="1905000" y="1676400"/>
            <a:ext cx="8382000" cy="4572000"/>
          </a:xfrm>
          <a:solidFill>
            <a:srgbClr val="CCCC00"/>
          </a:solidFill>
        </p:spPr>
        <p:txBody>
          <a:bodyPr/>
          <a:lstStyle/>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800" b="1" u="sng">
                <a:solidFill>
                  <a:srgbClr val="CC0000"/>
                </a:solidFill>
                <a:effectLst>
                  <a:outerShdw blurRad="38100" dist="38100" dir="2700000" algn="tl">
                    <a:srgbClr val="000000"/>
                  </a:outerShdw>
                </a:effectLst>
              </a:rPr>
              <a:t> Bible Says You Are In Charge Of Your Own Heart</a:t>
            </a:r>
          </a:p>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400" b="1" i="1">
                <a:solidFill>
                  <a:srgbClr val="CC0000"/>
                </a:solidFill>
                <a:effectLst>
                  <a:outerShdw blurRad="38100" dist="38100" dir="2700000" algn="tl">
                    <a:srgbClr val="000000"/>
                  </a:outerShdw>
                </a:effectLst>
              </a:rPr>
              <a:t> </a:t>
            </a:r>
            <a:r>
              <a:rPr lang="en-US" sz="2800" i="1">
                <a:solidFill>
                  <a:srgbClr val="CC0000"/>
                </a:solidFill>
                <a:effectLst>
                  <a:outerShdw blurRad="38100" dist="38100" dir="2700000" algn="tl">
                    <a:srgbClr val="000000"/>
                  </a:outerShdw>
                </a:effectLst>
              </a:rPr>
              <a:t>Jeremiah 4: 4 – “Remove the foreskin of your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9: 13 – “Stubbornly followed their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18: 11 – “Act according to his evil heart”</a:t>
            </a:r>
          </a:p>
          <a:p>
            <a:pPr>
              <a:buFont typeface="Wingdings" pitchFamily="2" charset="2"/>
              <a:buChar char="v"/>
            </a:pPr>
            <a:endParaRPr lang="en-US" sz="1400" i="1">
              <a:solidFill>
                <a:srgbClr val="CC0000"/>
              </a:solidFill>
              <a:effectLst>
                <a:outerShdw blurRad="38100" dist="38100" dir="2700000" algn="tl">
                  <a:srgbClr val="000000"/>
                </a:outerShdw>
              </a:effectLst>
            </a:endParaRPr>
          </a:p>
          <a:p>
            <a:pPr>
              <a:buFont typeface="Wingdings" pitchFamily="2" charset="2"/>
              <a:buChar char="v"/>
            </a:pPr>
            <a:r>
              <a:rPr lang="en-US" sz="2800" b="1" i="1">
                <a:solidFill>
                  <a:srgbClr val="CC0000"/>
                </a:solidFill>
                <a:effectLst>
                  <a:outerShdw blurRad="38100" dist="38100" dir="2700000" algn="tl">
                    <a:srgbClr val="000000"/>
                  </a:outerShdw>
                </a:effectLst>
              </a:rPr>
              <a:t> </a:t>
            </a:r>
            <a:r>
              <a:rPr lang="en-US" sz="4000" b="1" i="1">
                <a:solidFill>
                  <a:srgbClr val="CC0000"/>
                </a:solidFill>
                <a:effectLst>
                  <a:outerShdw blurRad="38100" dist="38100" dir="2700000" algn="tl">
                    <a:srgbClr val="000000"/>
                  </a:outerShdw>
                </a:effectLst>
              </a:rPr>
              <a:t>Ezekiel 18:31 – “Make Yourselves   A New Heart &amp; A New Spirit!”</a:t>
            </a:r>
            <a:endParaRPr lang="en-US" sz="4000" b="1" i="1"/>
          </a:p>
        </p:txBody>
      </p:sp>
    </p:spTree>
    <p:extLst>
      <p:ext uri="{BB962C8B-B14F-4D97-AF65-F5344CB8AC3E}">
        <p14:creationId xmlns:p14="http://schemas.microsoft.com/office/powerpoint/2010/main" val="601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81443">
                                            <p:txEl>
                                              <p:pRg st="1" end="1"/>
                                            </p:txEl>
                                          </p:spTgt>
                                        </p:tgtEl>
                                        <p:attrNameLst>
                                          <p:attrName>style.visibility</p:attrName>
                                        </p:attrNameLst>
                                      </p:cBhvr>
                                      <p:to>
                                        <p:strVal val="visible"/>
                                      </p:to>
                                    </p:set>
                                    <p:anim to="" calcmode="lin" valueType="num">
                                      <p:cBhvr>
                                        <p:cTn id="7" dur="1" fill="hold"/>
                                        <p:tgtEl>
                                          <p:spTgt spid="518144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181443">
                                            <p:txEl>
                                              <p:pRg st="3" end="3"/>
                                            </p:txEl>
                                          </p:spTgt>
                                        </p:tgtEl>
                                        <p:attrNameLst>
                                          <p:attrName>style.visibility</p:attrName>
                                        </p:attrNameLst>
                                      </p:cBhvr>
                                      <p:to>
                                        <p:strVal val="visible"/>
                                      </p:to>
                                    </p:set>
                                    <p:anim to="" calcmode="lin" valueType="num">
                                      <p:cBhvr>
                                        <p:cTn id="12" dur="1" fill="hold"/>
                                        <p:tgtEl>
                                          <p:spTgt spid="518144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81443">
                                            <p:txEl>
                                              <p:pRg st="4" end="4"/>
                                            </p:txEl>
                                          </p:spTgt>
                                        </p:tgtEl>
                                        <p:attrNameLst>
                                          <p:attrName>style.visibility</p:attrName>
                                        </p:attrNameLst>
                                      </p:cBhvr>
                                      <p:to>
                                        <p:strVal val="visible"/>
                                      </p:to>
                                    </p:set>
                                    <p:anim to="" calcmode="lin" valueType="num">
                                      <p:cBhvr>
                                        <p:cTn id="17" dur="1" fill="hold"/>
                                        <p:tgtEl>
                                          <p:spTgt spid="518144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181443">
                                            <p:txEl>
                                              <p:pRg st="5" end="5"/>
                                            </p:txEl>
                                          </p:spTgt>
                                        </p:tgtEl>
                                        <p:attrNameLst>
                                          <p:attrName>style.visibility</p:attrName>
                                        </p:attrNameLst>
                                      </p:cBhvr>
                                      <p:to>
                                        <p:strVal val="visible"/>
                                      </p:to>
                                    </p:set>
                                    <p:anim to="" calcmode="lin" valueType="num">
                                      <p:cBhvr>
                                        <p:cTn id="22" dur="1" fill="hold"/>
                                        <p:tgtEl>
                                          <p:spTgt spid="518144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181443">
                                            <p:txEl>
                                              <p:pRg st="7" end="7"/>
                                            </p:txEl>
                                          </p:spTgt>
                                        </p:tgtEl>
                                        <p:attrNameLst>
                                          <p:attrName>style.visibility</p:attrName>
                                        </p:attrNameLst>
                                      </p:cBhvr>
                                      <p:to>
                                        <p:strVal val="visible"/>
                                      </p:to>
                                    </p:set>
                                    <p:anim to="" calcmode="lin" valueType="num">
                                      <p:cBhvr>
                                        <p:cTn id="27" dur="1" fill="hold"/>
                                        <p:tgtEl>
                                          <p:spTgt spid="518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3"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4956162" name="Rectangle 2"/>
          <p:cNvSpPr>
            <a:spLocks noGrp="1" noChangeArrowheads="1"/>
          </p:cNvSpPr>
          <p:nvPr>
            <p:ph type="title"/>
          </p:nvPr>
        </p:nvSpPr>
        <p:spPr>
          <a:xfrm>
            <a:off x="1905000" y="304800"/>
            <a:ext cx="8458200" cy="1371600"/>
          </a:xfrm>
          <a:solidFill>
            <a:srgbClr val="CC0000"/>
          </a:solidFill>
          <a:ln/>
        </p:spPr>
        <p:txBody>
          <a:bodyPr/>
          <a:lstStyle/>
          <a:p>
            <a:r>
              <a:rPr lang="en-US" sz="4000" b="1">
                <a:solidFill>
                  <a:srgbClr val="FFFFFF"/>
                </a:solidFill>
                <a:effectLst>
                  <a:outerShdw blurRad="38100" dist="38100" dir="2700000" algn="tl">
                    <a:srgbClr val="000000"/>
                  </a:outerShdw>
                </a:effectLst>
              </a:rPr>
              <a:t>THE AUGUSTINIAN UNIVERSITY</a:t>
            </a:r>
            <a:r>
              <a:rPr lang="en-US">
                <a:solidFill>
                  <a:srgbClr val="FFFFFF"/>
                </a:solidFill>
                <a:effectLst>
                  <a:outerShdw blurRad="38100" dist="38100" dir="2700000" algn="tl">
                    <a:srgbClr val="000000"/>
                  </a:outerShdw>
                </a:effectLst>
              </a:rPr>
              <a:t> </a:t>
            </a:r>
            <a:br>
              <a:rPr lang="en-US">
                <a:solidFill>
                  <a:srgbClr val="FFFFFF"/>
                </a:solidFill>
              </a:rPr>
            </a:br>
            <a:r>
              <a:rPr lang="en-US" sz="4000">
                <a:solidFill>
                  <a:srgbClr val="FFFFFF"/>
                </a:solidFill>
                <a:effectLst>
                  <a:outerShdw blurRad="38100" dist="38100" dir="2700000" algn="tl">
                    <a:srgbClr val="000000"/>
                  </a:outerShdw>
                </a:effectLst>
              </a:rPr>
              <a:t>Pursuit Of Knowledge: Mixed Message</a:t>
            </a:r>
            <a:r>
              <a:rPr lang="en-US" b="1"/>
              <a:t> </a:t>
            </a:r>
            <a:endParaRPr lang="en-US"/>
          </a:p>
        </p:txBody>
      </p:sp>
      <p:sp>
        <p:nvSpPr>
          <p:cNvPr id="4956163" name="Rectangle 3" descr="Papyrus"/>
          <p:cNvSpPr>
            <a:spLocks noGrp="1" noChangeArrowheads="1"/>
          </p:cNvSpPr>
          <p:nvPr>
            <p:ph sz="half" idx="1"/>
          </p:nvPr>
        </p:nvSpPr>
        <p:spPr>
          <a:xfrm>
            <a:off x="2133600" y="2057400"/>
            <a:ext cx="7848600" cy="4495800"/>
          </a:xfrm>
          <a:blipFill dpi="0" rotWithShape="0">
            <a:blip r:embed="rId3" cstate="print"/>
            <a:srcRect/>
            <a:tile tx="0" ty="0" sx="100000" sy="100000" flip="none" algn="tl"/>
          </a:blipFill>
          <a:ln/>
        </p:spPr>
        <p:txBody>
          <a:bodyPr/>
          <a:lstStyle/>
          <a:p>
            <a:pPr>
              <a:buFontTx/>
              <a:buNone/>
            </a:pPr>
            <a:r>
              <a:rPr lang="en-US" sz="2800">
                <a:solidFill>
                  <a:srgbClr val="990033"/>
                </a:solidFill>
                <a:effectLst>
                  <a:outerShdw blurRad="38100" dist="38100" dir="2700000" algn="tl">
                    <a:srgbClr val="000000"/>
                  </a:outerShdw>
                </a:effectLst>
              </a:rPr>
              <a:t>Why Did The Western Church Consider Scholarship</a:t>
            </a:r>
          </a:p>
          <a:p>
            <a:pPr>
              <a:buFontTx/>
              <a:buNone/>
            </a:pPr>
            <a:r>
              <a:rPr lang="en-US" sz="2800">
                <a:solidFill>
                  <a:srgbClr val="990033"/>
                </a:solidFill>
                <a:effectLst>
                  <a:outerShdw blurRad="38100" dist="38100" dir="2700000" algn="tl">
                    <a:srgbClr val="000000"/>
                  </a:outerShdw>
                </a:effectLst>
              </a:rPr>
              <a:t>&amp; The Making Of New Discovery A Divine Calling?</a:t>
            </a:r>
          </a:p>
          <a:p>
            <a:pPr>
              <a:buFontTx/>
              <a:buChar char="o"/>
            </a:pPr>
            <a:r>
              <a:rPr lang="en-US" sz="2400">
                <a:solidFill>
                  <a:srgbClr val="990033"/>
                </a:solidFill>
                <a:effectLst>
                  <a:outerShdw blurRad="38100" dist="38100" dir="2700000" algn="tl">
                    <a:srgbClr val="000000"/>
                  </a:outerShdw>
                </a:effectLst>
              </a:rPr>
              <a:t>The idea came from the Bible via Augustine.  He taught that God was a rational being &amp; the human mind (not just the human “soul”) was made in God’s image.  Therefore,  our rationality was qualitatively different from that in the animal brain.  God gave us a mind like His own so that we might know Him and understand &amp; govern his creation as his children.  For Augustine this meant that,  according to the Bible,  to be godly required us to cultivate our minds – the instrument of knowing God and his creation.</a:t>
            </a:r>
          </a:p>
          <a:p>
            <a:pPr>
              <a:buFontTx/>
              <a:buNone/>
            </a:pPr>
            <a:r>
              <a:rPr lang="en-US" sz="2800">
                <a:solidFill>
                  <a:srgbClr val="990033"/>
                </a:solidFill>
                <a:effectLst>
                  <a:outerShdw blurRad="38100" dist="38100" dir="2700000" algn="tl">
                    <a:srgbClr val="000000"/>
                  </a:outerShdw>
                </a:effectLst>
              </a:rPr>
              <a:t>    </a:t>
            </a:r>
          </a:p>
          <a:p>
            <a:pPr>
              <a:buFontTx/>
              <a:buNone/>
            </a:pPr>
            <a:endParaRPr lang="en-US" b="1"/>
          </a:p>
        </p:txBody>
      </p:sp>
      <p:pic>
        <p:nvPicPr>
          <p:cNvPr id="4956165" name="Picture 5" descr="C:\Documents and Settings\Owner\My Documents\Educational Illustrations\Piza_by_reaktorplayer.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956162">
                                            <p:txEl>
                                              <p:pRg st="0" end="0"/>
                                            </p:txEl>
                                          </p:spTgt>
                                        </p:tgtEl>
                                        <p:attrNameLst>
                                          <p:attrName>style.visibility</p:attrName>
                                        </p:attrNameLst>
                                      </p:cBhvr>
                                      <p:to>
                                        <p:strVal val="visible"/>
                                      </p:to>
                                    </p:set>
                                    <p:anim calcmode="lin" valueType="num">
                                      <p:cBhvr additive="base">
                                        <p:cTn id="7" dur="300" fill="hold"/>
                                        <p:tgtEl>
                                          <p:spTgt spid="49561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9561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956165"/>
                                        </p:tgtEl>
                                        <p:attrNameLst>
                                          <p:attrName>style.visibility</p:attrName>
                                        </p:attrNameLst>
                                      </p:cBhvr>
                                      <p:to>
                                        <p:strVal val="visible"/>
                                      </p:to>
                                    </p:set>
                                    <p:anim calcmode="lin" valueType="num">
                                      <p:cBhvr>
                                        <p:cTn id="13" dur="5000" fill="hold"/>
                                        <p:tgtEl>
                                          <p:spTgt spid="4956165"/>
                                        </p:tgtEl>
                                        <p:attrNameLst>
                                          <p:attrName>ppt_w</p:attrName>
                                        </p:attrNameLst>
                                      </p:cBhvr>
                                      <p:tavLst>
                                        <p:tav tm="0" fmla="#ppt_w*sin(2.5*pi*$)">
                                          <p:val>
                                            <p:fltVal val="0"/>
                                          </p:val>
                                        </p:tav>
                                        <p:tav tm="100000">
                                          <p:val>
                                            <p:fltVal val="1"/>
                                          </p:val>
                                        </p:tav>
                                      </p:tavLst>
                                    </p:anim>
                                    <p:anim calcmode="lin" valueType="num">
                                      <p:cBhvr>
                                        <p:cTn id="14" dur="5000" fill="hold"/>
                                        <p:tgtEl>
                                          <p:spTgt spid="49561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6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2ACD5-A951-6E1A-11F1-01EBBCA4A056}"/>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29D366D-9C57-9405-A4C2-9AAA892621CA}"/>
              </a:ext>
            </a:extLst>
          </p:cNvPr>
          <p:cNvSpPr/>
          <p:nvPr/>
        </p:nvSpPr>
        <p:spPr>
          <a:xfrm>
            <a:off x="0" y="-206476"/>
            <a:ext cx="12192000" cy="203132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Those Who Do Not Study History </a:t>
            </a:r>
            <a:r>
              <a:rPr kumimoji="0" lang="en-US" sz="66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Are Doomed To Repeat It!</a:t>
            </a:r>
          </a:p>
        </p:txBody>
      </p:sp>
      <p:sp>
        <p:nvSpPr>
          <p:cNvPr id="5" name="Rectangle 4">
            <a:extLst>
              <a:ext uri="{FF2B5EF4-FFF2-40B4-BE49-F238E27FC236}">
                <a16:creationId xmlns:a16="http://schemas.microsoft.com/office/drawing/2014/main" id="{2AF7374A-703D-111D-1A5F-8FB6D5351EB3}"/>
              </a:ext>
            </a:extLst>
          </p:cNvPr>
          <p:cNvSpPr/>
          <p:nvPr/>
        </p:nvSpPr>
        <p:spPr>
          <a:xfrm>
            <a:off x="0" y="5122606"/>
            <a:ext cx="12192000"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Those That Do Study History Are Doomed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3333CC"/>
                  </a:solidFill>
                  <a:prstDash val="solid"/>
                </a:ln>
                <a:solidFill>
                  <a:srgbClr val="FFFFFF"/>
                </a:solidFill>
                <a:effectLst>
                  <a:outerShdw dist="38100" dir="2700000" algn="tl" rotWithShape="0">
                    <a:srgbClr val="3333CC"/>
                  </a:outerShdw>
                </a:effectLst>
                <a:uLnTx/>
                <a:uFillTx/>
                <a:latin typeface="Times New Roman"/>
                <a:ea typeface="+mn-ea"/>
                <a:cs typeface="+mn-cs"/>
              </a:rPr>
              <a:t>To Watch The World Repeat It!!</a:t>
            </a:r>
          </a:p>
        </p:txBody>
      </p:sp>
    </p:spTree>
    <p:extLst>
      <p:ext uri="{BB962C8B-B14F-4D97-AF65-F5344CB8AC3E}">
        <p14:creationId xmlns:p14="http://schemas.microsoft.com/office/powerpoint/2010/main" val="15843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4000" y="0"/>
            <a:ext cx="9144000" cy="6883400"/>
          </a:xfrm>
          <a:prstGeom prst="rect">
            <a:avLst/>
          </a:prstGeom>
          <a:noFill/>
          <a:ln w="9525">
            <a:noFill/>
            <a:miter lim="800000"/>
            <a:headEnd/>
            <a:tailEnd/>
          </a:ln>
        </p:spPr>
      </p:pic>
      <p:sp>
        <p:nvSpPr>
          <p:cNvPr id="3075" name="Rectangle 3"/>
          <p:cNvSpPr>
            <a:spLocks noGrp="1" noChangeArrowheads="1"/>
          </p:cNvSpPr>
          <p:nvPr>
            <p:ph type="title"/>
          </p:nvPr>
        </p:nvSpPr>
        <p:spPr>
          <a:xfrm>
            <a:off x="1981200" y="174625"/>
            <a:ext cx="8229600" cy="1143000"/>
          </a:xfrm>
        </p:spPr>
        <p:txBody>
          <a:bodyPr/>
          <a:lstStyle/>
          <a:p>
            <a:pPr eaLnBrk="1" hangingPunct="1"/>
            <a:endParaRPr lang="en-US"/>
          </a:p>
        </p:txBody>
      </p:sp>
      <p:sp>
        <p:nvSpPr>
          <p:cNvPr id="201732" name="Rectangle 4"/>
          <p:cNvSpPr>
            <a:spLocks noChangeArrowheads="1"/>
          </p:cNvSpPr>
          <p:nvPr/>
        </p:nvSpPr>
        <p:spPr bwMode="auto">
          <a:xfrm>
            <a:off x="1944688" y="1393825"/>
            <a:ext cx="8272462" cy="4586288"/>
          </a:xfrm>
          <a:prstGeom prst="rect">
            <a:avLst/>
          </a:prstGeom>
          <a:solidFill>
            <a:schemeClr val="bg1">
              <a:alpha val="65097"/>
            </a:schemeClr>
          </a:solidFill>
          <a:ln w="9525">
            <a:noFill/>
            <a:miter lim="800000"/>
            <a:headEnd/>
            <a:tailEnd/>
          </a:ln>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Arial" charset="0"/>
            </a:endParaRPr>
          </a:p>
        </p:txBody>
      </p:sp>
      <p:sp>
        <p:nvSpPr>
          <p:cNvPr id="3078" name="Content Placeholder 9"/>
          <p:cNvSpPr>
            <a:spLocks noGrp="1"/>
          </p:cNvSpPr>
          <p:nvPr>
            <p:ph idx="1"/>
          </p:nvPr>
        </p:nvSpPr>
        <p:spPr/>
        <p:txBody>
          <a:bodyPr/>
          <a:lstStyle/>
          <a:p>
            <a:pPr eaLnBrk="1" hangingPunct="1"/>
            <a:endParaRPr lang="en-US"/>
          </a:p>
        </p:txBody>
      </p:sp>
      <p:sp>
        <p:nvSpPr>
          <p:cNvPr id="7" name="Rectangle 6"/>
          <p:cNvSpPr/>
          <p:nvPr/>
        </p:nvSpPr>
        <p:spPr>
          <a:xfrm>
            <a:off x="2362200" y="2438402"/>
            <a:ext cx="7848600" cy="2585323"/>
          </a:xfrm>
          <a:prstGeom prst="rect">
            <a:avLst/>
          </a:prstGeom>
          <a:noFill/>
        </p:spPr>
        <p:txBody>
          <a:bodyPr wrap="square" lIns="91440" tIns="45720" rIns="91440" bIns="45720">
            <a:spAutoFit/>
          </a:bodyPr>
          <a:lstStyle/>
          <a:p>
            <a:pPr algn="ctr" fontAlgn="base">
              <a:spcBef>
                <a:spcPct val="0"/>
              </a:spcBef>
              <a:spcAft>
                <a:spcPct val="0"/>
              </a:spcAft>
            </a:pPr>
            <a:r>
              <a:rPr lang="en-US" sz="5400" b="1" spc="100" dirty="0">
                <a:ln w="18000">
                  <a:solidFill>
                    <a:srgbClr val="BBE0E3">
                      <a:satMod val="200000"/>
                      <a:tint val="72000"/>
                    </a:srgbClr>
                  </a:solidFill>
                  <a:prstDash val="solid"/>
                </a:ln>
                <a:solidFill>
                  <a:srgbClr val="BBE0E3">
                    <a:satMod val="280000"/>
                    <a:tint val="100000"/>
                    <a:alpha val="5700"/>
                  </a:srgbClr>
                </a:solidFill>
                <a:effectLst>
                  <a:outerShdw blurRad="25000" dist="20000" dir="16020000" algn="tl">
                    <a:srgbClr val="BBE0E3">
                      <a:satMod val="200000"/>
                      <a:shade val="1000"/>
                      <a:alpha val="60000"/>
                    </a:srgbClr>
                  </a:outerShdw>
                </a:effectLst>
                <a:latin typeface="Storybook" pitchFamily="2" charset="0"/>
              </a:rPr>
              <a:t>IT LIVES </a:t>
            </a:r>
          </a:p>
          <a:p>
            <a:pPr algn="ctr" fontAlgn="base">
              <a:spcBef>
                <a:spcPct val="0"/>
              </a:spcBef>
              <a:spcAft>
                <a:spcPct val="0"/>
              </a:spcAft>
            </a:pPr>
            <a:r>
              <a:rPr lang="en-US" sz="5400" b="1" spc="100" dirty="0">
                <a:ln w="18000">
                  <a:solidFill>
                    <a:srgbClr val="BBE0E3">
                      <a:satMod val="200000"/>
                      <a:tint val="72000"/>
                    </a:srgbClr>
                  </a:solidFill>
                  <a:prstDash val="solid"/>
                </a:ln>
                <a:solidFill>
                  <a:srgbClr val="BBE0E3">
                    <a:satMod val="280000"/>
                    <a:tint val="100000"/>
                    <a:alpha val="5700"/>
                  </a:srgbClr>
                </a:solidFill>
                <a:effectLst>
                  <a:outerShdw blurRad="25000" dist="20000" dir="16020000" algn="tl">
                    <a:srgbClr val="BBE0E3">
                      <a:satMod val="200000"/>
                      <a:shade val="1000"/>
                      <a:alpha val="60000"/>
                    </a:srgbClr>
                  </a:outerShdw>
                </a:effectLst>
                <a:latin typeface="Storybook" pitchFamily="2" charset="0"/>
              </a:rPr>
              <a:t>IT GROWS</a:t>
            </a:r>
          </a:p>
          <a:p>
            <a:pPr algn="ctr" fontAlgn="base">
              <a:spcBef>
                <a:spcPct val="0"/>
              </a:spcBef>
              <a:spcAft>
                <a:spcPct val="0"/>
              </a:spcAft>
            </a:pPr>
            <a:r>
              <a:rPr lang="en-US" sz="5400" b="1" spc="100" dirty="0">
                <a:ln w="18000">
                  <a:solidFill>
                    <a:srgbClr val="BBE0E3">
                      <a:satMod val="200000"/>
                      <a:tint val="72000"/>
                    </a:srgbClr>
                  </a:solidFill>
                  <a:prstDash val="solid"/>
                </a:ln>
                <a:solidFill>
                  <a:srgbClr val="BBE0E3">
                    <a:satMod val="280000"/>
                    <a:tint val="100000"/>
                    <a:alpha val="5700"/>
                  </a:srgbClr>
                </a:solidFill>
                <a:effectLst>
                  <a:outerShdw blurRad="25000" dist="20000" dir="16020000" algn="tl">
                    <a:srgbClr val="BBE0E3">
                      <a:satMod val="200000"/>
                      <a:shade val="1000"/>
                      <a:alpha val="60000"/>
                    </a:srgbClr>
                  </a:outerShdw>
                </a:effectLst>
                <a:latin typeface="Storybook" pitchFamily="2" charset="0"/>
              </a:rPr>
              <a:t>IT THRIVES</a:t>
            </a:r>
          </a:p>
        </p:txBody>
      </p:sp>
    </p:spTree>
    <p:extLst>
      <p:ext uri="{BB962C8B-B14F-4D97-AF65-F5344CB8AC3E}">
        <p14:creationId xmlns:p14="http://schemas.microsoft.com/office/powerpoint/2010/main" val="115480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01732"/>
                                        </p:tgtEl>
                                        <p:attrNameLst>
                                          <p:attrName>style.visibility</p:attrName>
                                        </p:attrNameLst>
                                      </p:cBhvr>
                                      <p:to>
                                        <p:strVal val="visible"/>
                                      </p:to>
                                    </p:set>
                                    <p:animEffect transition="in" filter="fade">
                                      <p:cBhvr>
                                        <p:cTn id="7" dur="500"/>
                                        <p:tgtEl>
                                          <p:spTgt spid="201732"/>
                                        </p:tgtEl>
                                      </p:cBhvr>
                                    </p:animEffect>
                                  </p:childTnLst>
                                </p:cTn>
                              </p:par>
                            </p:childTnLst>
                          </p:cTn>
                        </p:par>
                      </p:childTnLst>
                    </p:cTn>
                  </p:par>
                  <p:par>
                    <p:cTn id="8" fill="hold">
                      <p:stCondLst>
                        <p:cond delay="indefinite"/>
                      </p:stCondLst>
                      <p:childTnLst>
                        <p:par>
                          <p:cTn id="9" fill="hold">
                            <p:stCondLst>
                              <p:cond delay="0"/>
                            </p:stCondLst>
                            <p:childTnLst>
                              <p:par>
                                <p:cTn id="10" presetID="36" presetClass="emph" presetSubtype="0" fill="hold" nodeType="clickEffect">
                                  <p:stCondLst>
                                    <p:cond delay="0"/>
                                  </p:stCondLst>
                                  <p:iterate type="lt">
                                    <p:tmPct val="10000"/>
                                  </p:iterate>
                                  <p:childTnLst>
                                    <p:animScale>
                                      <p:cBhvr>
                                        <p:cTn id="11" dur="250" autoRev="1" fill="hold">
                                          <p:stCondLst>
                                            <p:cond delay="0"/>
                                          </p:stCondLst>
                                        </p:cTn>
                                        <p:tgtEl>
                                          <p:spTgt spid="7">
                                            <p:txEl>
                                              <p:pRg st="0" end="0"/>
                                            </p:txEl>
                                          </p:spTgt>
                                        </p:tgtEl>
                                      </p:cBhvr>
                                      <p:to x="80000" y="100000"/>
                                    </p:animScale>
                                    <p:anim by="(#ppt_w*0.10)" calcmode="lin" valueType="num">
                                      <p:cBhvr>
                                        <p:cTn id="12" dur="250" autoRev="1" fill="hold">
                                          <p:stCondLst>
                                            <p:cond delay="0"/>
                                          </p:stCondLst>
                                        </p:cTn>
                                        <p:tgtEl>
                                          <p:spTgt spid="7">
                                            <p:txEl>
                                              <p:pRg st="0" end="0"/>
                                            </p:txEl>
                                          </p:spTgt>
                                        </p:tgtEl>
                                        <p:attrNameLst>
                                          <p:attrName>ppt_x</p:attrName>
                                        </p:attrNameLst>
                                      </p:cBhvr>
                                    </p:anim>
                                    <p:anim by="(-#ppt_w*0.10)" calcmode="lin" valueType="num">
                                      <p:cBhvr>
                                        <p:cTn id="13" dur="250" autoRev="1" fill="hold">
                                          <p:stCondLst>
                                            <p:cond delay="0"/>
                                          </p:stCondLst>
                                        </p:cTn>
                                        <p:tgtEl>
                                          <p:spTgt spid="7">
                                            <p:txEl>
                                              <p:pRg st="0" end="0"/>
                                            </p:txEl>
                                          </p:spTgt>
                                        </p:tgtEl>
                                        <p:attrNameLst>
                                          <p:attrName>ppt_y</p:attrName>
                                        </p:attrNameLst>
                                      </p:cBhvr>
                                    </p:anim>
                                    <p:animRot by="-480000">
                                      <p:cBhvr>
                                        <p:cTn id="14" dur="250" autoRev="1" fill="hold">
                                          <p:stCondLst>
                                            <p:cond delay="0"/>
                                          </p:stCondLst>
                                        </p:cTn>
                                        <p:tgtEl>
                                          <p:spTgt spid="7">
                                            <p:txEl>
                                              <p:pRg st="0" end="0"/>
                                            </p:txEl>
                                          </p:spTgt>
                                        </p:tgtEl>
                                        <p:attrNameLst>
                                          <p:attrName>r</p:attrName>
                                        </p:attrNameLst>
                                      </p:cBhvr>
                                    </p:animRot>
                                  </p:childTnLst>
                                </p:cTn>
                              </p:par>
                              <p:par>
                                <p:cTn id="15" presetID="36" presetClass="emph" presetSubtype="0" fill="hold" nodeType="withEffect">
                                  <p:stCondLst>
                                    <p:cond delay="0"/>
                                  </p:stCondLst>
                                  <p:iterate type="lt">
                                    <p:tmPct val="10000"/>
                                  </p:iterate>
                                  <p:childTnLst>
                                    <p:animScale>
                                      <p:cBhvr>
                                        <p:cTn id="16" dur="250" autoRev="1" fill="hold">
                                          <p:stCondLst>
                                            <p:cond delay="0"/>
                                          </p:stCondLst>
                                        </p:cTn>
                                        <p:tgtEl>
                                          <p:spTgt spid="7">
                                            <p:txEl>
                                              <p:pRg st="1" end="1"/>
                                            </p:txEl>
                                          </p:spTgt>
                                        </p:tgtEl>
                                      </p:cBhvr>
                                      <p:to x="80000" y="100000"/>
                                    </p:animScale>
                                    <p:anim by="(#ppt_w*0.10)" calcmode="lin" valueType="num">
                                      <p:cBhvr>
                                        <p:cTn id="17" dur="250" autoRev="1" fill="hold">
                                          <p:stCondLst>
                                            <p:cond delay="0"/>
                                          </p:stCondLst>
                                        </p:cTn>
                                        <p:tgtEl>
                                          <p:spTgt spid="7">
                                            <p:txEl>
                                              <p:pRg st="1" end="1"/>
                                            </p:txEl>
                                          </p:spTgt>
                                        </p:tgtEl>
                                        <p:attrNameLst>
                                          <p:attrName>ppt_x</p:attrName>
                                        </p:attrNameLst>
                                      </p:cBhvr>
                                    </p:anim>
                                    <p:anim by="(-#ppt_w*0.10)" calcmode="lin" valueType="num">
                                      <p:cBhvr>
                                        <p:cTn id="18" dur="250" autoRev="1" fill="hold">
                                          <p:stCondLst>
                                            <p:cond delay="0"/>
                                          </p:stCondLst>
                                        </p:cTn>
                                        <p:tgtEl>
                                          <p:spTgt spid="7">
                                            <p:txEl>
                                              <p:pRg st="1" end="1"/>
                                            </p:txEl>
                                          </p:spTgt>
                                        </p:tgtEl>
                                        <p:attrNameLst>
                                          <p:attrName>ppt_y</p:attrName>
                                        </p:attrNameLst>
                                      </p:cBhvr>
                                    </p:anim>
                                    <p:animRot by="-480000">
                                      <p:cBhvr>
                                        <p:cTn id="19" dur="250" autoRev="1" fill="hold">
                                          <p:stCondLst>
                                            <p:cond delay="0"/>
                                          </p:stCondLst>
                                        </p:cTn>
                                        <p:tgtEl>
                                          <p:spTgt spid="7">
                                            <p:txEl>
                                              <p:pRg st="1" end="1"/>
                                            </p:txEl>
                                          </p:spTgt>
                                        </p:tgtEl>
                                        <p:attrNameLst>
                                          <p:attrName>r</p:attrName>
                                        </p:attrNameLst>
                                      </p:cBhvr>
                                    </p:animRot>
                                  </p:childTnLst>
                                </p:cTn>
                              </p:par>
                              <p:par>
                                <p:cTn id="20" presetID="36" presetClass="emph" presetSubtype="0" fill="hold" nodeType="withEffect">
                                  <p:stCondLst>
                                    <p:cond delay="0"/>
                                  </p:stCondLst>
                                  <p:iterate type="lt">
                                    <p:tmPct val="10000"/>
                                  </p:iterate>
                                  <p:childTnLst>
                                    <p:animScale>
                                      <p:cBhvr>
                                        <p:cTn id="21" dur="250" autoRev="1" fill="hold">
                                          <p:stCondLst>
                                            <p:cond delay="0"/>
                                          </p:stCondLst>
                                        </p:cTn>
                                        <p:tgtEl>
                                          <p:spTgt spid="7">
                                            <p:txEl>
                                              <p:pRg st="2" end="2"/>
                                            </p:txEl>
                                          </p:spTgt>
                                        </p:tgtEl>
                                      </p:cBhvr>
                                      <p:to x="80000" y="100000"/>
                                    </p:animScale>
                                    <p:anim by="(#ppt_w*0.10)" calcmode="lin" valueType="num">
                                      <p:cBhvr>
                                        <p:cTn id="22" dur="250" autoRev="1" fill="hold">
                                          <p:stCondLst>
                                            <p:cond delay="0"/>
                                          </p:stCondLst>
                                        </p:cTn>
                                        <p:tgtEl>
                                          <p:spTgt spid="7">
                                            <p:txEl>
                                              <p:pRg st="2" end="2"/>
                                            </p:txEl>
                                          </p:spTgt>
                                        </p:tgtEl>
                                        <p:attrNameLst>
                                          <p:attrName>ppt_x</p:attrName>
                                        </p:attrNameLst>
                                      </p:cBhvr>
                                    </p:anim>
                                    <p:anim by="(-#ppt_w*0.10)" calcmode="lin" valueType="num">
                                      <p:cBhvr>
                                        <p:cTn id="23" dur="250" autoRev="1" fill="hold">
                                          <p:stCondLst>
                                            <p:cond delay="0"/>
                                          </p:stCondLst>
                                        </p:cTn>
                                        <p:tgtEl>
                                          <p:spTgt spid="7">
                                            <p:txEl>
                                              <p:pRg st="2" end="2"/>
                                            </p:txEl>
                                          </p:spTgt>
                                        </p:tgtEl>
                                        <p:attrNameLst>
                                          <p:attrName>ppt_y</p:attrName>
                                        </p:attrNameLst>
                                      </p:cBhvr>
                                    </p:anim>
                                    <p:animRot by="-480000">
                                      <p:cBhvr>
                                        <p:cTn id="24" dur="250" autoRev="1" fill="hold">
                                          <p:stCondLst>
                                            <p:cond delay="0"/>
                                          </p:stCondLst>
                                        </p:cTn>
                                        <p:tgtEl>
                                          <p:spTgt spid="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a:t>
            </a:r>
          </a:p>
          <a:p>
            <a:pPr marL="0" indent="0">
              <a:buNone/>
            </a:pPr>
            <a:r>
              <a:rPr lang="en-US" sz="2400" b="1" i="1" dirty="0">
                <a:solidFill>
                  <a:srgbClr val="C00000"/>
                </a:solidFill>
              </a:rPr>
              <a:t> </a:t>
            </a:r>
          </a:p>
        </p:txBody>
      </p:sp>
      <p:pic>
        <p:nvPicPr>
          <p:cNvPr id="3" name="Picture 2" descr="I:\DEPTCOMM\Zamcomm\Jody\ChartsEPS\98 copy.jpg">
            <a:extLst>
              <a:ext uri="{FF2B5EF4-FFF2-40B4-BE49-F238E27FC236}">
                <a16:creationId xmlns:a16="http://schemas.microsoft.com/office/drawing/2014/main" id="{97D368FA-A9A2-DD0E-22E3-F454C8868D9F}"/>
              </a:ext>
            </a:extLst>
          </p:cNvPr>
          <p:cNvPicPr>
            <a:picLocks noChangeAspect="1" noChangeArrowheads="1"/>
          </p:cNvPicPr>
          <p:nvPr/>
        </p:nvPicPr>
        <p:blipFill>
          <a:blip r:embed="rId3" cstate="print"/>
          <a:srcRect/>
          <a:stretch>
            <a:fillRect/>
          </a:stretch>
        </p:blipFill>
        <p:spPr bwMode="auto">
          <a:xfrm>
            <a:off x="4416989" y="3561347"/>
            <a:ext cx="7340156" cy="2917889"/>
          </a:xfrm>
          <a:prstGeom prst="rect">
            <a:avLst/>
          </a:prstGeom>
          <a:noFill/>
        </p:spPr>
      </p:pic>
    </p:spTree>
    <p:extLst>
      <p:ext uri="{BB962C8B-B14F-4D97-AF65-F5344CB8AC3E}">
        <p14:creationId xmlns:p14="http://schemas.microsoft.com/office/powerpoint/2010/main" val="29062220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5222402" name="Rectangle 2"/>
          <p:cNvSpPr>
            <a:spLocks noGrp="1" noChangeArrowheads="1"/>
          </p:cNvSpPr>
          <p:nvPr>
            <p:ph type="title"/>
          </p:nvPr>
        </p:nvSpPr>
        <p:spPr>
          <a:xfrm>
            <a:off x="2133600" y="304800"/>
            <a:ext cx="7848600" cy="1371600"/>
          </a:xfrm>
          <a:solidFill>
            <a:srgbClr val="CC0000"/>
          </a:solidFill>
          <a:ln/>
        </p:spPr>
        <p:txBody>
          <a:bodyPr/>
          <a:lstStyle/>
          <a:p>
            <a:r>
              <a:rPr lang="en-US" u="sng" dirty="0">
                <a:solidFill>
                  <a:srgbClr val="FFFFFF"/>
                </a:solidFill>
                <a:effectLst>
                  <a:outerShdw blurRad="38100" dist="38100" dir="2700000" algn="tl">
                    <a:srgbClr val="000000"/>
                  </a:outerShdw>
                </a:effectLst>
              </a:rPr>
              <a:t>Dominant Augustinian Paradigm</a:t>
            </a:r>
            <a:br>
              <a:rPr lang="en-US" dirty="0">
                <a:solidFill>
                  <a:srgbClr val="FFFFFF"/>
                </a:solidFill>
              </a:rPr>
            </a:br>
            <a:r>
              <a:rPr lang="en-US" sz="4000" b="1" dirty="0">
                <a:solidFill>
                  <a:srgbClr val="FFFFFF"/>
                </a:solidFill>
                <a:effectLst>
                  <a:outerShdw blurRad="38100" dist="38100" dir="2700000" algn="tl">
                    <a:srgbClr val="000000">
                      <a:alpha val="43137"/>
                    </a:srgbClr>
                  </a:outerShdw>
                </a:effectLst>
              </a:rPr>
              <a:t>1,000 Year Fruit: Italy &amp; Germany</a:t>
            </a:r>
            <a:r>
              <a:rPr lang="en-US" b="1" dirty="0">
                <a:effectLst>
                  <a:outerShdw blurRad="38100" dist="38100" dir="2700000" algn="tl">
                    <a:srgbClr val="000000">
                      <a:alpha val="43137"/>
                    </a:srgbClr>
                  </a:outerShdw>
                </a:effectLst>
              </a:rPr>
              <a:t> </a:t>
            </a:r>
          </a:p>
        </p:txBody>
      </p:sp>
      <p:sp>
        <p:nvSpPr>
          <p:cNvPr id="5222403" name="Rectangle 3" descr="Papyrus"/>
          <p:cNvSpPr>
            <a:spLocks noGrp="1" noChangeArrowheads="1"/>
          </p:cNvSpPr>
          <p:nvPr>
            <p:ph sz="half" idx="1"/>
          </p:nvPr>
        </p:nvSpPr>
        <p:spPr>
          <a:xfrm>
            <a:off x="2057400" y="2209800"/>
            <a:ext cx="8001000" cy="2102318"/>
          </a:xfrm>
          <a:blipFill dpi="0" rotWithShape="0">
            <a:blip r:embed="rId3" cstate="print"/>
            <a:srcRect/>
            <a:tile tx="0" ty="0" sx="100000" sy="100000" flip="none" algn="tl"/>
          </a:blipFill>
          <a:ln/>
        </p:spPr>
        <p:txBody>
          <a:bodyPr/>
          <a:lstStyle/>
          <a:p>
            <a:r>
              <a:rPr lang="en-US" sz="2800" dirty="0">
                <a:solidFill>
                  <a:srgbClr val="990033"/>
                </a:solidFill>
                <a:effectLst>
                  <a:outerShdw blurRad="38100" dist="38100" dir="2700000" algn="tl">
                    <a:srgbClr val="000000">
                      <a:alpha val="43137"/>
                    </a:srgbClr>
                  </a:outerShdw>
                </a:effectLst>
              </a:rPr>
              <a:t>14</a:t>
            </a:r>
            <a:r>
              <a:rPr lang="en-US" sz="2800" baseline="30000" dirty="0">
                <a:solidFill>
                  <a:srgbClr val="990033"/>
                </a:solidFill>
                <a:effectLst>
                  <a:outerShdw blurRad="38100" dist="38100" dir="2700000" algn="tl">
                    <a:srgbClr val="000000">
                      <a:alpha val="43137"/>
                    </a:srgbClr>
                  </a:outerShdw>
                </a:effectLst>
              </a:rPr>
              <a:t>th</a:t>
            </a:r>
            <a:r>
              <a:rPr lang="en-US" sz="2800" dirty="0">
                <a:solidFill>
                  <a:srgbClr val="990033"/>
                </a:solidFill>
                <a:effectLst>
                  <a:outerShdw blurRad="38100" dist="38100" dir="2700000" algn="tl">
                    <a:srgbClr val="000000">
                      <a:alpha val="43137"/>
                    </a:srgbClr>
                  </a:outerShdw>
                </a:effectLst>
              </a:rPr>
              <a:t> Cent. Curia Def:   Fool  =  “a good </a:t>
            </a:r>
            <a:r>
              <a:rPr lang="en-US" sz="2800" dirty="0" err="1">
                <a:solidFill>
                  <a:srgbClr val="990033"/>
                </a:solidFill>
                <a:effectLst>
                  <a:outerShdw blurRad="38100" dist="38100" dir="2700000" algn="tl">
                    <a:srgbClr val="000000">
                      <a:alpha val="43137"/>
                    </a:srgbClr>
                  </a:outerShdw>
                </a:effectLst>
              </a:rPr>
              <a:t>christian</a:t>
            </a:r>
            <a:r>
              <a:rPr lang="en-US" sz="2800" dirty="0">
                <a:solidFill>
                  <a:srgbClr val="990033"/>
                </a:solidFill>
                <a:effectLst>
                  <a:outerShdw blurRad="38100" dist="38100" dir="2700000" algn="tl">
                    <a:srgbClr val="000000">
                      <a:alpha val="43137"/>
                    </a:srgbClr>
                  </a:outerShdw>
                </a:effectLst>
              </a:rPr>
              <a:t>”</a:t>
            </a:r>
          </a:p>
          <a:p>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Bembo</a:t>
            </a:r>
            <a:r>
              <a:rPr lang="en-US" sz="2800" dirty="0">
                <a:effectLst>
                  <a:outerShdw blurRad="38100" dist="38100" dir="2700000" algn="tl">
                    <a:srgbClr val="000000">
                      <a:alpha val="43137"/>
                    </a:srgbClr>
                  </a:outerShdw>
                </a:effectLst>
              </a:rPr>
              <a:t> Quotes Gospel &amp; Pope Leo X  Remarks:</a:t>
            </a:r>
          </a:p>
          <a:p>
            <a:pPr>
              <a:buFontTx/>
              <a:buNone/>
            </a:pPr>
            <a:r>
              <a:rPr lang="en-US" b="1" dirty="0">
                <a:effectLst>
                  <a:outerShdw blurRad="38100" dist="38100" dir="2700000" algn="tl">
                    <a:srgbClr val="000000">
                      <a:alpha val="43137"/>
                    </a:srgbClr>
                  </a:outerShdw>
                </a:effectLst>
              </a:rPr>
              <a:t>“How very profitable this fable of Christ has been to us through the ages.” </a:t>
            </a:r>
            <a:r>
              <a:rPr lang="en-US" sz="2400" i="1" dirty="0">
                <a:effectLst>
                  <a:outerShdw blurRad="38100" dist="38100" dir="2700000" algn="tl">
                    <a:srgbClr val="000000">
                      <a:alpha val="43137"/>
                    </a:srgbClr>
                  </a:outerShdw>
                </a:effectLst>
              </a:rPr>
              <a:t>Vatican Archives</a:t>
            </a:r>
            <a:endParaRPr lang="en-US" sz="2400" b="1" dirty="0">
              <a:effectLst>
                <a:outerShdw blurRad="38100" dist="38100" dir="2700000" algn="tl">
                  <a:srgbClr val="000000">
                    <a:alpha val="43137"/>
                  </a:srgbClr>
                </a:outerShdw>
              </a:effectLst>
            </a:endParaRPr>
          </a:p>
        </p:txBody>
      </p:sp>
      <p:sp>
        <p:nvSpPr>
          <p:cNvPr id="5222404" name="Rectangle 4"/>
          <p:cNvSpPr>
            <a:spLocks noGrp="1" noChangeArrowheads="1"/>
          </p:cNvSpPr>
          <p:nvPr>
            <p:ph type="body" sz="half" idx="2"/>
          </p:nvPr>
        </p:nvSpPr>
        <p:spPr>
          <a:xfrm>
            <a:off x="1982803" y="4648199"/>
            <a:ext cx="8556860" cy="2002857"/>
          </a:xfrm>
        </p:spPr>
        <p:txBody>
          <a:bodyPr/>
          <a:lstStyle/>
          <a:p>
            <a:pPr>
              <a:lnSpc>
                <a:spcPct val="90000"/>
              </a:lnSpc>
              <a:buFontTx/>
              <a:buNone/>
            </a:pPr>
            <a:r>
              <a:rPr lang="en-US" sz="2800" b="1" dirty="0">
                <a:solidFill>
                  <a:srgbClr val="CC0000"/>
                </a:solidFill>
                <a:effectLst>
                  <a:outerShdw blurRad="38100" dist="38100" dir="2700000" algn="tl">
                    <a:srgbClr val="000000"/>
                  </a:outerShdw>
                </a:effectLst>
              </a:rPr>
              <a:t>Christendom Polars:</a:t>
            </a:r>
            <a:r>
              <a:rPr lang="en-US" sz="2800" dirty="0">
                <a:solidFill>
                  <a:srgbClr val="CC0000"/>
                </a:solidFill>
                <a:effectLst>
                  <a:outerShdw blurRad="38100" dist="38100" dir="2700000" algn="tl">
                    <a:srgbClr val="000000"/>
                  </a:outerShdw>
                </a:effectLst>
              </a:rPr>
              <a:t>  </a:t>
            </a:r>
            <a:r>
              <a:rPr lang="en-US" sz="2800" u="sng" dirty="0">
                <a:solidFill>
                  <a:srgbClr val="CC0000"/>
                </a:solidFill>
                <a:effectLst>
                  <a:outerShdw blurRad="38100" dist="38100" dir="2700000" algn="tl">
                    <a:srgbClr val="000000"/>
                  </a:outerShdw>
                </a:effectLst>
              </a:rPr>
              <a:t>Cynical Italians</a:t>
            </a:r>
            <a:r>
              <a:rPr lang="en-US" sz="2800" dirty="0">
                <a:solidFill>
                  <a:srgbClr val="CC0000"/>
                </a:solidFill>
                <a:effectLst>
                  <a:outerShdw blurRad="38100" dist="38100" dir="2700000" algn="tl">
                    <a:srgbClr val="000000"/>
                  </a:outerShdw>
                </a:effectLst>
              </a:rPr>
              <a:t>/</a:t>
            </a:r>
            <a:r>
              <a:rPr lang="en-US" sz="2800" u="sng" dirty="0">
                <a:solidFill>
                  <a:srgbClr val="CC0000"/>
                </a:solidFill>
                <a:effectLst>
                  <a:outerShdw blurRad="38100" dist="38100" dir="2700000" algn="tl">
                    <a:srgbClr val="000000"/>
                  </a:outerShdw>
                </a:effectLst>
              </a:rPr>
              <a:t>Anxious Germans</a:t>
            </a:r>
          </a:p>
          <a:p>
            <a:pPr>
              <a:lnSpc>
                <a:spcPct val="90000"/>
              </a:lnSpc>
              <a:buFontTx/>
              <a:buNone/>
            </a:pPr>
            <a:endParaRPr lang="en-US" sz="800" u="sng" dirty="0">
              <a:effectLst>
                <a:outerShdw blurRad="38100" dist="38100" dir="2700000" algn="tl">
                  <a:srgbClr val="FFFFFF"/>
                </a:outerShdw>
              </a:effectLst>
            </a:endParaRPr>
          </a:p>
          <a:p>
            <a:pPr marL="0" indent="0">
              <a:lnSpc>
                <a:spcPct val="90000"/>
              </a:lnSpc>
              <a:buNone/>
            </a:pPr>
            <a:r>
              <a:rPr lang="en-US" sz="2800" dirty="0">
                <a:solidFill>
                  <a:srgbClr val="000000"/>
                </a:solidFill>
                <a:effectLst>
                  <a:outerShdw blurRad="38100" dist="38100" dir="2700000" algn="tl">
                    <a:srgbClr val="000000">
                      <a:alpha val="43137"/>
                    </a:srgbClr>
                  </a:outerShdw>
                </a:effectLst>
              </a:rPr>
              <a:t>Roman Catholic Fear:</a:t>
            </a:r>
            <a:r>
              <a:rPr lang="en-US" sz="2800" dirty="0">
                <a:solidFill>
                  <a:schemeClr val="bg1"/>
                </a:solidFill>
                <a:effectLst>
                  <a:outerShdw blurRad="38100" dist="38100" dir="2700000" algn="tl">
                    <a:srgbClr val="000000">
                      <a:alpha val="43137"/>
                    </a:srgbClr>
                  </a:outerShdw>
                </a:effectLst>
              </a:rPr>
              <a:t>    Mortal Sin Before Sudden Death</a:t>
            </a:r>
          </a:p>
          <a:p>
            <a:pPr marL="0" indent="0">
              <a:lnSpc>
                <a:spcPct val="90000"/>
              </a:lnSpc>
              <a:buNone/>
            </a:pPr>
            <a:r>
              <a:rPr lang="en-US" sz="2800" dirty="0">
                <a:solidFill>
                  <a:srgbClr val="000000"/>
                </a:solidFill>
                <a:effectLst>
                  <a:outerShdw blurRad="38100" dist="38100" dir="2700000" algn="tl">
                    <a:srgbClr val="000000">
                      <a:alpha val="43137"/>
                    </a:srgbClr>
                  </a:outerShdw>
                </a:effectLst>
              </a:rPr>
              <a:t>Lutheran Pious Angst:</a:t>
            </a:r>
            <a:r>
              <a:rPr lang="en-US" sz="2800" dirty="0">
                <a:solidFill>
                  <a:schemeClr val="bg1"/>
                </a:solidFill>
                <a:effectLst>
                  <a:outerShdw blurRad="38100" dist="38100" dir="2700000" algn="tl">
                    <a:srgbClr val="000000">
                      <a:alpha val="43137"/>
                    </a:srgbClr>
                  </a:outerShdw>
                </a:effectLst>
              </a:rPr>
              <a:t>   Whether God Will Be Gracious</a:t>
            </a:r>
          </a:p>
          <a:p>
            <a:pPr marL="0" indent="0">
              <a:lnSpc>
                <a:spcPct val="90000"/>
              </a:lnSpc>
              <a:buNone/>
            </a:pPr>
            <a:r>
              <a:rPr lang="en-US" sz="2800" dirty="0">
                <a:solidFill>
                  <a:srgbClr val="000000"/>
                </a:solidFill>
                <a:effectLst>
                  <a:outerShdw blurRad="38100" dist="38100" dir="2700000" algn="tl">
                    <a:srgbClr val="000000">
                      <a:alpha val="43137"/>
                    </a:srgbClr>
                  </a:outerShdw>
                </a:effectLst>
              </a:rPr>
              <a:t>Swiss Reform Obsess:</a:t>
            </a:r>
            <a:r>
              <a:rPr lang="en-US" sz="2800" dirty="0">
                <a:solidFill>
                  <a:schemeClr val="bg1"/>
                </a:solidFill>
                <a:effectLst>
                  <a:outerShdw blurRad="38100" dist="38100" dir="2700000" algn="tl">
                    <a:srgbClr val="000000">
                      <a:alpha val="43137"/>
                    </a:srgbClr>
                  </a:outerShdw>
                </a:effectLst>
              </a:rPr>
              <a:t>   Whether They Have True Faith</a:t>
            </a:r>
          </a:p>
          <a:p>
            <a:pPr>
              <a:lnSpc>
                <a:spcPct val="90000"/>
              </a:lnSpc>
              <a:buFontTx/>
              <a:buChar char="-"/>
            </a:pPr>
            <a:endParaRPr lang="en-US" sz="2400" dirty="0"/>
          </a:p>
        </p:txBody>
      </p:sp>
    </p:spTree>
    <p:extLst>
      <p:ext uri="{BB962C8B-B14F-4D97-AF65-F5344CB8AC3E}">
        <p14:creationId xmlns:p14="http://schemas.microsoft.com/office/powerpoint/2010/main" val="395350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22240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5222404">
                                            <p:txEl>
                                              <p:pRg st="2" end="2"/>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5222404">
                                            <p:txEl>
                                              <p:pRg st="3" end="3"/>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5222404">
                                            <p:txEl>
                                              <p:pRg st="4" end="4"/>
                                            </p:txEl>
                                          </p:spTgt>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5222403">
                                            <p:txEl>
                                              <p:pRg st="2" end="2"/>
                                            </p:txEl>
                                          </p:spTgt>
                                        </p:tgtEl>
                                        <p:attrNameLst>
                                          <p:attrName>style.visibility</p:attrName>
                                        </p:attrNameLst>
                                      </p:cBhvr>
                                      <p:to>
                                        <p:strVal val="visible"/>
                                      </p:to>
                                    </p:set>
                                    <p:animEffect transition="in" filter="fade">
                                      <p:cBhvr>
                                        <p:cTn id="23" dur="2000"/>
                                        <p:tgtEl>
                                          <p:spTgt spid="5222403">
                                            <p:txEl>
                                              <p:pRg st="2" end="2"/>
                                            </p:txEl>
                                          </p:spTgt>
                                        </p:tgtEl>
                                      </p:cBhvr>
                                    </p:animEffect>
                                    <p:anim calcmode="lin" valueType="num">
                                      <p:cBhvr>
                                        <p:cTn id="24" dur="2000" fill="hold"/>
                                        <p:tgtEl>
                                          <p:spTgt spid="5222403">
                                            <p:txEl>
                                              <p:pRg st="2" end="2"/>
                                            </p:txEl>
                                          </p:spTgt>
                                        </p:tgtEl>
                                        <p:attrNameLst>
                                          <p:attrName>ppt_w</p:attrName>
                                        </p:attrNameLst>
                                      </p:cBhvr>
                                      <p:tavLst>
                                        <p:tav tm="0" fmla="#ppt_w*sin(2.5*pi*$)">
                                          <p:val>
                                            <p:fltVal val="0"/>
                                          </p:val>
                                        </p:tav>
                                        <p:tav tm="100000">
                                          <p:val>
                                            <p:fltVal val="1"/>
                                          </p:val>
                                        </p:tav>
                                      </p:tavLst>
                                    </p:anim>
                                    <p:anim calcmode="lin" valueType="num">
                                      <p:cBhvr>
                                        <p:cTn id="25" dur="2000" fill="hold"/>
                                        <p:tgtEl>
                                          <p:spTgt spid="522240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4" name="Rectangle 3"/>
          <p:cNvSpPr/>
          <p:nvPr/>
        </p:nvSpPr>
        <p:spPr>
          <a:xfrm>
            <a:off x="3573519" y="2967336"/>
            <a:ext cx="5044972"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A66BD3"/>
                </a:solidFill>
                <a:effectLst>
                  <a:outerShdw blurRad="38100" dist="38100" dir="2700000" algn="tl">
                    <a:srgbClr val="000000">
                      <a:alpha val="43137"/>
                    </a:srgbClr>
                  </a:outerShdw>
                  <a:reflection blurRad="12700" stA="28000" endPos="45000" dist="1000" dir="5400000" sy="-100000" algn="bl" rotWithShape="0"/>
                </a:effectLst>
                <a:uLnTx/>
                <a:uFillTx/>
                <a:latin typeface="Storybook" pitchFamily="2" charset="0"/>
                <a:ea typeface="+mn-ea"/>
                <a:cs typeface="+mn-cs"/>
              </a:rPr>
              <a:t>IN THE BOOK OF JOB</a:t>
            </a:r>
          </a:p>
        </p:txBody>
      </p:sp>
    </p:spTree>
    <p:extLst>
      <p:ext uri="{BB962C8B-B14F-4D97-AF65-F5344CB8AC3E}">
        <p14:creationId xmlns:p14="http://schemas.microsoft.com/office/powerpoint/2010/main" val="33637319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2002056" y="2967335"/>
            <a:ext cx="8162222" cy="58477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pPr>
            <a:r>
              <a:rPr lang="en-US" sz="3200" b="1" cap="all" dirty="0">
                <a:ln/>
                <a:solidFill>
                  <a:srgbClr val="FFFF00"/>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Storybook" pitchFamily="2" charset="0"/>
              </a:rPr>
              <a:t>GOD’S LIGHTNING ARE CHARGED ARROWS!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1753385" y="2967335"/>
            <a:ext cx="8785781" cy="923330"/>
          </a:xfrm>
          <a:prstGeom prst="rect">
            <a:avLst/>
          </a:prstGeom>
          <a:solidFill>
            <a:schemeClr val="bg2">
              <a:lumMod val="75000"/>
            </a:schemeClr>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0000"/>
                </a:solidFill>
                <a:effectLst/>
                <a:uLnTx/>
                <a:uFillTx/>
                <a:latin typeface="Storybook" pitchFamily="2" charset="0"/>
                <a:ea typeface="+mn-ea"/>
                <a:cs typeface="+mn-cs"/>
              </a:rPr>
              <a:t>THE THUNDER IS HIS VOICE!</a:t>
            </a:r>
          </a:p>
        </p:txBody>
      </p:sp>
    </p:spTree>
    <p:extLst>
      <p:ext uri="{BB962C8B-B14F-4D97-AF65-F5344CB8AC3E}">
        <p14:creationId xmlns:p14="http://schemas.microsoft.com/office/powerpoint/2010/main" val="20869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liam-dyce-king-lear-and-the-fool-in-the-storm.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3738880" y="0"/>
            <a:ext cx="4704080" cy="76944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n-US" sz="4400" b="1" i="1" dirty="0">
                <a:ln w="50800"/>
                <a:solidFill>
                  <a:srgbClr val="FFFFFF">
                    <a:shade val="50000"/>
                  </a:srgbClr>
                </a:solidFill>
                <a:latin typeface="Calligrapher" pitchFamily="2" charset="0"/>
              </a:rPr>
              <a:t>Fool in the Storm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2" descr="001.gif"/>
          <p:cNvPicPr>
            <a:picLocks noChangeAspect="1"/>
          </p:cNvPicPr>
          <p:nvPr/>
        </p:nvPicPr>
        <p:blipFill>
          <a:blip r:embed="rId4" cstate="print"/>
          <a:stretch>
            <a:fillRect/>
          </a:stretch>
        </p:blipFill>
        <p:spPr>
          <a:xfrm>
            <a:off x="1193533" y="394636"/>
            <a:ext cx="9827393" cy="4405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330946" name="Rectangle 2"/>
          <p:cNvSpPr>
            <a:spLocks noGrp="1" noChangeArrowheads="1"/>
          </p:cNvSpPr>
          <p:nvPr>
            <p:ph type="title"/>
          </p:nvPr>
        </p:nvSpPr>
        <p:spPr/>
        <p:txBody>
          <a:bodyPr/>
          <a:lstStyle/>
          <a:p>
            <a:endParaRPr lang="en-US" dirty="0"/>
          </a:p>
        </p:txBody>
      </p:sp>
      <p:pic>
        <p:nvPicPr>
          <p:cNvPr id="5330947" name="Picture 3" descr="C:\Documents and Settings\Owner\My Documents\Educational Illustrations\nighTmare_by_doT_josh.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5330948" name="WordArt 4"/>
          <p:cNvSpPr>
            <a:spLocks noChangeArrowheads="1" noChangeShapeType="1" noTextEdit="1"/>
          </p:cNvSpPr>
          <p:nvPr/>
        </p:nvSpPr>
        <p:spPr bwMode="auto">
          <a:xfrm>
            <a:off x="4648200" y="2971800"/>
            <a:ext cx="3733800" cy="8763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dirty="0">
                <a:ln w="9525">
                  <a:round/>
                  <a:headEnd/>
                  <a:tailEnd/>
                </a:ln>
                <a:gradFill rotWithShape="0">
                  <a:gsLst>
                    <a:gs pos="0">
                      <a:srgbClr val="707070"/>
                    </a:gs>
                    <a:gs pos="50000">
                      <a:srgbClr val="FFFFFF"/>
                    </a:gs>
                    <a:gs pos="100000">
                      <a:srgbClr val="707070"/>
                    </a:gs>
                  </a:gsLst>
                  <a:lin ang="2700000" scaled="1"/>
                </a:gradFill>
                <a:latin typeface="Impact"/>
              </a:rPr>
              <a:t>CLASSICAL SUPERSTITION</a:t>
            </a:r>
          </a:p>
        </p:txBody>
      </p:sp>
      <p:pic>
        <p:nvPicPr>
          <p:cNvPr id="4" name="Picture 3" descr="1031707-odinvsseth10_super.jpg">
            <a:extLst>
              <a:ext uri="{FF2B5EF4-FFF2-40B4-BE49-F238E27FC236}">
                <a16:creationId xmlns:a16="http://schemas.microsoft.com/office/drawing/2014/main" id="{456B8EC8-DB1C-BA14-5EFF-73C369D384A8}"/>
              </a:ext>
            </a:extLst>
          </p:cNvPr>
          <p:cNvPicPr>
            <a:picLocks noChangeAspect="1"/>
          </p:cNvPicPr>
          <p:nvPr/>
        </p:nvPicPr>
        <p:blipFill>
          <a:blip r:embed="rId6" cstate="print"/>
          <a:stretch>
            <a:fillRect/>
          </a:stretch>
        </p:blipFill>
        <p:spPr>
          <a:xfrm>
            <a:off x="-118533" y="0"/>
            <a:ext cx="12462933" cy="701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330947"/>
                                        </p:tgtEl>
                                        <p:attrNameLst>
                                          <p:attrName>style.visibility</p:attrName>
                                        </p:attrNameLst>
                                      </p:cBhvr>
                                      <p:to>
                                        <p:strVal val="visible"/>
                                      </p:to>
                                    </p:set>
                                    <p:anim calcmode="lin" valueType="num">
                                      <p:cBhvr>
                                        <p:cTn id="7" dur="5000" fill="hold"/>
                                        <p:tgtEl>
                                          <p:spTgt spid="5330947"/>
                                        </p:tgtEl>
                                        <p:attrNameLst>
                                          <p:attrName>ppt_w</p:attrName>
                                        </p:attrNameLst>
                                      </p:cBhvr>
                                      <p:tavLst>
                                        <p:tav tm="0" fmla="#ppt_w*sin(2.5*pi*$)">
                                          <p:val>
                                            <p:fltVal val="0"/>
                                          </p:val>
                                        </p:tav>
                                        <p:tav tm="100000">
                                          <p:val>
                                            <p:fltVal val="1"/>
                                          </p:val>
                                        </p:tav>
                                      </p:tavLst>
                                    </p:anim>
                                    <p:anim calcmode="lin" valueType="num">
                                      <p:cBhvr>
                                        <p:cTn id="8" dur="5000" fill="hold"/>
                                        <p:tgtEl>
                                          <p:spTgt spid="533094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storm.wav"/>
                                        </p:tgtEl>
                                      </p:cMediaNode>
                                    </p:audio>
                                  </p:sub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330948"/>
                                        </p:tgtEl>
                                        <p:attrNameLst>
                                          <p:attrName>style.visibility</p:attrName>
                                        </p:attrNameLst>
                                      </p:cBhvr>
                                      <p:to>
                                        <p:strVal val="visible"/>
                                      </p:to>
                                    </p:set>
                                    <p:anim calcmode="lin" valueType="num">
                                      <p:cBhvr>
                                        <p:cTn id="13" dur="5000" fill="hold"/>
                                        <p:tgtEl>
                                          <p:spTgt spid="5330948"/>
                                        </p:tgtEl>
                                        <p:attrNameLst>
                                          <p:attrName>ppt_w</p:attrName>
                                        </p:attrNameLst>
                                      </p:cBhvr>
                                      <p:tavLst>
                                        <p:tav tm="0" fmla="#ppt_w*sin(2.5*pi*$)">
                                          <p:val>
                                            <p:fltVal val="0"/>
                                          </p:val>
                                        </p:tav>
                                        <p:tav tm="100000">
                                          <p:val>
                                            <p:fltVal val="1"/>
                                          </p:val>
                                        </p:tav>
                                      </p:tavLst>
                                    </p:anim>
                                    <p:anim calcmode="lin" valueType="num">
                                      <p:cBhvr>
                                        <p:cTn id="14" dur="5000" fill="hold"/>
                                        <p:tgtEl>
                                          <p:spTgt spid="533094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094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odin.jpg"/>
          <p:cNvPicPr>
            <a:picLocks noChangeAspect="1"/>
          </p:cNvPicPr>
          <p:nvPr/>
        </p:nvPicPr>
        <p:blipFill>
          <a:blip r:embed="rId2" cstate="print"/>
          <a:stretch>
            <a:fillRect/>
          </a:stretch>
        </p:blipFill>
        <p:spPr>
          <a:xfrm>
            <a:off x="1" y="0"/>
            <a:ext cx="12192000" cy="6858000"/>
          </a:xfrm>
          <a:prstGeom prst="rect">
            <a:avLst/>
          </a:prstGeom>
        </p:spPr>
      </p:pic>
      <p:sp>
        <p:nvSpPr>
          <p:cNvPr id="5" name="Rectangle 4"/>
          <p:cNvSpPr/>
          <p:nvPr/>
        </p:nvSpPr>
        <p:spPr>
          <a:xfrm>
            <a:off x="2367815" y="4038601"/>
            <a:ext cx="7334450" cy="1600438"/>
          </a:xfrm>
          <a:prstGeom prst="rect">
            <a:avLst/>
          </a:prstGeom>
          <a:solidFill>
            <a:srgbClr val="FF6600"/>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pPr>
            <a:r>
              <a:rPr lang="en-US" sz="4400" b="1" cap="all"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Storybook" pitchFamily="2" charset="0"/>
              </a:rPr>
              <a:t>Luther blends holy bible</a:t>
            </a:r>
          </a:p>
          <a:p>
            <a:pPr algn="ctr" fontAlgn="base">
              <a:spcBef>
                <a:spcPct val="0"/>
              </a:spcBef>
              <a:spcAft>
                <a:spcPct val="0"/>
              </a:spcAft>
            </a:pPr>
            <a:r>
              <a:rPr lang="en-US" sz="5400" b="1" cap="all"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Storybook" pitchFamily="2" charset="0"/>
              </a:rPr>
              <a:t>with </a:t>
            </a:r>
            <a:r>
              <a:rPr lang="en-US" sz="5400" b="1" cap="all"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Storybook" pitchFamily="2" charset="0"/>
              </a:rPr>
              <a:t>german</a:t>
            </a:r>
            <a:r>
              <a:rPr lang="en-US" sz="5400" b="1" cap="all"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Storybook" pitchFamily="2" charset="0"/>
              </a:rPr>
              <a:t> myth! </a:t>
            </a:r>
          </a:p>
        </p:txBody>
      </p:sp>
      <p:sp>
        <p:nvSpPr>
          <p:cNvPr id="4" name="WordArt 5">
            <a:extLst>
              <a:ext uri="{FF2B5EF4-FFF2-40B4-BE49-F238E27FC236}">
                <a16:creationId xmlns:a16="http://schemas.microsoft.com/office/drawing/2014/main" id="{37F98C66-CB22-B3E4-CBF4-95F3D5371790}"/>
              </a:ext>
            </a:extLst>
          </p:cNvPr>
          <p:cNvSpPr>
            <a:spLocks noChangeArrowheads="1" noChangeShapeType="1" noTextEdit="1"/>
          </p:cNvSpPr>
          <p:nvPr/>
        </p:nvSpPr>
        <p:spPr bwMode="auto">
          <a:xfrm>
            <a:off x="2685447" y="6019800"/>
            <a:ext cx="7016818"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Reference: Fred </a:t>
            </a:r>
            <a:r>
              <a:rPr lang="en-US" sz="3600" b="1" kern="1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Ferre’s</a:t>
            </a: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"Hellfire &amp; Lightning Rods"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4000" decel="100000"/>
                                        <p:tgtEl>
                                          <p:spTgt spid="5">
                                            <p:bg/>
                                          </p:spTgt>
                                        </p:tgtEl>
                                      </p:cBhvr>
                                    </p:animEffect>
                                    <p:anim calcmode="lin" valueType="num">
                                      <p:cBhvr>
                                        <p:cTn id="8" dur="4000" decel="100000" fill="hold"/>
                                        <p:tgtEl>
                                          <p:spTgt spid="5">
                                            <p:bg/>
                                          </p:spTgt>
                                        </p:tgtEl>
                                        <p:attrNameLst>
                                          <p:attrName>style.rotation</p:attrName>
                                        </p:attrNameLst>
                                      </p:cBhvr>
                                      <p:tavLst>
                                        <p:tav tm="0">
                                          <p:val>
                                            <p:fltVal val="-90"/>
                                          </p:val>
                                        </p:tav>
                                        <p:tav tm="100000">
                                          <p:val>
                                            <p:fltVal val="0"/>
                                          </p:val>
                                        </p:tav>
                                      </p:tavLst>
                                    </p:anim>
                                    <p:anim calcmode="lin" valueType="num">
                                      <p:cBhvr>
                                        <p:cTn id="9" dur="4000" decel="100000" fill="hold"/>
                                        <p:tgtEl>
                                          <p:spTgt spid="5">
                                            <p:bg/>
                                          </p:spTgt>
                                        </p:tgtEl>
                                        <p:attrNameLst>
                                          <p:attrName>ppt_x</p:attrName>
                                        </p:attrNameLst>
                                      </p:cBhvr>
                                      <p:tavLst>
                                        <p:tav tm="0">
                                          <p:val>
                                            <p:strVal val="#ppt_x+0.4"/>
                                          </p:val>
                                        </p:tav>
                                        <p:tav tm="100000">
                                          <p:val>
                                            <p:strVal val="#ppt_x-0.05"/>
                                          </p:val>
                                        </p:tav>
                                      </p:tavLst>
                                    </p:anim>
                                    <p:anim calcmode="lin" valueType="num">
                                      <p:cBhvr>
                                        <p:cTn id="10" dur="4000" decel="100000" fill="hold"/>
                                        <p:tgtEl>
                                          <p:spTgt spid="5">
                                            <p:bg/>
                                          </p:spTgt>
                                        </p:tgtEl>
                                        <p:attrNameLst>
                                          <p:attrName>ppt_y</p:attrName>
                                        </p:attrNameLst>
                                      </p:cBhvr>
                                      <p:tavLst>
                                        <p:tav tm="0">
                                          <p:val>
                                            <p:strVal val="#ppt_y-0.4"/>
                                          </p:val>
                                        </p:tav>
                                        <p:tav tm="100000">
                                          <p:val>
                                            <p:strVal val="#ppt_y+0.1"/>
                                          </p:val>
                                        </p:tav>
                                      </p:tavLst>
                                    </p:anim>
                                    <p:anim calcmode="lin" valueType="num">
                                      <p:cBhvr>
                                        <p:cTn id="11" dur="1000" accel="100000" fill="hold">
                                          <p:stCondLst>
                                            <p:cond delay="4000"/>
                                          </p:stCondLst>
                                        </p:cTn>
                                        <p:tgtEl>
                                          <p:spTgt spid="5">
                                            <p:bg/>
                                          </p:spTgt>
                                        </p:tgtEl>
                                        <p:attrNameLst>
                                          <p:attrName>ppt_x</p:attrName>
                                        </p:attrNameLst>
                                      </p:cBhvr>
                                      <p:tavLst>
                                        <p:tav tm="0">
                                          <p:val>
                                            <p:strVal val="#ppt_x-0.05"/>
                                          </p:val>
                                        </p:tav>
                                        <p:tav tm="100000">
                                          <p:val>
                                            <p:strVal val="#ppt_x"/>
                                          </p:val>
                                        </p:tav>
                                      </p:tavLst>
                                    </p:anim>
                                    <p:anim calcmode="lin" valueType="num">
                                      <p:cBhvr>
                                        <p:cTn id="12" dur="1000" accel="100000" fill="hold">
                                          <p:stCondLst>
                                            <p:cond delay="4000"/>
                                          </p:stCondLst>
                                        </p:cTn>
                                        <p:tgtEl>
                                          <p:spTgt spid="5">
                                            <p:bg/>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iterate type="lt">
                                    <p:tmPct val="0"/>
                                  </p:iterate>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4000" decel="100000"/>
                                        <p:tgtEl>
                                          <p:spTgt spid="5">
                                            <p:txEl>
                                              <p:pRg st="0" end="0"/>
                                            </p:txEl>
                                          </p:spTgt>
                                        </p:tgtEl>
                                      </p:cBhvr>
                                    </p:animEffect>
                                    <p:anim calcmode="lin" valueType="num">
                                      <p:cBhvr>
                                        <p:cTn id="16" dur="40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17" dur="40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8" dur="40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9" dur="1000" accel="100000" fill="hold">
                                          <p:stCondLst>
                                            <p:cond delay="40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20" dur="1000" accel="100000" fill="hold">
                                          <p:stCondLst>
                                            <p:cond delay="4000"/>
                                          </p:stCondLst>
                                        </p:cTn>
                                        <p:tgtEl>
                                          <p:spTgt spid="5">
                                            <p:txEl>
                                              <p:pRg st="0" end="0"/>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iterate type="lt">
                                    <p:tmPct val="0"/>
                                  </p:iterate>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4000" decel="100000"/>
                                        <p:tgtEl>
                                          <p:spTgt spid="5">
                                            <p:txEl>
                                              <p:pRg st="1" end="1"/>
                                            </p:txEl>
                                          </p:spTgt>
                                        </p:tgtEl>
                                      </p:cBhvr>
                                    </p:animEffect>
                                    <p:anim calcmode="lin" valueType="num">
                                      <p:cBhvr>
                                        <p:cTn id="24" dur="40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25" dur="40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6" dur="40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7" dur="1000" accel="100000" fill="hold">
                                          <p:stCondLst>
                                            <p:cond delay="40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8" dur="1000" accel="100000" fill="hold">
                                          <p:stCondLst>
                                            <p:cond delay="40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ppt_x</p:attrName>
                                        </p:attrNameLst>
                                      </p:cBhvr>
                                      <p:tavLst>
                                        <p:tav tm="0">
                                          <p:val>
                                            <p:fltVal val="0.5"/>
                                          </p:val>
                                        </p:tav>
                                        <p:tav tm="100000">
                                          <p:val>
                                            <p:strVal val="#ppt_x"/>
                                          </p:val>
                                        </p:tav>
                                      </p:tavLst>
                                    </p:anim>
                                    <p:anim calcmode="lin" valueType="num">
                                      <p:cBhvr>
                                        <p:cTn id="36"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143555" name="Picture 3" descr="C:\Documents and Settings\Owner\My Documents\Educational Illustrations\Davinci__s_butterfly_by_bgx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143556" name="WordArt 4"/>
          <p:cNvSpPr>
            <a:spLocks noChangeArrowheads="1" noChangeShapeType="1" noTextEdit="1"/>
          </p:cNvSpPr>
          <p:nvPr/>
        </p:nvSpPr>
        <p:spPr bwMode="auto">
          <a:xfrm>
            <a:off x="4656139" y="2457450"/>
            <a:ext cx="2879725" cy="19431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Early Middle Ages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AGES THEORY </a:t>
            </a:r>
          </a:p>
        </p:txBody>
      </p:sp>
    </p:spTree>
    <p:extLst>
      <p:ext uri="{BB962C8B-B14F-4D97-AF65-F5344CB8AC3E}">
        <p14:creationId xmlns:p14="http://schemas.microsoft.com/office/powerpoint/2010/main" val="37300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143556"/>
                                        </p:tgtEl>
                                        <p:attrNameLst>
                                          <p:attrName>style.visibility</p:attrName>
                                        </p:attrNameLst>
                                      </p:cBhvr>
                                      <p:to>
                                        <p:strVal val="visible"/>
                                      </p:to>
                                    </p:set>
                                    <p:anim calcmode="lin" valueType="num">
                                      <p:cBhvr>
                                        <p:cTn id="7" dur="500" fill="hold"/>
                                        <p:tgtEl>
                                          <p:spTgt spid="5143556"/>
                                        </p:tgtEl>
                                        <p:attrNameLst>
                                          <p:attrName>ppt_w</p:attrName>
                                        </p:attrNameLst>
                                      </p:cBhvr>
                                      <p:tavLst>
                                        <p:tav tm="0">
                                          <p:val>
                                            <p:strVal val="4/3*#ppt_w"/>
                                          </p:val>
                                        </p:tav>
                                        <p:tav tm="100000">
                                          <p:val>
                                            <p:strVal val="#ppt_w"/>
                                          </p:val>
                                        </p:tav>
                                      </p:tavLst>
                                    </p:anim>
                                    <p:anim calcmode="lin" valueType="num">
                                      <p:cBhvr>
                                        <p:cTn id="8" dur="500" fill="hold"/>
                                        <p:tgtEl>
                                          <p:spTgt spid="514355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55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328898" name="Rectangle 2"/>
          <p:cNvSpPr>
            <a:spLocks noGrp="1" noChangeArrowheads="1"/>
          </p:cNvSpPr>
          <p:nvPr>
            <p:ph type="title"/>
          </p:nvPr>
        </p:nvSpPr>
        <p:spPr/>
        <p:txBody>
          <a:bodyPr/>
          <a:lstStyle/>
          <a:p>
            <a:endParaRPr lang="en-US"/>
          </a:p>
        </p:txBody>
      </p:sp>
      <p:pic>
        <p:nvPicPr>
          <p:cNvPr id="5328899" name="Picture 3" descr="C:\Documents and Settings\Owner\My Documents\Educational Illustrations\nighTmare_by_doT_josh.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5328900" name="WordArt 4"/>
          <p:cNvSpPr>
            <a:spLocks noChangeArrowheads="1" noChangeShapeType="1" noTextEdit="1"/>
          </p:cNvSpPr>
          <p:nvPr/>
        </p:nvSpPr>
        <p:spPr bwMode="auto">
          <a:xfrm>
            <a:off x="1981200" y="3013075"/>
            <a:ext cx="8439150" cy="83185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dirty="0">
                <a:ln w="9525">
                  <a:round/>
                  <a:headEnd/>
                  <a:tailEnd/>
                </a:ln>
                <a:gradFill rotWithShape="0">
                  <a:gsLst>
                    <a:gs pos="0">
                      <a:srgbClr val="707070"/>
                    </a:gs>
                    <a:gs pos="50000">
                      <a:srgbClr val="FFFFFF"/>
                    </a:gs>
                    <a:gs pos="100000">
                      <a:srgbClr val="707070"/>
                    </a:gs>
                  </a:gsLst>
                  <a:lin ang="2700000" scaled="1"/>
                </a:gradFill>
                <a:effectLst>
                  <a:outerShdw blurRad="38100" dist="38100" dir="2700000" algn="tl">
                    <a:srgbClr val="000000">
                      <a:alpha val="43137"/>
                    </a:srgbClr>
                  </a:outerShdw>
                </a:effectLst>
                <a:latin typeface="Impact"/>
              </a:rPr>
              <a:t>Lutherans Claimed Pauline Damascus  Road Comparison!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328899"/>
                                        </p:tgtEl>
                                        <p:attrNameLst>
                                          <p:attrName>style.visibility</p:attrName>
                                        </p:attrNameLst>
                                      </p:cBhvr>
                                      <p:to>
                                        <p:strVal val="visible"/>
                                      </p:to>
                                    </p:set>
                                    <p:anim calcmode="lin" valueType="num">
                                      <p:cBhvr>
                                        <p:cTn id="7" dur="5000" fill="hold"/>
                                        <p:tgtEl>
                                          <p:spTgt spid="5328899"/>
                                        </p:tgtEl>
                                        <p:attrNameLst>
                                          <p:attrName>ppt_w</p:attrName>
                                        </p:attrNameLst>
                                      </p:cBhvr>
                                      <p:tavLst>
                                        <p:tav tm="0" fmla="#ppt_w*sin(2.5*pi*$)">
                                          <p:val>
                                            <p:fltVal val="0"/>
                                          </p:val>
                                        </p:tav>
                                        <p:tav tm="100000">
                                          <p:val>
                                            <p:fltVal val="1"/>
                                          </p:val>
                                        </p:tav>
                                      </p:tavLst>
                                    </p:anim>
                                    <p:anim calcmode="lin" valueType="num">
                                      <p:cBhvr>
                                        <p:cTn id="8" dur="5000" fill="hold"/>
                                        <p:tgtEl>
                                          <p:spTgt spid="53288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storm.wav"/>
                                        </p:tgtEl>
                                      </p:cMediaNode>
                                    </p:audio>
                                  </p:sub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328900"/>
                                        </p:tgtEl>
                                        <p:attrNameLst>
                                          <p:attrName>style.visibility</p:attrName>
                                        </p:attrNameLst>
                                      </p:cBhvr>
                                      <p:to>
                                        <p:strVal val="visible"/>
                                      </p:to>
                                    </p:set>
                                    <p:anim calcmode="lin" valueType="num">
                                      <p:cBhvr>
                                        <p:cTn id="13" dur="5000" fill="hold"/>
                                        <p:tgtEl>
                                          <p:spTgt spid="5328900"/>
                                        </p:tgtEl>
                                        <p:attrNameLst>
                                          <p:attrName>ppt_w</p:attrName>
                                        </p:attrNameLst>
                                      </p:cBhvr>
                                      <p:tavLst>
                                        <p:tav tm="0" fmla="#ppt_w*sin(2.5*pi*$)">
                                          <p:val>
                                            <p:fltVal val="0"/>
                                          </p:val>
                                        </p:tav>
                                        <p:tav tm="100000">
                                          <p:val>
                                            <p:fltVal val="1"/>
                                          </p:val>
                                        </p:tav>
                                      </p:tavLst>
                                    </p:anim>
                                    <p:anim calcmode="lin" valueType="num">
                                      <p:cBhvr>
                                        <p:cTn id="14" dur="5000" fill="hold"/>
                                        <p:tgtEl>
                                          <p:spTgt spid="53289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thunder ou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890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328898" name="Rectangle 2"/>
          <p:cNvSpPr>
            <a:spLocks noGrp="1" noChangeArrowheads="1"/>
          </p:cNvSpPr>
          <p:nvPr>
            <p:ph type="title"/>
          </p:nvPr>
        </p:nvSpPr>
        <p:spPr/>
        <p:txBody>
          <a:bodyPr/>
          <a:lstStyle/>
          <a:p>
            <a:endParaRPr lang="en-US"/>
          </a:p>
        </p:txBody>
      </p:sp>
      <p:pic>
        <p:nvPicPr>
          <p:cNvPr id="5328899" name="Picture 3" descr="C:\Documents and Settings\Owner\My Documents\Educational Illustrations\nighTmare_by_doT_josh.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5328900" name="WordArt 4"/>
          <p:cNvSpPr>
            <a:spLocks noChangeArrowheads="1" noChangeShapeType="1" noTextEdit="1"/>
          </p:cNvSpPr>
          <p:nvPr/>
        </p:nvSpPr>
        <p:spPr bwMode="auto">
          <a:xfrm>
            <a:off x="1981200" y="3013075"/>
            <a:ext cx="8439150" cy="83185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a:ln w="9525">
                  <a:round/>
                  <a:headEnd/>
                  <a:tailEnd/>
                </a:ln>
                <a:gradFill rotWithShape="0">
                  <a:gsLst>
                    <a:gs pos="0">
                      <a:srgbClr val="707070"/>
                    </a:gs>
                    <a:gs pos="50000">
                      <a:srgbClr val="FFFFFF"/>
                    </a:gs>
                    <a:gs pos="100000">
                      <a:srgbClr val="707070"/>
                    </a:gs>
                  </a:gsLst>
                  <a:lin ang="2700000" scaled="1"/>
                </a:gradFill>
                <a:latin typeface="Impact"/>
              </a:rPr>
              <a:t>His Father Thought The Devil Had Deluded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328899"/>
                                        </p:tgtEl>
                                        <p:attrNameLst>
                                          <p:attrName>style.visibility</p:attrName>
                                        </p:attrNameLst>
                                      </p:cBhvr>
                                      <p:to>
                                        <p:strVal val="visible"/>
                                      </p:to>
                                    </p:set>
                                    <p:anim calcmode="lin" valueType="num">
                                      <p:cBhvr>
                                        <p:cTn id="7" dur="5000" fill="hold"/>
                                        <p:tgtEl>
                                          <p:spTgt spid="5328899"/>
                                        </p:tgtEl>
                                        <p:attrNameLst>
                                          <p:attrName>ppt_w</p:attrName>
                                        </p:attrNameLst>
                                      </p:cBhvr>
                                      <p:tavLst>
                                        <p:tav tm="0" fmla="#ppt_w*sin(2.5*pi*$)">
                                          <p:val>
                                            <p:fltVal val="0"/>
                                          </p:val>
                                        </p:tav>
                                        <p:tav tm="100000">
                                          <p:val>
                                            <p:fltVal val="1"/>
                                          </p:val>
                                        </p:tav>
                                      </p:tavLst>
                                    </p:anim>
                                    <p:anim calcmode="lin" valueType="num">
                                      <p:cBhvr>
                                        <p:cTn id="8" dur="5000" fill="hold"/>
                                        <p:tgtEl>
                                          <p:spTgt spid="53288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storm.wav"/>
                                        </p:tgtEl>
                                      </p:cMediaNode>
                                    </p:audio>
                                  </p:sub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328900"/>
                                        </p:tgtEl>
                                        <p:attrNameLst>
                                          <p:attrName>style.visibility</p:attrName>
                                        </p:attrNameLst>
                                      </p:cBhvr>
                                      <p:to>
                                        <p:strVal val="visible"/>
                                      </p:to>
                                    </p:set>
                                    <p:anim calcmode="lin" valueType="num">
                                      <p:cBhvr>
                                        <p:cTn id="13" dur="5000" fill="hold"/>
                                        <p:tgtEl>
                                          <p:spTgt spid="5328900"/>
                                        </p:tgtEl>
                                        <p:attrNameLst>
                                          <p:attrName>ppt_w</p:attrName>
                                        </p:attrNameLst>
                                      </p:cBhvr>
                                      <p:tavLst>
                                        <p:tav tm="0" fmla="#ppt_w*sin(2.5*pi*$)">
                                          <p:val>
                                            <p:fltVal val="0"/>
                                          </p:val>
                                        </p:tav>
                                        <p:tav tm="100000">
                                          <p:val>
                                            <p:fltVal val="1"/>
                                          </p:val>
                                        </p:tav>
                                      </p:tavLst>
                                    </p:anim>
                                    <p:anim calcmode="lin" valueType="num">
                                      <p:cBhvr>
                                        <p:cTn id="14" dur="5000" fill="hold"/>
                                        <p:tgtEl>
                                          <p:spTgt spid="53289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thunder ou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890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09800" y="304800"/>
            <a:ext cx="7772400" cy="1143000"/>
          </a:xfrm>
          <a:solidFill>
            <a:schemeClr val="bg1"/>
          </a:solidFill>
        </p:spPr>
        <p:txBody>
          <a:bodyPr/>
          <a:lstStyle/>
          <a:p>
            <a:r>
              <a:rPr lang="en-US">
                <a:effectLst>
                  <a:outerShdw blurRad="38100" dist="38100" dir="2700000" algn="tl">
                    <a:srgbClr val="C0C0C0"/>
                  </a:outerShdw>
                </a:effectLst>
              </a:rPr>
              <a:t>Martin Luther:  Epic Life &amp; Tale</a:t>
            </a:r>
          </a:p>
        </p:txBody>
      </p:sp>
      <p:sp>
        <p:nvSpPr>
          <p:cNvPr id="72707" name="Rectangle 3"/>
          <p:cNvSpPr>
            <a:spLocks noGrp="1" noChangeArrowheads="1"/>
          </p:cNvSpPr>
          <p:nvPr>
            <p:ph type="body" sz="half" idx="1"/>
          </p:nvPr>
        </p:nvSpPr>
        <p:spPr>
          <a:xfrm>
            <a:off x="2209800" y="1676400"/>
            <a:ext cx="3810000" cy="4114800"/>
          </a:xfrm>
        </p:spPr>
        <p:txBody>
          <a:bodyPr/>
          <a:lstStyle/>
          <a:p>
            <a:pPr>
              <a:lnSpc>
                <a:spcPct val="90000"/>
              </a:lnSpc>
            </a:pPr>
            <a:r>
              <a:rPr lang="en-US" sz="2400" u="sng"/>
              <a:t>Thunderous Close Call</a:t>
            </a:r>
            <a:r>
              <a:rPr lang="en-US" sz="2400"/>
              <a:t> </a:t>
            </a:r>
            <a:r>
              <a:rPr lang="en-US" sz="2000"/>
              <a:t> Thinks Divine Numinous           With Deliverance – Change      Career Choice: From Legal Study To Mendicant Scholar</a:t>
            </a:r>
          </a:p>
          <a:p>
            <a:pPr>
              <a:lnSpc>
                <a:spcPct val="90000"/>
              </a:lnSpc>
            </a:pPr>
            <a:r>
              <a:rPr lang="en-US" sz="2400" u="sng"/>
              <a:t>Bad News Theology</a:t>
            </a:r>
            <a:r>
              <a:rPr lang="en-US" sz="2000"/>
              <a:t> Gospel Of Condemnation Salvation: Self-Accusation</a:t>
            </a:r>
          </a:p>
          <a:p>
            <a:pPr>
              <a:lnSpc>
                <a:spcPct val="90000"/>
              </a:lnSpc>
            </a:pPr>
            <a:r>
              <a:rPr lang="en-US" sz="2400" u="sng"/>
              <a:t>Rome Road Trip - </a:t>
            </a:r>
            <a:r>
              <a:rPr lang="en-US" sz="2400" i="1" u="sng"/>
              <a:t>Trip</a:t>
            </a:r>
            <a:r>
              <a:rPr lang="en-US" sz="2400" u="sng"/>
              <a:t>   </a:t>
            </a:r>
          </a:p>
          <a:p>
            <a:pPr>
              <a:lnSpc>
                <a:spcPct val="90000"/>
              </a:lnSpc>
            </a:pPr>
            <a:r>
              <a:rPr lang="en-US" sz="2400" u="sng"/>
              <a:t>Tower Study Event</a:t>
            </a:r>
            <a:r>
              <a:rPr lang="en-US" sz="2400"/>
              <a:t>     </a:t>
            </a:r>
            <a:r>
              <a:rPr lang="en-US" sz="2000"/>
              <a:t>Good News Of  Promise Justification: Faith / Grace</a:t>
            </a:r>
          </a:p>
          <a:p>
            <a:pPr>
              <a:lnSpc>
                <a:spcPct val="90000"/>
              </a:lnSpc>
            </a:pPr>
            <a:r>
              <a:rPr lang="en-US" sz="2400" u="sng"/>
              <a:t>Luther Three Stages</a:t>
            </a:r>
            <a:r>
              <a:rPr lang="en-US" sz="2400"/>
              <a:t>     </a:t>
            </a:r>
            <a:r>
              <a:rPr lang="en-US" sz="2000"/>
              <a:t>1516</a:t>
            </a:r>
            <a:r>
              <a:rPr lang="en-US" sz="2400"/>
              <a:t> – </a:t>
            </a:r>
            <a:r>
              <a:rPr lang="en-US" sz="2000"/>
              <a:t>Negative Young     1520 –  Positive Mature        Late Life  –  Regression</a:t>
            </a:r>
            <a:r>
              <a:rPr lang="en-US" sz="2400"/>
              <a:t>    </a:t>
            </a:r>
            <a:r>
              <a:rPr lang="en-US" sz="2800" u="sng"/>
              <a:t>  </a:t>
            </a:r>
            <a:r>
              <a:rPr lang="en-US" sz="2400"/>
              <a:t>  </a:t>
            </a:r>
            <a:r>
              <a:rPr lang="en-US" sz="2800" u="sng"/>
              <a:t> </a:t>
            </a:r>
            <a:r>
              <a:rPr lang="en-US" sz="2400"/>
              <a:t>  </a:t>
            </a:r>
          </a:p>
        </p:txBody>
      </p:sp>
      <p:pic>
        <p:nvPicPr>
          <p:cNvPr id="72710" name="Picture 6" descr="C:\Documents and Settings\Owner\My Documents\Educational Illustrations\mm.gif"/>
          <p:cNvPicPr>
            <a:picLocks noGrp="1" noChangeAspect="1" noChangeArrowheads="1"/>
          </p:cNvPicPr>
          <p:nvPr>
            <p:ph type="clipArt" sz="half" idx="2"/>
          </p:nvPr>
        </p:nvPicPr>
        <p:blipFill>
          <a:blip r:embed="rId5" cstate="print"/>
          <a:srcRect/>
          <a:stretch>
            <a:fillRect/>
          </a:stretch>
        </p:blipFill>
        <p:spPr>
          <a:xfrm>
            <a:off x="6172200" y="2133600"/>
            <a:ext cx="3810000" cy="4114800"/>
          </a:xfrm>
          <a:noFill/>
          <a:ln/>
        </p:spPr>
      </p:pic>
      <p:pic>
        <p:nvPicPr>
          <p:cNvPr id="72712"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81700" y="6858000"/>
            <a:ext cx="685800" cy="1600200"/>
          </a:xfrm>
          <a:prstGeom prst="rect">
            <a:avLst/>
          </a:prstGeom>
          <a:noFill/>
        </p:spPr>
      </p:pic>
      <p:pic>
        <p:nvPicPr>
          <p:cNvPr id="72713" name="Picture 9" descr="C:\Documents and Settings\Owner\My Documents\Educational Illustrations\Animations, Any &amp; All Others\Weather_Rain_cloud_prv.gif"/>
          <p:cNvPicPr>
            <a:picLocks noChangeAspect="1" noChangeArrowheads="1" noCrop="1"/>
          </p:cNvPicPr>
          <p:nvPr/>
        </p:nvPicPr>
        <p:blipFill>
          <a:blip r:embed="rId7" cstate="print"/>
          <a:srcRect/>
          <a:stretch>
            <a:fillRect/>
          </a:stretch>
        </p:blipFill>
        <p:spPr bwMode="auto">
          <a:xfrm>
            <a:off x="6324600" y="2209800"/>
            <a:ext cx="533400" cy="990600"/>
          </a:xfrm>
          <a:prstGeom prst="rect">
            <a:avLst/>
          </a:prstGeom>
          <a:noFill/>
        </p:spPr>
      </p:pic>
      <p:pic>
        <p:nvPicPr>
          <p:cNvPr id="72714" name="Picture 10" descr="C:\Documents and Settings\Owner\My Documents\Educational Illustrations\church.gif"/>
          <p:cNvPicPr>
            <a:picLocks noChangeAspect="1" noChangeArrowheads="1"/>
          </p:cNvPicPr>
          <p:nvPr/>
        </p:nvPicPr>
        <p:blipFill>
          <a:blip r:embed="rId8" cstate="print"/>
          <a:srcRect/>
          <a:stretch>
            <a:fillRect/>
          </a:stretch>
        </p:blipFill>
        <p:spPr bwMode="auto">
          <a:xfrm>
            <a:off x="1524000" y="2133600"/>
            <a:ext cx="990600" cy="990600"/>
          </a:xfrm>
          <a:prstGeom prst="rect">
            <a:avLst/>
          </a:prstGeom>
          <a:noFill/>
        </p:spPr>
      </p:pic>
      <p:sp>
        <p:nvSpPr>
          <p:cNvPr id="72715" name="Comment 11"/>
          <p:cNvSpPr>
            <a:spLocks noChangeArrowheads="1"/>
          </p:cNvSpPr>
          <p:nvPr/>
        </p:nvSpPr>
        <p:spPr bwMode="auto">
          <a:xfrm>
            <a:off x="1539876" y="-1143000"/>
            <a:ext cx="7146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Later Strong German Resistance To Practical Application Of Lightening Rod Points To Particular Problem Referencing Teutonic Culture. </a:t>
            </a:r>
          </a:p>
        </p:txBody>
      </p:sp>
    </p:spTree>
    <p:extLst>
      <p:ext uri="{BB962C8B-B14F-4D97-AF65-F5344CB8AC3E}">
        <p14:creationId xmlns:p14="http://schemas.microsoft.com/office/powerpoint/2010/main" val="281097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2714"/>
                                        </p:tgtEl>
                                        <p:attrNameLst>
                                          <p:attrName>style.visibility</p:attrName>
                                        </p:attrNameLst>
                                      </p:cBhvr>
                                      <p:to>
                                        <p:strVal val="visible"/>
                                      </p:to>
                                    </p:set>
                                    <p:animEffect transition="in" filter="slide(fromLeft)">
                                      <p:cBhvr>
                                        <p:cTn id="7" dur="500"/>
                                        <p:tgtEl>
                                          <p:spTgt spid="727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727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2712"/>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91205" name="Picture 5" descr="Luther-Final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1201" y="1447800"/>
            <a:ext cx="3503613" cy="4572000"/>
          </a:xfrm>
          <a:prstGeom prst="rect">
            <a:avLst/>
          </a:prstGeom>
          <a:noFill/>
        </p:spPr>
      </p:pic>
      <p:sp>
        <p:nvSpPr>
          <p:cNvPr id="691206" name="Rectangle 6"/>
          <p:cNvSpPr>
            <a:spLocks noChangeArrowheads="1"/>
          </p:cNvSpPr>
          <p:nvPr/>
        </p:nvSpPr>
        <p:spPr bwMode="auto">
          <a:xfrm>
            <a:off x="2967038" y="5943601"/>
            <a:ext cx="1681162"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Martin Luther</a:t>
            </a:r>
          </a:p>
        </p:txBody>
      </p:sp>
      <p:sp>
        <p:nvSpPr>
          <p:cNvPr id="691207" name="Rectangle 7"/>
          <p:cNvSpPr>
            <a:spLocks noGrp="1" noChangeArrowheads="1"/>
          </p:cNvSpPr>
          <p:nvPr>
            <p:ph type="title"/>
          </p:nvPr>
        </p:nvSpPr>
        <p:spPr/>
        <p:txBody>
          <a:bodyPr/>
          <a:lstStyle/>
          <a:p>
            <a:r>
              <a:rPr lang="en-US"/>
              <a:t>Martin Luther the Monk</a:t>
            </a:r>
          </a:p>
        </p:txBody>
      </p:sp>
      <p:sp>
        <p:nvSpPr>
          <p:cNvPr id="691208" name="Rectangle 8"/>
          <p:cNvSpPr>
            <a:spLocks noGrp="1" noChangeArrowheads="1"/>
          </p:cNvSpPr>
          <p:nvPr>
            <p:ph type="body" idx="1"/>
          </p:nvPr>
        </p:nvSpPr>
        <p:spPr>
          <a:xfrm>
            <a:off x="5334000" y="990600"/>
            <a:ext cx="5181600" cy="5562600"/>
          </a:xfrm>
        </p:spPr>
        <p:txBody>
          <a:bodyPr/>
          <a:lstStyle/>
          <a:p>
            <a:r>
              <a:rPr lang="en-US"/>
              <a:t>Martin Luther had studied to become a lawyer, but during an unexpected storm, Luther vowed to become a monk.</a:t>
            </a:r>
          </a:p>
          <a:p>
            <a:r>
              <a:rPr lang="en-US"/>
              <a:t>Even as a monk, he could not escape his deep awareness of his own sin and God’s righteousness.</a:t>
            </a:r>
          </a:p>
        </p:txBody>
      </p:sp>
    </p:spTree>
    <p:extLst>
      <p:ext uri="{BB962C8B-B14F-4D97-AF65-F5344CB8AC3E}">
        <p14:creationId xmlns:p14="http://schemas.microsoft.com/office/powerpoint/2010/main" val="310728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91205"/>
                                        </p:tgtEl>
                                        <p:attrNameLst>
                                          <p:attrName>style.visibility</p:attrName>
                                        </p:attrNameLst>
                                      </p:cBhvr>
                                      <p:to>
                                        <p:strVal val="visible"/>
                                      </p:to>
                                    </p:set>
                                    <p:animEffect transition="in" filter="strips(downLeft)">
                                      <p:cBhvr>
                                        <p:cTn id="7" dur="1000"/>
                                        <p:tgtEl>
                                          <p:spTgt spid="69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3352800" y="1295400"/>
            <a:ext cx="7086600" cy="5105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fit in the choir.  </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Three of young Luther’s contemporaries report that sometime during his early or middle twenties,  he suddenly fell to the ground in the choir of the monastery at Erfurt,  “raved”  like one possessed,  and roared with the voice of a bull:  “</a:t>
            </a:r>
            <a:r>
              <a:rPr kumimoji="0" lang="en-US" sz="20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Times New Roman"/>
                <a:ea typeface="+mn-ea"/>
                <a:cs typeface="+mn-cs"/>
              </a:rPr>
              <a:t>Ish</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bin’s nit!  Non Sum!” or “I am not!” &amp; “It isn’t me!”</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Confessional Compulsion.  </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In confessing transgressions in the order of the five senses,  Luther  was so meticulous in his attempt to be truthful that he spelled out every intention as well as every deed;  he splintered acceptable purities into smaller and smaller impurities;  he reported temptations in historical sequence,  starting back in childhood;  and having confessed for hours,  he would ask for special appointments in order to correct previous statements. His obsession in this regard was both so very chronic and acute as to warrant his preceptor to threaten punishment for upsetting the monastic order through obstruction of confession.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2" name="WordArt 6"/>
          <p:cNvSpPr>
            <a:spLocks noChangeArrowheads="1" noChangeShapeType="1" noTextEdit="1"/>
          </p:cNvSpPr>
          <p:nvPr/>
        </p:nvSpPr>
        <p:spPr bwMode="auto">
          <a:xfrm rot="5400000">
            <a:off x="-1600199" y="3124201"/>
            <a:ext cx="6858000" cy="609598"/>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YOUNG MAN LUTHER </a:t>
            </a:r>
          </a:p>
        </p:txBody>
      </p:sp>
      <p:sp>
        <p:nvSpPr>
          <p:cNvPr id="5159943" name="WordArt 7"/>
          <p:cNvSpPr>
            <a:spLocks noChangeArrowheads="1" noChangeShapeType="1" noTextEdit="1"/>
          </p:cNvSpPr>
          <p:nvPr/>
        </p:nvSpPr>
        <p:spPr bwMode="auto">
          <a:xfrm rot="5400000">
            <a:off x="-990600" y="3124200"/>
            <a:ext cx="6858000" cy="609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psychoanalysis &amp; History </a:t>
            </a:r>
          </a:p>
        </p:txBody>
      </p:sp>
      <p:sp>
        <p:nvSpPr>
          <p:cNvPr id="5159944" name="WordArt 8"/>
          <p:cNvSpPr>
            <a:spLocks noChangeArrowheads="1" noChangeShapeType="1" noTextEdit="1"/>
          </p:cNvSpPr>
          <p:nvPr/>
        </p:nvSpPr>
        <p:spPr bwMode="auto">
          <a:xfrm rot="5400000">
            <a:off x="-1524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Erik H Erikson</a:t>
            </a:r>
          </a:p>
        </p:txBody>
      </p:sp>
      <p:sp>
        <p:nvSpPr>
          <p:cNvPr id="5159945" name="WordArt 9" descr="Paper bag"/>
          <p:cNvSpPr>
            <a:spLocks noChangeArrowheads="1" noChangeShapeType="1" noTextEdit="1"/>
          </p:cNvSpPr>
          <p:nvPr/>
        </p:nvSpPr>
        <p:spPr bwMode="auto">
          <a:xfrm>
            <a:off x="4033838" y="609600"/>
            <a:ext cx="5262562"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Crazy Change History</a:t>
            </a:r>
          </a:p>
        </p:txBody>
      </p:sp>
    </p:spTree>
    <p:extLst>
      <p:ext uri="{BB962C8B-B14F-4D97-AF65-F5344CB8AC3E}">
        <p14:creationId xmlns:p14="http://schemas.microsoft.com/office/powerpoint/2010/main" val="31192824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9942"/>
                                        </p:tgtEl>
                                        <p:attrNameLst>
                                          <p:attrName>style.visibility</p:attrName>
                                        </p:attrNameLst>
                                      </p:cBhvr>
                                      <p:to>
                                        <p:strVal val="visible"/>
                                      </p:to>
                                    </p:set>
                                    <p:anim calcmode="lin" valueType="num">
                                      <p:cBhvr additive="base">
                                        <p:cTn id="11" dur="5000" fill="hold"/>
                                        <p:tgtEl>
                                          <p:spTgt spid="5159942"/>
                                        </p:tgtEl>
                                        <p:attrNameLst>
                                          <p:attrName>ppt_x</p:attrName>
                                        </p:attrNameLst>
                                      </p:cBhvr>
                                      <p:tavLst>
                                        <p:tav tm="0">
                                          <p:val>
                                            <p:strVal val="#ppt_x"/>
                                          </p:val>
                                        </p:tav>
                                        <p:tav tm="100000">
                                          <p:val>
                                            <p:strVal val="#ppt_x"/>
                                          </p:val>
                                        </p:tav>
                                      </p:tavLst>
                                    </p:anim>
                                    <p:anim calcmode="lin" valueType="num">
                                      <p:cBhvr additive="base">
                                        <p:cTn id="12" dur="5000" fill="hold"/>
                                        <p:tgtEl>
                                          <p:spTgt spid="515994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9943"/>
                                        </p:tgtEl>
                                        <p:attrNameLst>
                                          <p:attrName>style.visibility</p:attrName>
                                        </p:attrNameLst>
                                      </p:cBhvr>
                                      <p:to>
                                        <p:strVal val="visible"/>
                                      </p:to>
                                    </p:set>
                                    <p:anim calcmode="lin" valueType="num">
                                      <p:cBhvr additive="base">
                                        <p:cTn id="17" dur="5000" fill="hold"/>
                                        <p:tgtEl>
                                          <p:spTgt spid="5159943"/>
                                        </p:tgtEl>
                                        <p:attrNameLst>
                                          <p:attrName>ppt_x</p:attrName>
                                        </p:attrNameLst>
                                      </p:cBhvr>
                                      <p:tavLst>
                                        <p:tav tm="0">
                                          <p:val>
                                            <p:strVal val="0-#ppt_w/2"/>
                                          </p:val>
                                        </p:tav>
                                        <p:tav tm="100000">
                                          <p:val>
                                            <p:strVal val="#ppt_x"/>
                                          </p:val>
                                        </p:tav>
                                      </p:tavLst>
                                    </p:anim>
                                    <p:anim calcmode="lin" valueType="num">
                                      <p:cBhvr additive="base">
                                        <p:cTn id="18" dur="5000" fill="hold"/>
                                        <p:tgtEl>
                                          <p:spTgt spid="51599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9944"/>
                                        </p:tgtEl>
                                        <p:attrNameLst>
                                          <p:attrName>style.visibility</p:attrName>
                                        </p:attrNameLst>
                                      </p:cBhvr>
                                      <p:to>
                                        <p:strVal val="visible"/>
                                      </p:to>
                                    </p:set>
                                    <p:anim calcmode="lin" valueType="num">
                                      <p:cBhvr additive="base">
                                        <p:cTn id="23" dur="5000" fill="hold"/>
                                        <p:tgtEl>
                                          <p:spTgt spid="5159944"/>
                                        </p:tgtEl>
                                        <p:attrNameLst>
                                          <p:attrName>ppt_x</p:attrName>
                                        </p:attrNameLst>
                                      </p:cBhvr>
                                      <p:tavLst>
                                        <p:tav tm="0">
                                          <p:val>
                                            <p:strVal val="#ppt_x"/>
                                          </p:val>
                                        </p:tav>
                                        <p:tav tm="100000">
                                          <p:val>
                                            <p:strVal val="#ppt_x"/>
                                          </p:val>
                                        </p:tav>
                                      </p:tavLst>
                                    </p:anim>
                                    <p:anim calcmode="lin" valueType="num">
                                      <p:cBhvr additive="base">
                                        <p:cTn id="24" dur="5000" fill="hold"/>
                                        <p:tgtEl>
                                          <p:spTgt spid="51599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5159945"/>
                                        </p:tgtEl>
                                        <p:attrNameLst>
                                          <p:attrName>style.visibility</p:attrName>
                                        </p:attrNameLst>
                                      </p:cBhvr>
                                      <p:to>
                                        <p:strVal val="visible"/>
                                      </p:to>
                                    </p:set>
                                    <p:anim calcmode="lin" valueType="num">
                                      <p:cBhvr>
                                        <p:cTn id="29" dur="500" fill="hold"/>
                                        <p:tgtEl>
                                          <p:spTgt spid="5159945"/>
                                        </p:tgtEl>
                                        <p:attrNameLst>
                                          <p:attrName>ppt_w</p:attrName>
                                        </p:attrNameLst>
                                      </p:cBhvr>
                                      <p:tavLst>
                                        <p:tav tm="0">
                                          <p:val>
                                            <p:strVal val="4*#ppt_w"/>
                                          </p:val>
                                        </p:tav>
                                        <p:tav tm="100000">
                                          <p:val>
                                            <p:strVal val="#ppt_w"/>
                                          </p:val>
                                        </p:tav>
                                      </p:tavLst>
                                    </p:anim>
                                    <p:anim calcmode="lin" valueType="num">
                                      <p:cBhvr>
                                        <p:cTn id="30"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0" end="0"/>
                                            </p:txEl>
                                          </p:spTgt>
                                        </p:tgtEl>
                                        <p:attrNameLst>
                                          <p:attrName>style.visibility</p:attrName>
                                        </p:attrNameLst>
                                      </p:cBhvr>
                                      <p:to>
                                        <p:strVal val="visible"/>
                                      </p:to>
                                    </p:set>
                                    <p:anim calcmode="lin" valueType="num">
                                      <p:cBhvr additive="base">
                                        <p:cTn id="35"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type="wd">
                                    <p:tmPct val="100000"/>
                                  </p:iterate>
                                  <p:childTnLst>
                                    <p:set>
                                      <p:cBhvr>
                                        <p:cTn id="40" dur="1" fill="hold">
                                          <p:stCondLst>
                                            <p:cond delay="0"/>
                                          </p:stCondLst>
                                        </p:cTn>
                                        <p:tgtEl>
                                          <p:spTgt spid="5159940">
                                            <p:txEl>
                                              <p:pRg st="1" end="1"/>
                                            </p:txEl>
                                          </p:spTgt>
                                        </p:tgtEl>
                                        <p:attrNameLst>
                                          <p:attrName>style.visibility</p:attrName>
                                        </p:attrNameLst>
                                      </p:cBhvr>
                                      <p:to>
                                        <p:strVal val="visible"/>
                                      </p:to>
                                    </p:set>
                                    <p:anim calcmode="lin" valueType="num">
                                      <p:cBhvr additive="base">
                                        <p:cTn id="41" dur="300" fill="hold"/>
                                        <p:tgtEl>
                                          <p:spTgt spid="5159940">
                                            <p:txEl>
                                              <p:pRg st="1" end="1"/>
                                            </p:txEl>
                                          </p:spTgt>
                                        </p:tgtEl>
                                        <p:attrNameLst>
                                          <p:attrName>ppt_x</p:attrName>
                                        </p:attrNameLst>
                                      </p:cBhvr>
                                      <p:tavLst>
                                        <p:tav tm="0">
                                          <p:val>
                                            <p:strVal val="#ppt_x"/>
                                          </p:val>
                                        </p:tav>
                                        <p:tav tm="100000">
                                          <p:val>
                                            <p:strVal val="#ppt_x"/>
                                          </p:val>
                                        </p:tav>
                                      </p:tavLst>
                                    </p:anim>
                                    <p:anim calcmode="lin" valueType="num">
                                      <p:cBhvr additive="base">
                                        <p:cTn id="42" dur="300" fill="hold"/>
                                        <p:tgtEl>
                                          <p:spTgt spid="515994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2" grpId="0" animBg="1"/>
      <p:bldP spid="5159943" grpId="0" animBg="1"/>
      <p:bldP spid="5159944" grpId="0" animBg="1"/>
      <p:bldP spid="515994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3429000" y="1371600"/>
            <a:ext cx="7010400" cy="502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first mass.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At this moment, when he was to mediate between the father and The Father,  he still felt torn in his obedience to both.  In front of him was the Eucharist’s uncertain grace;  behind him his father’s potential wrath.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question of worthiness.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By Luther’s lifetime, the phrase for the communion ceremony and host had been altered &amp; with it a change of emphasis.  The term </a:t>
            </a:r>
            <a:r>
              <a:rPr kumimoji="0" lang="en-US" sz="24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a:ea typeface="+mn-ea"/>
                <a:cs typeface="+mn-cs"/>
              </a:rPr>
              <a:t>Eucharistia</a:t>
            </a:r>
            <a:r>
              <a:rPr kumimoji="0" lang="en-US" sz="24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which means thanksgiving,  had been replaced with </a:t>
            </a:r>
            <a:r>
              <a:rPr kumimoji="0" lang="en-US" sz="24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a:ea typeface="+mn-ea"/>
                <a:cs typeface="+mn-cs"/>
              </a:rPr>
              <a:t>Missa</a:t>
            </a:r>
            <a:r>
              <a:rPr kumimoji="0" lang="en-US" sz="24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which means the dismissal of the unworthy.  Worthiness itself had metamorphosed in meaning from a subjective and  introspective responsibility to an objective meaning measured by works.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2" name="WordArt 6"/>
          <p:cNvSpPr>
            <a:spLocks noChangeArrowheads="1" noChangeShapeType="1" noTextEdit="1"/>
          </p:cNvSpPr>
          <p:nvPr/>
        </p:nvSpPr>
        <p:spPr bwMode="auto">
          <a:xfrm rot="5400000">
            <a:off x="-1600199" y="3124201"/>
            <a:ext cx="6858000" cy="609598"/>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YOUNG MAN LUTHER </a:t>
            </a:r>
          </a:p>
        </p:txBody>
      </p:sp>
      <p:sp>
        <p:nvSpPr>
          <p:cNvPr id="5159943" name="WordArt 7"/>
          <p:cNvSpPr>
            <a:spLocks noChangeArrowheads="1" noChangeShapeType="1" noTextEdit="1"/>
          </p:cNvSpPr>
          <p:nvPr/>
        </p:nvSpPr>
        <p:spPr bwMode="auto">
          <a:xfrm rot="5400000">
            <a:off x="-990600" y="3124200"/>
            <a:ext cx="6858000" cy="609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psychoanalysis &amp; History </a:t>
            </a:r>
          </a:p>
        </p:txBody>
      </p:sp>
      <p:sp>
        <p:nvSpPr>
          <p:cNvPr id="5159944" name="WordArt 8"/>
          <p:cNvSpPr>
            <a:spLocks noChangeArrowheads="1" noChangeShapeType="1" noTextEdit="1"/>
          </p:cNvSpPr>
          <p:nvPr/>
        </p:nvSpPr>
        <p:spPr bwMode="auto">
          <a:xfrm rot="5400000">
            <a:off x="-1524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Erik H Erikson</a:t>
            </a:r>
          </a:p>
        </p:txBody>
      </p:sp>
      <p:sp>
        <p:nvSpPr>
          <p:cNvPr id="5159945" name="WordArt 9" descr="Paper bag"/>
          <p:cNvSpPr>
            <a:spLocks noChangeArrowheads="1" noChangeShapeType="1" noTextEdit="1"/>
          </p:cNvSpPr>
          <p:nvPr/>
        </p:nvSpPr>
        <p:spPr bwMode="auto">
          <a:xfrm>
            <a:off x="4033838" y="609600"/>
            <a:ext cx="5262562"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Crazy Change History</a:t>
            </a:r>
          </a:p>
        </p:txBody>
      </p:sp>
      <p:sp>
        <p:nvSpPr>
          <p:cNvPr id="10" name="TextBox 9"/>
          <p:cNvSpPr txBox="1"/>
          <p:nvPr/>
        </p:nvSpPr>
        <p:spPr>
          <a:xfrm>
            <a:off x="4033838" y="6553200"/>
            <a:ext cx="6481762" cy="30777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Significant Development Influencing German-Swiss Reformation &amp; Scottish Restoration</a:t>
            </a:r>
          </a:p>
        </p:txBody>
      </p:sp>
    </p:spTree>
    <p:extLst>
      <p:ext uri="{BB962C8B-B14F-4D97-AF65-F5344CB8AC3E}">
        <p14:creationId xmlns:p14="http://schemas.microsoft.com/office/powerpoint/2010/main" val="6168966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9942"/>
                                        </p:tgtEl>
                                        <p:attrNameLst>
                                          <p:attrName>style.visibility</p:attrName>
                                        </p:attrNameLst>
                                      </p:cBhvr>
                                      <p:to>
                                        <p:strVal val="visible"/>
                                      </p:to>
                                    </p:set>
                                    <p:anim calcmode="lin" valueType="num">
                                      <p:cBhvr additive="base">
                                        <p:cTn id="11" dur="5000" fill="hold"/>
                                        <p:tgtEl>
                                          <p:spTgt spid="5159942"/>
                                        </p:tgtEl>
                                        <p:attrNameLst>
                                          <p:attrName>ppt_x</p:attrName>
                                        </p:attrNameLst>
                                      </p:cBhvr>
                                      <p:tavLst>
                                        <p:tav tm="0">
                                          <p:val>
                                            <p:strVal val="#ppt_x"/>
                                          </p:val>
                                        </p:tav>
                                        <p:tav tm="100000">
                                          <p:val>
                                            <p:strVal val="#ppt_x"/>
                                          </p:val>
                                        </p:tav>
                                      </p:tavLst>
                                    </p:anim>
                                    <p:anim calcmode="lin" valueType="num">
                                      <p:cBhvr additive="base">
                                        <p:cTn id="12" dur="5000" fill="hold"/>
                                        <p:tgtEl>
                                          <p:spTgt spid="515994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9943"/>
                                        </p:tgtEl>
                                        <p:attrNameLst>
                                          <p:attrName>style.visibility</p:attrName>
                                        </p:attrNameLst>
                                      </p:cBhvr>
                                      <p:to>
                                        <p:strVal val="visible"/>
                                      </p:to>
                                    </p:set>
                                    <p:anim calcmode="lin" valueType="num">
                                      <p:cBhvr additive="base">
                                        <p:cTn id="17" dur="5000" fill="hold"/>
                                        <p:tgtEl>
                                          <p:spTgt spid="5159943"/>
                                        </p:tgtEl>
                                        <p:attrNameLst>
                                          <p:attrName>ppt_x</p:attrName>
                                        </p:attrNameLst>
                                      </p:cBhvr>
                                      <p:tavLst>
                                        <p:tav tm="0">
                                          <p:val>
                                            <p:strVal val="0-#ppt_w/2"/>
                                          </p:val>
                                        </p:tav>
                                        <p:tav tm="100000">
                                          <p:val>
                                            <p:strVal val="#ppt_x"/>
                                          </p:val>
                                        </p:tav>
                                      </p:tavLst>
                                    </p:anim>
                                    <p:anim calcmode="lin" valueType="num">
                                      <p:cBhvr additive="base">
                                        <p:cTn id="18" dur="5000" fill="hold"/>
                                        <p:tgtEl>
                                          <p:spTgt spid="51599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9944"/>
                                        </p:tgtEl>
                                        <p:attrNameLst>
                                          <p:attrName>style.visibility</p:attrName>
                                        </p:attrNameLst>
                                      </p:cBhvr>
                                      <p:to>
                                        <p:strVal val="visible"/>
                                      </p:to>
                                    </p:set>
                                    <p:anim calcmode="lin" valueType="num">
                                      <p:cBhvr additive="base">
                                        <p:cTn id="23" dur="5000" fill="hold"/>
                                        <p:tgtEl>
                                          <p:spTgt spid="5159944"/>
                                        </p:tgtEl>
                                        <p:attrNameLst>
                                          <p:attrName>ppt_x</p:attrName>
                                        </p:attrNameLst>
                                      </p:cBhvr>
                                      <p:tavLst>
                                        <p:tav tm="0">
                                          <p:val>
                                            <p:strVal val="#ppt_x"/>
                                          </p:val>
                                        </p:tav>
                                        <p:tav tm="100000">
                                          <p:val>
                                            <p:strVal val="#ppt_x"/>
                                          </p:val>
                                        </p:tav>
                                      </p:tavLst>
                                    </p:anim>
                                    <p:anim calcmode="lin" valueType="num">
                                      <p:cBhvr additive="base">
                                        <p:cTn id="24" dur="5000" fill="hold"/>
                                        <p:tgtEl>
                                          <p:spTgt spid="51599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5159945"/>
                                        </p:tgtEl>
                                        <p:attrNameLst>
                                          <p:attrName>style.visibility</p:attrName>
                                        </p:attrNameLst>
                                      </p:cBhvr>
                                      <p:to>
                                        <p:strVal val="visible"/>
                                      </p:to>
                                    </p:set>
                                    <p:anim calcmode="lin" valueType="num">
                                      <p:cBhvr>
                                        <p:cTn id="29" dur="500" fill="hold"/>
                                        <p:tgtEl>
                                          <p:spTgt spid="5159945"/>
                                        </p:tgtEl>
                                        <p:attrNameLst>
                                          <p:attrName>ppt_w</p:attrName>
                                        </p:attrNameLst>
                                      </p:cBhvr>
                                      <p:tavLst>
                                        <p:tav tm="0">
                                          <p:val>
                                            <p:strVal val="4*#ppt_w"/>
                                          </p:val>
                                        </p:tav>
                                        <p:tav tm="100000">
                                          <p:val>
                                            <p:strVal val="#ppt_w"/>
                                          </p:val>
                                        </p:tav>
                                      </p:tavLst>
                                    </p:anim>
                                    <p:anim calcmode="lin" valueType="num">
                                      <p:cBhvr>
                                        <p:cTn id="30"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0" end="0"/>
                                            </p:txEl>
                                          </p:spTgt>
                                        </p:tgtEl>
                                        <p:attrNameLst>
                                          <p:attrName>style.visibility</p:attrName>
                                        </p:attrNameLst>
                                      </p:cBhvr>
                                      <p:to>
                                        <p:strVal val="visible"/>
                                      </p:to>
                                    </p:set>
                                    <p:anim calcmode="lin" valueType="num">
                                      <p:cBhvr additive="base">
                                        <p:cTn id="35"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type="wd">
                                    <p:tmPct val="100000"/>
                                  </p:iterate>
                                  <p:childTnLst>
                                    <p:set>
                                      <p:cBhvr>
                                        <p:cTn id="40" dur="1" fill="hold">
                                          <p:stCondLst>
                                            <p:cond delay="0"/>
                                          </p:stCondLst>
                                        </p:cTn>
                                        <p:tgtEl>
                                          <p:spTgt spid="5159940">
                                            <p:txEl>
                                              <p:pRg st="1" end="1"/>
                                            </p:txEl>
                                          </p:spTgt>
                                        </p:tgtEl>
                                        <p:attrNameLst>
                                          <p:attrName>style.visibility</p:attrName>
                                        </p:attrNameLst>
                                      </p:cBhvr>
                                      <p:to>
                                        <p:strVal val="visible"/>
                                      </p:to>
                                    </p:set>
                                    <p:anim calcmode="lin" valueType="num">
                                      <p:cBhvr additive="base">
                                        <p:cTn id="41" dur="300" fill="hold"/>
                                        <p:tgtEl>
                                          <p:spTgt spid="5159940">
                                            <p:txEl>
                                              <p:pRg st="1" end="1"/>
                                            </p:txEl>
                                          </p:spTgt>
                                        </p:tgtEl>
                                        <p:attrNameLst>
                                          <p:attrName>ppt_x</p:attrName>
                                        </p:attrNameLst>
                                      </p:cBhvr>
                                      <p:tavLst>
                                        <p:tav tm="0">
                                          <p:val>
                                            <p:strVal val="#ppt_x"/>
                                          </p:val>
                                        </p:tav>
                                        <p:tav tm="100000">
                                          <p:val>
                                            <p:strVal val="#ppt_x"/>
                                          </p:val>
                                        </p:tav>
                                      </p:tavLst>
                                    </p:anim>
                                    <p:anim calcmode="lin" valueType="num">
                                      <p:cBhvr additive="base">
                                        <p:cTn id="42" dur="300" fill="hold"/>
                                        <p:tgtEl>
                                          <p:spTgt spid="515994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10">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2" grpId="0" animBg="1"/>
      <p:bldP spid="5159943" grpId="0" animBg="1"/>
      <p:bldP spid="5159944" grpId="0" animBg="1"/>
      <p:bldP spid="515994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nted1.bmp">
            <a:extLst>
              <a:ext uri="{FF2B5EF4-FFF2-40B4-BE49-F238E27FC236}">
                <a16:creationId xmlns:a16="http://schemas.microsoft.com/office/drawing/2014/main" id="{435F05E9-6909-4717-B340-AE7591EEB504}"/>
              </a:ext>
            </a:extLst>
          </p:cNvPr>
          <p:cNvPicPr>
            <a:picLocks noChangeAspect="1"/>
          </p:cNvPicPr>
          <p:nvPr/>
        </p:nvPicPr>
        <p:blipFill>
          <a:blip r:embed="rId2" cstate="print"/>
          <a:stretch>
            <a:fillRect/>
          </a:stretch>
        </p:blipFill>
        <p:spPr>
          <a:xfrm>
            <a:off x="-1447800" y="75415"/>
            <a:ext cx="14325601" cy="11123628"/>
          </a:xfrm>
          <a:prstGeom prst="rect">
            <a:avLst/>
          </a:prstGeom>
        </p:spPr>
      </p:pic>
      <p:pic>
        <p:nvPicPr>
          <p:cNvPr id="3" name="Picture 2" descr="4380662805_9e86ed48c0.jpg">
            <a:extLst>
              <a:ext uri="{FF2B5EF4-FFF2-40B4-BE49-F238E27FC236}">
                <a16:creationId xmlns:a16="http://schemas.microsoft.com/office/drawing/2014/main" id="{5261110B-275F-4AC4-B517-C9EBFCB90437}"/>
              </a:ext>
            </a:extLst>
          </p:cNvPr>
          <p:cNvPicPr>
            <a:picLocks noChangeAspect="1"/>
          </p:cNvPicPr>
          <p:nvPr/>
        </p:nvPicPr>
        <p:blipFill>
          <a:blip r:embed="rId3" cstate="print"/>
          <a:stretch>
            <a:fillRect/>
          </a:stretch>
        </p:blipFill>
        <p:spPr>
          <a:xfrm>
            <a:off x="-461913" y="0"/>
            <a:ext cx="12653913" cy="6858000"/>
          </a:xfrm>
          <a:prstGeom prst="rect">
            <a:avLst/>
          </a:prstGeom>
        </p:spPr>
      </p:pic>
    </p:spTree>
    <p:extLst>
      <p:ext uri="{BB962C8B-B14F-4D97-AF65-F5344CB8AC3E}">
        <p14:creationId xmlns:p14="http://schemas.microsoft.com/office/powerpoint/2010/main" val="18761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811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1507</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7811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7811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78117"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5"/>
              </a:buBlip>
              <a:tabLst/>
              <a:defRPr/>
            </a:pP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mn-cs"/>
              </a:rPr>
              <a:t>Martin Luther is ordained as a priest and celebrates his first Mass</a:t>
            </a:r>
            <a:endParaRPr kumimoji="0" lang="en-US" sz="3200" b="1" i="0" u="none" strike="noStrike" kern="1200" cap="none" spc="0" normalizeH="0" baseline="0" noProof="0" dirty="0">
              <a:ln>
                <a:noFill/>
              </a:ln>
              <a:solidFill>
                <a:srgbClr val="C00000"/>
              </a:solidFill>
              <a:effectLst/>
              <a:uLnTx/>
              <a:uFillTx/>
              <a:latin typeface="Times New Roman" pitchFamily="18" charset="0"/>
              <a:ea typeface="+mn-ea"/>
              <a:cs typeface="+mn-cs"/>
            </a:endParaRPr>
          </a:p>
        </p:txBody>
      </p:sp>
      <p:grpSp>
        <p:nvGrpSpPr>
          <p:cNvPr id="2778118" name="Group 6"/>
          <p:cNvGrpSpPr>
            <a:grpSpLocks/>
          </p:cNvGrpSpPr>
          <p:nvPr/>
        </p:nvGrpSpPr>
        <p:grpSpPr bwMode="auto">
          <a:xfrm>
            <a:off x="1524000" y="1538289"/>
            <a:ext cx="1828800" cy="579437"/>
            <a:chOff x="0" y="969"/>
            <a:chExt cx="1152" cy="365"/>
          </a:xfrm>
        </p:grpSpPr>
        <p:sp>
          <p:nvSpPr>
            <p:cNvPr id="2778119" name="Text Box 7"/>
            <p:cNvSpPr txBox="1">
              <a:spLocks noChangeArrowheads="1"/>
            </p:cNvSpPr>
            <p:nvPr/>
          </p:nvSpPr>
          <p:spPr bwMode="auto">
            <a:xfrm>
              <a:off x="0" y="969"/>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1509</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78120" name="Line 8"/>
            <p:cNvSpPr>
              <a:spLocks noChangeShapeType="1"/>
            </p:cNvSpPr>
            <p:nvPr/>
          </p:nvSpPr>
          <p:spPr bwMode="auto">
            <a:xfrm>
              <a:off x="720" y="1152"/>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sp>
        <p:nvSpPr>
          <p:cNvPr id="2778121" name="Rectangle 9"/>
          <p:cNvSpPr>
            <a:spLocks noChangeArrowheads="1"/>
          </p:cNvSpPr>
          <p:nvPr/>
        </p:nvSpPr>
        <p:spPr bwMode="auto">
          <a:xfrm>
            <a:off x="3352800" y="15240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5"/>
              </a:buBlip>
              <a:tabLst/>
              <a:defRPr/>
            </a:pPr>
            <a:r>
              <a:rPr kumimoji="0" lang="en-US" sz="3600" b="1" i="0" u="none" strike="noStrike" kern="1200" cap="none" spc="0" normalizeH="0" baseline="0" noProof="0" dirty="0">
                <a:ln>
                  <a:noFill/>
                </a:ln>
                <a:solidFill>
                  <a:srgbClr val="000000"/>
                </a:solidFill>
                <a:effectLst/>
                <a:uLnTx/>
                <a:uFillTx/>
                <a:latin typeface="Times New Roman" pitchFamily="18" charset="0"/>
                <a:ea typeface="+mn-ea"/>
                <a:cs typeface="+mn-cs"/>
              </a:rPr>
              <a:t>John Calvin—Swiss reformer, greatest of Protestant theologians, and perhaps, after St. Augustine, the most widely-followed Western theologian—is born in France</a:t>
            </a:r>
            <a:endPar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778122" name="Group 10"/>
          <p:cNvGrpSpPr>
            <a:grpSpLocks/>
          </p:cNvGrpSpPr>
          <p:nvPr/>
        </p:nvGrpSpPr>
        <p:grpSpPr bwMode="auto">
          <a:xfrm>
            <a:off x="1524000" y="4703764"/>
            <a:ext cx="1828800" cy="579437"/>
            <a:chOff x="0" y="2963"/>
            <a:chExt cx="1152" cy="365"/>
          </a:xfrm>
        </p:grpSpPr>
        <p:sp>
          <p:nvSpPr>
            <p:cNvPr id="2778123" name="Text Box 11"/>
            <p:cNvSpPr txBox="1">
              <a:spLocks noChangeArrowheads="1"/>
            </p:cNvSpPr>
            <p:nvPr/>
          </p:nvSpPr>
          <p:spPr bwMode="auto">
            <a:xfrm>
              <a:off x="0" y="2963"/>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1515</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78124" name="Line 12"/>
            <p:cNvSpPr>
              <a:spLocks noChangeShapeType="1"/>
            </p:cNvSpPr>
            <p:nvPr/>
          </p:nvSpPr>
          <p:spPr bwMode="auto">
            <a:xfrm>
              <a:off x="720" y="3146"/>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sp>
        <p:nvSpPr>
          <p:cNvPr id="2778125" name="Rectangle 13"/>
          <p:cNvSpPr>
            <a:spLocks noChangeArrowheads="1"/>
          </p:cNvSpPr>
          <p:nvPr/>
        </p:nvSpPr>
        <p:spPr bwMode="auto">
          <a:xfrm>
            <a:off x="3352800" y="46482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5"/>
              </a:buBlip>
              <a:tabLst/>
              <a:defRPr/>
            </a:pPr>
            <a:r>
              <a:rPr kumimoji="0" lang="en-US" sz="3600" b="1" i="0" u="none" strike="noStrike" kern="1200" cap="none" spc="0" normalizeH="0" baseline="0" noProof="0" dirty="0">
                <a:ln>
                  <a:noFill/>
                </a:ln>
                <a:solidFill>
                  <a:srgbClr val="000000"/>
                </a:solidFill>
                <a:effectLst/>
                <a:uLnTx/>
                <a:uFillTx/>
                <a:latin typeface="Times New Roman" pitchFamily="18" charset="0"/>
                <a:ea typeface="+mn-ea"/>
                <a:cs typeface="+mn-cs"/>
              </a:rPr>
              <a:t>William Tyndale is ordained </a:t>
            </a:r>
            <a:br>
              <a:rPr kumimoji="0" lang="en-US" sz="3600" b="1"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1" i="0" u="none" strike="noStrike" kern="1200" cap="none" spc="0" normalizeH="0" baseline="0" noProof="0" dirty="0">
                <a:ln>
                  <a:noFill/>
                </a:ln>
                <a:solidFill>
                  <a:srgbClr val="000000"/>
                </a:solidFill>
                <a:effectLst/>
                <a:uLnTx/>
                <a:uFillTx/>
                <a:latin typeface="Times New Roman" pitchFamily="18" charset="0"/>
                <a:ea typeface="+mn-ea"/>
                <a:cs typeface="+mn-cs"/>
              </a:rPr>
              <a:t>as a priest but refuses to enter monastic orders</a:t>
            </a: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pic>
        <p:nvPicPr>
          <p:cNvPr id="14" name="histor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0676823" y="952500"/>
            <a:ext cx="304800" cy="304800"/>
          </a:xfrm>
          <a:prstGeom prst="rect">
            <a:avLst/>
          </a:prstGeom>
        </p:spPr>
      </p:pic>
      <p:pic>
        <p:nvPicPr>
          <p:cNvPr id="15" name="histor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747985" y="3962401"/>
            <a:ext cx="304800" cy="304800"/>
          </a:xfrm>
          <a:prstGeom prst="rect">
            <a:avLst/>
          </a:prstGeom>
        </p:spPr>
      </p:pic>
      <p:pic>
        <p:nvPicPr>
          <p:cNvPr id="16" name="histor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010400" y="6023809"/>
            <a:ext cx="304800" cy="304800"/>
          </a:xfrm>
          <a:prstGeom prst="rect">
            <a:avLst/>
          </a:prstGeom>
        </p:spPr>
      </p:pic>
    </p:spTree>
    <p:extLst>
      <p:ext uri="{BB962C8B-B14F-4D97-AF65-F5344CB8AC3E}">
        <p14:creationId xmlns:p14="http://schemas.microsoft.com/office/powerpoint/2010/main" val="24480845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6"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78118"/>
                                        </p:tgtEl>
                                        <p:attrNameLst>
                                          <p:attrName>style.visibility</p:attrName>
                                        </p:attrNameLst>
                                      </p:cBhvr>
                                      <p:to>
                                        <p:strVal val="visible"/>
                                      </p:to>
                                    </p:set>
                                    <p:animEffect transition="in" filter="wipe(left)">
                                      <p:cBhvr>
                                        <p:cTn id="11" dur="500"/>
                                        <p:tgtEl>
                                          <p:spTgt spid="2778118"/>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778121">
                                            <p:txEl>
                                              <p:pRg st="0" end="0"/>
                                            </p:txEl>
                                          </p:spTgt>
                                        </p:tgtEl>
                                        <p:attrNameLst>
                                          <p:attrName>style.visibility</p:attrName>
                                        </p:attrNameLst>
                                      </p:cBhvr>
                                      <p:to>
                                        <p:strVal val="visible"/>
                                      </p:to>
                                    </p:se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5096" fill="hold"/>
                                        <p:tgtEl>
                                          <p:spTgt spid="15"/>
                                        </p:tgtEl>
                                      </p:cBhvr>
                                    </p:cmd>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78122"/>
                                        </p:tgtEl>
                                        <p:attrNameLst>
                                          <p:attrName>style.visibility</p:attrName>
                                        </p:attrNameLst>
                                      </p:cBhvr>
                                      <p:to>
                                        <p:strVal val="visible"/>
                                      </p:to>
                                    </p:set>
                                    <p:animEffect transition="in" filter="wipe(left)">
                                      <p:cBhvr>
                                        <p:cTn id="22" dur="500"/>
                                        <p:tgtEl>
                                          <p:spTgt spid="2778122"/>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2778125">
                                            <p:txEl>
                                              <p:pRg st="0" end="0"/>
                                            </p:txEl>
                                          </p:spTgt>
                                        </p:tgtEl>
                                        <p:attrNameLst>
                                          <p:attrName>style.visibility</p:attrName>
                                        </p:attrNameLst>
                                      </p:cBhvr>
                                      <p:to>
                                        <p:strVal val="visible"/>
                                      </p:to>
                                    </p:set>
                                  </p:childTnLst>
                                </p:cTn>
                              </p:par>
                            </p:childTnLst>
                          </p:cTn>
                        </p:par>
                        <p:par>
                          <p:cTn id="26" fill="hold">
                            <p:stCondLst>
                              <p:cond delay="1000"/>
                            </p:stCondLst>
                            <p:childTnLst>
                              <p:par>
                                <p:cTn id="27" presetID="1" presetClass="mediacall" presetSubtype="0" fill="hold" nodeType="afterEffect">
                                  <p:stCondLst>
                                    <p:cond delay="0"/>
                                  </p:stCondLst>
                                  <p:childTnLst>
                                    <p:cmd type="call" cmd="playFrom(0.0)">
                                      <p:cBhvr>
                                        <p:cTn id="28" dur="509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bldLst>
      <p:bldP spid="2778121" grpId="0" build="p" autoUpdateAnimBg="0" advAuto="0"/>
      <p:bldP spid="2778125" grpId="0" build="p" autoUpdateAnimBg="0"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3581400" y="1524000"/>
            <a:ext cx="6629400" cy="4876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model professor,  though his students may not have realized it,  was battling with the Devil in his tower room every night.  For Luther was plagued by fear and doubt and the Devil,  by his own anger,  his hostile feelings toward God, his rebelliousness – and by constipation.  Somehow,  getting rid of one problem was linked to getting rid of them all.  In his tower study the Devil would throw black ink at Luther,  and Luther would throw black ink back at the Devil as he contended with the righteousness of God. When he was more confident he would say, ‘I can drive away the Devil with a single fart!’</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WHITE ROBE BLACK ROBE</a:t>
            </a:r>
          </a:p>
        </p:txBody>
      </p:sp>
      <p:sp>
        <p:nvSpPr>
          <p:cNvPr id="5159943" name="WordArt 7"/>
          <p:cNvSpPr>
            <a:spLocks noChangeArrowheads="1" noChangeShapeType="1" noTextEdit="1"/>
          </p:cNvSpPr>
          <p:nvPr/>
        </p:nvSpPr>
        <p:spPr bwMode="auto">
          <a:xfrm rot="5400000">
            <a:off x="-6858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Righteousness Of God</a:t>
            </a:r>
          </a:p>
        </p:txBody>
      </p:sp>
      <p:sp>
        <p:nvSpPr>
          <p:cNvPr id="5159944" name="WordArt 8"/>
          <p:cNvSpPr>
            <a:spLocks noChangeArrowheads="1" noChangeShapeType="1" noTextEdit="1"/>
          </p:cNvSpPr>
          <p:nvPr/>
        </p:nvSpPr>
        <p:spPr bwMode="auto">
          <a:xfrm rot="5400000">
            <a:off x="609600" y="3352800"/>
            <a:ext cx="4876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Charles Mee</a:t>
            </a:r>
          </a:p>
        </p:txBody>
      </p:sp>
      <p:sp>
        <p:nvSpPr>
          <p:cNvPr id="5159945" name="WordArt 9" descr="Paper bag"/>
          <p:cNvSpPr>
            <a:spLocks noChangeArrowheads="1" noChangeShapeType="1" noTextEdit="1"/>
          </p:cNvSpPr>
          <p:nvPr/>
        </p:nvSpPr>
        <p:spPr bwMode="auto">
          <a:xfrm>
            <a:off x="4033838" y="609600"/>
            <a:ext cx="5262562"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Tower Antics &amp; Angst</a:t>
            </a:r>
          </a:p>
        </p:txBody>
      </p:sp>
    </p:spTree>
    <p:extLst>
      <p:ext uri="{BB962C8B-B14F-4D97-AF65-F5344CB8AC3E}">
        <p14:creationId xmlns:p14="http://schemas.microsoft.com/office/powerpoint/2010/main" val="18705674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9942"/>
                                        </p:tgtEl>
                                        <p:attrNameLst>
                                          <p:attrName>style.visibility</p:attrName>
                                        </p:attrNameLst>
                                      </p:cBhvr>
                                      <p:to>
                                        <p:strVal val="visible"/>
                                      </p:to>
                                    </p:set>
                                    <p:anim calcmode="lin" valueType="num">
                                      <p:cBhvr additive="base">
                                        <p:cTn id="11" dur="5000" fill="hold"/>
                                        <p:tgtEl>
                                          <p:spTgt spid="5159942"/>
                                        </p:tgtEl>
                                        <p:attrNameLst>
                                          <p:attrName>ppt_x</p:attrName>
                                        </p:attrNameLst>
                                      </p:cBhvr>
                                      <p:tavLst>
                                        <p:tav tm="0">
                                          <p:val>
                                            <p:strVal val="#ppt_x"/>
                                          </p:val>
                                        </p:tav>
                                        <p:tav tm="100000">
                                          <p:val>
                                            <p:strVal val="#ppt_x"/>
                                          </p:val>
                                        </p:tav>
                                      </p:tavLst>
                                    </p:anim>
                                    <p:anim calcmode="lin" valueType="num">
                                      <p:cBhvr additive="base">
                                        <p:cTn id="12" dur="5000" fill="hold"/>
                                        <p:tgtEl>
                                          <p:spTgt spid="515994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9943"/>
                                        </p:tgtEl>
                                        <p:attrNameLst>
                                          <p:attrName>style.visibility</p:attrName>
                                        </p:attrNameLst>
                                      </p:cBhvr>
                                      <p:to>
                                        <p:strVal val="visible"/>
                                      </p:to>
                                    </p:set>
                                    <p:anim calcmode="lin" valueType="num">
                                      <p:cBhvr additive="base">
                                        <p:cTn id="17" dur="5000" fill="hold"/>
                                        <p:tgtEl>
                                          <p:spTgt spid="5159943"/>
                                        </p:tgtEl>
                                        <p:attrNameLst>
                                          <p:attrName>ppt_x</p:attrName>
                                        </p:attrNameLst>
                                      </p:cBhvr>
                                      <p:tavLst>
                                        <p:tav tm="0">
                                          <p:val>
                                            <p:strVal val="0-#ppt_w/2"/>
                                          </p:val>
                                        </p:tav>
                                        <p:tav tm="100000">
                                          <p:val>
                                            <p:strVal val="#ppt_x"/>
                                          </p:val>
                                        </p:tav>
                                      </p:tavLst>
                                    </p:anim>
                                    <p:anim calcmode="lin" valueType="num">
                                      <p:cBhvr additive="base">
                                        <p:cTn id="18" dur="5000" fill="hold"/>
                                        <p:tgtEl>
                                          <p:spTgt spid="51599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9944"/>
                                        </p:tgtEl>
                                        <p:attrNameLst>
                                          <p:attrName>style.visibility</p:attrName>
                                        </p:attrNameLst>
                                      </p:cBhvr>
                                      <p:to>
                                        <p:strVal val="visible"/>
                                      </p:to>
                                    </p:set>
                                    <p:anim calcmode="lin" valueType="num">
                                      <p:cBhvr additive="base">
                                        <p:cTn id="23" dur="5000" fill="hold"/>
                                        <p:tgtEl>
                                          <p:spTgt spid="5159944"/>
                                        </p:tgtEl>
                                        <p:attrNameLst>
                                          <p:attrName>ppt_x</p:attrName>
                                        </p:attrNameLst>
                                      </p:cBhvr>
                                      <p:tavLst>
                                        <p:tav tm="0">
                                          <p:val>
                                            <p:strVal val="#ppt_x"/>
                                          </p:val>
                                        </p:tav>
                                        <p:tav tm="100000">
                                          <p:val>
                                            <p:strVal val="#ppt_x"/>
                                          </p:val>
                                        </p:tav>
                                      </p:tavLst>
                                    </p:anim>
                                    <p:anim calcmode="lin" valueType="num">
                                      <p:cBhvr additive="base">
                                        <p:cTn id="24" dur="5000" fill="hold"/>
                                        <p:tgtEl>
                                          <p:spTgt spid="51599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5159945"/>
                                        </p:tgtEl>
                                        <p:attrNameLst>
                                          <p:attrName>style.visibility</p:attrName>
                                        </p:attrNameLst>
                                      </p:cBhvr>
                                      <p:to>
                                        <p:strVal val="visible"/>
                                      </p:to>
                                    </p:set>
                                    <p:anim calcmode="lin" valueType="num">
                                      <p:cBhvr>
                                        <p:cTn id="29" dur="500" fill="hold"/>
                                        <p:tgtEl>
                                          <p:spTgt spid="5159945"/>
                                        </p:tgtEl>
                                        <p:attrNameLst>
                                          <p:attrName>ppt_w</p:attrName>
                                        </p:attrNameLst>
                                      </p:cBhvr>
                                      <p:tavLst>
                                        <p:tav tm="0">
                                          <p:val>
                                            <p:strVal val="4*#ppt_w"/>
                                          </p:val>
                                        </p:tav>
                                        <p:tav tm="100000">
                                          <p:val>
                                            <p:strVal val="#ppt_w"/>
                                          </p:val>
                                        </p:tav>
                                      </p:tavLst>
                                    </p:anim>
                                    <p:anim calcmode="lin" valueType="num">
                                      <p:cBhvr>
                                        <p:cTn id="30"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0" end="0"/>
                                            </p:txEl>
                                          </p:spTgt>
                                        </p:tgtEl>
                                        <p:attrNameLst>
                                          <p:attrName>style.visibility</p:attrName>
                                        </p:attrNameLst>
                                      </p:cBhvr>
                                      <p:to>
                                        <p:strVal val="visible"/>
                                      </p:to>
                                    </p:set>
                                    <p:anim calcmode="lin" valueType="num">
                                      <p:cBhvr additive="base">
                                        <p:cTn id="35"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2" grpId="0" animBg="1"/>
      <p:bldP spid="5159943" grpId="0" animBg="1"/>
      <p:bldP spid="5159944" grpId="0" animBg="1"/>
      <p:bldP spid="515994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61986" name="Rectangle 2"/>
          <p:cNvSpPr>
            <a:spLocks noGrp="1" noChangeArrowheads="1"/>
          </p:cNvSpPr>
          <p:nvPr>
            <p:ph type="title"/>
          </p:nvPr>
        </p:nvSpPr>
        <p:spPr/>
        <p:txBody>
          <a:bodyPr/>
          <a:lstStyle/>
          <a:p>
            <a:endParaRPr lang="en-US"/>
          </a:p>
        </p:txBody>
      </p:sp>
      <p:pic>
        <p:nvPicPr>
          <p:cNvPr id="5161987" name="Picture 3" descr="C:\Documents and Settings\Owner\My Documents\Educational Illustrations\LateralClause.jpeg"/>
          <p:cNvPicPr>
            <a:picLocks noChangeAspect="1" noChangeArrowheads="1"/>
          </p:cNvPicPr>
          <p:nvPr/>
        </p:nvPicPr>
        <p:blipFill>
          <a:blip r:embed="rId4" cstate="print"/>
          <a:srcRect/>
          <a:stretch>
            <a:fillRect/>
          </a:stretch>
        </p:blipFill>
        <p:spPr bwMode="auto">
          <a:xfrm>
            <a:off x="4038600" y="381000"/>
            <a:ext cx="3962400" cy="3581400"/>
          </a:xfrm>
          <a:prstGeom prst="rect">
            <a:avLst/>
          </a:prstGeom>
          <a:noFill/>
        </p:spPr>
      </p:pic>
      <p:sp>
        <p:nvSpPr>
          <p:cNvPr id="4" name="Rectangle 3"/>
          <p:cNvSpPr/>
          <p:nvPr/>
        </p:nvSpPr>
        <p:spPr>
          <a:xfrm>
            <a:off x="3962400" y="2819402"/>
            <a:ext cx="4191000" cy="378565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THE YOUNG MAN LUTHER SHOWS SIGNS OF MENTAL ILLNESS </a:t>
            </a:r>
          </a:p>
        </p:txBody>
      </p:sp>
      <p:pic>
        <p:nvPicPr>
          <p:cNvPr id="5" name="Picture 4" descr="comix2[2][1]_16.jpg"/>
          <p:cNvPicPr>
            <a:picLocks noChangeAspect="1"/>
          </p:cNvPicPr>
          <p:nvPr/>
        </p:nvPicPr>
        <p:blipFill>
          <a:blip r:embed="rId5"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418095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5161987"/>
                                        </p:tgtEl>
                                        <p:attrNameLst>
                                          <p:attrName>style.visibility</p:attrName>
                                        </p:attrNameLst>
                                      </p:cBhvr>
                                      <p:to>
                                        <p:strVal val="visible"/>
                                      </p:to>
                                    </p:set>
                                    <p:anim calcmode="lin" valueType="num">
                                      <p:cBhvr>
                                        <p:cTn id="7" dur="500" fill="hold"/>
                                        <p:tgtEl>
                                          <p:spTgt spid="5161987"/>
                                        </p:tgtEl>
                                        <p:attrNameLst>
                                          <p:attrName>ppt_x</p:attrName>
                                        </p:attrNameLst>
                                      </p:cBhvr>
                                      <p:tavLst>
                                        <p:tav tm="0">
                                          <p:val>
                                            <p:strVal val="#ppt_x"/>
                                          </p:val>
                                        </p:tav>
                                        <p:tav tm="100000">
                                          <p:val>
                                            <p:strVal val="#ppt_x"/>
                                          </p:val>
                                        </p:tav>
                                      </p:tavLst>
                                    </p:anim>
                                    <p:anim calcmode="lin" valueType="num">
                                      <p:cBhvr>
                                        <p:cTn id="8" dur="500" fill="hold"/>
                                        <p:tgtEl>
                                          <p:spTgt spid="5161987"/>
                                        </p:tgtEl>
                                        <p:attrNameLst>
                                          <p:attrName>ppt_y</p:attrName>
                                        </p:attrNameLst>
                                      </p:cBhvr>
                                      <p:tavLst>
                                        <p:tav tm="0">
                                          <p:val>
                                            <p:strVal val="#ppt_y+#ppt_h/2"/>
                                          </p:val>
                                        </p:tav>
                                        <p:tav tm="100000">
                                          <p:val>
                                            <p:strVal val="#ppt_y"/>
                                          </p:val>
                                        </p:tav>
                                      </p:tavLst>
                                    </p:anim>
                                    <p:anim calcmode="lin" valueType="num">
                                      <p:cBhvr>
                                        <p:cTn id="9" dur="500" fill="hold"/>
                                        <p:tgtEl>
                                          <p:spTgt spid="5161987"/>
                                        </p:tgtEl>
                                        <p:attrNameLst>
                                          <p:attrName>ppt_w</p:attrName>
                                        </p:attrNameLst>
                                      </p:cBhvr>
                                      <p:tavLst>
                                        <p:tav tm="0">
                                          <p:val>
                                            <p:strVal val="#ppt_w"/>
                                          </p:val>
                                        </p:tav>
                                        <p:tav tm="100000">
                                          <p:val>
                                            <p:strVal val="#ppt_w"/>
                                          </p:val>
                                        </p:tav>
                                      </p:tavLst>
                                    </p:anim>
                                    <p:anim calcmode="lin" valueType="num">
                                      <p:cBhvr>
                                        <p:cTn id="10" dur="500" fill="hold"/>
                                        <p:tgtEl>
                                          <p:spTgt spid="5161987"/>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4"/>
                                        </p:tgtEl>
                                        <p:attrNameLst>
                                          <p:attrName>style.color</p:attrName>
                                        </p:attrNameLst>
                                      </p:cBhvr>
                                      <p:to>
                                        <p:clrVal>
                                          <a:schemeClr val="accent2"/>
                                        </p:clrVal>
                                      </p:to>
                                    </p:set>
                                    <p:set>
                                      <p:cBhvr>
                                        <p:cTn id="15" dur="500" fill="hold"/>
                                        <p:tgtEl>
                                          <p:spTgt spid="4"/>
                                        </p:tgtEl>
                                        <p:attrNameLst>
                                          <p:attrName>fillcolor</p:attrName>
                                        </p:attrNameLst>
                                      </p:cBhvr>
                                      <p:to>
                                        <p:clrVal>
                                          <a:schemeClr val="accent2"/>
                                        </p:clrVal>
                                      </p:to>
                                    </p:set>
                                    <p:set>
                                      <p:cBhvr>
                                        <p:cTn id="16" dur="500" fill="hold"/>
                                        <p:tgtEl>
                                          <p:spTgt spid="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4)">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rctx="PPT">
                                        <p:cTn id="25" dur="indefinite"/>
                                        <p:tgtEl>
                                          <p:spTgt spid="5"/>
                                        </p:tgtEl>
                                        <p:attrNameLst>
                                          <p:attrName>style.opacity</p:attrName>
                                        </p:attrNameLst>
                                      </p:cBhvr>
                                      <p:to>
                                        <p:strVal val="0.5"/>
                                      </p:to>
                                    </p:set>
                                    <p:animEffect filter="image" prLst="opacity: 0.5">
                                      <p:cBhvr rctx="IE">
                                        <p:cTn id="26"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9042" name="Rectangle 2"/>
          <p:cNvSpPr>
            <a:spLocks noGrp="1" noChangeArrowheads="1"/>
          </p:cNvSpPr>
          <p:nvPr>
            <p:ph type="title"/>
          </p:nvPr>
        </p:nvSpPr>
        <p:spPr/>
        <p:txBody>
          <a:bodyPr/>
          <a:lstStyle/>
          <a:p>
            <a:endParaRPr lang="en-US" dirty="0"/>
          </a:p>
        </p:txBody>
      </p:sp>
      <p:sp>
        <p:nvSpPr>
          <p:cNvPr id="5079043" name="WordArt 3"/>
          <p:cNvSpPr>
            <a:spLocks noChangeArrowheads="1" noChangeShapeType="1" noTextEdit="1"/>
          </p:cNvSpPr>
          <p:nvPr/>
        </p:nvSpPr>
        <p:spPr bwMode="auto">
          <a:xfrm>
            <a:off x="4495800" y="3105150"/>
            <a:ext cx="3200400" cy="6477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180287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079043"/>
                                        </p:tgtEl>
                                        <p:attrNameLst>
                                          <p:attrName>style.visibility</p:attrName>
                                        </p:attrNameLst>
                                      </p:cBhvr>
                                      <p:to>
                                        <p:strVal val="visible"/>
                                      </p:to>
                                    </p:set>
                                    <p:anim calcmode="lin" valueType="num">
                                      <p:cBhvr>
                                        <p:cTn id="7" dur="500" fill="hold"/>
                                        <p:tgtEl>
                                          <p:spTgt spid="5079043"/>
                                        </p:tgtEl>
                                        <p:attrNameLst>
                                          <p:attrName>ppt_w</p:attrName>
                                        </p:attrNameLst>
                                      </p:cBhvr>
                                      <p:tavLst>
                                        <p:tav tm="0">
                                          <p:val>
                                            <p:strVal val="4*#ppt_w"/>
                                          </p:val>
                                        </p:tav>
                                        <p:tav tm="100000">
                                          <p:val>
                                            <p:strVal val="#ppt_w"/>
                                          </p:val>
                                        </p:tav>
                                      </p:tavLst>
                                    </p:anim>
                                    <p:anim calcmode="lin" valueType="num">
                                      <p:cBhvr>
                                        <p:cTn id="8" dur="500" fill="hold"/>
                                        <p:tgtEl>
                                          <p:spTgt spid="50790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4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59940" name="Rectangle 4"/>
          <p:cNvSpPr>
            <a:spLocks noChangeArrowheads="1"/>
          </p:cNvSpPr>
          <p:nvPr/>
        </p:nvSpPr>
        <p:spPr bwMode="auto">
          <a:xfrm>
            <a:off x="3429000" y="1676400"/>
            <a:ext cx="7010400" cy="4724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Anal Fixation.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The behind is the devil’s magic face.  He imprints it on a location as his official signature,  he exposes it to man’s view to provoke him.  To show man’s behind,  then,  is the upmost  of defiance,  as any number of colloquialisms in Luther’s expanding rhetoric suggest.</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Times New Roman" pitchFamily="18" charset="0"/>
                <a:ea typeface="+mn-ea"/>
                <a:cs typeface="+mn-cs"/>
              </a:rPr>
              <a:t>Allness</a:t>
            </a: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 Or Nothingness.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The outstanding quality is </a:t>
            </a:r>
            <a:r>
              <a:rPr kumimoji="0" lang="en-US" sz="24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pitchFamily="18" charset="0"/>
                <a:ea typeface="+mn-ea"/>
                <a:cs typeface="+mn-cs"/>
              </a:rPr>
              <a:t>totalism</a:t>
            </a:r>
            <a:r>
              <a:rPr kumimoji="0" lang="en-US" sz="24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pitchFamily="18" charset="0"/>
                <a:ea typeface="+mn-ea"/>
                <a:cs typeface="+mn-cs"/>
              </a:rPr>
              <a:t>,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a to be or not to be which makes every matter of differences really a matter of mutually exclusive essences;  every question mark a matter of forfeited existence;  every error or oversight,  eternal treason. </a:t>
            </a:r>
            <a:r>
              <a:rPr kumimoji="0" lang="en-US" sz="1600" b="0" i="1"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pitchFamily="18" charset="0"/>
                <a:ea typeface="+mn-ea"/>
                <a:cs typeface="+mn-cs"/>
              </a:rPr>
              <a:t>“Though this be madness, yet there is method </a:t>
            </a:r>
            <a:r>
              <a:rPr kumimoji="0" lang="en-US" sz="1600" b="0" i="1"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pitchFamily="18" charset="0"/>
                <a:ea typeface="+mn-ea"/>
                <a:cs typeface="+mn-cs"/>
              </a:rPr>
              <a:t>in’t</a:t>
            </a:r>
            <a:r>
              <a:rPr kumimoji="0" lang="en-US" sz="1600" b="0" i="1"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pitchFamily="18" charset="0"/>
                <a:ea typeface="+mn-ea"/>
                <a:cs typeface="+mn-cs"/>
              </a:rPr>
              <a:t>.”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59942" name="WordArt 6"/>
          <p:cNvSpPr>
            <a:spLocks noChangeArrowheads="1" noChangeShapeType="1" noTextEdit="1"/>
          </p:cNvSpPr>
          <p:nvPr/>
        </p:nvSpPr>
        <p:spPr bwMode="auto">
          <a:xfrm rot="5400000">
            <a:off x="-1828799" y="3352801"/>
            <a:ext cx="7315200" cy="609598"/>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YOUNG MAN LUTHER </a:t>
            </a:r>
          </a:p>
        </p:txBody>
      </p:sp>
      <p:sp>
        <p:nvSpPr>
          <p:cNvPr id="5159943" name="WordArt 7"/>
          <p:cNvSpPr>
            <a:spLocks noChangeArrowheads="1" noChangeShapeType="1" noTextEdit="1"/>
          </p:cNvSpPr>
          <p:nvPr/>
        </p:nvSpPr>
        <p:spPr bwMode="auto">
          <a:xfrm rot="5400000">
            <a:off x="-1143000" y="3276600"/>
            <a:ext cx="7162800" cy="609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psychoanalysis &amp; History </a:t>
            </a:r>
          </a:p>
        </p:txBody>
      </p:sp>
      <p:sp>
        <p:nvSpPr>
          <p:cNvPr id="5159944" name="WordArt 8"/>
          <p:cNvSpPr>
            <a:spLocks noChangeArrowheads="1" noChangeShapeType="1" noTextEdit="1"/>
          </p:cNvSpPr>
          <p:nvPr/>
        </p:nvSpPr>
        <p:spPr bwMode="auto">
          <a:xfrm rot="5400000">
            <a:off x="-1524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Erik H Erikson</a:t>
            </a:r>
          </a:p>
        </p:txBody>
      </p:sp>
      <p:sp>
        <p:nvSpPr>
          <p:cNvPr id="5159945" name="WordArt 9" descr="Paper bag"/>
          <p:cNvSpPr>
            <a:spLocks noChangeArrowheads="1" noChangeShapeType="1" noTextEdit="1"/>
          </p:cNvSpPr>
          <p:nvPr/>
        </p:nvSpPr>
        <p:spPr bwMode="auto">
          <a:xfrm>
            <a:off x="4033838" y="609600"/>
            <a:ext cx="5262562"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Crazy Change History</a:t>
            </a:r>
          </a:p>
        </p:txBody>
      </p:sp>
    </p:spTree>
    <p:extLst>
      <p:ext uri="{BB962C8B-B14F-4D97-AF65-F5344CB8AC3E}">
        <p14:creationId xmlns:p14="http://schemas.microsoft.com/office/powerpoint/2010/main" val="30851050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9942"/>
                                        </p:tgtEl>
                                        <p:attrNameLst>
                                          <p:attrName>style.visibility</p:attrName>
                                        </p:attrNameLst>
                                      </p:cBhvr>
                                      <p:to>
                                        <p:strVal val="visible"/>
                                      </p:to>
                                    </p:set>
                                    <p:anim calcmode="lin" valueType="num">
                                      <p:cBhvr additive="base">
                                        <p:cTn id="11" dur="5000" fill="hold"/>
                                        <p:tgtEl>
                                          <p:spTgt spid="5159942"/>
                                        </p:tgtEl>
                                        <p:attrNameLst>
                                          <p:attrName>ppt_x</p:attrName>
                                        </p:attrNameLst>
                                      </p:cBhvr>
                                      <p:tavLst>
                                        <p:tav tm="0">
                                          <p:val>
                                            <p:strVal val="#ppt_x"/>
                                          </p:val>
                                        </p:tav>
                                        <p:tav tm="100000">
                                          <p:val>
                                            <p:strVal val="#ppt_x"/>
                                          </p:val>
                                        </p:tav>
                                      </p:tavLst>
                                    </p:anim>
                                    <p:anim calcmode="lin" valueType="num">
                                      <p:cBhvr additive="base">
                                        <p:cTn id="12" dur="5000" fill="hold"/>
                                        <p:tgtEl>
                                          <p:spTgt spid="515994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9943"/>
                                        </p:tgtEl>
                                        <p:attrNameLst>
                                          <p:attrName>style.visibility</p:attrName>
                                        </p:attrNameLst>
                                      </p:cBhvr>
                                      <p:to>
                                        <p:strVal val="visible"/>
                                      </p:to>
                                    </p:set>
                                    <p:anim calcmode="lin" valueType="num">
                                      <p:cBhvr additive="base">
                                        <p:cTn id="17" dur="5000" fill="hold"/>
                                        <p:tgtEl>
                                          <p:spTgt spid="5159943"/>
                                        </p:tgtEl>
                                        <p:attrNameLst>
                                          <p:attrName>ppt_x</p:attrName>
                                        </p:attrNameLst>
                                      </p:cBhvr>
                                      <p:tavLst>
                                        <p:tav tm="0">
                                          <p:val>
                                            <p:strVal val="0-#ppt_w/2"/>
                                          </p:val>
                                        </p:tav>
                                        <p:tav tm="100000">
                                          <p:val>
                                            <p:strVal val="#ppt_x"/>
                                          </p:val>
                                        </p:tav>
                                      </p:tavLst>
                                    </p:anim>
                                    <p:anim calcmode="lin" valueType="num">
                                      <p:cBhvr additive="base">
                                        <p:cTn id="18" dur="5000" fill="hold"/>
                                        <p:tgtEl>
                                          <p:spTgt spid="51599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9944"/>
                                        </p:tgtEl>
                                        <p:attrNameLst>
                                          <p:attrName>style.visibility</p:attrName>
                                        </p:attrNameLst>
                                      </p:cBhvr>
                                      <p:to>
                                        <p:strVal val="visible"/>
                                      </p:to>
                                    </p:set>
                                    <p:anim calcmode="lin" valueType="num">
                                      <p:cBhvr additive="base">
                                        <p:cTn id="23" dur="5000" fill="hold"/>
                                        <p:tgtEl>
                                          <p:spTgt spid="5159944"/>
                                        </p:tgtEl>
                                        <p:attrNameLst>
                                          <p:attrName>ppt_x</p:attrName>
                                        </p:attrNameLst>
                                      </p:cBhvr>
                                      <p:tavLst>
                                        <p:tav tm="0">
                                          <p:val>
                                            <p:strVal val="#ppt_x"/>
                                          </p:val>
                                        </p:tav>
                                        <p:tav tm="100000">
                                          <p:val>
                                            <p:strVal val="#ppt_x"/>
                                          </p:val>
                                        </p:tav>
                                      </p:tavLst>
                                    </p:anim>
                                    <p:anim calcmode="lin" valueType="num">
                                      <p:cBhvr additive="base">
                                        <p:cTn id="24" dur="5000" fill="hold"/>
                                        <p:tgtEl>
                                          <p:spTgt spid="51599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5159945"/>
                                        </p:tgtEl>
                                        <p:attrNameLst>
                                          <p:attrName>style.visibility</p:attrName>
                                        </p:attrNameLst>
                                      </p:cBhvr>
                                      <p:to>
                                        <p:strVal val="visible"/>
                                      </p:to>
                                    </p:set>
                                    <p:anim calcmode="lin" valueType="num">
                                      <p:cBhvr>
                                        <p:cTn id="29" dur="500" fill="hold"/>
                                        <p:tgtEl>
                                          <p:spTgt spid="5159945"/>
                                        </p:tgtEl>
                                        <p:attrNameLst>
                                          <p:attrName>ppt_w</p:attrName>
                                        </p:attrNameLst>
                                      </p:cBhvr>
                                      <p:tavLst>
                                        <p:tav tm="0">
                                          <p:val>
                                            <p:strVal val="4*#ppt_w"/>
                                          </p:val>
                                        </p:tav>
                                        <p:tav tm="100000">
                                          <p:val>
                                            <p:strVal val="#ppt_w"/>
                                          </p:val>
                                        </p:tav>
                                      </p:tavLst>
                                    </p:anim>
                                    <p:anim calcmode="lin" valueType="num">
                                      <p:cBhvr>
                                        <p:cTn id="30"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0" end="0"/>
                                            </p:txEl>
                                          </p:spTgt>
                                        </p:tgtEl>
                                        <p:attrNameLst>
                                          <p:attrName>style.visibility</p:attrName>
                                        </p:attrNameLst>
                                      </p:cBhvr>
                                      <p:to>
                                        <p:strVal val="visible"/>
                                      </p:to>
                                    </p:set>
                                    <p:anim calcmode="lin" valueType="num">
                                      <p:cBhvr additive="base">
                                        <p:cTn id="35"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type="wd">
                                    <p:tmPct val="100000"/>
                                  </p:iterate>
                                  <p:childTnLst>
                                    <p:set>
                                      <p:cBhvr>
                                        <p:cTn id="40" dur="1" fill="hold">
                                          <p:stCondLst>
                                            <p:cond delay="0"/>
                                          </p:stCondLst>
                                        </p:cTn>
                                        <p:tgtEl>
                                          <p:spTgt spid="5159940">
                                            <p:txEl>
                                              <p:pRg st="1" end="1"/>
                                            </p:txEl>
                                          </p:spTgt>
                                        </p:tgtEl>
                                        <p:attrNameLst>
                                          <p:attrName>style.visibility</p:attrName>
                                        </p:attrNameLst>
                                      </p:cBhvr>
                                      <p:to>
                                        <p:strVal val="visible"/>
                                      </p:to>
                                    </p:set>
                                    <p:anim calcmode="lin" valueType="num">
                                      <p:cBhvr additive="base">
                                        <p:cTn id="41" dur="300" fill="hold"/>
                                        <p:tgtEl>
                                          <p:spTgt spid="5159940">
                                            <p:txEl>
                                              <p:pRg st="1" end="1"/>
                                            </p:txEl>
                                          </p:spTgt>
                                        </p:tgtEl>
                                        <p:attrNameLst>
                                          <p:attrName>ppt_x</p:attrName>
                                        </p:attrNameLst>
                                      </p:cBhvr>
                                      <p:tavLst>
                                        <p:tav tm="0">
                                          <p:val>
                                            <p:strVal val="#ppt_x"/>
                                          </p:val>
                                        </p:tav>
                                        <p:tav tm="100000">
                                          <p:val>
                                            <p:strVal val="#ppt_x"/>
                                          </p:val>
                                        </p:tav>
                                      </p:tavLst>
                                    </p:anim>
                                    <p:anim calcmode="lin" valueType="num">
                                      <p:cBhvr additive="base">
                                        <p:cTn id="42" dur="300" fill="hold"/>
                                        <p:tgtEl>
                                          <p:spTgt spid="515994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wd">
                                    <p:tmPct val="5000"/>
                                  </p:iterate>
                                  <p:childTnLst>
                                    <p:set>
                                      <p:cBhvr>
                                        <p:cTn id="46" dur="1" fill="hold">
                                          <p:stCondLst>
                                            <p:cond delay="0"/>
                                          </p:stCondLst>
                                        </p:cTn>
                                        <p:tgtEl>
                                          <p:spTgt spid="5159940">
                                            <p:txEl>
                                              <p:pRg st="1" end="1"/>
                                            </p:txEl>
                                          </p:spTgt>
                                        </p:tgtEl>
                                        <p:attrNameLst>
                                          <p:attrName>style.visibility</p:attrName>
                                        </p:attrNameLst>
                                      </p:cBhvr>
                                      <p:to>
                                        <p:strVal val="visible"/>
                                      </p:to>
                                    </p:set>
                                    <p:anim calcmode="lin" valueType="num">
                                      <p:cBhvr>
                                        <p:cTn id="47" dur="1000" fill="hold"/>
                                        <p:tgtEl>
                                          <p:spTgt spid="5159940">
                                            <p:txEl>
                                              <p:pRg st="1" end="1"/>
                                            </p:txEl>
                                          </p:spTgt>
                                        </p:tgtEl>
                                        <p:attrNameLst>
                                          <p:attrName>ppt_w</p:attrName>
                                        </p:attrNameLst>
                                      </p:cBhvr>
                                      <p:tavLst>
                                        <p:tav tm="0">
                                          <p:val>
                                            <p:fltVal val="0"/>
                                          </p:val>
                                        </p:tav>
                                        <p:tav tm="100000">
                                          <p:val>
                                            <p:strVal val="#ppt_w"/>
                                          </p:val>
                                        </p:tav>
                                      </p:tavLst>
                                    </p:anim>
                                    <p:anim calcmode="lin" valueType="num">
                                      <p:cBhvr>
                                        <p:cTn id="48" dur="1000" fill="hold"/>
                                        <p:tgtEl>
                                          <p:spTgt spid="5159940">
                                            <p:txEl>
                                              <p:pRg st="1" end="1"/>
                                            </p:txEl>
                                          </p:spTgt>
                                        </p:tgtEl>
                                        <p:attrNameLst>
                                          <p:attrName>ppt_h</p:attrName>
                                        </p:attrNameLst>
                                      </p:cBhvr>
                                      <p:tavLst>
                                        <p:tav tm="0">
                                          <p:val>
                                            <p:fltVal val="0"/>
                                          </p:val>
                                        </p:tav>
                                        <p:tav tm="100000">
                                          <p:val>
                                            <p:strVal val="#ppt_h"/>
                                          </p:val>
                                        </p:tav>
                                      </p:tavLst>
                                    </p:anim>
                                    <p:anim calcmode="lin" valueType="num">
                                      <p:cBhvr>
                                        <p:cTn id="49" dur="1000" fill="hold"/>
                                        <p:tgtEl>
                                          <p:spTgt spid="5159940">
                                            <p:txEl>
                                              <p:pRg st="1" end="1"/>
                                            </p:txEl>
                                          </p:spTgt>
                                        </p:tgtEl>
                                        <p:attrNameLst>
                                          <p:attrName>style.rotation</p:attrName>
                                        </p:attrNameLst>
                                      </p:cBhvr>
                                      <p:tavLst>
                                        <p:tav tm="0">
                                          <p:val>
                                            <p:fltVal val="90"/>
                                          </p:val>
                                        </p:tav>
                                        <p:tav tm="100000">
                                          <p:val>
                                            <p:fltVal val="0"/>
                                          </p:val>
                                        </p:tav>
                                      </p:tavLst>
                                    </p:anim>
                                    <p:animEffect transition="in" filter="fade">
                                      <p:cBhvr>
                                        <p:cTn id="50" dur="1000"/>
                                        <p:tgtEl>
                                          <p:spTgt spid="51599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2" grpId="0" animBg="1"/>
      <p:bldP spid="5159943" grpId="0" animBg="1"/>
      <p:bldP spid="5159944" grpId="0" animBg="1"/>
      <p:bldP spid="5159945"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326850" name="Rectangle 2"/>
          <p:cNvSpPr>
            <a:spLocks noGrp="1" noChangeArrowheads="1"/>
          </p:cNvSpPr>
          <p:nvPr>
            <p:ph type="title"/>
          </p:nvPr>
        </p:nvSpPr>
        <p:spPr>
          <a:xfrm>
            <a:off x="2391507" y="609598"/>
            <a:ext cx="7385539" cy="5680669"/>
          </a:xfrm>
          <a:solidFill>
            <a:srgbClr val="FFFFFF"/>
          </a:solidFill>
        </p:spPr>
        <p:txBody>
          <a:bodyPr/>
          <a:lstStyle/>
          <a:p>
            <a:r>
              <a:rPr lang="en-US" sz="4800" b="1" dirty="0">
                <a:latin typeface="Australian Sunrise" pitchFamily="2" charset="0"/>
              </a:rPr>
              <a:t>It is the supreme art of the devil that he can make the law out of the gospel.</a:t>
            </a:r>
            <a:br>
              <a:rPr lang="en-US" sz="4800" b="1" dirty="0">
                <a:latin typeface="Australian Sunrise" pitchFamily="2" charset="0"/>
              </a:rPr>
            </a:br>
            <a:r>
              <a:rPr lang="en-US" sz="4800" b="1" dirty="0">
                <a:latin typeface="Australian Sunrise" pitchFamily="2" charset="0"/>
              </a:rPr>
              <a:t> If I can hold on to the distinction between law &amp; gospel,  I can say to him any and every time that he should kiss my backside!      </a:t>
            </a:r>
          </a:p>
        </p:txBody>
      </p:sp>
      <p:sp>
        <p:nvSpPr>
          <p:cNvPr id="5326851"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Martin Luther</a:t>
            </a:r>
          </a:p>
        </p:txBody>
      </p:sp>
      <p:pic>
        <p:nvPicPr>
          <p:cNvPr id="4" name="Picture 3" descr="st augustine  brixen.jpg"/>
          <p:cNvPicPr>
            <a:picLocks noChangeAspect="1"/>
          </p:cNvPicPr>
          <p:nvPr/>
        </p:nvPicPr>
        <p:blipFill>
          <a:blip r:embed="rId3" cstate="print"/>
          <a:stretch>
            <a:fillRect/>
          </a:stretch>
        </p:blipFill>
        <p:spPr>
          <a:xfrm flipH="1">
            <a:off x="2391503" y="609598"/>
            <a:ext cx="7385540" cy="5680668"/>
          </a:xfrm>
          <a:prstGeom prst="rect">
            <a:avLst/>
          </a:prstGeom>
        </p:spPr>
      </p:pic>
      <p:pic>
        <p:nvPicPr>
          <p:cNvPr id="1026" name="Picture 2">
            <a:extLst>
              <a:ext uri="{FF2B5EF4-FFF2-40B4-BE49-F238E27FC236}">
                <a16:creationId xmlns:a16="http://schemas.microsoft.com/office/drawing/2014/main" id="{1D45E7D3-897F-1D59-654D-2C1745CBC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121872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4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326850"/>
                                        </p:tgtEl>
                                        <p:attrNameLst>
                                          <p:attrName>style.visibility</p:attrName>
                                        </p:attrNameLst>
                                      </p:cBhvr>
                                      <p:to>
                                        <p:strVal val="visible"/>
                                      </p:to>
                                    </p:set>
                                    <p:anim calcmode="lin" valueType="num">
                                      <p:cBhvr>
                                        <p:cTn id="7" dur="300" fill="hold"/>
                                        <p:tgtEl>
                                          <p:spTgt spid="5326850"/>
                                        </p:tgtEl>
                                        <p:attrNameLst>
                                          <p:attrName>ppt_w</p:attrName>
                                        </p:attrNameLst>
                                      </p:cBhvr>
                                      <p:tavLst>
                                        <p:tav tm="0">
                                          <p:val>
                                            <p:fltVal val="0"/>
                                          </p:val>
                                        </p:tav>
                                        <p:tav tm="100000">
                                          <p:val>
                                            <p:strVal val="#ppt_w"/>
                                          </p:val>
                                        </p:tav>
                                      </p:tavLst>
                                    </p:anim>
                                    <p:anim calcmode="lin" valueType="num">
                                      <p:cBhvr>
                                        <p:cTn id="8" dur="300" fill="hold"/>
                                        <p:tgtEl>
                                          <p:spTgt spid="5326850"/>
                                        </p:tgtEl>
                                        <p:attrNameLst>
                                          <p:attrName>ppt_h</p:attrName>
                                        </p:attrNameLst>
                                      </p:cBhvr>
                                      <p:tavLst>
                                        <p:tav tm="0">
                                          <p:val>
                                            <p:fltVal val="0"/>
                                          </p:val>
                                        </p:tav>
                                        <p:tav tm="100000">
                                          <p:val>
                                            <p:strVal val="#ppt_h"/>
                                          </p:val>
                                        </p:tav>
                                      </p:tavLst>
                                    </p:anim>
                                    <p:anim calcmode="lin" valueType="num">
                                      <p:cBhvr>
                                        <p:cTn id="9" dur="300" fill="hold"/>
                                        <p:tgtEl>
                                          <p:spTgt spid="5326850"/>
                                        </p:tgtEl>
                                        <p:attrNameLst>
                                          <p:attrName>ppt_x</p:attrName>
                                        </p:attrNameLst>
                                      </p:cBhvr>
                                      <p:tavLst>
                                        <p:tav tm="0">
                                          <p:val>
                                            <p:fltVal val="0.5"/>
                                          </p:val>
                                        </p:tav>
                                        <p:tav tm="100000">
                                          <p:val>
                                            <p:strVal val="#ppt_x"/>
                                          </p:val>
                                        </p:tav>
                                      </p:tavLst>
                                    </p:anim>
                                    <p:anim calcmode="lin" valueType="num">
                                      <p:cBhvr>
                                        <p:cTn id="10" dur="300" fill="hold"/>
                                        <p:tgtEl>
                                          <p:spTgt spid="532685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plus(out)">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4"/>
                                        </p:tgtEl>
                                        <p:attrNameLst>
                                          <p:attrName>style.opacity</p:attrName>
                                        </p:attrNameLst>
                                      </p:cBhvr>
                                      <p:to>
                                        <p:strVal val="0.5"/>
                                      </p:to>
                                    </p:set>
                                    <p:animEffect filter="image" prLst="opacity: 0.5">
                                      <p:cBhvr rctx="IE">
                                        <p:cTn id="20" dur="indefinite"/>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circle(in)">
                                      <p:cBhvr>
                                        <p:cTn id="2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850"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429250" name="Rectangle 2"/>
          <p:cNvSpPr>
            <a:spLocks noGrp="1" noChangeArrowheads="1"/>
          </p:cNvSpPr>
          <p:nvPr>
            <p:ph type="title"/>
          </p:nvPr>
        </p:nvSpPr>
        <p:spPr>
          <a:xfrm>
            <a:off x="847023" y="0"/>
            <a:ext cx="10453036" cy="685800"/>
          </a:xfrm>
          <a:solidFill>
            <a:srgbClr val="FF0066"/>
          </a:solidFill>
        </p:spPr>
        <p:txBody>
          <a:bodyPr/>
          <a:lstStyle/>
          <a:p>
            <a:r>
              <a:rPr lang="en-US" sz="4800" b="1" u="sng" dirty="0">
                <a:solidFill>
                  <a:srgbClr val="CCECFF"/>
                </a:solidFill>
                <a:effectLst>
                  <a:outerShdw blurRad="38100" dist="38100" dir="2700000" algn="tl">
                    <a:srgbClr val="000000"/>
                  </a:outerShdw>
                </a:effectLst>
                <a:latin typeface="Storybook" pitchFamily="2" charset="0"/>
              </a:rPr>
              <a:t>FROM ‘YOUNG MAN LUTHER’ PAGE 216: </a:t>
            </a:r>
          </a:p>
        </p:txBody>
      </p:sp>
      <p:sp>
        <p:nvSpPr>
          <p:cNvPr id="5429253" name="WordArt 5"/>
          <p:cNvSpPr>
            <a:spLocks noChangeArrowheads="1" noChangeShapeType="1" noTextEdit="1"/>
          </p:cNvSpPr>
          <p:nvPr/>
        </p:nvSpPr>
        <p:spPr bwMode="auto">
          <a:xfrm>
            <a:off x="2514600" y="1676400"/>
            <a:ext cx="7086600" cy="419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a:t>
            </a:r>
          </a:p>
        </p:txBody>
      </p:sp>
      <p:sp>
        <p:nvSpPr>
          <p:cNvPr id="4" name="TextBox 3"/>
          <p:cNvSpPr txBox="1"/>
          <p:nvPr/>
        </p:nvSpPr>
        <p:spPr>
          <a:xfrm>
            <a:off x="125129" y="990601"/>
            <a:ext cx="11906450" cy="5509200"/>
          </a:xfrm>
          <a:prstGeom prst="rect">
            <a:avLst/>
          </a:prstGeom>
          <a:noFill/>
        </p:spPr>
        <p:txBody>
          <a:bodyPr wrap="square" rtlCol="0">
            <a:spAutoFit/>
          </a:bodyPr>
          <a:lstStyle/>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Storybook" pitchFamily="2" charset="0"/>
              </a:rPr>
              <a:t>“Luther had recourse to massive </a:t>
            </a:r>
            <a:r>
              <a:rPr lang="en-US" sz="3200" b="1" dirty="0" err="1">
                <a:solidFill>
                  <a:srgbClr val="000000"/>
                </a:solidFill>
                <a:effectLst>
                  <a:outerShdw blurRad="38100" dist="38100" dir="2700000" algn="tl">
                    <a:srgbClr val="000000">
                      <a:alpha val="43137"/>
                    </a:srgbClr>
                  </a:outerShdw>
                </a:effectLst>
                <a:latin typeface="Storybook" pitchFamily="2" charset="0"/>
              </a:rPr>
              <a:t>totalisms</a:t>
            </a:r>
            <a:r>
              <a:rPr lang="en-US" sz="3200" b="1" dirty="0">
                <a:solidFill>
                  <a:srgbClr val="000000"/>
                </a:solidFill>
                <a:effectLst>
                  <a:outerShdw blurRad="38100" dist="38100" dir="2700000" algn="tl">
                    <a:srgbClr val="000000">
                      <a:alpha val="43137"/>
                    </a:srgbClr>
                  </a:outerShdw>
                </a:effectLst>
                <a:latin typeface="Storybook" pitchFamily="2" charset="0"/>
              </a:rPr>
              <a:t> from which he derived the foundation stones for a new wholeness.  The whole person includes certain total states in his balances:  we are,  Luther proclaimed,  totally sinners (</a:t>
            </a:r>
            <a:r>
              <a:rPr lang="en-US" sz="3200" b="1" dirty="0" err="1">
                <a:solidFill>
                  <a:srgbClr val="000000"/>
                </a:solidFill>
                <a:effectLst>
                  <a:outerShdw blurRad="38100" dist="38100" dir="2700000" algn="tl">
                    <a:srgbClr val="000000">
                      <a:alpha val="43137"/>
                    </a:srgbClr>
                  </a:outerShdw>
                </a:effectLst>
                <a:latin typeface="Storybook" pitchFamily="2" charset="0"/>
              </a:rPr>
              <a:t>totus</a:t>
            </a:r>
            <a:r>
              <a:rPr lang="en-US" sz="3200" b="1" dirty="0">
                <a:solidFill>
                  <a:srgbClr val="000000"/>
                </a:solidFill>
                <a:effectLst>
                  <a:outerShdw blurRad="38100" dist="38100" dir="2700000" algn="tl">
                    <a:srgbClr val="000000">
                      <a:alpha val="43137"/>
                    </a:srgbClr>
                  </a:outerShdw>
                </a:effectLst>
                <a:latin typeface="Storybook" pitchFamily="2" charset="0"/>
              </a:rPr>
              <a:t> homo </a:t>
            </a:r>
            <a:r>
              <a:rPr lang="en-US" sz="3200" b="1" dirty="0" err="1">
                <a:solidFill>
                  <a:srgbClr val="000000"/>
                </a:solidFill>
                <a:effectLst>
                  <a:outerShdw blurRad="38100" dist="38100" dir="2700000" algn="tl">
                    <a:srgbClr val="000000">
                      <a:alpha val="43137"/>
                    </a:srgbClr>
                  </a:outerShdw>
                </a:effectLst>
                <a:latin typeface="Storybook" pitchFamily="2" charset="0"/>
              </a:rPr>
              <a:t>peccator</a:t>
            </a:r>
            <a:r>
              <a:rPr lang="en-US" sz="3200" b="1" dirty="0">
                <a:solidFill>
                  <a:srgbClr val="000000"/>
                </a:solidFill>
                <a:effectLst>
                  <a:outerShdw blurRad="38100" dist="38100" dir="2700000" algn="tl">
                    <a:srgbClr val="000000">
                      <a:alpha val="43137"/>
                    </a:srgbClr>
                  </a:outerShdw>
                </a:effectLst>
                <a:latin typeface="Storybook" pitchFamily="2" charset="0"/>
              </a:rPr>
              <a:t>) and totally just (</a:t>
            </a:r>
            <a:r>
              <a:rPr lang="en-US" sz="3200" b="1" dirty="0" err="1">
                <a:solidFill>
                  <a:srgbClr val="000000"/>
                </a:solidFill>
                <a:effectLst>
                  <a:outerShdw blurRad="38100" dist="38100" dir="2700000" algn="tl">
                    <a:srgbClr val="000000">
                      <a:alpha val="43137"/>
                    </a:srgbClr>
                  </a:outerShdw>
                </a:effectLst>
                <a:latin typeface="Storybook" pitchFamily="2" charset="0"/>
              </a:rPr>
              <a:t>totus</a:t>
            </a:r>
            <a:r>
              <a:rPr lang="en-US" sz="3200" b="1" dirty="0">
                <a:solidFill>
                  <a:srgbClr val="000000"/>
                </a:solidFill>
                <a:effectLst>
                  <a:outerShdw blurRad="38100" dist="38100" dir="2700000" algn="tl">
                    <a:srgbClr val="000000">
                      <a:alpha val="43137"/>
                    </a:srgbClr>
                  </a:outerShdw>
                </a:effectLst>
                <a:latin typeface="Storybook" pitchFamily="2" charset="0"/>
              </a:rPr>
              <a:t> homo </a:t>
            </a:r>
            <a:r>
              <a:rPr lang="en-US" sz="3200" b="1" dirty="0" err="1">
                <a:solidFill>
                  <a:srgbClr val="000000"/>
                </a:solidFill>
                <a:effectLst>
                  <a:outerShdw blurRad="38100" dist="38100" dir="2700000" algn="tl">
                    <a:srgbClr val="000000">
                      <a:alpha val="43137"/>
                    </a:srgbClr>
                  </a:outerShdw>
                </a:effectLst>
                <a:latin typeface="Storybook" pitchFamily="2" charset="0"/>
              </a:rPr>
              <a:t>justus</a:t>
            </a:r>
            <a:r>
              <a:rPr lang="en-US" sz="3200" b="1" dirty="0">
                <a:solidFill>
                  <a:srgbClr val="000000"/>
                </a:solidFill>
                <a:effectLst>
                  <a:outerShdw blurRad="38100" dist="38100" dir="2700000" algn="tl">
                    <a:srgbClr val="000000">
                      <a:alpha val="43137"/>
                    </a:srgbClr>
                  </a:outerShdw>
                </a:effectLst>
                <a:latin typeface="Storybook" pitchFamily="2" charset="0"/>
              </a:rPr>
              <a:t>),  always both damned and blessed,  both alive and dead.</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Storybook" pitchFamily="2" charset="0"/>
              </a:rPr>
              <a:t>  We thus cannot strive,  </a:t>
            </a:r>
            <a:r>
              <a:rPr lang="en-US" sz="3200" b="1" i="1" dirty="0">
                <a:solidFill>
                  <a:srgbClr val="000000"/>
                </a:solidFill>
                <a:effectLst>
                  <a:outerShdw blurRad="38100" dist="38100" dir="2700000" algn="tl">
                    <a:srgbClr val="000000">
                      <a:alpha val="43137"/>
                    </a:srgbClr>
                  </a:outerShdw>
                </a:effectLst>
                <a:latin typeface="Storybook" pitchFamily="2" charset="0"/>
              </a:rPr>
              <a:t>by hook or by crook</a:t>
            </a:r>
            <a:r>
              <a:rPr lang="en-US" sz="3200" b="1" dirty="0">
                <a:solidFill>
                  <a:srgbClr val="000000"/>
                </a:solidFill>
                <a:effectLst>
                  <a:outerShdw blurRad="38100" dist="38100" dir="2700000" algn="tl">
                    <a:srgbClr val="000000">
                      <a:alpha val="43137"/>
                    </a:srgbClr>
                  </a:outerShdw>
                </a:effectLst>
                <a:latin typeface="Storybook" pitchFamily="2" charset="0"/>
              </a:rPr>
              <a:t>,  to get from one absolute stage into another;  we can only use our God-given organs of awareness in the here and now to encompass the paradoxes of the human condition.  This means that at any given moment,  and in any given act or thought,  we are codetermined to a degree which can never become quite conscious by our drives and by our conscience.”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29250">
                                            <p:txEl>
                                              <p:pRg st="0" end="0"/>
                                            </p:txEl>
                                          </p:spTgt>
                                        </p:tgtEl>
                                        <p:attrNameLst>
                                          <p:attrName>style.visibility</p:attrName>
                                        </p:attrNameLst>
                                      </p:cBhvr>
                                      <p:to>
                                        <p:strVal val="visible"/>
                                      </p:to>
                                    </p:set>
                                    <p:anim calcmode="lin" valueType="num">
                                      <p:cBhvr additive="base">
                                        <p:cTn id="7" dur="300" fill="hold"/>
                                        <p:tgtEl>
                                          <p:spTgt spid="5429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29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429253"/>
                                        </p:tgtEl>
                                        <p:attrNameLst>
                                          <p:attrName>style.visibility</p:attrName>
                                        </p:attrNameLst>
                                      </p:cBhvr>
                                      <p:to>
                                        <p:strVal val="visible"/>
                                      </p:to>
                                    </p:set>
                                    <p:anim calcmode="lin" valueType="num">
                                      <p:cBhvr>
                                        <p:cTn id="13" dur="500" fill="hold"/>
                                        <p:tgtEl>
                                          <p:spTgt spid="5429253"/>
                                        </p:tgtEl>
                                        <p:attrNameLst>
                                          <p:attrName>ppt_w</p:attrName>
                                        </p:attrNameLst>
                                      </p:cBhvr>
                                      <p:tavLst>
                                        <p:tav tm="0">
                                          <p:val>
                                            <p:strVal val="4/3*#ppt_w"/>
                                          </p:val>
                                        </p:tav>
                                        <p:tav tm="100000">
                                          <p:val>
                                            <p:strVal val="#ppt_w"/>
                                          </p:val>
                                        </p:tav>
                                      </p:tavLst>
                                    </p:anim>
                                    <p:anim calcmode="lin" valueType="num">
                                      <p:cBhvr>
                                        <p:cTn id="14" dur="500" fill="hold"/>
                                        <p:tgtEl>
                                          <p:spTgt spid="542925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4">
                                            <p:txEl>
                                              <p:pRg st="0" end="0"/>
                                            </p:txEl>
                                          </p:spTgt>
                                        </p:tgtEl>
                                        <p:attrNameLst>
                                          <p:attrName>style.color</p:attrName>
                                        </p:attrNameLst>
                                      </p:cBhvr>
                                      <p:to>
                                        <p:clrVal>
                                          <a:schemeClr val="accent2"/>
                                        </p:clrVal>
                                      </p:to>
                                    </p:set>
                                    <p:set>
                                      <p:cBhvr>
                                        <p:cTn id="19" dur="500" fill="hold"/>
                                        <p:tgtEl>
                                          <p:spTgt spid="4">
                                            <p:txEl>
                                              <p:pRg st="0" end="0"/>
                                            </p:txEl>
                                          </p:spTgt>
                                        </p:tgtEl>
                                        <p:attrNameLst>
                                          <p:attrName>fillcolor</p:attrName>
                                        </p:attrNameLst>
                                      </p:cBhvr>
                                      <p:to>
                                        <p:clrVal>
                                          <a:schemeClr val="accent2"/>
                                        </p:clrVal>
                                      </p:to>
                                    </p:set>
                                    <p:set>
                                      <p:cBhvr>
                                        <p:cTn id="20" dur="500" fill="hold"/>
                                        <p:tgtEl>
                                          <p:spTgt spid="4">
                                            <p:txEl>
                                              <p:pRg st="0" end="0"/>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4">
                                            <p:txEl>
                                              <p:pRg st="1" end="1"/>
                                            </p:txEl>
                                          </p:spTgt>
                                        </p:tgtEl>
                                        <p:attrNameLst>
                                          <p:attrName>style.color</p:attrName>
                                        </p:attrNameLst>
                                      </p:cBhvr>
                                      <p:to>
                                        <p:clrVal>
                                          <a:schemeClr val="accent2"/>
                                        </p:clrVal>
                                      </p:to>
                                    </p:set>
                                    <p:set>
                                      <p:cBhvr>
                                        <p:cTn id="23" dur="500" fill="hold"/>
                                        <p:tgtEl>
                                          <p:spTgt spid="4">
                                            <p:txEl>
                                              <p:pRg st="1" end="1"/>
                                            </p:txEl>
                                          </p:spTgt>
                                        </p:tgtEl>
                                        <p:attrNameLst>
                                          <p:attrName>fillcolor</p:attrName>
                                        </p:attrNameLst>
                                      </p:cBhvr>
                                      <p:to>
                                        <p:clrVal>
                                          <a:schemeClr val="accent2"/>
                                        </p:clrVal>
                                      </p:to>
                                    </p:set>
                                    <p:set>
                                      <p:cBhvr>
                                        <p:cTn id="2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250" grpId="0" build="p" autoUpdateAnimBg="0"/>
      <p:bldP spid="542925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09800" y="381000"/>
            <a:ext cx="7772400" cy="1371600"/>
          </a:xfrm>
          <a:solidFill>
            <a:srgbClr val="FFFFFF"/>
          </a:solidFill>
        </p:spPr>
        <p:txBody>
          <a:bodyPr/>
          <a:lstStyle/>
          <a:p>
            <a:r>
              <a:rPr lang="en-US" dirty="0"/>
              <a:t>Martin Luther:  </a:t>
            </a:r>
            <a:r>
              <a:rPr lang="en-US" dirty="0">
                <a:solidFill>
                  <a:srgbClr val="CC3300"/>
                </a:solidFill>
              </a:rPr>
              <a:t>SIN BOLDLY!</a:t>
            </a:r>
            <a:br>
              <a:rPr lang="en-US" dirty="0"/>
            </a:br>
            <a:r>
              <a:rPr lang="en-US" i="1" dirty="0"/>
              <a:t>Written in 1521 to Melanchthon</a:t>
            </a:r>
            <a:r>
              <a:rPr lang="en-US" dirty="0"/>
              <a:t>  </a:t>
            </a:r>
          </a:p>
        </p:txBody>
      </p:sp>
      <p:sp>
        <p:nvSpPr>
          <p:cNvPr id="71683" name="Rectangle 3"/>
          <p:cNvSpPr>
            <a:spLocks noGrp="1" noChangeArrowheads="1"/>
          </p:cNvSpPr>
          <p:nvPr>
            <p:ph type="body" idx="1"/>
          </p:nvPr>
        </p:nvSpPr>
        <p:spPr>
          <a:xfrm>
            <a:off x="1742173" y="1752600"/>
            <a:ext cx="8441355" cy="4426819"/>
          </a:xfrm>
        </p:spPr>
        <p:txBody>
          <a:bodyPr/>
          <a:lstStyle/>
          <a:p>
            <a:pPr>
              <a:lnSpc>
                <a:spcPct val="90000"/>
              </a:lnSpc>
            </a:pPr>
            <a:r>
              <a:rPr lang="en-US" sz="4000" dirty="0">
                <a:solidFill>
                  <a:srgbClr val="990033"/>
                </a:solidFill>
                <a:latin typeface="Franciscan" pitchFamily="2" charset="0"/>
              </a:rPr>
              <a:t>“God does not save those who are only imaginary sinners.  Be a sinner, and </a:t>
            </a:r>
            <a:r>
              <a:rPr lang="en-US" sz="4000" b="1" dirty="0">
                <a:solidFill>
                  <a:srgbClr val="990033"/>
                </a:solidFill>
                <a:latin typeface="Franciscan" pitchFamily="2" charset="0"/>
              </a:rPr>
              <a:t>let</a:t>
            </a:r>
            <a:r>
              <a:rPr lang="en-US" sz="4000" dirty="0">
                <a:solidFill>
                  <a:srgbClr val="990033"/>
                </a:solidFill>
                <a:latin typeface="Franciscan" pitchFamily="2" charset="0"/>
              </a:rPr>
              <a:t>    </a:t>
            </a:r>
            <a:r>
              <a:rPr lang="en-US" sz="4000" b="1" dirty="0">
                <a:solidFill>
                  <a:srgbClr val="990033"/>
                </a:solidFill>
                <a:latin typeface="Franciscan" pitchFamily="2" charset="0"/>
              </a:rPr>
              <a:t>your sins be strong</a:t>
            </a:r>
            <a:r>
              <a:rPr lang="en-US" sz="4000" dirty="0">
                <a:solidFill>
                  <a:srgbClr val="990033"/>
                </a:solidFill>
                <a:latin typeface="Franciscan" pitchFamily="2" charset="0"/>
              </a:rPr>
              <a:t>, but let your trust in Christ be stronger…  No sin can separate   us from Him,  </a:t>
            </a:r>
            <a:r>
              <a:rPr lang="en-US" sz="4000" b="1" dirty="0">
                <a:solidFill>
                  <a:srgbClr val="990033"/>
                </a:solidFill>
                <a:latin typeface="Franciscan" pitchFamily="2" charset="0"/>
              </a:rPr>
              <a:t>even if we were to kill or commit adultery thousands of times </a:t>
            </a:r>
            <a:r>
              <a:rPr lang="en-US" sz="4000" dirty="0">
                <a:solidFill>
                  <a:srgbClr val="990033"/>
                </a:solidFill>
                <a:latin typeface="Franciscan" pitchFamily="2" charset="0"/>
              </a:rPr>
              <a:t>each day.  Pray hard for you are quite a sinner.” </a:t>
            </a:r>
            <a:r>
              <a:rPr lang="en-US" sz="4000" b="1" dirty="0">
                <a:solidFill>
                  <a:srgbClr val="990033"/>
                </a:solidFill>
                <a:latin typeface="Franciscan" pitchFamily="2" charset="0"/>
              </a:rPr>
              <a:t>*</a:t>
            </a:r>
            <a:r>
              <a:rPr lang="en-US" sz="4000" b="1" dirty="0"/>
              <a:t> </a:t>
            </a:r>
          </a:p>
        </p:txBody>
      </p:sp>
      <p:sp>
        <p:nvSpPr>
          <p:cNvPr id="71684" name="Comment 4"/>
          <p:cNvSpPr>
            <a:spLocks noChangeArrowheads="1"/>
          </p:cNvSpPr>
          <p:nvPr/>
        </p:nvSpPr>
        <p:spPr bwMode="auto">
          <a:xfrm>
            <a:off x="1539876" y="-1066800"/>
            <a:ext cx="72993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What Real Difference In Attitude With This Verse  – “Free from the law – oh happy condition,  we may sin as we please &amp; still have remission”?</a:t>
            </a:r>
          </a:p>
        </p:txBody>
      </p:sp>
      <p:sp>
        <p:nvSpPr>
          <p:cNvPr id="6" name="TextBox 5"/>
          <p:cNvSpPr txBox="1"/>
          <p:nvPr/>
        </p:nvSpPr>
        <p:spPr>
          <a:xfrm>
            <a:off x="1742172" y="6275672"/>
            <a:ext cx="8240027" cy="523220"/>
          </a:xfrm>
          <a:prstGeom prst="rect">
            <a:avLst/>
          </a:prstGeom>
          <a:solidFill>
            <a:srgbClr val="C00000"/>
          </a:solidFill>
        </p:spPr>
        <p:txBody>
          <a:bodyPr wrap="square" rtlCol="0">
            <a:spAutoFit/>
          </a:bodyPr>
          <a:lstStyle/>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Storybook" pitchFamily="2" charset="0"/>
              </a:rPr>
              <a:t>* The Mythical Relationship of Odin’s Sons Thor &amp; Loki</a:t>
            </a:r>
          </a:p>
        </p:txBody>
      </p:sp>
      <p:pic>
        <p:nvPicPr>
          <p:cNvPr id="7" name="Picture 5" descr="C:\Documents and Settings\Owner\My Documents\Educational Illustrations\02feb20-christ-struck-by-god.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thunder ou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 name="Rectangle 3"/>
          <p:cNvSpPr/>
          <p:nvPr/>
        </p:nvSpPr>
        <p:spPr>
          <a:xfrm>
            <a:off x="462014" y="0"/>
            <a:ext cx="11136428" cy="6740307"/>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31550" cmpd="sng">
                  <a:gradFill>
                    <a:gsLst>
                      <a:gs pos="25000">
                        <a:srgbClr val="00CC99">
                          <a:shade val="25000"/>
                          <a:satMod val="190000"/>
                        </a:srgbClr>
                      </a:gs>
                      <a:gs pos="80000">
                        <a:srgbClr val="00CC99">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Storybook" pitchFamily="2" charset="0"/>
              </a:rPr>
              <a:t>THE PRIVATE PREFERENCE TOOL IN EXCHANGES OF COMMUNICATION BETWEEN THOSE OF AN EXTREME INTELLIGENCE IS OFTEN A FORM OF HIGH SARCASM.</a:t>
            </a:r>
          </a:p>
          <a:p>
            <a:pPr algn="ctr" fontAlgn="base">
              <a:spcBef>
                <a:spcPct val="0"/>
              </a:spcBef>
              <a:spcAft>
                <a:spcPct val="0"/>
              </a:spcAft>
            </a:pPr>
            <a:r>
              <a:rPr lang="en-US" sz="5400" b="1" dirty="0">
                <a:ln w="31550" cmpd="sng">
                  <a:gradFill>
                    <a:gsLst>
                      <a:gs pos="25000">
                        <a:srgbClr val="00CC99">
                          <a:shade val="25000"/>
                          <a:satMod val="190000"/>
                        </a:srgbClr>
                      </a:gs>
                      <a:gs pos="80000">
                        <a:srgbClr val="00CC99">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Storybook" pitchFamily="2" charset="0"/>
              </a:rPr>
              <a:t> THIS TYPE OF EXPRESSION IS THE WRONG CHOICE FOR A LARGE AUDIENCE &amp; SERIOUS MATTERS!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4">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0694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505602" name="Rectangle 1026"/>
          <p:cNvSpPr>
            <a:spLocks noGrp="1" noChangeArrowheads="1"/>
          </p:cNvSpPr>
          <p:nvPr>
            <p:ph type="title"/>
          </p:nvPr>
        </p:nvSpPr>
        <p:spPr>
          <a:xfrm>
            <a:off x="2002054" y="346509"/>
            <a:ext cx="8056345" cy="5890662"/>
          </a:xfrm>
          <a:solidFill>
            <a:srgbClr val="FFFFFF"/>
          </a:solidFill>
        </p:spPr>
        <p:txBody>
          <a:bodyPr/>
          <a:lstStyle/>
          <a:p>
            <a:r>
              <a:rPr lang="en-US" sz="6600" dirty="0">
                <a:latin typeface="Stencil" panose="040409050D0802020404" pitchFamily="82" charset="0"/>
              </a:rPr>
              <a:t>HISTORY IS THE RECORD OF AN ENCOUNTER BETWEEN CHARACTER &amp; CIRCUMSTANCE! </a:t>
            </a:r>
          </a:p>
        </p:txBody>
      </p:sp>
      <p:sp>
        <p:nvSpPr>
          <p:cNvPr id="4505603" name="WordArt 1027"/>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Donald Creighton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505602"/>
                                        </p:tgtEl>
                                        <p:attrNameLst>
                                          <p:attrName>style.visibility</p:attrName>
                                        </p:attrNameLst>
                                      </p:cBhvr>
                                      <p:to>
                                        <p:strVal val="visible"/>
                                      </p:to>
                                    </p:set>
                                    <p:anim calcmode="lin" valueType="num">
                                      <p:cBhvr>
                                        <p:cTn id="7" dur="300" fill="hold"/>
                                        <p:tgtEl>
                                          <p:spTgt spid="4505602"/>
                                        </p:tgtEl>
                                        <p:attrNameLst>
                                          <p:attrName>ppt_w</p:attrName>
                                        </p:attrNameLst>
                                      </p:cBhvr>
                                      <p:tavLst>
                                        <p:tav tm="0">
                                          <p:val>
                                            <p:fltVal val="0"/>
                                          </p:val>
                                        </p:tav>
                                        <p:tav tm="100000">
                                          <p:val>
                                            <p:strVal val="#ppt_w"/>
                                          </p:val>
                                        </p:tav>
                                      </p:tavLst>
                                    </p:anim>
                                    <p:anim calcmode="lin" valueType="num">
                                      <p:cBhvr>
                                        <p:cTn id="8" dur="300" fill="hold"/>
                                        <p:tgtEl>
                                          <p:spTgt spid="4505602"/>
                                        </p:tgtEl>
                                        <p:attrNameLst>
                                          <p:attrName>ppt_h</p:attrName>
                                        </p:attrNameLst>
                                      </p:cBhvr>
                                      <p:tavLst>
                                        <p:tav tm="0">
                                          <p:val>
                                            <p:fltVal val="0"/>
                                          </p:val>
                                        </p:tav>
                                        <p:tav tm="100000">
                                          <p:val>
                                            <p:strVal val="#ppt_h"/>
                                          </p:val>
                                        </p:tav>
                                      </p:tavLst>
                                    </p:anim>
                                    <p:anim calcmode="lin" valueType="num">
                                      <p:cBhvr>
                                        <p:cTn id="9" dur="300" fill="hold"/>
                                        <p:tgtEl>
                                          <p:spTgt spid="4505602"/>
                                        </p:tgtEl>
                                        <p:attrNameLst>
                                          <p:attrName>ppt_x</p:attrName>
                                        </p:attrNameLst>
                                      </p:cBhvr>
                                      <p:tavLst>
                                        <p:tav tm="0">
                                          <p:val>
                                            <p:fltVal val="0.5"/>
                                          </p:val>
                                        </p:tav>
                                        <p:tav tm="100000">
                                          <p:val>
                                            <p:strVal val="#ppt_x"/>
                                          </p:val>
                                        </p:tav>
                                      </p:tavLst>
                                    </p:anim>
                                    <p:anim calcmode="lin" valueType="num">
                                      <p:cBhvr>
                                        <p:cTn id="10" dur="300" fill="hold"/>
                                        <p:tgtEl>
                                          <p:spTgt spid="45056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02"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ecate_sized.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 y="0"/>
            <a:ext cx="12192000" cy="923330"/>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base">
              <a:spcBef>
                <a:spcPct val="0"/>
              </a:spcBef>
              <a:spcAft>
                <a:spcPct val="0"/>
              </a:spcAft>
            </a:pPr>
            <a:r>
              <a:rPr lang="en-US" sz="5400" b="1" dirty="0">
                <a:ln>
                  <a:prstDash val="solid"/>
                </a:ln>
                <a:solidFill>
                  <a:srgbClr val="2D2DB9">
                    <a:lumMod val="40000"/>
                    <a:lumOff val="60000"/>
                  </a:srgbClr>
                </a:solidFill>
                <a:effectLst>
                  <a:outerShdw blurRad="88000" dist="50800" dir="5040000" algn="tl">
                    <a:srgbClr val="000000">
                      <a:tint val="80000"/>
                      <a:satMod val="250000"/>
                      <a:alpha val="45000"/>
                    </a:srgbClr>
                  </a:outerShdw>
                </a:effectLst>
                <a:latin typeface="Storybook" pitchFamily="2" charset="0"/>
              </a:rPr>
              <a:t>The Italians of the Day were Called:</a:t>
            </a:r>
          </a:p>
        </p:txBody>
      </p:sp>
      <p:sp>
        <p:nvSpPr>
          <p:cNvPr id="5" name="Rectangle 4"/>
          <p:cNvSpPr/>
          <p:nvPr/>
        </p:nvSpPr>
        <p:spPr>
          <a:xfrm>
            <a:off x="1203158" y="1164656"/>
            <a:ext cx="9692640" cy="4985980"/>
          </a:xfrm>
          <a:prstGeom prst="rect">
            <a:avLst/>
          </a:prstGeom>
          <a:noFill/>
        </p:spPr>
        <p:txBody>
          <a:bodyPr wrap="square" lIns="91440" tIns="45720" rIns="91440" bIns="45720">
            <a:spAutoFit/>
          </a:bodyPr>
          <a:lstStyle/>
          <a:p>
            <a:pPr algn="ctr" fontAlgn="base">
              <a:spcBef>
                <a:spcPct val="0"/>
              </a:spcBef>
              <a:spcAft>
                <a:spcPct val="0"/>
              </a:spcAft>
            </a:pPr>
            <a:r>
              <a:rPr lang="en-US" sz="5400" b="1" spc="200" dirty="0">
                <a:ln w="29210">
                  <a:solidFill>
                    <a:srgbClr val="FFFFFF">
                      <a:tint val="10000"/>
                    </a:srgbClr>
                  </a:solidFill>
                </a:ln>
                <a:solidFill>
                  <a:srgbClr val="FFCCFF"/>
                </a:solidFill>
                <a:effectLst>
                  <a:innerShdw blurRad="50800" dist="50800" dir="8100000">
                    <a:srgbClr val="7D7D7D">
                      <a:alpha val="73000"/>
                    </a:srgbClr>
                  </a:innerShdw>
                </a:effectLst>
                <a:latin typeface="Storybook" pitchFamily="2" charset="0"/>
              </a:rPr>
              <a:t>“…not obedient sheep, meek and innocent’, but rather, “proud lions, cruel bears,  rapacious wolves, dishonest pigs,  and other wild beasts.”</a:t>
            </a:r>
          </a:p>
          <a:p>
            <a:pPr algn="ctr" fontAlgn="base">
              <a:spcBef>
                <a:spcPct val="0"/>
              </a:spcBef>
              <a:spcAft>
                <a:spcPct val="0"/>
              </a:spcAft>
            </a:pPr>
            <a:r>
              <a:rPr lang="en-US" sz="4800" b="1" spc="200" dirty="0">
                <a:ln w="29210">
                  <a:solidFill>
                    <a:srgbClr val="FFFFFF">
                      <a:tint val="10000"/>
                    </a:srgbClr>
                  </a:solidFill>
                </a:ln>
                <a:solidFill>
                  <a:srgbClr val="FF0066"/>
                </a:solidFill>
                <a:effectLst>
                  <a:innerShdw blurRad="50800" dist="50800" dir="8100000">
                    <a:srgbClr val="7D7D7D">
                      <a:alpha val="73000"/>
                    </a:srgbClr>
                  </a:innerShdw>
                </a:effectLst>
                <a:latin typeface="Storybook" pitchFamily="2" charset="0"/>
              </a:rPr>
              <a:t>-- Archbishop </a:t>
            </a:r>
            <a:r>
              <a:rPr lang="en-US" sz="4800" b="1" spc="200" dirty="0" err="1">
                <a:ln w="29210">
                  <a:solidFill>
                    <a:srgbClr val="FFFFFF">
                      <a:tint val="10000"/>
                    </a:srgbClr>
                  </a:solidFill>
                </a:ln>
                <a:solidFill>
                  <a:srgbClr val="FF0066"/>
                </a:solidFill>
                <a:effectLst>
                  <a:innerShdw blurRad="50800" dist="50800" dir="8100000">
                    <a:srgbClr val="7D7D7D">
                      <a:alpha val="73000"/>
                    </a:srgbClr>
                  </a:innerShdw>
                </a:effectLst>
                <a:latin typeface="Storybook" pitchFamily="2" charset="0"/>
              </a:rPr>
              <a:t>Antoninus</a:t>
            </a:r>
            <a:r>
              <a:rPr lang="en-US" sz="4800" b="1" spc="200" dirty="0">
                <a:ln w="29210">
                  <a:solidFill>
                    <a:srgbClr val="FFFFFF">
                      <a:tint val="10000"/>
                    </a:srgbClr>
                  </a:solidFill>
                </a:ln>
                <a:solidFill>
                  <a:srgbClr val="FF0066"/>
                </a:solidFill>
                <a:effectLst>
                  <a:innerShdw blurRad="50800" dist="50800" dir="8100000">
                    <a:srgbClr val="7D7D7D">
                      <a:alpha val="73000"/>
                    </a:srgbClr>
                  </a:innerShdw>
                </a:effectLst>
                <a:latin typeface="Storybook"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770" decel="100000"/>
                                        <p:tgtEl>
                                          <p:spTgt spid="5">
                                            <p:txEl>
                                              <p:pRg st="1" end="1"/>
                                            </p:txEl>
                                          </p:spTgt>
                                        </p:tgtEl>
                                      </p:cBhvr>
                                    </p:animEffect>
                                    <p:animScale>
                                      <p:cBhvr>
                                        <p:cTn id="22" dur="770" decel="100000"/>
                                        <p:tgtEl>
                                          <p:spTgt spid="5">
                                            <p:txEl>
                                              <p:pRg st="1" end="1"/>
                                            </p:txEl>
                                          </p:spTgt>
                                        </p:tgtEl>
                                      </p:cBhvr>
                                      <p:from x="10000" y="10000"/>
                                      <p:to x="200000" y="450000"/>
                                    </p:animScale>
                                    <p:animScale>
                                      <p:cBhvr>
                                        <p:cTn id="23" dur="1230" accel="100000" fill="hold">
                                          <p:stCondLst>
                                            <p:cond delay="770"/>
                                          </p:stCondLst>
                                        </p:cTn>
                                        <p:tgtEl>
                                          <p:spTgt spid="5">
                                            <p:txEl>
                                              <p:pRg st="1" end="1"/>
                                            </p:txEl>
                                          </p:spTgt>
                                        </p:tgtEl>
                                      </p:cBhvr>
                                      <p:from x="200000" y="450000"/>
                                      <p:to x="100000" y="100000"/>
                                    </p:animScale>
                                    <p:set>
                                      <p:cBhvr>
                                        <p:cTn id="24" dur="770" fill="hold"/>
                                        <p:tgtEl>
                                          <p:spTgt spid="5">
                                            <p:txEl>
                                              <p:pRg st="1" end="1"/>
                                            </p:txEl>
                                          </p:spTgt>
                                        </p:tgtEl>
                                        <p:attrNameLst>
                                          <p:attrName>ppt_x</p:attrName>
                                        </p:attrNameLst>
                                      </p:cBhvr>
                                      <p:to>
                                        <p:strVal val="(0.5)"/>
                                      </p:to>
                                    </p:set>
                                    <p:anim from="(0.5)" to="(#ppt_x)" calcmode="lin" valueType="num">
                                      <p:cBhvr>
                                        <p:cTn id="25" dur="1230" accel="100000" fill="hold">
                                          <p:stCondLst>
                                            <p:cond delay="770"/>
                                          </p:stCondLst>
                                        </p:cTn>
                                        <p:tgtEl>
                                          <p:spTgt spid="5">
                                            <p:txEl>
                                              <p:pRg st="1" end="1"/>
                                            </p:txEl>
                                          </p:spTgt>
                                        </p:tgtEl>
                                        <p:attrNameLst>
                                          <p:attrName>ppt_x</p:attrName>
                                        </p:attrNameLst>
                                      </p:cBhvr>
                                    </p:anim>
                                    <p:set>
                                      <p:cBhvr>
                                        <p:cTn id="26" dur="770" fill="hold"/>
                                        <p:tgtEl>
                                          <p:spTgt spid="5">
                                            <p:txEl>
                                              <p:pRg st="1" end="1"/>
                                            </p:txEl>
                                          </p:spTgt>
                                        </p:tgtEl>
                                        <p:attrNameLst>
                                          <p:attrName>ppt_y</p:attrName>
                                        </p:attrNameLst>
                                      </p:cBhvr>
                                      <p:to>
                                        <p:strVal val="(#ppt_y+0.4)"/>
                                      </p:to>
                                    </p:set>
                                    <p:anim from="(#ppt_y+0.4)" to="(#ppt_y)" calcmode="lin" valueType="num">
                                      <p:cBhvr>
                                        <p:cTn id="27" dur="1230" accel="100000" fill="hold">
                                          <p:stCondLst>
                                            <p:cond delay="770"/>
                                          </p:stCondLst>
                                        </p:cTn>
                                        <p:tgtEl>
                                          <p:spTgt spid="5">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40450" name="Text Box 2"/>
          <p:cNvSpPr txBox="1">
            <a:spLocks noChangeArrowheads="1"/>
          </p:cNvSpPr>
          <p:nvPr/>
        </p:nvSpPr>
        <p:spPr bwMode="auto">
          <a:xfrm>
            <a:off x="1524000" y="1"/>
            <a:ext cx="9144000" cy="7135813"/>
          </a:xfrm>
          <a:prstGeom prst="rect">
            <a:avLst/>
          </a:prstGeom>
          <a:noFill/>
          <a:ln w="9525">
            <a:noFill/>
            <a:miter lim="800000"/>
            <a:headEnd/>
            <a:tailEnd/>
          </a:ln>
          <a:effectLst/>
        </p:spPr>
        <p:txBody>
          <a:bodyPr>
            <a:spAutoFit/>
          </a:bodyPr>
          <a:lstStyle/>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The popes themselves had become rather decadent and worldly with luxury,  non-celibacy,  and the exercising of secular power.</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Pope Alexander VI (1492 – 1503) has been described as the worse pope ever.  While this man was serving as a cardinal his morality was such that his uncle, the Pope,  Pius II,  wrote:</a:t>
            </a:r>
          </a:p>
          <a:p>
            <a:pPr marL="1257300" marR="0" lvl="2" indent="-34290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“Beloved Son,</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r>
              <a:rPr kumimoji="0" lang="en-US" sz="1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pitchFamily="34" charset="0"/>
                <a:ea typeface="+mn-ea"/>
                <a:cs typeface="+mn-cs"/>
              </a:rPr>
              <a:t>We have heard that, four days ago, several ladies of Siena – women entirely given over to worldly frivolities – were assembled in the gardens of Giovanni I </a:t>
            </a:r>
            <a:r>
              <a:rPr kumimoji="0" lang="en-US" sz="16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Verdana" pitchFamily="34" charset="0"/>
                <a:ea typeface="+mn-ea"/>
                <a:cs typeface="+mn-cs"/>
              </a:rPr>
              <a:t>Bichis</a:t>
            </a:r>
            <a:r>
              <a:rPr kumimoji="0" lang="en-US" sz="1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pitchFamily="34" charset="0"/>
                <a:ea typeface="+mn-ea"/>
                <a:cs typeface="+mn-cs"/>
              </a:rPr>
              <a:t> and that you, quite forgetful of the high office with which you are invested,  were with them from the seventeenth to the twenty-second hour.  With you was one of your colleagues whose age alone,  if not the dignity of his office,  ought to have recalled him to his duty.  We have heard that the most licentious dances were indulged in,  none of the allurements of love were lacking and you conducted yourself in a wholly worldly manner.  Shame forbids mention of all that took place – not only the acts themselves but their very names are unworthy of your position.  In order that your lusts might be given free rein the husbands,  fathers,  brothers and kinsmen of the young women were not admitted.  All Siena is talking about this orgy.  Our displeasure is beyond words.”</a:t>
            </a:r>
          </a:p>
          <a:p>
            <a:pPr marL="1257300" marR="0" lvl="2" indent="-34290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Tree>
    <p:extLst>
      <p:ext uri="{BB962C8B-B14F-4D97-AF65-F5344CB8AC3E}">
        <p14:creationId xmlns:p14="http://schemas.microsoft.com/office/powerpoint/2010/main" val="206327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40450"/>
                                        </p:tgtEl>
                                        <p:attrNameLst>
                                          <p:attrName>style.visibility</p:attrName>
                                        </p:attrNameLst>
                                      </p:cBhvr>
                                      <p:to>
                                        <p:strVal val="visible"/>
                                      </p:to>
                                    </p:set>
                                    <p:animEffect transition="in" filter="dissolve">
                                      <p:cBhvr>
                                        <p:cTn id="7" dur="500"/>
                                        <p:tgtEl>
                                          <p:spTgt spid="4840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0450"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9218" name="Text Box 2"/>
          <p:cNvSpPr txBox="1">
            <a:spLocks noChangeArrowheads="1"/>
          </p:cNvSpPr>
          <p:nvPr/>
        </p:nvSpPr>
        <p:spPr bwMode="auto">
          <a:xfrm>
            <a:off x="1299412" y="375384"/>
            <a:ext cx="9269128" cy="7663635"/>
          </a:xfrm>
          <a:prstGeom prst="rect">
            <a:avLst/>
          </a:prstGeom>
          <a:noFill/>
          <a:ln w="9525">
            <a:noFill/>
            <a:miter lim="800000"/>
            <a:headEnd/>
            <a:tailEnd/>
          </a:ln>
          <a:effectLst/>
        </p:spPr>
        <p:txBody>
          <a:bodyPr wrap="square">
            <a:spAutoFit/>
          </a:bodyPr>
          <a:lstStyle/>
          <a:p>
            <a:pPr marL="800100" lvl="1" indent="-342900" eaLnBrk="0" fontAlgn="base" hangingPunct="0">
              <a:spcBef>
                <a:spcPct val="50000"/>
              </a:spcBef>
              <a:spcAft>
                <a:spcPct val="0"/>
              </a:spcAft>
              <a:buFontTx/>
              <a:buChar char="•"/>
            </a:pPr>
            <a:r>
              <a:rPr lang="en-US" sz="2400" u="sng" dirty="0">
                <a:solidFill>
                  <a:srgbClr val="FFFFFF"/>
                </a:solidFill>
                <a:effectLst>
                  <a:outerShdw blurRad="38100" dist="38100" dir="2700000" algn="tl">
                    <a:srgbClr val="000000">
                      <a:alpha val="43137"/>
                    </a:srgbClr>
                  </a:outerShdw>
                </a:effectLst>
                <a:latin typeface="Verdana" pitchFamily="34" charset="0"/>
              </a:rPr>
              <a:t>The popes themselves had become rather decadent and worldly with luxury,  non-celibacy,  and the exercising of secular power.</a:t>
            </a:r>
          </a:p>
          <a:p>
            <a:pPr marL="1257300" lvl="2" indent="-342900" eaLnBrk="0" fontAlgn="base" hangingPunct="0">
              <a:spcBef>
                <a:spcPct val="50000"/>
              </a:spcBef>
              <a:spcAft>
                <a:spcPct val="0"/>
              </a:spcAft>
              <a:buFontTx/>
              <a:buChar char="•"/>
            </a:pPr>
            <a:r>
              <a:rPr lang="en-US" sz="2400" dirty="0">
                <a:solidFill>
                  <a:srgbClr val="FFFFFF"/>
                </a:solidFill>
                <a:effectLst>
                  <a:outerShdw blurRad="38100" dist="38100" dir="2700000" algn="tl">
                    <a:srgbClr val="000000">
                      <a:alpha val="43137"/>
                    </a:srgbClr>
                  </a:outerShdw>
                </a:effectLst>
                <a:latin typeface="Verdana" pitchFamily="34" charset="0"/>
              </a:rPr>
              <a:t>Pope Alexander VI (1492 – 1503) has been described as the worse pope ever.  Moreover, while serving as pope in his own right – he was not of double standard in his decision-making as applied to either fellow clergy or secular rulers.</a:t>
            </a:r>
          </a:p>
          <a:p>
            <a:pPr marL="1257300" lvl="2" indent="-342900" eaLnBrk="0" fontAlgn="base" hangingPunct="0">
              <a:spcBef>
                <a:spcPct val="50000"/>
              </a:spcBef>
              <a:spcAft>
                <a:spcPct val="0"/>
              </a:spcAft>
              <a:buFontTx/>
              <a:buChar char="•"/>
            </a:pPr>
            <a:r>
              <a:rPr lang="en-US" sz="2400" dirty="0">
                <a:solidFill>
                  <a:srgbClr val="FF0066"/>
                </a:solidFill>
                <a:effectLst>
                  <a:outerShdw blurRad="38100" dist="38100" dir="2700000" algn="tl">
                    <a:srgbClr val="000000">
                      <a:alpha val="43137"/>
                    </a:srgbClr>
                  </a:outerShdw>
                </a:effectLst>
                <a:latin typeface="Verdana" pitchFamily="34" charset="0"/>
              </a:rPr>
              <a:t>An important historical precedent was established when Louis XII (King of France after Charles VIII) appealed to Alexander to dissolve his marriage to ‘an ailing and unattractive woman to marry a beautiful and attractive heiress.’  Pope Alexander readily agreed if he would do a favor for him and arrange a marriage of royalty with his son.</a:t>
            </a:r>
          </a:p>
          <a:p>
            <a:pPr marL="1257300" lvl="2" indent="-342900" eaLnBrk="0" fontAlgn="base" hangingPunct="0">
              <a:spcBef>
                <a:spcPct val="50000"/>
              </a:spcBef>
              <a:spcAft>
                <a:spcPct val="0"/>
              </a:spcAft>
              <a:buFontTx/>
              <a:buChar char="•"/>
            </a:pPr>
            <a:endParaRPr lang="en-US" sz="2400" dirty="0">
              <a:solidFill>
                <a:srgbClr val="FF0066"/>
              </a:solidFill>
              <a:latin typeface="Verdana" pitchFamily="34" charset="0"/>
            </a:endParaRPr>
          </a:p>
          <a:p>
            <a:pPr marL="1257300" lvl="2" indent="-342900" eaLnBrk="0" fontAlgn="base" hangingPunct="0">
              <a:spcBef>
                <a:spcPct val="50000"/>
              </a:spcBef>
              <a:spcAft>
                <a:spcPct val="0"/>
              </a:spcAft>
            </a:pPr>
            <a:r>
              <a:rPr lang="en-US" sz="2400" dirty="0">
                <a:solidFill>
                  <a:srgbClr val="FFFFFF"/>
                </a:solidFill>
                <a:latin typeface="Verdana" pitchFamily="34" charset="0"/>
              </a:rPr>
              <a:t> </a:t>
            </a:r>
            <a:endParaRPr lang="en-US" sz="2000" dirty="0">
              <a:solidFill>
                <a:srgbClr val="FFFFFF"/>
              </a:solidFill>
              <a:latin typeface="Verdana" pitchFamily="34" charset="0"/>
            </a:endParaRPr>
          </a:p>
          <a:p>
            <a:pPr marL="1257300" lvl="2" indent="-342900" eaLnBrk="0" fontAlgn="base" hangingPunct="0">
              <a:spcBef>
                <a:spcPct val="50000"/>
              </a:spcBef>
              <a:spcAft>
                <a:spcPct val="0"/>
              </a:spcAft>
            </a:pPr>
            <a:r>
              <a:rPr lang="en-US" sz="2400" dirty="0">
                <a:solidFill>
                  <a:srgbClr val="FFFFFF"/>
                </a:solidFill>
                <a:latin typeface="Verdan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9218"/>
                                        </p:tgtEl>
                                        <p:attrNameLst>
                                          <p:attrName>style.visibility</p:attrName>
                                        </p:attrNameLst>
                                      </p:cBhvr>
                                      <p:to>
                                        <p:strVal val="visible"/>
                                      </p:to>
                                    </p:set>
                                    <p:animEffect transition="in" filter="dissolve">
                                      <p:cBhvr>
                                        <p:cTn id="7" dur="500"/>
                                        <p:tgtEl>
                                          <p:spTgt spid="512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21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0850"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“During the Late Middle Ages,  an Italian mystic by the name of Joachim of Fiore created a scheme in which history was divided into the Age of the Father,  the Age of the Son,  and the Age of the Spirit.”</a:t>
            </a:r>
            <a:r>
              <a:rPr lang="en-US"/>
              <a:t>  </a:t>
            </a:r>
          </a:p>
        </p:txBody>
      </p:sp>
      <p:sp>
        <p:nvSpPr>
          <p:cNvPr id="5070851"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17611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0851"/>
                                        </p:tgtEl>
                                        <p:attrNameLst>
                                          <p:attrName>style.visibility</p:attrName>
                                        </p:attrNameLst>
                                      </p:cBhvr>
                                      <p:to>
                                        <p:strVal val="visible"/>
                                      </p:to>
                                    </p:set>
                                    <p:anim calcmode="lin" valueType="num">
                                      <p:cBhvr>
                                        <p:cTn id="7" dur="500" fill="hold"/>
                                        <p:tgtEl>
                                          <p:spTgt spid="5070851"/>
                                        </p:tgtEl>
                                        <p:attrNameLst>
                                          <p:attrName>ppt_w</p:attrName>
                                        </p:attrNameLst>
                                      </p:cBhvr>
                                      <p:tavLst>
                                        <p:tav tm="0">
                                          <p:val>
                                            <p:fltVal val="0"/>
                                          </p:val>
                                        </p:tav>
                                        <p:tav tm="100000">
                                          <p:val>
                                            <p:strVal val="#ppt_w"/>
                                          </p:val>
                                        </p:tav>
                                      </p:tavLst>
                                    </p:anim>
                                    <p:anim calcmode="lin" valueType="num">
                                      <p:cBhvr>
                                        <p:cTn id="8" dur="500" fill="hold"/>
                                        <p:tgtEl>
                                          <p:spTgt spid="5070851"/>
                                        </p:tgtEl>
                                        <p:attrNameLst>
                                          <p:attrName>ppt_h</p:attrName>
                                        </p:attrNameLst>
                                      </p:cBhvr>
                                      <p:tavLst>
                                        <p:tav tm="0">
                                          <p:val>
                                            <p:fltVal val="0"/>
                                          </p:val>
                                        </p:tav>
                                        <p:tav tm="100000">
                                          <p:val>
                                            <p:strVal val="#ppt_h"/>
                                          </p:val>
                                        </p:tav>
                                      </p:tavLst>
                                    </p:anim>
                                    <p:anim calcmode="lin" valueType="num">
                                      <p:cBhvr>
                                        <p:cTn id="9" dur="500" fill="hold"/>
                                        <p:tgtEl>
                                          <p:spTgt spid="5070851"/>
                                        </p:tgtEl>
                                        <p:attrNameLst>
                                          <p:attrName>ppt_x</p:attrName>
                                        </p:attrNameLst>
                                      </p:cBhvr>
                                      <p:tavLst>
                                        <p:tav tm="0">
                                          <p:val>
                                            <p:fltVal val="0.5"/>
                                          </p:val>
                                        </p:tav>
                                        <p:tav tm="100000">
                                          <p:val>
                                            <p:strVal val="#ppt_x"/>
                                          </p:val>
                                        </p:tav>
                                      </p:tavLst>
                                    </p:anim>
                                    <p:anim calcmode="lin" valueType="num">
                                      <p:cBhvr>
                                        <p:cTn id="10" dur="500" fill="hold"/>
                                        <p:tgtEl>
                                          <p:spTgt spid="507085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0850"/>
                                        </p:tgtEl>
                                        <p:attrNameLst>
                                          <p:attrName>style.visibility</p:attrName>
                                        </p:attrNameLst>
                                      </p:cBhvr>
                                      <p:to>
                                        <p:strVal val="visible"/>
                                      </p:to>
                                    </p:set>
                                    <p:anim calcmode="lin" valueType="num">
                                      <p:cBhvr>
                                        <p:cTn id="15" dur="300" fill="hold"/>
                                        <p:tgtEl>
                                          <p:spTgt spid="5070850"/>
                                        </p:tgtEl>
                                        <p:attrNameLst>
                                          <p:attrName>ppt_w</p:attrName>
                                        </p:attrNameLst>
                                      </p:cBhvr>
                                      <p:tavLst>
                                        <p:tav tm="0">
                                          <p:val>
                                            <p:strVal val="2/3*#ppt_w"/>
                                          </p:val>
                                        </p:tav>
                                        <p:tav tm="100000">
                                          <p:val>
                                            <p:strVal val="#ppt_w"/>
                                          </p:val>
                                        </p:tav>
                                      </p:tavLst>
                                    </p:anim>
                                    <p:anim calcmode="lin" valueType="num">
                                      <p:cBhvr>
                                        <p:cTn id="16" dur="300" fill="hold"/>
                                        <p:tgtEl>
                                          <p:spTgt spid="50708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0850" grpId="0" autoUpdateAnimBg="0"/>
      <p:bldP spid="507085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5122" name="Text Box 2"/>
          <p:cNvSpPr txBox="1">
            <a:spLocks noChangeArrowheads="1"/>
          </p:cNvSpPr>
          <p:nvPr/>
        </p:nvSpPr>
        <p:spPr bwMode="auto">
          <a:xfrm>
            <a:off x="1524000" y="1"/>
            <a:ext cx="9144000" cy="6524863"/>
          </a:xfrm>
          <a:prstGeom prst="rect">
            <a:avLst/>
          </a:prstGeom>
          <a:noFill/>
          <a:ln w="9525">
            <a:noFill/>
            <a:miter lim="800000"/>
            <a:headEnd/>
            <a:tailEnd/>
          </a:ln>
          <a:effectLst/>
        </p:spPr>
        <p:txBody>
          <a:bodyPr>
            <a:spAutoFit/>
          </a:bodyPr>
          <a:lstStyle/>
          <a:p>
            <a:pPr marL="800100" lvl="1" indent="-342900" eaLnBrk="0" fontAlgn="base" hangingPunct="0">
              <a:spcBef>
                <a:spcPct val="50000"/>
              </a:spcBef>
              <a:spcAft>
                <a:spcPct val="0"/>
              </a:spcAft>
              <a:buFontTx/>
              <a:buChar char="•"/>
            </a:pPr>
            <a:r>
              <a:rPr lang="en-US" sz="2400" u="sng" dirty="0">
                <a:solidFill>
                  <a:srgbClr val="FFFFFF"/>
                </a:solidFill>
                <a:effectLst>
                  <a:outerShdw blurRad="38100" dist="38100" dir="2700000" algn="tl">
                    <a:srgbClr val="000000">
                      <a:alpha val="43137"/>
                    </a:srgbClr>
                  </a:outerShdw>
                </a:effectLst>
                <a:latin typeface="Verdana" pitchFamily="34" charset="0"/>
              </a:rPr>
              <a:t>The popes themselves had become rather decadent and worldly with luxury,  non-celibacy,  and the exercising of secular power.</a:t>
            </a:r>
          </a:p>
          <a:p>
            <a:pPr marL="1257300" lvl="2" indent="-342900" eaLnBrk="0" fontAlgn="base" hangingPunct="0">
              <a:spcBef>
                <a:spcPct val="50000"/>
              </a:spcBef>
              <a:spcAft>
                <a:spcPct val="0"/>
              </a:spcAft>
              <a:buFontTx/>
              <a:buChar char="•"/>
            </a:pPr>
            <a:r>
              <a:rPr lang="en-US" sz="2400" dirty="0">
                <a:solidFill>
                  <a:srgbClr val="FFFFFF"/>
                </a:solidFill>
                <a:effectLst>
                  <a:outerShdw blurRad="38100" dist="38100" dir="2700000" algn="tl">
                    <a:srgbClr val="000000">
                      <a:alpha val="43137"/>
                    </a:srgbClr>
                  </a:outerShdw>
                </a:effectLst>
                <a:latin typeface="Verdana" pitchFamily="34" charset="0"/>
              </a:rPr>
              <a:t>The papacy was also increasingly political as powerful families competed to put their relatives on the throne of St. Peter.</a:t>
            </a:r>
          </a:p>
          <a:p>
            <a:pPr marL="1714500" lvl="3" indent="-342900" eaLnBrk="0" fontAlgn="base" hangingPunct="0">
              <a:spcBef>
                <a:spcPct val="50000"/>
              </a:spcBef>
              <a:spcAft>
                <a:spcPct val="0"/>
              </a:spcAft>
              <a:buFontTx/>
              <a:buChar char="•"/>
            </a:pPr>
            <a:r>
              <a:rPr lang="en-US" sz="2400" dirty="0">
                <a:solidFill>
                  <a:srgbClr val="FFFFFF"/>
                </a:solidFill>
                <a:effectLst>
                  <a:outerShdw blurRad="38100" dist="38100" dir="2700000" algn="tl">
                    <a:srgbClr val="000000">
                      <a:alpha val="43137"/>
                    </a:srgbClr>
                  </a:outerShdw>
                </a:effectLst>
                <a:latin typeface="Verdana" pitchFamily="34" charset="0"/>
              </a:rPr>
              <a:t>Pope Leo X (the pope from 1513 thru 1521),       for example, was Lorenzo the </a:t>
            </a:r>
            <a:r>
              <a:rPr lang="en-US" sz="2400" dirty="0" err="1">
                <a:solidFill>
                  <a:srgbClr val="FFFFFF"/>
                </a:solidFill>
                <a:effectLst>
                  <a:outerShdw blurRad="38100" dist="38100" dir="2700000" algn="tl">
                    <a:srgbClr val="000000">
                      <a:alpha val="43137"/>
                    </a:srgbClr>
                  </a:outerShdw>
                </a:effectLst>
                <a:latin typeface="Verdana" pitchFamily="34" charset="0"/>
              </a:rPr>
              <a:t>Magnificent’s</a:t>
            </a:r>
            <a:r>
              <a:rPr lang="en-US" sz="2400" dirty="0">
                <a:solidFill>
                  <a:srgbClr val="FFFFFF"/>
                </a:solidFill>
                <a:effectLst>
                  <a:outerShdw blurRad="38100" dist="38100" dir="2700000" algn="tl">
                    <a:srgbClr val="000000">
                      <a:alpha val="43137"/>
                    </a:srgbClr>
                  </a:outerShdw>
                </a:effectLst>
                <a:latin typeface="Verdana" pitchFamily="34" charset="0"/>
              </a:rPr>
              <a:t> second son.  He continued the Medici ways of luxury and patronage, but with Church money.</a:t>
            </a:r>
          </a:p>
          <a:p>
            <a:pPr marL="2171700" lvl="4" indent="-342900" eaLnBrk="0" fontAlgn="base" hangingPunct="0">
              <a:spcBef>
                <a:spcPct val="50000"/>
              </a:spcBef>
              <a:spcAft>
                <a:spcPct val="0"/>
              </a:spcAft>
              <a:buFontTx/>
              <a:buChar char="•"/>
            </a:pPr>
            <a:r>
              <a:rPr lang="en-US" sz="2800" b="1" dirty="0">
                <a:solidFill>
                  <a:srgbClr val="FF0066"/>
                </a:solidFill>
                <a:effectLst>
                  <a:outerShdw blurRad="38100" dist="38100" dir="2700000" algn="tl">
                    <a:srgbClr val="000000">
                      <a:alpha val="43137"/>
                    </a:srgbClr>
                  </a:outerShdw>
                </a:effectLst>
                <a:latin typeface="Verdana" pitchFamily="34" charset="0"/>
              </a:rPr>
              <a:t>Upon being elected, he said, “Since God has given us the papacy, let us enjoy it.”  And he did… he nearly bankrupted the Church which was no small feat.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42498" name="Picture 2" descr="Raphael-LeoX-BR"/>
          <p:cNvPicPr>
            <a:picLocks noChangeAspect="1" noChangeArrowheads="1"/>
          </p:cNvPicPr>
          <p:nvPr/>
        </p:nvPicPr>
        <p:blipFill>
          <a:blip r:embed="rId3" cstate="print"/>
          <a:srcRect/>
          <a:stretch>
            <a:fillRect/>
          </a:stretch>
        </p:blipFill>
        <p:spPr bwMode="auto">
          <a:xfrm>
            <a:off x="-1" y="0"/>
            <a:ext cx="6994689" cy="6858000"/>
          </a:xfrm>
          <a:prstGeom prst="rect">
            <a:avLst/>
          </a:prstGeom>
          <a:noFill/>
        </p:spPr>
      </p:pic>
      <p:sp>
        <p:nvSpPr>
          <p:cNvPr id="4842499" name="Text Box 3"/>
          <p:cNvSpPr txBox="1">
            <a:spLocks noChangeArrowheads="1"/>
          </p:cNvSpPr>
          <p:nvPr/>
        </p:nvSpPr>
        <p:spPr bwMode="auto">
          <a:xfrm>
            <a:off x="7086600" y="1524000"/>
            <a:ext cx="2743200" cy="646331"/>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Pope Leo X</a:t>
            </a:r>
          </a:p>
        </p:txBody>
      </p:sp>
    </p:spTree>
    <p:extLst>
      <p:ext uri="{BB962C8B-B14F-4D97-AF65-F5344CB8AC3E}">
        <p14:creationId xmlns:p14="http://schemas.microsoft.com/office/powerpoint/2010/main" val="18597160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44546" name="Text Box 2"/>
          <p:cNvSpPr txBox="1">
            <a:spLocks noChangeArrowheads="1"/>
          </p:cNvSpPr>
          <p:nvPr/>
        </p:nvSpPr>
        <p:spPr bwMode="auto">
          <a:xfrm>
            <a:off x="1219200" y="0"/>
            <a:ext cx="9448800" cy="1569660"/>
          </a:xfrm>
          <a:prstGeom prst="rect">
            <a:avLst/>
          </a:prstGeom>
          <a:noFill/>
          <a:ln w="9525">
            <a:noFill/>
            <a:miter lim="800000"/>
            <a:headEnd/>
            <a:tailEnd/>
          </a:ln>
          <a:effectLst/>
        </p:spPr>
        <p:txBody>
          <a:bodyPr>
            <a:spAutoFit/>
          </a:bodyPr>
          <a:lstStyle/>
          <a:p>
            <a:pPr marL="1714500" lvl="3" indent="-342900" eaLnBrk="0" fontAlgn="base" hangingPunct="0">
              <a:spcBef>
                <a:spcPct val="50000"/>
              </a:spcBef>
              <a:spcAft>
                <a:spcPct val="0"/>
              </a:spcAft>
              <a:buFontTx/>
              <a:buChar char="•"/>
            </a:pPr>
            <a:r>
              <a:rPr lang="en-US" sz="2400" dirty="0">
                <a:solidFill>
                  <a:srgbClr val="FFFFFF"/>
                </a:solidFill>
                <a:effectLst>
                  <a:outerShdw blurRad="38100" dist="38100" dir="2700000" algn="tl">
                    <a:srgbClr val="000000">
                      <a:alpha val="43137"/>
                    </a:srgbClr>
                  </a:outerShdw>
                </a:effectLst>
                <a:latin typeface="Verdana" pitchFamily="34" charset="0"/>
              </a:rPr>
              <a:t>The (almost) next pope was Clement VII, Leo X’s cousin and Lorenzo’s nephew/adopted son (His brother had been killed as a result of an assassination plot that nearly got Lorenzo too).</a:t>
            </a:r>
          </a:p>
        </p:txBody>
      </p:sp>
      <p:pic>
        <p:nvPicPr>
          <p:cNvPr id="3" name="Picture 2" descr="20787_zoom1.jpg"/>
          <p:cNvPicPr>
            <a:picLocks noChangeAspect="1"/>
          </p:cNvPicPr>
          <p:nvPr/>
        </p:nvPicPr>
        <p:blipFill>
          <a:blip r:embed="rId3" cstate="print"/>
          <a:stretch>
            <a:fillRect/>
          </a:stretch>
        </p:blipFill>
        <p:spPr>
          <a:xfrm>
            <a:off x="304800" y="1600200"/>
            <a:ext cx="11734800" cy="5257800"/>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46594" name="Picture 2" descr="Clement VII 1531"/>
          <p:cNvPicPr>
            <a:picLocks noChangeAspect="1" noChangeArrowheads="1"/>
          </p:cNvPicPr>
          <p:nvPr/>
        </p:nvPicPr>
        <p:blipFill>
          <a:blip r:embed="rId3" cstate="print"/>
          <a:srcRect/>
          <a:stretch>
            <a:fillRect/>
          </a:stretch>
        </p:blipFill>
        <p:spPr bwMode="auto">
          <a:xfrm>
            <a:off x="1524000" y="0"/>
            <a:ext cx="5672138" cy="6858000"/>
          </a:xfrm>
          <a:prstGeom prst="rect">
            <a:avLst/>
          </a:prstGeom>
          <a:noFill/>
        </p:spPr>
      </p:pic>
      <p:sp>
        <p:nvSpPr>
          <p:cNvPr id="4846595" name="Text Box 3"/>
          <p:cNvSpPr txBox="1">
            <a:spLocks noChangeArrowheads="1"/>
          </p:cNvSpPr>
          <p:nvPr/>
        </p:nvSpPr>
        <p:spPr bwMode="auto">
          <a:xfrm>
            <a:off x="7315200" y="990600"/>
            <a:ext cx="3352800" cy="156966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dirty="0">
                <a:solidFill>
                  <a:srgbClr val="FFFFFF"/>
                </a:solidFill>
                <a:effectLst>
                  <a:outerShdw blurRad="38100" dist="38100" dir="2700000" algn="tl">
                    <a:srgbClr val="000000">
                      <a:alpha val="43137"/>
                    </a:srgbClr>
                  </a:outerShdw>
                </a:effectLst>
                <a:latin typeface="Verdana" pitchFamily="34" charset="0"/>
              </a:rPr>
              <a:t>Pope Clement VII</a:t>
            </a:r>
          </a:p>
          <a:p>
            <a:pPr eaLnBrk="0" fontAlgn="base" hangingPunct="0">
              <a:spcBef>
                <a:spcPct val="50000"/>
              </a:spcBef>
              <a:spcAft>
                <a:spcPct val="0"/>
              </a:spcAft>
            </a:pPr>
            <a:endParaRPr lang="en-US" sz="2400" dirty="0">
              <a:solidFill>
                <a:srgbClr val="FFFFFF"/>
              </a:solidFill>
              <a:effectLst>
                <a:outerShdw blurRad="38100" dist="38100" dir="2700000" algn="tl">
                  <a:srgbClr val="000000">
                    <a:alpha val="43137"/>
                  </a:srgbClr>
                </a:outerShdw>
              </a:effectLst>
              <a:latin typeface="Verdana" pitchFamily="34" charset="0"/>
            </a:endParaRPr>
          </a:p>
          <a:p>
            <a:pPr eaLnBrk="0" fontAlgn="base" hangingPunct="0">
              <a:spcBef>
                <a:spcPct val="50000"/>
              </a:spcBef>
              <a:spcAft>
                <a:spcPct val="0"/>
              </a:spcAft>
            </a:pPr>
            <a:r>
              <a:rPr lang="en-US" sz="2400" dirty="0">
                <a:solidFill>
                  <a:srgbClr val="FFFFFF"/>
                </a:solidFill>
                <a:effectLst>
                  <a:outerShdw blurRad="38100" dist="38100" dir="2700000" algn="tl">
                    <a:srgbClr val="000000">
                      <a:alpha val="43137"/>
                    </a:srgbClr>
                  </a:outerShdw>
                </a:effectLst>
                <a:latin typeface="Verdana" pitchFamily="34" charset="0"/>
              </a:rPr>
              <a:t>Look familiar?</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48642" name="Picture 2" descr="Clement VII 1531"/>
          <p:cNvPicPr>
            <a:picLocks noChangeAspect="1" noChangeArrowheads="1"/>
          </p:cNvPicPr>
          <p:nvPr/>
        </p:nvPicPr>
        <p:blipFill>
          <a:blip r:embed="rId3" cstate="print"/>
          <a:srcRect/>
          <a:stretch>
            <a:fillRect/>
          </a:stretch>
        </p:blipFill>
        <p:spPr bwMode="auto">
          <a:xfrm>
            <a:off x="1524000" y="381000"/>
            <a:ext cx="4222750" cy="5105400"/>
          </a:xfrm>
          <a:prstGeom prst="rect">
            <a:avLst/>
          </a:prstGeom>
          <a:noFill/>
        </p:spPr>
      </p:pic>
      <p:pic>
        <p:nvPicPr>
          <p:cNvPr id="4848643" name="Picture 3" descr="Raphael-LeoX-BR"/>
          <p:cNvPicPr>
            <a:picLocks noChangeAspect="1" noChangeArrowheads="1"/>
          </p:cNvPicPr>
          <p:nvPr/>
        </p:nvPicPr>
        <p:blipFill>
          <a:blip r:embed="rId4" cstate="print"/>
          <a:srcRect/>
          <a:stretch>
            <a:fillRect/>
          </a:stretch>
        </p:blipFill>
        <p:spPr bwMode="auto">
          <a:xfrm>
            <a:off x="6326188" y="228600"/>
            <a:ext cx="4341812" cy="5638800"/>
          </a:xfrm>
          <a:prstGeom prst="rect">
            <a:avLst/>
          </a:prstGeom>
          <a:noFill/>
        </p:spPr>
      </p:pic>
      <p:sp>
        <p:nvSpPr>
          <p:cNvPr id="4848644" name="Line 4"/>
          <p:cNvSpPr>
            <a:spLocks noChangeShapeType="1"/>
          </p:cNvSpPr>
          <p:nvPr/>
        </p:nvSpPr>
        <p:spPr bwMode="auto">
          <a:xfrm flipV="1">
            <a:off x="3886200" y="1295400"/>
            <a:ext cx="2819400" cy="304800"/>
          </a:xfrm>
          <a:prstGeom prst="line">
            <a:avLst/>
          </a:prstGeom>
          <a:noFill/>
          <a:ln w="57150">
            <a:solidFill>
              <a:srgbClr val="FF3300"/>
            </a:solidFill>
            <a:round/>
            <a:headEnd/>
            <a:tailEnd type="triangle" w="med" len="me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IS3T88CADP2PTHCA0BZ16ECAI8UQUJCAKT3V7UCA6P34MSCA94TY0QCAI9MONPCAMLRH18CAVP6IZUCAVWZI6QCABKCL5RCAEF3FM9CAEH14WNCAVDDX8MCAJ6OLV4CAA6LTE6CAHX5P5OCAZV0J9C.jpg"/>
          <p:cNvPicPr>
            <a:picLocks noChangeAspect="1"/>
          </p:cNvPicPr>
          <p:nvPr/>
        </p:nvPicPr>
        <p:blipFill>
          <a:blip r:embed="rId2" cstate="print"/>
          <a:stretch>
            <a:fillRect/>
          </a:stretch>
        </p:blipFill>
        <p:spPr>
          <a:xfrm>
            <a:off x="1" y="0"/>
            <a:ext cx="12192000" cy="6858000"/>
          </a:xfrm>
          <a:prstGeom prst="rect">
            <a:avLst/>
          </a:prstGeom>
        </p:spPr>
      </p:pic>
      <p:pic>
        <p:nvPicPr>
          <p:cNvPr id="3" name="Picture 2" descr="lionk.gif"/>
          <p:cNvPicPr>
            <a:picLocks noChangeAspect="1"/>
          </p:cNvPicPr>
          <p:nvPr/>
        </p:nvPicPr>
        <p:blipFill>
          <a:blip r:embed="rId3" cstate="print"/>
          <a:stretch>
            <a:fillRect/>
          </a:stretch>
        </p:blipFill>
        <p:spPr>
          <a:xfrm>
            <a:off x="8382000" y="0"/>
            <a:ext cx="1809750" cy="180975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48642" name="Picture 2" descr="Clement VII 1531"/>
          <p:cNvPicPr>
            <a:picLocks noChangeAspect="1" noChangeArrowheads="1"/>
          </p:cNvPicPr>
          <p:nvPr/>
        </p:nvPicPr>
        <p:blipFill>
          <a:blip r:embed="rId3" cstate="print"/>
          <a:srcRect/>
          <a:stretch>
            <a:fillRect/>
          </a:stretch>
        </p:blipFill>
        <p:spPr bwMode="auto">
          <a:xfrm>
            <a:off x="1524000" y="381000"/>
            <a:ext cx="4222750" cy="5105400"/>
          </a:xfrm>
          <a:prstGeom prst="rect">
            <a:avLst/>
          </a:prstGeom>
          <a:noFill/>
        </p:spPr>
      </p:pic>
      <p:pic>
        <p:nvPicPr>
          <p:cNvPr id="4848643" name="Picture 3" descr="Raphael-LeoX-BR"/>
          <p:cNvPicPr>
            <a:picLocks noChangeAspect="1" noChangeArrowheads="1"/>
          </p:cNvPicPr>
          <p:nvPr/>
        </p:nvPicPr>
        <p:blipFill>
          <a:blip r:embed="rId4" cstate="print"/>
          <a:srcRect/>
          <a:stretch>
            <a:fillRect/>
          </a:stretch>
        </p:blipFill>
        <p:spPr bwMode="auto">
          <a:xfrm>
            <a:off x="6326188" y="228600"/>
            <a:ext cx="4341812" cy="5638800"/>
          </a:xfrm>
          <a:prstGeom prst="rect">
            <a:avLst/>
          </a:prstGeom>
          <a:noFill/>
        </p:spPr>
      </p:pic>
      <p:sp>
        <p:nvSpPr>
          <p:cNvPr id="4848644" name="Line 4"/>
          <p:cNvSpPr>
            <a:spLocks noChangeShapeType="1"/>
          </p:cNvSpPr>
          <p:nvPr/>
        </p:nvSpPr>
        <p:spPr bwMode="auto">
          <a:xfrm flipV="1">
            <a:off x="3886200" y="1295400"/>
            <a:ext cx="2819400" cy="304800"/>
          </a:xfrm>
          <a:prstGeom prst="line">
            <a:avLst/>
          </a:prstGeom>
          <a:noFill/>
          <a:ln w="57150">
            <a:solidFill>
              <a:srgbClr val="FF3300"/>
            </a:solidFill>
            <a:round/>
            <a:headEnd/>
            <a:tailEnd type="triangle" w="med" len="me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42498" name="Picture 2" descr="Raphael-LeoX-BR"/>
          <p:cNvPicPr>
            <a:picLocks noChangeAspect="1" noChangeArrowheads="1"/>
          </p:cNvPicPr>
          <p:nvPr/>
        </p:nvPicPr>
        <p:blipFill>
          <a:blip r:embed="rId3" cstate="print"/>
          <a:srcRect/>
          <a:stretch>
            <a:fillRect/>
          </a:stretch>
        </p:blipFill>
        <p:spPr bwMode="auto">
          <a:xfrm>
            <a:off x="1752601" y="0"/>
            <a:ext cx="5281613" cy="6858000"/>
          </a:xfrm>
          <a:prstGeom prst="rect">
            <a:avLst/>
          </a:prstGeom>
          <a:noFill/>
        </p:spPr>
      </p:pic>
      <p:sp>
        <p:nvSpPr>
          <p:cNvPr id="4842499" name="Text Box 3"/>
          <p:cNvSpPr txBox="1">
            <a:spLocks noChangeArrowheads="1"/>
          </p:cNvSpPr>
          <p:nvPr/>
        </p:nvSpPr>
        <p:spPr bwMode="auto">
          <a:xfrm>
            <a:off x="7086600" y="1524000"/>
            <a:ext cx="27432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srgbClr val="FFFFFF"/>
                </a:solidFill>
                <a:latin typeface="Verdana" pitchFamily="34" charset="0"/>
              </a:rPr>
              <a:t>Pope Leo X</a:t>
            </a:r>
          </a:p>
        </p:txBody>
      </p:sp>
      <p:pic>
        <p:nvPicPr>
          <p:cNvPr id="4" name="Picture 3" descr="leo.bmp"/>
          <p:cNvPicPr>
            <a:picLocks noChangeAspect="1"/>
          </p:cNvPicPr>
          <p:nvPr/>
        </p:nvPicPr>
        <p:blipFill>
          <a:blip r:embed="rId4" cstate="print"/>
          <a:stretch>
            <a:fillRect/>
          </a:stretch>
        </p:blipFill>
        <p:spPr>
          <a:xfrm>
            <a:off x="-1059679" y="-623843"/>
            <a:ext cx="14433847" cy="8127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443587" name="Picture 3" descr="Raphael-LeoX-BR"/>
          <p:cNvPicPr>
            <a:picLocks noChangeAspect="1" noChangeArrowheads="1"/>
          </p:cNvPicPr>
          <p:nvPr/>
        </p:nvPicPr>
        <p:blipFill>
          <a:blip r:embed="rId3" cstate="print"/>
          <a:srcRect/>
          <a:stretch>
            <a:fillRect/>
          </a:stretch>
        </p:blipFill>
        <p:spPr bwMode="auto">
          <a:xfrm>
            <a:off x="1905000" y="533400"/>
            <a:ext cx="8458200" cy="5334000"/>
          </a:xfrm>
          <a:prstGeom prst="rect">
            <a:avLst/>
          </a:prstGeom>
          <a:noFill/>
        </p:spPr>
      </p:pic>
      <p:sp>
        <p:nvSpPr>
          <p:cNvPr id="5443588" name="Line 4"/>
          <p:cNvSpPr>
            <a:spLocks noChangeShapeType="1"/>
          </p:cNvSpPr>
          <p:nvPr/>
        </p:nvSpPr>
        <p:spPr bwMode="auto">
          <a:xfrm flipV="1">
            <a:off x="1524000" y="1676400"/>
            <a:ext cx="990600" cy="152400"/>
          </a:xfrm>
          <a:prstGeom prst="line">
            <a:avLst/>
          </a:prstGeom>
          <a:noFill/>
          <a:ln w="57150">
            <a:solidFill>
              <a:srgbClr val="FF3300"/>
            </a:solidFill>
            <a:round/>
            <a:headEnd/>
            <a:tailEnd type="triangle" w="med" len="me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43589" name="WordArt 5"/>
          <p:cNvSpPr>
            <a:spLocks noChangeArrowheads="1" noChangeShapeType="1" noTextEdit="1"/>
          </p:cNvSpPr>
          <p:nvPr/>
        </p:nvSpPr>
        <p:spPr bwMode="auto">
          <a:xfrm>
            <a:off x="3581400" y="0"/>
            <a:ext cx="5181600" cy="533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wellington's law of command</a:t>
            </a:r>
          </a:p>
        </p:txBody>
      </p:sp>
      <p:sp>
        <p:nvSpPr>
          <p:cNvPr id="5443590" name="WordArt 6"/>
          <p:cNvSpPr>
            <a:spLocks noChangeArrowheads="1" noChangeShapeType="1" noTextEdit="1"/>
          </p:cNvSpPr>
          <p:nvPr/>
        </p:nvSpPr>
        <p:spPr bwMode="auto">
          <a:xfrm>
            <a:off x="2362200" y="6019800"/>
            <a:ext cx="7924800" cy="838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cream rises to the top.  So does the scum."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443589"/>
                                        </p:tgtEl>
                                        <p:attrNameLst>
                                          <p:attrName>style.visibility</p:attrName>
                                        </p:attrNameLst>
                                      </p:cBhvr>
                                      <p:to>
                                        <p:strVal val="visible"/>
                                      </p:to>
                                    </p:set>
                                    <p:anim calcmode="lin" valueType="num">
                                      <p:cBhvr additive="base">
                                        <p:cTn id="7" dur="5000" fill="hold"/>
                                        <p:tgtEl>
                                          <p:spTgt spid="5443589"/>
                                        </p:tgtEl>
                                        <p:attrNameLst>
                                          <p:attrName>ppt_x</p:attrName>
                                        </p:attrNameLst>
                                      </p:cBhvr>
                                      <p:tavLst>
                                        <p:tav tm="0">
                                          <p:val>
                                            <p:strVal val="#ppt_x"/>
                                          </p:val>
                                        </p:tav>
                                        <p:tav tm="100000">
                                          <p:val>
                                            <p:strVal val="#ppt_x"/>
                                          </p:val>
                                        </p:tav>
                                      </p:tavLst>
                                    </p:anim>
                                    <p:anim calcmode="lin" valueType="num">
                                      <p:cBhvr additive="base">
                                        <p:cTn id="8" dur="5000" fill="hold"/>
                                        <p:tgtEl>
                                          <p:spTgt spid="54435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443590"/>
                                        </p:tgtEl>
                                        <p:attrNameLst>
                                          <p:attrName>style.visibility</p:attrName>
                                        </p:attrNameLst>
                                      </p:cBhvr>
                                      <p:to>
                                        <p:strVal val="visible"/>
                                      </p:to>
                                    </p:set>
                                    <p:anim calcmode="lin" valueType="num">
                                      <p:cBhvr>
                                        <p:cTn id="13" dur="5000" fill="hold"/>
                                        <p:tgtEl>
                                          <p:spTgt spid="5443590"/>
                                        </p:tgtEl>
                                        <p:attrNameLst>
                                          <p:attrName>ppt_w</p:attrName>
                                        </p:attrNameLst>
                                      </p:cBhvr>
                                      <p:tavLst>
                                        <p:tav tm="0" fmla="#ppt_w*sin(2.5*pi*$)">
                                          <p:val>
                                            <p:fltVal val="0"/>
                                          </p:val>
                                        </p:tav>
                                        <p:tav tm="100000">
                                          <p:val>
                                            <p:fltVal val="1"/>
                                          </p:val>
                                        </p:tav>
                                      </p:tavLst>
                                    </p:anim>
                                    <p:anim calcmode="lin" valueType="num">
                                      <p:cBhvr>
                                        <p:cTn id="14" dur="5000" fill="hold"/>
                                        <p:tgtEl>
                                          <p:spTgt spid="544359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5443588"/>
                                        </p:tgtEl>
                                        <p:attrNameLst>
                                          <p:attrName>style.visibility</p:attrName>
                                        </p:attrNameLst>
                                      </p:cBhvr>
                                      <p:to>
                                        <p:strVal val="visible"/>
                                      </p:to>
                                    </p:set>
                                    <p:anim calcmode="lin" valueType="num">
                                      <p:cBhvr additive="base">
                                        <p:cTn id="19" dur="5000" fill="hold"/>
                                        <p:tgtEl>
                                          <p:spTgt spid="5443588"/>
                                        </p:tgtEl>
                                        <p:attrNameLst>
                                          <p:attrName>ppt_x</p:attrName>
                                        </p:attrNameLst>
                                      </p:cBhvr>
                                      <p:tavLst>
                                        <p:tav tm="0">
                                          <p:val>
                                            <p:strVal val="0-#ppt_w/2"/>
                                          </p:val>
                                        </p:tav>
                                        <p:tav tm="100000">
                                          <p:val>
                                            <p:strVal val="#ppt_x"/>
                                          </p:val>
                                        </p:tav>
                                      </p:tavLst>
                                    </p:anim>
                                    <p:anim calcmode="lin" valueType="num">
                                      <p:cBhvr additive="base">
                                        <p:cTn id="20" dur="5000" fill="hold"/>
                                        <p:tgtEl>
                                          <p:spTgt spid="5443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3588" grpId="0" animBg="1"/>
      <p:bldP spid="5443589" grpId="0" animBg="1"/>
      <p:bldP spid="544359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2898" name="Rectangle 2"/>
          <p:cNvSpPr>
            <a:spLocks noGrp="1" noChangeArrowheads="1"/>
          </p:cNvSpPr>
          <p:nvPr>
            <p:ph type="title"/>
          </p:nvPr>
        </p:nvSpPr>
        <p:spPr>
          <a:xfrm>
            <a:off x="2209800" y="1143000"/>
            <a:ext cx="7772400" cy="5181600"/>
          </a:xfrm>
        </p:spPr>
        <p:txBody>
          <a:bodyPr/>
          <a:lstStyle/>
          <a:p>
            <a:r>
              <a:rPr lang="en-US" sz="4800" b="1">
                <a:solidFill>
                  <a:srgbClr val="660033"/>
                </a:solidFill>
                <a:effectLst>
                  <a:outerShdw blurRad="38100" dist="38100" dir="2700000" algn="tl">
                    <a:srgbClr val="C0C0C0"/>
                  </a:outerShdw>
                </a:effectLst>
              </a:rPr>
              <a:t>“The Old Testament,  corresponding to this first age,  is distinguished by its cruel,  harsh deity who ordered the slaughters of entire people groups.”</a:t>
            </a:r>
            <a:endParaRPr lang="en-US" sz="4800"/>
          </a:p>
        </p:txBody>
      </p:sp>
      <p:sp>
        <p:nvSpPr>
          <p:cNvPr id="5072899"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58484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2899"/>
                                        </p:tgtEl>
                                        <p:attrNameLst>
                                          <p:attrName>style.visibility</p:attrName>
                                        </p:attrNameLst>
                                      </p:cBhvr>
                                      <p:to>
                                        <p:strVal val="visible"/>
                                      </p:to>
                                    </p:set>
                                    <p:anim calcmode="lin" valueType="num">
                                      <p:cBhvr>
                                        <p:cTn id="7" dur="500" fill="hold"/>
                                        <p:tgtEl>
                                          <p:spTgt spid="5072899"/>
                                        </p:tgtEl>
                                        <p:attrNameLst>
                                          <p:attrName>ppt_w</p:attrName>
                                        </p:attrNameLst>
                                      </p:cBhvr>
                                      <p:tavLst>
                                        <p:tav tm="0">
                                          <p:val>
                                            <p:fltVal val="0"/>
                                          </p:val>
                                        </p:tav>
                                        <p:tav tm="100000">
                                          <p:val>
                                            <p:strVal val="#ppt_w"/>
                                          </p:val>
                                        </p:tav>
                                      </p:tavLst>
                                    </p:anim>
                                    <p:anim calcmode="lin" valueType="num">
                                      <p:cBhvr>
                                        <p:cTn id="8" dur="500" fill="hold"/>
                                        <p:tgtEl>
                                          <p:spTgt spid="5072899"/>
                                        </p:tgtEl>
                                        <p:attrNameLst>
                                          <p:attrName>ppt_h</p:attrName>
                                        </p:attrNameLst>
                                      </p:cBhvr>
                                      <p:tavLst>
                                        <p:tav tm="0">
                                          <p:val>
                                            <p:fltVal val="0"/>
                                          </p:val>
                                        </p:tav>
                                        <p:tav tm="100000">
                                          <p:val>
                                            <p:strVal val="#ppt_h"/>
                                          </p:val>
                                        </p:tav>
                                      </p:tavLst>
                                    </p:anim>
                                    <p:anim calcmode="lin" valueType="num">
                                      <p:cBhvr>
                                        <p:cTn id="9" dur="500" fill="hold"/>
                                        <p:tgtEl>
                                          <p:spTgt spid="5072899"/>
                                        </p:tgtEl>
                                        <p:attrNameLst>
                                          <p:attrName>ppt_x</p:attrName>
                                        </p:attrNameLst>
                                      </p:cBhvr>
                                      <p:tavLst>
                                        <p:tav tm="0">
                                          <p:val>
                                            <p:fltVal val="0.5"/>
                                          </p:val>
                                        </p:tav>
                                        <p:tav tm="100000">
                                          <p:val>
                                            <p:strVal val="#ppt_x"/>
                                          </p:val>
                                        </p:tav>
                                      </p:tavLst>
                                    </p:anim>
                                    <p:anim calcmode="lin" valueType="num">
                                      <p:cBhvr>
                                        <p:cTn id="10" dur="500" fill="hold"/>
                                        <p:tgtEl>
                                          <p:spTgt spid="507289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2898"/>
                                        </p:tgtEl>
                                        <p:attrNameLst>
                                          <p:attrName>style.visibility</p:attrName>
                                        </p:attrNameLst>
                                      </p:cBhvr>
                                      <p:to>
                                        <p:strVal val="visible"/>
                                      </p:to>
                                    </p:set>
                                    <p:anim calcmode="lin" valueType="num">
                                      <p:cBhvr>
                                        <p:cTn id="15" dur="300" fill="hold"/>
                                        <p:tgtEl>
                                          <p:spTgt spid="5072898"/>
                                        </p:tgtEl>
                                        <p:attrNameLst>
                                          <p:attrName>ppt_w</p:attrName>
                                        </p:attrNameLst>
                                      </p:cBhvr>
                                      <p:tavLst>
                                        <p:tav tm="0">
                                          <p:val>
                                            <p:strVal val="2/3*#ppt_w"/>
                                          </p:val>
                                        </p:tav>
                                        <p:tav tm="100000">
                                          <p:val>
                                            <p:strVal val="#ppt_w"/>
                                          </p:val>
                                        </p:tav>
                                      </p:tavLst>
                                    </p:anim>
                                    <p:anim calcmode="lin" valueType="num">
                                      <p:cBhvr>
                                        <p:cTn id="16" dur="300" fill="hold"/>
                                        <p:tgtEl>
                                          <p:spTgt spid="507289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2898" grpId="0" autoUpdateAnimBg="0"/>
      <p:bldP spid="5072899"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4" descr="C:\Documents and Settings\César.C-DIL7E3UIQIP0Q\Escritorio\Whatatop\Powerpoint 2007\7044.jpg"/>
          <p:cNvPicPr>
            <a:picLocks noChangeAspect="1" noChangeArrowheads="1"/>
          </p:cNvPicPr>
          <p:nvPr/>
        </p:nvPicPr>
        <p:blipFill>
          <a:blip r:embed="rId3" cstate="print"/>
          <a:srcRect/>
          <a:stretch>
            <a:fillRect/>
          </a:stretch>
        </p:blipFill>
        <p:spPr bwMode="auto">
          <a:xfrm>
            <a:off x="875899" y="685800"/>
            <a:ext cx="10404909" cy="5532120"/>
          </a:xfrm>
          <a:prstGeom prst="rect">
            <a:avLst/>
          </a:prstGeom>
          <a:noFill/>
          <a:ln w="9525">
            <a:solidFill>
              <a:schemeClr val="bg1"/>
            </a:solid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94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pic>
        <p:nvPicPr>
          <p:cNvPr id="3219459" name="Picture 3" descr="titlebar"/>
          <p:cNvPicPr>
            <a:picLocks noChangeAspect="1" noChangeArrowheads="1"/>
          </p:cNvPicPr>
          <p:nvPr/>
        </p:nvPicPr>
        <p:blipFill>
          <a:blip r:embed="rId3" cstate="print"/>
          <a:srcRect/>
          <a:stretch>
            <a:fillRect/>
          </a:stretch>
        </p:blipFill>
        <p:spPr bwMode="auto">
          <a:xfrm>
            <a:off x="1695450" y="0"/>
            <a:ext cx="1504950" cy="6858000"/>
          </a:xfrm>
          <a:prstGeom prst="rect">
            <a:avLst/>
          </a:prstGeom>
          <a:noFill/>
          <a:effectLst/>
        </p:spPr>
      </p:pic>
      <p:pic>
        <p:nvPicPr>
          <p:cNvPr id="3219460" name="Picture 4" descr="RefTitle"/>
          <p:cNvPicPr>
            <a:picLocks noChangeAspect="1" noChangeArrowheads="1"/>
          </p:cNvPicPr>
          <p:nvPr/>
        </p:nvPicPr>
        <p:blipFill>
          <a:blip r:embed="rId4" cstate="print"/>
          <a:srcRect/>
          <a:stretch>
            <a:fillRect/>
          </a:stretch>
        </p:blipFill>
        <p:spPr bwMode="auto">
          <a:xfrm>
            <a:off x="3505200" y="1447801"/>
            <a:ext cx="6477000" cy="3236913"/>
          </a:xfrm>
          <a:prstGeom prst="rect">
            <a:avLst/>
          </a:prstGeom>
          <a:noFill/>
          <a:effectLst/>
        </p:spPr>
      </p:pic>
      <p:pic>
        <p:nvPicPr>
          <p:cNvPr id="3219461" name="Picture 5" descr="orangebar"/>
          <p:cNvPicPr>
            <a:picLocks noChangeAspect="1" noChangeArrowheads="1"/>
          </p:cNvPicPr>
          <p:nvPr/>
        </p:nvPicPr>
        <p:blipFill>
          <a:blip r:embed="rId5" cstate="print"/>
          <a:srcRect t="9825" b="50874"/>
          <a:stretch>
            <a:fillRect/>
          </a:stretch>
        </p:blipFill>
        <p:spPr bwMode="auto">
          <a:xfrm>
            <a:off x="4267200" y="5010151"/>
            <a:ext cx="6019800" cy="290513"/>
          </a:xfrm>
          <a:prstGeom prst="rect">
            <a:avLst/>
          </a:prstGeom>
          <a:noFill/>
          <a:effectLst/>
        </p:spPr>
      </p:pic>
      <p:pic>
        <p:nvPicPr>
          <p:cNvPr id="3219462" name="Picture 6" descr="orangebar"/>
          <p:cNvPicPr>
            <a:picLocks noChangeAspect="1" noChangeArrowheads="1"/>
          </p:cNvPicPr>
          <p:nvPr/>
        </p:nvPicPr>
        <p:blipFill>
          <a:blip r:embed="rId5" cstate="print"/>
          <a:srcRect t="9825" b="50874"/>
          <a:stretch>
            <a:fillRect/>
          </a:stretch>
        </p:blipFill>
        <p:spPr bwMode="auto">
          <a:xfrm>
            <a:off x="3657600" y="1143001"/>
            <a:ext cx="6019800" cy="290513"/>
          </a:xfrm>
          <a:prstGeom prst="rect">
            <a:avLst/>
          </a:prstGeom>
          <a:noFill/>
          <a:effectLst/>
        </p:spPr>
      </p:pic>
      <p:sp>
        <p:nvSpPr>
          <p:cNvPr id="3219463" name="WordArt 7"/>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Later Church Timeline Separates &amp; Intersects</a:t>
            </a:r>
          </a:p>
        </p:txBody>
      </p:sp>
      <p:sp>
        <p:nvSpPr>
          <p:cNvPr id="3219464" name="WordArt 8"/>
          <p:cNvSpPr>
            <a:spLocks noChangeArrowheads="1" noChangeShapeType="1" noTextEdit="1"/>
          </p:cNvSpPr>
          <p:nvPr/>
        </p:nvSpPr>
        <p:spPr bwMode="auto">
          <a:xfrm>
            <a:off x="3276600" y="5486400"/>
            <a:ext cx="7086600" cy="11430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Catholic - Lutheran Faceoff</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219463"/>
                                        </p:tgtEl>
                                        <p:attrNameLst>
                                          <p:attrName>style.visibility</p:attrName>
                                        </p:attrNameLst>
                                      </p:cBhvr>
                                      <p:to>
                                        <p:strVal val="visible"/>
                                      </p:to>
                                    </p:set>
                                    <p:anim calcmode="lin" valueType="num">
                                      <p:cBhvr>
                                        <p:cTn id="7" dur="500" fill="hold"/>
                                        <p:tgtEl>
                                          <p:spTgt spid="3219463"/>
                                        </p:tgtEl>
                                        <p:attrNameLst>
                                          <p:attrName>ppt_w</p:attrName>
                                        </p:attrNameLst>
                                      </p:cBhvr>
                                      <p:tavLst>
                                        <p:tav tm="0">
                                          <p:val>
                                            <p:fltVal val="0"/>
                                          </p:val>
                                        </p:tav>
                                        <p:tav tm="100000">
                                          <p:val>
                                            <p:strVal val="#ppt_w"/>
                                          </p:val>
                                        </p:tav>
                                      </p:tavLst>
                                    </p:anim>
                                    <p:anim calcmode="lin" valueType="num">
                                      <p:cBhvr>
                                        <p:cTn id="8" dur="500" fill="hold"/>
                                        <p:tgtEl>
                                          <p:spTgt spid="3219463"/>
                                        </p:tgtEl>
                                        <p:attrNameLst>
                                          <p:attrName>ppt_h</p:attrName>
                                        </p:attrNameLst>
                                      </p:cBhvr>
                                      <p:tavLst>
                                        <p:tav tm="0">
                                          <p:val>
                                            <p:fltVal val="0"/>
                                          </p:val>
                                        </p:tav>
                                        <p:tav tm="100000">
                                          <p:val>
                                            <p:strVal val="#ppt_h"/>
                                          </p:val>
                                        </p:tav>
                                      </p:tavLst>
                                    </p:anim>
                                    <p:anim calcmode="lin" valueType="num">
                                      <p:cBhvr>
                                        <p:cTn id="9" dur="500" fill="hold"/>
                                        <p:tgtEl>
                                          <p:spTgt spid="3219463"/>
                                        </p:tgtEl>
                                        <p:attrNameLst>
                                          <p:attrName>ppt_x</p:attrName>
                                        </p:attrNameLst>
                                      </p:cBhvr>
                                      <p:tavLst>
                                        <p:tav tm="0">
                                          <p:val>
                                            <p:fltVal val="0.5"/>
                                          </p:val>
                                        </p:tav>
                                        <p:tav tm="100000">
                                          <p:val>
                                            <p:strVal val="#ppt_x"/>
                                          </p:val>
                                        </p:tav>
                                      </p:tavLst>
                                    </p:anim>
                                    <p:anim calcmode="lin" valueType="num">
                                      <p:cBhvr>
                                        <p:cTn id="10" dur="500" fill="hold"/>
                                        <p:tgtEl>
                                          <p:spTgt spid="321946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219464"/>
                                        </p:tgtEl>
                                        <p:attrNameLst>
                                          <p:attrName>style.visibility</p:attrName>
                                        </p:attrNameLst>
                                      </p:cBhvr>
                                      <p:to>
                                        <p:strVal val="visible"/>
                                      </p:to>
                                    </p:set>
                                    <p:anim calcmode="lin" valueType="num">
                                      <p:cBhvr>
                                        <p:cTn id="15" dur="500" fill="hold"/>
                                        <p:tgtEl>
                                          <p:spTgt spid="3219464"/>
                                        </p:tgtEl>
                                        <p:attrNameLst>
                                          <p:attrName>ppt_w</p:attrName>
                                        </p:attrNameLst>
                                      </p:cBhvr>
                                      <p:tavLst>
                                        <p:tav tm="0">
                                          <p:val>
                                            <p:fltVal val="0"/>
                                          </p:val>
                                        </p:tav>
                                        <p:tav tm="100000">
                                          <p:val>
                                            <p:strVal val="#ppt_w"/>
                                          </p:val>
                                        </p:tav>
                                      </p:tavLst>
                                    </p:anim>
                                    <p:anim calcmode="lin" valueType="num">
                                      <p:cBhvr>
                                        <p:cTn id="16" dur="500" fill="hold"/>
                                        <p:tgtEl>
                                          <p:spTgt spid="3219464"/>
                                        </p:tgtEl>
                                        <p:attrNameLst>
                                          <p:attrName>ppt_h</p:attrName>
                                        </p:attrNameLst>
                                      </p:cBhvr>
                                      <p:tavLst>
                                        <p:tav tm="0">
                                          <p:val>
                                            <p:fltVal val="0"/>
                                          </p:val>
                                        </p:tav>
                                        <p:tav tm="100000">
                                          <p:val>
                                            <p:strVal val="#ppt_h"/>
                                          </p:val>
                                        </p:tav>
                                      </p:tavLst>
                                    </p:anim>
                                    <p:anim calcmode="lin" valueType="num">
                                      <p:cBhvr>
                                        <p:cTn id="17" dur="500" fill="hold"/>
                                        <p:tgtEl>
                                          <p:spTgt spid="3219464"/>
                                        </p:tgtEl>
                                        <p:attrNameLst>
                                          <p:attrName>ppt_x</p:attrName>
                                        </p:attrNameLst>
                                      </p:cBhvr>
                                      <p:tavLst>
                                        <p:tav tm="0">
                                          <p:val>
                                            <p:fltVal val="0.5"/>
                                          </p:val>
                                        </p:tav>
                                        <p:tav tm="100000">
                                          <p:val>
                                            <p:strVal val="#ppt_x"/>
                                          </p:val>
                                        </p:tav>
                                      </p:tavLst>
                                    </p:anim>
                                    <p:anim calcmode="lin" valueType="num">
                                      <p:cBhvr>
                                        <p:cTn id="18" dur="500" fill="hold"/>
                                        <p:tgtEl>
                                          <p:spTgt spid="32194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9463" grpId="0" animBg="1"/>
      <p:bldP spid="321946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3058" name="Picture 2" descr="Luthernailingthe95theses-1"/>
          <p:cNvPicPr>
            <a:picLocks noChangeAspect="1" noChangeArrowheads="1"/>
          </p:cNvPicPr>
          <p:nvPr/>
        </p:nvPicPr>
        <p:blipFill>
          <a:blip r:embed="rId3" cstate="print">
            <a:lum bright="54000" contrast="-72000"/>
          </a:blip>
          <a:srcRect b="38708"/>
          <a:stretch>
            <a:fillRect/>
          </a:stretch>
        </p:blipFill>
        <p:spPr bwMode="auto">
          <a:xfrm>
            <a:off x="0" y="0"/>
            <a:ext cx="12192000" cy="6858000"/>
          </a:xfrm>
          <a:prstGeom prst="rect">
            <a:avLst/>
          </a:prstGeom>
          <a:noFill/>
        </p:spPr>
      </p:pic>
      <p:sp>
        <p:nvSpPr>
          <p:cNvPr id="2733059" name="Text Box 3"/>
          <p:cNvSpPr txBox="1">
            <a:spLocks noChangeArrowheads="1"/>
          </p:cNvSpPr>
          <p:nvPr/>
        </p:nvSpPr>
        <p:spPr bwMode="auto">
          <a:xfrm>
            <a:off x="3810000" y="381000"/>
            <a:ext cx="60960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33060" name="Text Box 4"/>
          <p:cNvSpPr txBox="1">
            <a:spLocks noChangeArrowheads="1"/>
          </p:cNvSpPr>
          <p:nvPr/>
        </p:nvSpPr>
        <p:spPr bwMode="auto">
          <a:xfrm>
            <a:off x="2133600" y="457201"/>
            <a:ext cx="8153400" cy="22891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	ive hundred years ago, a monk in Germany made a list of 95 issues that he wanted the theologians of the Roman Catholic Church to discuss. </a:t>
            </a:r>
          </a:p>
        </p:txBody>
      </p:sp>
      <p:pic>
        <p:nvPicPr>
          <p:cNvPr id="2733061" name="Picture 5" descr="&quot;F&quot;"/>
          <p:cNvPicPr>
            <a:picLocks noChangeAspect="1" noChangeArrowheads="1"/>
          </p:cNvPicPr>
          <p:nvPr/>
        </p:nvPicPr>
        <p:blipFill>
          <a:blip r:embed="rId4" cstate="print"/>
          <a:srcRect/>
          <a:stretch>
            <a:fillRect/>
          </a:stretch>
        </p:blipFill>
        <p:spPr bwMode="auto">
          <a:xfrm>
            <a:off x="2209801" y="304800"/>
            <a:ext cx="1230313" cy="858838"/>
          </a:xfrm>
          <a:prstGeom prst="rect">
            <a:avLst/>
          </a:prstGeom>
          <a:noFill/>
          <a:effectLst/>
        </p:spPr>
      </p:pic>
      <p:sp>
        <p:nvSpPr>
          <p:cNvPr id="2733062" name="Text Box 6"/>
          <p:cNvSpPr txBox="1">
            <a:spLocks noChangeArrowheads="1"/>
          </p:cNvSpPr>
          <p:nvPr/>
        </p:nvSpPr>
        <p:spPr bwMode="auto">
          <a:xfrm>
            <a:off x="2133600" y="2930526"/>
            <a:ext cx="8153400" cy="366236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Little did he know that his list, called the Ninety-Five Theses, would spark the Reformation.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The Reformation became a movement that would split the church and form a new kind of Christianity: Protestantism.</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330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330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3062"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5106" name="Picture 2" descr="Luthernailingthe95theses-1"/>
          <p:cNvPicPr>
            <a:picLocks noChangeAspect="1" noChangeArrowheads="1"/>
          </p:cNvPicPr>
          <p:nvPr/>
        </p:nvPicPr>
        <p:blipFill>
          <a:blip r:embed="rId3" cstate="print">
            <a:lum bright="54000" contrast="-72000"/>
          </a:blip>
          <a:srcRect b="38708"/>
          <a:stretch>
            <a:fillRect/>
          </a:stretch>
        </p:blipFill>
        <p:spPr bwMode="auto">
          <a:xfrm>
            <a:off x="0" y="0"/>
            <a:ext cx="12192000" cy="6858000"/>
          </a:xfrm>
          <a:prstGeom prst="rect">
            <a:avLst/>
          </a:prstGeom>
          <a:noFill/>
        </p:spPr>
      </p:pic>
      <p:sp>
        <p:nvSpPr>
          <p:cNvPr id="2735107" name="Text Box 3"/>
          <p:cNvSpPr txBox="1">
            <a:spLocks noChangeArrowheads="1"/>
          </p:cNvSpPr>
          <p:nvPr/>
        </p:nvSpPr>
        <p:spPr bwMode="auto">
          <a:xfrm>
            <a:off x="3810000" y="381000"/>
            <a:ext cx="60960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35108" name="Text Box 4"/>
          <p:cNvSpPr txBox="1">
            <a:spLocks noChangeArrowheads="1"/>
          </p:cNvSpPr>
          <p:nvPr/>
        </p:nvSpPr>
        <p:spPr bwMode="auto">
          <a:xfrm>
            <a:off x="2133600" y="457200"/>
            <a:ext cx="8153400" cy="64135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	he story really begins much earlier. </a:t>
            </a:r>
            <a:endPar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735109" name="Picture 5" descr="&quot;t&quot;"/>
          <p:cNvPicPr>
            <a:picLocks noChangeAspect="1" noChangeArrowheads="1"/>
          </p:cNvPicPr>
          <p:nvPr/>
        </p:nvPicPr>
        <p:blipFill>
          <a:blip r:embed="rId4" cstate="print"/>
          <a:srcRect/>
          <a:stretch>
            <a:fillRect/>
          </a:stretch>
        </p:blipFill>
        <p:spPr bwMode="auto">
          <a:xfrm>
            <a:off x="2133600" y="128588"/>
            <a:ext cx="1341438" cy="1090612"/>
          </a:xfrm>
          <a:prstGeom prst="rect">
            <a:avLst/>
          </a:prstGeom>
          <a:noFill/>
          <a:effectLst/>
        </p:spPr>
      </p:pic>
      <p:sp>
        <p:nvSpPr>
          <p:cNvPr id="2735110" name="Text Box 6"/>
          <p:cNvSpPr txBox="1">
            <a:spLocks noChangeArrowheads="1"/>
          </p:cNvSpPr>
          <p:nvPr/>
        </p:nvSpPr>
        <p:spPr bwMode="auto">
          <a:xfrm>
            <a:off x="2133600" y="1277939"/>
            <a:ext cx="8268749" cy="5310187"/>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Years of power struggles within the Church as well as between religious and civil leaders had weakened the reputation of the clergy.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Early sixteenth-century popes sold government and church positions, made their illegitimate children cardinals, authorized murder, and increased their families’ fortunes by abusing their power.</a:t>
            </a:r>
            <a:r>
              <a:rPr kumimoji="0" lang="en-US" sz="35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p>
        </p:txBody>
      </p:sp>
      <p:sp>
        <p:nvSpPr>
          <p:cNvPr id="2735111" name="Comment 7"/>
          <p:cNvSpPr>
            <a:spLocks noChangeArrowheads="1"/>
          </p:cNvSpPr>
          <p:nvPr/>
        </p:nvSpPr>
        <p:spPr bwMode="auto">
          <a:xfrm>
            <a:off x="1539876" y="-2590800"/>
            <a:ext cx="9128125" cy="21796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Alexander VI  -   who had four children with his primary mistress,  known as the Queen of Rome.  His teenage mistress convinced him to make her brother a cardinal.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Adrian VI  -   was so unpopular that after he died.  happy Romans carried his doctor through the streets because they thought he had helped to kill the pontiff.</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Julius II  -   took his name to honor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Julius Caesar</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and was known as the “Warrior Pope”  preferring the smell of gunpowder to incense!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35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351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5110"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of-pope-sergius-1986.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0" y="0"/>
            <a:ext cx="1219200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1550" cmpd="sng">
                  <a:gradFill>
                    <a:gsLst>
                      <a:gs pos="25000">
                        <a:srgbClr val="00CC99">
                          <a:shade val="25000"/>
                          <a:satMod val="190000"/>
                        </a:srgbClr>
                      </a:gs>
                      <a:gs pos="80000">
                        <a:srgbClr val="00CC99">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Storybook" pitchFamily="2" charset="0"/>
                <a:ea typeface="+mn-ea"/>
                <a:cs typeface="+mn-cs"/>
              </a:rPr>
              <a:t>Clerics Claimed Choice Of Cardinals Were Angel Communicated To Popes In Dreams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7154" name="Picture 2" descr="Luthernailingthe95theses-1"/>
          <p:cNvPicPr>
            <a:picLocks noChangeAspect="1" noChangeArrowheads="1"/>
          </p:cNvPicPr>
          <p:nvPr/>
        </p:nvPicPr>
        <p:blipFill>
          <a:blip r:embed="rId3" cstate="print">
            <a:lum bright="54000" contrast="-72000"/>
          </a:blip>
          <a:srcRect b="38708"/>
          <a:stretch>
            <a:fillRect/>
          </a:stretch>
        </p:blipFill>
        <p:spPr bwMode="auto">
          <a:xfrm>
            <a:off x="0" y="0"/>
            <a:ext cx="12192000" cy="6858000"/>
          </a:xfrm>
          <a:prstGeom prst="rect">
            <a:avLst/>
          </a:prstGeom>
          <a:noFill/>
        </p:spPr>
      </p:pic>
      <p:sp>
        <p:nvSpPr>
          <p:cNvPr id="2737155" name="Text Box 3"/>
          <p:cNvSpPr txBox="1">
            <a:spLocks noChangeArrowheads="1"/>
          </p:cNvSpPr>
          <p:nvPr/>
        </p:nvSpPr>
        <p:spPr bwMode="auto">
          <a:xfrm>
            <a:off x="3810000" y="381000"/>
            <a:ext cx="60960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37156" name="Text Box 4"/>
          <p:cNvSpPr txBox="1">
            <a:spLocks noChangeArrowheads="1"/>
          </p:cNvSpPr>
          <p:nvPr/>
        </p:nvSpPr>
        <p:spPr bwMode="auto">
          <a:xfrm>
            <a:off x="2133600" y="457200"/>
            <a:ext cx="8305800" cy="17399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	he Renaissance (1447-1521) brought education, wealth, and revitalization to the common people. </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737157" name="Picture 5" descr="&quot;t&quot;"/>
          <p:cNvPicPr>
            <a:picLocks noChangeAspect="1" noChangeArrowheads="1"/>
          </p:cNvPicPr>
          <p:nvPr/>
        </p:nvPicPr>
        <p:blipFill>
          <a:blip r:embed="rId4" cstate="print"/>
          <a:srcRect/>
          <a:stretch>
            <a:fillRect/>
          </a:stretch>
        </p:blipFill>
        <p:spPr bwMode="auto">
          <a:xfrm>
            <a:off x="2133600" y="128588"/>
            <a:ext cx="1341438" cy="1090612"/>
          </a:xfrm>
          <a:prstGeom prst="rect">
            <a:avLst/>
          </a:prstGeom>
          <a:noFill/>
          <a:effectLst/>
        </p:spPr>
      </p:pic>
      <p:sp>
        <p:nvSpPr>
          <p:cNvPr id="2737158" name="Text Box 6"/>
          <p:cNvSpPr txBox="1">
            <a:spLocks noChangeArrowheads="1"/>
          </p:cNvSpPr>
          <p:nvPr/>
        </p:nvSpPr>
        <p:spPr bwMode="auto">
          <a:xfrm>
            <a:off x="2133599" y="2525712"/>
            <a:ext cx="8305800" cy="3606463"/>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Also during this time, greed, abuse of power, and immorality ran rampant </a:t>
            </a:r>
            <a:br>
              <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br>
            <a:r>
              <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in the Church.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All these factors brought desire for reform to a boiling point.</a:t>
            </a: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371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371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7158"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9202" name="Picture 2" descr="Luthernailingthe95theses-1"/>
          <p:cNvPicPr>
            <a:picLocks noChangeAspect="1" noChangeArrowheads="1"/>
          </p:cNvPicPr>
          <p:nvPr/>
        </p:nvPicPr>
        <p:blipFill>
          <a:blip r:embed="rId3" cstate="print">
            <a:lum bright="54000" contrast="-72000"/>
          </a:blip>
          <a:srcRect b="38708"/>
          <a:stretch>
            <a:fillRect/>
          </a:stretch>
        </p:blipFill>
        <p:spPr bwMode="auto">
          <a:xfrm>
            <a:off x="0" y="0"/>
            <a:ext cx="12192000" cy="6858000"/>
          </a:xfrm>
          <a:prstGeom prst="rect">
            <a:avLst/>
          </a:prstGeom>
          <a:noFill/>
        </p:spPr>
      </p:pic>
      <p:sp>
        <p:nvSpPr>
          <p:cNvPr id="2739203" name="Text Box 3"/>
          <p:cNvSpPr txBox="1">
            <a:spLocks noChangeArrowheads="1"/>
          </p:cNvSpPr>
          <p:nvPr/>
        </p:nvSpPr>
        <p:spPr bwMode="auto">
          <a:xfrm>
            <a:off x="3810000" y="381000"/>
            <a:ext cx="60960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39204" name="Text Box 4"/>
          <p:cNvSpPr txBox="1">
            <a:spLocks noChangeArrowheads="1"/>
          </p:cNvSpPr>
          <p:nvPr/>
        </p:nvSpPr>
        <p:spPr bwMode="auto">
          <a:xfrm>
            <a:off x="2133600" y="457201"/>
            <a:ext cx="8153400" cy="119062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	he</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monk responsible for the </a:t>
            </a:r>
            <a:b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Ninety-Five Theses was Martin Luther. </a:t>
            </a:r>
          </a:p>
        </p:txBody>
      </p:sp>
      <p:pic>
        <p:nvPicPr>
          <p:cNvPr id="2739205" name="Picture 5" descr="&quot;t&quot;"/>
          <p:cNvPicPr>
            <a:picLocks noChangeAspect="1" noChangeArrowheads="1"/>
          </p:cNvPicPr>
          <p:nvPr/>
        </p:nvPicPr>
        <p:blipFill>
          <a:blip r:embed="rId4" cstate="print"/>
          <a:srcRect/>
          <a:stretch>
            <a:fillRect/>
          </a:stretch>
        </p:blipFill>
        <p:spPr bwMode="auto">
          <a:xfrm>
            <a:off x="2133600" y="128588"/>
            <a:ext cx="1341438" cy="1090612"/>
          </a:xfrm>
          <a:prstGeom prst="rect">
            <a:avLst/>
          </a:prstGeom>
          <a:noFill/>
          <a:effectLst/>
        </p:spPr>
      </p:pic>
      <p:sp>
        <p:nvSpPr>
          <p:cNvPr id="2739206" name="Text Box 6"/>
          <p:cNvSpPr txBox="1">
            <a:spLocks noChangeArrowheads="1"/>
          </p:cNvSpPr>
          <p:nvPr/>
        </p:nvSpPr>
        <p:spPr bwMode="auto">
          <a:xfrm>
            <a:off x="2133598" y="2105027"/>
            <a:ext cx="8153401" cy="3477875"/>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His debate caused the boiling pot of discontent to erupt all over Europe!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In Luther’s wake, the new shape of Western faith was revealed, leading even later to a new kind of nation!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392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2739206">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9206"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10A5-EB9B-4430-9AA0-56BB3B732E31}"/>
              </a:ext>
            </a:extLst>
          </p:cNvPr>
          <p:cNvSpPr>
            <a:spLocks noGrp="1"/>
          </p:cNvSpPr>
          <p:nvPr>
            <p:ph type="title"/>
          </p:nvPr>
        </p:nvSpPr>
        <p:spPr>
          <a:xfrm>
            <a:off x="452387" y="154004"/>
            <a:ext cx="11492565" cy="856650"/>
          </a:xfrm>
        </p:spPr>
        <p:txBody>
          <a:bodyPr>
            <a:noAutofit/>
          </a:bodyPr>
          <a:lstStyle/>
          <a:p>
            <a:r>
              <a:rPr lang="en-US" sz="3600" b="1" dirty="0">
                <a:solidFill>
                  <a:schemeClr val="bg1"/>
                </a:solidFill>
                <a:effectLst>
                  <a:outerShdw blurRad="38100" dist="38100" dir="2700000" algn="tl">
                    <a:srgbClr val="000000">
                      <a:alpha val="43137"/>
                    </a:srgbClr>
                  </a:outerShdw>
                </a:effectLst>
              </a:rPr>
              <a:t>The Protestant Reformation In Lutheran Historical Perspective</a:t>
            </a:r>
          </a:p>
        </p:txBody>
      </p:sp>
      <p:pic>
        <p:nvPicPr>
          <p:cNvPr id="4" name="Online Media 3" title="The Lost Secrets Of The Reformation">
            <a:hlinkClick r:id="" action="ppaction://media"/>
            <a:extLst>
              <a:ext uri="{FF2B5EF4-FFF2-40B4-BE49-F238E27FC236}">
                <a16:creationId xmlns:a16="http://schemas.microsoft.com/office/drawing/2014/main" id="{0D90A679-DB29-4318-8FC7-B89E8B632942}"/>
              </a:ext>
            </a:extLst>
          </p:cNvPr>
          <p:cNvPicPr>
            <a:picLocks noGrp="1" noRot="1" noChangeAspect="1"/>
          </p:cNvPicPr>
          <p:nvPr>
            <p:ph idx="1"/>
            <a:videoFile r:link="rId1"/>
          </p:nvPr>
        </p:nvPicPr>
        <p:blipFill>
          <a:blip r:embed="rId3"/>
          <a:stretch>
            <a:fillRect/>
          </a:stretch>
        </p:blipFill>
        <p:spPr>
          <a:xfrm>
            <a:off x="154379" y="771896"/>
            <a:ext cx="11887200" cy="6697683"/>
          </a:xfrm>
          <a:prstGeom prst="rect">
            <a:avLst/>
          </a:prstGeom>
        </p:spPr>
      </p:pic>
    </p:spTree>
    <p:extLst>
      <p:ext uri="{BB962C8B-B14F-4D97-AF65-F5344CB8AC3E}">
        <p14:creationId xmlns:p14="http://schemas.microsoft.com/office/powerpoint/2010/main" val="112982468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42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84259" name="Text Box 3"/>
          <p:cNvSpPr txBox="1">
            <a:spLocks noChangeArrowheads="1"/>
          </p:cNvSpPr>
          <p:nvPr/>
        </p:nvSpPr>
        <p:spPr bwMode="auto">
          <a:xfrm>
            <a:off x="3810000" y="381000"/>
            <a:ext cx="60960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784260" name="Picture 4" descr="titlebar"/>
          <p:cNvPicPr>
            <a:picLocks noChangeAspect="1" noChangeArrowheads="1"/>
          </p:cNvPicPr>
          <p:nvPr/>
        </p:nvPicPr>
        <p:blipFill>
          <a:blip r:embed="rId3" cstate="print"/>
          <a:srcRect/>
          <a:stretch>
            <a:fillRect/>
          </a:stretch>
        </p:blipFill>
        <p:spPr bwMode="auto">
          <a:xfrm>
            <a:off x="1695450" y="0"/>
            <a:ext cx="1504950" cy="6858000"/>
          </a:xfrm>
          <a:prstGeom prst="rect">
            <a:avLst/>
          </a:prstGeom>
          <a:noFill/>
          <a:effectLst/>
        </p:spPr>
      </p:pic>
      <p:pic>
        <p:nvPicPr>
          <p:cNvPr id="2784261" name="Picture 5" descr="orangebar"/>
          <p:cNvPicPr>
            <a:picLocks noChangeAspect="1" noChangeArrowheads="1"/>
          </p:cNvPicPr>
          <p:nvPr/>
        </p:nvPicPr>
        <p:blipFill>
          <a:blip r:embed="rId4" cstate="print"/>
          <a:srcRect t="9825" b="50874"/>
          <a:stretch>
            <a:fillRect/>
          </a:stretch>
        </p:blipFill>
        <p:spPr bwMode="auto">
          <a:xfrm>
            <a:off x="4267200" y="5010151"/>
            <a:ext cx="6019800" cy="290513"/>
          </a:xfrm>
          <a:prstGeom prst="rect">
            <a:avLst/>
          </a:prstGeom>
          <a:noFill/>
          <a:effectLst/>
        </p:spPr>
      </p:pic>
      <p:pic>
        <p:nvPicPr>
          <p:cNvPr id="2784262" name="Picture 6" descr="orangebar"/>
          <p:cNvPicPr>
            <a:picLocks noChangeAspect="1" noChangeArrowheads="1"/>
          </p:cNvPicPr>
          <p:nvPr/>
        </p:nvPicPr>
        <p:blipFill>
          <a:blip r:embed="rId4" cstate="print"/>
          <a:srcRect t="9825" b="50874"/>
          <a:stretch>
            <a:fillRect/>
          </a:stretch>
        </p:blipFill>
        <p:spPr bwMode="auto">
          <a:xfrm>
            <a:off x="3657600" y="1143001"/>
            <a:ext cx="6019800" cy="290513"/>
          </a:xfrm>
          <a:prstGeom prst="rect">
            <a:avLst/>
          </a:prstGeom>
          <a:noFill/>
          <a:effectLst/>
        </p:spPr>
      </p:pic>
      <p:pic>
        <p:nvPicPr>
          <p:cNvPr id="2784264" name="Picture 8" descr="refperiod"/>
          <p:cNvPicPr>
            <a:picLocks noChangeAspect="1" noChangeArrowheads="1"/>
          </p:cNvPicPr>
          <p:nvPr/>
        </p:nvPicPr>
        <p:blipFill>
          <a:blip r:embed="rId5" cstate="print"/>
          <a:srcRect r="10101"/>
          <a:stretch>
            <a:fillRect/>
          </a:stretch>
        </p:blipFill>
        <p:spPr bwMode="auto">
          <a:xfrm>
            <a:off x="3200400" y="1905000"/>
            <a:ext cx="7239000" cy="2528888"/>
          </a:xfrm>
          <a:prstGeom prst="rect">
            <a:avLst/>
          </a:prstGeom>
          <a:noFill/>
          <a:effectLst/>
        </p:spPr>
      </p:pic>
      <p:sp>
        <p:nvSpPr>
          <p:cNvPr id="2784265" name="AutoShape 9">
            <a:hlinkClick r:id="" action="ppaction://noaction" highlightClick="1">
              <a:snd r:embed="rId6" name="drumroll.wav"/>
            </a:hlinkClick>
          </p:cNvPr>
          <p:cNvSpPr>
            <a:spLocks noChangeArrowheads="1"/>
          </p:cNvSpPr>
          <p:nvPr/>
        </p:nvSpPr>
        <p:spPr bwMode="auto">
          <a:xfrm>
            <a:off x="8991600" y="5867400"/>
            <a:ext cx="1371600" cy="990600"/>
          </a:xfrm>
          <a:prstGeom prst="actionButtonBackPrevious">
            <a:avLst/>
          </a:prstGeom>
          <a:no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84266" name="WordArt 10"/>
          <p:cNvSpPr>
            <a:spLocks noChangeArrowheads="1" noChangeShapeType="1" noTextEdit="1"/>
          </p:cNvSpPr>
          <p:nvPr/>
        </p:nvSpPr>
        <p:spPr bwMode="auto">
          <a:xfrm>
            <a:off x="3657600" y="228600"/>
            <a:ext cx="6019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Of Disputes Over Bibliology &amp; Christology Develop </a:t>
            </a:r>
          </a:p>
        </p:txBody>
      </p:sp>
      <p:sp>
        <p:nvSpPr>
          <p:cNvPr id="2784267" name="WordArt 11"/>
          <p:cNvSpPr>
            <a:spLocks noChangeArrowheads="1" noChangeShapeType="1" noTextEdit="1"/>
          </p:cNvSpPr>
          <p:nvPr/>
        </p:nvSpPr>
        <p:spPr bwMode="auto">
          <a:xfrm>
            <a:off x="4267200" y="4343400"/>
            <a:ext cx="5943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Divisions Over Soteriology &amp; Ecclesiology</a:t>
            </a:r>
          </a:p>
        </p:txBody>
      </p:sp>
    </p:spTree>
    <p:extLst>
      <p:ext uri="{BB962C8B-B14F-4D97-AF65-F5344CB8AC3E}">
        <p14:creationId xmlns:p14="http://schemas.microsoft.com/office/powerpoint/2010/main" val="28408608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2784266"/>
                                        </p:tgtEl>
                                        <p:attrNameLst>
                                          <p:attrName>style.visibility</p:attrName>
                                        </p:attrNameLst>
                                      </p:cBhvr>
                                      <p:to>
                                        <p:strVal val="visible"/>
                                      </p:to>
                                    </p:set>
                                    <p:anim calcmode="lin" valueType="num">
                                      <p:cBhvr additive="base">
                                        <p:cTn id="7" dur="5000" fill="hold"/>
                                        <p:tgtEl>
                                          <p:spTgt spid="2784266"/>
                                        </p:tgtEl>
                                        <p:attrNameLst>
                                          <p:attrName>ppt_x</p:attrName>
                                        </p:attrNameLst>
                                      </p:cBhvr>
                                      <p:tavLst>
                                        <p:tav tm="0">
                                          <p:val>
                                            <p:strVal val="#ppt_x"/>
                                          </p:val>
                                        </p:tav>
                                        <p:tav tm="100000">
                                          <p:val>
                                            <p:strVal val="#ppt_x"/>
                                          </p:val>
                                        </p:tav>
                                      </p:tavLst>
                                    </p:anim>
                                    <p:anim calcmode="lin" valueType="num">
                                      <p:cBhvr additive="base">
                                        <p:cTn id="8" dur="5000" fill="hold"/>
                                        <p:tgtEl>
                                          <p:spTgt spid="27842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784267"/>
                                        </p:tgtEl>
                                        <p:attrNameLst>
                                          <p:attrName>style.visibility</p:attrName>
                                        </p:attrNameLst>
                                      </p:cBhvr>
                                      <p:to>
                                        <p:strVal val="visible"/>
                                      </p:to>
                                    </p:set>
                                    <p:anim calcmode="lin" valueType="num">
                                      <p:cBhvr additive="base">
                                        <p:cTn id="13" dur="5000" fill="hold"/>
                                        <p:tgtEl>
                                          <p:spTgt spid="2784267"/>
                                        </p:tgtEl>
                                        <p:attrNameLst>
                                          <p:attrName>ppt_x</p:attrName>
                                        </p:attrNameLst>
                                      </p:cBhvr>
                                      <p:tavLst>
                                        <p:tav tm="0">
                                          <p:val>
                                            <p:strVal val="1+#ppt_w/2"/>
                                          </p:val>
                                        </p:tav>
                                        <p:tav tm="100000">
                                          <p:val>
                                            <p:strVal val="#ppt_x"/>
                                          </p:val>
                                        </p:tav>
                                      </p:tavLst>
                                    </p:anim>
                                    <p:anim calcmode="lin" valueType="num">
                                      <p:cBhvr additive="base">
                                        <p:cTn id="14" dur="5000" fill="hold"/>
                                        <p:tgtEl>
                                          <p:spTgt spid="2784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4266" grpId="0" animBg="1"/>
      <p:bldP spid="2784267"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09800" y="304800"/>
            <a:ext cx="7772400" cy="1143000"/>
          </a:xfrm>
          <a:solidFill>
            <a:schemeClr val="bg1"/>
          </a:solidFill>
        </p:spPr>
        <p:txBody>
          <a:bodyPr/>
          <a:lstStyle/>
          <a:p>
            <a:r>
              <a:rPr lang="en-US">
                <a:effectLst>
                  <a:outerShdw blurRad="38100" dist="38100" dir="2700000" algn="tl">
                    <a:srgbClr val="C0C0C0"/>
                  </a:outerShdw>
                </a:effectLst>
              </a:rPr>
              <a:t>Martin Luther:  Epic Life &amp; Tale</a:t>
            </a:r>
          </a:p>
        </p:txBody>
      </p:sp>
      <p:sp>
        <p:nvSpPr>
          <p:cNvPr id="72707" name="Rectangle 3"/>
          <p:cNvSpPr>
            <a:spLocks noGrp="1" noChangeArrowheads="1"/>
          </p:cNvSpPr>
          <p:nvPr>
            <p:ph type="body" sz="half" idx="1"/>
          </p:nvPr>
        </p:nvSpPr>
        <p:spPr>
          <a:xfrm>
            <a:off x="2209800" y="1676400"/>
            <a:ext cx="3810000" cy="4114800"/>
          </a:xfrm>
        </p:spPr>
        <p:txBody>
          <a:bodyPr/>
          <a:lstStyle/>
          <a:p>
            <a:pPr>
              <a:lnSpc>
                <a:spcPct val="90000"/>
              </a:lnSpc>
            </a:pPr>
            <a:r>
              <a:rPr lang="en-US" sz="2400" u="sng"/>
              <a:t>Thunderous Close Call</a:t>
            </a:r>
            <a:r>
              <a:rPr lang="en-US" sz="2400"/>
              <a:t> </a:t>
            </a:r>
            <a:r>
              <a:rPr lang="en-US" sz="2000"/>
              <a:t> Thinks Divine Numinous           With Deliverance – Change      Career Choice: From Legal Study To Mendicant Scholar</a:t>
            </a:r>
          </a:p>
          <a:p>
            <a:pPr>
              <a:lnSpc>
                <a:spcPct val="90000"/>
              </a:lnSpc>
            </a:pPr>
            <a:r>
              <a:rPr lang="en-US" sz="2400" u="sng"/>
              <a:t>Bad News Theology</a:t>
            </a:r>
            <a:r>
              <a:rPr lang="en-US" sz="2000"/>
              <a:t> Gospel Of Condemnation Salvation: Self-Accusation</a:t>
            </a:r>
          </a:p>
          <a:p>
            <a:pPr>
              <a:lnSpc>
                <a:spcPct val="90000"/>
              </a:lnSpc>
            </a:pPr>
            <a:r>
              <a:rPr lang="en-US" sz="2400" u="sng"/>
              <a:t>Rome Road Trip - </a:t>
            </a:r>
            <a:r>
              <a:rPr lang="en-US" sz="2400" i="1" u="sng"/>
              <a:t>Trip</a:t>
            </a:r>
            <a:r>
              <a:rPr lang="en-US" sz="2400" u="sng"/>
              <a:t>   </a:t>
            </a:r>
          </a:p>
          <a:p>
            <a:pPr>
              <a:lnSpc>
                <a:spcPct val="90000"/>
              </a:lnSpc>
            </a:pPr>
            <a:r>
              <a:rPr lang="en-US" sz="2400" u="sng"/>
              <a:t>Tower Study Event</a:t>
            </a:r>
            <a:r>
              <a:rPr lang="en-US" sz="2400"/>
              <a:t>     </a:t>
            </a:r>
            <a:r>
              <a:rPr lang="en-US" sz="2000"/>
              <a:t>Good News Of  Promise Justification: Faith / Grace</a:t>
            </a:r>
          </a:p>
          <a:p>
            <a:pPr>
              <a:lnSpc>
                <a:spcPct val="90000"/>
              </a:lnSpc>
            </a:pPr>
            <a:r>
              <a:rPr lang="en-US" sz="2400" u="sng"/>
              <a:t>Luther Three Stages</a:t>
            </a:r>
            <a:r>
              <a:rPr lang="en-US" sz="2400"/>
              <a:t>     </a:t>
            </a:r>
            <a:r>
              <a:rPr lang="en-US" sz="2000"/>
              <a:t>1516</a:t>
            </a:r>
            <a:r>
              <a:rPr lang="en-US" sz="2400"/>
              <a:t> – </a:t>
            </a:r>
            <a:r>
              <a:rPr lang="en-US" sz="2000"/>
              <a:t>Negative Young     1520 –  Positive Mature        Late Life  –  Regression</a:t>
            </a:r>
            <a:r>
              <a:rPr lang="en-US" sz="2400"/>
              <a:t>    </a:t>
            </a:r>
            <a:r>
              <a:rPr lang="en-US" sz="2800" u="sng"/>
              <a:t>  </a:t>
            </a:r>
            <a:r>
              <a:rPr lang="en-US" sz="2400"/>
              <a:t>  </a:t>
            </a:r>
            <a:r>
              <a:rPr lang="en-US" sz="2800" u="sng"/>
              <a:t> </a:t>
            </a:r>
            <a:r>
              <a:rPr lang="en-US" sz="2400"/>
              <a:t>  </a:t>
            </a:r>
          </a:p>
        </p:txBody>
      </p:sp>
      <p:pic>
        <p:nvPicPr>
          <p:cNvPr id="72710" name="Picture 6" descr="C:\Documents and Settings\Owner\My Documents\Educational Illustrations\mm.gif"/>
          <p:cNvPicPr>
            <a:picLocks noGrp="1" noChangeAspect="1" noChangeArrowheads="1"/>
          </p:cNvPicPr>
          <p:nvPr>
            <p:ph type="clipArt" sz="half" idx="2"/>
          </p:nvPr>
        </p:nvPicPr>
        <p:blipFill>
          <a:blip r:embed="rId5" cstate="print"/>
          <a:srcRect/>
          <a:stretch>
            <a:fillRect/>
          </a:stretch>
        </p:blipFill>
        <p:spPr>
          <a:xfrm>
            <a:off x="6172200" y="2133600"/>
            <a:ext cx="3810000" cy="4114800"/>
          </a:xfrm>
          <a:noFill/>
          <a:ln/>
        </p:spPr>
      </p:pic>
      <p:pic>
        <p:nvPicPr>
          <p:cNvPr id="72712"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81700" y="6858000"/>
            <a:ext cx="685800" cy="1600200"/>
          </a:xfrm>
          <a:prstGeom prst="rect">
            <a:avLst/>
          </a:prstGeom>
          <a:noFill/>
        </p:spPr>
      </p:pic>
      <p:pic>
        <p:nvPicPr>
          <p:cNvPr id="72713" name="Picture 9" descr="C:\Documents and Settings\Owner\My Documents\Educational Illustrations\Animations, Any &amp; All Others\Weather_Rain_cloud_prv.gif"/>
          <p:cNvPicPr>
            <a:picLocks noChangeAspect="1" noChangeArrowheads="1" noCrop="1"/>
          </p:cNvPicPr>
          <p:nvPr/>
        </p:nvPicPr>
        <p:blipFill>
          <a:blip r:embed="rId7" cstate="print"/>
          <a:srcRect/>
          <a:stretch>
            <a:fillRect/>
          </a:stretch>
        </p:blipFill>
        <p:spPr bwMode="auto">
          <a:xfrm>
            <a:off x="6324600" y="2209800"/>
            <a:ext cx="533400" cy="990600"/>
          </a:xfrm>
          <a:prstGeom prst="rect">
            <a:avLst/>
          </a:prstGeom>
          <a:noFill/>
        </p:spPr>
      </p:pic>
      <p:pic>
        <p:nvPicPr>
          <p:cNvPr id="72714" name="Picture 10" descr="C:\Documents and Settings\Owner\My Documents\Educational Illustrations\church.gif"/>
          <p:cNvPicPr>
            <a:picLocks noChangeAspect="1" noChangeArrowheads="1"/>
          </p:cNvPicPr>
          <p:nvPr/>
        </p:nvPicPr>
        <p:blipFill>
          <a:blip r:embed="rId8" cstate="print"/>
          <a:srcRect/>
          <a:stretch>
            <a:fillRect/>
          </a:stretch>
        </p:blipFill>
        <p:spPr bwMode="auto">
          <a:xfrm>
            <a:off x="1524000" y="2133600"/>
            <a:ext cx="990600" cy="990600"/>
          </a:xfrm>
          <a:prstGeom prst="rect">
            <a:avLst/>
          </a:prstGeom>
          <a:noFill/>
        </p:spPr>
      </p:pic>
      <p:sp>
        <p:nvSpPr>
          <p:cNvPr id="72715" name="Comment 11"/>
          <p:cNvSpPr>
            <a:spLocks noChangeArrowheads="1"/>
          </p:cNvSpPr>
          <p:nvPr/>
        </p:nvSpPr>
        <p:spPr bwMode="auto">
          <a:xfrm>
            <a:off x="1539876" y="-1143000"/>
            <a:ext cx="7146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Later Strong German Resistance To Practical Application Of Lightening Rod Points To Particular Problem Referencing Teutonic Culture. </a:t>
            </a:r>
          </a:p>
        </p:txBody>
      </p:sp>
    </p:spTree>
    <p:extLst>
      <p:ext uri="{BB962C8B-B14F-4D97-AF65-F5344CB8AC3E}">
        <p14:creationId xmlns:p14="http://schemas.microsoft.com/office/powerpoint/2010/main" val="9476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2714"/>
                                        </p:tgtEl>
                                        <p:attrNameLst>
                                          <p:attrName>style.visibility</p:attrName>
                                        </p:attrNameLst>
                                      </p:cBhvr>
                                      <p:to>
                                        <p:strVal val="visible"/>
                                      </p:to>
                                    </p:set>
                                    <p:animEffect transition="in" filter="slide(fromLeft)">
                                      <p:cBhvr>
                                        <p:cTn id="7" dur="500"/>
                                        <p:tgtEl>
                                          <p:spTgt spid="727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727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27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4946"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“We  know the Age of the Son as the period in which the ‘good God,’  Jesus Christ,  softened the harsher features of the Jewish deity and the church was founded with its material way of worshipping.”</a:t>
            </a:r>
            <a:endParaRPr lang="en-US"/>
          </a:p>
        </p:txBody>
      </p:sp>
      <p:sp>
        <p:nvSpPr>
          <p:cNvPr id="5074947"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335859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4947"/>
                                        </p:tgtEl>
                                        <p:attrNameLst>
                                          <p:attrName>style.visibility</p:attrName>
                                        </p:attrNameLst>
                                      </p:cBhvr>
                                      <p:to>
                                        <p:strVal val="visible"/>
                                      </p:to>
                                    </p:set>
                                    <p:anim calcmode="lin" valueType="num">
                                      <p:cBhvr>
                                        <p:cTn id="7" dur="500" fill="hold"/>
                                        <p:tgtEl>
                                          <p:spTgt spid="5074947"/>
                                        </p:tgtEl>
                                        <p:attrNameLst>
                                          <p:attrName>ppt_w</p:attrName>
                                        </p:attrNameLst>
                                      </p:cBhvr>
                                      <p:tavLst>
                                        <p:tav tm="0">
                                          <p:val>
                                            <p:fltVal val="0"/>
                                          </p:val>
                                        </p:tav>
                                        <p:tav tm="100000">
                                          <p:val>
                                            <p:strVal val="#ppt_w"/>
                                          </p:val>
                                        </p:tav>
                                      </p:tavLst>
                                    </p:anim>
                                    <p:anim calcmode="lin" valueType="num">
                                      <p:cBhvr>
                                        <p:cTn id="8" dur="500" fill="hold"/>
                                        <p:tgtEl>
                                          <p:spTgt spid="5074947"/>
                                        </p:tgtEl>
                                        <p:attrNameLst>
                                          <p:attrName>ppt_h</p:attrName>
                                        </p:attrNameLst>
                                      </p:cBhvr>
                                      <p:tavLst>
                                        <p:tav tm="0">
                                          <p:val>
                                            <p:fltVal val="0"/>
                                          </p:val>
                                        </p:tav>
                                        <p:tav tm="100000">
                                          <p:val>
                                            <p:strVal val="#ppt_h"/>
                                          </p:val>
                                        </p:tav>
                                      </p:tavLst>
                                    </p:anim>
                                    <p:anim calcmode="lin" valueType="num">
                                      <p:cBhvr>
                                        <p:cTn id="9" dur="500" fill="hold"/>
                                        <p:tgtEl>
                                          <p:spTgt spid="5074947"/>
                                        </p:tgtEl>
                                        <p:attrNameLst>
                                          <p:attrName>ppt_x</p:attrName>
                                        </p:attrNameLst>
                                      </p:cBhvr>
                                      <p:tavLst>
                                        <p:tav tm="0">
                                          <p:val>
                                            <p:fltVal val="0.5"/>
                                          </p:val>
                                        </p:tav>
                                        <p:tav tm="100000">
                                          <p:val>
                                            <p:strVal val="#ppt_x"/>
                                          </p:val>
                                        </p:tav>
                                      </p:tavLst>
                                    </p:anim>
                                    <p:anim calcmode="lin" valueType="num">
                                      <p:cBhvr>
                                        <p:cTn id="10" dur="500" fill="hold"/>
                                        <p:tgtEl>
                                          <p:spTgt spid="507494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4946"/>
                                        </p:tgtEl>
                                        <p:attrNameLst>
                                          <p:attrName>style.visibility</p:attrName>
                                        </p:attrNameLst>
                                      </p:cBhvr>
                                      <p:to>
                                        <p:strVal val="visible"/>
                                      </p:to>
                                    </p:set>
                                    <p:anim calcmode="lin" valueType="num">
                                      <p:cBhvr>
                                        <p:cTn id="15" dur="300" fill="hold"/>
                                        <p:tgtEl>
                                          <p:spTgt spid="5074946"/>
                                        </p:tgtEl>
                                        <p:attrNameLst>
                                          <p:attrName>ppt_w</p:attrName>
                                        </p:attrNameLst>
                                      </p:cBhvr>
                                      <p:tavLst>
                                        <p:tav tm="0">
                                          <p:val>
                                            <p:strVal val="2/3*#ppt_w"/>
                                          </p:val>
                                        </p:tav>
                                        <p:tav tm="100000">
                                          <p:val>
                                            <p:strVal val="#ppt_w"/>
                                          </p:val>
                                        </p:tav>
                                      </p:tavLst>
                                    </p:anim>
                                    <p:anim calcmode="lin" valueType="num">
                                      <p:cBhvr>
                                        <p:cTn id="16" dur="300" fill="hold"/>
                                        <p:tgtEl>
                                          <p:spTgt spid="507494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4946" grpId="0" autoUpdateAnimBg="0"/>
      <p:bldP spid="507494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310394"/>
            <a:ext cx="10256364" cy="1098956"/>
          </a:xfrm>
        </p:spPr>
        <p:txBody>
          <a:bodyPr/>
          <a:lstStyle/>
          <a:p>
            <a:r>
              <a:rPr lang="en-US" sz="5400" dirty="0">
                <a:solidFill>
                  <a:schemeClr val="bg1"/>
                </a:solidFill>
                <a:effectLst>
                  <a:outerShdw blurRad="38100" dist="38100" dir="2700000" algn="tl">
                    <a:srgbClr val="000000">
                      <a:alpha val="43137"/>
                    </a:srgbClr>
                  </a:outerShdw>
                </a:effectLst>
              </a:rPr>
              <a:t>MARTIN LUTHER VISITS ROME </a:t>
            </a:r>
          </a:p>
        </p:txBody>
      </p:sp>
      <p:pic>
        <p:nvPicPr>
          <p:cNvPr id="4" name="Online Media 3">
            <a:hlinkClick r:id="" action="ppaction://media"/>
            <a:extLst>
              <a:ext uri="{FF2B5EF4-FFF2-40B4-BE49-F238E27FC236}">
                <a16:creationId xmlns:a16="http://schemas.microsoft.com/office/drawing/2014/main" id="{6E774484-1B1A-4006-BCF0-10A1236F21EB}"/>
              </a:ext>
            </a:extLst>
          </p:cNvPr>
          <p:cNvPicPr>
            <a:picLocks noGrp="1" noRot="1" noChangeAspect="1"/>
          </p:cNvPicPr>
          <p:nvPr>
            <p:ph idx="1"/>
            <a:videoFile r:link="rId1"/>
          </p:nvPr>
        </p:nvPicPr>
        <p:blipFill>
          <a:blip r:embed="rId3"/>
          <a:stretch>
            <a:fillRect/>
          </a:stretch>
        </p:blipFill>
        <p:spPr>
          <a:xfrm>
            <a:off x="1040235" y="1409350"/>
            <a:ext cx="9957732" cy="4781725"/>
          </a:xfrm>
          <a:prstGeom prst="rect">
            <a:avLst/>
          </a:prstGeom>
        </p:spPr>
      </p:pic>
    </p:spTree>
    <p:extLst>
      <p:ext uri="{BB962C8B-B14F-4D97-AF65-F5344CB8AC3E}">
        <p14:creationId xmlns:p14="http://schemas.microsoft.com/office/powerpoint/2010/main" val="167941230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752600" y="152400"/>
            <a:ext cx="2819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History</a:t>
            </a:r>
          </a:p>
        </p:txBody>
      </p:sp>
      <p:sp>
        <p:nvSpPr>
          <p:cNvPr id="13315" name="Line 3"/>
          <p:cNvSpPr>
            <a:spLocks noChangeShapeType="1"/>
          </p:cNvSpPr>
          <p:nvPr/>
        </p:nvSpPr>
        <p:spPr bwMode="auto">
          <a:xfrm>
            <a:off x="1752600" y="13716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entury Schoolbook" pitchFamily="18" charset="0"/>
              <a:ea typeface="+mn-ea"/>
              <a:cs typeface="+mn-cs"/>
            </a:endParaRPr>
          </a:p>
        </p:txBody>
      </p:sp>
      <p:sp>
        <p:nvSpPr>
          <p:cNvPr id="13316" name="WordArt 4"/>
          <p:cNvSpPr>
            <a:spLocks noChangeArrowheads="1" noChangeShapeType="1" noTextEdit="1"/>
          </p:cNvSpPr>
          <p:nvPr/>
        </p:nvSpPr>
        <p:spPr bwMode="auto">
          <a:xfrm>
            <a:off x="5638800" y="457200"/>
            <a:ext cx="4724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Impact"/>
                <a:ea typeface="+mn-ea"/>
                <a:cs typeface="+mn-cs"/>
              </a:rPr>
              <a:t>The Apostasy</a:t>
            </a:r>
          </a:p>
        </p:txBody>
      </p:sp>
      <p:sp>
        <p:nvSpPr>
          <p:cNvPr id="13317" name="Text Box 5"/>
          <p:cNvSpPr txBox="1">
            <a:spLocks noChangeArrowheads="1"/>
          </p:cNvSpPr>
          <p:nvPr/>
        </p:nvSpPr>
        <p:spPr bwMode="auto">
          <a:xfrm>
            <a:off x="1828800" y="1600200"/>
            <a:ext cx="8458200"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entury Schoolbook" pitchFamily="18" charset="0"/>
                <a:ea typeface="+mn-ea"/>
                <a:cs typeface="+mn-cs"/>
              </a:rPr>
              <a:t>Doctrines Enacted at Church Councils</a:t>
            </a:r>
          </a:p>
        </p:txBody>
      </p:sp>
      <p:sp>
        <p:nvSpPr>
          <p:cNvPr id="13319" name="Text Box 7"/>
          <p:cNvSpPr txBox="1">
            <a:spLocks noChangeArrowheads="1"/>
          </p:cNvSpPr>
          <p:nvPr/>
        </p:nvSpPr>
        <p:spPr bwMode="auto">
          <a:xfrm>
            <a:off x="1524000" y="2271714"/>
            <a:ext cx="44958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Clergy/Laity System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Sprinkling for Immersion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Infant Baptism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Celibacy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Instrumental Music</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entury Schoolbook" pitchFamily="18" charset="0"/>
                <a:ea typeface="+mn-ea"/>
                <a:cs typeface="+mn-cs"/>
              </a:rPr>
              <a:t>Transubstantiation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Indulgences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Worship of Mary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V</a:t>
            </a:r>
            <a:r>
              <a:rPr kumimoji="0" lang="en-US" altLang="en-U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eneration</a:t>
            </a: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 of Relics</a:t>
            </a:r>
          </a:p>
        </p:txBody>
      </p:sp>
      <p:sp>
        <p:nvSpPr>
          <p:cNvPr id="13320" name="Text Box 8"/>
          <p:cNvSpPr txBox="1">
            <a:spLocks noChangeArrowheads="1"/>
          </p:cNvSpPr>
          <p:nvPr/>
        </p:nvSpPr>
        <p:spPr bwMode="auto">
          <a:xfrm>
            <a:off x="6324600" y="2271714"/>
            <a:ext cx="42672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Purgatory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Confessionals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Images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Penance</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Extreme Unction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Confirmation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Nuns, Primacy of Peter</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Forbidding to Eat Meats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Religious Holidays</a:t>
            </a:r>
          </a:p>
        </p:txBody>
      </p:sp>
    </p:spTree>
    <p:extLst>
      <p:ext uri="{BB962C8B-B14F-4D97-AF65-F5344CB8AC3E}">
        <p14:creationId xmlns:p14="http://schemas.microsoft.com/office/powerpoint/2010/main" val="358902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3319">
                                            <p:txEl>
                                              <p:pRg st="0" end="0"/>
                                            </p:txEl>
                                          </p:spTgt>
                                        </p:tgtEl>
                                        <p:attrNameLst>
                                          <p:attrName>style.visibility</p:attrName>
                                        </p:attrNameLst>
                                      </p:cBhvr>
                                      <p:to>
                                        <p:strVal val="visible"/>
                                      </p:to>
                                    </p:set>
                                    <p:anim calcmode="lin" valueType="num">
                                      <p:cBhvr>
                                        <p:cTn id="12" dur="500" fill="hold"/>
                                        <p:tgtEl>
                                          <p:spTgt spid="133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31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13319">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1331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3319">
                                            <p:txEl>
                                              <p:pRg st="1" end="1"/>
                                            </p:txEl>
                                          </p:spTgt>
                                        </p:tgtEl>
                                        <p:attrNameLst>
                                          <p:attrName>style.visibility</p:attrName>
                                        </p:attrNameLst>
                                      </p:cBhvr>
                                      <p:to>
                                        <p:strVal val="visible"/>
                                      </p:to>
                                    </p:set>
                                    <p:anim calcmode="lin" valueType="num">
                                      <p:cBhvr>
                                        <p:cTn id="20" dur="500" fill="hold"/>
                                        <p:tgtEl>
                                          <p:spTgt spid="1331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3319">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13319">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1331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500" fill="hold"/>
                                        <p:tgtEl>
                                          <p:spTgt spid="1331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3319">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13319">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13319">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3319">
                                            <p:txEl>
                                              <p:pRg st="3" end="3"/>
                                            </p:txEl>
                                          </p:spTgt>
                                        </p:tgtEl>
                                        <p:attrNameLst>
                                          <p:attrName>style.visibility</p:attrName>
                                        </p:attrNameLst>
                                      </p:cBhvr>
                                      <p:to>
                                        <p:strVal val="visible"/>
                                      </p:to>
                                    </p:set>
                                    <p:anim calcmode="lin" valueType="num">
                                      <p:cBhvr>
                                        <p:cTn id="36" dur="500" fill="hold"/>
                                        <p:tgtEl>
                                          <p:spTgt spid="13319">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3319">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13319">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13319">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iterate type="lt">
                                    <p:tmPct val="0"/>
                                  </p:iterate>
                                  <p:childTnLst>
                                    <p:set>
                                      <p:cBhvr>
                                        <p:cTn id="43" dur="1" fill="hold">
                                          <p:stCondLst>
                                            <p:cond delay="0"/>
                                          </p:stCondLst>
                                        </p:cTn>
                                        <p:tgtEl>
                                          <p:spTgt spid="13319">
                                            <p:txEl>
                                              <p:pRg st="4" end="4"/>
                                            </p:txEl>
                                          </p:spTgt>
                                        </p:tgtEl>
                                        <p:attrNameLst>
                                          <p:attrName>style.visibility</p:attrName>
                                        </p:attrNameLst>
                                      </p:cBhvr>
                                      <p:to>
                                        <p:strVal val="visible"/>
                                      </p:to>
                                    </p:set>
                                    <p:anim calcmode="lin" valueType="num">
                                      <p:cBhvr>
                                        <p:cTn id="44" dur="500" fill="hold"/>
                                        <p:tgtEl>
                                          <p:spTgt spid="1331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3319">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13319">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13319">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childTnLst>
                                    <p:set>
                                      <p:cBhvr>
                                        <p:cTn id="51" dur="1" fill="hold">
                                          <p:stCondLst>
                                            <p:cond delay="0"/>
                                          </p:stCondLst>
                                        </p:cTn>
                                        <p:tgtEl>
                                          <p:spTgt spid="13319">
                                            <p:txEl>
                                              <p:pRg st="5" end="5"/>
                                            </p:txEl>
                                          </p:spTgt>
                                        </p:tgtEl>
                                        <p:attrNameLst>
                                          <p:attrName>style.visibility</p:attrName>
                                        </p:attrNameLst>
                                      </p:cBhvr>
                                      <p:to>
                                        <p:strVal val="visible"/>
                                      </p:to>
                                    </p:set>
                                    <p:anim calcmode="lin" valueType="num">
                                      <p:cBhvr>
                                        <p:cTn id="52" dur="500" fill="hold"/>
                                        <p:tgtEl>
                                          <p:spTgt spid="13319">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3319">
                                            <p:txEl>
                                              <p:pRg st="5" end="5"/>
                                            </p:txEl>
                                          </p:spTgt>
                                        </p:tgtEl>
                                        <p:attrNameLst>
                                          <p:attrName>ppt_h</p:attrName>
                                        </p:attrNameLst>
                                      </p:cBhvr>
                                      <p:tavLst>
                                        <p:tav tm="0">
                                          <p:val>
                                            <p:fltVal val="0"/>
                                          </p:val>
                                        </p:tav>
                                        <p:tav tm="100000">
                                          <p:val>
                                            <p:strVal val="#ppt_h"/>
                                          </p:val>
                                        </p:tav>
                                      </p:tavLst>
                                    </p:anim>
                                    <p:anim calcmode="lin" valueType="num">
                                      <p:cBhvr>
                                        <p:cTn id="54" dur="500" fill="hold"/>
                                        <p:tgtEl>
                                          <p:spTgt spid="13319">
                                            <p:txEl>
                                              <p:pRg st="5" end="5"/>
                                            </p:txEl>
                                          </p:spTgt>
                                        </p:tgtEl>
                                        <p:attrNameLst>
                                          <p:attrName>ppt_x</p:attrName>
                                        </p:attrNameLst>
                                      </p:cBhvr>
                                      <p:tavLst>
                                        <p:tav tm="0">
                                          <p:val>
                                            <p:fltVal val="0.5"/>
                                          </p:val>
                                        </p:tav>
                                        <p:tav tm="100000">
                                          <p:val>
                                            <p:strVal val="#ppt_x"/>
                                          </p:val>
                                        </p:tav>
                                      </p:tavLst>
                                    </p:anim>
                                    <p:anim calcmode="lin" valueType="num">
                                      <p:cBhvr>
                                        <p:cTn id="55" dur="500" fill="hold"/>
                                        <p:tgtEl>
                                          <p:spTgt spid="13319">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nodeType="clickEffect">
                                  <p:stCondLst>
                                    <p:cond delay="0"/>
                                  </p:stCondLst>
                                  <p:childTnLst>
                                    <p:set>
                                      <p:cBhvr>
                                        <p:cTn id="59" dur="1" fill="hold">
                                          <p:stCondLst>
                                            <p:cond delay="0"/>
                                          </p:stCondLst>
                                        </p:cTn>
                                        <p:tgtEl>
                                          <p:spTgt spid="13319">
                                            <p:txEl>
                                              <p:pRg st="6" end="6"/>
                                            </p:txEl>
                                          </p:spTgt>
                                        </p:tgtEl>
                                        <p:attrNameLst>
                                          <p:attrName>style.visibility</p:attrName>
                                        </p:attrNameLst>
                                      </p:cBhvr>
                                      <p:to>
                                        <p:strVal val="visible"/>
                                      </p:to>
                                    </p:set>
                                    <p:anim calcmode="lin" valueType="num">
                                      <p:cBhvr>
                                        <p:cTn id="60" dur="500" fill="hold"/>
                                        <p:tgtEl>
                                          <p:spTgt spid="13319">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13319">
                                            <p:txEl>
                                              <p:pRg st="6" end="6"/>
                                            </p:txEl>
                                          </p:spTgt>
                                        </p:tgtEl>
                                        <p:attrNameLst>
                                          <p:attrName>ppt_h</p:attrName>
                                        </p:attrNameLst>
                                      </p:cBhvr>
                                      <p:tavLst>
                                        <p:tav tm="0">
                                          <p:val>
                                            <p:fltVal val="0"/>
                                          </p:val>
                                        </p:tav>
                                        <p:tav tm="100000">
                                          <p:val>
                                            <p:strVal val="#ppt_h"/>
                                          </p:val>
                                        </p:tav>
                                      </p:tavLst>
                                    </p:anim>
                                    <p:anim calcmode="lin" valueType="num">
                                      <p:cBhvr>
                                        <p:cTn id="62" dur="500" fill="hold"/>
                                        <p:tgtEl>
                                          <p:spTgt spid="13319">
                                            <p:txEl>
                                              <p:pRg st="6" end="6"/>
                                            </p:txEl>
                                          </p:spTgt>
                                        </p:tgtEl>
                                        <p:attrNameLst>
                                          <p:attrName>ppt_x</p:attrName>
                                        </p:attrNameLst>
                                      </p:cBhvr>
                                      <p:tavLst>
                                        <p:tav tm="0">
                                          <p:val>
                                            <p:fltVal val="0.5"/>
                                          </p:val>
                                        </p:tav>
                                        <p:tav tm="100000">
                                          <p:val>
                                            <p:strVal val="#ppt_x"/>
                                          </p:val>
                                        </p:tav>
                                      </p:tavLst>
                                    </p:anim>
                                    <p:anim calcmode="lin" valueType="num">
                                      <p:cBhvr>
                                        <p:cTn id="63" dur="500" fill="hold"/>
                                        <p:tgtEl>
                                          <p:spTgt spid="13319">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13319">
                                            <p:txEl>
                                              <p:pRg st="7" end="7"/>
                                            </p:txEl>
                                          </p:spTgt>
                                        </p:tgtEl>
                                        <p:attrNameLst>
                                          <p:attrName>style.visibility</p:attrName>
                                        </p:attrNameLst>
                                      </p:cBhvr>
                                      <p:to>
                                        <p:strVal val="visible"/>
                                      </p:to>
                                    </p:set>
                                    <p:anim calcmode="lin" valueType="num">
                                      <p:cBhvr>
                                        <p:cTn id="68" dur="500" fill="hold"/>
                                        <p:tgtEl>
                                          <p:spTgt spid="13319">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13319">
                                            <p:txEl>
                                              <p:pRg st="7" end="7"/>
                                            </p:txEl>
                                          </p:spTgt>
                                        </p:tgtEl>
                                        <p:attrNameLst>
                                          <p:attrName>ppt_h</p:attrName>
                                        </p:attrNameLst>
                                      </p:cBhvr>
                                      <p:tavLst>
                                        <p:tav tm="0">
                                          <p:val>
                                            <p:fltVal val="0"/>
                                          </p:val>
                                        </p:tav>
                                        <p:tav tm="100000">
                                          <p:val>
                                            <p:strVal val="#ppt_h"/>
                                          </p:val>
                                        </p:tav>
                                      </p:tavLst>
                                    </p:anim>
                                    <p:anim calcmode="lin" valueType="num">
                                      <p:cBhvr>
                                        <p:cTn id="70" dur="500" fill="hold"/>
                                        <p:tgtEl>
                                          <p:spTgt spid="13319">
                                            <p:txEl>
                                              <p:pRg st="7" end="7"/>
                                            </p:txEl>
                                          </p:spTgt>
                                        </p:tgtEl>
                                        <p:attrNameLst>
                                          <p:attrName>ppt_x</p:attrName>
                                        </p:attrNameLst>
                                      </p:cBhvr>
                                      <p:tavLst>
                                        <p:tav tm="0">
                                          <p:val>
                                            <p:fltVal val="0.5"/>
                                          </p:val>
                                        </p:tav>
                                        <p:tav tm="100000">
                                          <p:val>
                                            <p:strVal val="#ppt_x"/>
                                          </p:val>
                                        </p:tav>
                                      </p:tavLst>
                                    </p:anim>
                                    <p:anim calcmode="lin" valueType="num">
                                      <p:cBhvr>
                                        <p:cTn id="71" dur="500" fill="hold"/>
                                        <p:tgtEl>
                                          <p:spTgt spid="13319">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528" fill="hold" nodeType="clickEffect">
                                  <p:stCondLst>
                                    <p:cond delay="0"/>
                                  </p:stCondLst>
                                  <p:childTnLst>
                                    <p:set>
                                      <p:cBhvr>
                                        <p:cTn id="75" dur="1" fill="hold">
                                          <p:stCondLst>
                                            <p:cond delay="0"/>
                                          </p:stCondLst>
                                        </p:cTn>
                                        <p:tgtEl>
                                          <p:spTgt spid="13319">
                                            <p:txEl>
                                              <p:pRg st="8" end="8"/>
                                            </p:txEl>
                                          </p:spTgt>
                                        </p:tgtEl>
                                        <p:attrNameLst>
                                          <p:attrName>style.visibility</p:attrName>
                                        </p:attrNameLst>
                                      </p:cBhvr>
                                      <p:to>
                                        <p:strVal val="visible"/>
                                      </p:to>
                                    </p:set>
                                    <p:anim calcmode="lin" valueType="num">
                                      <p:cBhvr>
                                        <p:cTn id="76" dur="500" fill="hold"/>
                                        <p:tgtEl>
                                          <p:spTgt spid="13319">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13319">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13319">
                                            <p:txEl>
                                              <p:pRg st="8" end="8"/>
                                            </p:txEl>
                                          </p:spTgt>
                                        </p:tgtEl>
                                        <p:attrNameLst>
                                          <p:attrName>ppt_x</p:attrName>
                                        </p:attrNameLst>
                                      </p:cBhvr>
                                      <p:tavLst>
                                        <p:tav tm="0">
                                          <p:val>
                                            <p:fltVal val="0.5"/>
                                          </p:val>
                                        </p:tav>
                                        <p:tav tm="100000">
                                          <p:val>
                                            <p:strVal val="#ppt_x"/>
                                          </p:val>
                                        </p:tav>
                                      </p:tavLst>
                                    </p:anim>
                                    <p:anim calcmode="lin" valueType="num">
                                      <p:cBhvr>
                                        <p:cTn id="79" dur="500" fill="hold"/>
                                        <p:tgtEl>
                                          <p:spTgt spid="13319">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528" fill="hold" nodeType="clickEffect">
                                  <p:stCondLst>
                                    <p:cond delay="0"/>
                                  </p:stCondLst>
                                  <p:childTnLst>
                                    <p:set>
                                      <p:cBhvr>
                                        <p:cTn id="83" dur="1" fill="hold">
                                          <p:stCondLst>
                                            <p:cond delay="0"/>
                                          </p:stCondLst>
                                        </p:cTn>
                                        <p:tgtEl>
                                          <p:spTgt spid="13320">
                                            <p:txEl>
                                              <p:pRg st="0" end="0"/>
                                            </p:txEl>
                                          </p:spTgt>
                                        </p:tgtEl>
                                        <p:attrNameLst>
                                          <p:attrName>style.visibility</p:attrName>
                                        </p:attrNameLst>
                                      </p:cBhvr>
                                      <p:to>
                                        <p:strVal val="visible"/>
                                      </p:to>
                                    </p:set>
                                    <p:anim calcmode="lin" valueType="num">
                                      <p:cBhvr>
                                        <p:cTn id="84" dur="500" fill="hold"/>
                                        <p:tgtEl>
                                          <p:spTgt spid="13320">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13320">
                                            <p:txEl>
                                              <p:pRg st="0" end="0"/>
                                            </p:txEl>
                                          </p:spTgt>
                                        </p:tgtEl>
                                        <p:attrNameLst>
                                          <p:attrName>ppt_h</p:attrName>
                                        </p:attrNameLst>
                                      </p:cBhvr>
                                      <p:tavLst>
                                        <p:tav tm="0">
                                          <p:val>
                                            <p:fltVal val="0"/>
                                          </p:val>
                                        </p:tav>
                                        <p:tav tm="100000">
                                          <p:val>
                                            <p:strVal val="#ppt_h"/>
                                          </p:val>
                                        </p:tav>
                                      </p:tavLst>
                                    </p:anim>
                                    <p:anim calcmode="lin" valueType="num">
                                      <p:cBhvr>
                                        <p:cTn id="86" dur="500" fill="hold"/>
                                        <p:tgtEl>
                                          <p:spTgt spid="13320">
                                            <p:txEl>
                                              <p:pRg st="0" end="0"/>
                                            </p:txEl>
                                          </p:spTgt>
                                        </p:tgtEl>
                                        <p:attrNameLst>
                                          <p:attrName>ppt_x</p:attrName>
                                        </p:attrNameLst>
                                      </p:cBhvr>
                                      <p:tavLst>
                                        <p:tav tm="0">
                                          <p:val>
                                            <p:fltVal val="0.5"/>
                                          </p:val>
                                        </p:tav>
                                        <p:tav tm="100000">
                                          <p:val>
                                            <p:strVal val="#ppt_x"/>
                                          </p:val>
                                        </p:tav>
                                      </p:tavLst>
                                    </p:anim>
                                    <p:anim calcmode="lin" valueType="num">
                                      <p:cBhvr>
                                        <p:cTn id="87" dur="500" fill="hold"/>
                                        <p:tgtEl>
                                          <p:spTgt spid="1332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528" fill="hold" nodeType="clickEffect">
                                  <p:stCondLst>
                                    <p:cond delay="0"/>
                                  </p:stCondLst>
                                  <p:childTnLst>
                                    <p:set>
                                      <p:cBhvr>
                                        <p:cTn id="91" dur="1" fill="hold">
                                          <p:stCondLst>
                                            <p:cond delay="0"/>
                                          </p:stCondLst>
                                        </p:cTn>
                                        <p:tgtEl>
                                          <p:spTgt spid="13320">
                                            <p:txEl>
                                              <p:pRg st="1" end="1"/>
                                            </p:txEl>
                                          </p:spTgt>
                                        </p:tgtEl>
                                        <p:attrNameLst>
                                          <p:attrName>style.visibility</p:attrName>
                                        </p:attrNameLst>
                                      </p:cBhvr>
                                      <p:to>
                                        <p:strVal val="visible"/>
                                      </p:to>
                                    </p:set>
                                    <p:anim calcmode="lin" valueType="num">
                                      <p:cBhvr>
                                        <p:cTn id="92" dur="500" fill="hold"/>
                                        <p:tgtEl>
                                          <p:spTgt spid="13320">
                                            <p:txEl>
                                              <p:pRg st="1" end="1"/>
                                            </p:txEl>
                                          </p:spTgt>
                                        </p:tgtEl>
                                        <p:attrNameLst>
                                          <p:attrName>ppt_w</p:attrName>
                                        </p:attrNameLst>
                                      </p:cBhvr>
                                      <p:tavLst>
                                        <p:tav tm="0">
                                          <p:val>
                                            <p:fltVal val="0"/>
                                          </p:val>
                                        </p:tav>
                                        <p:tav tm="100000">
                                          <p:val>
                                            <p:strVal val="#ppt_w"/>
                                          </p:val>
                                        </p:tav>
                                      </p:tavLst>
                                    </p:anim>
                                    <p:anim calcmode="lin" valueType="num">
                                      <p:cBhvr>
                                        <p:cTn id="93" dur="500" fill="hold"/>
                                        <p:tgtEl>
                                          <p:spTgt spid="13320">
                                            <p:txEl>
                                              <p:pRg st="1" end="1"/>
                                            </p:txEl>
                                          </p:spTgt>
                                        </p:tgtEl>
                                        <p:attrNameLst>
                                          <p:attrName>ppt_h</p:attrName>
                                        </p:attrNameLst>
                                      </p:cBhvr>
                                      <p:tavLst>
                                        <p:tav tm="0">
                                          <p:val>
                                            <p:fltVal val="0"/>
                                          </p:val>
                                        </p:tav>
                                        <p:tav tm="100000">
                                          <p:val>
                                            <p:strVal val="#ppt_h"/>
                                          </p:val>
                                        </p:tav>
                                      </p:tavLst>
                                    </p:anim>
                                    <p:anim calcmode="lin" valueType="num">
                                      <p:cBhvr>
                                        <p:cTn id="94" dur="500" fill="hold"/>
                                        <p:tgtEl>
                                          <p:spTgt spid="13320">
                                            <p:txEl>
                                              <p:pRg st="1" end="1"/>
                                            </p:txEl>
                                          </p:spTgt>
                                        </p:tgtEl>
                                        <p:attrNameLst>
                                          <p:attrName>ppt_x</p:attrName>
                                        </p:attrNameLst>
                                      </p:cBhvr>
                                      <p:tavLst>
                                        <p:tav tm="0">
                                          <p:val>
                                            <p:fltVal val="0.5"/>
                                          </p:val>
                                        </p:tav>
                                        <p:tav tm="100000">
                                          <p:val>
                                            <p:strVal val="#ppt_x"/>
                                          </p:val>
                                        </p:tav>
                                      </p:tavLst>
                                    </p:anim>
                                    <p:anim calcmode="lin" valueType="num">
                                      <p:cBhvr>
                                        <p:cTn id="95" dur="500" fill="hold"/>
                                        <p:tgtEl>
                                          <p:spTgt spid="13320">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528" fill="hold" nodeType="clickEffect">
                                  <p:stCondLst>
                                    <p:cond delay="0"/>
                                  </p:stCondLst>
                                  <p:childTnLst>
                                    <p:set>
                                      <p:cBhvr>
                                        <p:cTn id="99" dur="1" fill="hold">
                                          <p:stCondLst>
                                            <p:cond delay="0"/>
                                          </p:stCondLst>
                                        </p:cTn>
                                        <p:tgtEl>
                                          <p:spTgt spid="13320">
                                            <p:txEl>
                                              <p:pRg st="2" end="2"/>
                                            </p:txEl>
                                          </p:spTgt>
                                        </p:tgtEl>
                                        <p:attrNameLst>
                                          <p:attrName>style.visibility</p:attrName>
                                        </p:attrNameLst>
                                      </p:cBhvr>
                                      <p:to>
                                        <p:strVal val="visible"/>
                                      </p:to>
                                    </p:set>
                                    <p:anim calcmode="lin" valueType="num">
                                      <p:cBhvr>
                                        <p:cTn id="100" dur="500" fill="hold"/>
                                        <p:tgtEl>
                                          <p:spTgt spid="13320">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3320">
                                            <p:txEl>
                                              <p:pRg st="2" end="2"/>
                                            </p:txEl>
                                          </p:spTgt>
                                        </p:tgtEl>
                                        <p:attrNameLst>
                                          <p:attrName>ppt_h</p:attrName>
                                        </p:attrNameLst>
                                      </p:cBhvr>
                                      <p:tavLst>
                                        <p:tav tm="0">
                                          <p:val>
                                            <p:fltVal val="0"/>
                                          </p:val>
                                        </p:tav>
                                        <p:tav tm="100000">
                                          <p:val>
                                            <p:strVal val="#ppt_h"/>
                                          </p:val>
                                        </p:tav>
                                      </p:tavLst>
                                    </p:anim>
                                    <p:anim calcmode="lin" valueType="num">
                                      <p:cBhvr>
                                        <p:cTn id="102" dur="500" fill="hold"/>
                                        <p:tgtEl>
                                          <p:spTgt spid="13320">
                                            <p:txEl>
                                              <p:pRg st="2" end="2"/>
                                            </p:txEl>
                                          </p:spTgt>
                                        </p:tgtEl>
                                        <p:attrNameLst>
                                          <p:attrName>ppt_x</p:attrName>
                                        </p:attrNameLst>
                                      </p:cBhvr>
                                      <p:tavLst>
                                        <p:tav tm="0">
                                          <p:val>
                                            <p:fltVal val="0.5"/>
                                          </p:val>
                                        </p:tav>
                                        <p:tav tm="100000">
                                          <p:val>
                                            <p:strVal val="#ppt_x"/>
                                          </p:val>
                                        </p:tav>
                                      </p:tavLst>
                                    </p:anim>
                                    <p:anim calcmode="lin" valueType="num">
                                      <p:cBhvr>
                                        <p:cTn id="103" dur="500" fill="hold"/>
                                        <p:tgtEl>
                                          <p:spTgt spid="13320">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528" fill="hold" nodeType="clickEffect">
                                  <p:stCondLst>
                                    <p:cond delay="0"/>
                                  </p:stCondLst>
                                  <p:childTnLst>
                                    <p:set>
                                      <p:cBhvr>
                                        <p:cTn id="107" dur="1" fill="hold">
                                          <p:stCondLst>
                                            <p:cond delay="0"/>
                                          </p:stCondLst>
                                        </p:cTn>
                                        <p:tgtEl>
                                          <p:spTgt spid="13320">
                                            <p:txEl>
                                              <p:pRg st="3" end="3"/>
                                            </p:txEl>
                                          </p:spTgt>
                                        </p:tgtEl>
                                        <p:attrNameLst>
                                          <p:attrName>style.visibility</p:attrName>
                                        </p:attrNameLst>
                                      </p:cBhvr>
                                      <p:to>
                                        <p:strVal val="visible"/>
                                      </p:to>
                                    </p:set>
                                    <p:anim calcmode="lin" valueType="num">
                                      <p:cBhvr>
                                        <p:cTn id="108" dur="500" fill="hold"/>
                                        <p:tgtEl>
                                          <p:spTgt spid="13320">
                                            <p:txEl>
                                              <p:pRg st="3" end="3"/>
                                            </p:txEl>
                                          </p:spTgt>
                                        </p:tgtEl>
                                        <p:attrNameLst>
                                          <p:attrName>ppt_w</p:attrName>
                                        </p:attrNameLst>
                                      </p:cBhvr>
                                      <p:tavLst>
                                        <p:tav tm="0">
                                          <p:val>
                                            <p:fltVal val="0"/>
                                          </p:val>
                                        </p:tav>
                                        <p:tav tm="100000">
                                          <p:val>
                                            <p:strVal val="#ppt_w"/>
                                          </p:val>
                                        </p:tav>
                                      </p:tavLst>
                                    </p:anim>
                                    <p:anim calcmode="lin" valueType="num">
                                      <p:cBhvr>
                                        <p:cTn id="109" dur="500" fill="hold"/>
                                        <p:tgtEl>
                                          <p:spTgt spid="13320">
                                            <p:txEl>
                                              <p:pRg st="3" end="3"/>
                                            </p:txEl>
                                          </p:spTgt>
                                        </p:tgtEl>
                                        <p:attrNameLst>
                                          <p:attrName>ppt_h</p:attrName>
                                        </p:attrNameLst>
                                      </p:cBhvr>
                                      <p:tavLst>
                                        <p:tav tm="0">
                                          <p:val>
                                            <p:fltVal val="0"/>
                                          </p:val>
                                        </p:tav>
                                        <p:tav tm="100000">
                                          <p:val>
                                            <p:strVal val="#ppt_h"/>
                                          </p:val>
                                        </p:tav>
                                      </p:tavLst>
                                    </p:anim>
                                    <p:anim calcmode="lin" valueType="num">
                                      <p:cBhvr>
                                        <p:cTn id="110" dur="500" fill="hold"/>
                                        <p:tgtEl>
                                          <p:spTgt spid="13320">
                                            <p:txEl>
                                              <p:pRg st="3" end="3"/>
                                            </p:txEl>
                                          </p:spTgt>
                                        </p:tgtEl>
                                        <p:attrNameLst>
                                          <p:attrName>ppt_x</p:attrName>
                                        </p:attrNameLst>
                                      </p:cBhvr>
                                      <p:tavLst>
                                        <p:tav tm="0">
                                          <p:val>
                                            <p:fltVal val="0.5"/>
                                          </p:val>
                                        </p:tav>
                                        <p:tav tm="100000">
                                          <p:val>
                                            <p:strVal val="#ppt_x"/>
                                          </p:val>
                                        </p:tav>
                                      </p:tavLst>
                                    </p:anim>
                                    <p:anim calcmode="lin" valueType="num">
                                      <p:cBhvr>
                                        <p:cTn id="111" dur="500" fill="hold"/>
                                        <p:tgtEl>
                                          <p:spTgt spid="13320">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528" fill="hold" nodeType="clickEffect">
                                  <p:stCondLst>
                                    <p:cond delay="0"/>
                                  </p:stCondLst>
                                  <p:childTnLst>
                                    <p:set>
                                      <p:cBhvr>
                                        <p:cTn id="115" dur="1" fill="hold">
                                          <p:stCondLst>
                                            <p:cond delay="0"/>
                                          </p:stCondLst>
                                        </p:cTn>
                                        <p:tgtEl>
                                          <p:spTgt spid="13320">
                                            <p:txEl>
                                              <p:pRg st="4" end="4"/>
                                            </p:txEl>
                                          </p:spTgt>
                                        </p:tgtEl>
                                        <p:attrNameLst>
                                          <p:attrName>style.visibility</p:attrName>
                                        </p:attrNameLst>
                                      </p:cBhvr>
                                      <p:to>
                                        <p:strVal val="visible"/>
                                      </p:to>
                                    </p:set>
                                    <p:anim calcmode="lin" valueType="num">
                                      <p:cBhvr>
                                        <p:cTn id="116" dur="500" fill="hold"/>
                                        <p:tgtEl>
                                          <p:spTgt spid="13320">
                                            <p:txEl>
                                              <p:pRg st="4" end="4"/>
                                            </p:txEl>
                                          </p:spTgt>
                                        </p:tgtEl>
                                        <p:attrNameLst>
                                          <p:attrName>ppt_w</p:attrName>
                                        </p:attrNameLst>
                                      </p:cBhvr>
                                      <p:tavLst>
                                        <p:tav tm="0">
                                          <p:val>
                                            <p:fltVal val="0"/>
                                          </p:val>
                                        </p:tav>
                                        <p:tav tm="100000">
                                          <p:val>
                                            <p:strVal val="#ppt_w"/>
                                          </p:val>
                                        </p:tav>
                                      </p:tavLst>
                                    </p:anim>
                                    <p:anim calcmode="lin" valueType="num">
                                      <p:cBhvr>
                                        <p:cTn id="117" dur="500" fill="hold"/>
                                        <p:tgtEl>
                                          <p:spTgt spid="13320">
                                            <p:txEl>
                                              <p:pRg st="4" end="4"/>
                                            </p:txEl>
                                          </p:spTgt>
                                        </p:tgtEl>
                                        <p:attrNameLst>
                                          <p:attrName>ppt_h</p:attrName>
                                        </p:attrNameLst>
                                      </p:cBhvr>
                                      <p:tavLst>
                                        <p:tav tm="0">
                                          <p:val>
                                            <p:fltVal val="0"/>
                                          </p:val>
                                        </p:tav>
                                        <p:tav tm="100000">
                                          <p:val>
                                            <p:strVal val="#ppt_h"/>
                                          </p:val>
                                        </p:tav>
                                      </p:tavLst>
                                    </p:anim>
                                    <p:anim calcmode="lin" valueType="num">
                                      <p:cBhvr>
                                        <p:cTn id="118" dur="500" fill="hold"/>
                                        <p:tgtEl>
                                          <p:spTgt spid="13320">
                                            <p:txEl>
                                              <p:pRg st="4" end="4"/>
                                            </p:txEl>
                                          </p:spTgt>
                                        </p:tgtEl>
                                        <p:attrNameLst>
                                          <p:attrName>ppt_x</p:attrName>
                                        </p:attrNameLst>
                                      </p:cBhvr>
                                      <p:tavLst>
                                        <p:tav tm="0">
                                          <p:val>
                                            <p:fltVal val="0.5"/>
                                          </p:val>
                                        </p:tav>
                                        <p:tav tm="100000">
                                          <p:val>
                                            <p:strVal val="#ppt_x"/>
                                          </p:val>
                                        </p:tav>
                                      </p:tavLst>
                                    </p:anim>
                                    <p:anim calcmode="lin" valueType="num">
                                      <p:cBhvr>
                                        <p:cTn id="119" dur="500" fill="hold"/>
                                        <p:tgtEl>
                                          <p:spTgt spid="13320">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528" fill="hold" nodeType="clickEffect">
                                  <p:stCondLst>
                                    <p:cond delay="0"/>
                                  </p:stCondLst>
                                  <p:childTnLst>
                                    <p:set>
                                      <p:cBhvr>
                                        <p:cTn id="123" dur="1" fill="hold">
                                          <p:stCondLst>
                                            <p:cond delay="0"/>
                                          </p:stCondLst>
                                        </p:cTn>
                                        <p:tgtEl>
                                          <p:spTgt spid="13320">
                                            <p:txEl>
                                              <p:pRg st="5" end="5"/>
                                            </p:txEl>
                                          </p:spTgt>
                                        </p:tgtEl>
                                        <p:attrNameLst>
                                          <p:attrName>style.visibility</p:attrName>
                                        </p:attrNameLst>
                                      </p:cBhvr>
                                      <p:to>
                                        <p:strVal val="visible"/>
                                      </p:to>
                                    </p:set>
                                    <p:anim calcmode="lin" valueType="num">
                                      <p:cBhvr>
                                        <p:cTn id="124" dur="500" fill="hold"/>
                                        <p:tgtEl>
                                          <p:spTgt spid="13320">
                                            <p:txEl>
                                              <p:pRg st="5" end="5"/>
                                            </p:txEl>
                                          </p:spTgt>
                                        </p:tgtEl>
                                        <p:attrNameLst>
                                          <p:attrName>ppt_w</p:attrName>
                                        </p:attrNameLst>
                                      </p:cBhvr>
                                      <p:tavLst>
                                        <p:tav tm="0">
                                          <p:val>
                                            <p:fltVal val="0"/>
                                          </p:val>
                                        </p:tav>
                                        <p:tav tm="100000">
                                          <p:val>
                                            <p:strVal val="#ppt_w"/>
                                          </p:val>
                                        </p:tav>
                                      </p:tavLst>
                                    </p:anim>
                                    <p:anim calcmode="lin" valueType="num">
                                      <p:cBhvr>
                                        <p:cTn id="125" dur="500" fill="hold"/>
                                        <p:tgtEl>
                                          <p:spTgt spid="13320">
                                            <p:txEl>
                                              <p:pRg st="5" end="5"/>
                                            </p:txEl>
                                          </p:spTgt>
                                        </p:tgtEl>
                                        <p:attrNameLst>
                                          <p:attrName>ppt_h</p:attrName>
                                        </p:attrNameLst>
                                      </p:cBhvr>
                                      <p:tavLst>
                                        <p:tav tm="0">
                                          <p:val>
                                            <p:fltVal val="0"/>
                                          </p:val>
                                        </p:tav>
                                        <p:tav tm="100000">
                                          <p:val>
                                            <p:strVal val="#ppt_h"/>
                                          </p:val>
                                        </p:tav>
                                      </p:tavLst>
                                    </p:anim>
                                    <p:anim calcmode="lin" valueType="num">
                                      <p:cBhvr>
                                        <p:cTn id="126" dur="500" fill="hold"/>
                                        <p:tgtEl>
                                          <p:spTgt spid="13320">
                                            <p:txEl>
                                              <p:pRg st="5" end="5"/>
                                            </p:txEl>
                                          </p:spTgt>
                                        </p:tgtEl>
                                        <p:attrNameLst>
                                          <p:attrName>ppt_x</p:attrName>
                                        </p:attrNameLst>
                                      </p:cBhvr>
                                      <p:tavLst>
                                        <p:tav tm="0">
                                          <p:val>
                                            <p:fltVal val="0.5"/>
                                          </p:val>
                                        </p:tav>
                                        <p:tav tm="100000">
                                          <p:val>
                                            <p:strVal val="#ppt_x"/>
                                          </p:val>
                                        </p:tav>
                                      </p:tavLst>
                                    </p:anim>
                                    <p:anim calcmode="lin" valueType="num">
                                      <p:cBhvr>
                                        <p:cTn id="127" dur="500" fill="hold"/>
                                        <p:tgtEl>
                                          <p:spTgt spid="13320">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528" fill="hold" nodeType="clickEffect">
                                  <p:stCondLst>
                                    <p:cond delay="0"/>
                                  </p:stCondLst>
                                  <p:childTnLst>
                                    <p:set>
                                      <p:cBhvr>
                                        <p:cTn id="131" dur="1" fill="hold">
                                          <p:stCondLst>
                                            <p:cond delay="0"/>
                                          </p:stCondLst>
                                        </p:cTn>
                                        <p:tgtEl>
                                          <p:spTgt spid="13320">
                                            <p:txEl>
                                              <p:pRg st="6" end="6"/>
                                            </p:txEl>
                                          </p:spTgt>
                                        </p:tgtEl>
                                        <p:attrNameLst>
                                          <p:attrName>style.visibility</p:attrName>
                                        </p:attrNameLst>
                                      </p:cBhvr>
                                      <p:to>
                                        <p:strVal val="visible"/>
                                      </p:to>
                                    </p:set>
                                    <p:anim calcmode="lin" valueType="num">
                                      <p:cBhvr>
                                        <p:cTn id="132" dur="500" fill="hold"/>
                                        <p:tgtEl>
                                          <p:spTgt spid="13320">
                                            <p:txEl>
                                              <p:pRg st="6" end="6"/>
                                            </p:txEl>
                                          </p:spTgt>
                                        </p:tgtEl>
                                        <p:attrNameLst>
                                          <p:attrName>ppt_w</p:attrName>
                                        </p:attrNameLst>
                                      </p:cBhvr>
                                      <p:tavLst>
                                        <p:tav tm="0">
                                          <p:val>
                                            <p:fltVal val="0"/>
                                          </p:val>
                                        </p:tav>
                                        <p:tav tm="100000">
                                          <p:val>
                                            <p:strVal val="#ppt_w"/>
                                          </p:val>
                                        </p:tav>
                                      </p:tavLst>
                                    </p:anim>
                                    <p:anim calcmode="lin" valueType="num">
                                      <p:cBhvr>
                                        <p:cTn id="133" dur="500" fill="hold"/>
                                        <p:tgtEl>
                                          <p:spTgt spid="13320">
                                            <p:txEl>
                                              <p:pRg st="6" end="6"/>
                                            </p:txEl>
                                          </p:spTgt>
                                        </p:tgtEl>
                                        <p:attrNameLst>
                                          <p:attrName>ppt_h</p:attrName>
                                        </p:attrNameLst>
                                      </p:cBhvr>
                                      <p:tavLst>
                                        <p:tav tm="0">
                                          <p:val>
                                            <p:fltVal val="0"/>
                                          </p:val>
                                        </p:tav>
                                        <p:tav tm="100000">
                                          <p:val>
                                            <p:strVal val="#ppt_h"/>
                                          </p:val>
                                        </p:tav>
                                      </p:tavLst>
                                    </p:anim>
                                    <p:anim calcmode="lin" valueType="num">
                                      <p:cBhvr>
                                        <p:cTn id="134" dur="500" fill="hold"/>
                                        <p:tgtEl>
                                          <p:spTgt spid="13320">
                                            <p:txEl>
                                              <p:pRg st="6" end="6"/>
                                            </p:txEl>
                                          </p:spTgt>
                                        </p:tgtEl>
                                        <p:attrNameLst>
                                          <p:attrName>ppt_x</p:attrName>
                                        </p:attrNameLst>
                                      </p:cBhvr>
                                      <p:tavLst>
                                        <p:tav tm="0">
                                          <p:val>
                                            <p:fltVal val="0.5"/>
                                          </p:val>
                                        </p:tav>
                                        <p:tav tm="100000">
                                          <p:val>
                                            <p:strVal val="#ppt_x"/>
                                          </p:val>
                                        </p:tav>
                                      </p:tavLst>
                                    </p:anim>
                                    <p:anim calcmode="lin" valueType="num">
                                      <p:cBhvr>
                                        <p:cTn id="135" dur="500" fill="hold"/>
                                        <p:tgtEl>
                                          <p:spTgt spid="13320">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528" fill="hold" nodeType="clickEffect">
                                  <p:stCondLst>
                                    <p:cond delay="0"/>
                                  </p:stCondLst>
                                  <p:childTnLst>
                                    <p:set>
                                      <p:cBhvr>
                                        <p:cTn id="139" dur="1" fill="hold">
                                          <p:stCondLst>
                                            <p:cond delay="0"/>
                                          </p:stCondLst>
                                        </p:cTn>
                                        <p:tgtEl>
                                          <p:spTgt spid="13320">
                                            <p:txEl>
                                              <p:pRg st="7" end="7"/>
                                            </p:txEl>
                                          </p:spTgt>
                                        </p:tgtEl>
                                        <p:attrNameLst>
                                          <p:attrName>style.visibility</p:attrName>
                                        </p:attrNameLst>
                                      </p:cBhvr>
                                      <p:to>
                                        <p:strVal val="visible"/>
                                      </p:to>
                                    </p:set>
                                    <p:anim calcmode="lin" valueType="num">
                                      <p:cBhvr>
                                        <p:cTn id="140" dur="500" fill="hold"/>
                                        <p:tgtEl>
                                          <p:spTgt spid="13320">
                                            <p:txEl>
                                              <p:pRg st="7" end="7"/>
                                            </p:txEl>
                                          </p:spTgt>
                                        </p:tgtEl>
                                        <p:attrNameLst>
                                          <p:attrName>ppt_w</p:attrName>
                                        </p:attrNameLst>
                                      </p:cBhvr>
                                      <p:tavLst>
                                        <p:tav tm="0">
                                          <p:val>
                                            <p:fltVal val="0"/>
                                          </p:val>
                                        </p:tav>
                                        <p:tav tm="100000">
                                          <p:val>
                                            <p:strVal val="#ppt_w"/>
                                          </p:val>
                                        </p:tav>
                                      </p:tavLst>
                                    </p:anim>
                                    <p:anim calcmode="lin" valueType="num">
                                      <p:cBhvr>
                                        <p:cTn id="141" dur="500" fill="hold"/>
                                        <p:tgtEl>
                                          <p:spTgt spid="13320">
                                            <p:txEl>
                                              <p:pRg st="7" end="7"/>
                                            </p:txEl>
                                          </p:spTgt>
                                        </p:tgtEl>
                                        <p:attrNameLst>
                                          <p:attrName>ppt_h</p:attrName>
                                        </p:attrNameLst>
                                      </p:cBhvr>
                                      <p:tavLst>
                                        <p:tav tm="0">
                                          <p:val>
                                            <p:fltVal val="0"/>
                                          </p:val>
                                        </p:tav>
                                        <p:tav tm="100000">
                                          <p:val>
                                            <p:strVal val="#ppt_h"/>
                                          </p:val>
                                        </p:tav>
                                      </p:tavLst>
                                    </p:anim>
                                    <p:anim calcmode="lin" valueType="num">
                                      <p:cBhvr>
                                        <p:cTn id="142" dur="500" fill="hold"/>
                                        <p:tgtEl>
                                          <p:spTgt spid="13320">
                                            <p:txEl>
                                              <p:pRg st="7" end="7"/>
                                            </p:txEl>
                                          </p:spTgt>
                                        </p:tgtEl>
                                        <p:attrNameLst>
                                          <p:attrName>ppt_x</p:attrName>
                                        </p:attrNameLst>
                                      </p:cBhvr>
                                      <p:tavLst>
                                        <p:tav tm="0">
                                          <p:val>
                                            <p:fltVal val="0.5"/>
                                          </p:val>
                                        </p:tav>
                                        <p:tav tm="100000">
                                          <p:val>
                                            <p:strVal val="#ppt_x"/>
                                          </p:val>
                                        </p:tav>
                                      </p:tavLst>
                                    </p:anim>
                                    <p:anim calcmode="lin" valueType="num">
                                      <p:cBhvr>
                                        <p:cTn id="143" dur="500" fill="hold"/>
                                        <p:tgtEl>
                                          <p:spTgt spid="13320">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3" presetClass="entr" presetSubtype="528" fill="hold" nodeType="clickEffect">
                                  <p:stCondLst>
                                    <p:cond delay="0"/>
                                  </p:stCondLst>
                                  <p:childTnLst>
                                    <p:set>
                                      <p:cBhvr>
                                        <p:cTn id="147" dur="1" fill="hold">
                                          <p:stCondLst>
                                            <p:cond delay="0"/>
                                          </p:stCondLst>
                                        </p:cTn>
                                        <p:tgtEl>
                                          <p:spTgt spid="13320">
                                            <p:txEl>
                                              <p:pRg st="8" end="8"/>
                                            </p:txEl>
                                          </p:spTgt>
                                        </p:tgtEl>
                                        <p:attrNameLst>
                                          <p:attrName>style.visibility</p:attrName>
                                        </p:attrNameLst>
                                      </p:cBhvr>
                                      <p:to>
                                        <p:strVal val="visible"/>
                                      </p:to>
                                    </p:set>
                                    <p:anim calcmode="lin" valueType="num">
                                      <p:cBhvr>
                                        <p:cTn id="148" dur="500" fill="hold"/>
                                        <p:tgtEl>
                                          <p:spTgt spid="13320">
                                            <p:txEl>
                                              <p:pRg st="8" end="8"/>
                                            </p:txEl>
                                          </p:spTgt>
                                        </p:tgtEl>
                                        <p:attrNameLst>
                                          <p:attrName>ppt_w</p:attrName>
                                        </p:attrNameLst>
                                      </p:cBhvr>
                                      <p:tavLst>
                                        <p:tav tm="0">
                                          <p:val>
                                            <p:fltVal val="0"/>
                                          </p:val>
                                        </p:tav>
                                        <p:tav tm="100000">
                                          <p:val>
                                            <p:strVal val="#ppt_w"/>
                                          </p:val>
                                        </p:tav>
                                      </p:tavLst>
                                    </p:anim>
                                    <p:anim calcmode="lin" valueType="num">
                                      <p:cBhvr>
                                        <p:cTn id="149" dur="500" fill="hold"/>
                                        <p:tgtEl>
                                          <p:spTgt spid="13320">
                                            <p:txEl>
                                              <p:pRg st="8" end="8"/>
                                            </p:txEl>
                                          </p:spTgt>
                                        </p:tgtEl>
                                        <p:attrNameLst>
                                          <p:attrName>ppt_h</p:attrName>
                                        </p:attrNameLst>
                                      </p:cBhvr>
                                      <p:tavLst>
                                        <p:tav tm="0">
                                          <p:val>
                                            <p:fltVal val="0"/>
                                          </p:val>
                                        </p:tav>
                                        <p:tav tm="100000">
                                          <p:val>
                                            <p:strVal val="#ppt_h"/>
                                          </p:val>
                                        </p:tav>
                                      </p:tavLst>
                                    </p:anim>
                                    <p:anim calcmode="lin" valueType="num">
                                      <p:cBhvr>
                                        <p:cTn id="150" dur="500" fill="hold"/>
                                        <p:tgtEl>
                                          <p:spTgt spid="13320">
                                            <p:txEl>
                                              <p:pRg st="8" end="8"/>
                                            </p:txEl>
                                          </p:spTgt>
                                        </p:tgtEl>
                                        <p:attrNameLst>
                                          <p:attrName>ppt_x</p:attrName>
                                        </p:attrNameLst>
                                      </p:cBhvr>
                                      <p:tavLst>
                                        <p:tav tm="0">
                                          <p:val>
                                            <p:fltVal val="0.5"/>
                                          </p:val>
                                        </p:tav>
                                        <p:tav tm="100000">
                                          <p:val>
                                            <p:strVal val="#ppt_x"/>
                                          </p:val>
                                        </p:tav>
                                      </p:tavLst>
                                    </p:anim>
                                    <p:anim calcmode="lin" valueType="num">
                                      <p:cBhvr>
                                        <p:cTn id="151" dur="500" fill="hold"/>
                                        <p:tgtEl>
                                          <p:spTgt spid="13320">
                                            <p:txEl>
                                              <p:pRg st="8" end="8"/>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279134"/>
            <a:ext cx="10256364" cy="972150"/>
          </a:xfrm>
        </p:spPr>
        <p:txBody>
          <a:bodyPr/>
          <a:lstStyle/>
          <a:p>
            <a:r>
              <a:rPr lang="en-US" sz="5400" dirty="0">
                <a:solidFill>
                  <a:schemeClr val="bg1"/>
                </a:solidFill>
                <a:effectLst>
                  <a:outerShdw blurRad="38100" dist="38100" dir="2700000" algn="tl">
                    <a:srgbClr val="000000">
                      <a:alpha val="43137"/>
                    </a:srgbClr>
                  </a:outerShdw>
                </a:effectLst>
              </a:rPr>
              <a:t>MARTIN LUTHER @RELICS </a:t>
            </a:r>
          </a:p>
        </p:txBody>
      </p:sp>
      <p:pic>
        <p:nvPicPr>
          <p:cNvPr id="3" name="Online Media 2" title="Martin Luther's critics &amp; jokes about indulgences &amp; relics...">
            <a:hlinkClick r:id="" action="ppaction://media"/>
            <a:extLst>
              <a:ext uri="{FF2B5EF4-FFF2-40B4-BE49-F238E27FC236}">
                <a16:creationId xmlns:a16="http://schemas.microsoft.com/office/drawing/2014/main" id="{365FABE9-659E-499C-67F1-00BD1C0CCBD9}"/>
              </a:ext>
            </a:extLst>
          </p:cNvPr>
          <p:cNvPicPr>
            <a:picLocks noRot="1" noChangeAspect="1"/>
          </p:cNvPicPr>
          <p:nvPr>
            <a:videoFile r:link="rId1"/>
          </p:nvPr>
        </p:nvPicPr>
        <p:blipFill>
          <a:blip r:embed="rId3"/>
          <a:stretch>
            <a:fillRect/>
          </a:stretch>
        </p:blipFill>
        <p:spPr>
          <a:xfrm>
            <a:off x="1375794" y="1251284"/>
            <a:ext cx="9311780" cy="4914624"/>
          </a:xfrm>
          <a:prstGeom prst="rect">
            <a:avLst/>
          </a:prstGeom>
        </p:spPr>
      </p:pic>
    </p:spTree>
    <p:extLst>
      <p:ext uri="{BB962C8B-B14F-4D97-AF65-F5344CB8AC3E}">
        <p14:creationId xmlns:p14="http://schemas.microsoft.com/office/powerpoint/2010/main" val="345869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983491" name="Picture 3" descr="C:\Documents and Settings\Owner\My Documents\Educational Illustrations\10035.gif"/>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sp>
        <p:nvSpPr>
          <p:cNvPr id="7" name="Rectangle 6"/>
          <p:cNvSpPr/>
          <p:nvPr/>
        </p:nvSpPr>
        <p:spPr>
          <a:xfrm>
            <a:off x="2438400" y="1"/>
            <a:ext cx="7315200"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gradFill>
                  <a:gsLst>
                    <a:gs pos="0">
                      <a:srgbClr val="BE7960">
                        <a:tint val="70000"/>
                        <a:satMod val="245000"/>
                      </a:srgbClr>
                    </a:gs>
                    <a:gs pos="75000">
                      <a:srgbClr val="BE7960">
                        <a:tint val="90000"/>
                        <a:shade val="60000"/>
                        <a:satMod val="240000"/>
                      </a:srgbClr>
                    </a:gs>
                    <a:gs pos="100000">
                      <a:srgbClr val="BE7960">
                        <a:tint val="100000"/>
                        <a:shade val="50000"/>
                        <a:satMod val="240000"/>
                      </a:srgbClr>
                    </a:gs>
                  </a:gsLst>
                  <a:lin ang="5400000"/>
                </a:gradFill>
                <a:effectLst>
                  <a:outerShdw blurRad="50800" dist="39000" dir="5460000" algn="tl">
                    <a:srgbClr val="000000">
                      <a:alpha val="38000"/>
                    </a:srgbClr>
                  </a:outerShdw>
                </a:effectLst>
                <a:uLnTx/>
                <a:uFillTx/>
                <a:latin typeface="Storybook" pitchFamily="2" charset="0"/>
                <a:ea typeface="+mn-ea"/>
                <a:cs typeface="+mn-cs"/>
              </a:rPr>
              <a:t>The Poet Dante Has Had Influence Beyond Those of the 13</a:t>
            </a:r>
            <a:r>
              <a:rPr kumimoji="0" lang="en-US" sz="5400" b="1" i="0" u="none" strike="noStrike" kern="1200" cap="none" spc="0" normalizeH="0" baseline="30000" noProof="0" dirty="0">
                <a:ln w="11430"/>
                <a:gradFill>
                  <a:gsLst>
                    <a:gs pos="0">
                      <a:srgbClr val="BE7960">
                        <a:tint val="70000"/>
                        <a:satMod val="245000"/>
                      </a:srgbClr>
                    </a:gs>
                    <a:gs pos="75000">
                      <a:srgbClr val="BE7960">
                        <a:tint val="90000"/>
                        <a:shade val="60000"/>
                        <a:satMod val="240000"/>
                      </a:srgbClr>
                    </a:gs>
                    <a:gs pos="100000">
                      <a:srgbClr val="BE7960">
                        <a:tint val="100000"/>
                        <a:shade val="50000"/>
                        <a:satMod val="240000"/>
                      </a:srgbClr>
                    </a:gs>
                  </a:gsLst>
                  <a:lin ang="5400000"/>
                </a:gradFill>
                <a:effectLst>
                  <a:outerShdw blurRad="50800" dist="39000" dir="5460000" algn="tl">
                    <a:srgbClr val="000000">
                      <a:alpha val="38000"/>
                    </a:srgbClr>
                  </a:outerShdw>
                </a:effectLst>
                <a:uLnTx/>
                <a:uFillTx/>
                <a:latin typeface="Storybook" pitchFamily="2" charset="0"/>
                <a:ea typeface="+mn-ea"/>
                <a:cs typeface="+mn-cs"/>
              </a:rPr>
              <a:t>th</a:t>
            </a:r>
            <a:r>
              <a:rPr kumimoji="0" lang="en-US" sz="5400" b="1" i="0" u="none" strike="noStrike" kern="1200" cap="none" spc="0" normalizeH="0" baseline="0" noProof="0" dirty="0">
                <a:ln w="11430"/>
                <a:gradFill>
                  <a:gsLst>
                    <a:gs pos="0">
                      <a:srgbClr val="BE7960">
                        <a:tint val="70000"/>
                        <a:satMod val="245000"/>
                      </a:srgbClr>
                    </a:gs>
                    <a:gs pos="75000">
                      <a:srgbClr val="BE7960">
                        <a:tint val="90000"/>
                        <a:shade val="60000"/>
                        <a:satMod val="240000"/>
                      </a:srgbClr>
                    </a:gs>
                    <a:gs pos="100000">
                      <a:srgbClr val="BE7960">
                        <a:tint val="100000"/>
                        <a:shade val="50000"/>
                        <a:satMod val="240000"/>
                      </a:srgbClr>
                    </a:gs>
                  </a:gsLst>
                  <a:lin ang="5400000"/>
                </a:gradFill>
                <a:effectLst>
                  <a:outerShdw blurRad="50800" dist="39000" dir="5460000" algn="tl">
                    <a:srgbClr val="000000">
                      <a:alpha val="38000"/>
                    </a:srgbClr>
                  </a:outerShdw>
                </a:effectLst>
                <a:uLnTx/>
                <a:uFillTx/>
                <a:latin typeface="Storybook" pitchFamily="2" charset="0"/>
                <a:ea typeface="+mn-ea"/>
                <a:cs typeface="+mn-cs"/>
              </a:rPr>
              <a:t> Century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983491"/>
                                        </p:tgtEl>
                                        <p:attrNameLst>
                                          <p:attrName>style.visibility</p:attrName>
                                        </p:attrNameLst>
                                      </p:cBhvr>
                                      <p:to>
                                        <p:strVal val="visible"/>
                                      </p:to>
                                    </p:set>
                                    <p:anim calcmode="lin" valueType="num">
                                      <p:cBhvr>
                                        <p:cTn id="7" dur="1000" fill="hold"/>
                                        <p:tgtEl>
                                          <p:spTgt spid="1983491"/>
                                        </p:tgtEl>
                                        <p:attrNameLst>
                                          <p:attrName>ppt_w</p:attrName>
                                        </p:attrNameLst>
                                      </p:cBhvr>
                                      <p:tavLst>
                                        <p:tav tm="0">
                                          <p:val>
                                            <p:fltVal val="0"/>
                                          </p:val>
                                        </p:tav>
                                        <p:tav tm="100000">
                                          <p:val>
                                            <p:strVal val="#ppt_w"/>
                                          </p:val>
                                        </p:tav>
                                      </p:tavLst>
                                    </p:anim>
                                    <p:anim calcmode="lin" valueType="num">
                                      <p:cBhvr>
                                        <p:cTn id="8" dur="1000" fill="hold"/>
                                        <p:tgtEl>
                                          <p:spTgt spid="1983491"/>
                                        </p:tgtEl>
                                        <p:attrNameLst>
                                          <p:attrName>ppt_h</p:attrName>
                                        </p:attrNameLst>
                                      </p:cBhvr>
                                      <p:tavLst>
                                        <p:tav tm="0">
                                          <p:val>
                                            <p:fltVal val="0"/>
                                          </p:val>
                                        </p:tav>
                                        <p:tav tm="100000">
                                          <p:val>
                                            <p:strVal val="#ppt_h"/>
                                          </p:val>
                                        </p:tav>
                                      </p:tavLst>
                                    </p:anim>
                                    <p:anim calcmode="lin" valueType="num">
                                      <p:cBhvr>
                                        <p:cTn id="9" dur="1000" fill="hold"/>
                                        <p:tgtEl>
                                          <p:spTgt spid="198349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834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1000" fill="hold"/>
                                        <p:tgtEl>
                                          <p:spTgt spid="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570451" y="279134"/>
            <a:ext cx="11056691" cy="972150"/>
          </a:xfrm>
        </p:spPr>
        <p:txBody>
          <a:bodyPr/>
          <a:lstStyle/>
          <a:p>
            <a:r>
              <a:rPr lang="en-US" sz="5400" dirty="0">
                <a:solidFill>
                  <a:schemeClr val="bg1"/>
                </a:solidFill>
                <a:effectLst>
                  <a:outerShdw blurRad="38100" dist="38100" dir="2700000" algn="tl">
                    <a:srgbClr val="000000">
                      <a:alpha val="43137"/>
                    </a:srgbClr>
                  </a:outerShdw>
                </a:effectLst>
              </a:rPr>
              <a:t>MARTIN LUTHER @PURGATORY </a:t>
            </a:r>
          </a:p>
        </p:txBody>
      </p:sp>
      <p:pic>
        <p:nvPicPr>
          <p:cNvPr id="3" name="Online Media 2" title="luther.wmv">
            <a:hlinkClick r:id="" action="ppaction://media"/>
            <a:extLst>
              <a:ext uri="{FF2B5EF4-FFF2-40B4-BE49-F238E27FC236}">
                <a16:creationId xmlns:a16="http://schemas.microsoft.com/office/drawing/2014/main" id="{ACF50783-006B-06EC-3EEC-07DB0CD3E0EF}"/>
              </a:ext>
            </a:extLst>
          </p:cNvPr>
          <p:cNvPicPr>
            <a:picLocks noRot="1" noChangeAspect="1"/>
          </p:cNvPicPr>
          <p:nvPr>
            <a:videoFile r:link="rId1"/>
          </p:nvPr>
        </p:nvPicPr>
        <p:blipFill>
          <a:blip r:embed="rId3"/>
          <a:stretch>
            <a:fillRect/>
          </a:stretch>
        </p:blipFill>
        <p:spPr>
          <a:xfrm>
            <a:off x="805343" y="1251284"/>
            <a:ext cx="10427516" cy="5006903"/>
          </a:xfrm>
          <a:prstGeom prst="rect">
            <a:avLst/>
          </a:prstGeom>
        </p:spPr>
      </p:pic>
    </p:spTree>
    <p:extLst>
      <p:ext uri="{BB962C8B-B14F-4D97-AF65-F5344CB8AC3E}">
        <p14:creationId xmlns:p14="http://schemas.microsoft.com/office/powerpoint/2010/main" val="312885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5222402"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1,000 Year Fruit: Italy &amp; Germany</a:t>
            </a:r>
            <a:r>
              <a:rPr lang="en-US" b="1"/>
              <a:t> </a:t>
            </a:r>
            <a:endParaRPr lang="en-US"/>
          </a:p>
        </p:txBody>
      </p:sp>
      <p:sp>
        <p:nvSpPr>
          <p:cNvPr id="5222403" name="Rectangle 3" descr="Papyrus"/>
          <p:cNvSpPr>
            <a:spLocks noGrp="1" noChangeArrowheads="1"/>
          </p:cNvSpPr>
          <p:nvPr>
            <p:ph sz="half" idx="1"/>
          </p:nvPr>
        </p:nvSpPr>
        <p:spPr>
          <a:xfrm>
            <a:off x="2133600" y="2209800"/>
            <a:ext cx="7848600" cy="1981200"/>
          </a:xfrm>
          <a:blipFill dpi="0" rotWithShape="0">
            <a:blip r:embed="rId3" cstate="print"/>
            <a:srcRect/>
            <a:tile tx="0" ty="0" sx="100000" sy="100000" flip="none" algn="tl"/>
          </a:blipFill>
          <a:ln/>
        </p:spPr>
        <p:txBody>
          <a:bodyPr/>
          <a:lstStyle/>
          <a:p>
            <a:r>
              <a:rPr lang="en-US" sz="2800">
                <a:solidFill>
                  <a:srgbClr val="990033"/>
                </a:solidFill>
              </a:rPr>
              <a:t>14</a:t>
            </a:r>
            <a:r>
              <a:rPr lang="en-US" sz="2800" baseline="30000">
                <a:solidFill>
                  <a:srgbClr val="990033"/>
                </a:solidFill>
              </a:rPr>
              <a:t>th</a:t>
            </a:r>
            <a:r>
              <a:rPr lang="en-US" sz="2800">
                <a:solidFill>
                  <a:srgbClr val="990033"/>
                </a:solidFill>
              </a:rPr>
              <a:t> Cent. Curia Def:   </a:t>
            </a:r>
            <a:r>
              <a:rPr lang="en-US" sz="2800">
                <a:solidFill>
                  <a:srgbClr val="990033"/>
                </a:solidFill>
                <a:effectLst>
                  <a:outerShdw blurRad="38100" dist="38100" dir="2700000" algn="tl">
                    <a:srgbClr val="000000"/>
                  </a:outerShdw>
                </a:effectLst>
              </a:rPr>
              <a:t>Fool  =  “a good christian”</a:t>
            </a:r>
          </a:p>
          <a:p>
            <a:r>
              <a:rPr lang="en-US" sz="2800"/>
              <a:t> Bembo Quotes Gospel &amp; Pope Leo X  Remarks:</a:t>
            </a:r>
          </a:p>
          <a:p>
            <a:pPr>
              <a:buFontTx/>
              <a:buNone/>
            </a:pPr>
            <a:r>
              <a:rPr lang="en-US" sz="2800" b="1"/>
              <a:t>“How very profitable this fable of Christ has been to us through the ages.”    </a:t>
            </a:r>
            <a:r>
              <a:rPr lang="en-US" i="1"/>
              <a:t>Vatican Archives</a:t>
            </a:r>
            <a:endParaRPr lang="en-US" b="1"/>
          </a:p>
        </p:txBody>
      </p:sp>
      <p:sp>
        <p:nvSpPr>
          <p:cNvPr id="5222404" name="Rectangle 4"/>
          <p:cNvSpPr>
            <a:spLocks noGrp="1" noChangeArrowheads="1"/>
          </p:cNvSpPr>
          <p:nvPr>
            <p:ph type="body" sz="half" idx="2"/>
          </p:nvPr>
        </p:nvSpPr>
        <p:spPr>
          <a:xfrm>
            <a:off x="2057400" y="4648200"/>
            <a:ext cx="8001000" cy="1752600"/>
          </a:xfrm>
        </p:spPr>
        <p:txBody>
          <a:bodyPr/>
          <a:lstStyle/>
          <a:p>
            <a:pPr>
              <a:lnSpc>
                <a:spcPct val="90000"/>
              </a:lnSpc>
              <a:buFontTx/>
              <a:buNone/>
            </a:pPr>
            <a:r>
              <a:rPr lang="en-US" sz="2400" b="1">
                <a:solidFill>
                  <a:srgbClr val="CC0000"/>
                </a:solidFill>
                <a:effectLst>
                  <a:outerShdw blurRad="38100" dist="38100" dir="2700000" algn="tl">
                    <a:srgbClr val="000000"/>
                  </a:outerShdw>
                </a:effectLst>
              </a:rPr>
              <a:t>Christendom Extremes:</a:t>
            </a:r>
            <a:r>
              <a:rPr lang="en-US" sz="2400">
                <a:solidFill>
                  <a:srgbClr val="CC0000"/>
                </a:solidFill>
                <a:effectLst>
                  <a:outerShdw blurRad="38100" dist="38100" dir="2700000" algn="tl">
                    <a:srgbClr val="000000"/>
                  </a:outerShdw>
                </a:effectLst>
              </a:rPr>
              <a:t>  </a:t>
            </a:r>
            <a:r>
              <a:rPr lang="en-US" sz="2400" u="sng">
                <a:solidFill>
                  <a:srgbClr val="CC0000"/>
                </a:solidFill>
                <a:effectLst>
                  <a:outerShdw blurRad="38100" dist="38100" dir="2700000" algn="tl">
                    <a:srgbClr val="000000"/>
                  </a:outerShdw>
                </a:effectLst>
              </a:rPr>
              <a:t>Cynical Italians</a:t>
            </a:r>
            <a:r>
              <a:rPr lang="en-US" sz="2400">
                <a:solidFill>
                  <a:srgbClr val="CC0000"/>
                </a:solidFill>
                <a:effectLst>
                  <a:outerShdw blurRad="38100" dist="38100" dir="2700000" algn="tl">
                    <a:srgbClr val="000000"/>
                  </a:outerShdw>
                </a:effectLst>
              </a:rPr>
              <a:t> &amp; </a:t>
            </a:r>
            <a:r>
              <a:rPr lang="en-US" sz="2400" u="sng">
                <a:solidFill>
                  <a:srgbClr val="CC0000"/>
                </a:solidFill>
                <a:effectLst>
                  <a:outerShdw blurRad="38100" dist="38100" dir="2700000" algn="tl">
                    <a:srgbClr val="000000"/>
                  </a:outerShdw>
                </a:effectLst>
              </a:rPr>
              <a:t>Anxious Germans</a:t>
            </a:r>
          </a:p>
          <a:p>
            <a:pPr>
              <a:lnSpc>
                <a:spcPct val="90000"/>
              </a:lnSpc>
              <a:buFontTx/>
              <a:buNone/>
            </a:pPr>
            <a:endParaRPr lang="en-US" sz="800" u="sng">
              <a:effectLst>
                <a:outerShdw blurRad="38100" dist="38100" dir="2700000" algn="tl">
                  <a:srgbClr val="FFFFFF"/>
                </a:outerShdw>
              </a:effectLst>
            </a:endParaRPr>
          </a:p>
          <a:p>
            <a:pPr>
              <a:lnSpc>
                <a:spcPct val="90000"/>
              </a:lnSpc>
              <a:buFontTx/>
              <a:buChar char="-"/>
            </a:pPr>
            <a:r>
              <a:rPr lang="en-US" sz="2400">
                <a:solidFill>
                  <a:srgbClr val="000000"/>
                </a:solidFill>
                <a:effectLst>
                  <a:outerShdw blurRad="38100" dist="38100" dir="2700000" algn="tl">
                    <a:srgbClr val="FFFFFF"/>
                  </a:outerShdw>
                </a:effectLst>
              </a:rPr>
              <a:t>Roman Catholic Fear:</a:t>
            </a:r>
            <a:r>
              <a:rPr lang="en-US" sz="2400">
                <a:solidFill>
                  <a:schemeClr val="bg1"/>
                </a:solidFill>
                <a:effectLst>
                  <a:outerShdw blurRad="38100" dist="38100" dir="2700000" algn="tl">
                    <a:srgbClr val="000000"/>
                  </a:outerShdw>
                </a:effectLst>
              </a:rPr>
              <a:t>    Mortal Sin Before Sudden Death</a:t>
            </a:r>
          </a:p>
          <a:p>
            <a:pPr>
              <a:lnSpc>
                <a:spcPct val="90000"/>
              </a:lnSpc>
              <a:buFontTx/>
              <a:buChar char="-"/>
            </a:pPr>
            <a:r>
              <a:rPr lang="en-US" sz="2400">
                <a:solidFill>
                  <a:srgbClr val="000000"/>
                </a:solidFill>
                <a:effectLst>
                  <a:outerShdw blurRad="38100" dist="38100" dir="2700000" algn="tl">
                    <a:srgbClr val="FFFFFF"/>
                  </a:outerShdw>
                </a:effectLst>
              </a:rPr>
              <a:t>Lutheran Pious Angst:</a:t>
            </a:r>
            <a:r>
              <a:rPr lang="en-US" sz="2400">
                <a:solidFill>
                  <a:schemeClr val="bg1"/>
                </a:solidFill>
                <a:effectLst>
                  <a:outerShdw blurRad="38100" dist="38100" dir="2700000" algn="tl">
                    <a:srgbClr val="000000"/>
                  </a:outerShdw>
                </a:effectLst>
              </a:rPr>
              <a:t>   Whether God Will Be Gracious</a:t>
            </a:r>
          </a:p>
          <a:p>
            <a:pPr>
              <a:lnSpc>
                <a:spcPct val="90000"/>
              </a:lnSpc>
              <a:buFontTx/>
              <a:buChar char="-"/>
            </a:pPr>
            <a:r>
              <a:rPr lang="en-US" sz="2400">
                <a:solidFill>
                  <a:srgbClr val="000000"/>
                </a:solidFill>
                <a:effectLst>
                  <a:outerShdw blurRad="38100" dist="38100" dir="2700000" algn="tl">
                    <a:srgbClr val="FFFFFF"/>
                  </a:outerShdw>
                </a:effectLst>
              </a:rPr>
              <a:t>Swiss Reform Obsess:</a:t>
            </a:r>
            <a:r>
              <a:rPr lang="en-US" sz="2400">
                <a:solidFill>
                  <a:schemeClr val="bg1"/>
                </a:solidFill>
                <a:effectLst>
                  <a:outerShdw blurRad="38100" dist="38100" dir="2700000" algn="tl">
                    <a:srgbClr val="000000"/>
                  </a:outerShdw>
                </a:effectLst>
              </a:rPr>
              <a:t>   Whether They Have True Faith</a:t>
            </a:r>
          </a:p>
          <a:p>
            <a:pPr>
              <a:lnSpc>
                <a:spcPct val="90000"/>
              </a:lnSpc>
              <a:buFontTx/>
              <a:buChar char="-"/>
            </a:pPr>
            <a:endParaRPr lang="en-US" sz="2400"/>
          </a:p>
        </p:txBody>
      </p:sp>
      <p:pic>
        <p:nvPicPr>
          <p:cNvPr id="5" name="Picture 4" descr="asgardmap.jpg"/>
          <p:cNvPicPr>
            <a:picLocks noChangeAspect="1"/>
          </p:cNvPicPr>
          <p:nvPr/>
        </p:nvPicPr>
        <p:blipFill>
          <a:blip r:embed="rId4" cstate="print"/>
          <a:stretch>
            <a:fillRect/>
          </a:stretch>
        </p:blipFill>
        <p:spPr>
          <a:xfrm>
            <a:off x="0" y="0"/>
            <a:ext cx="12192000" cy="6858000"/>
          </a:xfrm>
          <a:prstGeom prst="rect">
            <a:avLst/>
          </a:prstGeom>
        </p:spPr>
      </p:pic>
      <p:sp>
        <p:nvSpPr>
          <p:cNvPr id="6" name="Rectangle 5"/>
          <p:cNvSpPr/>
          <p:nvPr/>
        </p:nvSpPr>
        <p:spPr>
          <a:xfrm>
            <a:off x="346509" y="1328286"/>
            <a:ext cx="11203808" cy="383758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FF0000"/>
                </a:solidFill>
                <a:effectLst>
                  <a:innerShdw blurRad="101600" dist="76200" dir="5400000">
                    <a:srgbClr val="00CC99">
                      <a:satMod val="190000"/>
                      <a:tint val="100000"/>
                      <a:alpha val="74000"/>
                    </a:srgbClr>
                  </a:innerShdw>
                </a:effectLst>
                <a:uLnTx/>
                <a:uFillTx/>
                <a:latin typeface="Bernard MT Condensed" panose="02050806060905020404" pitchFamily="18" charset="0"/>
                <a:ea typeface="+mn-ea"/>
                <a:cs typeface="+mn-cs"/>
              </a:rPr>
              <a:t>Norse Viking &amp; Old World German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00" cmpd="sng">
                  <a:solidFill>
                    <a:srgbClr val="00CC99">
                      <a:satMod val="190000"/>
                      <a:alpha val="55000"/>
                    </a:srgbClr>
                  </a:solidFill>
                  <a:prstDash val="solid"/>
                </a:ln>
                <a:solidFill>
                  <a:srgbClr val="FF0000"/>
                </a:solidFill>
                <a:effectLst>
                  <a:innerShdw blurRad="101600" dist="76200" dir="5400000">
                    <a:srgbClr val="00CC99">
                      <a:satMod val="190000"/>
                      <a:tint val="100000"/>
                      <a:alpha val="74000"/>
                    </a:srgbClr>
                  </a:innerShdw>
                </a:effectLst>
                <a:uLnTx/>
                <a:uFillTx/>
                <a:latin typeface="Bernard MT Condensed" panose="02050806060905020404" pitchFamily="18" charset="0"/>
                <a:ea typeface="+mn-ea"/>
                <a:cs typeface="+mn-cs"/>
              </a:rPr>
              <a:t>Afterlife &amp; Underworld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00" cmpd="sng">
                  <a:solidFill>
                    <a:srgbClr val="00CC99">
                      <a:satMod val="190000"/>
                      <a:alpha val="55000"/>
                    </a:srgbClr>
                  </a:solidFill>
                  <a:prstDash val="solid"/>
                </a:ln>
                <a:solidFill>
                  <a:srgbClr val="FF0000"/>
                </a:solidFill>
                <a:effectLst>
                  <a:innerShdw blurRad="101600" dist="76200" dir="5400000">
                    <a:srgbClr val="00CC99">
                      <a:satMod val="190000"/>
                      <a:tint val="100000"/>
                      <a:alpha val="74000"/>
                    </a:srgbClr>
                  </a:innerShdw>
                </a:effectLst>
                <a:uLnTx/>
                <a:uFillTx/>
                <a:latin typeface="Bernard MT Condensed" panose="02050806060905020404" pitchFamily="18" charset="0"/>
                <a:ea typeface="+mn-ea"/>
                <a:cs typeface="+mn-cs"/>
              </a:rPr>
              <a:t>CLASSIC MYTHOLOGY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56162" name="Rectangle 2"/>
          <p:cNvSpPr>
            <a:spLocks noGrp="1" noChangeArrowheads="1"/>
          </p:cNvSpPr>
          <p:nvPr>
            <p:ph type="title"/>
          </p:nvPr>
        </p:nvSpPr>
        <p:spPr/>
        <p:txBody>
          <a:bodyPr/>
          <a:lstStyle/>
          <a:p>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54786" name="Text Box 2"/>
          <p:cNvSpPr txBox="1">
            <a:spLocks noChangeArrowheads="1"/>
          </p:cNvSpPr>
          <p:nvPr/>
        </p:nvSpPr>
        <p:spPr bwMode="auto">
          <a:xfrm>
            <a:off x="1148080" y="812800"/>
            <a:ext cx="10058399" cy="5078313"/>
          </a:xfrm>
          <a:prstGeom prst="rect">
            <a:avLst/>
          </a:prstGeom>
          <a:noFill/>
          <a:ln w="9525">
            <a:noFill/>
            <a:miter lim="800000"/>
            <a:headEnd/>
            <a:tailEnd/>
          </a:ln>
          <a:effectLst/>
        </p:spPr>
        <p:txBody>
          <a:bodyPr wrap="square">
            <a:spAutoFit/>
          </a:bodyPr>
          <a:lstStyle/>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Luther </a:t>
            </a:r>
            <a:r>
              <a:rPr lang="en-US" sz="2400" dirty="0">
                <a:solidFill>
                  <a:srgbClr val="FFFFFF"/>
                </a:solidFill>
                <a:effectLst>
                  <a:outerShdw blurRad="38100" dist="38100" dir="2700000" algn="tl">
                    <a:srgbClr val="000000">
                      <a:alpha val="43137"/>
                    </a:srgbClr>
                  </a:outerShdw>
                </a:effectLst>
                <a:latin typeface="Verdana" pitchFamily="34" charset="0"/>
              </a:rPr>
              <a:t>was anti-</a:t>
            </a:r>
            <a:r>
              <a:rPr kumimoji="0" lang="en-US" sz="2400" b="0"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establishment on</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the sale of indulgences.</a:t>
            </a:r>
          </a:p>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According to Catholic theology at the time, if one sinned, you could repent and be given the sacrament of penance.  While the blame for the sin is gone, the sin is not erased and you must still be punished for it through temporal punishment on earth or in purgatory.  God’s justice demands it.</a:t>
            </a:r>
          </a:p>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You can, however, lessen the amount of punishment by performing acts of merits.</a:t>
            </a:r>
          </a:p>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You can also be spiritually </a:t>
            </a:r>
            <a:r>
              <a:rPr lang="en-US" sz="2400" dirty="0">
                <a:solidFill>
                  <a:srgbClr val="FFFFFF"/>
                </a:solidFill>
                <a:effectLst>
                  <a:outerShdw blurRad="38100" dist="38100" dir="2700000" algn="tl">
                    <a:srgbClr val="000000">
                      <a:alpha val="43137"/>
                    </a:srgbClr>
                  </a:outerShdw>
                </a:effectLst>
                <a:latin typeface="Verdana" pitchFamily="34" charset="0"/>
              </a:rPr>
              <a:t>designated</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merit by the Church via its treasury of merit.  This is typically done through prayers.  This transfer of merit is an </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indulgence</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835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88355"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88356" name="Rectangle 4"/>
          <p:cNvSpPr>
            <a:spLocks noChangeArrowheads="1"/>
          </p:cNvSpPr>
          <p:nvPr/>
        </p:nvSpPr>
        <p:spPr bwMode="auto">
          <a:xfrm>
            <a:off x="3581400" y="2286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Indulgences were certificates that freed their owners from performing the acts of penance that the church required to show sorrow for certain sins. </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88357" name="Group 5"/>
          <p:cNvGrpSpPr>
            <a:grpSpLocks/>
          </p:cNvGrpSpPr>
          <p:nvPr/>
        </p:nvGrpSpPr>
        <p:grpSpPr bwMode="auto">
          <a:xfrm>
            <a:off x="4042611" y="2329314"/>
            <a:ext cx="6266046" cy="4098474"/>
            <a:chOff x="1632" y="2208"/>
            <a:chExt cx="3696" cy="1841"/>
          </a:xfrm>
        </p:grpSpPr>
        <p:pic>
          <p:nvPicPr>
            <p:cNvPr id="2788358" name="Picture 6" descr="Indulgence"/>
            <p:cNvPicPr>
              <a:picLocks noChangeAspect="1" noChangeArrowheads="1"/>
            </p:cNvPicPr>
            <p:nvPr/>
          </p:nvPicPr>
          <p:blipFill>
            <a:blip r:embed="rId4" cstate="print"/>
            <a:srcRect/>
            <a:stretch>
              <a:fillRect/>
            </a:stretch>
          </p:blipFill>
          <p:spPr bwMode="auto">
            <a:xfrm>
              <a:off x="1776" y="2208"/>
              <a:ext cx="3168" cy="1510"/>
            </a:xfrm>
            <a:prstGeom prst="rect">
              <a:avLst/>
            </a:prstGeom>
            <a:noFill/>
            <a:ln w="38100">
              <a:solidFill>
                <a:srgbClr val="14455E"/>
              </a:solidFill>
              <a:miter lim="800000"/>
              <a:headEnd/>
              <a:tailEnd/>
            </a:ln>
          </p:spPr>
        </p:pic>
        <p:sp>
          <p:nvSpPr>
            <p:cNvPr id="2788359" name="Text Box 7"/>
            <p:cNvSpPr txBox="1">
              <a:spLocks noChangeArrowheads="1"/>
            </p:cNvSpPr>
            <p:nvPr/>
          </p:nvSpPr>
          <p:spPr bwMode="auto">
            <a:xfrm>
              <a:off x="1632" y="3792"/>
              <a:ext cx="36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An indulgence from Johann Tetzel </a:t>
              </a:r>
              <a:r>
                <a:rPr kumimoji="0" lang="en-US" sz="2300" b="0" i="0" u="none" strike="noStrike" kern="1200" cap="none" spc="0" normalizeH="0" baseline="0" noProof="0">
                  <a:ln>
                    <a:noFill/>
                  </a:ln>
                  <a:solidFill>
                    <a:srgbClr val="000000"/>
                  </a:solidFill>
                  <a:effectLst/>
                  <a:uLnTx/>
                  <a:uFillTx/>
                  <a:latin typeface="Times New Roman" pitchFamily="18" charset="0"/>
                  <a:ea typeface="+mn-ea"/>
                  <a:cs typeface="+mn-cs"/>
                </a:rPr>
                <a:t>(1517)</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788360" name="Rectangle 8"/>
          <p:cNvSpPr>
            <a:spLocks noChangeArrowheads="1"/>
          </p:cNvSpPr>
          <p:nvPr/>
        </p:nvSpPr>
        <p:spPr bwMode="auto">
          <a:xfrm>
            <a:off x="3581400" y="2209800"/>
            <a:ext cx="6858000" cy="12192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788360">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88357"/>
                                        </p:tgtEl>
                                        <p:attrNameLst>
                                          <p:attrName>style.visibility</p:attrName>
                                        </p:attrNameLst>
                                      </p:cBhvr>
                                      <p:to>
                                        <p:strVal val="visible"/>
                                      </p:to>
                                    </p:set>
                                    <p:animEffect transition="in" filter="dissolve">
                                      <p:cBhvr>
                                        <p:cTn id="10" dur="500"/>
                                        <p:tgtEl>
                                          <p:spTgt spid="2788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8360"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02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21027" name="AutoShape 3"/>
          <p:cNvSpPr>
            <a:spLocks noChangeArrowheads="1"/>
          </p:cNvSpPr>
          <p:nvPr/>
        </p:nvSpPr>
        <p:spPr bwMode="auto">
          <a:xfrm>
            <a:off x="3505200" y="228600"/>
            <a:ext cx="71628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121029" name="Group 5"/>
          <p:cNvGrpSpPr>
            <a:grpSpLocks/>
          </p:cNvGrpSpPr>
          <p:nvPr/>
        </p:nvGrpSpPr>
        <p:grpSpPr bwMode="auto">
          <a:xfrm>
            <a:off x="3505200" y="457200"/>
            <a:ext cx="7162800" cy="6096000"/>
            <a:chOff x="1632" y="1872"/>
            <a:chExt cx="3696" cy="2151"/>
          </a:xfrm>
        </p:grpSpPr>
        <p:pic>
          <p:nvPicPr>
            <p:cNvPr id="5121030" name="Picture 6" descr="Selling_indulgences"/>
            <p:cNvPicPr>
              <a:picLocks noChangeAspect="1" noChangeArrowheads="1"/>
            </p:cNvPicPr>
            <p:nvPr/>
          </p:nvPicPr>
          <p:blipFill>
            <a:blip r:embed="rId3" cstate="print"/>
            <a:srcRect/>
            <a:stretch>
              <a:fillRect/>
            </a:stretch>
          </p:blipFill>
          <p:spPr bwMode="auto">
            <a:xfrm>
              <a:off x="2016" y="1872"/>
              <a:ext cx="2928" cy="1926"/>
            </a:xfrm>
            <a:prstGeom prst="rect">
              <a:avLst/>
            </a:prstGeom>
            <a:noFill/>
            <a:ln w="38100">
              <a:solidFill>
                <a:srgbClr val="14455E"/>
              </a:solidFill>
              <a:miter lim="800000"/>
              <a:headEnd/>
              <a:tailEnd/>
            </a:ln>
          </p:spPr>
        </p:pic>
        <p:sp>
          <p:nvSpPr>
            <p:cNvPr id="5121031" name="Text Box 7"/>
            <p:cNvSpPr txBox="1">
              <a:spLocks noChangeArrowheads="1"/>
            </p:cNvSpPr>
            <p:nvPr/>
          </p:nvSpPr>
          <p:spPr bwMode="auto">
            <a:xfrm>
              <a:off x="1632" y="3879"/>
              <a:ext cx="3696" cy="144"/>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Selling indulgences in Germany</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5121032" name="Rectangle 8"/>
          <p:cNvSpPr>
            <a:spLocks noChangeArrowheads="1"/>
          </p:cNvSpPr>
          <p:nvPr/>
        </p:nvSpPr>
        <p:spPr bwMode="auto">
          <a:xfrm>
            <a:off x="3810000" y="304800"/>
            <a:ext cx="6324600" cy="6248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r>
              <a:rPr kumimoji="0" lang="en-US" sz="3600" b="1" i="0" u="sng" strike="noStrike" kern="1200" cap="none" spc="0" normalizeH="0" baseline="0" noProof="0" dirty="0">
                <a:ln>
                  <a:noFill/>
                </a:ln>
                <a:solidFill>
                  <a:srgbClr val="FF6600"/>
                </a:solidFill>
                <a:effectLst>
                  <a:outerShdw blurRad="38100" dist="38100" dir="2700000" algn="tl">
                    <a:srgbClr val="C0C0C0"/>
                  </a:outerShdw>
                </a:effectLst>
                <a:uLnTx/>
                <a:uFillTx/>
                <a:latin typeface="Times New Roman" pitchFamily="18" charset="0"/>
                <a:ea typeface="+mn-ea"/>
                <a:cs typeface="+mn-cs"/>
              </a:rPr>
              <a:t> </a:t>
            </a:r>
            <a:r>
              <a:rPr kumimoji="0" lang="en-US" sz="4400" b="1" i="0" u="sng" strike="noStrike" kern="1200" cap="none" spc="0" normalizeH="0" baseline="0" noProof="0" dirty="0">
                <a:ln>
                  <a:noFill/>
                </a:ln>
                <a:solidFill>
                  <a:srgbClr val="FF6600"/>
                </a:solidFill>
                <a:effectLst>
                  <a:outerShdw blurRad="38100" dist="38100" dir="2700000" algn="tl">
                    <a:srgbClr val="C0C0C0"/>
                  </a:outerShdw>
                </a:effectLst>
                <a:uLnTx/>
                <a:uFillTx/>
                <a:latin typeface="Times New Roman" pitchFamily="18" charset="0"/>
                <a:ea typeface="+mn-ea"/>
                <a:cs typeface="+mn-cs"/>
              </a:rPr>
              <a:t>The Confessional Form</a:t>
            </a:r>
            <a:r>
              <a:rPr kumimoji="0" lang="en-US" sz="44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0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Times New Roman" pitchFamily="18" charset="0"/>
                <a:ea typeface="+mn-ea"/>
                <a:cs typeface="+mn-cs"/>
              </a:rPr>
              <a:t>“Let it be clear to all who will examine this letter, how (name),  son of (name) of the diocese of (name) made the proper contribution.  By the authority of our sovereign Lord,  the Pope,  he has the power to secure for himself an appropriate confessor of the regular or secular clergy, who,  when he has diligently heard his confession,  may absolve him with complete authority from all the excesses and sins committed by him,  whatever and however enormous they might be. And in the hour of death,  he is granted a plenary remission of all his sins and absolution. As a pledge and testimony of this matter,  I,  Brother(name,  of the (name) cloister of the (name) order in (name) city, deputed by apostolic authority, have placed the present letter with the seal of the Cross.  In the year of our Lord, (date).”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5121032"/>
                                        </p:tgtEl>
                                        <p:attrNameLst>
                                          <p:attrName>style.visibility</p:attrName>
                                        </p:attrNameLst>
                                      </p:cBhvr>
                                      <p:to>
                                        <p:strVal val="visible"/>
                                      </p:to>
                                    </p:set>
                                    <p:anim calcmode="lin" valueType="num">
                                      <p:cBhvr>
                                        <p:cTn id="7" dur="300" fill="hold"/>
                                        <p:tgtEl>
                                          <p:spTgt spid="5121032"/>
                                        </p:tgtEl>
                                        <p:attrNameLst>
                                          <p:attrName>ppt_w</p:attrName>
                                        </p:attrNameLst>
                                      </p:cBhvr>
                                      <p:tavLst>
                                        <p:tav tm="0">
                                          <p:val>
                                            <p:strVal val="4/3*#ppt_w"/>
                                          </p:val>
                                        </p:tav>
                                        <p:tav tm="100000">
                                          <p:val>
                                            <p:strVal val="#ppt_w"/>
                                          </p:val>
                                        </p:tav>
                                      </p:tavLst>
                                    </p:anim>
                                    <p:anim calcmode="lin" valueType="num">
                                      <p:cBhvr>
                                        <p:cTn id="8" dur="300" fill="hold"/>
                                        <p:tgtEl>
                                          <p:spTgt spid="5121032"/>
                                        </p:tgtEl>
                                        <p:attrNameLst>
                                          <p:attrName>ppt_h</p:attrName>
                                        </p:attrNameLst>
                                      </p:cBhvr>
                                      <p:tavLst>
                                        <p:tav tm="0">
                                          <p:val>
                                            <p:strVal val="4/3*#ppt_h"/>
                                          </p:val>
                                        </p:tav>
                                        <p:tav tm="100000">
                                          <p:val>
                                            <p:strVal val="#ppt_h"/>
                                          </p:val>
                                        </p:tav>
                                      </p:tavLst>
                                    </p:anim>
                                  </p:childTnLst>
                                </p:cTn>
                              </p:par>
                            </p:childTnLst>
                          </p:cTn>
                        </p:par>
                        <p:par>
                          <p:cTn id="9" fill="hold">
                            <p:stCondLst>
                              <p:cond delay="54300"/>
                            </p:stCondLst>
                            <p:childTnLst>
                              <p:par>
                                <p:cTn id="10" presetID="9" presetClass="entr" presetSubtype="0" fill="hold" nodeType="afterEffect">
                                  <p:stCondLst>
                                    <p:cond delay="0"/>
                                  </p:stCondLst>
                                  <p:childTnLst>
                                    <p:set>
                                      <p:cBhvr>
                                        <p:cTn id="11" dur="1" fill="hold">
                                          <p:stCondLst>
                                            <p:cond delay="0"/>
                                          </p:stCondLst>
                                        </p:cTn>
                                        <p:tgtEl>
                                          <p:spTgt spid="5121029"/>
                                        </p:tgtEl>
                                        <p:attrNameLst>
                                          <p:attrName>style.visibility</p:attrName>
                                        </p:attrNameLst>
                                      </p:cBhvr>
                                      <p:to>
                                        <p:strVal val="visible"/>
                                      </p:to>
                                    </p:set>
                                    <p:animEffect transition="in" filter="dissolve">
                                      <p:cBhvr>
                                        <p:cTn id="12" dur="500"/>
                                        <p:tgtEl>
                                          <p:spTgt spid="512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03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6994"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“But an even greater stage of historical development yet awaited:  the Age of the Spirit,  when the institutional church would be eclipsed by the universal brotherhood of man.”</a:t>
            </a:r>
            <a:endParaRPr lang="en-US"/>
          </a:p>
        </p:txBody>
      </p:sp>
      <p:sp>
        <p:nvSpPr>
          <p:cNvPr id="5076995"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
        <p:nvSpPr>
          <p:cNvPr id="5076996" name="WordArt 4"/>
          <p:cNvSpPr>
            <a:spLocks noChangeArrowheads="1" noChangeShapeType="1" noTextEdit="1"/>
          </p:cNvSpPr>
          <p:nvPr/>
        </p:nvSpPr>
        <p:spPr bwMode="auto">
          <a:xfrm>
            <a:off x="2819400" y="5867400"/>
            <a:ext cx="67818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modern reformation nov/dec 1994,  pg. 4</a:t>
            </a:r>
          </a:p>
        </p:txBody>
      </p:sp>
    </p:spTree>
    <p:extLst>
      <p:ext uri="{BB962C8B-B14F-4D97-AF65-F5344CB8AC3E}">
        <p14:creationId xmlns:p14="http://schemas.microsoft.com/office/powerpoint/2010/main" val="3373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6995"/>
                                        </p:tgtEl>
                                        <p:attrNameLst>
                                          <p:attrName>style.visibility</p:attrName>
                                        </p:attrNameLst>
                                      </p:cBhvr>
                                      <p:to>
                                        <p:strVal val="visible"/>
                                      </p:to>
                                    </p:set>
                                    <p:anim calcmode="lin" valueType="num">
                                      <p:cBhvr>
                                        <p:cTn id="7" dur="500" fill="hold"/>
                                        <p:tgtEl>
                                          <p:spTgt spid="5076995"/>
                                        </p:tgtEl>
                                        <p:attrNameLst>
                                          <p:attrName>ppt_w</p:attrName>
                                        </p:attrNameLst>
                                      </p:cBhvr>
                                      <p:tavLst>
                                        <p:tav tm="0">
                                          <p:val>
                                            <p:fltVal val="0"/>
                                          </p:val>
                                        </p:tav>
                                        <p:tav tm="100000">
                                          <p:val>
                                            <p:strVal val="#ppt_w"/>
                                          </p:val>
                                        </p:tav>
                                      </p:tavLst>
                                    </p:anim>
                                    <p:anim calcmode="lin" valueType="num">
                                      <p:cBhvr>
                                        <p:cTn id="8" dur="500" fill="hold"/>
                                        <p:tgtEl>
                                          <p:spTgt spid="5076995"/>
                                        </p:tgtEl>
                                        <p:attrNameLst>
                                          <p:attrName>ppt_h</p:attrName>
                                        </p:attrNameLst>
                                      </p:cBhvr>
                                      <p:tavLst>
                                        <p:tav tm="0">
                                          <p:val>
                                            <p:fltVal val="0"/>
                                          </p:val>
                                        </p:tav>
                                        <p:tav tm="100000">
                                          <p:val>
                                            <p:strVal val="#ppt_h"/>
                                          </p:val>
                                        </p:tav>
                                      </p:tavLst>
                                    </p:anim>
                                    <p:anim calcmode="lin" valueType="num">
                                      <p:cBhvr>
                                        <p:cTn id="9" dur="500" fill="hold"/>
                                        <p:tgtEl>
                                          <p:spTgt spid="5076995"/>
                                        </p:tgtEl>
                                        <p:attrNameLst>
                                          <p:attrName>ppt_x</p:attrName>
                                        </p:attrNameLst>
                                      </p:cBhvr>
                                      <p:tavLst>
                                        <p:tav tm="0">
                                          <p:val>
                                            <p:fltVal val="0.5"/>
                                          </p:val>
                                        </p:tav>
                                        <p:tav tm="100000">
                                          <p:val>
                                            <p:strVal val="#ppt_x"/>
                                          </p:val>
                                        </p:tav>
                                      </p:tavLst>
                                    </p:anim>
                                    <p:anim calcmode="lin" valueType="num">
                                      <p:cBhvr>
                                        <p:cTn id="10" dur="500" fill="hold"/>
                                        <p:tgtEl>
                                          <p:spTgt spid="5076995"/>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6994"/>
                                        </p:tgtEl>
                                        <p:attrNameLst>
                                          <p:attrName>style.visibility</p:attrName>
                                        </p:attrNameLst>
                                      </p:cBhvr>
                                      <p:to>
                                        <p:strVal val="visible"/>
                                      </p:to>
                                    </p:set>
                                    <p:anim calcmode="lin" valueType="num">
                                      <p:cBhvr>
                                        <p:cTn id="15" dur="300" fill="hold"/>
                                        <p:tgtEl>
                                          <p:spTgt spid="5076994"/>
                                        </p:tgtEl>
                                        <p:attrNameLst>
                                          <p:attrName>ppt_w</p:attrName>
                                        </p:attrNameLst>
                                      </p:cBhvr>
                                      <p:tavLst>
                                        <p:tav tm="0">
                                          <p:val>
                                            <p:strVal val="2/3*#ppt_w"/>
                                          </p:val>
                                        </p:tav>
                                        <p:tav tm="100000">
                                          <p:val>
                                            <p:strVal val="#ppt_w"/>
                                          </p:val>
                                        </p:tav>
                                      </p:tavLst>
                                    </p:anim>
                                    <p:anim calcmode="lin" valueType="num">
                                      <p:cBhvr>
                                        <p:cTn id="16" dur="300" fill="hold"/>
                                        <p:tgtEl>
                                          <p:spTgt spid="5076994"/>
                                        </p:tgtEl>
                                        <p:attrNameLst>
                                          <p:attrName>ppt_h</p:attrName>
                                        </p:attrNameLst>
                                      </p:cBhvr>
                                      <p:tavLst>
                                        <p:tav tm="0">
                                          <p:val>
                                            <p:strVal val="2/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5076996"/>
                                        </p:tgtEl>
                                        <p:attrNameLst>
                                          <p:attrName>style.visibility</p:attrName>
                                        </p:attrNameLst>
                                      </p:cBhvr>
                                      <p:to>
                                        <p:strVal val="visible"/>
                                      </p:to>
                                    </p:set>
                                    <p:anim calcmode="lin" valueType="num">
                                      <p:cBhvr>
                                        <p:cTn id="21" dur="1000" fill="hold"/>
                                        <p:tgtEl>
                                          <p:spTgt spid="5076996"/>
                                        </p:tgtEl>
                                        <p:attrNameLst>
                                          <p:attrName>ppt_w</p:attrName>
                                        </p:attrNameLst>
                                      </p:cBhvr>
                                      <p:tavLst>
                                        <p:tav tm="0">
                                          <p:val>
                                            <p:fltVal val="0"/>
                                          </p:val>
                                        </p:tav>
                                        <p:tav tm="100000">
                                          <p:val>
                                            <p:strVal val="#ppt_w"/>
                                          </p:val>
                                        </p:tav>
                                      </p:tavLst>
                                    </p:anim>
                                    <p:anim calcmode="lin" valueType="num">
                                      <p:cBhvr>
                                        <p:cTn id="22" dur="1000" fill="hold"/>
                                        <p:tgtEl>
                                          <p:spTgt spid="5076996"/>
                                        </p:tgtEl>
                                        <p:attrNameLst>
                                          <p:attrName>ppt_h</p:attrName>
                                        </p:attrNameLst>
                                      </p:cBhvr>
                                      <p:tavLst>
                                        <p:tav tm="0">
                                          <p:val>
                                            <p:fltVal val="0"/>
                                          </p:val>
                                        </p:tav>
                                        <p:tav tm="100000">
                                          <p:val>
                                            <p:strVal val="#ppt_h"/>
                                          </p:val>
                                        </p:tav>
                                      </p:tavLst>
                                    </p:anim>
                                    <p:anim calcmode="lin" valueType="num">
                                      <p:cBhvr>
                                        <p:cTn id="23" dur="1000" fill="hold"/>
                                        <p:tgtEl>
                                          <p:spTgt spid="507699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0769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6994" grpId="0" autoUpdateAnimBg="0"/>
      <p:bldP spid="5076995" grpId="0" animBg="1"/>
      <p:bldP spid="507699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07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23075" name="AutoShape 3"/>
          <p:cNvSpPr>
            <a:spLocks noChangeArrowheads="1"/>
          </p:cNvSpPr>
          <p:nvPr/>
        </p:nvSpPr>
        <p:spPr bwMode="auto">
          <a:xfrm>
            <a:off x="3505200" y="228600"/>
            <a:ext cx="71628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123076" name="Group 4"/>
          <p:cNvGrpSpPr>
            <a:grpSpLocks/>
          </p:cNvGrpSpPr>
          <p:nvPr/>
        </p:nvGrpSpPr>
        <p:grpSpPr bwMode="auto">
          <a:xfrm>
            <a:off x="3505200" y="457200"/>
            <a:ext cx="7162800" cy="6096000"/>
            <a:chOff x="1632" y="1872"/>
            <a:chExt cx="3696" cy="2151"/>
          </a:xfrm>
        </p:grpSpPr>
        <p:pic>
          <p:nvPicPr>
            <p:cNvPr id="5123077" name="Picture 5" descr="Selling_indulgences"/>
            <p:cNvPicPr>
              <a:picLocks noChangeAspect="1" noChangeArrowheads="1"/>
            </p:cNvPicPr>
            <p:nvPr/>
          </p:nvPicPr>
          <p:blipFill>
            <a:blip r:embed="rId3" cstate="print"/>
            <a:srcRect/>
            <a:stretch>
              <a:fillRect/>
            </a:stretch>
          </p:blipFill>
          <p:spPr bwMode="auto">
            <a:xfrm>
              <a:off x="2016" y="1872"/>
              <a:ext cx="2928" cy="1926"/>
            </a:xfrm>
            <a:prstGeom prst="rect">
              <a:avLst/>
            </a:prstGeom>
            <a:noFill/>
            <a:ln w="38100">
              <a:solidFill>
                <a:srgbClr val="14455E"/>
              </a:solidFill>
              <a:miter lim="800000"/>
              <a:headEnd/>
              <a:tailEnd/>
            </a:ln>
          </p:spPr>
        </p:pic>
        <p:sp>
          <p:nvSpPr>
            <p:cNvPr id="5123078" name="Text Box 6"/>
            <p:cNvSpPr txBox="1">
              <a:spLocks noChangeArrowheads="1"/>
            </p:cNvSpPr>
            <p:nvPr/>
          </p:nvSpPr>
          <p:spPr bwMode="auto">
            <a:xfrm>
              <a:off x="1632" y="3879"/>
              <a:ext cx="3696" cy="144"/>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Selling indulgences in Germany</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5123079" name="Rectangle 7"/>
          <p:cNvSpPr>
            <a:spLocks noChangeArrowheads="1"/>
          </p:cNvSpPr>
          <p:nvPr/>
        </p:nvSpPr>
        <p:spPr bwMode="auto">
          <a:xfrm>
            <a:off x="3810000" y="457200"/>
            <a:ext cx="6324600" cy="6096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r>
              <a:rPr kumimoji="0" lang="en-US" sz="4000" b="1" i="0" u="sng" strike="noStrike" kern="1200" cap="none" spc="0" normalizeH="0" baseline="0" noProof="0" dirty="0">
                <a:ln>
                  <a:noFill/>
                </a:ln>
                <a:solidFill>
                  <a:srgbClr val="FF6600"/>
                </a:solidFill>
                <a:effectLst>
                  <a:outerShdw blurRad="38100" dist="38100" dir="2700000" algn="tl">
                    <a:srgbClr val="C0C0C0"/>
                  </a:outerShdw>
                </a:effectLst>
                <a:uLnTx/>
                <a:uFillTx/>
                <a:latin typeface="Times New Roman" pitchFamily="18" charset="0"/>
                <a:ea typeface="+mn-ea"/>
                <a:cs typeface="+mn-cs"/>
              </a:rPr>
              <a:t> The Form Of Absolution</a:t>
            </a:r>
            <a:r>
              <a:rPr kumimoji="0" lang="en-US" sz="40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0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Times New Roman" pitchFamily="18" charset="0"/>
                <a:ea typeface="+mn-ea"/>
                <a:cs typeface="+mn-cs"/>
              </a:rPr>
              <a:t>“God Almighty have mercy upon you.  May our Lord Jesus Christ absolve you through his faithful mercy.  And by his authority and that of the blessed apostles Peter and Paul and our Most holy lord,  the Pope,  committed unto me and granted to you,  I absolve you from the bond of excommunication,  if you have incurred it,  and I restore you to the sacraments of the Church and to the union &amp; participation of the faithful.  And by the same authority I absolve you from all and several of your committed crimes and your sins,  however serious and enormous they might be.  Also if there were such for which the apostolic  see ought to be consulted,  and concerning them by the same authority   I confer upon you plenary indulgence and remission,    in the name of the Father &amp; of the Son &amp; of the Holy Ghost.  AMEN.”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5123079"/>
                                        </p:tgtEl>
                                        <p:attrNameLst>
                                          <p:attrName>style.visibility</p:attrName>
                                        </p:attrNameLst>
                                      </p:cBhvr>
                                      <p:to>
                                        <p:strVal val="visible"/>
                                      </p:to>
                                    </p:set>
                                    <p:anim calcmode="lin" valueType="num">
                                      <p:cBhvr>
                                        <p:cTn id="7" dur="300" fill="hold"/>
                                        <p:tgtEl>
                                          <p:spTgt spid="5123079"/>
                                        </p:tgtEl>
                                        <p:attrNameLst>
                                          <p:attrName>ppt_w</p:attrName>
                                        </p:attrNameLst>
                                      </p:cBhvr>
                                      <p:tavLst>
                                        <p:tav tm="0">
                                          <p:val>
                                            <p:strVal val="4/3*#ppt_w"/>
                                          </p:val>
                                        </p:tav>
                                        <p:tav tm="100000">
                                          <p:val>
                                            <p:strVal val="#ppt_w"/>
                                          </p:val>
                                        </p:tav>
                                      </p:tavLst>
                                    </p:anim>
                                    <p:anim calcmode="lin" valueType="num">
                                      <p:cBhvr>
                                        <p:cTn id="8" dur="300" fill="hold"/>
                                        <p:tgtEl>
                                          <p:spTgt spid="5123079"/>
                                        </p:tgtEl>
                                        <p:attrNameLst>
                                          <p:attrName>ppt_h</p:attrName>
                                        </p:attrNameLst>
                                      </p:cBhvr>
                                      <p:tavLst>
                                        <p:tav tm="0">
                                          <p:val>
                                            <p:strVal val="4/3*#ppt_h"/>
                                          </p:val>
                                        </p:tav>
                                        <p:tav tm="100000">
                                          <p:val>
                                            <p:strVal val="#ppt_h"/>
                                          </p:val>
                                        </p:tav>
                                      </p:tavLst>
                                    </p:anim>
                                  </p:childTnLst>
                                </p:cTn>
                              </p:par>
                            </p:childTnLst>
                          </p:cTn>
                        </p:par>
                        <p:par>
                          <p:cTn id="9" fill="hold">
                            <p:stCondLst>
                              <p:cond delay="50100"/>
                            </p:stCondLst>
                            <p:childTnLst>
                              <p:par>
                                <p:cTn id="10" presetID="9" presetClass="entr" presetSubtype="0" fill="hold" nodeType="afterEffect">
                                  <p:stCondLst>
                                    <p:cond delay="0"/>
                                  </p:stCondLst>
                                  <p:childTnLst>
                                    <p:set>
                                      <p:cBhvr>
                                        <p:cTn id="11" dur="1" fill="hold">
                                          <p:stCondLst>
                                            <p:cond delay="0"/>
                                          </p:stCondLst>
                                        </p:cTn>
                                        <p:tgtEl>
                                          <p:spTgt spid="5123076"/>
                                        </p:tgtEl>
                                        <p:attrNameLst>
                                          <p:attrName>style.visibility</p:attrName>
                                        </p:attrNameLst>
                                      </p:cBhvr>
                                      <p:to>
                                        <p:strVal val="visible"/>
                                      </p:to>
                                    </p:set>
                                    <p:animEffect transition="in" filter="dissolve">
                                      <p:cBhvr>
                                        <p:cTn id="12" dur="500"/>
                                        <p:tgtEl>
                                          <p:spTgt spid="512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079"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3253" name="Rectangle 5"/>
          <p:cNvSpPr>
            <a:spLocks noChangeArrowheads="1"/>
          </p:cNvSpPr>
          <p:nvPr/>
        </p:nvSpPr>
        <p:spPr bwMode="auto">
          <a:xfrm>
            <a:off x="6934200" y="6223001"/>
            <a:ext cx="1511300"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Pope Leo X</a:t>
            </a:r>
          </a:p>
        </p:txBody>
      </p:sp>
      <p:sp>
        <p:nvSpPr>
          <p:cNvPr id="693255" name="Rectangle 7"/>
          <p:cNvSpPr>
            <a:spLocks noGrp="1" noChangeArrowheads="1"/>
          </p:cNvSpPr>
          <p:nvPr>
            <p:ph type="title"/>
          </p:nvPr>
        </p:nvSpPr>
        <p:spPr/>
        <p:txBody>
          <a:bodyPr/>
          <a:lstStyle/>
          <a:p>
            <a:r>
              <a:rPr lang="en-US"/>
              <a:t>Martin Luther and Indulgences</a:t>
            </a:r>
          </a:p>
        </p:txBody>
      </p:sp>
      <p:sp>
        <p:nvSpPr>
          <p:cNvPr id="693256" name="Rectangle 8"/>
          <p:cNvSpPr>
            <a:spLocks noGrp="1" noChangeArrowheads="1"/>
          </p:cNvSpPr>
          <p:nvPr>
            <p:ph type="body" idx="1"/>
          </p:nvPr>
        </p:nvSpPr>
        <p:spPr>
          <a:xfrm>
            <a:off x="1530350" y="1244338"/>
            <a:ext cx="6851650" cy="5156462"/>
          </a:xfrm>
        </p:spPr>
        <p:txBody>
          <a:bodyPr/>
          <a:lstStyle/>
          <a:p>
            <a:r>
              <a:rPr lang="en-US" sz="3600" dirty="0"/>
              <a:t>In 1517, Pope Leo X allowed alms to be given to the Church in exchange for “indulgences.”</a:t>
            </a:r>
          </a:p>
          <a:p>
            <a:r>
              <a:rPr lang="en-US" sz="3600" dirty="0"/>
              <a:t>It was believed that indulgences released Christians from the temporal punishments for their sins.</a:t>
            </a:r>
          </a:p>
        </p:txBody>
      </p:sp>
      <p:pic>
        <p:nvPicPr>
          <p:cNvPr id="693257" name="Picture 9" descr="PopeLeoX"/>
          <p:cNvPicPr>
            <a:picLocks noChangeAspect="1" noChangeArrowheads="1"/>
          </p:cNvPicPr>
          <p:nvPr/>
        </p:nvPicPr>
        <p:blipFill>
          <a:blip r:embed="rId4" cstate="print"/>
          <a:srcRect l="27777" r="24359"/>
          <a:stretch>
            <a:fillRect/>
          </a:stretch>
        </p:blipFill>
        <p:spPr bwMode="auto">
          <a:xfrm>
            <a:off x="8523288" y="903288"/>
            <a:ext cx="2138362" cy="5954712"/>
          </a:xfrm>
          <a:prstGeom prst="rect">
            <a:avLst/>
          </a:prstGeom>
          <a:noFill/>
        </p:spPr>
      </p:pic>
    </p:spTree>
    <p:extLst>
      <p:ext uri="{BB962C8B-B14F-4D97-AF65-F5344CB8AC3E}">
        <p14:creationId xmlns:p14="http://schemas.microsoft.com/office/powerpoint/2010/main" val="2416515204"/>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56834" name="Text Box 2"/>
          <p:cNvSpPr txBox="1">
            <a:spLocks noChangeArrowheads="1"/>
          </p:cNvSpPr>
          <p:nvPr/>
        </p:nvSpPr>
        <p:spPr bwMode="auto">
          <a:xfrm>
            <a:off x="1309036" y="163629"/>
            <a:ext cx="9452008" cy="2308324"/>
          </a:xfrm>
          <a:prstGeom prst="rect">
            <a:avLst/>
          </a:prstGeom>
          <a:noFill/>
          <a:ln w="9525">
            <a:noFill/>
            <a:miter lim="800000"/>
            <a:headEnd/>
            <a:tailEnd/>
          </a:ln>
          <a:effectLst/>
        </p:spPr>
        <p:txBody>
          <a:bodyPr wrap="square">
            <a:spAutoFit/>
          </a:bodyPr>
          <a:lstStyle/>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In Luther’s time, indulgences were being abused.</a:t>
            </a:r>
          </a:p>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Johann Tetzel, a Dominican friar, was given authority by the Medici Pope Leo X to sell indulgences in order to build the current St. Peter’s Basilica in the Vatican.</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rPr>
              <a:t>Luther was </a:t>
            </a:r>
            <a:r>
              <a:rPr lang="en-US" sz="2400" b="1" dirty="0">
                <a:solidFill>
                  <a:srgbClr val="FFFFFF"/>
                </a:solidFill>
                <a:effectLst>
                  <a:outerShdw blurRad="38100" dist="38100" dir="2700000" algn="tl">
                    <a:srgbClr val="000000">
                      <a:alpha val="43137"/>
                    </a:srgbClr>
                  </a:outerShdw>
                </a:effectLst>
                <a:latin typeface="Verdana" pitchFamily="34" charset="0"/>
              </a:rPr>
              <a:t>very upset &amp; felt a call to action</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rPr>
              <a:t>!</a:t>
            </a:r>
          </a:p>
        </p:txBody>
      </p:sp>
      <p:pic>
        <p:nvPicPr>
          <p:cNvPr id="4856835" name="Picture 3" descr="tetzel"/>
          <p:cNvPicPr>
            <a:picLocks noChangeAspect="1" noChangeArrowheads="1"/>
          </p:cNvPicPr>
          <p:nvPr/>
        </p:nvPicPr>
        <p:blipFill>
          <a:blip r:embed="rId3" cstate="print"/>
          <a:srcRect/>
          <a:stretch>
            <a:fillRect/>
          </a:stretch>
        </p:blipFill>
        <p:spPr bwMode="auto">
          <a:xfrm>
            <a:off x="1905000" y="2743200"/>
            <a:ext cx="3175000" cy="3556000"/>
          </a:xfrm>
          <a:prstGeom prst="rect">
            <a:avLst/>
          </a:prstGeom>
          <a:noFill/>
        </p:spPr>
      </p:pic>
      <p:sp>
        <p:nvSpPr>
          <p:cNvPr id="4856836" name="Text Box 4"/>
          <p:cNvSpPr txBox="1">
            <a:spLocks noChangeArrowheads="1"/>
          </p:cNvSpPr>
          <p:nvPr/>
        </p:nvSpPr>
        <p:spPr bwMode="auto">
          <a:xfrm>
            <a:off x="1905000" y="6324600"/>
            <a:ext cx="3200400" cy="4572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pitchFamily="34" charset="0"/>
                <a:ea typeface="+mn-ea"/>
                <a:cs typeface="+mn-cs"/>
              </a:rPr>
              <a:t>Tetzel</a:t>
            </a:r>
          </a:p>
        </p:txBody>
      </p:sp>
      <p:pic>
        <p:nvPicPr>
          <p:cNvPr id="4856837" name="Picture 5" descr="Indulgence"/>
          <p:cNvPicPr>
            <a:picLocks noChangeAspect="1" noChangeArrowheads="1"/>
          </p:cNvPicPr>
          <p:nvPr/>
        </p:nvPicPr>
        <p:blipFill>
          <a:blip r:embed="rId4" cstate="print"/>
          <a:srcRect/>
          <a:stretch>
            <a:fillRect/>
          </a:stretch>
        </p:blipFill>
        <p:spPr bwMode="auto">
          <a:xfrm>
            <a:off x="6096000" y="2819401"/>
            <a:ext cx="4191000" cy="2003425"/>
          </a:xfrm>
          <a:prstGeom prst="rect">
            <a:avLst/>
          </a:prstGeom>
          <a:noFill/>
        </p:spPr>
      </p:pic>
      <p:sp>
        <p:nvSpPr>
          <p:cNvPr id="4856838" name="Text Box 6"/>
          <p:cNvSpPr txBox="1">
            <a:spLocks noChangeArrowheads="1"/>
          </p:cNvSpPr>
          <p:nvPr/>
        </p:nvSpPr>
        <p:spPr bwMode="auto">
          <a:xfrm>
            <a:off x="6096000" y="4876800"/>
            <a:ext cx="4191000" cy="17399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pitchFamily="34" charset="0"/>
                <a:ea typeface="+mn-ea"/>
                <a:cs typeface="+mn-cs"/>
              </a:rPr>
              <a:t>A 1517 indulgence from Tetzel that reads, “By the authority of all the saints, and in mercy towards you, I absolve you from all sins and misdeeds and remit all punishments for ten days.</a:t>
            </a:r>
          </a:p>
        </p:txBody>
      </p:sp>
      <p:sp>
        <p:nvSpPr>
          <p:cNvPr id="4856839" name="WordArt 7"/>
          <p:cNvSpPr>
            <a:spLocks noChangeArrowheads="1" noChangeShapeType="1" noTextEdit="1"/>
          </p:cNvSpPr>
          <p:nvPr/>
        </p:nvSpPr>
        <p:spPr bwMode="auto">
          <a:xfrm>
            <a:off x="2057400" y="2819400"/>
            <a:ext cx="27432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"The Holy Trade"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4856839"/>
                                        </p:tgtEl>
                                        <p:attrNameLst>
                                          <p:attrName>style.visibility</p:attrName>
                                        </p:attrNameLst>
                                      </p:cBhvr>
                                      <p:to>
                                        <p:strVal val="visible"/>
                                      </p:to>
                                    </p:set>
                                    <p:anim calcmode="lin" valueType="num">
                                      <p:cBhvr>
                                        <p:cTn id="7" dur="500" fill="hold"/>
                                        <p:tgtEl>
                                          <p:spTgt spid="4856839"/>
                                        </p:tgtEl>
                                        <p:attrNameLst>
                                          <p:attrName>ppt_w</p:attrName>
                                        </p:attrNameLst>
                                      </p:cBhvr>
                                      <p:tavLst>
                                        <p:tav tm="0">
                                          <p:val>
                                            <p:strVal val="(6*min(max(#ppt_w*#ppt_h,.3),1)-7.4)/-.7*#ppt_w"/>
                                          </p:val>
                                        </p:tav>
                                        <p:tav tm="100000">
                                          <p:val>
                                            <p:strVal val="#ppt_w"/>
                                          </p:val>
                                        </p:tav>
                                      </p:tavLst>
                                    </p:anim>
                                    <p:anim calcmode="lin" valueType="num">
                                      <p:cBhvr>
                                        <p:cTn id="8" dur="500" fill="hold"/>
                                        <p:tgtEl>
                                          <p:spTgt spid="4856839"/>
                                        </p:tgtEl>
                                        <p:attrNameLst>
                                          <p:attrName>ppt_h</p:attrName>
                                        </p:attrNameLst>
                                      </p:cBhvr>
                                      <p:tavLst>
                                        <p:tav tm="0">
                                          <p:val>
                                            <p:strVal val="(6*min(max(#ppt_w*#ppt_h,.3),1)-7.4)/-.7*#ppt_h"/>
                                          </p:val>
                                        </p:tav>
                                        <p:tav tm="100000">
                                          <p:val>
                                            <p:strVal val="#ppt_h"/>
                                          </p:val>
                                        </p:tav>
                                      </p:tavLst>
                                    </p:anim>
                                    <p:anim calcmode="lin" valueType="num">
                                      <p:cBhvr>
                                        <p:cTn id="9" dur="500" fill="hold"/>
                                        <p:tgtEl>
                                          <p:spTgt spid="4856839"/>
                                        </p:tgtEl>
                                        <p:attrNameLst>
                                          <p:attrName>ppt_x</p:attrName>
                                        </p:attrNameLst>
                                      </p:cBhvr>
                                      <p:tavLst>
                                        <p:tav tm="0">
                                          <p:val>
                                            <p:fltVal val="0.5"/>
                                          </p:val>
                                        </p:tav>
                                        <p:tav tm="100000">
                                          <p:val>
                                            <p:strVal val="#ppt_x"/>
                                          </p:val>
                                        </p:tav>
                                      </p:tavLst>
                                    </p:anim>
                                    <p:anim calcmode="lin" valueType="num">
                                      <p:cBhvr>
                                        <p:cTn id="10" dur="500" fill="hold"/>
                                        <p:tgtEl>
                                          <p:spTgt spid="48568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683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3315" name="AutoShape 3"/>
          <p:cNvSpPr>
            <a:spLocks noChangeArrowheads="1"/>
          </p:cNvSpPr>
          <p:nvPr/>
        </p:nvSpPr>
        <p:spPr bwMode="auto">
          <a:xfrm>
            <a:off x="1752600" y="228600"/>
            <a:ext cx="8686800" cy="64008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133316" name="Rectangle 4"/>
          <p:cNvSpPr>
            <a:spLocks noChangeArrowheads="1"/>
          </p:cNvSpPr>
          <p:nvPr/>
        </p:nvSpPr>
        <p:spPr bwMode="auto">
          <a:xfrm>
            <a:off x="3581400" y="2286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133317" name="Group 5"/>
          <p:cNvGrpSpPr>
            <a:grpSpLocks/>
          </p:cNvGrpSpPr>
          <p:nvPr/>
        </p:nvGrpSpPr>
        <p:grpSpPr bwMode="auto">
          <a:xfrm>
            <a:off x="2286000" y="762000"/>
            <a:ext cx="8153400" cy="5556198"/>
            <a:chOff x="1632" y="2208"/>
            <a:chExt cx="3696" cy="1779"/>
          </a:xfrm>
        </p:grpSpPr>
        <p:pic>
          <p:nvPicPr>
            <p:cNvPr id="5133318" name="Picture 6" descr="Indulgence"/>
            <p:cNvPicPr>
              <a:picLocks noChangeAspect="1" noChangeArrowheads="1"/>
            </p:cNvPicPr>
            <p:nvPr/>
          </p:nvPicPr>
          <p:blipFill>
            <a:blip r:embed="rId3" cstate="print"/>
            <a:srcRect/>
            <a:stretch>
              <a:fillRect/>
            </a:stretch>
          </p:blipFill>
          <p:spPr bwMode="auto">
            <a:xfrm>
              <a:off x="1776" y="2208"/>
              <a:ext cx="3168" cy="1510"/>
            </a:xfrm>
            <a:prstGeom prst="rect">
              <a:avLst/>
            </a:prstGeom>
            <a:noFill/>
            <a:ln w="38100">
              <a:solidFill>
                <a:srgbClr val="14455E"/>
              </a:solidFill>
              <a:miter lim="800000"/>
              <a:headEnd/>
              <a:tailEnd/>
            </a:ln>
          </p:spPr>
        </p:pic>
        <p:sp>
          <p:nvSpPr>
            <p:cNvPr id="5133319" name="Text Box 7"/>
            <p:cNvSpPr txBox="1">
              <a:spLocks noChangeArrowheads="1"/>
            </p:cNvSpPr>
            <p:nvPr/>
          </p:nvSpPr>
          <p:spPr bwMode="auto">
            <a:xfrm>
              <a:off x="1632" y="3851"/>
              <a:ext cx="3696" cy="136"/>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5133320" name="Rectangle 8"/>
          <p:cNvSpPr>
            <a:spLocks noChangeArrowheads="1"/>
          </p:cNvSpPr>
          <p:nvPr/>
        </p:nvSpPr>
        <p:spPr bwMode="auto">
          <a:xfrm>
            <a:off x="3581400" y="22098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3321" name="WordArt 9" descr="Paper bag"/>
          <p:cNvSpPr>
            <a:spLocks noChangeArrowheads="1" noChangeShapeType="1" noTextEdit="1"/>
          </p:cNvSpPr>
          <p:nvPr/>
        </p:nvSpPr>
        <p:spPr bwMode="auto">
          <a:xfrm>
            <a:off x="2819400" y="6096000"/>
            <a:ext cx="63246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Produced by Printing Press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33320">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133317"/>
                                        </p:tgtEl>
                                        <p:attrNameLst>
                                          <p:attrName>style.visibility</p:attrName>
                                        </p:attrNameLst>
                                      </p:cBhvr>
                                      <p:to>
                                        <p:strVal val="visible"/>
                                      </p:to>
                                    </p:set>
                                    <p:animEffect transition="in" filter="dissolve">
                                      <p:cBhvr>
                                        <p:cTn id="10" dur="500"/>
                                        <p:tgtEl>
                                          <p:spTgt spid="513331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133321"/>
                                        </p:tgtEl>
                                        <p:attrNameLst>
                                          <p:attrName>style.visibility</p:attrName>
                                        </p:attrNameLst>
                                      </p:cBhvr>
                                      <p:to>
                                        <p:strVal val="visible"/>
                                      </p:to>
                                    </p:set>
                                    <p:anim calcmode="lin" valueType="num">
                                      <p:cBhvr>
                                        <p:cTn id="15" dur="500" fill="hold"/>
                                        <p:tgtEl>
                                          <p:spTgt spid="5133321"/>
                                        </p:tgtEl>
                                        <p:attrNameLst>
                                          <p:attrName>ppt_w</p:attrName>
                                        </p:attrNameLst>
                                      </p:cBhvr>
                                      <p:tavLst>
                                        <p:tav tm="0">
                                          <p:val>
                                            <p:fltVal val="0"/>
                                          </p:val>
                                        </p:tav>
                                        <p:tav tm="100000">
                                          <p:val>
                                            <p:strVal val="#ppt_w"/>
                                          </p:val>
                                        </p:tav>
                                      </p:tavLst>
                                    </p:anim>
                                    <p:anim calcmode="lin" valueType="num">
                                      <p:cBhvr>
                                        <p:cTn id="16" dur="500" fill="hold"/>
                                        <p:tgtEl>
                                          <p:spTgt spid="5133321"/>
                                        </p:tgtEl>
                                        <p:attrNameLst>
                                          <p:attrName>ppt_h</p:attrName>
                                        </p:attrNameLst>
                                      </p:cBhvr>
                                      <p:tavLst>
                                        <p:tav tm="0">
                                          <p:val>
                                            <p:fltVal val="0"/>
                                          </p:val>
                                        </p:tav>
                                        <p:tav tm="100000">
                                          <p:val>
                                            <p:strVal val="#ppt_h"/>
                                          </p:val>
                                        </p:tav>
                                      </p:tavLst>
                                    </p:anim>
                                    <p:anim calcmode="lin" valueType="num">
                                      <p:cBhvr>
                                        <p:cTn id="17" dur="500" fill="hold"/>
                                        <p:tgtEl>
                                          <p:spTgt spid="5133321"/>
                                        </p:tgtEl>
                                        <p:attrNameLst>
                                          <p:attrName>ppt_x</p:attrName>
                                        </p:attrNameLst>
                                      </p:cBhvr>
                                      <p:tavLst>
                                        <p:tav tm="0">
                                          <p:val>
                                            <p:fltVal val="0.5"/>
                                          </p:val>
                                        </p:tav>
                                        <p:tav tm="100000">
                                          <p:val>
                                            <p:strVal val="#ppt_x"/>
                                          </p:val>
                                        </p:tav>
                                      </p:tavLst>
                                    </p:anim>
                                    <p:anim calcmode="lin" valueType="num">
                                      <p:cBhvr>
                                        <p:cTn id="18" dur="500" fill="hold"/>
                                        <p:tgtEl>
                                          <p:spTgt spid="51333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20" grpId="0" build="p" autoUpdateAnimBg="0"/>
      <p:bldP spid="5133321"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0402"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0403" name="AutoShape 3"/>
          <p:cNvSpPr>
            <a:spLocks noChangeArrowheads="1"/>
          </p:cNvSpPr>
          <p:nvPr/>
        </p:nvSpPr>
        <p:spPr bwMode="auto">
          <a:xfrm>
            <a:off x="3505200" y="2286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0404" name="Rectangle 4"/>
          <p:cNvSpPr>
            <a:spLocks noChangeArrowheads="1"/>
          </p:cNvSpPr>
          <p:nvPr/>
        </p:nvSpPr>
        <p:spPr bwMode="auto">
          <a:xfrm>
            <a:off x="3581400" y="2286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Indulgences were supposed to express people’s inner desire to turn from sin. </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90405" name="Group 5"/>
          <p:cNvGrpSpPr>
            <a:grpSpLocks/>
          </p:cNvGrpSpPr>
          <p:nvPr/>
        </p:nvGrpSpPr>
        <p:grpSpPr bwMode="auto">
          <a:xfrm>
            <a:off x="3705726" y="2489200"/>
            <a:ext cx="6535554" cy="3987800"/>
            <a:chOff x="1632" y="1872"/>
            <a:chExt cx="3696" cy="2208"/>
          </a:xfrm>
        </p:grpSpPr>
        <p:pic>
          <p:nvPicPr>
            <p:cNvPr id="2790406" name="Picture 6" descr="Selling_indulgences"/>
            <p:cNvPicPr>
              <a:picLocks noChangeAspect="1" noChangeArrowheads="1"/>
            </p:cNvPicPr>
            <p:nvPr/>
          </p:nvPicPr>
          <p:blipFill>
            <a:blip r:embed="rId4" cstate="print"/>
            <a:srcRect/>
            <a:stretch>
              <a:fillRect/>
            </a:stretch>
          </p:blipFill>
          <p:spPr bwMode="auto">
            <a:xfrm>
              <a:off x="2016" y="1872"/>
              <a:ext cx="2928" cy="1926"/>
            </a:xfrm>
            <a:prstGeom prst="rect">
              <a:avLst/>
            </a:prstGeom>
            <a:noFill/>
            <a:ln w="38100">
              <a:solidFill>
                <a:srgbClr val="14455E"/>
              </a:solidFill>
              <a:miter lim="800000"/>
              <a:headEnd/>
              <a:tailEnd/>
            </a:ln>
          </p:spPr>
        </p:pic>
        <p:sp>
          <p:nvSpPr>
            <p:cNvPr id="2790407" name="Text Box 7"/>
            <p:cNvSpPr txBox="1">
              <a:spLocks noChangeArrowheads="1"/>
            </p:cNvSpPr>
            <p:nvPr/>
          </p:nvSpPr>
          <p:spPr bwMode="auto">
            <a:xfrm>
              <a:off x="1632" y="3823"/>
              <a:ext cx="36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Selling indulgences in Germany</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790408" name="Rectangle 8"/>
          <p:cNvSpPr>
            <a:spLocks noChangeArrowheads="1"/>
          </p:cNvSpPr>
          <p:nvPr/>
        </p:nvSpPr>
        <p:spPr bwMode="auto">
          <a:xfrm>
            <a:off x="3581400" y="12700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However, many medieval priests and popes distorted that stated purpose.</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0408">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0405"/>
                                        </p:tgtEl>
                                        <p:attrNameLst>
                                          <p:attrName>style.visibility</p:attrName>
                                        </p:attrNameLst>
                                      </p:cBhvr>
                                      <p:to>
                                        <p:strVal val="visible"/>
                                      </p:to>
                                    </p:set>
                                    <p:animEffect transition="in" filter="dissolve">
                                      <p:cBhvr>
                                        <p:cTn id="10" dur="500"/>
                                        <p:tgtEl>
                                          <p:spTgt spid="279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0408"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987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99875" name="AutoShape 3"/>
          <p:cNvSpPr>
            <a:spLocks noChangeArrowheads="1"/>
          </p:cNvSpPr>
          <p:nvPr/>
        </p:nvSpPr>
        <p:spPr bwMode="auto">
          <a:xfrm>
            <a:off x="3505200" y="3048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199876" name="Rectangle 4"/>
          <p:cNvSpPr>
            <a:spLocks noChangeArrowheads="1"/>
          </p:cNvSpPr>
          <p:nvPr/>
        </p:nvSpPr>
        <p:spPr bwMode="auto">
          <a:xfrm>
            <a:off x="3581400" y="533400"/>
            <a:ext cx="6858000" cy="5867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3333CC"/>
                </a:solidFill>
                <a:effectLst>
                  <a:outerShdw blurRad="38100" dist="38100" dir="2700000" algn="tl">
                    <a:srgbClr val="C0C0C0"/>
                  </a:outerShdw>
                </a:effectLst>
                <a:uLnTx/>
                <a:uFillTx/>
                <a:latin typeface="Times New Roman" pitchFamily="18" charset="0"/>
                <a:ea typeface="+mn-ea"/>
                <a:cs typeface="+mn-cs"/>
              </a:rPr>
              <a:t>The (Tetzel) salesmen hit town with the hoopla of a traveling circus.  The front men went out ahead with the message ‘The grace of God and the Holy Father is at your gates,’  and the town’s church bells rang and priests and nuns led the welcoming procession with their lighted candles to the edge of town.  Leading the way was the papal bull of the day,  held aloft on a velvet cushion.</a:t>
            </a: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   </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199881" name="WordArt 9"/>
          <p:cNvSpPr>
            <a:spLocks noChangeArrowheads="1" noChangeShapeType="1" noTextEdit="1"/>
          </p:cNvSpPr>
          <p:nvPr/>
        </p:nvSpPr>
        <p:spPr bwMode="auto">
          <a:xfrm rot="5400000">
            <a:off x="-1562100" y="3238500"/>
            <a:ext cx="70866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WHITE ROBE BLACK ROBE </a:t>
            </a:r>
          </a:p>
        </p:txBody>
      </p:sp>
      <p:sp>
        <p:nvSpPr>
          <p:cNvPr id="5199882" name="WordArt 10"/>
          <p:cNvSpPr>
            <a:spLocks noChangeArrowheads="1" noChangeShapeType="1" noTextEdit="1"/>
          </p:cNvSpPr>
          <p:nvPr/>
        </p:nvSpPr>
        <p:spPr bwMode="auto">
          <a:xfrm rot="5400000">
            <a:off x="-609600" y="3124200"/>
            <a:ext cx="62484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Politics Of Indulgences</a:t>
            </a:r>
          </a:p>
        </p:txBody>
      </p:sp>
      <p:sp>
        <p:nvSpPr>
          <p:cNvPr id="5199883" name="WordArt 11"/>
          <p:cNvSpPr>
            <a:spLocks noChangeArrowheads="1" noChangeShapeType="1" noTextEdit="1"/>
          </p:cNvSpPr>
          <p:nvPr/>
        </p:nvSpPr>
        <p:spPr bwMode="auto">
          <a:xfrm rot="5400000">
            <a:off x="852488" y="3127376"/>
            <a:ext cx="4391025"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by Charles Mee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199881"/>
                                        </p:tgtEl>
                                        <p:attrNameLst>
                                          <p:attrName>style.visibility</p:attrName>
                                        </p:attrNameLst>
                                      </p:cBhvr>
                                      <p:to>
                                        <p:strVal val="visible"/>
                                      </p:to>
                                    </p:set>
                                    <p:anim calcmode="lin" valueType="num">
                                      <p:cBhvr additive="base">
                                        <p:cTn id="7" dur="5000" fill="hold"/>
                                        <p:tgtEl>
                                          <p:spTgt spid="5199881"/>
                                        </p:tgtEl>
                                        <p:attrNameLst>
                                          <p:attrName>ppt_x</p:attrName>
                                        </p:attrNameLst>
                                      </p:cBhvr>
                                      <p:tavLst>
                                        <p:tav tm="0">
                                          <p:val>
                                            <p:strVal val="#ppt_x"/>
                                          </p:val>
                                        </p:tav>
                                        <p:tav tm="100000">
                                          <p:val>
                                            <p:strVal val="#ppt_x"/>
                                          </p:val>
                                        </p:tav>
                                      </p:tavLst>
                                    </p:anim>
                                    <p:anim calcmode="lin" valueType="num">
                                      <p:cBhvr additive="base">
                                        <p:cTn id="8" dur="5000" fill="hold"/>
                                        <p:tgtEl>
                                          <p:spTgt spid="519988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199882"/>
                                        </p:tgtEl>
                                        <p:attrNameLst>
                                          <p:attrName>style.visibility</p:attrName>
                                        </p:attrNameLst>
                                      </p:cBhvr>
                                      <p:to>
                                        <p:strVal val="visible"/>
                                      </p:to>
                                    </p:set>
                                    <p:anim calcmode="lin" valueType="num">
                                      <p:cBhvr additive="base">
                                        <p:cTn id="13" dur="5000" fill="hold"/>
                                        <p:tgtEl>
                                          <p:spTgt spid="5199882"/>
                                        </p:tgtEl>
                                        <p:attrNameLst>
                                          <p:attrName>ppt_x</p:attrName>
                                        </p:attrNameLst>
                                      </p:cBhvr>
                                      <p:tavLst>
                                        <p:tav tm="0">
                                          <p:val>
                                            <p:strVal val="0-#ppt_w/2"/>
                                          </p:val>
                                        </p:tav>
                                        <p:tav tm="100000">
                                          <p:val>
                                            <p:strVal val="#ppt_x"/>
                                          </p:val>
                                        </p:tav>
                                      </p:tavLst>
                                    </p:anim>
                                    <p:anim calcmode="lin" valueType="num">
                                      <p:cBhvr additive="base">
                                        <p:cTn id="14" dur="5000" fill="hold"/>
                                        <p:tgtEl>
                                          <p:spTgt spid="519988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199883"/>
                                        </p:tgtEl>
                                        <p:attrNameLst>
                                          <p:attrName>style.visibility</p:attrName>
                                        </p:attrNameLst>
                                      </p:cBhvr>
                                      <p:to>
                                        <p:strVal val="visible"/>
                                      </p:to>
                                    </p:set>
                                    <p:anim calcmode="lin" valueType="num">
                                      <p:cBhvr additive="base">
                                        <p:cTn id="19" dur="5000" fill="hold"/>
                                        <p:tgtEl>
                                          <p:spTgt spid="5199883"/>
                                        </p:tgtEl>
                                        <p:attrNameLst>
                                          <p:attrName>ppt_x</p:attrName>
                                        </p:attrNameLst>
                                      </p:cBhvr>
                                      <p:tavLst>
                                        <p:tav tm="0">
                                          <p:val>
                                            <p:strVal val="#ppt_x"/>
                                          </p:val>
                                        </p:tav>
                                        <p:tav tm="100000">
                                          <p:val>
                                            <p:strVal val="#ppt_x"/>
                                          </p:val>
                                        </p:tav>
                                      </p:tavLst>
                                    </p:anim>
                                    <p:anim calcmode="lin" valueType="num">
                                      <p:cBhvr additive="base">
                                        <p:cTn id="20" dur="5000" fill="hold"/>
                                        <p:tgtEl>
                                          <p:spTgt spid="519988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99876">
                                            <p:txEl>
                                              <p:pRg st="0" end="0"/>
                                            </p:txEl>
                                          </p:spTgt>
                                        </p:tgtEl>
                                        <p:attrNameLst>
                                          <p:attrName>style.visibility</p:attrName>
                                        </p:attrNameLst>
                                      </p:cBhvr>
                                      <p:to>
                                        <p:strVal val="visible"/>
                                      </p:to>
                                    </p:set>
                                    <p:anim calcmode="lin" valueType="num">
                                      <p:cBhvr additive="base">
                                        <p:cTn id="25" dur="300" fill="hold"/>
                                        <p:tgtEl>
                                          <p:spTgt spid="5199876">
                                            <p:txEl>
                                              <p:pRg st="0" end="0"/>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9987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9876" grpId="0" build="p" autoUpdateAnimBg="0"/>
      <p:bldP spid="5199881" grpId="0" animBg="1"/>
      <p:bldP spid="5199882" grpId="0" animBg="1"/>
      <p:bldP spid="519988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uRux4g2+L__SS500_.jpg"/>
          <p:cNvPicPr>
            <a:picLocks noChangeAspect="1"/>
          </p:cNvPicPr>
          <p:nvPr/>
        </p:nvPicPr>
        <p:blipFill>
          <a:blip r:embed="rId2" cstate="print"/>
          <a:stretch>
            <a:fillRect/>
          </a:stretch>
        </p:blipFill>
        <p:spPr>
          <a:xfrm>
            <a:off x="-4906297" y="-685800"/>
            <a:ext cx="22053754" cy="822960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22"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01923" name="AutoShape 3"/>
          <p:cNvSpPr>
            <a:spLocks noChangeArrowheads="1"/>
          </p:cNvSpPr>
          <p:nvPr/>
        </p:nvSpPr>
        <p:spPr bwMode="auto">
          <a:xfrm>
            <a:off x="3505200" y="3048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01924" name="Rectangle 4"/>
          <p:cNvSpPr>
            <a:spLocks noChangeArrowheads="1"/>
          </p:cNvSpPr>
          <p:nvPr/>
        </p:nvSpPr>
        <p:spPr bwMode="auto">
          <a:xfrm>
            <a:off x="3581400" y="533400"/>
            <a:ext cx="6858000" cy="5867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n-ea"/>
                <a:cs typeface="+mn-cs"/>
              </a:rPr>
              <a:t>Once he (the salesman) had worked the parishioners up to the proper state of mind,  he set them on the confessionals.  In the confessionals the priests charged with this aspect of the campaign asked,  ‘Tell me, on your conscience, how much money you can give away,  in order that you might obtain so complete a pardon?’  Indulgences were priced according to economic class &amp; specific sin. Different preachers varied their prices based on what they thought traffic would bear.  The money was placed in heavily girded boxes with iron bands.</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32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n-ea"/>
                <a:cs typeface="+mn-cs"/>
              </a:rPr>
              <a:t>  </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01925" name="WordArt 5"/>
          <p:cNvSpPr>
            <a:spLocks noChangeArrowheads="1" noChangeShapeType="1" noTextEdit="1"/>
          </p:cNvSpPr>
          <p:nvPr/>
        </p:nvSpPr>
        <p:spPr bwMode="auto">
          <a:xfrm rot="5400000">
            <a:off x="-1562100" y="3238500"/>
            <a:ext cx="70866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WHITE ROBE BLACK ROBE </a:t>
            </a:r>
          </a:p>
        </p:txBody>
      </p:sp>
      <p:sp>
        <p:nvSpPr>
          <p:cNvPr id="5201926" name="WordArt 6"/>
          <p:cNvSpPr>
            <a:spLocks noChangeArrowheads="1" noChangeShapeType="1" noTextEdit="1"/>
          </p:cNvSpPr>
          <p:nvPr/>
        </p:nvSpPr>
        <p:spPr bwMode="auto">
          <a:xfrm rot="5400000">
            <a:off x="-609600" y="3124200"/>
            <a:ext cx="62484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Politics Of Indulgences</a:t>
            </a:r>
          </a:p>
        </p:txBody>
      </p:sp>
      <p:sp>
        <p:nvSpPr>
          <p:cNvPr id="5201927" name="WordArt 7"/>
          <p:cNvSpPr>
            <a:spLocks noChangeArrowheads="1" noChangeShapeType="1" noTextEdit="1"/>
          </p:cNvSpPr>
          <p:nvPr/>
        </p:nvSpPr>
        <p:spPr bwMode="auto">
          <a:xfrm rot="5400000">
            <a:off x="852488" y="3127376"/>
            <a:ext cx="4391025"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by Charles Mee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201925"/>
                                        </p:tgtEl>
                                        <p:attrNameLst>
                                          <p:attrName>style.visibility</p:attrName>
                                        </p:attrNameLst>
                                      </p:cBhvr>
                                      <p:to>
                                        <p:strVal val="visible"/>
                                      </p:to>
                                    </p:set>
                                    <p:anim calcmode="lin" valueType="num">
                                      <p:cBhvr additive="base">
                                        <p:cTn id="7" dur="5000" fill="hold"/>
                                        <p:tgtEl>
                                          <p:spTgt spid="5201925"/>
                                        </p:tgtEl>
                                        <p:attrNameLst>
                                          <p:attrName>ppt_x</p:attrName>
                                        </p:attrNameLst>
                                      </p:cBhvr>
                                      <p:tavLst>
                                        <p:tav tm="0">
                                          <p:val>
                                            <p:strVal val="#ppt_x"/>
                                          </p:val>
                                        </p:tav>
                                        <p:tav tm="100000">
                                          <p:val>
                                            <p:strVal val="#ppt_x"/>
                                          </p:val>
                                        </p:tav>
                                      </p:tavLst>
                                    </p:anim>
                                    <p:anim calcmode="lin" valueType="num">
                                      <p:cBhvr additive="base">
                                        <p:cTn id="8" dur="5000" fill="hold"/>
                                        <p:tgtEl>
                                          <p:spTgt spid="52019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201926"/>
                                        </p:tgtEl>
                                        <p:attrNameLst>
                                          <p:attrName>style.visibility</p:attrName>
                                        </p:attrNameLst>
                                      </p:cBhvr>
                                      <p:to>
                                        <p:strVal val="visible"/>
                                      </p:to>
                                    </p:set>
                                    <p:anim calcmode="lin" valueType="num">
                                      <p:cBhvr additive="base">
                                        <p:cTn id="13" dur="5000" fill="hold"/>
                                        <p:tgtEl>
                                          <p:spTgt spid="5201926"/>
                                        </p:tgtEl>
                                        <p:attrNameLst>
                                          <p:attrName>ppt_x</p:attrName>
                                        </p:attrNameLst>
                                      </p:cBhvr>
                                      <p:tavLst>
                                        <p:tav tm="0">
                                          <p:val>
                                            <p:strVal val="0-#ppt_w/2"/>
                                          </p:val>
                                        </p:tav>
                                        <p:tav tm="100000">
                                          <p:val>
                                            <p:strVal val="#ppt_x"/>
                                          </p:val>
                                        </p:tav>
                                      </p:tavLst>
                                    </p:anim>
                                    <p:anim calcmode="lin" valueType="num">
                                      <p:cBhvr additive="base">
                                        <p:cTn id="14" dur="5000" fill="hold"/>
                                        <p:tgtEl>
                                          <p:spTgt spid="52019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201927"/>
                                        </p:tgtEl>
                                        <p:attrNameLst>
                                          <p:attrName>style.visibility</p:attrName>
                                        </p:attrNameLst>
                                      </p:cBhvr>
                                      <p:to>
                                        <p:strVal val="visible"/>
                                      </p:to>
                                    </p:set>
                                    <p:anim calcmode="lin" valueType="num">
                                      <p:cBhvr additive="base">
                                        <p:cTn id="19" dur="5000" fill="hold"/>
                                        <p:tgtEl>
                                          <p:spTgt spid="5201927"/>
                                        </p:tgtEl>
                                        <p:attrNameLst>
                                          <p:attrName>ppt_x</p:attrName>
                                        </p:attrNameLst>
                                      </p:cBhvr>
                                      <p:tavLst>
                                        <p:tav tm="0">
                                          <p:val>
                                            <p:strVal val="#ppt_x"/>
                                          </p:val>
                                        </p:tav>
                                        <p:tav tm="100000">
                                          <p:val>
                                            <p:strVal val="#ppt_x"/>
                                          </p:val>
                                        </p:tav>
                                      </p:tavLst>
                                    </p:anim>
                                    <p:anim calcmode="lin" valueType="num">
                                      <p:cBhvr additive="base">
                                        <p:cTn id="20" dur="5000" fill="hold"/>
                                        <p:tgtEl>
                                          <p:spTgt spid="52019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201924">
                                            <p:txEl>
                                              <p:pRg st="0" end="0"/>
                                            </p:txEl>
                                          </p:spTgt>
                                        </p:tgtEl>
                                        <p:attrNameLst>
                                          <p:attrName>style.visibility</p:attrName>
                                        </p:attrNameLst>
                                      </p:cBhvr>
                                      <p:to>
                                        <p:strVal val="visible"/>
                                      </p:to>
                                    </p:set>
                                    <p:anim calcmode="lin" valueType="num">
                                      <p:cBhvr additive="base">
                                        <p:cTn id="25" dur="300" fill="hold"/>
                                        <p:tgtEl>
                                          <p:spTgt spid="5201924">
                                            <p:txEl>
                                              <p:pRg st="0" end="0"/>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20192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5201924">
                                            <p:txEl>
                                              <p:pRg st="1" end="1"/>
                                            </p:txEl>
                                          </p:spTgt>
                                        </p:tgtEl>
                                        <p:attrNameLst>
                                          <p:attrName>style.visibility</p:attrName>
                                        </p:attrNameLst>
                                      </p:cBhvr>
                                      <p:to>
                                        <p:strVal val="visible"/>
                                      </p:to>
                                    </p:set>
                                    <p:anim calcmode="lin" valueType="num">
                                      <p:cBhvr additive="base">
                                        <p:cTn id="31" dur="300" fill="hold"/>
                                        <p:tgtEl>
                                          <p:spTgt spid="5201924">
                                            <p:txEl>
                                              <p:pRg st="1" end="1"/>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520192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24" grpId="0" build="p" autoUpdateAnimBg="0"/>
      <p:bldP spid="5201925" grpId="0" animBg="1"/>
      <p:bldP spid="5201926" grpId="0" animBg="1"/>
      <p:bldP spid="520192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397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03971" name="AutoShape 3"/>
          <p:cNvSpPr>
            <a:spLocks noChangeArrowheads="1"/>
          </p:cNvSpPr>
          <p:nvPr/>
        </p:nvSpPr>
        <p:spPr bwMode="auto">
          <a:xfrm>
            <a:off x="3505200" y="3048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03972" name="Rectangle 4"/>
          <p:cNvSpPr>
            <a:spLocks noChangeArrowheads="1"/>
          </p:cNvSpPr>
          <p:nvPr/>
        </p:nvSpPr>
        <p:spPr bwMode="auto">
          <a:xfrm>
            <a:off x="3581400" y="304800"/>
            <a:ext cx="6858000" cy="6096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r>
              <a:rPr kumimoji="0" lang="en-US" sz="2400" b="1" i="0" u="none" strike="noStrike" kern="1200" cap="none" spc="0" normalizeH="0" baseline="0" noProof="0" dirty="0">
                <a:ln>
                  <a:noFill/>
                </a:ln>
                <a:solidFill>
                  <a:srgbClr val="3333CC"/>
                </a:solidFill>
                <a:effectLst>
                  <a:outerShdw blurRad="38100" dist="38100" dir="2700000" algn="tl">
                    <a:srgbClr val="C0C0C0"/>
                  </a:outerShdw>
                </a:effectLst>
                <a:uLnTx/>
                <a:uFillTx/>
                <a:latin typeface="Times New Roman" pitchFamily="18" charset="0"/>
                <a:ea typeface="+mn-ea"/>
                <a:cs typeface="+mn-cs"/>
              </a:rPr>
              <a:t>‘Indulgences ,’  Tetzel proclaimed from the pulpit, ‘are the most precious and the </a:t>
            </a:r>
            <a:r>
              <a:rPr kumimoji="0" lang="en-US" sz="2400" b="1" i="0" u="none" strike="noStrike" kern="1200" cap="none" spc="0" normalizeH="0" baseline="0" noProof="0" dirty="0" err="1">
                <a:ln>
                  <a:noFill/>
                </a:ln>
                <a:solidFill>
                  <a:srgbClr val="3333CC"/>
                </a:solidFill>
                <a:effectLst>
                  <a:outerShdw blurRad="38100" dist="38100" dir="2700000" algn="tl">
                    <a:srgbClr val="C0C0C0"/>
                  </a:outerShdw>
                </a:effectLst>
                <a:uLnTx/>
                <a:uFillTx/>
                <a:latin typeface="Times New Roman" pitchFamily="18" charset="0"/>
                <a:ea typeface="+mn-ea"/>
                <a:cs typeface="+mn-cs"/>
              </a:rPr>
              <a:t>sublimest</a:t>
            </a:r>
            <a:r>
              <a:rPr kumimoji="0" lang="en-US" sz="2400" b="1" i="0" u="none" strike="noStrike" kern="1200" cap="none" spc="0" normalizeH="0" baseline="0" noProof="0" dirty="0">
                <a:ln>
                  <a:noFill/>
                </a:ln>
                <a:solidFill>
                  <a:srgbClr val="3333CC"/>
                </a:solidFill>
                <a:effectLst>
                  <a:outerShdw blurRad="38100" dist="38100" dir="2700000" algn="tl">
                    <a:srgbClr val="C0C0C0"/>
                  </a:outerShdw>
                </a:effectLst>
                <a:uLnTx/>
                <a:uFillTx/>
                <a:latin typeface="Times New Roman" pitchFamily="18" charset="0"/>
                <a:ea typeface="+mn-ea"/>
                <a:cs typeface="+mn-cs"/>
              </a:rPr>
              <a:t> gift of God.  ‘That cross,’   he would intone,  pointing to the red cross,  ‘has no less efficacy than the very cross of Jesus Christ.  Come forward,  and I will give you sealed letters, in virtue of which even the sins which you may have a wish to commit in future,  will all be forgiven.  I would not exchange privileges with St. Peter in heaven;  for I have saved more souls by my indulgences than the apostle ever did by his preaching.  There is no sin so great but that the indulgence may procure its remission;  nay,  should anyone,  an impossibility no doubt, should anyone have done violence to the holy Virgin Mary, mother of God, let him but pay and it will be forgiven him.’</a:t>
            </a:r>
            <a:endPar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203973" name="WordArt 5"/>
          <p:cNvSpPr>
            <a:spLocks noChangeArrowheads="1" noChangeShapeType="1" noTextEdit="1"/>
          </p:cNvSpPr>
          <p:nvPr/>
        </p:nvSpPr>
        <p:spPr bwMode="auto">
          <a:xfrm rot="5400000">
            <a:off x="-1562100" y="3238500"/>
            <a:ext cx="70866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WHITE ROBE BLACK ROBE </a:t>
            </a:r>
          </a:p>
        </p:txBody>
      </p:sp>
      <p:sp>
        <p:nvSpPr>
          <p:cNvPr id="5203974" name="WordArt 6"/>
          <p:cNvSpPr>
            <a:spLocks noChangeArrowheads="1" noChangeShapeType="1" noTextEdit="1"/>
          </p:cNvSpPr>
          <p:nvPr/>
        </p:nvSpPr>
        <p:spPr bwMode="auto">
          <a:xfrm rot="5400000">
            <a:off x="-609600" y="3124200"/>
            <a:ext cx="62484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Politics Of Indulgences</a:t>
            </a:r>
          </a:p>
        </p:txBody>
      </p:sp>
      <p:sp>
        <p:nvSpPr>
          <p:cNvPr id="5203975" name="WordArt 7"/>
          <p:cNvSpPr>
            <a:spLocks noChangeArrowheads="1" noChangeShapeType="1" noTextEdit="1"/>
          </p:cNvSpPr>
          <p:nvPr/>
        </p:nvSpPr>
        <p:spPr bwMode="auto">
          <a:xfrm rot="5400000">
            <a:off x="852488" y="3127376"/>
            <a:ext cx="4391025"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by Charles Mee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203973"/>
                                        </p:tgtEl>
                                        <p:attrNameLst>
                                          <p:attrName>style.visibility</p:attrName>
                                        </p:attrNameLst>
                                      </p:cBhvr>
                                      <p:to>
                                        <p:strVal val="visible"/>
                                      </p:to>
                                    </p:set>
                                    <p:anim calcmode="lin" valueType="num">
                                      <p:cBhvr additive="base">
                                        <p:cTn id="7" dur="5000" fill="hold"/>
                                        <p:tgtEl>
                                          <p:spTgt spid="5203973"/>
                                        </p:tgtEl>
                                        <p:attrNameLst>
                                          <p:attrName>ppt_x</p:attrName>
                                        </p:attrNameLst>
                                      </p:cBhvr>
                                      <p:tavLst>
                                        <p:tav tm="0">
                                          <p:val>
                                            <p:strVal val="#ppt_x"/>
                                          </p:val>
                                        </p:tav>
                                        <p:tav tm="100000">
                                          <p:val>
                                            <p:strVal val="#ppt_x"/>
                                          </p:val>
                                        </p:tav>
                                      </p:tavLst>
                                    </p:anim>
                                    <p:anim calcmode="lin" valueType="num">
                                      <p:cBhvr additive="base">
                                        <p:cTn id="8" dur="5000" fill="hold"/>
                                        <p:tgtEl>
                                          <p:spTgt spid="520397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203974"/>
                                        </p:tgtEl>
                                        <p:attrNameLst>
                                          <p:attrName>style.visibility</p:attrName>
                                        </p:attrNameLst>
                                      </p:cBhvr>
                                      <p:to>
                                        <p:strVal val="visible"/>
                                      </p:to>
                                    </p:set>
                                    <p:anim calcmode="lin" valueType="num">
                                      <p:cBhvr additive="base">
                                        <p:cTn id="13" dur="5000" fill="hold"/>
                                        <p:tgtEl>
                                          <p:spTgt spid="5203974"/>
                                        </p:tgtEl>
                                        <p:attrNameLst>
                                          <p:attrName>ppt_x</p:attrName>
                                        </p:attrNameLst>
                                      </p:cBhvr>
                                      <p:tavLst>
                                        <p:tav tm="0">
                                          <p:val>
                                            <p:strVal val="0-#ppt_w/2"/>
                                          </p:val>
                                        </p:tav>
                                        <p:tav tm="100000">
                                          <p:val>
                                            <p:strVal val="#ppt_x"/>
                                          </p:val>
                                        </p:tav>
                                      </p:tavLst>
                                    </p:anim>
                                    <p:anim calcmode="lin" valueType="num">
                                      <p:cBhvr additive="base">
                                        <p:cTn id="14" dur="5000" fill="hold"/>
                                        <p:tgtEl>
                                          <p:spTgt spid="52039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203975"/>
                                        </p:tgtEl>
                                        <p:attrNameLst>
                                          <p:attrName>style.visibility</p:attrName>
                                        </p:attrNameLst>
                                      </p:cBhvr>
                                      <p:to>
                                        <p:strVal val="visible"/>
                                      </p:to>
                                    </p:set>
                                    <p:anim calcmode="lin" valueType="num">
                                      <p:cBhvr additive="base">
                                        <p:cTn id="19" dur="5000" fill="hold"/>
                                        <p:tgtEl>
                                          <p:spTgt spid="5203975"/>
                                        </p:tgtEl>
                                        <p:attrNameLst>
                                          <p:attrName>ppt_x</p:attrName>
                                        </p:attrNameLst>
                                      </p:cBhvr>
                                      <p:tavLst>
                                        <p:tav tm="0">
                                          <p:val>
                                            <p:strVal val="#ppt_x"/>
                                          </p:val>
                                        </p:tav>
                                        <p:tav tm="100000">
                                          <p:val>
                                            <p:strVal val="#ppt_x"/>
                                          </p:val>
                                        </p:tav>
                                      </p:tavLst>
                                    </p:anim>
                                    <p:anim calcmode="lin" valueType="num">
                                      <p:cBhvr additive="base">
                                        <p:cTn id="20" dur="5000" fill="hold"/>
                                        <p:tgtEl>
                                          <p:spTgt spid="52039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5203972">
                                            <p:txEl>
                                              <p:pRg st="0" end="0"/>
                                            </p:txEl>
                                          </p:spTgt>
                                        </p:tgtEl>
                                        <p:attrNameLst>
                                          <p:attrName>style.visibility</p:attrName>
                                        </p:attrNameLst>
                                      </p:cBhvr>
                                      <p:to>
                                        <p:strVal val="visible"/>
                                      </p:to>
                                    </p:set>
                                    <p:anim calcmode="lin" valueType="num">
                                      <p:cBhvr additive="base">
                                        <p:cTn id="25" dur="75" fill="hold"/>
                                        <p:tgtEl>
                                          <p:spTgt spid="5203972">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520397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3972" grpId="0" build="p" autoUpdateAnimBg="0"/>
      <p:bldP spid="5203973" grpId="0" animBg="1"/>
      <p:bldP spid="5203974" grpId="0" animBg="1"/>
      <p:bldP spid="520397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6018"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06019" name="AutoShape 3"/>
          <p:cNvSpPr>
            <a:spLocks noChangeArrowheads="1"/>
          </p:cNvSpPr>
          <p:nvPr/>
        </p:nvSpPr>
        <p:spPr bwMode="auto">
          <a:xfrm>
            <a:off x="3505200" y="3048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06020" name="Rectangle 4"/>
          <p:cNvSpPr>
            <a:spLocks noChangeArrowheads="1"/>
          </p:cNvSpPr>
          <p:nvPr/>
        </p:nvSpPr>
        <p:spPr bwMode="auto">
          <a:xfrm>
            <a:off x="3733800" y="533400"/>
            <a:ext cx="6705600" cy="5867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r>
              <a:rPr kumimoji="0" lang="en-US" sz="2400" b="0" i="0" u="none" strike="noStrike" kern="1200" cap="none" spc="0" normalizeH="0" baseline="0" noProof="0" dirty="0">
                <a:ln>
                  <a:noFill/>
                </a:ln>
                <a:solidFill>
                  <a:srgbClr val="C00000"/>
                </a:solidFill>
                <a:effectLst>
                  <a:outerShdw blurRad="38100" dist="38100" dir="2700000" algn="tl">
                    <a:srgbClr val="C0C0C0"/>
                  </a:outerShdw>
                </a:effectLst>
                <a:uLnTx/>
                <a:uFillTx/>
                <a:latin typeface="Times New Roman" pitchFamily="18" charset="0"/>
                <a:ea typeface="+mn-ea"/>
                <a:cs typeface="+mn-cs"/>
              </a:rPr>
              <a:t>Having sold all indulgences he thought he could   to the living, he then turned to their deceased relatives,  who could be sent to heaven instantly.  </a:t>
            </a:r>
            <a:r>
              <a:rPr kumimoji="0" lang="en-US" sz="24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Times New Roman" pitchFamily="18" charset="0"/>
                <a:ea typeface="+mn-ea"/>
                <a:cs typeface="+mn-cs"/>
              </a:rPr>
              <a:t>‘Once you hear the money’s ring,  the soul   from purgatory is free to spring.’</a:t>
            </a:r>
            <a:r>
              <a:rPr kumimoji="0" lang="en-US" sz="2000" b="0" i="0" u="none" strike="noStrike" kern="1200" cap="none" spc="0" normalizeH="0" baseline="0" noProof="0" dirty="0">
                <a:ln>
                  <a:noFill/>
                </a:ln>
                <a:solidFill>
                  <a:srgbClr val="C00000"/>
                </a:solidFill>
                <a:effectLst>
                  <a:outerShdw blurRad="38100" dist="38100" dir="2700000" algn="tl">
                    <a:srgbClr val="C0C0C0"/>
                  </a:outerShdw>
                </a:effectLst>
                <a:uLnTx/>
                <a:uFillTx/>
                <a:latin typeface="Times New Roman" pitchFamily="18" charset="0"/>
                <a:ea typeface="+mn-ea"/>
                <a:cs typeface="+mn-cs"/>
              </a:rPr>
              <a:t>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endParaRPr kumimoji="0" lang="en-US" sz="1400" b="0" i="0" u="none" strike="noStrike" kern="1200" cap="none" spc="0" normalizeH="0" baseline="0" noProof="0" dirty="0">
              <a:ln>
                <a:noFill/>
              </a:ln>
              <a:solidFill>
                <a:srgbClr val="3333CC"/>
              </a:solidFill>
              <a:effectLst>
                <a:outerShdw blurRad="38100" dist="38100" dir="2700000" algn="tl">
                  <a:srgbClr val="C0C0C0"/>
                </a:outerShdw>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r>
              <a:rPr kumimoji="0" lang="en-US" sz="2000" b="1" i="0" u="none" strike="noStrike" kern="1200" cap="none" spc="0" normalizeH="0" baseline="0" noProof="0" dirty="0">
                <a:ln>
                  <a:noFill/>
                </a:ln>
                <a:solidFill>
                  <a:srgbClr val="3333CC"/>
                </a:solidFill>
                <a:effectLst/>
                <a:uLnTx/>
                <a:uFillTx/>
                <a:latin typeface="Times New Roman" pitchFamily="18" charset="0"/>
                <a:ea typeface="+mn-ea"/>
                <a:cs typeface="+mn-cs"/>
              </a:rPr>
              <a:t>Then Tetzel would advance a selfless theme to touch      the religious feelings of his audience.  ‘Know you wherefore our most holy Lord distributes this grace among you?  It is intended that the ruined church of       St. Peter and St. Paul should be rebuilt.  That church contains the bodies of the holy apostles,  Peter and      Paul,  and a multitude of martyrs.  These holy bodies,      in consequence of the present sate of the building,  are now,  alas!… continually knocked about,  put under water,  soiled,  dishonored,  and reduced to rottenness    by the rain and by the hail… Ah,  shall these sacred    ashes remain any longer in mud and in disgrace?’</a:t>
            </a:r>
            <a:endPar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206021" name="WordArt 5"/>
          <p:cNvSpPr>
            <a:spLocks noChangeArrowheads="1" noChangeShapeType="1" noTextEdit="1"/>
          </p:cNvSpPr>
          <p:nvPr/>
        </p:nvSpPr>
        <p:spPr bwMode="auto">
          <a:xfrm rot="5400000">
            <a:off x="-1562100" y="3238500"/>
            <a:ext cx="70866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WHITE ROBE BLACK ROBE </a:t>
            </a:r>
          </a:p>
        </p:txBody>
      </p:sp>
      <p:sp>
        <p:nvSpPr>
          <p:cNvPr id="5206022" name="WordArt 6"/>
          <p:cNvSpPr>
            <a:spLocks noChangeArrowheads="1" noChangeShapeType="1" noTextEdit="1"/>
          </p:cNvSpPr>
          <p:nvPr/>
        </p:nvSpPr>
        <p:spPr bwMode="auto">
          <a:xfrm rot="5400000">
            <a:off x="-609600" y="3124200"/>
            <a:ext cx="62484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Politics Of Indulgences</a:t>
            </a:r>
          </a:p>
        </p:txBody>
      </p:sp>
      <p:sp>
        <p:nvSpPr>
          <p:cNvPr id="5206023" name="WordArt 7"/>
          <p:cNvSpPr>
            <a:spLocks noChangeArrowheads="1" noChangeShapeType="1" noTextEdit="1"/>
          </p:cNvSpPr>
          <p:nvPr/>
        </p:nvSpPr>
        <p:spPr bwMode="auto">
          <a:xfrm rot="5400000">
            <a:off x="852488" y="3127376"/>
            <a:ext cx="4391025"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by Charles Mee</a:t>
            </a:r>
          </a:p>
        </p:txBody>
      </p:sp>
    </p:spTree>
    <p:extLst>
      <p:ext uri="{BB962C8B-B14F-4D97-AF65-F5344CB8AC3E}">
        <p14:creationId xmlns:p14="http://schemas.microsoft.com/office/powerpoint/2010/main" val="6904207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206021"/>
                                        </p:tgtEl>
                                        <p:attrNameLst>
                                          <p:attrName>style.visibility</p:attrName>
                                        </p:attrNameLst>
                                      </p:cBhvr>
                                      <p:to>
                                        <p:strVal val="visible"/>
                                      </p:to>
                                    </p:set>
                                    <p:anim calcmode="lin" valueType="num">
                                      <p:cBhvr additive="base">
                                        <p:cTn id="7" dur="5000" fill="hold"/>
                                        <p:tgtEl>
                                          <p:spTgt spid="5206021"/>
                                        </p:tgtEl>
                                        <p:attrNameLst>
                                          <p:attrName>ppt_x</p:attrName>
                                        </p:attrNameLst>
                                      </p:cBhvr>
                                      <p:tavLst>
                                        <p:tav tm="0">
                                          <p:val>
                                            <p:strVal val="#ppt_x"/>
                                          </p:val>
                                        </p:tav>
                                        <p:tav tm="100000">
                                          <p:val>
                                            <p:strVal val="#ppt_x"/>
                                          </p:val>
                                        </p:tav>
                                      </p:tavLst>
                                    </p:anim>
                                    <p:anim calcmode="lin" valueType="num">
                                      <p:cBhvr additive="base">
                                        <p:cTn id="8" dur="5000" fill="hold"/>
                                        <p:tgtEl>
                                          <p:spTgt spid="52060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206022"/>
                                        </p:tgtEl>
                                        <p:attrNameLst>
                                          <p:attrName>style.visibility</p:attrName>
                                        </p:attrNameLst>
                                      </p:cBhvr>
                                      <p:to>
                                        <p:strVal val="visible"/>
                                      </p:to>
                                    </p:set>
                                    <p:anim calcmode="lin" valueType="num">
                                      <p:cBhvr additive="base">
                                        <p:cTn id="13" dur="5000" fill="hold"/>
                                        <p:tgtEl>
                                          <p:spTgt spid="5206022"/>
                                        </p:tgtEl>
                                        <p:attrNameLst>
                                          <p:attrName>ppt_x</p:attrName>
                                        </p:attrNameLst>
                                      </p:cBhvr>
                                      <p:tavLst>
                                        <p:tav tm="0">
                                          <p:val>
                                            <p:strVal val="0-#ppt_w/2"/>
                                          </p:val>
                                        </p:tav>
                                        <p:tav tm="100000">
                                          <p:val>
                                            <p:strVal val="#ppt_x"/>
                                          </p:val>
                                        </p:tav>
                                      </p:tavLst>
                                    </p:anim>
                                    <p:anim calcmode="lin" valueType="num">
                                      <p:cBhvr additive="base">
                                        <p:cTn id="14" dur="5000" fill="hold"/>
                                        <p:tgtEl>
                                          <p:spTgt spid="52060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206023"/>
                                        </p:tgtEl>
                                        <p:attrNameLst>
                                          <p:attrName>style.visibility</p:attrName>
                                        </p:attrNameLst>
                                      </p:cBhvr>
                                      <p:to>
                                        <p:strVal val="visible"/>
                                      </p:to>
                                    </p:set>
                                    <p:anim calcmode="lin" valueType="num">
                                      <p:cBhvr additive="base">
                                        <p:cTn id="19" dur="5000" fill="hold"/>
                                        <p:tgtEl>
                                          <p:spTgt spid="5206023"/>
                                        </p:tgtEl>
                                        <p:attrNameLst>
                                          <p:attrName>ppt_x</p:attrName>
                                        </p:attrNameLst>
                                      </p:cBhvr>
                                      <p:tavLst>
                                        <p:tav tm="0">
                                          <p:val>
                                            <p:strVal val="#ppt_x"/>
                                          </p:val>
                                        </p:tav>
                                        <p:tav tm="100000">
                                          <p:val>
                                            <p:strVal val="#ppt_x"/>
                                          </p:val>
                                        </p:tav>
                                      </p:tavLst>
                                    </p:anim>
                                    <p:anim calcmode="lin" valueType="num">
                                      <p:cBhvr additive="base">
                                        <p:cTn id="20" dur="5000" fill="hold"/>
                                        <p:tgtEl>
                                          <p:spTgt spid="52060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5206020">
                                            <p:txEl>
                                              <p:pRg st="0" end="0"/>
                                            </p:txEl>
                                          </p:spTgt>
                                        </p:tgtEl>
                                        <p:attrNameLst>
                                          <p:attrName>style.visibility</p:attrName>
                                        </p:attrNameLst>
                                      </p:cBhvr>
                                      <p:to>
                                        <p:strVal val="visible"/>
                                      </p:to>
                                    </p:set>
                                    <p:animEffect transition="in" filter="wipe(up)">
                                      <p:cBhvr>
                                        <p:cTn id="25" dur="75"/>
                                        <p:tgtEl>
                                          <p:spTgt spid="5206020">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206020">
                                            <p:txEl>
                                              <p:pRg st="2" end="2"/>
                                            </p:txEl>
                                          </p:spTgt>
                                        </p:tgtEl>
                                        <p:attrNameLst>
                                          <p:attrName>style.visibility</p:attrName>
                                        </p:attrNameLst>
                                      </p:cBhvr>
                                      <p:to>
                                        <p:strVal val="visible"/>
                                      </p:to>
                                    </p:set>
                                    <p:animEffect transition="in" filter="wipe(up)">
                                      <p:cBhvr>
                                        <p:cTn id="30" dur="75"/>
                                        <p:tgtEl>
                                          <p:spTgt spid="5206020">
                                            <p:txEl>
                                              <p:pRg st="2" end="2"/>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6020" grpId="0" build="p" autoUpdateAnimBg="0"/>
      <p:bldP spid="5206021" grpId="0" animBg="1"/>
      <p:bldP spid="5206022" grpId="0" animBg="1"/>
      <p:bldP spid="520602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32994" name="Rectangle 2"/>
          <p:cNvSpPr>
            <a:spLocks noGrp="1" noChangeArrowheads="1"/>
          </p:cNvSpPr>
          <p:nvPr>
            <p:ph type="title"/>
          </p:nvPr>
        </p:nvSpPr>
        <p:spPr>
          <a:xfrm>
            <a:off x="395927" y="348792"/>
            <a:ext cx="11265030" cy="870408"/>
          </a:xfrm>
        </p:spPr>
        <p:txBody>
          <a:bodyPr/>
          <a:lstStyle/>
          <a:p>
            <a:r>
              <a:rPr lang="en-US" sz="5400" u="sng" dirty="0">
                <a:solidFill>
                  <a:schemeClr val="accent1"/>
                </a:solidFill>
                <a:effectLst>
                  <a:outerShdw blurRad="38100" dist="38100" dir="2700000" algn="tl">
                    <a:srgbClr val="000000">
                      <a:alpha val="43137"/>
                    </a:srgbClr>
                  </a:outerShdw>
                </a:effectLst>
              </a:rPr>
              <a:t>HISTORY OF THE CHRISTIAN AGE</a:t>
            </a:r>
          </a:p>
        </p:txBody>
      </p:sp>
      <p:sp>
        <p:nvSpPr>
          <p:cNvPr id="5332995" name="Rectangle 3"/>
          <p:cNvSpPr>
            <a:spLocks noGrp="1" noChangeArrowheads="1"/>
          </p:cNvSpPr>
          <p:nvPr>
            <p:ph type="body" idx="1"/>
          </p:nvPr>
        </p:nvSpPr>
        <p:spPr>
          <a:xfrm>
            <a:off x="1" y="1328286"/>
            <a:ext cx="12192000" cy="4767714"/>
          </a:xfrm>
        </p:spPr>
        <p:txBody>
          <a:bodyPr/>
          <a:lstStyle/>
          <a:p>
            <a:r>
              <a:rPr lang="en-US" sz="4800" b="1" dirty="0">
                <a:solidFill>
                  <a:srgbClr val="FFFFCC"/>
                </a:solidFill>
                <a:effectLst>
                  <a:outerShdw blurRad="38100" dist="38100" dir="2700000" algn="tl">
                    <a:srgbClr val="000000">
                      <a:alpha val="43137"/>
                    </a:srgbClr>
                  </a:outerShdw>
                </a:effectLst>
              </a:rPr>
              <a:t>THE AGE OF JESUS &amp; THE APOSTLES</a:t>
            </a:r>
          </a:p>
          <a:p>
            <a:r>
              <a:rPr lang="en-US" sz="4800" b="1" dirty="0">
                <a:solidFill>
                  <a:srgbClr val="FFFF99"/>
                </a:solidFill>
                <a:effectLst>
                  <a:outerShdw blurRad="38100" dist="38100" dir="2700000" algn="tl">
                    <a:srgbClr val="000000">
                      <a:alpha val="43137"/>
                    </a:srgbClr>
                  </a:outerShdw>
                </a:effectLst>
              </a:rPr>
              <a:t>THE AGE OF EARLY CHRISTIANITY</a:t>
            </a:r>
          </a:p>
          <a:p>
            <a:r>
              <a:rPr lang="en-US" sz="4800" b="1" dirty="0">
                <a:solidFill>
                  <a:srgbClr val="FFFF99"/>
                </a:solidFill>
                <a:effectLst>
                  <a:outerShdw blurRad="38100" dist="38100" dir="2700000" algn="tl">
                    <a:srgbClr val="000000">
                      <a:alpha val="43137"/>
                    </a:srgbClr>
                  </a:outerShdw>
                </a:effectLst>
              </a:rPr>
              <a:t>THE AGE OF STATE RECOGNITION</a:t>
            </a:r>
          </a:p>
          <a:p>
            <a:r>
              <a:rPr lang="en-US" sz="4800" b="1" dirty="0">
                <a:solidFill>
                  <a:srgbClr val="FFFF66"/>
                </a:solidFill>
                <a:effectLst>
                  <a:outerShdw blurRad="38100" dist="38100" dir="2700000" algn="tl">
                    <a:srgbClr val="000000">
                      <a:alpha val="43137"/>
                    </a:srgbClr>
                  </a:outerShdw>
                </a:effectLst>
              </a:rPr>
              <a:t>THE AGE OF OFFICIAL DOMINANCE</a:t>
            </a:r>
          </a:p>
          <a:p>
            <a:r>
              <a:rPr lang="en-US" sz="4800" b="1" dirty="0">
                <a:solidFill>
                  <a:srgbClr val="FFFF00"/>
                </a:solidFill>
                <a:effectLst>
                  <a:outerShdw blurRad="38100" dist="38100" dir="2700000" algn="tl">
                    <a:srgbClr val="000000">
                      <a:alpha val="43137"/>
                    </a:srgbClr>
                  </a:outerShdw>
                </a:effectLst>
              </a:rPr>
              <a:t>THE AGE OF HOLY ROMAN EMPIRE</a:t>
            </a:r>
          </a:p>
          <a:p>
            <a:r>
              <a:rPr lang="en-US" sz="4800" b="1" dirty="0">
                <a:solidFill>
                  <a:srgbClr val="FFCC00"/>
                </a:solidFill>
                <a:effectLst>
                  <a:outerShdw blurRad="38100" dist="38100" dir="2700000" algn="tl">
                    <a:srgbClr val="000000">
                      <a:alpha val="43137"/>
                    </a:srgbClr>
                  </a:outerShdw>
                </a:effectLst>
              </a:rPr>
              <a:t>THE AGE OF PROTESTANT REFORM</a:t>
            </a:r>
          </a:p>
          <a:p>
            <a:endParaRPr lang="en-US" b="1" dirty="0">
              <a:solidFill>
                <a:srgbClr val="FF9900"/>
              </a:solidFill>
              <a:effectLst>
                <a:outerShdw blurRad="38100" dist="38100" dir="2700000" algn="tl">
                  <a:srgbClr val="C0C0C0"/>
                </a:outerShdw>
              </a:effectLst>
            </a:endParaRPr>
          </a:p>
        </p:txBody>
      </p:sp>
    </p:spTree>
    <p:extLst>
      <p:ext uri="{BB962C8B-B14F-4D97-AF65-F5344CB8AC3E}">
        <p14:creationId xmlns:p14="http://schemas.microsoft.com/office/powerpoint/2010/main" val="7727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5332994"/>
                                        </p:tgtEl>
                                        <p:attrNameLst>
                                          <p:attrName>style.visibility</p:attrName>
                                        </p:attrNameLst>
                                      </p:cBhvr>
                                      <p:to>
                                        <p:strVal val="visible"/>
                                      </p:to>
                                    </p:set>
                                    <p:anim calcmode="lin" valueType="num">
                                      <p:cBhvr>
                                        <p:cTn id="7" dur="300" fill="hold"/>
                                        <p:tgtEl>
                                          <p:spTgt spid="5332994"/>
                                        </p:tgtEl>
                                        <p:attrNameLst>
                                          <p:attrName>ppt_w</p:attrName>
                                        </p:attrNameLst>
                                      </p:cBhvr>
                                      <p:tavLst>
                                        <p:tav tm="0">
                                          <p:val>
                                            <p:strVal val="4/3*#ppt_w"/>
                                          </p:val>
                                        </p:tav>
                                        <p:tav tm="100000">
                                          <p:val>
                                            <p:strVal val="#ppt_w"/>
                                          </p:val>
                                        </p:tav>
                                      </p:tavLst>
                                    </p:anim>
                                    <p:anim calcmode="lin" valueType="num">
                                      <p:cBhvr>
                                        <p:cTn id="8" dur="300" fill="hold"/>
                                        <p:tgtEl>
                                          <p:spTgt spid="533299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iterate type="wd">
                                    <p:tmPct val="100000"/>
                                  </p:iterate>
                                  <p:childTnLst>
                                    <p:set>
                                      <p:cBhvr>
                                        <p:cTn id="12" dur="1" fill="hold">
                                          <p:stCondLst>
                                            <p:cond delay="0"/>
                                          </p:stCondLst>
                                        </p:cTn>
                                        <p:tgtEl>
                                          <p:spTgt spid="5332995">
                                            <p:txEl>
                                              <p:pRg st="0" end="0"/>
                                            </p:txEl>
                                          </p:spTgt>
                                        </p:tgtEl>
                                        <p:attrNameLst>
                                          <p:attrName>style.visibility</p:attrName>
                                        </p:attrNameLst>
                                      </p:cBhvr>
                                      <p:to>
                                        <p:strVal val="visible"/>
                                      </p:to>
                                    </p:set>
                                    <p:anim calcmode="lin" valueType="num">
                                      <p:cBhvr>
                                        <p:cTn id="13" dur="300" fill="hold"/>
                                        <p:tgtEl>
                                          <p:spTgt spid="5332995">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5332995">
                                            <p:txEl>
                                              <p:pRg st="0" end="0"/>
                                            </p:txEl>
                                          </p:spTgt>
                                        </p:tgtEl>
                                        <p:attrNameLst>
                                          <p:attrName>ppt_h</p:attrName>
                                        </p:attrNameLst>
                                      </p:cBhvr>
                                      <p:tavLst>
                                        <p:tav tm="0">
                                          <p:val>
                                            <p:fltVal val="0"/>
                                          </p:val>
                                        </p:tav>
                                        <p:tav tm="100000">
                                          <p:val>
                                            <p:strVal val="#ppt_h"/>
                                          </p:val>
                                        </p:tav>
                                      </p:tavLst>
                                    </p:anim>
                                    <p:anim calcmode="lin" valueType="num">
                                      <p:cBhvr>
                                        <p:cTn id="15" dur="300" fill="hold"/>
                                        <p:tgtEl>
                                          <p:spTgt spid="5332995">
                                            <p:txEl>
                                              <p:pRg st="0" end="0"/>
                                            </p:txEl>
                                          </p:spTgt>
                                        </p:tgtEl>
                                        <p:attrNameLst>
                                          <p:attrName>ppt_x</p:attrName>
                                        </p:attrNameLst>
                                      </p:cBhvr>
                                      <p:tavLst>
                                        <p:tav tm="0">
                                          <p:val>
                                            <p:fltVal val="0.5"/>
                                          </p:val>
                                        </p:tav>
                                        <p:tav tm="100000">
                                          <p:val>
                                            <p:strVal val="#ppt_x"/>
                                          </p:val>
                                        </p:tav>
                                      </p:tavLst>
                                    </p:anim>
                                    <p:anim calcmode="lin" valueType="num">
                                      <p:cBhvr>
                                        <p:cTn id="16" dur="300" fill="hold"/>
                                        <p:tgtEl>
                                          <p:spTgt spid="53329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iterate type="wd">
                                    <p:tmPct val="100000"/>
                                  </p:iterate>
                                  <p:childTnLst>
                                    <p:set>
                                      <p:cBhvr>
                                        <p:cTn id="20" dur="1" fill="hold">
                                          <p:stCondLst>
                                            <p:cond delay="0"/>
                                          </p:stCondLst>
                                        </p:cTn>
                                        <p:tgtEl>
                                          <p:spTgt spid="5332995">
                                            <p:txEl>
                                              <p:pRg st="1" end="1"/>
                                            </p:txEl>
                                          </p:spTgt>
                                        </p:tgtEl>
                                        <p:attrNameLst>
                                          <p:attrName>style.visibility</p:attrName>
                                        </p:attrNameLst>
                                      </p:cBhvr>
                                      <p:to>
                                        <p:strVal val="visible"/>
                                      </p:to>
                                    </p:set>
                                    <p:anim calcmode="lin" valueType="num">
                                      <p:cBhvr>
                                        <p:cTn id="21" dur="300" fill="hold"/>
                                        <p:tgtEl>
                                          <p:spTgt spid="5332995">
                                            <p:txEl>
                                              <p:pRg st="1" end="1"/>
                                            </p:txEl>
                                          </p:spTgt>
                                        </p:tgtEl>
                                        <p:attrNameLst>
                                          <p:attrName>ppt_w</p:attrName>
                                        </p:attrNameLst>
                                      </p:cBhvr>
                                      <p:tavLst>
                                        <p:tav tm="0">
                                          <p:val>
                                            <p:fltVal val="0"/>
                                          </p:val>
                                        </p:tav>
                                        <p:tav tm="100000">
                                          <p:val>
                                            <p:strVal val="#ppt_w"/>
                                          </p:val>
                                        </p:tav>
                                      </p:tavLst>
                                    </p:anim>
                                    <p:anim calcmode="lin" valueType="num">
                                      <p:cBhvr>
                                        <p:cTn id="22" dur="300" fill="hold"/>
                                        <p:tgtEl>
                                          <p:spTgt spid="5332995">
                                            <p:txEl>
                                              <p:pRg st="1" end="1"/>
                                            </p:txEl>
                                          </p:spTgt>
                                        </p:tgtEl>
                                        <p:attrNameLst>
                                          <p:attrName>ppt_h</p:attrName>
                                        </p:attrNameLst>
                                      </p:cBhvr>
                                      <p:tavLst>
                                        <p:tav tm="0">
                                          <p:val>
                                            <p:fltVal val="0"/>
                                          </p:val>
                                        </p:tav>
                                        <p:tav tm="100000">
                                          <p:val>
                                            <p:strVal val="#ppt_h"/>
                                          </p:val>
                                        </p:tav>
                                      </p:tavLst>
                                    </p:anim>
                                    <p:anim calcmode="lin" valueType="num">
                                      <p:cBhvr>
                                        <p:cTn id="23" dur="300" fill="hold"/>
                                        <p:tgtEl>
                                          <p:spTgt spid="5332995">
                                            <p:txEl>
                                              <p:pRg st="1" end="1"/>
                                            </p:txEl>
                                          </p:spTgt>
                                        </p:tgtEl>
                                        <p:attrNameLst>
                                          <p:attrName>ppt_x</p:attrName>
                                        </p:attrNameLst>
                                      </p:cBhvr>
                                      <p:tavLst>
                                        <p:tav tm="0">
                                          <p:val>
                                            <p:fltVal val="0.5"/>
                                          </p:val>
                                        </p:tav>
                                        <p:tav tm="100000">
                                          <p:val>
                                            <p:strVal val="#ppt_x"/>
                                          </p:val>
                                        </p:tav>
                                      </p:tavLst>
                                    </p:anim>
                                    <p:anim calcmode="lin" valueType="num">
                                      <p:cBhvr>
                                        <p:cTn id="24" dur="300" fill="hold"/>
                                        <p:tgtEl>
                                          <p:spTgt spid="5332995">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iterate type="wd">
                                    <p:tmPct val="100000"/>
                                  </p:iterate>
                                  <p:childTnLst>
                                    <p:set>
                                      <p:cBhvr>
                                        <p:cTn id="28" dur="1" fill="hold">
                                          <p:stCondLst>
                                            <p:cond delay="0"/>
                                          </p:stCondLst>
                                        </p:cTn>
                                        <p:tgtEl>
                                          <p:spTgt spid="5332995">
                                            <p:txEl>
                                              <p:pRg st="2" end="2"/>
                                            </p:txEl>
                                          </p:spTgt>
                                        </p:tgtEl>
                                        <p:attrNameLst>
                                          <p:attrName>style.visibility</p:attrName>
                                        </p:attrNameLst>
                                      </p:cBhvr>
                                      <p:to>
                                        <p:strVal val="visible"/>
                                      </p:to>
                                    </p:set>
                                    <p:anim calcmode="lin" valueType="num">
                                      <p:cBhvr>
                                        <p:cTn id="29" dur="300" fill="hold"/>
                                        <p:tgtEl>
                                          <p:spTgt spid="5332995">
                                            <p:txEl>
                                              <p:pRg st="2" end="2"/>
                                            </p:txEl>
                                          </p:spTgt>
                                        </p:tgtEl>
                                        <p:attrNameLst>
                                          <p:attrName>ppt_w</p:attrName>
                                        </p:attrNameLst>
                                      </p:cBhvr>
                                      <p:tavLst>
                                        <p:tav tm="0">
                                          <p:val>
                                            <p:fltVal val="0"/>
                                          </p:val>
                                        </p:tav>
                                        <p:tav tm="100000">
                                          <p:val>
                                            <p:strVal val="#ppt_w"/>
                                          </p:val>
                                        </p:tav>
                                      </p:tavLst>
                                    </p:anim>
                                    <p:anim calcmode="lin" valueType="num">
                                      <p:cBhvr>
                                        <p:cTn id="30" dur="300" fill="hold"/>
                                        <p:tgtEl>
                                          <p:spTgt spid="5332995">
                                            <p:txEl>
                                              <p:pRg st="2" end="2"/>
                                            </p:txEl>
                                          </p:spTgt>
                                        </p:tgtEl>
                                        <p:attrNameLst>
                                          <p:attrName>ppt_h</p:attrName>
                                        </p:attrNameLst>
                                      </p:cBhvr>
                                      <p:tavLst>
                                        <p:tav tm="0">
                                          <p:val>
                                            <p:fltVal val="0"/>
                                          </p:val>
                                        </p:tav>
                                        <p:tav tm="100000">
                                          <p:val>
                                            <p:strVal val="#ppt_h"/>
                                          </p:val>
                                        </p:tav>
                                      </p:tavLst>
                                    </p:anim>
                                    <p:anim calcmode="lin" valueType="num">
                                      <p:cBhvr>
                                        <p:cTn id="31" dur="300" fill="hold"/>
                                        <p:tgtEl>
                                          <p:spTgt spid="5332995">
                                            <p:txEl>
                                              <p:pRg st="2" end="2"/>
                                            </p:txEl>
                                          </p:spTgt>
                                        </p:tgtEl>
                                        <p:attrNameLst>
                                          <p:attrName>ppt_x</p:attrName>
                                        </p:attrNameLst>
                                      </p:cBhvr>
                                      <p:tavLst>
                                        <p:tav tm="0">
                                          <p:val>
                                            <p:fltVal val="0.5"/>
                                          </p:val>
                                        </p:tav>
                                        <p:tav tm="100000">
                                          <p:val>
                                            <p:strVal val="#ppt_x"/>
                                          </p:val>
                                        </p:tav>
                                      </p:tavLst>
                                    </p:anim>
                                    <p:anim calcmode="lin" valueType="num">
                                      <p:cBhvr>
                                        <p:cTn id="32" dur="300" fill="hold"/>
                                        <p:tgtEl>
                                          <p:spTgt spid="5332995">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grpId="0" nodeType="clickEffect">
                                  <p:stCondLst>
                                    <p:cond delay="0"/>
                                  </p:stCondLst>
                                  <p:iterate type="wd">
                                    <p:tmPct val="100000"/>
                                  </p:iterate>
                                  <p:childTnLst>
                                    <p:set>
                                      <p:cBhvr>
                                        <p:cTn id="36" dur="1" fill="hold">
                                          <p:stCondLst>
                                            <p:cond delay="0"/>
                                          </p:stCondLst>
                                        </p:cTn>
                                        <p:tgtEl>
                                          <p:spTgt spid="5332995">
                                            <p:txEl>
                                              <p:pRg st="3" end="3"/>
                                            </p:txEl>
                                          </p:spTgt>
                                        </p:tgtEl>
                                        <p:attrNameLst>
                                          <p:attrName>style.visibility</p:attrName>
                                        </p:attrNameLst>
                                      </p:cBhvr>
                                      <p:to>
                                        <p:strVal val="visible"/>
                                      </p:to>
                                    </p:set>
                                    <p:anim calcmode="lin" valueType="num">
                                      <p:cBhvr>
                                        <p:cTn id="37" dur="300" fill="hold"/>
                                        <p:tgtEl>
                                          <p:spTgt spid="5332995">
                                            <p:txEl>
                                              <p:pRg st="3" end="3"/>
                                            </p:txEl>
                                          </p:spTgt>
                                        </p:tgtEl>
                                        <p:attrNameLst>
                                          <p:attrName>ppt_w</p:attrName>
                                        </p:attrNameLst>
                                      </p:cBhvr>
                                      <p:tavLst>
                                        <p:tav tm="0">
                                          <p:val>
                                            <p:fltVal val="0"/>
                                          </p:val>
                                        </p:tav>
                                        <p:tav tm="100000">
                                          <p:val>
                                            <p:strVal val="#ppt_w"/>
                                          </p:val>
                                        </p:tav>
                                      </p:tavLst>
                                    </p:anim>
                                    <p:anim calcmode="lin" valueType="num">
                                      <p:cBhvr>
                                        <p:cTn id="38" dur="300" fill="hold"/>
                                        <p:tgtEl>
                                          <p:spTgt spid="5332995">
                                            <p:txEl>
                                              <p:pRg st="3" end="3"/>
                                            </p:txEl>
                                          </p:spTgt>
                                        </p:tgtEl>
                                        <p:attrNameLst>
                                          <p:attrName>ppt_h</p:attrName>
                                        </p:attrNameLst>
                                      </p:cBhvr>
                                      <p:tavLst>
                                        <p:tav tm="0">
                                          <p:val>
                                            <p:fltVal val="0"/>
                                          </p:val>
                                        </p:tav>
                                        <p:tav tm="100000">
                                          <p:val>
                                            <p:strVal val="#ppt_h"/>
                                          </p:val>
                                        </p:tav>
                                      </p:tavLst>
                                    </p:anim>
                                    <p:anim calcmode="lin" valueType="num">
                                      <p:cBhvr>
                                        <p:cTn id="39" dur="300" fill="hold"/>
                                        <p:tgtEl>
                                          <p:spTgt spid="5332995">
                                            <p:txEl>
                                              <p:pRg st="3" end="3"/>
                                            </p:txEl>
                                          </p:spTgt>
                                        </p:tgtEl>
                                        <p:attrNameLst>
                                          <p:attrName>ppt_x</p:attrName>
                                        </p:attrNameLst>
                                      </p:cBhvr>
                                      <p:tavLst>
                                        <p:tav tm="0">
                                          <p:val>
                                            <p:fltVal val="0.5"/>
                                          </p:val>
                                        </p:tav>
                                        <p:tav tm="100000">
                                          <p:val>
                                            <p:strVal val="#ppt_x"/>
                                          </p:val>
                                        </p:tav>
                                      </p:tavLst>
                                    </p:anim>
                                    <p:anim calcmode="lin" valueType="num">
                                      <p:cBhvr>
                                        <p:cTn id="40" dur="300" fill="hold"/>
                                        <p:tgtEl>
                                          <p:spTgt spid="5332995">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grpId="0" nodeType="clickEffect">
                                  <p:stCondLst>
                                    <p:cond delay="0"/>
                                  </p:stCondLst>
                                  <p:iterate type="wd">
                                    <p:tmPct val="100000"/>
                                  </p:iterate>
                                  <p:childTnLst>
                                    <p:set>
                                      <p:cBhvr>
                                        <p:cTn id="44" dur="1" fill="hold">
                                          <p:stCondLst>
                                            <p:cond delay="0"/>
                                          </p:stCondLst>
                                        </p:cTn>
                                        <p:tgtEl>
                                          <p:spTgt spid="5332995">
                                            <p:txEl>
                                              <p:pRg st="4" end="4"/>
                                            </p:txEl>
                                          </p:spTgt>
                                        </p:tgtEl>
                                        <p:attrNameLst>
                                          <p:attrName>style.visibility</p:attrName>
                                        </p:attrNameLst>
                                      </p:cBhvr>
                                      <p:to>
                                        <p:strVal val="visible"/>
                                      </p:to>
                                    </p:set>
                                    <p:anim calcmode="lin" valueType="num">
                                      <p:cBhvr>
                                        <p:cTn id="45" dur="300" fill="hold"/>
                                        <p:tgtEl>
                                          <p:spTgt spid="5332995">
                                            <p:txEl>
                                              <p:pRg st="4" end="4"/>
                                            </p:txEl>
                                          </p:spTgt>
                                        </p:tgtEl>
                                        <p:attrNameLst>
                                          <p:attrName>ppt_w</p:attrName>
                                        </p:attrNameLst>
                                      </p:cBhvr>
                                      <p:tavLst>
                                        <p:tav tm="0">
                                          <p:val>
                                            <p:fltVal val="0"/>
                                          </p:val>
                                        </p:tav>
                                        <p:tav tm="100000">
                                          <p:val>
                                            <p:strVal val="#ppt_w"/>
                                          </p:val>
                                        </p:tav>
                                      </p:tavLst>
                                    </p:anim>
                                    <p:anim calcmode="lin" valueType="num">
                                      <p:cBhvr>
                                        <p:cTn id="46" dur="300" fill="hold"/>
                                        <p:tgtEl>
                                          <p:spTgt spid="5332995">
                                            <p:txEl>
                                              <p:pRg st="4" end="4"/>
                                            </p:txEl>
                                          </p:spTgt>
                                        </p:tgtEl>
                                        <p:attrNameLst>
                                          <p:attrName>ppt_h</p:attrName>
                                        </p:attrNameLst>
                                      </p:cBhvr>
                                      <p:tavLst>
                                        <p:tav tm="0">
                                          <p:val>
                                            <p:fltVal val="0"/>
                                          </p:val>
                                        </p:tav>
                                        <p:tav tm="100000">
                                          <p:val>
                                            <p:strVal val="#ppt_h"/>
                                          </p:val>
                                        </p:tav>
                                      </p:tavLst>
                                    </p:anim>
                                    <p:anim calcmode="lin" valueType="num">
                                      <p:cBhvr>
                                        <p:cTn id="47" dur="300" fill="hold"/>
                                        <p:tgtEl>
                                          <p:spTgt spid="5332995">
                                            <p:txEl>
                                              <p:pRg st="4" end="4"/>
                                            </p:txEl>
                                          </p:spTgt>
                                        </p:tgtEl>
                                        <p:attrNameLst>
                                          <p:attrName>ppt_x</p:attrName>
                                        </p:attrNameLst>
                                      </p:cBhvr>
                                      <p:tavLst>
                                        <p:tav tm="0">
                                          <p:val>
                                            <p:fltVal val="0.5"/>
                                          </p:val>
                                        </p:tav>
                                        <p:tav tm="100000">
                                          <p:val>
                                            <p:strVal val="#ppt_x"/>
                                          </p:val>
                                        </p:tav>
                                      </p:tavLst>
                                    </p:anim>
                                    <p:anim calcmode="lin" valueType="num">
                                      <p:cBhvr>
                                        <p:cTn id="48" dur="300" fill="hold"/>
                                        <p:tgtEl>
                                          <p:spTgt spid="5332995">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528" fill="hold" grpId="0" nodeType="clickEffect">
                                  <p:stCondLst>
                                    <p:cond delay="0"/>
                                  </p:stCondLst>
                                  <p:iterate type="wd">
                                    <p:tmPct val="100000"/>
                                  </p:iterate>
                                  <p:childTnLst>
                                    <p:set>
                                      <p:cBhvr>
                                        <p:cTn id="52" dur="1" fill="hold">
                                          <p:stCondLst>
                                            <p:cond delay="0"/>
                                          </p:stCondLst>
                                        </p:cTn>
                                        <p:tgtEl>
                                          <p:spTgt spid="5332995">
                                            <p:txEl>
                                              <p:pRg st="5" end="5"/>
                                            </p:txEl>
                                          </p:spTgt>
                                        </p:tgtEl>
                                        <p:attrNameLst>
                                          <p:attrName>style.visibility</p:attrName>
                                        </p:attrNameLst>
                                      </p:cBhvr>
                                      <p:to>
                                        <p:strVal val="visible"/>
                                      </p:to>
                                    </p:set>
                                    <p:anim calcmode="lin" valueType="num">
                                      <p:cBhvr>
                                        <p:cTn id="53" dur="300" fill="hold"/>
                                        <p:tgtEl>
                                          <p:spTgt spid="5332995">
                                            <p:txEl>
                                              <p:pRg st="5" end="5"/>
                                            </p:txEl>
                                          </p:spTgt>
                                        </p:tgtEl>
                                        <p:attrNameLst>
                                          <p:attrName>ppt_w</p:attrName>
                                        </p:attrNameLst>
                                      </p:cBhvr>
                                      <p:tavLst>
                                        <p:tav tm="0">
                                          <p:val>
                                            <p:fltVal val="0"/>
                                          </p:val>
                                        </p:tav>
                                        <p:tav tm="100000">
                                          <p:val>
                                            <p:strVal val="#ppt_w"/>
                                          </p:val>
                                        </p:tav>
                                      </p:tavLst>
                                    </p:anim>
                                    <p:anim calcmode="lin" valueType="num">
                                      <p:cBhvr>
                                        <p:cTn id="54" dur="300" fill="hold"/>
                                        <p:tgtEl>
                                          <p:spTgt spid="5332995">
                                            <p:txEl>
                                              <p:pRg st="5" end="5"/>
                                            </p:txEl>
                                          </p:spTgt>
                                        </p:tgtEl>
                                        <p:attrNameLst>
                                          <p:attrName>ppt_h</p:attrName>
                                        </p:attrNameLst>
                                      </p:cBhvr>
                                      <p:tavLst>
                                        <p:tav tm="0">
                                          <p:val>
                                            <p:fltVal val="0"/>
                                          </p:val>
                                        </p:tav>
                                        <p:tav tm="100000">
                                          <p:val>
                                            <p:strVal val="#ppt_h"/>
                                          </p:val>
                                        </p:tav>
                                      </p:tavLst>
                                    </p:anim>
                                    <p:anim calcmode="lin" valueType="num">
                                      <p:cBhvr>
                                        <p:cTn id="55" dur="300" fill="hold"/>
                                        <p:tgtEl>
                                          <p:spTgt spid="5332995">
                                            <p:txEl>
                                              <p:pRg st="5" end="5"/>
                                            </p:txEl>
                                          </p:spTgt>
                                        </p:tgtEl>
                                        <p:attrNameLst>
                                          <p:attrName>ppt_x</p:attrName>
                                        </p:attrNameLst>
                                      </p:cBhvr>
                                      <p:tavLst>
                                        <p:tav tm="0">
                                          <p:val>
                                            <p:fltVal val="0.5"/>
                                          </p:val>
                                        </p:tav>
                                        <p:tav tm="100000">
                                          <p:val>
                                            <p:strVal val="#ppt_x"/>
                                          </p:val>
                                        </p:tav>
                                      </p:tavLst>
                                    </p:anim>
                                    <p:anim calcmode="lin" valueType="num">
                                      <p:cBhvr>
                                        <p:cTn id="56" dur="300" fill="hold"/>
                                        <p:tgtEl>
                                          <p:spTgt spid="5332995">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8" presetClass="emph" presetSubtype="0" fill="hold" nodeType="clickEffect">
                                  <p:stCondLst>
                                    <p:cond delay="0"/>
                                  </p:stCondLst>
                                  <p:iterate type="wd">
                                    <p:tmPct val="4000"/>
                                  </p:iterate>
                                  <p:childTnLst>
                                    <p:set>
                                      <p:cBhvr override="childStyle">
                                        <p:cTn id="60" dur="500" fill="hold"/>
                                        <p:tgtEl>
                                          <p:spTgt spid="5332995">
                                            <p:txEl>
                                              <p:pRg st="0" end="0"/>
                                            </p:txEl>
                                          </p:spTgt>
                                        </p:tgtEl>
                                        <p:attrNameLst>
                                          <p:attrName>style.textDecorationUnderline</p:attrName>
                                        </p:attrNameLst>
                                      </p:cBhvr>
                                      <p:to>
                                        <p:strVal val="true"/>
                                      </p:to>
                                    </p:set>
                                  </p:childTnLst>
                                </p:cTn>
                              </p:par>
                              <p:par>
                                <p:cTn id="61" presetID="18" presetClass="emph" presetSubtype="0" fill="hold" nodeType="withEffect">
                                  <p:stCondLst>
                                    <p:cond delay="0"/>
                                  </p:stCondLst>
                                  <p:iterate type="wd">
                                    <p:tmPct val="4000"/>
                                  </p:iterate>
                                  <p:childTnLst>
                                    <p:set>
                                      <p:cBhvr override="childStyle">
                                        <p:cTn id="62" dur="500" fill="hold"/>
                                        <p:tgtEl>
                                          <p:spTgt spid="5332995">
                                            <p:txEl>
                                              <p:pRg st="1" end="1"/>
                                            </p:txEl>
                                          </p:spTgt>
                                        </p:tgtEl>
                                        <p:attrNameLst>
                                          <p:attrName>style.textDecorationUnderline</p:attrName>
                                        </p:attrNameLst>
                                      </p:cBhvr>
                                      <p:to>
                                        <p:strVal val="true"/>
                                      </p:to>
                                    </p:set>
                                  </p:childTnLst>
                                </p:cTn>
                              </p:par>
                              <p:par>
                                <p:cTn id="63" presetID="18" presetClass="emph" presetSubtype="0" fill="hold" nodeType="withEffect">
                                  <p:stCondLst>
                                    <p:cond delay="0"/>
                                  </p:stCondLst>
                                  <p:iterate type="wd">
                                    <p:tmPct val="4000"/>
                                  </p:iterate>
                                  <p:childTnLst>
                                    <p:set>
                                      <p:cBhvr override="childStyle">
                                        <p:cTn id="64" dur="500" fill="hold"/>
                                        <p:tgtEl>
                                          <p:spTgt spid="5332995">
                                            <p:txEl>
                                              <p:pRg st="2" end="2"/>
                                            </p:txEl>
                                          </p:spTgt>
                                        </p:tgtEl>
                                        <p:attrNameLst>
                                          <p:attrName>style.textDecorationUnderline</p:attrName>
                                        </p:attrNameLst>
                                      </p:cBhvr>
                                      <p:to>
                                        <p:strVal val="true"/>
                                      </p:to>
                                    </p:set>
                                  </p:childTnLst>
                                </p:cTn>
                              </p:par>
                              <p:par>
                                <p:cTn id="65" presetID="18" presetClass="emph" presetSubtype="0" fill="hold" nodeType="withEffect">
                                  <p:stCondLst>
                                    <p:cond delay="0"/>
                                  </p:stCondLst>
                                  <p:iterate type="wd">
                                    <p:tmPct val="4000"/>
                                  </p:iterate>
                                  <p:childTnLst>
                                    <p:set>
                                      <p:cBhvr override="childStyle">
                                        <p:cTn id="66" dur="500" fill="hold"/>
                                        <p:tgtEl>
                                          <p:spTgt spid="5332995">
                                            <p:txEl>
                                              <p:pRg st="3" end="3"/>
                                            </p:txEl>
                                          </p:spTgt>
                                        </p:tgtEl>
                                        <p:attrNameLst>
                                          <p:attrName>style.textDecorationUnderline</p:attrName>
                                        </p:attrNameLst>
                                      </p:cBhvr>
                                      <p:to>
                                        <p:strVal val="true"/>
                                      </p:to>
                                    </p:set>
                                  </p:childTnLst>
                                </p:cTn>
                              </p:par>
                              <p:par>
                                <p:cTn id="67" presetID="18" presetClass="emph" presetSubtype="0" fill="hold" nodeType="withEffect">
                                  <p:stCondLst>
                                    <p:cond delay="0"/>
                                  </p:stCondLst>
                                  <p:iterate type="wd">
                                    <p:tmPct val="4000"/>
                                  </p:iterate>
                                  <p:childTnLst>
                                    <p:set>
                                      <p:cBhvr override="childStyle">
                                        <p:cTn id="68" dur="500" fill="hold"/>
                                        <p:tgtEl>
                                          <p:spTgt spid="5332995">
                                            <p:txEl>
                                              <p:pRg st="4" end="4"/>
                                            </p:txEl>
                                          </p:spTgt>
                                        </p:tgtEl>
                                        <p:attrNameLst>
                                          <p:attrName>style.textDecorationUnderline</p:attrName>
                                        </p:attrNameLst>
                                      </p:cBhvr>
                                      <p:to>
                                        <p:strVal val="true"/>
                                      </p:to>
                                    </p:set>
                                  </p:childTnLst>
                                </p:cTn>
                              </p:par>
                              <p:par>
                                <p:cTn id="69" presetID="18" presetClass="emph" presetSubtype="0" fill="hold" nodeType="withEffect">
                                  <p:stCondLst>
                                    <p:cond delay="0"/>
                                  </p:stCondLst>
                                  <p:iterate type="wd">
                                    <p:tmPct val="4000"/>
                                  </p:iterate>
                                  <p:childTnLst>
                                    <p:set>
                                      <p:cBhvr override="childStyle">
                                        <p:cTn id="70" dur="500" fill="hold"/>
                                        <p:tgtEl>
                                          <p:spTgt spid="5332995">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2994" grpId="0" autoUpdateAnimBg="0"/>
      <p:bldP spid="5332995"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FFF67C-DB38-467E-8986-FFE404D54683}"/>
              </a:ext>
            </a:extLst>
          </p:cNvPr>
          <p:cNvSpPr txBox="1"/>
          <p:nvPr/>
        </p:nvSpPr>
        <p:spPr>
          <a:xfrm>
            <a:off x="0" y="541176"/>
            <a:ext cx="12192002"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CATHOLICISM AND THE SALE OF INDULGENCES,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...Wayne Jackson wrote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Pope Leo X (A.D. 1475-1521) commissioned John Tetzel, a Dominican monk, to travel throughout Germany selling indulgences on behalf of the Church. Tetzel declared that as soon as the coins “clinked” in his money chest, the souls of those for whom the indulgences had been purchased would fly out of purgatory.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These indulgences not only bestowed pardon for sins committed already, they were used to license the commission of future transgressions as well. In the classic volume, The Life and Times of Martin Luther, noted historian Merle </a:t>
            </a:r>
            <a:r>
              <a:rPr kumimoji="0" lang="en-US" sz="1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D’Aubigne</a:t>
            </a: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 relates an amusing episode relative to this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A certain Saxon nobleman heard John Tetzel proclaiming his doctrine of indulgences, and the gentleman was much aggravated at this perversion of truth. Accordingly, he approached the monk one day and inquired as to whether he might purchase an indulgence for a sin he intended to commit.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“Most assuredly,” replied Tetzel, “I have received full powers from his holiness for that purpose.” After some haggling, a fee of thirty crowns was agreed upon, and the nobleman departed.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Together with some friends, he hid himself in a nearby forest. Presently, as Tetzel journeyed that way, the knight and his mischievous companions fell upon the papal salesman, gave him a light beating, and relieved him of his money, apparently taking no pains to disguise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Tetzel was enraged by the foul deed and filed suit in the courts. When the nobleman appeared as the defendant, he produced the letter of exemption containing John Tetzel’s personal signature, which absolved the Saxon of any liability. When Duke George (the judge before whom the action was brought) examined the document, exasperated though he was, he ordered the accused to be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D’Aubigne</a:t>
            </a: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 J.H. Merle, The Life and Times of Martin Luther (Chicago: Moody, 1955), p. 103.</a:t>
            </a:r>
          </a:p>
        </p:txBody>
      </p:sp>
      <p:sp>
        <p:nvSpPr>
          <p:cNvPr id="8" name="Rectangle 7">
            <a:extLst>
              <a:ext uri="{FF2B5EF4-FFF2-40B4-BE49-F238E27FC236}">
                <a16:creationId xmlns:a16="http://schemas.microsoft.com/office/drawing/2014/main" id="{0D6C39E4-6E7C-496F-B4B6-82877ED2EEB4}"/>
              </a:ext>
            </a:extLst>
          </p:cNvPr>
          <p:cNvSpPr/>
          <p:nvPr/>
        </p:nvSpPr>
        <p:spPr>
          <a:xfrm>
            <a:off x="-1" y="-121298"/>
            <a:ext cx="12192001" cy="858416"/>
          </a:xfrm>
          <a:prstGeom prst="rect">
            <a:avLst/>
          </a:prstGeom>
          <a:solidFill>
            <a:schemeClr val="accent2">
              <a:lumMod val="5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TRUE STORY: TETZEL IS TRICKED!</a:t>
            </a:r>
          </a:p>
        </p:txBody>
      </p:sp>
    </p:spTree>
    <p:extLst>
      <p:ext uri="{BB962C8B-B14F-4D97-AF65-F5344CB8AC3E}">
        <p14:creationId xmlns:p14="http://schemas.microsoft.com/office/powerpoint/2010/main" val="303886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806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08067" name="AutoShape 3"/>
          <p:cNvSpPr>
            <a:spLocks noChangeArrowheads="1"/>
          </p:cNvSpPr>
          <p:nvPr/>
        </p:nvSpPr>
        <p:spPr bwMode="auto">
          <a:xfrm>
            <a:off x="3505200" y="304800"/>
            <a:ext cx="6934200" cy="6324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08068" name="Rectangle 4"/>
          <p:cNvSpPr>
            <a:spLocks noChangeArrowheads="1"/>
          </p:cNvSpPr>
          <p:nvPr/>
        </p:nvSpPr>
        <p:spPr bwMode="auto">
          <a:xfrm>
            <a:off x="3581400" y="685800"/>
            <a:ext cx="6858000" cy="571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sng"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n-ea"/>
                <a:cs typeface="+mn-cs"/>
              </a:rPr>
              <a:t>Those who failed to make some contribution were harassed,  insulted,  threatened;  and those few,  those very few,  who dared criticize were given a ready retort:</a:t>
            </a:r>
            <a:r>
              <a:rPr kumimoji="0" lang="en-US" sz="32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n-ea"/>
                <a:cs typeface="+mn-cs"/>
              </a:rPr>
              <a:t>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12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32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n-ea"/>
                <a:cs typeface="+mn-cs"/>
              </a:rPr>
              <a:t>    ‘Those who criticize my sermons   &amp; indulgences will have their heads ripped off and kicked bleeding into hell; …heretics I will have burned until smoke billows over the walls!’</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08069" name="WordArt 5"/>
          <p:cNvSpPr>
            <a:spLocks noChangeArrowheads="1" noChangeShapeType="1" noTextEdit="1"/>
          </p:cNvSpPr>
          <p:nvPr/>
        </p:nvSpPr>
        <p:spPr bwMode="auto">
          <a:xfrm rot="5400000">
            <a:off x="-1562100" y="3238500"/>
            <a:ext cx="70866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WHITE ROBE BLACK ROBE </a:t>
            </a:r>
          </a:p>
        </p:txBody>
      </p:sp>
      <p:sp>
        <p:nvSpPr>
          <p:cNvPr id="5208070" name="WordArt 6"/>
          <p:cNvSpPr>
            <a:spLocks noChangeArrowheads="1" noChangeShapeType="1" noTextEdit="1"/>
          </p:cNvSpPr>
          <p:nvPr/>
        </p:nvSpPr>
        <p:spPr bwMode="auto">
          <a:xfrm rot="5400000">
            <a:off x="-609600" y="3124200"/>
            <a:ext cx="6248400"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Politics Of Indulgences</a:t>
            </a:r>
          </a:p>
        </p:txBody>
      </p:sp>
      <p:sp>
        <p:nvSpPr>
          <p:cNvPr id="5208071" name="WordArt 7"/>
          <p:cNvSpPr>
            <a:spLocks noChangeArrowheads="1" noChangeShapeType="1" noTextEdit="1"/>
          </p:cNvSpPr>
          <p:nvPr/>
        </p:nvSpPr>
        <p:spPr bwMode="auto">
          <a:xfrm rot="5400000">
            <a:off x="852488" y="3127376"/>
            <a:ext cx="4391025" cy="6096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by Charles Mee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208069"/>
                                        </p:tgtEl>
                                        <p:attrNameLst>
                                          <p:attrName>style.visibility</p:attrName>
                                        </p:attrNameLst>
                                      </p:cBhvr>
                                      <p:to>
                                        <p:strVal val="visible"/>
                                      </p:to>
                                    </p:set>
                                    <p:anim calcmode="lin" valueType="num">
                                      <p:cBhvr additive="base">
                                        <p:cTn id="7" dur="5000" fill="hold"/>
                                        <p:tgtEl>
                                          <p:spTgt spid="5208069"/>
                                        </p:tgtEl>
                                        <p:attrNameLst>
                                          <p:attrName>ppt_x</p:attrName>
                                        </p:attrNameLst>
                                      </p:cBhvr>
                                      <p:tavLst>
                                        <p:tav tm="0">
                                          <p:val>
                                            <p:strVal val="#ppt_x"/>
                                          </p:val>
                                        </p:tav>
                                        <p:tav tm="100000">
                                          <p:val>
                                            <p:strVal val="#ppt_x"/>
                                          </p:val>
                                        </p:tav>
                                      </p:tavLst>
                                    </p:anim>
                                    <p:anim calcmode="lin" valueType="num">
                                      <p:cBhvr additive="base">
                                        <p:cTn id="8" dur="5000" fill="hold"/>
                                        <p:tgtEl>
                                          <p:spTgt spid="520806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208070"/>
                                        </p:tgtEl>
                                        <p:attrNameLst>
                                          <p:attrName>style.visibility</p:attrName>
                                        </p:attrNameLst>
                                      </p:cBhvr>
                                      <p:to>
                                        <p:strVal val="visible"/>
                                      </p:to>
                                    </p:set>
                                    <p:anim calcmode="lin" valueType="num">
                                      <p:cBhvr additive="base">
                                        <p:cTn id="13" dur="5000" fill="hold"/>
                                        <p:tgtEl>
                                          <p:spTgt spid="5208070"/>
                                        </p:tgtEl>
                                        <p:attrNameLst>
                                          <p:attrName>ppt_x</p:attrName>
                                        </p:attrNameLst>
                                      </p:cBhvr>
                                      <p:tavLst>
                                        <p:tav tm="0">
                                          <p:val>
                                            <p:strVal val="0-#ppt_w/2"/>
                                          </p:val>
                                        </p:tav>
                                        <p:tav tm="100000">
                                          <p:val>
                                            <p:strVal val="#ppt_x"/>
                                          </p:val>
                                        </p:tav>
                                      </p:tavLst>
                                    </p:anim>
                                    <p:anim calcmode="lin" valueType="num">
                                      <p:cBhvr additive="base">
                                        <p:cTn id="14" dur="5000" fill="hold"/>
                                        <p:tgtEl>
                                          <p:spTgt spid="52080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208071"/>
                                        </p:tgtEl>
                                        <p:attrNameLst>
                                          <p:attrName>style.visibility</p:attrName>
                                        </p:attrNameLst>
                                      </p:cBhvr>
                                      <p:to>
                                        <p:strVal val="visible"/>
                                      </p:to>
                                    </p:set>
                                    <p:anim calcmode="lin" valueType="num">
                                      <p:cBhvr additive="base">
                                        <p:cTn id="19" dur="5000" fill="hold"/>
                                        <p:tgtEl>
                                          <p:spTgt spid="5208071"/>
                                        </p:tgtEl>
                                        <p:attrNameLst>
                                          <p:attrName>ppt_x</p:attrName>
                                        </p:attrNameLst>
                                      </p:cBhvr>
                                      <p:tavLst>
                                        <p:tav tm="0">
                                          <p:val>
                                            <p:strVal val="#ppt_x"/>
                                          </p:val>
                                        </p:tav>
                                        <p:tav tm="100000">
                                          <p:val>
                                            <p:strVal val="#ppt_x"/>
                                          </p:val>
                                        </p:tav>
                                      </p:tavLst>
                                    </p:anim>
                                    <p:anim calcmode="lin" valueType="num">
                                      <p:cBhvr additive="base">
                                        <p:cTn id="20" dur="5000" fill="hold"/>
                                        <p:tgtEl>
                                          <p:spTgt spid="52080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208068">
                                            <p:txEl>
                                              <p:pRg st="0" end="0"/>
                                            </p:txEl>
                                          </p:spTgt>
                                        </p:tgtEl>
                                        <p:attrNameLst>
                                          <p:attrName>style.visibility</p:attrName>
                                        </p:attrNameLst>
                                      </p:cBhvr>
                                      <p:to>
                                        <p:strVal val="visible"/>
                                      </p:to>
                                    </p:set>
                                    <p:anim calcmode="lin" valueType="num">
                                      <p:cBhvr additive="base">
                                        <p:cTn id="25" dur="300" fill="hold"/>
                                        <p:tgtEl>
                                          <p:spTgt spid="5208068">
                                            <p:txEl>
                                              <p:pRg st="0" end="0"/>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20806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5208068">
                                            <p:txEl>
                                              <p:pRg st="2" end="2"/>
                                            </p:txEl>
                                          </p:spTgt>
                                        </p:tgtEl>
                                        <p:attrNameLst>
                                          <p:attrName>style.visibility</p:attrName>
                                        </p:attrNameLst>
                                      </p:cBhvr>
                                      <p:to>
                                        <p:strVal val="visible"/>
                                      </p:to>
                                    </p:set>
                                    <p:anim calcmode="lin" valueType="num">
                                      <p:cBhvr additive="base">
                                        <p:cTn id="31" dur="300" fill="hold"/>
                                        <p:tgtEl>
                                          <p:spTgt spid="5208068">
                                            <p:txEl>
                                              <p:pRg st="2" end="2"/>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520806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8068" grpId="0" build="p" autoUpdateAnimBg="0"/>
      <p:bldP spid="5208069" grpId="0" animBg="1"/>
      <p:bldP spid="5208070" grpId="0" animBg="1"/>
      <p:bldP spid="5208071"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ialog.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1161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4800" b="1">
                <a:solidFill>
                  <a:srgbClr val="FFFF00"/>
                </a:solidFill>
                <a:effectLst>
                  <a:outerShdw blurRad="38100" dist="38100" dir="2700000" algn="tl">
                    <a:srgbClr val="000000"/>
                  </a:outerShdw>
                </a:effectLst>
                <a:latin typeface="Old English Text MT" pitchFamily="66" charset="0"/>
              </a:rPr>
              <a:t> “The Protestant principle suggests that believers ought   to read &amp; seek to understand  the scriptures, and that church practice ought be continually subjected to the scrutiny of Scripture.”</a:t>
            </a:r>
            <a:endParaRPr lang="en-US" sz="4800"/>
          </a:p>
        </p:txBody>
      </p:sp>
      <p:sp>
        <p:nvSpPr>
          <p:cNvPr id="3311619" name="WordArt 3"/>
          <p:cNvSpPr>
            <a:spLocks noChangeArrowheads="1" noChangeShapeType="1" noTextEdit="1"/>
          </p:cNvSpPr>
          <p:nvPr/>
        </p:nvSpPr>
        <p:spPr bwMode="auto">
          <a:xfrm>
            <a:off x="2057400" y="152400"/>
            <a:ext cx="79248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The Protest-ant Principle</a:t>
            </a:r>
          </a:p>
        </p:txBody>
      </p:sp>
      <p:sp>
        <p:nvSpPr>
          <p:cNvPr id="331162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pic>
        <p:nvPicPr>
          <p:cNvPr id="3311621" name="Picture 5" descr="C:\Documents and Settings\Owner\My Documents\Educational Illustrations\2760807298_2b2943d686.jpg"/>
          <p:cNvPicPr>
            <a:picLocks noChangeAspect="1" noChangeArrowheads="1"/>
          </p:cNvPicPr>
          <p:nvPr/>
        </p:nvPicPr>
        <p:blipFill>
          <a:blip r:embed="rId5" cstate="print"/>
          <a:srcRect/>
          <a:stretch>
            <a:fillRect/>
          </a:stretch>
        </p:blipFill>
        <p:spPr bwMode="auto">
          <a:xfrm>
            <a:off x="1524000" y="0"/>
            <a:ext cx="9144000" cy="6857999"/>
          </a:xfrm>
          <a:prstGeom prst="rect">
            <a:avLst/>
          </a:prstGeom>
          <a:noFill/>
        </p:spPr>
      </p:pic>
      <p:sp>
        <p:nvSpPr>
          <p:cNvPr id="3311622" name="WordArt 6"/>
          <p:cNvSpPr>
            <a:spLocks noChangeArrowheads="1" noChangeShapeType="1" noTextEdit="1"/>
          </p:cNvSpPr>
          <p:nvPr/>
        </p:nvSpPr>
        <p:spPr bwMode="auto">
          <a:xfrm>
            <a:off x="1985964" y="6172200"/>
            <a:ext cx="8529637"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The Roman Pope Thought The German Luther Intoxicated!</a:t>
            </a:r>
          </a:p>
        </p:txBody>
      </p:sp>
      <p:pic>
        <p:nvPicPr>
          <p:cNvPr id="7" name="Picture 6" descr="4380662805_9e86ed48c0.jpg"/>
          <p:cNvPicPr>
            <a:picLocks noChangeAspect="1"/>
          </p:cNvPicPr>
          <p:nvPr/>
        </p:nvPicPr>
        <p:blipFill>
          <a:blip r:embed="rId6" cstate="print"/>
          <a:stretch>
            <a:fillRect/>
          </a:stretch>
        </p:blipFill>
        <p:spPr>
          <a:xfrm>
            <a:off x="1443789" y="606392"/>
            <a:ext cx="9224209" cy="5457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11619"/>
                                        </p:tgtEl>
                                        <p:attrNameLst>
                                          <p:attrName>style.visibility</p:attrName>
                                        </p:attrNameLst>
                                      </p:cBhvr>
                                      <p:to>
                                        <p:strVal val="visible"/>
                                      </p:to>
                                    </p:set>
                                    <p:anim calcmode="lin" valueType="num">
                                      <p:cBhvr>
                                        <p:cTn id="7" dur="5000" fill="hold"/>
                                        <p:tgtEl>
                                          <p:spTgt spid="3311619"/>
                                        </p:tgtEl>
                                        <p:attrNameLst>
                                          <p:attrName>ppt_w</p:attrName>
                                        </p:attrNameLst>
                                      </p:cBhvr>
                                      <p:tavLst>
                                        <p:tav tm="0" fmla="#ppt_w*sin(2.5*pi*$)">
                                          <p:val>
                                            <p:fltVal val="0"/>
                                          </p:val>
                                        </p:tav>
                                        <p:tav tm="100000">
                                          <p:val>
                                            <p:fltVal val="1"/>
                                          </p:val>
                                        </p:tav>
                                      </p:tavLst>
                                    </p:anim>
                                    <p:anim calcmode="lin" valueType="num">
                                      <p:cBhvr>
                                        <p:cTn id="8" dur="5000" fill="hold"/>
                                        <p:tgtEl>
                                          <p:spTgt spid="33116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11618">
                                            <p:txEl>
                                              <p:pRg st="0" end="0"/>
                                            </p:txEl>
                                          </p:spTgt>
                                        </p:tgtEl>
                                        <p:attrNameLst>
                                          <p:attrName>style.visibility</p:attrName>
                                        </p:attrNameLst>
                                      </p:cBhvr>
                                      <p:to>
                                        <p:strVal val="visible"/>
                                      </p:to>
                                    </p:set>
                                    <p:animEffect transition="in" filter="wipe(left)">
                                      <p:cBhvr>
                                        <p:cTn id="13" dur="500"/>
                                        <p:tgtEl>
                                          <p:spTgt spid="33116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11620"/>
                                        </p:tgtEl>
                                        <p:attrNameLst>
                                          <p:attrName>style.visibility</p:attrName>
                                        </p:attrNameLst>
                                      </p:cBhvr>
                                      <p:to>
                                        <p:strVal val="visible"/>
                                      </p:to>
                                    </p:set>
                                    <p:anim calcmode="lin" valueType="num">
                                      <p:cBhvr>
                                        <p:cTn id="18" dur="500" fill="hold"/>
                                        <p:tgtEl>
                                          <p:spTgt spid="3311620"/>
                                        </p:tgtEl>
                                        <p:attrNameLst>
                                          <p:attrName>ppt_w</p:attrName>
                                        </p:attrNameLst>
                                      </p:cBhvr>
                                      <p:tavLst>
                                        <p:tav tm="0">
                                          <p:val>
                                            <p:fltVal val="0"/>
                                          </p:val>
                                        </p:tav>
                                        <p:tav tm="100000">
                                          <p:val>
                                            <p:strVal val="#ppt_w"/>
                                          </p:val>
                                        </p:tav>
                                      </p:tavLst>
                                    </p:anim>
                                    <p:anim calcmode="lin" valueType="num">
                                      <p:cBhvr>
                                        <p:cTn id="19" dur="500" fill="hold"/>
                                        <p:tgtEl>
                                          <p:spTgt spid="3311620"/>
                                        </p:tgtEl>
                                        <p:attrNameLst>
                                          <p:attrName>ppt_h</p:attrName>
                                        </p:attrNameLst>
                                      </p:cBhvr>
                                      <p:tavLst>
                                        <p:tav tm="0">
                                          <p:val>
                                            <p:fltVal val="0"/>
                                          </p:val>
                                        </p:tav>
                                        <p:tav tm="100000">
                                          <p:val>
                                            <p:strVal val="#ppt_h"/>
                                          </p:val>
                                        </p:tav>
                                      </p:tavLst>
                                    </p:anim>
                                    <p:anim calcmode="lin" valueType="num">
                                      <p:cBhvr>
                                        <p:cTn id="20" dur="500" fill="hold"/>
                                        <p:tgtEl>
                                          <p:spTgt spid="3311620"/>
                                        </p:tgtEl>
                                        <p:attrNameLst>
                                          <p:attrName>ppt_x</p:attrName>
                                        </p:attrNameLst>
                                      </p:cBhvr>
                                      <p:tavLst>
                                        <p:tav tm="0">
                                          <p:val>
                                            <p:fltVal val="0.5"/>
                                          </p:val>
                                        </p:tav>
                                        <p:tav tm="100000">
                                          <p:val>
                                            <p:strVal val="#ppt_x"/>
                                          </p:val>
                                        </p:tav>
                                      </p:tavLst>
                                    </p:anim>
                                    <p:anim calcmode="lin" valueType="num">
                                      <p:cBhvr>
                                        <p:cTn id="21" dur="500" fill="hold"/>
                                        <p:tgtEl>
                                          <p:spTgt spid="331162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311621"/>
                                        </p:tgtEl>
                                        <p:attrNameLst>
                                          <p:attrName>style.visibility</p:attrName>
                                        </p:attrNameLst>
                                      </p:cBhvr>
                                      <p:to>
                                        <p:strVal val="visible"/>
                                      </p:to>
                                    </p:set>
                                    <p:animEffect transition="in" filter="wipe(left)">
                                      <p:cBhvr>
                                        <p:cTn id="26" dur="500"/>
                                        <p:tgtEl>
                                          <p:spTgt spid="3311621"/>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11622"/>
                                        </p:tgtEl>
                                        <p:attrNameLst>
                                          <p:attrName>style.visibility</p:attrName>
                                        </p:attrNameLst>
                                      </p:cBhvr>
                                      <p:to>
                                        <p:strVal val="visible"/>
                                      </p:to>
                                    </p:set>
                                    <p:anim calcmode="lin" valueType="num">
                                      <p:cBhvr>
                                        <p:cTn id="31" dur="1000" fill="hold"/>
                                        <p:tgtEl>
                                          <p:spTgt spid="3311622"/>
                                        </p:tgtEl>
                                        <p:attrNameLst>
                                          <p:attrName>ppt_w</p:attrName>
                                        </p:attrNameLst>
                                      </p:cBhvr>
                                      <p:tavLst>
                                        <p:tav tm="0">
                                          <p:val>
                                            <p:fltVal val="0"/>
                                          </p:val>
                                        </p:tav>
                                        <p:tav tm="100000">
                                          <p:val>
                                            <p:strVal val="#ppt_w"/>
                                          </p:val>
                                        </p:tav>
                                      </p:tavLst>
                                    </p:anim>
                                    <p:anim calcmode="lin" valueType="num">
                                      <p:cBhvr>
                                        <p:cTn id="32" dur="1000" fill="hold"/>
                                        <p:tgtEl>
                                          <p:spTgt spid="3311622"/>
                                        </p:tgtEl>
                                        <p:attrNameLst>
                                          <p:attrName>ppt_h</p:attrName>
                                        </p:attrNameLst>
                                      </p:cBhvr>
                                      <p:tavLst>
                                        <p:tav tm="0">
                                          <p:val>
                                            <p:fltVal val="0"/>
                                          </p:val>
                                        </p:tav>
                                        <p:tav tm="100000">
                                          <p:val>
                                            <p:strVal val="#ppt_h"/>
                                          </p:val>
                                        </p:tav>
                                      </p:tavLst>
                                    </p:anim>
                                    <p:anim calcmode="lin" valueType="num">
                                      <p:cBhvr>
                                        <p:cTn id="33" dur="1000" fill="hold"/>
                                        <p:tgtEl>
                                          <p:spTgt spid="331162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116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mph" presetSubtype="0" nodeType="clickEffect">
                                  <p:stCondLst>
                                    <p:cond delay="0"/>
                                  </p:stCondLst>
                                  <p:childTnLst>
                                    <p:set>
                                      <p:cBhvr rctx="PPT">
                                        <p:cTn id="43" dur="indefinite"/>
                                        <p:tgtEl>
                                          <p:spTgt spid="7"/>
                                        </p:tgtEl>
                                        <p:attrNameLst>
                                          <p:attrName>style.opacity</p:attrName>
                                        </p:attrNameLst>
                                      </p:cBhvr>
                                      <p:to>
                                        <p:strVal val="0.5"/>
                                      </p:to>
                                    </p:set>
                                    <p:animEffect filter="image" prLst="opacity: 0.5">
                                      <p:cBhvr rctx="IE">
                                        <p:cTn id="44"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1618" grpId="0" build="p" autoUpdateAnimBg="0" rev="1"/>
      <p:bldP spid="3311619" grpId="0" animBg="1"/>
      <p:bldP spid="3311620" grpId="0" animBg="1"/>
      <p:bldP spid="331162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5307" name="Rectangle 11"/>
          <p:cNvSpPr>
            <a:spLocks noGrp="1" noChangeArrowheads="1"/>
          </p:cNvSpPr>
          <p:nvPr>
            <p:ph type="title"/>
          </p:nvPr>
        </p:nvSpPr>
        <p:spPr/>
        <p:txBody>
          <a:bodyPr/>
          <a:lstStyle/>
          <a:p>
            <a:r>
              <a:rPr lang="en-US"/>
              <a:t>Martin Luther, the Wild Pig</a:t>
            </a:r>
          </a:p>
        </p:txBody>
      </p:sp>
      <p:sp>
        <p:nvSpPr>
          <p:cNvPr id="695308" name="Rectangle 12"/>
          <p:cNvSpPr>
            <a:spLocks noGrp="1" noChangeArrowheads="1"/>
          </p:cNvSpPr>
          <p:nvPr>
            <p:ph type="body" idx="1"/>
          </p:nvPr>
        </p:nvSpPr>
        <p:spPr/>
        <p:txBody>
          <a:bodyPr/>
          <a:lstStyle/>
          <a:p>
            <a:r>
              <a:rPr lang="en-US" dirty="0"/>
              <a:t>Martin Luther </a:t>
            </a:r>
            <a:r>
              <a:rPr lang="en-US" b="1" dirty="0"/>
              <a:t>wanted to </a:t>
            </a:r>
            <a:r>
              <a:rPr lang="en-US" b="1" dirty="0">
                <a:solidFill>
                  <a:srgbClr val="C00000"/>
                </a:solidFill>
              </a:rPr>
              <a:t>debate</a:t>
            </a:r>
            <a:r>
              <a:rPr lang="en-US" b="1" dirty="0"/>
              <a:t> </a:t>
            </a:r>
            <a:r>
              <a:rPr lang="en-US" dirty="0"/>
              <a:t>the validity of indulgences.</a:t>
            </a:r>
          </a:p>
          <a:p>
            <a:r>
              <a:rPr lang="en-US" dirty="0"/>
              <a:t>On October 31, 1517, Luther nailed a list of 95 theses </a:t>
            </a:r>
            <a:r>
              <a:rPr lang="en-US" b="1" dirty="0">
                <a:solidFill>
                  <a:srgbClr val="C00000"/>
                </a:solidFill>
              </a:rPr>
              <a:t>(topics for debate) </a:t>
            </a:r>
            <a:r>
              <a:rPr lang="en-US" dirty="0"/>
              <a:t>on a chapel door in Wittenberg, Germany.</a:t>
            </a:r>
          </a:p>
          <a:p>
            <a:r>
              <a:rPr lang="en-US" b="1" dirty="0"/>
              <a:t>In response Pope Leo X declared,</a:t>
            </a:r>
            <a:r>
              <a:rPr lang="en-US" dirty="0"/>
              <a:t> “Arise, O Lord. A wild (alcoholic) pig has invaded the Lord’s vineyard!”</a:t>
            </a:r>
          </a:p>
        </p:txBody>
      </p:sp>
      <p:pic>
        <p:nvPicPr>
          <p:cNvPr id="695309" name="Picture 13" descr="Wild_Pig"/>
          <p:cNvPicPr>
            <a:picLocks noChangeAspect="1" noChangeArrowheads="1"/>
          </p:cNvPicPr>
          <p:nvPr/>
        </p:nvPicPr>
        <p:blipFill>
          <a:blip r:embed="rId4" cstate="print"/>
          <a:srcRect/>
          <a:stretch>
            <a:fillRect/>
          </a:stretch>
        </p:blipFill>
        <p:spPr bwMode="auto">
          <a:xfrm>
            <a:off x="7696200" y="4953029"/>
            <a:ext cx="2362200" cy="1412875"/>
          </a:xfrm>
          <a:prstGeom prst="rect">
            <a:avLst/>
          </a:prstGeom>
          <a:noFill/>
        </p:spPr>
      </p:pic>
    </p:spTree>
    <p:extLst>
      <p:ext uri="{BB962C8B-B14F-4D97-AF65-F5344CB8AC3E}">
        <p14:creationId xmlns:p14="http://schemas.microsoft.com/office/powerpoint/2010/main" val="1462005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5308">
                                            <p:txEl>
                                              <p:pRg st="2" end="2"/>
                                            </p:txEl>
                                          </p:spTgt>
                                        </p:tgtEl>
                                        <p:attrNameLst>
                                          <p:attrName>style.visibility</p:attrName>
                                        </p:attrNameLst>
                                      </p:cBhvr>
                                      <p:to>
                                        <p:strVal val="visible"/>
                                      </p:to>
                                    </p:set>
                                  </p:childTnLst>
                                </p:cTn>
                              </p:par>
                              <p:par>
                                <p:cTn id="7" presetID="26" presetClass="entr" presetSubtype="0" fill="hold" nodeType="withEffect">
                                  <p:stCondLst>
                                    <p:cond delay="2000"/>
                                  </p:stCondLst>
                                  <p:childTnLst>
                                    <p:set>
                                      <p:cBhvr>
                                        <p:cTn id="8" dur="1" fill="hold">
                                          <p:stCondLst>
                                            <p:cond delay="0"/>
                                          </p:stCondLst>
                                        </p:cTn>
                                        <p:tgtEl>
                                          <p:spTgt spid="695309"/>
                                        </p:tgtEl>
                                        <p:attrNameLst>
                                          <p:attrName>style.visibility</p:attrName>
                                        </p:attrNameLst>
                                      </p:cBhvr>
                                      <p:to>
                                        <p:strVal val="visible"/>
                                      </p:to>
                                    </p:set>
                                    <p:animEffect transition="in" filter="wipe(down)">
                                      <p:cBhvr>
                                        <p:cTn id="9" dur="290">
                                          <p:stCondLst>
                                            <p:cond delay="0"/>
                                          </p:stCondLst>
                                        </p:cTn>
                                        <p:tgtEl>
                                          <p:spTgt spid="695309"/>
                                        </p:tgtEl>
                                      </p:cBhvr>
                                    </p:animEffect>
                                    <p:anim calcmode="lin" valueType="num">
                                      <p:cBhvr>
                                        <p:cTn id="10" dur="911" tmFilter="0,0; 0.14,0.36; 0.43,0.73; 0.71,0.91; 1.0,1.0">
                                          <p:stCondLst>
                                            <p:cond delay="0"/>
                                          </p:stCondLst>
                                        </p:cTn>
                                        <p:tgtEl>
                                          <p:spTgt spid="695309"/>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695309"/>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695309"/>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695309"/>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695309"/>
                                        </p:tgtEl>
                                        <p:attrNameLst>
                                          <p:attrName>ppt_y</p:attrName>
                                        </p:attrNameLst>
                                      </p:cBhvr>
                                      <p:tavLst>
                                        <p:tav tm="0" fmla="#ppt_y-sin(pi*$)/81">
                                          <p:val>
                                            <p:fltVal val="0"/>
                                          </p:val>
                                        </p:tav>
                                        <p:tav tm="100000">
                                          <p:val>
                                            <p:fltVal val="1"/>
                                          </p:val>
                                        </p:tav>
                                      </p:tavLst>
                                    </p:anim>
                                    <p:animScale>
                                      <p:cBhvr>
                                        <p:cTn id="15" dur="13">
                                          <p:stCondLst>
                                            <p:cond delay="325"/>
                                          </p:stCondLst>
                                        </p:cTn>
                                        <p:tgtEl>
                                          <p:spTgt spid="695309"/>
                                        </p:tgtEl>
                                      </p:cBhvr>
                                      <p:to x="100000" y="60000"/>
                                    </p:animScale>
                                    <p:animScale>
                                      <p:cBhvr>
                                        <p:cTn id="16" dur="83" decel="50000">
                                          <p:stCondLst>
                                            <p:cond delay="338"/>
                                          </p:stCondLst>
                                        </p:cTn>
                                        <p:tgtEl>
                                          <p:spTgt spid="695309"/>
                                        </p:tgtEl>
                                      </p:cBhvr>
                                      <p:to x="100000" y="100000"/>
                                    </p:animScale>
                                    <p:animScale>
                                      <p:cBhvr>
                                        <p:cTn id="17" dur="13">
                                          <p:stCondLst>
                                            <p:cond delay="656"/>
                                          </p:stCondLst>
                                        </p:cTn>
                                        <p:tgtEl>
                                          <p:spTgt spid="695309"/>
                                        </p:tgtEl>
                                      </p:cBhvr>
                                      <p:to x="100000" y="80000"/>
                                    </p:animScale>
                                    <p:animScale>
                                      <p:cBhvr>
                                        <p:cTn id="18" dur="83" decel="50000">
                                          <p:stCondLst>
                                            <p:cond delay="669"/>
                                          </p:stCondLst>
                                        </p:cTn>
                                        <p:tgtEl>
                                          <p:spTgt spid="695309"/>
                                        </p:tgtEl>
                                      </p:cBhvr>
                                      <p:to x="100000" y="100000"/>
                                    </p:animScale>
                                    <p:animScale>
                                      <p:cBhvr>
                                        <p:cTn id="19" dur="13">
                                          <p:stCondLst>
                                            <p:cond delay="821"/>
                                          </p:stCondLst>
                                        </p:cTn>
                                        <p:tgtEl>
                                          <p:spTgt spid="695309"/>
                                        </p:tgtEl>
                                      </p:cBhvr>
                                      <p:to x="100000" y="90000"/>
                                    </p:animScale>
                                    <p:animScale>
                                      <p:cBhvr>
                                        <p:cTn id="20" dur="83" decel="50000">
                                          <p:stCondLst>
                                            <p:cond delay="834"/>
                                          </p:stCondLst>
                                        </p:cTn>
                                        <p:tgtEl>
                                          <p:spTgt spid="695309"/>
                                        </p:tgtEl>
                                      </p:cBhvr>
                                      <p:to x="100000" y="100000"/>
                                    </p:animScale>
                                    <p:animScale>
                                      <p:cBhvr>
                                        <p:cTn id="21" dur="13">
                                          <p:stCondLst>
                                            <p:cond delay="904"/>
                                          </p:stCondLst>
                                        </p:cTn>
                                        <p:tgtEl>
                                          <p:spTgt spid="695309"/>
                                        </p:tgtEl>
                                      </p:cBhvr>
                                      <p:to x="100000" y="95000"/>
                                    </p:animScale>
                                    <p:animScale>
                                      <p:cBhvr>
                                        <p:cTn id="22" dur="83" decel="50000">
                                          <p:stCondLst>
                                            <p:cond delay="917"/>
                                          </p:stCondLst>
                                        </p:cTn>
                                        <p:tgtEl>
                                          <p:spTgt spid="6953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build="p"/>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4958210" name="Rectangle 2"/>
          <p:cNvSpPr>
            <a:spLocks noGrp="1" noChangeArrowheads="1"/>
          </p:cNvSpPr>
          <p:nvPr>
            <p:ph type="title"/>
          </p:nvPr>
        </p:nvSpPr>
        <p:spPr>
          <a:xfrm>
            <a:off x="0" y="0"/>
            <a:ext cx="12192000" cy="1676400"/>
          </a:xfrm>
          <a:solidFill>
            <a:srgbClr val="CC0000"/>
          </a:solidFill>
          <a:ln/>
        </p:spPr>
        <p:txBody>
          <a:bodyPr/>
          <a:lstStyle/>
          <a:p>
            <a:r>
              <a:rPr lang="en-US" b="1" dirty="0">
                <a:solidFill>
                  <a:srgbClr val="FFFFFF"/>
                </a:solidFill>
                <a:effectLst>
                  <a:outerShdw blurRad="38100" dist="38100" dir="2700000" algn="tl">
                    <a:srgbClr val="000000"/>
                  </a:outerShdw>
                </a:effectLst>
              </a:rPr>
              <a:t>THE AUGUSTINIAN MONASTERY</a:t>
            </a:r>
            <a:r>
              <a:rPr lang="en-US" dirty="0">
                <a:solidFill>
                  <a:srgbClr val="FFFFFF"/>
                </a:solidFill>
                <a:effectLst>
                  <a:outerShdw blurRad="38100" dist="38100" dir="2700000" algn="tl">
                    <a:srgbClr val="000000"/>
                  </a:outerShdw>
                </a:effectLst>
              </a:rPr>
              <a:t> </a:t>
            </a:r>
            <a:br>
              <a:rPr lang="en-US" dirty="0">
                <a:solidFill>
                  <a:srgbClr val="FFFFFF"/>
                </a:solidFill>
              </a:rPr>
            </a:br>
            <a:r>
              <a:rPr lang="en-US" dirty="0">
                <a:solidFill>
                  <a:srgbClr val="FFFFFF"/>
                </a:solidFill>
                <a:effectLst>
                  <a:outerShdw blurRad="38100" dist="38100" dir="2700000" algn="tl">
                    <a:srgbClr val="000000"/>
                  </a:outerShdw>
                </a:effectLst>
              </a:rPr>
              <a:t>Inevitable Crisis Of Ultimate Authority</a:t>
            </a:r>
            <a:r>
              <a:rPr lang="en-US" b="1" dirty="0"/>
              <a:t> </a:t>
            </a:r>
            <a:endParaRPr lang="en-US" dirty="0"/>
          </a:p>
        </p:txBody>
      </p:sp>
      <p:sp>
        <p:nvSpPr>
          <p:cNvPr id="4958211" name="Rectangle 3" descr="Papyrus"/>
          <p:cNvSpPr>
            <a:spLocks noGrp="1" noChangeArrowheads="1"/>
          </p:cNvSpPr>
          <p:nvPr>
            <p:ph sz="half" idx="1"/>
          </p:nvPr>
        </p:nvSpPr>
        <p:spPr>
          <a:xfrm>
            <a:off x="2133600" y="2057400"/>
            <a:ext cx="7848600" cy="4495800"/>
          </a:xfrm>
          <a:blipFill dpi="0" rotWithShape="0">
            <a:blip r:embed="rId3" cstate="print"/>
            <a:srcRect/>
            <a:tile tx="0" ty="0" sx="100000" sy="100000" flip="none" algn="tl"/>
          </a:blipFill>
          <a:ln/>
        </p:spPr>
        <p:txBody>
          <a:bodyPr/>
          <a:lstStyle/>
          <a:p>
            <a:pPr>
              <a:buFont typeface="Wingdings" pitchFamily="2" charset="2"/>
              <a:buChar char="Ø"/>
            </a:pPr>
            <a:r>
              <a:rPr lang="en-US" sz="2000">
                <a:solidFill>
                  <a:srgbClr val="A50021"/>
                </a:solidFill>
                <a:effectLst>
                  <a:outerShdw blurRad="38100" dist="38100" dir="2700000" algn="tl">
                    <a:srgbClr val="000000"/>
                  </a:outerShdw>
                </a:effectLst>
              </a:rPr>
              <a:t>The Augustinian theological assumption enabled the West to put confidence in human logic,  language and rational knowledge (all the way from intuition and empirical observations to doctrines and creeds).  During the Middle Ages,  the medieval (Augustinian) monasteries began doing something that became unique to Christianity.  When a young man devoted his life to seek and serve God,  the monastery required him to spend years studying religious discipline,  religious &amp; secular law,  philosophical logic, theological rationale, speech rhetoric, languages,  literature,  mathematics,  music,  and practical arts such as agriculture,  animal husbandry,  medicine and metallurgy.  Therefore, the monastery – which was an institution for cultivating religious life – began producing a peculiarly rational person,  capable of thinking,  researching,  developing technology,  writing books,  developing capitalism,  science and complex,  rational legal and political systems.</a:t>
            </a:r>
            <a:endParaRPr lang="en-US" sz="2000" b="1">
              <a:solidFill>
                <a:srgbClr val="A50021"/>
              </a:solidFill>
            </a:endParaRPr>
          </a:p>
        </p:txBody>
      </p:sp>
      <p:pic>
        <p:nvPicPr>
          <p:cNvPr id="4958212" name="Picture 4" descr="C:\Documents and Settings\Owner\My Documents\Educational Illustrations\conferencebanner.jpg"/>
          <p:cNvPicPr>
            <a:picLocks noChangeAspect="1" noChangeArrowheads="1"/>
          </p:cNvPicPr>
          <p:nvPr/>
        </p:nvPicPr>
        <p:blipFill>
          <a:blip r:embed="rId4" cstate="print"/>
          <a:srcRect/>
          <a:stretch>
            <a:fillRect/>
          </a:stretch>
        </p:blipFill>
        <p:spPr bwMode="auto">
          <a:xfrm>
            <a:off x="-23418800" y="1676400"/>
            <a:ext cx="35610801" cy="5181600"/>
          </a:xfrm>
          <a:prstGeom prst="rect">
            <a:avLst/>
          </a:prstGeom>
          <a:noFill/>
        </p:spPr>
      </p:pic>
      <p:sp>
        <p:nvSpPr>
          <p:cNvPr id="5" name="Rectangle 4"/>
          <p:cNvSpPr/>
          <p:nvPr/>
        </p:nvSpPr>
        <p:spPr>
          <a:xfrm>
            <a:off x="386081" y="2976880"/>
            <a:ext cx="11115039" cy="257577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MARTIN LUTHER OVERSAW TEN AUGUSTINIAN MONASTERIES &amp; THE AUGUSTINIANS AT TWO UNIVERSITIES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4958212"/>
                                        </p:tgtEl>
                                        <p:attrNameLst>
                                          <p:attrName>style.visibility</p:attrName>
                                        </p:attrNameLst>
                                      </p:cBhvr>
                                      <p:to>
                                        <p:strVal val="visible"/>
                                      </p:to>
                                    </p:set>
                                    <p:animEffect transition="in" filter="randombar(vertical)">
                                      <p:cBhvr>
                                        <p:cTn id="7" dur="500"/>
                                        <p:tgtEl>
                                          <p:spTgt spid="4958212"/>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455" fill="hold">
                                          <p:stCondLst>
                                            <p:cond delay="0"/>
                                          </p:stCondLst>
                                        </p:cTn>
                                        <p:tgtEl>
                                          <p:spTgt spid="5"/>
                                        </p:tgtEl>
                                        <p:attrNameLst>
                                          <p:attrName>style.rotation</p:attrName>
                                        </p:attrNameLst>
                                      </p:cBhvr>
                                      <p:to>
                                        <p:strVal val="-45.0"/>
                                      </p:to>
                                    </p:set>
                                    <p:anim calcmode="lin" valueType="num">
                                      <p:cBhvr>
                                        <p:cTn id="13"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grpId="0" nodeType="clickEffect">
                                  <p:stCondLst>
                                    <p:cond delay="0"/>
                                  </p:stCondLst>
                                  <p:iterate type="lt">
                                    <p:tmPct val="4000"/>
                                  </p:iterate>
                                  <p:childTnLst>
                                    <p:set>
                                      <p:cBhvr override="childStyle">
                                        <p:cTn id="20" dur="500" fill="hold"/>
                                        <p:tgtEl>
                                          <p:spTgt spid="4958210"/>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8210" grpId="0" animBg="1"/>
      <p:bldP spid="5" grpId="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77AB94-FEFC-4905-9CA4-5F2C561F9FC9}"/>
              </a:ext>
            </a:extLst>
          </p:cNvPr>
          <p:cNvSpPr/>
          <p:nvPr/>
        </p:nvSpPr>
        <p:spPr>
          <a:xfrm>
            <a:off x="2083324" y="4345757"/>
            <a:ext cx="9106292"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Martin Luther Was Trained      Philosophically In </a:t>
            </a:r>
            <a:r>
              <a:rPr kumimoji="0" lang="en-US" sz="54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Nominalism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                    </a:t>
            </a:r>
          </a:p>
        </p:txBody>
      </p:sp>
      <p:pic>
        <p:nvPicPr>
          <p:cNvPr id="3" name="Picture 2">
            <a:extLst>
              <a:ext uri="{FF2B5EF4-FFF2-40B4-BE49-F238E27FC236}">
                <a16:creationId xmlns:a16="http://schemas.microsoft.com/office/drawing/2014/main" id="{E201935E-AB03-42AF-8E3B-EFB93ADE7DBF}"/>
              </a:ext>
            </a:extLst>
          </p:cNvPr>
          <p:cNvPicPr>
            <a:picLocks noChangeAspect="1"/>
          </p:cNvPicPr>
          <p:nvPr/>
        </p:nvPicPr>
        <p:blipFill>
          <a:blip r:embed="rId4"/>
          <a:stretch>
            <a:fillRect/>
          </a:stretch>
        </p:blipFill>
        <p:spPr>
          <a:xfrm>
            <a:off x="0" y="0"/>
            <a:ext cx="2768367" cy="3716323"/>
          </a:xfrm>
          <a:prstGeom prst="rect">
            <a:avLst/>
          </a:prstGeom>
        </p:spPr>
      </p:pic>
    </p:spTree>
    <p:extLst>
      <p:ext uri="{BB962C8B-B14F-4D97-AF65-F5344CB8AC3E}">
        <p14:creationId xmlns:p14="http://schemas.microsoft.com/office/powerpoint/2010/main" val="190023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0" y="-880218"/>
            <a:ext cx="12273094" cy="3255949"/>
          </a:xfrm>
        </p:spPr>
        <p:txBody>
          <a:bodyPr/>
          <a:lstStyle/>
          <a:p>
            <a:r>
              <a:rPr lang="en-US" sz="4800" dirty="0">
                <a:solidFill>
                  <a:schemeClr val="bg1"/>
                </a:solidFill>
                <a:effectLst>
                  <a:outerShdw blurRad="38100" dist="38100" dir="2700000" algn="tl">
                    <a:srgbClr val="000000">
                      <a:alpha val="43137"/>
                    </a:srgbClr>
                  </a:outerShdw>
                </a:effectLst>
              </a:rPr>
              <a:t>MARTIN LUTHER MAKES FIRST POST TO GO VIRAL GERMANY TO SPAIN  IN 2 WKS.</a:t>
            </a:r>
          </a:p>
        </p:txBody>
      </p:sp>
      <p:pic>
        <p:nvPicPr>
          <p:cNvPr id="6" name="Online Media 5" title="The 95 thesis of Luther (Luther 2003)">
            <a:hlinkClick r:id="" action="ppaction://media"/>
            <a:extLst>
              <a:ext uri="{FF2B5EF4-FFF2-40B4-BE49-F238E27FC236}">
                <a16:creationId xmlns:a16="http://schemas.microsoft.com/office/drawing/2014/main" id="{576F13B5-6DFF-7667-3A05-670018DE83F9}"/>
              </a:ext>
            </a:extLst>
          </p:cNvPr>
          <p:cNvPicPr>
            <a:picLocks noRot="1" noChangeAspect="1"/>
          </p:cNvPicPr>
          <p:nvPr>
            <a:videoFile r:link="rId1"/>
          </p:nvPr>
        </p:nvPicPr>
        <p:blipFill>
          <a:blip r:embed="rId3"/>
          <a:stretch>
            <a:fillRect/>
          </a:stretch>
        </p:blipFill>
        <p:spPr>
          <a:xfrm>
            <a:off x="343949" y="1384419"/>
            <a:ext cx="11333526" cy="5982056"/>
          </a:xfrm>
          <a:prstGeom prst="rect">
            <a:avLst/>
          </a:prstGeom>
        </p:spPr>
      </p:pic>
    </p:spTree>
    <p:extLst>
      <p:ext uri="{BB962C8B-B14F-4D97-AF65-F5344CB8AC3E}">
        <p14:creationId xmlns:p14="http://schemas.microsoft.com/office/powerpoint/2010/main" val="71651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279134"/>
            <a:ext cx="10256364" cy="972150"/>
          </a:xfrm>
        </p:spPr>
        <p:txBody>
          <a:bodyPr/>
          <a:lstStyle/>
          <a:p>
            <a:r>
              <a:rPr lang="en-US" sz="5400" dirty="0">
                <a:solidFill>
                  <a:schemeClr val="bg1"/>
                </a:solidFill>
                <a:effectLst>
                  <a:outerShdw blurRad="38100" dist="38100" dir="2700000" algn="tl">
                    <a:srgbClr val="000000">
                      <a:alpha val="43137"/>
                    </a:srgbClr>
                  </a:outerShdw>
                </a:effectLst>
              </a:rPr>
              <a:t>MARTIN LUTHER DISPUTES </a:t>
            </a:r>
          </a:p>
        </p:txBody>
      </p:sp>
      <p:pic>
        <p:nvPicPr>
          <p:cNvPr id="4" name="Online Media 3" title="Martin Luther arguing with a Roman Cardinal">
            <a:hlinkClick r:id="" action="ppaction://media"/>
            <a:extLst>
              <a:ext uri="{FF2B5EF4-FFF2-40B4-BE49-F238E27FC236}">
                <a16:creationId xmlns:a16="http://schemas.microsoft.com/office/drawing/2014/main" id="{210B0E73-729E-D3DA-9A1C-17787A9D364F}"/>
              </a:ext>
            </a:extLst>
          </p:cNvPr>
          <p:cNvPicPr>
            <a:picLocks noRot="1" noChangeAspect="1"/>
          </p:cNvPicPr>
          <p:nvPr>
            <a:videoFile r:link="rId1"/>
          </p:nvPr>
        </p:nvPicPr>
        <p:blipFill>
          <a:blip r:embed="rId3"/>
          <a:stretch>
            <a:fillRect/>
          </a:stretch>
        </p:blipFill>
        <p:spPr>
          <a:xfrm>
            <a:off x="1593908" y="1251284"/>
            <a:ext cx="8816830" cy="4897846"/>
          </a:xfrm>
          <a:prstGeom prst="rect">
            <a:avLst/>
          </a:prstGeom>
        </p:spPr>
      </p:pic>
    </p:spTree>
    <p:extLst>
      <p:ext uri="{BB962C8B-B14F-4D97-AF65-F5344CB8AC3E}">
        <p14:creationId xmlns:p14="http://schemas.microsoft.com/office/powerpoint/2010/main" val="172177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95778" name="Rectangle 2"/>
          <p:cNvSpPr>
            <a:spLocks noGrp="1" noChangeArrowheads="1"/>
          </p:cNvSpPr>
          <p:nvPr>
            <p:ph type="title"/>
          </p:nvPr>
        </p:nvSpPr>
        <p:spPr>
          <a:xfrm>
            <a:off x="1828799" y="609600"/>
            <a:ext cx="8479857" cy="5191432"/>
          </a:xfrm>
          <a:solidFill>
            <a:srgbClr val="FFFFFF"/>
          </a:solidFill>
        </p:spPr>
        <p:txBody>
          <a:bodyPr/>
          <a:lstStyle/>
          <a:p>
            <a:r>
              <a:rPr lang="en-US" sz="7200" dirty="0">
                <a:latin typeface="Jokerman" panose="04090605060D06020702" pitchFamily="82" charset="0"/>
              </a:rPr>
              <a:t>Questions are a burden to others.</a:t>
            </a:r>
            <a:br>
              <a:rPr lang="en-US" sz="7200" dirty="0">
                <a:latin typeface="Jokerman" panose="04090605060D06020702" pitchFamily="82" charset="0"/>
              </a:rPr>
            </a:br>
            <a:r>
              <a:rPr lang="en-US" sz="7200" dirty="0">
                <a:latin typeface="Jokerman" panose="04090605060D06020702" pitchFamily="82" charset="0"/>
              </a:rPr>
              <a:t>Answers are a prison for oneself.           </a:t>
            </a:r>
          </a:p>
        </p:txBody>
      </p:sp>
      <p:sp>
        <p:nvSpPr>
          <p:cNvPr id="5195779" name="WordArt 3"/>
          <p:cNvSpPr>
            <a:spLocks noChangeArrowheads="1" noChangeShapeType="1" noTextEdit="1"/>
          </p:cNvSpPr>
          <p:nvPr/>
        </p:nvSpPr>
        <p:spPr bwMode="auto">
          <a:xfrm>
            <a:off x="2743200" y="6096000"/>
            <a:ext cx="6781800" cy="609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VILLAGE SAYING PRISONER SERIES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95778"/>
                                        </p:tgtEl>
                                        <p:attrNameLst>
                                          <p:attrName>style.visibility</p:attrName>
                                        </p:attrNameLst>
                                      </p:cBhvr>
                                      <p:to>
                                        <p:strVal val="visible"/>
                                      </p:to>
                                    </p:set>
                                    <p:anim calcmode="lin" valueType="num">
                                      <p:cBhvr>
                                        <p:cTn id="7" dur="300" fill="hold"/>
                                        <p:tgtEl>
                                          <p:spTgt spid="5195778"/>
                                        </p:tgtEl>
                                        <p:attrNameLst>
                                          <p:attrName>ppt_w</p:attrName>
                                        </p:attrNameLst>
                                      </p:cBhvr>
                                      <p:tavLst>
                                        <p:tav tm="0">
                                          <p:val>
                                            <p:fltVal val="0"/>
                                          </p:val>
                                        </p:tav>
                                        <p:tav tm="100000">
                                          <p:val>
                                            <p:strVal val="#ppt_w"/>
                                          </p:val>
                                        </p:tav>
                                      </p:tavLst>
                                    </p:anim>
                                    <p:anim calcmode="lin" valueType="num">
                                      <p:cBhvr>
                                        <p:cTn id="8" dur="300" fill="hold"/>
                                        <p:tgtEl>
                                          <p:spTgt spid="5195778"/>
                                        </p:tgtEl>
                                        <p:attrNameLst>
                                          <p:attrName>ppt_h</p:attrName>
                                        </p:attrNameLst>
                                      </p:cBhvr>
                                      <p:tavLst>
                                        <p:tav tm="0">
                                          <p:val>
                                            <p:fltVal val="0"/>
                                          </p:val>
                                        </p:tav>
                                        <p:tav tm="100000">
                                          <p:val>
                                            <p:strVal val="#ppt_h"/>
                                          </p:val>
                                        </p:tav>
                                      </p:tavLst>
                                    </p:anim>
                                    <p:anim calcmode="lin" valueType="num">
                                      <p:cBhvr>
                                        <p:cTn id="9" dur="300" fill="hold"/>
                                        <p:tgtEl>
                                          <p:spTgt spid="5195778"/>
                                        </p:tgtEl>
                                        <p:attrNameLst>
                                          <p:attrName>ppt_x</p:attrName>
                                        </p:attrNameLst>
                                      </p:cBhvr>
                                      <p:tavLst>
                                        <p:tav tm="0">
                                          <p:val>
                                            <p:fltVal val="0.5"/>
                                          </p:val>
                                        </p:tav>
                                        <p:tav tm="100000">
                                          <p:val>
                                            <p:strVal val="#ppt_x"/>
                                          </p:val>
                                        </p:tav>
                                      </p:tavLst>
                                    </p:anim>
                                    <p:anim calcmode="lin" valueType="num">
                                      <p:cBhvr>
                                        <p:cTn id="10" dur="300" fill="hold"/>
                                        <p:tgtEl>
                                          <p:spTgt spid="519577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577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A4D33-16CD-4D55-AAC9-D5028665E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73812" cy="6858000"/>
          </a:xfrm>
          <a:prstGeom prst="rect">
            <a:avLst/>
          </a:prstGeom>
        </p:spPr>
      </p:pic>
      <p:sp>
        <p:nvSpPr>
          <p:cNvPr id="4" name="Rectangle 3">
            <a:extLst>
              <a:ext uri="{FF2B5EF4-FFF2-40B4-BE49-F238E27FC236}">
                <a16:creationId xmlns:a16="http://schemas.microsoft.com/office/drawing/2014/main" id="{2EEAAB4E-18C3-4EB4-9CB6-1C4B5DCBB241}"/>
              </a:ext>
            </a:extLst>
          </p:cNvPr>
          <p:cNvSpPr/>
          <p:nvPr/>
        </p:nvSpPr>
        <p:spPr>
          <a:xfrm>
            <a:off x="681135" y="802433"/>
            <a:ext cx="9750489"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The</a:t>
            </a:r>
            <a:r>
              <a:rPr kumimoji="0" lang="en-US" sz="3200" b="1" i="1"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 Catholic World Magazine </a:t>
            </a: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Endorsement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1</a:t>
            </a:r>
            <a:r>
              <a:rPr kumimoji="0" lang="en-US" sz="3200" b="1" i="0" u="none" strike="noStrike" kern="1200" cap="none" spc="0" normalizeH="0" baseline="3000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st</a:t>
            </a: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 Edition Chamberlin’s “The Bad Popes”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Note: The Pope Allowed the Archive Assist</a:t>
            </a:r>
          </a:p>
        </p:txBody>
      </p:sp>
    </p:spTree>
    <p:extLst>
      <p:ext uri="{BB962C8B-B14F-4D97-AF65-F5344CB8AC3E}">
        <p14:creationId xmlns:p14="http://schemas.microsoft.com/office/powerpoint/2010/main" val="129485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92738" name="Rectangle 2"/>
          <p:cNvSpPr>
            <a:spLocks noGrp="1" noChangeArrowheads="1"/>
          </p:cNvSpPr>
          <p:nvPr>
            <p:ph type="title"/>
          </p:nvPr>
        </p:nvSpPr>
        <p:spPr/>
        <p:txBody>
          <a:bodyPr/>
          <a:lstStyle/>
          <a:p>
            <a:endParaRPr lang="en-US"/>
          </a:p>
        </p:txBody>
      </p:sp>
      <p:sp>
        <p:nvSpPr>
          <p:cNvPr id="2" name="WordArt 6" descr="Paper bag">
            <a:extLst>
              <a:ext uri="{FF2B5EF4-FFF2-40B4-BE49-F238E27FC236}">
                <a16:creationId xmlns:a16="http://schemas.microsoft.com/office/drawing/2014/main" id="{B17A3395-9771-7D18-C66A-45942A14E230}"/>
              </a:ext>
            </a:extLst>
          </p:cNvPr>
          <p:cNvSpPr>
            <a:spLocks noChangeArrowheads="1" noChangeShapeType="1" noTextEdit="1"/>
          </p:cNvSpPr>
          <p:nvPr/>
        </p:nvSpPr>
        <p:spPr bwMode="auto">
          <a:xfrm>
            <a:off x="-1170039" y="344129"/>
            <a:ext cx="18160183" cy="4365524"/>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fontAlgn="base">
              <a:spcBef>
                <a:spcPct val="0"/>
              </a:spcBef>
              <a:spcAft>
                <a:spcPct val="0"/>
              </a:spcAft>
            </a:pPr>
            <a:r>
              <a:rPr lang="en-US" sz="3600" kern="10" dirty="0">
                <a:ln w="9525">
                  <a:round/>
                  <a:headEnd/>
                  <a:tailEnd/>
                </a:ln>
                <a:blipFill dpi="0" rotWithShape="0">
                  <a:blip r:embed="rId5"/>
                  <a:srcRect/>
                  <a:tile tx="0" ty="0" sx="100000" sy="100000" flip="none" algn="tl"/>
                </a:blipFill>
                <a:latin typeface="Arial Black"/>
              </a:rPr>
              <a:t> Crusaders Returned With Aristotle In Hand!</a:t>
            </a:r>
          </a:p>
        </p:txBody>
      </p:sp>
    </p:spTree>
    <p:extLst>
      <p:ext uri="{BB962C8B-B14F-4D97-AF65-F5344CB8AC3E}">
        <p14:creationId xmlns:p14="http://schemas.microsoft.com/office/powerpoint/2010/main" val="76953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429250" name="Rectangle 2"/>
          <p:cNvSpPr>
            <a:spLocks noGrp="1" noChangeArrowheads="1"/>
          </p:cNvSpPr>
          <p:nvPr>
            <p:ph type="title"/>
          </p:nvPr>
        </p:nvSpPr>
        <p:spPr>
          <a:xfrm>
            <a:off x="1524000" y="0"/>
            <a:ext cx="9144000" cy="685800"/>
          </a:xfrm>
          <a:solidFill>
            <a:srgbClr val="FF0066"/>
          </a:solidFill>
        </p:spPr>
        <p:txBody>
          <a:bodyPr/>
          <a:lstStyle/>
          <a:p>
            <a:r>
              <a:rPr lang="en-US" sz="6600" b="1" u="sng" dirty="0">
                <a:solidFill>
                  <a:srgbClr val="CCECFF"/>
                </a:solidFill>
                <a:effectLst>
                  <a:outerShdw blurRad="38100" dist="38100" dir="2700000" algn="tl">
                    <a:srgbClr val="000000"/>
                  </a:outerShdw>
                </a:effectLst>
                <a:latin typeface="Storybook" pitchFamily="2" charset="0"/>
              </a:rPr>
              <a:t>THE TILT &amp; PIVOT POINT</a:t>
            </a:r>
          </a:p>
        </p:txBody>
      </p:sp>
      <p:sp>
        <p:nvSpPr>
          <p:cNvPr id="5429253" name="WordArt 5"/>
          <p:cNvSpPr>
            <a:spLocks noChangeArrowheads="1" noChangeShapeType="1" noTextEdit="1"/>
          </p:cNvSpPr>
          <p:nvPr/>
        </p:nvSpPr>
        <p:spPr bwMode="auto">
          <a:xfrm>
            <a:off x="2514600" y="1676400"/>
            <a:ext cx="7086600" cy="419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TRANSFORMATION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THEORETICAL SCHISM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TO PRACTICAL SCHISM</a:t>
            </a:r>
          </a:p>
        </p:txBody>
      </p:sp>
    </p:spTree>
    <p:extLst>
      <p:ext uri="{BB962C8B-B14F-4D97-AF65-F5344CB8AC3E}">
        <p14:creationId xmlns:p14="http://schemas.microsoft.com/office/powerpoint/2010/main" val="317828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29250">
                                            <p:txEl>
                                              <p:pRg st="0" end="0"/>
                                            </p:txEl>
                                          </p:spTgt>
                                        </p:tgtEl>
                                        <p:attrNameLst>
                                          <p:attrName>style.visibility</p:attrName>
                                        </p:attrNameLst>
                                      </p:cBhvr>
                                      <p:to>
                                        <p:strVal val="visible"/>
                                      </p:to>
                                    </p:set>
                                    <p:anim calcmode="lin" valueType="num">
                                      <p:cBhvr additive="base">
                                        <p:cTn id="7" dur="300" fill="hold"/>
                                        <p:tgtEl>
                                          <p:spTgt spid="5429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29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429253"/>
                                        </p:tgtEl>
                                        <p:attrNameLst>
                                          <p:attrName>style.visibility</p:attrName>
                                        </p:attrNameLst>
                                      </p:cBhvr>
                                      <p:to>
                                        <p:strVal val="visible"/>
                                      </p:to>
                                    </p:set>
                                    <p:anim calcmode="lin" valueType="num">
                                      <p:cBhvr>
                                        <p:cTn id="13" dur="500" fill="hold"/>
                                        <p:tgtEl>
                                          <p:spTgt spid="5429253"/>
                                        </p:tgtEl>
                                        <p:attrNameLst>
                                          <p:attrName>ppt_w</p:attrName>
                                        </p:attrNameLst>
                                      </p:cBhvr>
                                      <p:tavLst>
                                        <p:tav tm="0">
                                          <p:val>
                                            <p:strVal val="4/3*#ppt_w"/>
                                          </p:val>
                                        </p:tav>
                                        <p:tav tm="100000">
                                          <p:val>
                                            <p:strVal val="#ppt_w"/>
                                          </p:val>
                                        </p:tav>
                                      </p:tavLst>
                                    </p:anim>
                                    <p:anim calcmode="lin" valueType="num">
                                      <p:cBhvr>
                                        <p:cTn id="14" dur="500" fill="hold"/>
                                        <p:tgtEl>
                                          <p:spTgt spid="542925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250" grpId="0" build="p" autoUpdateAnimBg="0"/>
      <p:bldP spid="542925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245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1518</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245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245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245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At a meeting in Heidelberg, Germany, Luther defends his theology</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792454" name="Picture 6" descr="Europe Reform Map"/>
          <p:cNvPicPr>
            <a:picLocks noChangeAspect="1" noChangeArrowheads="1"/>
          </p:cNvPicPr>
          <p:nvPr/>
        </p:nvPicPr>
        <p:blipFill>
          <a:blip r:embed="rId4" cstate="print"/>
          <a:srcRect l="48120" t="32768" r="16107" b="30081"/>
          <a:stretch>
            <a:fillRect/>
          </a:stretch>
        </p:blipFill>
        <p:spPr bwMode="auto">
          <a:xfrm>
            <a:off x="6858000" y="3505200"/>
            <a:ext cx="3276600" cy="2808288"/>
          </a:xfrm>
          <a:prstGeom prst="rect">
            <a:avLst/>
          </a:prstGeom>
          <a:noFill/>
          <a:ln w="38100">
            <a:solidFill>
              <a:srgbClr val="14455E"/>
            </a:solidFill>
            <a:miter lim="800000"/>
            <a:headEnd/>
            <a:tailEnd/>
          </a:ln>
        </p:spPr>
      </p:pic>
      <p:sp>
        <p:nvSpPr>
          <p:cNvPr id="2792455" name="Oval 7"/>
          <p:cNvSpPr>
            <a:spLocks noChangeArrowheads="1"/>
          </p:cNvSpPr>
          <p:nvPr/>
        </p:nvSpPr>
        <p:spPr bwMode="auto">
          <a:xfrm>
            <a:off x="8153400" y="4527550"/>
            <a:ext cx="609600" cy="34925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2456" name="Rectangle 8"/>
          <p:cNvSpPr>
            <a:spLocks noChangeArrowheads="1"/>
          </p:cNvSpPr>
          <p:nvPr/>
        </p:nvSpPr>
        <p:spPr bwMode="auto">
          <a:xfrm>
            <a:off x="3352800" y="12192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Later he appears before Cardinal Cajetan at Augsburg, Germany, but refuses to recant (take back or say one no longer has an opinion or belief)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Frederick the </a:t>
            </a:r>
            <a:b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Wise protects </a:t>
            </a:r>
            <a:b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Luther from </a:t>
            </a:r>
            <a:b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being handed </a:t>
            </a:r>
            <a:b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over to Rome</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2792457" name="Text Box 9"/>
          <p:cNvSpPr txBox="1">
            <a:spLocks noChangeArrowheads="1"/>
          </p:cNvSpPr>
          <p:nvPr/>
        </p:nvSpPr>
        <p:spPr bwMode="auto">
          <a:xfrm>
            <a:off x="6629401" y="6461126"/>
            <a:ext cx="371792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Behind Scene Political Theatre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24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92456">
                                            <p:txEl>
                                              <p:pRg st="1" end="1"/>
                                            </p:txEl>
                                          </p:spTgt>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792454"/>
                                        </p:tgtEl>
                                        <p:attrNameLst>
                                          <p:attrName>style.visibility</p:attrName>
                                        </p:attrNameLst>
                                      </p:cBhvr>
                                      <p:to>
                                        <p:strVal val="visible"/>
                                      </p:to>
                                    </p:set>
                                    <p:animEffect transition="in" filter="dissolve">
                                      <p:cBhvr>
                                        <p:cTn id="14" dur="500"/>
                                        <p:tgtEl>
                                          <p:spTgt spid="279245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792455"/>
                                        </p:tgtEl>
                                        <p:attrNameLst>
                                          <p:attrName>style.visibility</p:attrName>
                                        </p:attrNameLst>
                                      </p:cBhvr>
                                      <p:to>
                                        <p:strVal val="visible"/>
                                      </p:to>
                                    </p:set>
                                    <p:animEffect transition="in" filter="wipe(left)">
                                      <p:cBhvr>
                                        <p:cTn id="18" dur="500"/>
                                        <p:tgtEl>
                                          <p:spTgt spid="279245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2792457"/>
                                        </p:tgtEl>
                                        <p:attrNameLst>
                                          <p:attrName>style.visibility</p:attrName>
                                        </p:attrNameLst>
                                      </p:cBhvr>
                                      <p:to>
                                        <p:strVal val="visible"/>
                                      </p:to>
                                    </p:set>
                                    <p:anim calcmode="lin" valueType="num">
                                      <p:cBhvr>
                                        <p:cTn id="23" dur="500" fill="hold"/>
                                        <p:tgtEl>
                                          <p:spTgt spid="2792457"/>
                                        </p:tgtEl>
                                        <p:attrNameLst>
                                          <p:attrName>ppt_w</p:attrName>
                                        </p:attrNameLst>
                                      </p:cBhvr>
                                      <p:tavLst>
                                        <p:tav tm="0">
                                          <p:val>
                                            <p:strVal val="4/3*#ppt_w"/>
                                          </p:val>
                                        </p:tav>
                                        <p:tav tm="100000">
                                          <p:val>
                                            <p:strVal val="#ppt_w"/>
                                          </p:val>
                                        </p:tav>
                                      </p:tavLst>
                                    </p:anim>
                                    <p:anim calcmode="lin" valueType="num">
                                      <p:cBhvr>
                                        <p:cTn id="24" dur="500" fill="hold"/>
                                        <p:tgtEl>
                                          <p:spTgt spid="279245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2455" grpId="0" animBg="1"/>
      <p:bldP spid="2792456" grpId="0" build="p" autoUpdateAnimBg="0"/>
      <p:bldP spid="2792457"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55650" name="Rectangle 2" descr="Papyrus"/>
          <p:cNvSpPr>
            <a:spLocks noGrp="1" noChangeArrowheads="1"/>
          </p:cNvSpPr>
          <p:nvPr>
            <p:ph type="title"/>
          </p:nvPr>
        </p:nvSpPr>
        <p:spPr>
          <a:xfrm>
            <a:off x="1068404" y="228600"/>
            <a:ext cx="10048775" cy="1752600"/>
          </a:xfrm>
          <a:blipFill dpi="0" rotWithShape="0">
            <a:blip r:embed="rId4" cstate="print"/>
            <a:srcRect/>
            <a:tile tx="0" ty="0" sx="100000" sy="100000" flip="none" algn="tl"/>
          </a:blipFill>
          <a:ln/>
        </p:spPr>
        <p:txBody>
          <a:bodyPr/>
          <a:lstStyle/>
          <a:p>
            <a:r>
              <a:rPr lang="en-US" sz="4800" dirty="0">
                <a:effectLst>
                  <a:outerShdw blurRad="38100" dist="38100" dir="2700000" algn="tl">
                    <a:srgbClr val="FFFFFF"/>
                  </a:outerShdw>
                </a:effectLst>
                <a:latin typeface="Banner" pitchFamily="2" charset="0"/>
              </a:rPr>
              <a:t>Sentence Launching Reformation Public</a:t>
            </a:r>
            <a:r>
              <a:rPr lang="en-US" sz="4800" dirty="0">
                <a:latin typeface="Banner" pitchFamily="2" charset="0"/>
              </a:rPr>
              <a:t>                     </a:t>
            </a:r>
            <a:r>
              <a:rPr lang="en-US" sz="4000" dirty="0">
                <a:effectLst>
                  <a:outerShdw blurRad="38100" dist="38100" dir="2700000" algn="tl">
                    <a:srgbClr val="FFFFFF"/>
                  </a:outerShdw>
                </a:effectLst>
              </a:rPr>
              <a:t>Papal Reply Sending Luther Over The Edge</a:t>
            </a:r>
            <a:r>
              <a:rPr lang="en-US" sz="4000" b="1" dirty="0">
                <a:effectLst>
                  <a:outerShdw blurRad="38100" dist="38100" dir="2700000" algn="tl">
                    <a:srgbClr val="FFFFFF"/>
                  </a:outerShdw>
                </a:effectLst>
              </a:rPr>
              <a:t> </a:t>
            </a:r>
            <a:r>
              <a:rPr lang="en-US" sz="3200" b="1" dirty="0">
                <a:solidFill>
                  <a:srgbClr val="660033"/>
                </a:solidFill>
                <a:effectLst>
                  <a:outerShdw blurRad="38100" dist="38100" dir="2700000" algn="tl">
                    <a:srgbClr val="000000"/>
                  </a:outerShdw>
                </a:effectLst>
              </a:rPr>
              <a:t>Luther Responds: </a:t>
            </a:r>
            <a:r>
              <a:rPr lang="en-US" sz="3200" b="1" i="1" dirty="0">
                <a:solidFill>
                  <a:srgbClr val="660033"/>
                </a:solidFill>
                <a:effectLst>
                  <a:outerShdw blurRad="38100" dist="38100" dir="2700000" algn="tl">
                    <a:srgbClr val="000000"/>
                  </a:outerShdw>
                </a:effectLst>
              </a:rPr>
              <a:t>“The Pope’s The Anti-Christ”</a:t>
            </a:r>
          </a:p>
        </p:txBody>
      </p:sp>
      <p:sp>
        <p:nvSpPr>
          <p:cNvPr id="155651" name="Rectangle 3"/>
          <p:cNvSpPr>
            <a:spLocks noGrp="1" noChangeArrowheads="1"/>
          </p:cNvSpPr>
          <p:nvPr>
            <p:ph idx="1"/>
          </p:nvPr>
        </p:nvSpPr>
        <p:spPr>
          <a:xfrm>
            <a:off x="1530417" y="2079057"/>
            <a:ext cx="9115124" cy="4550343"/>
          </a:xfrm>
          <a:solidFill>
            <a:srgbClr val="FF5050"/>
          </a:solidFill>
        </p:spPr>
        <p:txBody>
          <a:bodyPr/>
          <a:lstStyle/>
          <a:p>
            <a:pPr>
              <a:buFontTx/>
              <a:buNone/>
            </a:pPr>
            <a:r>
              <a:rPr lang="en-US" sz="2800" b="1" dirty="0">
                <a:effectLst>
                  <a:outerShdw blurRad="38100" dist="38100" dir="2700000" algn="tl">
                    <a:srgbClr val="FFFFFF"/>
                  </a:outerShdw>
                </a:effectLst>
              </a:rPr>
              <a:t>Following Written Faith Belief Profession In The Not Yet</a:t>
            </a:r>
          </a:p>
          <a:p>
            <a:pPr>
              <a:buFontTx/>
              <a:buNone/>
            </a:pPr>
            <a:r>
              <a:rPr lang="en-US" sz="2800" b="1" dirty="0">
                <a:effectLst>
                  <a:outerShdw blurRad="38100" dist="38100" dir="2700000" algn="tl">
                    <a:srgbClr val="FFFFFF"/>
                  </a:outerShdw>
                </a:effectLst>
              </a:rPr>
              <a:t>Developed Or Formulated Papal Infallibility Doctrine We</a:t>
            </a:r>
          </a:p>
          <a:p>
            <a:pPr>
              <a:buFontTx/>
              <a:buNone/>
            </a:pPr>
            <a:r>
              <a:rPr lang="en-US" sz="2800" b="1" dirty="0">
                <a:effectLst>
                  <a:outerShdw blurRad="38100" dist="38100" dir="2700000" algn="tl">
                    <a:srgbClr val="FFFFFF"/>
                  </a:outerShdw>
                </a:effectLst>
              </a:rPr>
              <a:t> </a:t>
            </a:r>
            <a:r>
              <a:rPr lang="en-US" sz="2800" b="1" u="sng" dirty="0">
                <a:effectLst>
                  <a:outerShdw blurRad="38100" dist="38100" dir="2700000" algn="tl">
                    <a:srgbClr val="FFFFFF"/>
                  </a:outerShdw>
                </a:effectLst>
              </a:rPr>
              <a:t>Find These Words From S. </a:t>
            </a:r>
            <a:r>
              <a:rPr lang="en-US" sz="2800" b="1" u="sng" dirty="0" err="1">
                <a:effectLst>
                  <a:outerShdw blurRad="38100" dist="38100" dir="2700000" algn="tl">
                    <a:srgbClr val="FFFFFF"/>
                  </a:outerShdw>
                </a:effectLst>
              </a:rPr>
              <a:t>Prierias</a:t>
            </a:r>
            <a:r>
              <a:rPr lang="en-US" sz="2800" b="1" u="sng" dirty="0">
                <a:effectLst>
                  <a:outerShdw blurRad="38100" dist="38100" dir="2700000" algn="tl">
                    <a:srgbClr val="FFFFFF"/>
                  </a:outerShdw>
                </a:effectLst>
              </a:rPr>
              <a:t> - Rome’s Theologian:</a:t>
            </a:r>
          </a:p>
          <a:p>
            <a:pPr>
              <a:buFontTx/>
              <a:buNone/>
            </a:pPr>
            <a:r>
              <a:rPr lang="en-US" sz="4800" i="1" dirty="0">
                <a:effectLst>
                  <a:outerShdw blurRad="38100" dist="38100" dir="2700000" algn="tl">
                    <a:srgbClr val="FFFFFF"/>
                  </a:outerShdw>
                </a:effectLst>
              </a:rPr>
              <a:t> </a:t>
            </a:r>
            <a:r>
              <a:rPr lang="en-US" sz="4800" b="1" dirty="0">
                <a:solidFill>
                  <a:schemeClr val="bg1"/>
                </a:solidFill>
                <a:effectLst>
                  <a:outerShdw blurRad="38100" dist="38100" dir="2700000" algn="tl">
                    <a:srgbClr val="000000"/>
                  </a:outerShdw>
                </a:effectLst>
              </a:rPr>
              <a:t>“If the Pope were so scandalously bad that he led multitudes of souls to the Devil,  still he could not be removed from office.”</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9122" name="Rectangle 2"/>
          <p:cNvSpPr>
            <a:spLocks noGrp="1" noChangeArrowheads="1"/>
          </p:cNvSpPr>
          <p:nvPr>
            <p:ph type="title"/>
          </p:nvPr>
        </p:nvSpPr>
        <p:spPr/>
        <p:txBody>
          <a:bodyPr/>
          <a:lstStyle/>
          <a:p>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ac.bmp"/>
          <p:cNvPicPr>
            <a:picLocks noGrp="1" noChangeAspect="1"/>
          </p:cNvPicPr>
          <p:nvPr>
            <p:ph idx="1"/>
          </p:nvPr>
        </p:nvPicPr>
        <p:blipFill>
          <a:blip r:embed="rId2" cstate="print"/>
          <a:stretch>
            <a:fillRect/>
          </a:stretch>
        </p:blipFill>
        <p:spPr>
          <a:xfrm>
            <a:off x="1" y="0"/>
            <a:ext cx="12192000" cy="6858000"/>
          </a:xfrm>
        </p:spPr>
      </p:pic>
      <p:pic>
        <p:nvPicPr>
          <p:cNvPr id="5" name="Picture 4" descr="ac2.bmp"/>
          <p:cNvPicPr>
            <a:picLocks noChangeAspect="1"/>
          </p:cNvPicPr>
          <p:nvPr/>
        </p:nvPicPr>
        <p:blipFill>
          <a:blip r:embed="rId3" cstate="print"/>
          <a:stretch>
            <a:fillRect/>
          </a:stretch>
        </p:blipFill>
        <p:spPr>
          <a:xfrm>
            <a:off x="67377" y="0"/>
            <a:ext cx="12124623" cy="6858000"/>
          </a:xfrm>
          <a:prstGeom prst="rect">
            <a:avLst/>
          </a:prstGeom>
        </p:spPr>
      </p:pic>
      <p:pic>
        <p:nvPicPr>
          <p:cNvPr id="6" name="Picture 5" descr="ac3.bmp"/>
          <p:cNvPicPr>
            <a:picLocks noChangeAspect="1"/>
          </p:cNvPicPr>
          <p:nvPr/>
        </p:nvPicPr>
        <p:blipFill>
          <a:blip r:embed="rId4" cstate="print"/>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2A5ABA4-983C-1944-7C4F-15A9ABEAC870}"/>
              </a:ext>
            </a:extLst>
          </p:cNvPr>
          <p:cNvPicPr>
            <a:picLocks noChangeAspect="1"/>
          </p:cNvPicPr>
          <p:nvPr/>
        </p:nvPicPr>
        <p:blipFill>
          <a:blip r:embed="rId5"/>
          <a:stretch>
            <a:fillRect/>
          </a:stretch>
        </p:blipFill>
        <p:spPr>
          <a:xfrm>
            <a:off x="1" y="0"/>
            <a:ext cx="12191998" cy="6858000"/>
          </a:xfrm>
          <a:prstGeom prst="rect">
            <a:avLst/>
          </a:prstGeom>
        </p:spPr>
      </p:pic>
      <p:sp>
        <p:nvSpPr>
          <p:cNvPr id="7" name="Rectangle 6">
            <a:extLst>
              <a:ext uri="{FF2B5EF4-FFF2-40B4-BE49-F238E27FC236}">
                <a16:creationId xmlns:a16="http://schemas.microsoft.com/office/drawing/2014/main" id="{7A7DAF8B-298A-EC12-280A-F1FA05AF2F26}"/>
              </a:ext>
            </a:extLst>
          </p:cNvPr>
          <p:cNvSpPr/>
          <p:nvPr/>
        </p:nvSpPr>
        <p:spPr>
          <a:xfrm>
            <a:off x="-81280" y="1"/>
            <a:ext cx="12273279" cy="4647426"/>
          </a:xfrm>
          <a:prstGeom prst="rect">
            <a:avLst/>
          </a:prstGeom>
          <a:noFill/>
        </p:spPr>
        <p:txBody>
          <a:bodyPr wrap="square" lIns="91440" tIns="45720" rIns="91440" bIns="45720">
            <a:spAutoFit/>
          </a:bodyPr>
          <a:lstStyle/>
          <a:p>
            <a:pPr algn="ctr"/>
            <a:r>
              <a:rPr lang="en-US" sz="7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 his translation of the Book of Revelation Martin Luther portrays the Catholic Church </a:t>
            </a:r>
            <a:r>
              <a:rPr lang="en-US" sz="8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as the Whore of Babylon!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2000" fill="hold"/>
                                        <p:tgtEl>
                                          <p:spTgt spid="7">
                                            <p:txEl>
                                              <p:pRg st="0" end="0"/>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1519</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4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1" i="0" u="none" strike="noStrike" kern="1200" cap="none" spc="0" normalizeH="0" baseline="0" noProof="0" dirty="0">
                <a:ln>
                  <a:noFill/>
                </a:ln>
                <a:solidFill>
                  <a:srgbClr val="C00000"/>
                </a:solidFill>
                <a:effectLst/>
                <a:uLnTx/>
                <a:uFillTx/>
                <a:latin typeface="Times New Roman" pitchFamily="18" charset="0"/>
                <a:ea typeface="+mn-ea"/>
                <a:cs typeface="+mn-cs"/>
              </a:rPr>
              <a:t>Martin Luther questions </a:t>
            </a:r>
            <a:br>
              <a:rPr kumimoji="0" lang="en-US" sz="3400" b="1"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1" i="0" u="none" strike="noStrike" kern="1200" cap="none" spc="0" normalizeH="0" baseline="0" noProof="0" dirty="0">
                <a:ln>
                  <a:noFill/>
                </a:ln>
                <a:solidFill>
                  <a:srgbClr val="C00000"/>
                </a:solidFill>
                <a:effectLst/>
                <a:uLnTx/>
                <a:uFillTx/>
                <a:latin typeface="Times New Roman" pitchFamily="18" charset="0"/>
                <a:ea typeface="+mn-ea"/>
                <a:cs typeface="+mn-cs"/>
              </a:rPr>
              <a:t>papal infallibility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(belief that the pope is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preserved from error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in matters of faith and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morals) and begins New Testament sermon series, </a:t>
            </a:r>
            <a:r>
              <a:rPr kumimoji="0" lang="en-US" sz="3400" i="0" u="none" strike="noStrike" kern="1200" cap="none" spc="0" normalizeH="0" baseline="0" noProof="0" dirty="0">
                <a:ln>
                  <a:noFill/>
                </a:ln>
                <a:solidFill>
                  <a:srgbClr val="C00000"/>
                </a:solidFill>
                <a:effectLst/>
                <a:uLnTx/>
                <a:uFillTx/>
                <a:latin typeface="Times New Roman" pitchFamily="18" charset="0"/>
                <a:ea typeface="+mn-ea"/>
                <a:cs typeface="+mn-cs"/>
              </a:rPr>
              <a:t>starting a new era of preaching</a:t>
            </a:r>
            <a:endParaRPr kumimoji="0" lang="en-US" sz="3200" i="0" u="none" strike="noStrike" kern="1200" cap="none" spc="0" normalizeH="0" baseline="0" noProof="0" dirty="0">
              <a:ln>
                <a:noFill/>
              </a:ln>
              <a:solidFill>
                <a:srgbClr val="C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794502" name="Group 6"/>
          <p:cNvGrpSpPr>
            <a:grpSpLocks/>
          </p:cNvGrpSpPr>
          <p:nvPr/>
        </p:nvGrpSpPr>
        <p:grpSpPr bwMode="auto">
          <a:xfrm>
            <a:off x="8382000" y="457200"/>
            <a:ext cx="2057400" cy="2362200"/>
            <a:chOff x="4320" y="288"/>
            <a:chExt cx="1296" cy="1488"/>
          </a:xfrm>
        </p:grpSpPr>
        <p:pic>
          <p:nvPicPr>
            <p:cNvPr id="2794503" name="Picture 7" descr="m luther2-color"/>
            <p:cNvPicPr>
              <a:picLocks noChangeAspect="1" noChangeArrowheads="1"/>
            </p:cNvPicPr>
            <p:nvPr/>
          </p:nvPicPr>
          <p:blipFill>
            <a:blip r:embed="rId4" cstate="print"/>
            <a:srcRect/>
            <a:stretch>
              <a:fillRect/>
            </a:stretch>
          </p:blipFill>
          <p:spPr bwMode="auto">
            <a:xfrm>
              <a:off x="4368" y="288"/>
              <a:ext cx="1200" cy="1200"/>
            </a:xfrm>
            <a:prstGeom prst="rect">
              <a:avLst/>
            </a:prstGeom>
            <a:noFill/>
            <a:ln w="38100">
              <a:solidFill>
                <a:srgbClr val="14455E"/>
              </a:solidFill>
              <a:miter lim="800000"/>
              <a:headEnd/>
              <a:tailEnd/>
            </a:ln>
          </p:spPr>
        </p:pic>
        <p:sp>
          <p:nvSpPr>
            <p:cNvPr id="2794504" name="Text Box 8"/>
            <p:cNvSpPr txBox="1">
              <a:spLocks noChangeArrowheads="1"/>
            </p:cNvSpPr>
            <p:nvPr/>
          </p:nvSpPr>
          <p:spPr bwMode="auto">
            <a:xfrm>
              <a:off x="4320" y="1519"/>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Martin Luther</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794505" name="Rectangle 9"/>
          <p:cNvSpPr>
            <a:spLocks noChangeArrowheads="1"/>
          </p:cNvSpPr>
          <p:nvPr/>
        </p:nvSpPr>
        <p:spPr bwMode="auto">
          <a:xfrm>
            <a:off x="3352800" y="4495800"/>
            <a:ext cx="4953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Ulrich Zwingli begins New Testament sermons, thus ushering in the Swiss reformation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94506" name="Group 10"/>
          <p:cNvGrpSpPr>
            <a:grpSpLocks/>
          </p:cNvGrpSpPr>
          <p:nvPr/>
        </p:nvGrpSpPr>
        <p:grpSpPr bwMode="auto">
          <a:xfrm>
            <a:off x="8243888" y="4267200"/>
            <a:ext cx="2195512" cy="2465388"/>
            <a:chOff x="4233" y="2688"/>
            <a:chExt cx="1383" cy="1553"/>
          </a:xfrm>
        </p:grpSpPr>
        <p:pic>
          <p:nvPicPr>
            <p:cNvPr id="2794507" name="Picture 11" descr="Zwingli"/>
            <p:cNvPicPr>
              <a:picLocks noChangeAspect="1" noChangeArrowheads="1"/>
            </p:cNvPicPr>
            <p:nvPr/>
          </p:nvPicPr>
          <p:blipFill>
            <a:blip r:embed="rId5" cstate="print"/>
            <a:srcRect/>
            <a:stretch>
              <a:fillRect/>
            </a:stretch>
          </p:blipFill>
          <p:spPr bwMode="auto">
            <a:xfrm>
              <a:off x="4233" y="2688"/>
              <a:ext cx="1335" cy="1344"/>
            </a:xfrm>
            <a:prstGeom prst="rect">
              <a:avLst/>
            </a:prstGeom>
            <a:noFill/>
          </p:spPr>
        </p:pic>
        <p:sp>
          <p:nvSpPr>
            <p:cNvPr id="2794508" name="Text Box 12"/>
            <p:cNvSpPr txBox="1">
              <a:spLocks noChangeArrowheads="1"/>
            </p:cNvSpPr>
            <p:nvPr/>
          </p:nvSpPr>
          <p:spPr bwMode="auto">
            <a:xfrm>
              <a:off x="4320" y="3984"/>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Ulrich Zwingli</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8222077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450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4506"/>
                                        </p:tgtEl>
                                        <p:attrNameLst>
                                          <p:attrName>style.visibility</p:attrName>
                                        </p:attrNameLst>
                                      </p:cBhvr>
                                      <p:to>
                                        <p:strVal val="visible"/>
                                      </p:to>
                                    </p:set>
                                    <p:animEffect transition="in" filter="dissolve">
                                      <p:cBhvr>
                                        <p:cTn id="10" dur="500"/>
                                        <p:tgtEl>
                                          <p:spTgt spid="279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505"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8850" name="Rectangle 2" descr="Purple mesh"/>
          <p:cNvSpPr>
            <a:spLocks noGrp="1" noChangeArrowheads="1"/>
          </p:cNvSpPr>
          <p:nvPr>
            <p:ph type="body" idx="1"/>
          </p:nvPr>
        </p:nvSpPr>
        <p:spPr>
          <a:xfrm>
            <a:off x="2209800" y="1219200"/>
            <a:ext cx="78486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characteristic of being incapable of failing to accomplish     a predetermined purpose.  In Protestant theology infallibility is usually associated with Scripture.   In Roman Catholic theology infallibility is also extended to the teaching of the church </a:t>
            </a:r>
            <a:r>
              <a:rPr lang="en-US" sz="4000" dirty="0" err="1">
                <a:solidFill>
                  <a:srgbClr val="FFFF00"/>
                </a:solidFill>
                <a:effectLst>
                  <a:outerShdw blurRad="38100" dist="38100" dir="2700000" algn="tl">
                    <a:srgbClr val="000000"/>
                  </a:outerShdw>
                </a:effectLst>
                <a:latin typeface="Old English Text MT" pitchFamily="66" charset="0"/>
              </a:rPr>
              <a:t>magisterium</a:t>
            </a:r>
            <a:r>
              <a:rPr lang="en-US" sz="4000" dirty="0">
                <a:solidFill>
                  <a:srgbClr val="FFFF00"/>
                </a:solidFill>
                <a:effectLst>
                  <a:outerShdw blurRad="38100" dist="38100" dir="2700000" algn="tl">
                    <a:srgbClr val="000000"/>
                  </a:outerShdw>
                </a:effectLst>
                <a:latin typeface="Old English Text MT" pitchFamily="66" charset="0"/>
              </a:rPr>
              <a:t> under the authority of the pope.”</a:t>
            </a:r>
            <a:endParaRPr lang="en-US" sz="4000" dirty="0"/>
          </a:p>
        </p:txBody>
      </p:sp>
      <p:sp>
        <p:nvSpPr>
          <p:cNvPr id="3278851" name="WordArt 3"/>
          <p:cNvSpPr>
            <a:spLocks noChangeArrowheads="1" noChangeShapeType="1" noTextEdit="1"/>
          </p:cNvSpPr>
          <p:nvPr/>
        </p:nvSpPr>
        <p:spPr bwMode="auto">
          <a:xfrm>
            <a:off x="2209800" y="228600"/>
            <a:ext cx="78486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INFALLIBILITY</a:t>
            </a:r>
          </a:p>
        </p:txBody>
      </p:sp>
      <p:sp>
        <p:nvSpPr>
          <p:cNvPr id="327885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8851"/>
                                        </p:tgtEl>
                                        <p:attrNameLst>
                                          <p:attrName>style.visibility</p:attrName>
                                        </p:attrNameLst>
                                      </p:cBhvr>
                                      <p:to>
                                        <p:strVal val="visible"/>
                                      </p:to>
                                    </p:set>
                                    <p:anim calcmode="lin" valueType="num">
                                      <p:cBhvr>
                                        <p:cTn id="7" dur="5000" fill="hold"/>
                                        <p:tgtEl>
                                          <p:spTgt spid="3278851"/>
                                        </p:tgtEl>
                                        <p:attrNameLst>
                                          <p:attrName>ppt_w</p:attrName>
                                        </p:attrNameLst>
                                      </p:cBhvr>
                                      <p:tavLst>
                                        <p:tav tm="0" fmla="#ppt_w*sin(2.5*pi*$)">
                                          <p:val>
                                            <p:fltVal val="0"/>
                                          </p:val>
                                        </p:tav>
                                        <p:tav tm="100000">
                                          <p:val>
                                            <p:fltVal val="1"/>
                                          </p:val>
                                        </p:tav>
                                      </p:tavLst>
                                    </p:anim>
                                    <p:anim calcmode="lin" valueType="num">
                                      <p:cBhvr>
                                        <p:cTn id="8" dur="5000" fill="hold"/>
                                        <p:tgtEl>
                                          <p:spTgt spid="32788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8850">
                                            <p:txEl>
                                              <p:pRg st="0" end="0"/>
                                            </p:txEl>
                                          </p:spTgt>
                                        </p:tgtEl>
                                        <p:attrNameLst>
                                          <p:attrName>style.visibility</p:attrName>
                                        </p:attrNameLst>
                                      </p:cBhvr>
                                      <p:to>
                                        <p:strVal val="visible"/>
                                      </p:to>
                                    </p:set>
                                    <p:animEffect transition="in" filter="wipe(left)">
                                      <p:cBhvr>
                                        <p:cTn id="13" dur="500"/>
                                        <p:tgtEl>
                                          <p:spTgt spid="327885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8852"/>
                                        </p:tgtEl>
                                        <p:attrNameLst>
                                          <p:attrName>style.visibility</p:attrName>
                                        </p:attrNameLst>
                                      </p:cBhvr>
                                      <p:to>
                                        <p:strVal val="visible"/>
                                      </p:to>
                                    </p:set>
                                    <p:anim calcmode="lin" valueType="num">
                                      <p:cBhvr>
                                        <p:cTn id="18" dur="500" fill="hold"/>
                                        <p:tgtEl>
                                          <p:spTgt spid="3278852"/>
                                        </p:tgtEl>
                                        <p:attrNameLst>
                                          <p:attrName>ppt_w</p:attrName>
                                        </p:attrNameLst>
                                      </p:cBhvr>
                                      <p:tavLst>
                                        <p:tav tm="0">
                                          <p:val>
                                            <p:fltVal val="0"/>
                                          </p:val>
                                        </p:tav>
                                        <p:tav tm="100000">
                                          <p:val>
                                            <p:strVal val="#ppt_w"/>
                                          </p:val>
                                        </p:tav>
                                      </p:tavLst>
                                    </p:anim>
                                    <p:anim calcmode="lin" valueType="num">
                                      <p:cBhvr>
                                        <p:cTn id="19" dur="500" fill="hold"/>
                                        <p:tgtEl>
                                          <p:spTgt spid="3278852"/>
                                        </p:tgtEl>
                                        <p:attrNameLst>
                                          <p:attrName>ppt_h</p:attrName>
                                        </p:attrNameLst>
                                      </p:cBhvr>
                                      <p:tavLst>
                                        <p:tav tm="0">
                                          <p:val>
                                            <p:fltVal val="0"/>
                                          </p:val>
                                        </p:tav>
                                        <p:tav tm="100000">
                                          <p:val>
                                            <p:strVal val="#ppt_h"/>
                                          </p:val>
                                        </p:tav>
                                      </p:tavLst>
                                    </p:anim>
                                    <p:anim calcmode="lin" valueType="num">
                                      <p:cBhvr>
                                        <p:cTn id="20" dur="500" fill="hold"/>
                                        <p:tgtEl>
                                          <p:spTgt spid="3278852"/>
                                        </p:tgtEl>
                                        <p:attrNameLst>
                                          <p:attrName>ppt_x</p:attrName>
                                        </p:attrNameLst>
                                      </p:cBhvr>
                                      <p:tavLst>
                                        <p:tav tm="0">
                                          <p:val>
                                            <p:fltVal val="0.5"/>
                                          </p:val>
                                        </p:tav>
                                        <p:tav tm="100000">
                                          <p:val>
                                            <p:strVal val="#ppt_x"/>
                                          </p:val>
                                        </p:tav>
                                      </p:tavLst>
                                    </p:anim>
                                    <p:anim calcmode="lin" valueType="num">
                                      <p:cBhvr>
                                        <p:cTn id="21" dur="500" fill="hold"/>
                                        <p:tgtEl>
                                          <p:spTgt spid="3278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850" grpId="0" build="p" autoUpdateAnimBg="0" rev="1"/>
      <p:bldP spid="3278851" grpId="0" animBg="1"/>
      <p:bldP spid="3278852"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1519</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4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Martin Luther questions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papal infallibility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(belief that the pope is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preserved from error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in matters of faith and </a:t>
            </a:r>
            <a:b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C00000"/>
                </a:solidFill>
                <a:effectLst/>
                <a:uLnTx/>
                <a:uFillTx/>
                <a:latin typeface="Times New Roman" pitchFamily="18" charset="0"/>
                <a:ea typeface="+mn-ea"/>
                <a:cs typeface="+mn-cs"/>
              </a:rPr>
              <a:t>morals) and begins New Testament sermon series, </a:t>
            </a:r>
            <a:r>
              <a:rPr kumimoji="0" lang="en-US" sz="3400" b="1" i="0" u="none" strike="noStrike" kern="1200" cap="none" spc="0" normalizeH="0" baseline="0" noProof="0" dirty="0">
                <a:ln>
                  <a:noFill/>
                </a:ln>
                <a:solidFill>
                  <a:srgbClr val="C00000"/>
                </a:solidFill>
                <a:effectLst/>
                <a:uLnTx/>
                <a:uFillTx/>
                <a:latin typeface="Times New Roman" pitchFamily="18" charset="0"/>
                <a:ea typeface="+mn-ea"/>
                <a:cs typeface="+mn-cs"/>
              </a:rPr>
              <a:t>starting a new era of preaching</a:t>
            </a:r>
            <a:endParaRPr kumimoji="0" lang="en-US" sz="3200" b="1" i="0" u="none" strike="noStrike" kern="1200" cap="none" spc="0" normalizeH="0" baseline="0" noProof="0" dirty="0">
              <a:ln>
                <a:noFill/>
              </a:ln>
              <a:solidFill>
                <a:srgbClr val="C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794502" name="Group 6"/>
          <p:cNvGrpSpPr>
            <a:grpSpLocks/>
          </p:cNvGrpSpPr>
          <p:nvPr/>
        </p:nvGrpSpPr>
        <p:grpSpPr bwMode="auto">
          <a:xfrm>
            <a:off x="8382000" y="457200"/>
            <a:ext cx="2057400" cy="2362200"/>
            <a:chOff x="4320" y="288"/>
            <a:chExt cx="1296" cy="1488"/>
          </a:xfrm>
        </p:grpSpPr>
        <p:pic>
          <p:nvPicPr>
            <p:cNvPr id="2794503" name="Picture 7" descr="m luther2-color"/>
            <p:cNvPicPr>
              <a:picLocks noChangeAspect="1" noChangeArrowheads="1"/>
            </p:cNvPicPr>
            <p:nvPr/>
          </p:nvPicPr>
          <p:blipFill>
            <a:blip r:embed="rId4" cstate="print"/>
            <a:srcRect/>
            <a:stretch>
              <a:fillRect/>
            </a:stretch>
          </p:blipFill>
          <p:spPr bwMode="auto">
            <a:xfrm>
              <a:off x="4368" y="288"/>
              <a:ext cx="1200" cy="1200"/>
            </a:xfrm>
            <a:prstGeom prst="rect">
              <a:avLst/>
            </a:prstGeom>
            <a:noFill/>
            <a:ln w="38100">
              <a:solidFill>
                <a:srgbClr val="14455E"/>
              </a:solidFill>
              <a:miter lim="800000"/>
              <a:headEnd/>
              <a:tailEnd/>
            </a:ln>
          </p:spPr>
        </p:pic>
        <p:sp>
          <p:nvSpPr>
            <p:cNvPr id="2794504" name="Text Box 8"/>
            <p:cNvSpPr txBox="1">
              <a:spLocks noChangeArrowheads="1"/>
            </p:cNvSpPr>
            <p:nvPr/>
          </p:nvSpPr>
          <p:spPr bwMode="auto">
            <a:xfrm>
              <a:off x="4320" y="1519"/>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Martin Luther</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794505" name="Rectangle 9"/>
          <p:cNvSpPr>
            <a:spLocks noChangeArrowheads="1"/>
          </p:cNvSpPr>
          <p:nvPr/>
        </p:nvSpPr>
        <p:spPr bwMode="auto">
          <a:xfrm>
            <a:off x="3352800" y="4495800"/>
            <a:ext cx="4953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Ulrich Zwingli begins New Testament sermons, thus ushering in the Swiss reformation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94506" name="Group 10"/>
          <p:cNvGrpSpPr>
            <a:grpSpLocks/>
          </p:cNvGrpSpPr>
          <p:nvPr/>
        </p:nvGrpSpPr>
        <p:grpSpPr bwMode="auto">
          <a:xfrm>
            <a:off x="8243888" y="4267200"/>
            <a:ext cx="2195512" cy="2465388"/>
            <a:chOff x="4233" y="2688"/>
            <a:chExt cx="1383" cy="1553"/>
          </a:xfrm>
        </p:grpSpPr>
        <p:pic>
          <p:nvPicPr>
            <p:cNvPr id="2794507" name="Picture 11" descr="Zwingli"/>
            <p:cNvPicPr>
              <a:picLocks noChangeAspect="1" noChangeArrowheads="1"/>
            </p:cNvPicPr>
            <p:nvPr/>
          </p:nvPicPr>
          <p:blipFill>
            <a:blip r:embed="rId5" cstate="print"/>
            <a:srcRect/>
            <a:stretch>
              <a:fillRect/>
            </a:stretch>
          </p:blipFill>
          <p:spPr bwMode="auto">
            <a:xfrm>
              <a:off x="4233" y="2688"/>
              <a:ext cx="1335" cy="1344"/>
            </a:xfrm>
            <a:prstGeom prst="rect">
              <a:avLst/>
            </a:prstGeom>
            <a:noFill/>
          </p:spPr>
        </p:pic>
        <p:sp>
          <p:nvSpPr>
            <p:cNvPr id="2794508" name="Text Box 12"/>
            <p:cNvSpPr txBox="1">
              <a:spLocks noChangeArrowheads="1"/>
            </p:cNvSpPr>
            <p:nvPr/>
          </p:nvSpPr>
          <p:spPr bwMode="auto">
            <a:xfrm>
              <a:off x="4320" y="3984"/>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Ulrich Zwingli</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450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4506"/>
                                        </p:tgtEl>
                                        <p:attrNameLst>
                                          <p:attrName>style.visibility</p:attrName>
                                        </p:attrNameLst>
                                      </p:cBhvr>
                                      <p:to>
                                        <p:strVal val="visible"/>
                                      </p:to>
                                    </p:set>
                                    <p:animEffect transition="in" filter="dissolve">
                                      <p:cBhvr>
                                        <p:cTn id="10" dur="500"/>
                                        <p:tgtEl>
                                          <p:spTgt spid="279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505"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210114"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400" b="1">
                <a:solidFill>
                  <a:srgbClr val="FFFF00"/>
                </a:solidFill>
                <a:effectLst>
                  <a:outerShdw blurRad="38100" dist="38100" dir="2700000" algn="tl">
                    <a:srgbClr val="000000"/>
                  </a:outerShdw>
                </a:effectLst>
                <a:latin typeface="Old English Text MT" pitchFamily="66" charset="0"/>
              </a:rPr>
              <a:t>“The emphasis in the Roman Catholic tradition,  especially as proclaimed in the Middle Ages,  on the powers of earthly priests as essential mediators between God and humankind.”</a:t>
            </a:r>
            <a:endParaRPr lang="en-US" sz="4400"/>
          </a:p>
        </p:txBody>
      </p:sp>
      <p:sp>
        <p:nvSpPr>
          <p:cNvPr id="5210115"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SACERDOTALISM</a:t>
            </a:r>
          </a:p>
        </p:txBody>
      </p:sp>
      <p:sp>
        <p:nvSpPr>
          <p:cNvPr id="52101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10115"/>
                                        </p:tgtEl>
                                        <p:attrNameLst>
                                          <p:attrName>style.visibility</p:attrName>
                                        </p:attrNameLst>
                                      </p:cBhvr>
                                      <p:to>
                                        <p:strVal val="visible"/>
                                      </p:to>
                                    </p:set>
                                    <p:anim calcmode="lin" valueType="num">
                                      <p:cBhvr>
                                        <p:cTn id="7" dur="5000" fill="hold"/>
                                        <p:tgtEl>
                                          <p:spTgt spid="5210115"/>
                                        </p:tgtEl>
                                        <p:attrNameLst>
                                          <p:attrName>ppt_w</p:attrName>
                                        </p:attrNameLst>
                                      </p:cBhvr>
                                      <p:tavLst>
                                        <p:tav tm="0" fmla="#ppt_w*sin(2.5*pi*$)">
                                          <p:val>
                                            <p:fltVal val="0"/>
                                          </p:val>
                                        </p:tav>
                                        <p:tav tm="100000">
                                          <p:val>
                                            <p:fltVal val="1"/>
                                          </p:val>
                                        </p:tav>
                                      </p:tavLst>
                                    </p:anim>
                                    <p:anim calcmode="lin" valueType="num">
                                      <p:cBhvr>
                                        <p:cTn id="8" dur="5000" fill="hold"/>
                                        <p:tgtEl>
                                          <p:spTgt spid="52101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210114">
                                            <p:txEl>
                                              <p:pRg st="1" end="1"/>
                                            </p:txEl>
                                          </p:spTgt>
                                        </p:tgtEl>
                                        <p:attrNameLst>
                                          <p:attrName>style.visibility</p:attrName>
                                        </p:attrNameLst>
                                      </p:cBhvr>
                                      <p:to>
                                        <p:strVal val="visible"/>
                                      </p:to>
                                    </p:set>
                                    <p:animEffect transition="in" filter="wipe(left)">
                                      <p:cBhvr>
                                        <p:cTn id="13" dur="500"/>
                                        <p:tgtEl>
                                          <p:spTgt spid="52101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5210116"/>
                                        </p:tgtEl>
                                        <p:attrNameLst>
                                          <p:attrName>style.visibility</p:attrName>
                                        </p:attrNameLst>
                                      </p:cBhvr>
                                      <p:to>
                                        <p:strVal val="visible"/>
                                      </p:to>
                                    </p:set>
                                    <p:anim calcmode="lin" valueType="num">
                                      <p:cBhvr>
                                        <p:cTn id="18" dur="500" fill="hold"/>
                                        <p:tgtEl>
                                          <p:spTgt spid="5210116"/>
                                        </p:tgtEl>
                                        <p:attrNameLst>
                                          <p:attrName>ppt_w</p:attrName>
                                        </p:attrNameLst>
                                      </p:cBhvr>
                                      <p:tavLst>
                                        <p:tav tm="0">
                                          <p:val>
                                            <p:fltVal val="0"/>
                                          </p:val>
                                        </p:tav>
                                        <p:tav tm="100000">
                                          <p:val>
                                            <p:strVal val="#ppt_w"/>
                                          </p:val>
                                        </p:tav>
                                      </p:tavLst>
                                    </p:anim>
                                    <p:anim calcmode="lin" valueType="num">
                                      <p:cBhvr>
                                        <p:cTn id="19" dur="500" fill="hold"/>
                                        <p:tgtEl>
                                          <p:spTgt spid="5210116"/>
                                        </p:tgtEl>
                                        <p:attrNameLst>
                                          <p:attrName>ppt_h</p:attrName>
                                        </p:attrNameLst>
                                      </p:cBhvr>
                                      <p:tavLst>
                                        <p:tav tm="0">
                                          <p:val>
                                            <p:fltVal val="0"/>
                                          </p:val>
                                        </p:tav>
                                        <p:tav tm="100000">
                                          <p:val>
                                            <p:strVal val="#ppt_h"/>
                                          </p:val>
                                        </p:tav>
                                      </p:tavLst>
                                    </p:anim>
                                    <p:anim calcmode="lin" valueType="num">
                                      <p:cBhvr>
                                        <p:cTn id="20" dur="500" fill="hold"/>
                                        <p:tgtEl>
                                          <p:spTgt spid="5210116"/>
                                        </p:tgtEl>
                                        <p:attrNameLst>
                                          <p:attrName>ppt_x</p:attrName>
                                        </p:attrNameLst>
                                      </p:cBhvr>
                                      <p:tavLst>
                                        <p:tav tm="0">
                                          <p:val>
                                            <p:fltVal val="0.5"/>
                                          </p:val>
                                        </p:tav>
                                        <p:tav tm="100000">
                                          <p:val>
                                            <p:strVal val="#ppt_x"/>
                                          </p:val>
                                        </p:tav>
                                      </p:tavLst>
                                    </p:anim>
                                    <p:anim calcmode="lin" valueType="num">
                                      <p:cBhvr>
                                        <p:cTn id="21" dur="500" fill="hold"/>
                                        <p:tgtEl>
                                          <p:spTgt spid="52101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0114" grpId="0" build="p" autoUpdateAnimBg="0" rev="1"/>
      <p:bldP spid="5210115" grpId="0" animBg="1"/>
      <p:bldP spid="5210116" grpId="0" animBg="1"/>
    </p:bld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9570" name="Rectangle 2" descr="Purple mesh"/>
          <p:cNvSpPr>
            <a:spLocks noGrp="1" noChangeArrowheads="1"/>
          </p:cNvSpPr>
          <p:nvPr>
            <p:ph type="body" idx="1"/>
          </p:nvPr>
        </p:nvSpPr>
        <p:spPr>
          <a:xfrm>
            <a:off x="2209800" y="1143000"/>
            <a:ext cx="7696200" cy="50292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Reformation principle that declares the privilege &amp; freedom of all believing Christians is to stand before God in personal communion through Christ,  directly receiving forgiveness without the necessary recourse to human intermediaries.”</a:t>
            </a:r>
            <a:endParaRPr lang="en-US" sz="4000" dirty="0"/>
          </a:p>
        </p:txBody>
      </p:sp>
      <p:sp>
        <p:nvSpPr>
          <p:cNvPr id="3309571" name="WordArt 3"/>
          <p:cNvSpPr>
            <a:spLocks noChangeArrowheads="1" noChangeShapeType="1" noTextEdit="1"/>
          </p:cNvSpPr>
          <p:nvPr/>
        </p:nvSpPr>
        <p:spPr bwMode="auto">
          <a:xfrm>
            <a:off x="2209800" y="1524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Priesthood Of Believers</a:t>
            </a:r>
          </a:p>
        </p:txBody>
      </p:sp>
      <p:sp>
        <p:nvSpPr>
          <p:cNvPr id="330957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9571"/>
                                        </p:tgtEl>
                                        <p:attrNameLst>
                                          <p:attrName>style.visibility</p:attrName>
                                        </p:attrNameLst>
                                      </p:cBhvr>
                                      <p:to>
                                        <p:strVal val="visible"/>
                                      </p:to>
                                    </p:set>
                                    <p:anim calcmode="lin" valueType="num">
                                      <p:cBhvr>
                                        <p:cTn id="7" dur="5000" fill="hold"/>
                                        <p:tgtEl>
                                          <p:spTgt spid="3309571"/>
                                        </p:tgtEl>
                                        <p:attrNameLst>
                                          <p:attrName>ppt_w</p:attrName>
                                        </p:attrNameLst>
                                      </p:cBhvr>
                                      <p:tavLst>
                                        <p:tav tm="0" fmla="#ppt_w*sin(2.5*pi*$)">
                                          <p:val>
                                            <p:fltVal val="0"/>
                                          </p:val>
                                        </p:tav>
                                        <p:tav tm="100000">
                                          <p:val>
                                            <p:fltVal val="1"/>
                                          </p:val>
                                        </p:tav>
                                      </p:tavLst>
                                    </p:anim>
                                    <p:anim calcmode="lin" valueType="num">
                                      <p:cBhvr>
                                        <p:cTn id="8" dur="5000" fill="hold"/>
                                        <p:tgtEl>
                                          <p:spTgt spid="330957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9570">
                                            <p:txEl>
                                              <p:pRg st="1" end="1"/>
                                            </p:txEl>
                                          </p:spTgt>
                                        </p:tgtEl>
                                        <p:attrNameLst>
                                          <p:attrName>style.visibility</p:attrName>
                                        </p:attrNameLst>
                                      </p:cBhvr>
                                      <p:to>
                                        <p:strVal val="visible"/>
                                      </p:to>
                                    </p:set>
                                    <p:animEffect transition="in" filter="wipe(left)">
                                      <p:cBhvr>
                                        <p:cTn id="13" dur="500"/>
                                        <p:tgtEl>
                                          <p:spTgt spid="330957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9572"/>
                                        </p:tgtEl>
                                        <p:attrNameLst>
                                          <p:attrName>style.visibility</p:attrName>
                                        </p:attrNameLst>
                                      </p:cBhvr>
                                      <p:to>
                                        <p:strVal val="visible"/>
                                      </p:to>
                                    </p:set>
                                    <p:anim calcmode="lin" valueType="num">
                                      <p:cBhvr>
                                        <p:cTn id="18" dur="500" fill="hold"/>
                                        <p:tgtEl>
                                          <p:spTgt spid="3309572"/>
                                        </p:tgtEl>
                                        <p:attrNameLst>
                                          <p:attrName>ppt_w</p:attrName>
                                        </p:attrNameLst>
                                      </p:cBhvr>
                                      <p:tavLst>
                                        <p:tav tm="0">
                                          <p:val>
                                            <p:fltVal val="0"/>
                                          </p:val>
                                        </p:tav>
                                        <p:tav tm="100000">
                                          <p:val>
                                            <p:strVal val="#ppt_w"/>
                                          </p:val>
                                        </p:tav>
                                      </p:tavLst>
                                    </p:anim>
                                    <p:anim calcmode="lin" valueType="num">
                                      <p:cBhvr>
                                        <p:cTn id="19" dur="500" fill="hold"/>
                                        <p:tgtEl>
                                          <p:spTgt spid="3309572"/>
                                        </p:tgtEl>
                                        <p:attrNameLst>
                                          <p:attrName>ppt_h</p:attrName>
                                        </p:attrNameLst>
                                      </p:cBhvr>
                                      <p:tavLst>
                                        <p:tav tm="0">
                                          <p:val>
                                            <p:fltVal val="0"/>
                                          </p:val>
                                        </p:tav>
                                        <p:tav tm="100000">
                                          <p:val>
                                            <p:strVal val="#ppt_h"/>
                                          </p:val>
                                        </p:tav>
                                      </p:tavLst>
                                    </p:anim>
                                    <p:anim calcmode="lin" valueType="num">
                                      <p:cBhvr>
                                        <p:cTn id="20" dur="500" fill="hold"/>
                                        <p:tgtEl>
                                          <p:spTgt spid="3309572"/>
                                        </p:tgtEl>
                                        <p:attrNameLst>
                                          <p:attrName>ppt_x</p:attrName>
                                        </p:attrNameLst>
                                      </p:cBhvr>
                                      <p:tavLst>
                                        <p:tav tm="0">
                                          <p:val>
                                            <p:fltVal val="0.5"/>
                                          </p:val>
                                        </p:tav>
                                        <p:tav tm="100000">
                                          <p:val>
                                            <p:strVal val="#ppt_x"/>
                                          </p:val>
                                        </p:tav>
                                      </p:tavLst>
                                    </p:anim>
                                    <p:anim calcmode="lin" valueType="num">
                                      <p:cBhvr>
                                        <p:cTn id="21" dur="500" fill="hold"/>
                                        <p:tgtEl>
                                          <p:spTgt spid="33095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9570" grpId="0" build="p" autoUpdateAnimBg="0" rev="1"/>
      <p:bldP spid="3309571" grpId="0" animBg="1"/>
      <p:bldP spid="33095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173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1450</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17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617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173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c. 1450 Beginning of the Renaissance</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1734" name="AutoShape 6"/>
          <p:cNvSpPr>
            <a:spLocks noChangeArrowheads="1"/>
          </p:cNvSpPr>
          <p:nvPr/>
        </p:nvSpPr>
        <p:spPr bwMode="auto">
          <a:xfrm>
            <a:off x="3505200" y="990600"/>
            <a:ext cx="6934200" cy="5562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61735" name="Text Box 7"/>
          <p:cNvSpPr txBox="1">
            <a:spLocks noChangeArrowheads="1"/>
          </p:cNvSpPr>
          <p:nvPr/>
        </p:nvSpPr>
        <p:spPr bwMode="auto">
          <a:xfrm>
            <a:off x="3581400" y="1143001"/>
            <a:ext cx="6781800" cy="206210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popes of the Renaissance </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(1447-1521)</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are notable more for their intrigues and quest for power than for their pastoral care or desire for reform.</a:t>
            </a:r>
          </a:p>
        </p:txBody>
      </p:sp>
      <p:grpSp>
        <p:nvGrpSpPr>
          <p:cNvPr id="2761736" name="Group 8"/>
          <p:cNvGrpSpPr>
            <a:grpSpLocks/>
          </p:cNvGrpSpPr>
          <p:nvPr/>
        </p:nvGrpSpPr>
        <p:grpSpPr bwMode="auto">
          <a:xfrm>
            <a:off x="3657600" y="3352800"/>
            <a:ext cx="6629400" cy="3048000"/>
            <a:chOff x="1344" y="2112"/>
            <a:chExt cx="4176" cy="1920"/>
          </a:xfrm>
        </p:grpSpPr>
        <p:pic>
          <p:nvPicPr>
            <p:cNvPr id="2761737" name="Picture 9" descr="09julius"/>
            <p:cNvPicPr>
              <a:picLocks noChangeAspect="1" noChangeArrowheads="1"/>
            </p:cNvPicPr>
            <p:nvPr/>
          </p:nvPicPr>
          <p:blipFill>
            <a:blip r:embed="rId4" cstate="print"/>
            <a:srcRect/>
            <a:stretch>
              <a:fillRect/>
            </a:stretch>
          </p:blipFill>
          <p:spPr bwMode="auto">
            <a:xfrm>
              <a:off x="1827" y="2112"/>
              <a:ext cx="1245" cy="1680"/>
            </a:xfrm>
            <a:prstGeom prst="rect">
              <a:avLst/>
            </a:prstGeom>
            <a:noFill/>
            <a:ln w="38100">
              <a:solidFill>
                <a:srgbClr val="14455E"/>
              </a:solidFill>
              <a:miter lim="800000"/>
              <a:headEnd/>
              <a:tailEnd/>
            </a:ln>
          </p:spPr>
        </p:pic>
        <p:pic>
          <p:nvPicPr>
            <p:cNvPr id="2761738" name="Picture 10" descr="Leo X"/>
            <p:cNvPicPr>
              <a:picLocks noChangeAspect="1" noChangeArrowheads="1"/>
            </p:cNvPicPr>
            <p:nvPr/>
          </p:nvPicPr>
          <p:blipFill>
            <a:blip r:embed="rId5" cstate="print"/>
            <a:srcRect/>
            <a:stretch>
              <a:fillRect/>
            </a:stretch>
          </p:blipFill>
          <p:spPr bwMode="auto">
            <a:xfrm>
              <a:off x="3840" y="2112"/>
              <a:ext cx="1376" cy="1680"/>
            </a:xfrm>
            <a:prstGeom prst="rect">
              <a:avLst/>
            </a:prstGeom>
            <a:noFill/>
            <a:ln w="38100">
              <a:solidFill>
                <a:srgbClr val="14455E"/>
              </a:solidFill>
              <a:miter lim="800000"/>
              <a:headEnd/>
              <a:tailEnd/>
            </a:ln>
          </p:spPr>
        </p:pic>
        <p:sp>
          <p:nvSpPr>
            <p:cNvPr id="2761739" name="Text Box 11"/>
            <p:cNvSpPr txBox="1">
              <a:spLocks noChangeArrowheads="1"/>
            </p:cNvSpPr>
            <p:nvPr/>
          </p:nvSpPr>
          <p:spPr bwMode="auto">
            <a:xfrm>
              <a:off x="1344" y="3801"/>
              <a:ext cx="2208" cy="231"/>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Times New Roman" pitchFamily="18" charset="0"/>
                  <a:ea typeface="+mn-ea"/>
                  <a:cs typeface="+mn-cs"/>
                </a:rPr>
                <a:t>Pope Julius II </a:t>
              </a: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mn-cs"/>
                </a:rPr>
                <a:t>(1503-1513)</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2761740" name="Text Box 12"/>
            <p:cNvSpPr txBox="1">
              <a:spLocks noChangeArrowheads="1"/>
            </p:cNvSpPr>
            <p:nvPr/>
          </p:nvSpPr>
          <p:spPr bwMode="auto">
            <a:xfrm>
              <a:off x="3552" y="3801"/>
              <a:ext cx="1968" cy="231"/>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Times New Roman" pitchFamily="18" charset="0"/>
                  <a:ea typeface="+mn-ea"/>
                  <a:cs typeface="+mn-cs"/>
                </a:rPr>
                <a:t>Pope Leo X </a:t>
              </a: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mn-cs"/>
                </a:rPr>
                <a:t>(1513-1521)</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grpSp>
      <p:sp>
        <p:nvSpPr>
          <p:cNvPr id="2761741" name="Comment 13"/>
          <p:cNvSpPr>
            <a:spLocks noChangeArrowheads="1"/>
          </p:cNvSpPr>
          <p:nvPr/>
        </p:nvSpPr>
        <p:spPr bwMode="auto">
          <a:xfrm>
            <a:off x="1539876" y="-990600"/>
            <a:ext cx="40989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Pirate Cossa Became Pope John XXIII </a:t>
            </a:r>
          </a:p>
        </p:txBody>
      </p:sp>
    </p:spTree>
    <p:extLst>
      <p:ext uri="{BB962C8B-B14F-4D97-AF65-F5344CB8AC3E}">
        <p14:creationId xmlns:p14="http://schemas.microsoft.com/office/powerpoint/2010/main" val="300186141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173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61736"/>
                                        </p:tgtEl>
                                        <p:attrNameLst>
                                          <p:attrName>style.visibility</p:attrName>
                                        </p:attrNameLst>
                                      </p:cBhvr>
                                      <p:to>
                                        <p:strVal val="visible"/>
                                      </p:to>
                                    </p:set>
                                    <p:animEffect transition="in" filter="dissolve">
                                      <p:cBhvr>
                                        <p:cTn id="10" dur="500"/>
                                        <p:tgtEl>
                                          <p:spTgt spid="2761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1735"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82" name="Picture 2" descr="PAGE_18"/>
          <p:cNvPicPr>
            <a:picLocks noChangeAspect="1" noChangeArrowheads="1"/>
          </p:cNvPicPr>
          <p:nvPr/>
        </p:nvPicPr>
        <p:blipFill>
          <a:blip r:embed="rId3" cstate="print"/>
          <a:srcRect/>
          <a:stretch>
            <a:fillRect/>
          </a:stretch>
        </p:blipFill>
        <p:spPr bwMode="auto">
          <a:xfrm>
            <a:off x="0" y="0"/>
            <a:ext cx="12192000" cy="7603958"/>
          </a:xfrm>
          <a:prstGeom prst="rect">
            <a:avLst/>
          </a:prstGeom>
          <a:noFill/>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endParaRPr lang="en-US"/>
          </a:p>
        </p:txBody>
      </p:sp>
      <p:pic>
        <p:nvPicPr>
          <p:cNvPr id="628739" name="Picture 3" descr="C:\Documents and Settings\Owner\My Documents\Educational Illustrations\an146.gif"/>
          <p:cNvPicPr>
            <a:picLocks noChangeAspect="1" noChangeArrowheads="1" noCrop="1"/>
          </p:cNvPicPr>
          <p:nvPr/>
        </p:nvPicPr>
        <p:blipFill>
          <a:blip r:embed="rId4" cstate="print"/>
          <a:srcRect/>
          <a:stretch>
            <a:fillRect/>
          </a:stretch>
        </p:blipFill>
        <p:spPr bwMode="auto">
          <a:xfrm>
            <a:off x="5546726" y="2897189"/>
            <a:ext cx="1096963" cy="1063625"/>
          </a:xfrm>
          <a:prstGeom prst="rect">
            <a:avLst/>
          </a:prstGeom>
          <a:noFill/>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63714" name="Rectangle 2"/>
          <p:cNvSpPr>
            <a:spLocks noGrp="1" noChangeArrowheads="1"/>
          </p:cNvSpPr>
          <p:nvPr>
            <p:ph type="title"/>
          </p:nvPr>
        </p:nvSpPr>
        <p:spPr>
          <a:xfrm>
            <a:off x="1168400" y="0"/>
            <a:ext cx="11115040" cy="1066800"/>
          </a:xfrm>
        </p:spPr>
        <p:txBody>
          <a:bodyPr/>
          <a:lstStyle/>
          <a:p>
            <a:r>
              <a:rPr lang="en-US" sz="2800" dirty="0">
                <a:solidFill>
                  <a:srgbClr val="FFFF00"/>
                </a:solidFill>
                <a:effectLst>
                  <a:outerShdw blurRad="38100" dist="38100" dir="2700000" algn="tl">
                    <a:srgbClr val="C0C0C0"/>
                  </a:outerShdw>
                </a:effectLst>
                <a:latin typeface="Wide Latin" panose="020A0A07050505020404" pitchFamily="18" charset="0"/>
              </a:rPr>
              <a:t>WHERE DID THEY COME FROM?</a:t>
            </a:r>
            <a:r>
              <a:rPr lang="en-US" sz="2800" dirty="0">
                <a:solidFill>
                  <a:srgbClr val="FFFF00"/>
                </a:solidFill>
                <a:latin typeface="Wide Latin" panose="020A0A07050505020404" pitchFamily="18" charset="0"/>
              </a:rPr>
              <a:t> </a:t>
            </a:r>
            <a:br>
              <a:rPr lang="en-US" sz="2800" dirty="0">
                <a:solidFill>
                  <a:srgbClr val="FFFF00"/>
                </a:solidFill>
                <a:latin typeface="Bernard MT Condensed" panose="02050806060905020404" pitchFamily="18" charset="0"/>
              </a:rPr>
            </a:br>
            <a:r>
              <a:rPr lang="en-US" sz="3200" b="1" dirty="0">
                <a:solidFill>
                  <a:srgbClr val="FFFF00"/>
                </a:solidFill>
                <a:effectLst>
                  <a:outerShdw blurRad="38100" dist="38100" dir="2700000" algn="tl">
                    <a:srgbClr val="C0C0C0"/>
                  </a:outerShdw>
                </a:effectLst>
                <a:latin typeface="Wide Latin" panose="020A0A07050505020404" pitchFamily="18" charset="0"/>
              </a:rPr>
              <a:t>Pulpit System &amp; Chorus Music </a:t>
            </a:r>
          </a:p>
        </p:txBody>
      </p:sp>
      <p:sp>
        <p:nvSpPr>
          <p:cNvPr id="5363715" name="Rectangle 3"/>
          <p:cNvSpPr>
            <a:spLocks noGrp="1" noChangeArrowheads="1"/>
          </p:cNvSpPr>
          <p:nvPr>
            <p:ph type="body" sz="half" idx="1"/>
          </p:nvPr>
        </p:nvSpPr>
        <p:spPr>
          <a:xfrm>
            <a:off x="1295400" y="1066800"/>
            <a:ext cx="5207000" cy="6096000"/>
          </a:xfrm>
        </p:spPr>
        <p:txBody>
          <a:bodyPr/>
          <a:lstStyle/>
          <a:p>
            <a:pPr>
              <a:buFontTx/>
              <a:buNone/>
            </a:pPr>
            <a:r>
              <a:rPr lang="en-US" sz="1800" dirty="0">
                <a:solidFill>
                  <a:srgbClr val="FFFF99"/>
                </a:solidFill>
              </a:rPr>
              <a:t>                                                                        </a:t>
            </a:r>
            <a:endParaRPr lang="en-US" sz="2000" dirty="0">
              <a:solidFill>
                <a:srgbClr val="FFFF99"/>
              </a:solidFill>
            </a:endParaRPr>
          </a:p>
          <a:p>
            <a:pPr>
              <a:buFont typeface="Wingdings" pitchFamily="2" charset="2"/>
              <a:buChar char="Ø"/>
            </a:pPr>
            <a:r>
              <a:rPr lang="en-US" b="1" u="sng" dirty="0">
                <a:solidFill>
                  <a:srgbClr val="CCFF33"/>
                </a:solidFill>
                <a:effectLst>
                  <a:outerShdw blurRad="38100" dist="38100" dir="2700000" algn="tl">
                    <a:srgbClr val="C0C0C0"/>
                  </a:outerShdw>
                </a:effectLst>
              </a:rPr>
              <a:t>Altar Replaced With Pulpit:</a:t>
            </a:r>
          </a:p>
          <a:p>
            <a:pPr>
              <a:buFont typeface="Wingdings" pitchFamily="2" charset="2"/>
              <a:buNone/>
            </a:pPr>
            <a:r>
              <a:rPr lang="en-US" sz="800" b="1" dirty="0">
                <a:solidFill>
                  <a:srgbClr val="CCFF33"/>
                </a:solidFill>
                <a:effectLst>
                  <a:outerShdw blurRad="38100" dist="38100" dir="2700000" algn="tl">
                    <a:srgbClr val="C0C0C0"/>
                  </a:outerShdw>
                </a:effectLst>
              </a:rPr>
              <a:t> </a:t>
            </a:r>
          </a:p>
          <a:p>
            <a:pPr>
              <a:buFont typeface="Wingdings" pitchFamily="2" charset="2"/>
              <a:buChar char="Ø"/>
            </a:pPr>
            <a:r>
              <a:rPr lang="en-US" sz="2400" dirty="0">
                <a:solidFill>
                  <a:srgbClr val="CCFF33"/>
                </a:solidFill>
                <a:effectLst>
                  <a:outerShdw blurRad="38100" dist="38100" dir="2700000" algn="tl">
                    <a:srgbClr val="C0C0C0"/>
                  </a:outerShdw>
                </a:effectLst>
              </a:rPr>
              <a:t>Luther had the entire area ripped out of the front of the church. High up on one of the pillars of the church was a rostrum or pulpit which the Catholic priest had climbed  up by means of a circular staircase to read dutifully the weekly announcements to the faithful flock below.  Luther had one of those pulpits placed in the front &amp; center of the building, where the altar had been.  That was new.  Brand new.  And so,   was born the Protestant pulpit!</a:t>
            </a:r>
            <a:endParaRPr lang="en-US" sz="2400" u="sng" dirty="0">
              <a:solidFill>
                <a:srgbClr val="FF3300"/>
              </a:solidFill>
            </a:endParaRPr>
          </a:p>
        </p:txBody>
      </p:sp>
      <p:sp>
        <p:nvSpPr>
          <p:cNvPr id="5363716" name="Rectangle 4"/>
          <p:cNvSpPr>
            <a:spLocks noGrp="1" noChangeArrowheads="1"/>
          </p:cNvSpPr>
          <p:nvPr>
            <p:ph type="body" sz="half" idx="2"/>
          </p:nvPr>
        </p:nvSpPr>
        <p:spPr>
          <a:xfrm>
            <a:off x="6502400" y="1270000"/>
            <a:ext cx="5689600" cy="5435600"/>
          </a:xfrm>
        </p:spPr>
        <p:txBody>
          <a:bodyPr/>
          <a:lstStyle/>
          <a:p>
            <a:pPr>
              <a:lnSpc>
                <a:spcPct val="90000"/>
              </a:lnSpc>
              <a:buFont typeface="Wingdings" pitchFamily="2" charset="2"/>
              <a:buNone/>
            </a:pPr>
            <a:r>
              <a:rPr lang="en-US" sz="4000" b="1" dirty="0">
                <a:solidFill>
                  <a:srgbClr val="CCFF33"/>
                </a:solidFill>
                <a:effectLst>
                  <a:outerShdw blurRad="38100" dist="38100" dir="2700000" algn="tl">
                    <a:srgbClr val="C0C0C0"/>
                  </a:outerShdw>
                </a:effectLst>
              </a:rPr>
              <a:t> </a:t>
            </a:r>
            <a:r>
              <a:rPr lang="en-US" sz="2400" b="1" dirty="0">
                <a:solidFill>
                  <a:srgbClr val="CCFF33"/>
                </a:solidFill>
                <a:effectLst>
                  <a:outerShdw blurRad="38100" dist="38100" dir="2700000" algn="tl">
                    <a:srgbClr val="C0C0C0"/>
                  </a:outerShdw>
                </a:effectLst>
              </a:rPr>
              <a:t>    </a:t>
            </a:r>
            <a:r>
              <a:rPr lang="en-US" sz="3200" b="1" u="sng" dirty="0">
                <a:solidFill>
                  <a:srgbClr val="CCFF33"/>
                </a:solidFill>
                <a:effectLst>
                  <a:outerShdw blurRad="38100" dist="38100" dir="2700000" algn="tl">
                    <a:srgbClr val="C0C0C0"/>
                  </a:outerShdw>
                </a:effectLst>
              </a:rPr>
              <a:t>Congregational Singing</a:t>
            </a:r>
            <a:r>
              <a:rPr lang="en-US" sz="3200" b="1" dirty="0">
                <a:solidFill>
                  <a:srgbClr val="CCFF33"/>
                </a:solidFill>
                <a:effectLst>
                  <a:outerShdw blurRad="38100" dist="38100" dir="2700000" algn="tl">
                    <a:srgbClr val="C0C0C0"/>
                  </a:outerShdw>
                </a:effectLst>
              </a:rPr>
              <a:t> </a:t>
            </a:r>
          </a:p>
          <a:p>
            <a:pPr>
              <a:lnSpc>
                <a:spcPct val="90000"/>
              </a:lnSpc>
              <a:buFont typeface="Wingdings" pitchFamily="2" charset="2"/>
              <a:buChar char="Ø"/>
            </a:pPr>
            <a:r>
              <a:rPr lang="en-US" sz="2400" b="1" dirty="0">
                <a:solidFill>
                  <a:srgbClr val="CCFF33"/>
                </a:solidFill>
                <a:effectLst>
                  <a:outerShdw blurRad="38100" dist="38100" dir="2700000" algn="tl">
                    <a:srgbClr val="C0C0C0"/>
                  </a:outerShdw>
                </a:effectLst>
              </a:rPr>
              <a:t> </a:t>
            </a:r>
            <a:r>
              <a:rPr lang="en-US" b="1" dirty="0">
                <a:solidFill>
                  <a:srgbClr val="CCFF33"/>
                </a:solidFill>
                <a:effectLst>
                  <a:outerShdw blurRad="38100" dist="38100" dir="2700000" algn="tl">
                    <a:srgbClr val="C0C0C0"/>
                  </a:outerShdw>
                </a:effectLst>
              </a:rPr>
              <a:t>Martin Luther and his followers understood the importance that music can play in spiritual health and encouraged church singing.</a:t>
            </a:r>
          </a:p>
          <a:p>
            <a:pPr>
              <a:lnSpc>
                <a:spcPct val="90000"/>
              </a:lnSpc>
              <a:buFont typeface="Wingdings" pitchFamily="2" charset="2"/>
              <a:buChar char="Ø"/>
            </a:pPr>
            <a:r>
              <a:rPr lang="en-US" b="1" dirty="0">
                <a:solidFill>
                  <a:srgbClr val="CCFF33"/>
                </a:solidFill>
                <a:effectLst>
                  <a:outerShdw blurRad="38100" dist="38100" dir="2700000" algn="tl">
                    <a:srgbClr val="C0C0C0"/>
                  </a:outerShdw>
                </a:effectLst>
              </a:rPr>
              <a:t>They also stressed the importance of hymns sung in the worshipers’ native languages as a means for facilitating greater personal involvement for churchgoers.</a:t>
            </a:r>
          </a:p>
          <a:p>
            <a:pPr>
              <a:lnSpc>
                <a:spcPct val="90000"/>
              </a:lnSpc>
              <a:buFont typeface="Wingdings" pitchFamily="2" charset="2"/>
              <a:buChar char="Ø"/>
            </a:pPr>
            <a:r>
              <a:rPr lang="en-US" b="1" dirty="0">
                <a:solidFill>
                  <a:srgbClr val="CCFF33"/>
                </a:solidFill>
                <a:effectLst>
                  <a:outerShdw blurRad="38100" dist="38100" dir="2700000" algn="tl">
                    <a:srgbClr val="C0C0C0"/>
                  </a:outerShdw>
                </a:effectLst>
              </a:rPr>
              <a:t>This led to the creation of a new kind of music, called the </a:t>
            </a:r>
            <a:r>
              <a:rPr lang="en-US" b="1" i="1" dirty="0">
                <a:solidFill>
                  <a:srgbClr val="CCFF33"/>
                </a:solidFill>
                <a:effectLst>
                  <a:outerShdw blurRad="38100" dist="38100" dir="2700000" algn="tl">
                    <a:srgbClr val="C0C0C0"/>
                  </a:outerShdw>
                </a:effectLst>
              </a:rPr>
              <a:t>chorale.  </a:t>
            </a:r>
          </a:p>
          <a:p>
            <a:pPr>
              <a:lnSpc>
                <a:spcPct val="90000"/>
              </a:lnSpc>
              <a:buFont typeface="Wingdings" pitchFamily="2" charset="2"/>
              <a:buChar char="Ø"/>
            </a:pPr>
            <a:endParaRPr lang="en-US" sz="800" b="1" dirty="0">
              <a:solidFill>
                <a:srgbClr val="CCFF33"/>
              </a:solidFill>
              <a:effectLst>
                <a:outerShdw blurRad="38100" dist="38100" dir="2700000" algn="tl">
                  <a:srgbClr val="C0C0C0"/>
                </a:outerShdw>
              </a:effectLst>
            </a:endParaRPr>
          </a:p>
          <a:p>
            <a:pPr>
              <a:lnSpc>
                <a:spcPct val="90000"/>
              </a:lnSpc>
              <a:buFont typeface="Wingdings" pitchFamily="2" charset="2"/>
              <a:buChar char="Ø"/>
            </a:pPr>
            <a:endParaRPr lang="en-US" sz="3200" b="1" dirty="0">
              <a:solidFill>
                <a:srgbClr val="CCFF33"/>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63715">
                                            <p:txEl>
                                              <p:pRg st="3" end="3"/>
                                            </p:txEl>
                                          </p:spTgt>
                                        </p:tgtEl>
                                        <p:attrNameLst>
                                          <p:attrName>style.visibility</p:attrName>
                                        </p:attrNameLst>
                                      </p:cBhvr>
                                      <p:to>
                                        <p:strVal val="visible"/>
                                      </p:to>
                                    </p:set>
                                    <p:animEffect transition="in" filter="wipe(left)">
                                      <p:cBhvr>
                                        <p:cTn id="7" dur="500"/>
                                        <p:tgtEl>
                                          <p:spTgt spid="53637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63715">
                                            <p:txEl>
                                              <p:pRg st="2" end="2"/>
                                            </p:txEl>
                                          </p:spTgt>
                                        </p:tgtEl>
                                        <p:attrNameLst>
                                          <p:attrName>style.visibility</p:attrName>
                                        </p:attrNameLst>
                                      </p:cBhvr>
                                      <p:to>
                                        <p:strVal val="visible"/>
                                      </p:to>
                                    </p:set>
                                    <p:animEffect transition="in" filter="wipe(left)">
                                      <p:cBhvr>
                                        <p:cTn id="12" dur="500"/>
                                        <p:tgtEl>
                                          <p:spTgt spid="5363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63715">
                                            <p:txEl>
                                              <p:pRg st="1" end="1"/>
                                            </p:txEl>
                                          </p:spTgt>
                                        </p:tgtEl>
                                        <p:attrNameLst>
                                          <p:attrName>style.visibility</p:attrName>
                                        </p:attrNameLst>
                                      </p:cBhvr>
                                      <p:to>
                                        <p:strVal val="visible"/>
                                      </p:to>
                                    </p:set>
                                    <p:animEffect transition="in" filter="wipe(left)">
                                      <p:cBhvr>
                                        <p:cTn id="17" dur="500"/>
                                        <p:tgtEl>
                                          <p:spTgt spid="53637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63715">
                                            <p:txEl>
                                              <p:pRg st="0" end="0"/>
                                            </p:txEl>
                                          </p:spTgt>
                                        </p:tgtEl>
                                        <p:attrNameLst>
                                          <p:attrName>style.visibility</p:attrName>
                                        </p:attrNameLst>
                                      </p:cBhvr>
                                      <p:to>
                                        <p:strVal val="visible"/>
                                      </p:to>
                                    </p:set>
                                    <p:animEffect transition="in" filter="wipe(left)">
                                      <p:cBhvr>
                                        <p:cTn id="22" dur="500"/>
                                        <p:tgtEl>
                                          <p:spTgt spid="53637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iterate type="wd">
                                    <p:tmPct val="100000"/>
                                  </p:iterate>
                                  <p:childTnLst>
                                    <p:set>
                                      <p:cBhvr>
                                        <p:cTn id="26" dur="1" fill="hold">
                                          <p:stCondLst>
                                            <p:cond delay="0"/>
                                          </p:stCondLst>
                                        </p:cTn>
                                        <p:tgtEl>
                                          <p:spTgt spid="5363716">
                                            <p:txEl>
                                              <p:pRg st="0" end="0"/>
                                            </p:txEl>
                                          </p:spTgt>
                                        </p:tgtEl>
                                        <p:attrNameLst>
                                          <p:attrName>style.visibility</p:attrName>
                                        </p:attrNameLst>
                                      </p:cBhvr>
                                      <p:to>
                                        <p:strVal val="visible"/>
                                      </p:to>
                                    </p:set>
                                    <p:anim calcmode="lin" valueType="num">
                                      <p:cBhvr additive="base">
                                        <p:cTn id="27" dur="300" fill="hold"/>
                                        <p:tgtEl>
                                          <p:spTgt spid="5363716">
                                            <p:txEl>
                                              <p:pRg st="0" end="0"/>
                                            </p:txEl>
                                          </p:spTgt>
                                        </p:tgtEl>
                                        <p:attrNameLst>
                                          <p:attrName>ppt_x</p:attrName>
                                        </p:attrNameLst>
                                      </p:cBhvr>
                                      <p:tavLst>
                                        <p:tav tm="0">
                                          <p:val>
                                            <p:strVal val="#ppt_x"/>
                                          </p:val>
                                        </p:tav>
                                        <p:tav tm="100000">
                                          <p:val>
                                            <p:strVal val="#ppt_x"/>
                                          </p:val>
                                        </p:tav>
                                      </p:tavLst>
                                    </p:anim>
                                    <p:anim calcmode="lin" valueType="num">
                                      <p:cBhvr additive="base">
                                        <p:cTn id="28" dur="300" fill="hold"/>
                                        <p:tgtEl>
                                          <p:spTgt spid="53637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iterate type="wd">
                                    <p:tmPct val="100000"/>
                                  </p:iterate>
                                  <p:childTnLst>
                                    <p:set>
                                      <p:cBhvr>
                                        <p:cTn id="32" dur="1" fill="hold">
                                          <p:stCondLst>
                                            <p:cond delay="0"/>
                                          </p:stCondLst>
                                        </p:cTn>
                                        <p:tgtEl>
                                          <p:spTgt spid="5363716">
                                            <p:txEl>
                                              <p:pRg st="1" end="1"/>
                                            </p:txEl>
                                          </p:spTgt>
                                        </p:tgtEl>
                                        <p:attrNameLst>
                                          <p:attrName>style.visibility</p:attrName>
                                        </p:attrNameLst>
                                      </p:cBhvr>
                                      <p:to>
                                        <p:strVal val="visible"/>
                                      </p:to>
                                    </p:set>
                                    <p:anim calcmode="lin" valueType="num">
                                      <p:cBhvr additive="base">
                                        <p:cTn id="33" dur="300" fill="hold"/>
                                        <p:tgtEl>
                                          <p:spTgt spid="5363716">
                                            <p:txEl>
                                              <p:pRg st="1" end="1"/>
                                            </p:txEl>
                                          </p:spTgt>
                                        </p:tgtEl>
                                        <p:attrNameLst>
                                          <p:attrName>ppt_x</p:attrName>
                                        </p:attrNameLst>
                                      </p:cBhvr>
                                      <p:tavLst>
                                        <p:tav tm="0">
                                          <p:val>
                                            <p:strVal val="#ppt_x"/>
                                          </p:val>
                                        </p:tav>
                                        <p:tav tm="100000">
                                          <p:val>
                                            <p:strVal val="#ppt_x"/>
                                          </p:val>
                                        </p:tav>
                                      </p:tavLst>
                                    </p:anim>
                                    <p:anim calcmode="lin" valueType="num">
                                      <p:cBhvr additive="base">
                                        <p:cTn id="34" dur="300" fill="hold"/>
                                        <p:tgtEl>
                                          <p:spTgt spid="536371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iterate type="wd">
                                    <p:tmPct val="100000"/>
                                  </p:iterate>
                                  <p:childTnLst>
                                    <p:set>
                                      <p:cBhvr>
                                        <p:cTn id="38" dur="1" fill="hold">
                                          <p:stCondLst>
                                            <p:cond delay="0"/>
                                          </p:stCondLst>
                                        </p:cTn>
                                        <p:tgtEl>
                                          <p:spTgt spid="5363716">
                                            <p:txEl>
                                              <p:pRg st="2" end="2"/>
                                            </p:txEl>
                                          </p:spTgt>
                                        </p:tgtEl>
                                        <p:attrNameLst>
                                          <p:attrName>style.visibility</p:attrName>
                                        </p:attrNameLst>
                                      </p:cBhvr>
                                      <p:to>
                                        <p:strVal val="visible"/>
                                      </p:to>
                                    </p:set>
                                    <p:anim calcmode="lin" valueType="num">
                                      <p:cBhvr additive="base">
                                        <p:cTn id="39" dur="300" fill="hold"/>
                                        <p:tgtEl>
                                          <p:spTgt spid="5363716">
                                            <p:txEl>
                                              <p:pRg st="2" end="2"/>
                                            </p:txEl>
                                          </p:spTgt>
                                        </p:tgtEl>
                                        <p:attrNameLst>
                                          <p:attrName>ppt_x</p:attrName>
                                        </p:attrNameLst>
                                      </p:cBhvr>
                                      <p:tavLst>
                                        <p:tav tm="0">
                                          <p:val>
                                            <p:strVal val="#ppt_x"/>
                                          </p:val>
                                        </p:tav>
                                        <p:tav tm="100000">
                                          <p:val>
                                            <p:strVal val="#ppt_x"/>
                                          </p:val>
                                        </p:tav>
                                      </p:tavLst>
                                    </p:anim>
                                    <p:anim calcmode="lin" valueType="num">
                                      <p:cBhvr additive="base">
                                        <p:cTn id="40" dur="300" fill="hold"/>
                                        <p:tgtEl>
                                          <p:spTgt spid="536371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iterate type="wd">
                                    <p:tmPct val="100000"/>
                                  </p:iterate>
                                  <p:childTnLst>
                                    <p:set>
                                      <p:cBhvr>
                                        <p:cTn id="44" dur="1" fill="hold">
                                          <p:stCondLst>
                                            <p:cond delay="0"/>
                                          </p:stCondLst>
                                        </p:cTn>
                                        <p:tgtEl>
                                          <p:spTgt spid="5363716">
                                            <p:txEl>
                                              <p:pRg st="3" end="3"/>
                                            </p:txEl>
                                          </p:spTgt>
                                        </p:tgtEl>
                                        <p:attrNameLst>
                                          <p:attrName>style.visibility</p:attrName>
                                        </p:attrNameLst>
                                      </p:cBhvr>
                                      <p:to>
                                        <p:strVal val="visible"/>
                                      </p:to>
                                    </p:set>
                                    <p:anim calcmode="lin" valueType="num">
                                      <p:cBhvr additive="base">
                                        <p:cTn id="45" dur="300" fill="hold"/>
                                        <p:tgtEl>
                                          <p:spTgt spid="5363716">
                                            <p:txEl>
                                              <p:pRg st="3" end="3"/>
                                            </p:txEl>
                                          </p:spTgt>
                                        </p:tgtEl>
                                        <p:attrNameLst>
                                          <p:attrName>ppt_x</p:attrName>
                                        </p:attrNameLst>
                                      </p:cBhvr>
                                      <p:tavLst>
                                        <p:tav tm="0">
                                          <p:val>
                                            <p:strVal val="#ppt_x"/>
                                          </p:val>
                                        </p:tav>
                                        <p:tav tm="100000">
                                          <p:val>
                                            <p:strVal val="#ppt_x"/>
                                          </p:val>
                                        </p:tav>
                                      </p:tavLst>
                                    </p:anim>
                                    <p:anim calcmode="lin" valueType="num">
                                      <p:cBhvr additive="base">
                                        <p:cTn id="46" dur="300" fill="hold"/>
                                        <p:tgtEl>
                                          <p:spTgt spid="5363716">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3715" grpId="0" build="p" autoUpdateAnimBg="0" rev="1"/>
      <p:bldP spid="5363716"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363714" name="Rectangle 2"/>
          <p:cNvSpPr>
            <a:spLocks noGrp="1" noChangeArrowheads="1"/>
          </p:cNvSpPr>
          <p:nvPr>
            <p:ph type="title"/>
          </p:nvPr>
        </p:nvSpPr>
        <p:spPr>
          <a:xfrm>
            <a:off x="1148080" y="0"/>
            <a:ext cx="11254026" cy="1066800"/>
          </a:xfrm>
        </p:spPr>
        <p:txBody>
          <a:bodyPr/>
          <a:lstStyle/>
          <a:p>
            <a:r>
              <a:rPr lang="en-US" dirty="0">
                <a:solidFill>
                  <a:srgbClr val="FFFF00"/>
                </a:solidFill>
                <a:effectLst>
                  <a:outerShdw blurRad="38100" dist="38100" dir="2700000" algn="tl">
                    <a:srgbClr val="C0C0C0"/>
                  </a:outerShdw>
                </a:effectLst>
                <a:latin typeface="Bernard MT Condensed" panose="02050806060905020404" pitchFamily="18" charset="0"/>
              </a:rPr>
              <a:t>WHERE DID THEY COME FROM?</a:t>
            </a:r>
            <a:r>
              <a:rPr lang="en-US" dirty="0">
                <a:solidFill>
                  <a:srgbClr val="FFFF00"/>
                </a:solidFill>
                <a:latin typeface="Bernard MT Condensed" panose="02050806060905020404" pitchFamily="18" charset="0"/>
              </a:rPr>
              <a:t> </a:t>
            </a:r>
            <a:r>
              <a:rPr lang="en-US" b="1" dirty="0">
                <a:solidFill>
                  <a:srgbClr val="FFFF00"/>
                </a:solidFill>
                <a:effectLst>
                  <a:outerShdw blurRad="38100" dist="38100" dir="2700000" algn="tl">
                    <a:srgbClr val="C0C0C0"/>
                  </a:outerShdw>
                </a:effectLst>
                <a:latin typeface="Bernard MT Condensed" panose="02050806060905020404" pitchFamily="18" charset="0"/>
              </a:rPr>
              <a:t>ORDER OF WORSHIP</a:t>
            </a:r>
          </a:p>
        </p:txBody>
      </p:sp>
      <p:sp>
        <p:nvSpPr>
          <p:cNvPr id="5363715" name="Rectangle 3"/>
          <p:cNvSpPr>
            <a:spLocks noGrp="1" noChangeArrowheads="1"/>
          </p:cNvSpPr>
          <p:nvPr>
            <p:ph type="body" sz="half" idx="1"/>
          </p:nvPr>
        </p:nvSpPr>
        <p:spPr>
          <a:xfrm>
            <a:off x="1317071" y="914400"/>
            <a:ext cx="5015917" cy="6248400"/>
          </a:xfrm>
        </p:spPr>
        <p:txBody>
          <a:bodyPr/>
          <a:lstStyle/>
          <a:p>
            <a:pPr>
              <a:buFontTx/>
              <a:buNone/>
            </a:pPr>
            <a:r>
              <a:rPr lang="en-US" sz="1800" dirty="0">
                <a:solidFill>
                  <a:srgbClr val="FFFF99"/>
                </a:solidFill>
              </a:rPr>
              <a:t>                                                                        </a:t>
            </a:r>
            <a:endParaRPr lang="en-US" sz="2000" dirty="0">
              <a:solidFill>
                <a:srgbClr val="FFFF99"/>
              </a:solidFill>
            </a:endParaRPr>
          </a:p>
        </p:txBody>
      </p:sp>
      <p:sp>
        <p:nvSpPr>
          <p:cNvPr id="5" name="TextBox 4">
            <a:extLst>
              <a:ext uri="{FF2B5EF4-FFF2-40B4-BE49-F238E27FC236}">
                <a16:creationId xmlns:a16="http://schemas.microsoft.com/office/drawing/2014/main" id="{41738C79-7972-E42A-CD73-141A35C94B41}"/>
              </a:ext>
            </a:extLst>
          </p:cNvPr>
          <p:cNvSpPr txBox="1"/>
          <p:nvPr/>
        </p:nvSpPr>
        <p:spPr>
          <a:xfrm>
            <a:off x="1317071" y="1148080"/>
            <a:ext cx="4890690" cy="557691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kumimoji="0" lang="en-US" sz="1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sng"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WITTENBURG RITE</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4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1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STARTING SONG</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1</a:t>
            </a:r>
            <a:r>
              <a:rPr kumimoji="0" lang="en-US" sz="3600" b="1" i="0" u="none" strike="noStrike" kern="1200" cap="none" spc="0" normalizeH="0" baseline="30000" noProof="0" dirty="0">
                <a:ln>
                  <a:noFill/>
                </a:ln>
                <a:solidFill>
                  <a:srgbClr val="CCFF33"/>
                </a:solidFill>
                <a:effectLst>
                  <a:outerShdw blurRad="38100" dist="38100" dir="2700000" algn="tl">
                    <a:srgbClr val="C0C0C0"/>
                  </a:outerShdw>
                </a:effectLst>
                <a:uLnTx/>
                <a:uFillTx/>
                <a:latin typeface="Times New Roman"/>
                <a:ea typeface="+mn-ea"/>
                <a:cs typeface="+mn-cs"/>
              </a:rPr>
              <a:t>ST</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PRAYER</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THREE SONGS</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2</a:t>
            </a:r>
            <a:r>
              <a:rPr kumimoji="0" lang="en-US" sz="3600" b="1" i="0" u="none" strike="noStrike" kern="1200" cap="none" spc="0" normalizeH="0" baseline="30000" noProof="0" dirty="0">
                <a:ln>
                  <a:noFill/>
                </a:ln>
                <a:solidFill>
                  <a:srgbClr val="CCFF33"/>
                </a:solidFill>
                <a:effectLst>
                  <a:outerShdw blurRad="38100" dist="38100" dir="2700000" algn="tl">
                    <a:srgbClr val="C0C0C0"/>
                  </a:outerShdw>
                </a:effectLst>
                <a:uLnTx/>
                <a:uFillTx/>
                <a:latin typeface="Times New Roman"/>
                <a:ea typeface="+mn-ea"/>
                <a:cs typeface="+mn-cs"/>
              </a:rPr>
              <a:t>ND</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PRAYER</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OFFERTORY</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ANOTHER SONG</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THE SERMON</a:t>
            </a: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endParaRPr kumimoji="0" lang="en-US" sz="8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Char char="Ø"/>
              <a:tabLst/>
              <a:defRPr/>
            </a:pPr>
            <a:r>
              <a:rPr kumimoji="0" lang="en-US" sz="32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r>
              <a:rPr kumimoji="0" lang="en-US" sz="3600" b="1" i="0" u="none" strike="noStrike" kern="120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BENEDICTION</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10" name="Picture 6" descr="C:\Documents and Settings\Owner\My Documents\Educational Illustrations\2760807298_2b2943d686.jpg">
            <a:extLst>
              <a:ext uri="{FF2B5EF4-FFF2-40B4-BE49-F238E27FC236}">
                <a16:creationId xmlns:a16="http://schemas.microsoft.com/office/drawing/2014/main" id="{62769F9C-2142-0600-0687-19F603222AD2}"/>
              </a:ext>
            </a:extLst>
          </p:cNvPr>
          <p:cNvPicPr>
            <a:picLocks noChangeAspect="1" noChangeArrowheads="1"/>
          </p:cNvPicPr>
          <p:nvPr/>
        </p:nvPicPr>
        <p:blipFill>
          <a:blip r:embed="rId6" cstate="print"/>
          <a:srcRect/>
          <a:stretch>
            <a:fillRect/>
          </a:stretch>
        </p:blipFill>
        <p:spPr bwMode="auto">
          <a:xfrm>
            <a:off x="6096000" y="1330961"/>
            <a:ext cx="5791200" cy="5252720"/>
          </a:xfrm>
          <a:prstGeom prst="rect">
            <a:avLst/>
          </a:prstGeom>
          <a:noFill/>
        </p:spPr>
      </p:pic>
      <p:pic>
        <p:nvPicPr>
          <p:cNvPr id="11" name="Picture 10">
            <a:extLst>
              <a:ext uri="{FF2B5EF4-FFF2-40B4-BE49-F238E27FC236}">
                <a16:creationId xmlns:a16="http://schemas.microsoft.com/office/drawing/2014/main" id="{44B4756F-36C5-298F-C7A0-1E03E51FD9F6}"/>
              </a:ext>
            </a:extLst>
          </p:cNvPr>
          <p:cNvPicPr>
            <a:picLocks noChangeAspect="1"/>
          </p:cNvPicPr>
          <p:nvPr/>
        </p:nvPicPr>
        <p:blipFill>
          <a:blip r:embed="rId7"/>
          <a:stretch>
            <a:fillRect/>
          </a:stretch>
        </p:blipFill>
        <p:spPr>
          <a:xfrm>
            <a:off x="6096000" y="1605280"/>
            <a:ext cx="5791200" cy="4978401"/>
          </a:xfrm>
          <a:prstGeom prst="rect">
            <a:avLst/>
          </a:prstGeom>
        </p:spPr>
      </p:pic>
      <p:pic>
        <p:nvPicPr>
          <p:cNvPr id="12" name="Picture 11" descr="securedownload.gif">
            <a:extLst>
              <a:ext uri="{FF2B5EF4-FFF2-40B4-BE49-F238E27FC236}">
                <a16:creationId xmlns:a16="http://schemas.microsoft.com/office/drawing/2014/main" id="{D68D6DE7-C5CB-E6C6-0D63-4546E040131C}"/>
              </a:ext>
            </a:extLst>
          </p:cNvPr>
          <p:cNvPicPr>
            <a:picLocks noChangeAspect="1"/>
          </p:cNvPicPr>
          <p:nvPr/>
        </p:nvPicPr>
        <p:blipFill>
          <a:blip r:embed="rId8" cstate="print"/>
          <a:stretch>
            <a:fillRect/>
          </a:stretch>
        </p:blipFill>
        <p:spPr>
          <a:xfrm>
            <a:off x="76200" y="33556"/>
            <a:ext cx="1240872" cy="1033244"/>
          </a:xfrm>
          <a:prstGeom prst="rect">
            <a:avLst/>
          </a:prstGeom>
        </p:spPr>
      </p:pic>
      <p:pic>
        <p:nvPicPr>
          <p:cNvPr id="13" name="oh-ee-oh.wav">
            <a:hlinkClick r:id="" action="ppaction://media"/>
            <a:extLst>
              <a:ext uri="{FF2B5EF4-FFF2-40B4-BE49-F238E27FC236}">
                <a16:creationId xmlns:a16="http://schemas.microsoft.com/office/drawing/2014/main" id="{2C52AEA6-2BAB-7075-55BC-8FD04A9A883D}"/>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2181896" y="609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63715">
                                            <p:txEl>
                                              <p:pRg st="0" end="0"/>
                                            </p:txEl>
                                          </p:spTgt>
                                        </p:tgtEl>
                                        <p:attrNameLst>
                                          <p:attrName>style.visibility</p:attrName>
                                        </p:attrNameLst>
                                      </p:cBhvr>
                                      <p:to>
                                        <p:strVal val="visible"/>
                                      </p:to>
                                    </p:set>
                                    <p:animEffect transition="in" filter="wipe(left)">
                                      <p:cBhvr>
                                        <p:cTn id="7" dur="500"/>
                                        <p:tgtEl>
                                          <p:spTgt spid="5363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
                                            <p:txEl>
                                              <p:pRg st="0" end="0"/>
                                            </p:txEl>
                                          </p:spTgt>
                                        </p:tgtEl>
                                        <p:attrNameLst>
                                          <p:attrName>r</p:attrName>
                                        </p:attrNameLst>
                                      </p:cBhvr>
                                    </p:animRot>
                                  </p:childTnLst>
                                </p:cTn>
                              </p:par>
                              <p:par>
                                <p:cTn id="12" presetID="8" presetClass="emph" presetSubtype="0" fill="hold" nodeType="withEffect">
                                  <p:stCondLst>
                                    <p:cond delay="0"/>
                                  </p:stCondLst>
                                  <p:childTnLst>
                                    <p:animRot by="21600000">
                                      <p:cBhvr>
                                        <p:cTn id="13" dur="2000" fill="hold"/>
                                        <p:tgtEl>
                                          <p:spTgt spid="5">
                                            <p:txEl>
                                              <p:pRg st="3" end="3"/>
                                            </p:txEl>
                                          </p:spTgt>
                                        </p:tgtEl>
                                        <p:attrNameLst>
                                          <p:attrName>r</p:attrName>
                                        </p:attrNameLst>
                                      </p:cBhvr>
                                    </p:animRot>
                                  </p:childTnLst>
                                </p:cTn>
                              </p:par>
                              <p:par>
                                <p:cTn id="14" presetID="8" presetClass="emph" presetSubtype="0" fill="hold" nodeType="withEffect">
                                  <p:stCondLst>
                                    <p:cond delay="0"/>
                                  </p:stCondLst>
                                  <p:childTnLst>
                                    <p:animRot by="21600000">
                                      <p:cBhvr>
                                        <p:cTn id="15" dur="2000" fill="hold"/>
                                        <p:tgtEl>
                                          <p:spTgt spid="5">
                                            <p:txEl>
                                              <p:pRg st="5" end="5"/>
                                            </p:txEl>
                                          </p:spTgt>
                                        </p:tgtEl>
                                        <p:attrNameLst>
                                          <p:attrName>r</p:attrName>
                                        </p:attrNameLst>
                                      </p:cBhvr>
                                    </p:animRot>
                                  </p:childTnLst>
                                </p:cTn>
                              </p:par>
                              <p:par>
                                <p:cTn id="16" presetID="8" presetClass="emph" presetSubtype="0" fill="hold" nodeType="withEffect">
                                  <p:stCondLst>
                                    <p:cond delay="0"/>
                                  </p:stCondLst>
                                  <p:childTnLst>
                                    <p:animRot by="21600000">
                                      <p:cBhvr>
                                        <p:cTn id="17" dur="2000" fill="hold"/>
                                        <p:tgtEl>
                                          <p:spTgt spid="5">
                                            <p:txEl>
                                              <p:pRg st="7" end="7"/>
                                            </p:txEl>
                                          </p:spTgt>
                                        </p:tgtEl>
                                        <p:attrNameLst>
                                          <p:attrName>r</p:attrName>
                                        </p:attrNameLst>
                                      </p:cBhvr>
                                    </p:animRot>
                                  </p:childTnLst>
                                </p:cTn>
                              </p:par>
                              <p:par>
                                <p:cTn id="18" presetID="8" presetClass="emph" presetSubtype="0" fill="hold" nodeType="withEffect">
                                  <p:stCondLst>
                                    <p:cond delay="0"/>
                                  </p:stCondLst>
                                  <p:childTnLst>
                                    <p:animRot by="21600000">
                                      <p:cBhvr>
                                        <p:cTn id="19" dur="2000" fill="hold"/>
                                        <p:tgtEl>
                                          <p:spTgt spid="5">
                                            <p:txEl>
                                              <p:pRg st="9" end="9"/>
                                            </p:txEl>
                                          </p:spTgt>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5">
                                            <p:txEl>
                                              <p:pRg st="11" end="11"/>
                                            </p:txEl>
                                          </p:spTgt>
                                        </p:tgtEl>
                                        <p:attrNameLst>
                                          <p:attrName>r</p:attrName>
                                        </p:attrNameLst>
                                      </p:cBhvr>
                                    </p:animRot>
                                  </p:childTnLst>
                                </p:cTn>
                              </p:par>
                              <p:par>
                                <p:cTn id="22" presetID="8" presetClass="emph" presetSubtype="0" fill="hold" nodeType="withEffect">
                                  <p:stCondLst>
                                    <p:cond delay="0"/>
                                  </p:stCondLst>
                                  <p:childTnLst>
                                    <p:animRot by="21600000">
                                      <p:cBhvr>
                                        <p:cTn id="23" dur="2000" fill="hold"/>
                                        <p:tgtEl>
                                          <p:spTgt spid="5">
                                            <p:txEl>
                                              <p:pRg st="13" end="13"/>
                                            </p:txEl>
                                          </p:spTgt>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5">
                                            <p:txEl>
                                              <p:pRg st="15" end="15"/>
                                            </p:txEl>
                                          </p:spTgt>
                                        </p:tgtEl>
                                        <p:attrNameLst>
                                          <p:attrName>r</p:attrName>
                                        </p:attrNameLst>
                                      </p:cBhvr>
                                    </p:animRot>
                                  </p:childTnLst>
                                </p:cTn>
                              </p:par>
                              <p:par>
                                <p:cTn id="26" presetID="8" presetClass="emph" presetSubtype="0" fill="hold" nodeType="withEffect">
                                  <p:stCondLst>
                                    <p:cond delay="0"/>
                                  </p:stCondLst>
                                  <p:childTnLst>
                                    <p:animRot by="21600000">
                                      <p:cBhvr>
                                        <p:cTn id="27" dur="2000" fill="hold"/>
                                        <p:tgtEl>
                                          <p:spTgt spid="5">
                                            <p:txEl>
                                              <p:pRg st="17" end="17"/>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ou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3"/>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childTnLst>
                          </p:cTn>
                        </p:par>
                        <p:par>
                          <p:cTn id="47" fill="hold">
                            <p:stCondLst>
                              <p:cond delay="1000"/>
                            </p:stCondLst>
                            <p:childTnLst>
                              <p:par>
                                <p:cTn id="48" presetID="1" presetClass="mediacall" presetSubtype="0" fill="hold" nodeType="afterEffect">
                                  <p:stCondLst>
                                    <p:cond delay="0"/>
                                  </p:stCondLst>
                                  <p:childTnLst>
                                    <p:cmd type="call" cmd="playFrom(0.0)">
                                      <p:cBhvr>
                                        <p:cTn id="49" dur="811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5363715" grpId="0" uiExpand="1" build="p" autoUpdateAnimBg="0" rev="1"/>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5307" name="Rectangle 11"/>
          <p:cNvSpPr>
            <a:spLocks noGrp="1" noChangeArrowheads="1"/>
          </p:cNvSpPr>
          <p:nvPr>
            <p:ph type="title"/>
          </p:nvPr>
        </p:nvSpPr>
        <p:spPr/>
        <p:txBody>
          <a:bodyPr/>
          <a:lstStyle/>
          <a:p>
            <a:r>
              <a:rPr lang="en-US"/>
              <a:t>Martin Luther, the Wild Pig</a:t>
            </a:r>
          </a:p>
        </p:txBody>
      </p:sp>
      <p:sp>
        <p:nvSpPr>
          <p:cNvPr id="695308" name="Rectangle 12"/>
          <p:cNvSpPr>
            <a:spLocks noGrp="1" noChangeArrowheads="1"/>
          </p:cNvSpPr>
          <p:nvPr>
            <p:ph type="body" idx="1"/>
          </p:nvPr>
        </p:nvSpPr>
        <p:spPr/>
        <p:txBody>
          <a:bodyPr/>
          <a:lstStyle/>
          <a:p>
            <a:r>
              <a:rPr lang="en-US" dirty="0"/>
              <a:t>Martin Luther wanted to debate the validity of indulgences.</a:t>
            </a:r>
          </a:p>
          <a:p>
            <a:r>
              <a:rPr lang="en-US" dirty="0"/>
              <a:t>On October 31, 1517, Luther nailed a list of 95 theses (topics for debate) on a chapel door in Wittenberg, Germany.</a:t>
            </a:r>
          </a:p>
          <a:p>
            <a:r>
              <a:rPr lang="en-US" b="1" dirty="0"/>
              <a:t>In response Pope Leo X declared,</a:t>
            </a:r>
            <a:r>
              <a:rPr lang="en-US" dirty="0"/>
              <a:t> “Arise, O Lord. A wild </a:t>
            </a:r>
            <a:r>
              <a:rPr lang="en-US" b="1" dirty="0">
                <a:solidFill>
                  <a:srgbClr val="C00000"/>
                </a:solidFill>
              </a:rPr>
              <a:t>(alcoholic) </a:t>
            </a:r>
            <a:r>
              <a:rPr lang="en-US" dirty="0"/>
              <a:t>pig has invaded the Lord’s vineyard!”</a:t>
            </a:r>
          </a:p>
        </p:txBody>
      </p:sp>
      <p:pic>
        <p:nvPicPr>
          <p:cNvPr id="695309" name="Picture 13" descr="Wild_Pig"/>
          <p:cNvPicPr>
            <a:picLocks noChangeAspect="1" noChangeArrowheads="1"/>
          </p:cNvPicPr>
          <p:nvPr/>
        </p:nvPicPr>
        <p:blipFill>
          <a:blip r:embed="rId4" cstate="print"/>
          <a:srcRect/>
          <a:stretch>
            <a:fillRect/>
          </a:stretch>
        </p:blipFill>
        <p:spPr bwMode="auto">
          <a:xfrm>
            <a:off x="7696200" y="4953029"/>
            <a:ext cx="2362200" cy="1412875"/>
          </a:xfrm>
          <a:prstGeom prst="rect">
            <a:avLst/>
          </a:prstGeom>
          <a:noFill/>
        </p:spPr>
      </p:pic>
    </p:spTree>
    <p:extLst>
      <p:ext uri="{BB962C8B-B14F-4D97-AF65-F5344CB8AC3E}">
        <p14:creationId xmlns:p14="http://schemas.microsoft.com/office/powerpoint/2010/main" val="1389326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5308">
                                            <p:txEl>
                                              <p:pRg st="2" end="2"/>
                                            </p:txEl>
                                          </p:spTgt>
                                        </p:tgtEl>
                                        <p:attrNameLst>
                                          <p:attrName>style.visibility</p:attrName>
                                        </p:attrNameLst>
                                      </p:cBhvr>
                                      <p:to>
                                        <p:strVal val="visible"/>
                                      </p:to>
                                    </p:set>
                                  </p:childTnLst>
                                </p:cTn>
                              </p:par>
                              <p:par>
                                <p:cTn id="7" presetID="26" presetClass="entr" presetSubtype="0" fill="hold" nodeType="withEffect">
                                  <p:stCondLst>
                                    <p:cond delay="2000"/>
                                  </p:stCondLst>
                                  <p:childTnLst>
                                    <p:set>
                                      <p:cBhvr>
                                        <p:cTn id="8" dur="1" fill="hold">
                                          <p:stCondLst>
                                            <p:cond delay="0"/>
                                          </p:stCondLst>
                                        </p:cTn>
                                        <p:tgtEl>
                                          <p:spTgt spid="695309"/>
                                        </p:tgtEl>
                                        <p:attrNameLst>
                                          <p:attrName>style.visibility</p:attrName>
                                        </p:attrNameLst>
                                      </p:cBhvr>
                                      <p:to>
                                        <p:strVal val="visible"/>
                                      </p:to>
                                    </p:set>
                                    <p:animEffect transition="in" filter="wipe(down)">
                                      <p:cBhvr>
                                        <p:cTn id="9" dur="290">
                                          <p:stCondLst>
                                            <p:cond delay="0"/>
                                          </p:stCondLst>
                                        </p:cTn>
                                        <p:tgtEl>
                                          <p:spTgt spid="695309"/>
                                        </p:tgtEl>
                                      </p:cBhvr>
                                    </p:animEffect>
                                    <p:anim calcmode="lin" valueType="num">
                                      <p:cBhvr>
                                        <p:cTn id="10" dur="911" tmFilter="0,0; 0.14,0.36; 0.43,0.73; 0.71,0.91; 1.0,1.0">
                                          <p:stCondLst>
                                            <p:cond delay="0"/>
                                          </p:stCondLst>
                                        </p:cTn>
                                        <p:tgtEl>
                                          <p:spTgt spid="695309"/>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695309"/>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695309"/>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695309"/>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695309"/>
                                        </p:tgtEl>
                                        <p:attrNameLst>
                                          <p:attrName>ppt_y</p:attrName>
                                        </p:attrNameLst>
                                      </p:cBhvr>
                                      <p:tavLst>
                                        <p:tav tm="0" fmla="#ppt_y-sin(pi*$)/81">
                                          <p:val>
                                            <p:fltVal val="0"/>
                                          </p:val>
                                        </p:tav>
                                        <p:tav tm="100000">
                                          <p:val>
                                            <p:fltVal val="1"/>
                                          </p:val>
                                        </p:tav>
                                      </p:tavLst>
                                    </p:anim>
                                    <p:animScale>
                                      <p:cBhvr>
                                        <p:cTn id="15" dur="13">
                                          <p:stCondLst>
                                            <p:cond delay="325"/>
                                          </p:stCondLst>
                                        </p:cTn>
                                        <p:tgtEl>
                                          <p:spTgt spid="695309"/>
                                        </p:tgtEl>
                                      </p:cBhvr>
                                      <p:to x="100000" y="60000"/>
                                    </p:animScale>
                                    <p:animScale>
                                      <p:cBhvr>
                                        <p:cTn id="16" dur="83" decel="50000">
                                          <p:stCondLst>
                                            <p:cond delay="338"/>
                                          </p:stCondLst>
                                        </p:cTn>
                                        <p:tgtEl>
                                          <p:spTgt spid="695309"/>
                                        </p:tgtEl>
                                      </p:cBhvr>
                                      <p:to x="100000" y="100000"/>
                                    </p:animScale>
                                    <p:animScale>
                                      <p:cBhvr>
                                        <p:cTn id="17" dur="13">
                                          <p:stCondLst>
                                            <p:cond delay="656"/>
                                          </p:stCondLst>
                                        </p:cTn>
                                        <p:tgtEl>
                                          <p:spTgt spid="695309"/>
                                        </p:tgtEl>
                                      </p:cBhvr>
                                      <p:to x="100000" y="80000"/>
                                    </p:animScale>
                                    <p:animScale>
                                      <p:cBhvr>
                                        <p:cTn id="18" dur="83" decel="50000">
                                          <p:stCondLst>
                                            <p:cond delay="669"/>
                                          </p:stCondLst>
                                        </p:cTn>
                                        <p:tgtEl>
                                          <p:spTgt spid="695309"/>
                                        </p:tgtEl>
                                      </p:cBhvr>
                                      <p:to x="100000" y="100000"/>
                                    </p:animScale>
                                    <p:animScale>
                                      <p:cBhvr>
                                        <p:cTn id="19" dur="13">
                                          <p:stCondLst>
                                            <p:cond delay="821"/>
                                          </p:stCondLst>
                                        </p:cTn>
                                        <p:tgtEl>
                                          <p:spTgt spid="695309"/>
                                        </p:tgtEl>
                                      </p:cBhvr>
                                      <p:to x="100000" y="90000"/>
                                    </p:animScale>
                                    <p:animScale>
                                      <p:cBhvr>
                                        <p:cTn id="20" dur="83" decel="50000">
                                          <p:stCondLst>
                                            <p:cond delay="834"/>
                                          </p:stCondLst>
                                        </p:cTn>
                                        <p:tgtEl>
                                          <p:spTgt spid="695309"/>
                                        </p:tgtEl>
                                      </p:cBhvr>
                                      <p:to x="100000" y="100000"/>
                                    </p:animScale>
                                    <p:animScale>
                                      <p:cBhvr>
                                        <p:cTn id="21" dur="13">
                                          <p:stCondLst>
                                            <p:cond delay="904"/>
                                          </p:stCondLst>
                                        </p:cTn>
                                        <p:tgtEl>
                                          <p:spTgt spid="695309"/>
                                        </p:tgtEl>
                                      </p:cBhvr>
                                      <p:to x="100000" y="95000"/>
                                    </p:animScale>
                                    <p:animScale>
                                      <p:cBhvr>
                                        <p:cTn id="22" dur="83" decel="50000">
                                          <p:stCondLst>
                                            <p:cond delay="917"/>
                                          </p:stCondLst>
                                        </p:cTn>
                                        <p:tgtEl>
                                          <p:spTgt spid="6953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654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1520</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79654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654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796549"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a:ea typeface="+mn-ea"/>
                <a:cs typeface="+mn-cs"/>
              </a:rPr>
              <a:t>The Pope publishes a bull (sealed declaration by the pope) giving Martin Luther 60 days to recant or be excommunicated</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grpSp>
        <p:nvGrpSpPr>
          <p:cNvPr id="2796550" name="Group 6"/>
          <p:cNvGrpSpPr>
            <a:grpSpLocks/>
          </p:cNvGrpSpPr>
          <p:nvPr/>
        </p:nvGrpSpPr>
        <p:grpSpPr bwMode="auto">
          <a:xfrm>
            <a:off x="4572000" y="3208338"/>
            <a:ext cx="4648200" cy="3649662"/>
            <a:chOff x="1920" y="2021"/>
            <a:chExt cx="2928" cy="2299"/>
          </a:xfrm>
        </p:grpSpPr>
        <p:sp>
          <p:nvSpPr>
            <p:cNvPr id="2796551" name="Text Box 7"/>
            <p:cNvSpPr txBox="1">
              <a:spLocks noChangeArrowheads="1"/>
            </p:cNvSpPr>
            <p:nvPr/>
          </p:nvSpPr>
          <p:spPr bwMode="auto">
            <a:xfrm>
              <a:off x="1968" y="4063"/>
              <a:ext cx="2832"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a:ea typeface="+mn-ea"/>
                  <a:cs typeface="+mn-cs"/>
                </a:rPr>
                <a:t>Luther burns the document</a:t>
              </a:r>
              <a:endParaRPr kumimoji="0" lang="en-US" sz="2400" b="1" i="1" u="none" strike="noStrike" kern="1200" cap="none" spc="0" normalizeH="0" baseline="0" noProof="0">
                <a:ln>
                  <a:noFill/>
                </a:ln>
                <a:solidFill>
                  <a:srgbClr val="000000"/>
                </a:solidFill>
                <a:effectLst/>
                <a:uLnTx/>
                <a:uFillTx/>
                <a:latin typeface="Times New Roman"/>
                <a:ea typeface="+mn-ea"/>
                <a:cs typeface="+mn-cs"/>
              </a:endParaRPr>
            </a:p>
          </p:txBody>
        </p:sp>
        <p:pic>
          <p:nvPicPr>
            <p:cNvPr id="2796552" name="Picture 8" descr="LutherPapalBull"/>
            <p:cNvPicPr>
              <a:picLocks noChangeAspect="1" noChangeArrowheads="1"/>
            </p:cNvPicPr>
            <p:nvPr/>
          </p:nvPicPr>
          <p:blipFill>
            <a:blip r:embed="rId4" cstate="print"/>
            <a:srcRect/>
            <a:stretch>
              <a:fillRect/>
            </a:stretch>
          </p:blipFill>
          <p:spPr bwMode="auto">
            <a:xfrm>
              <a:off x="1920" y="2021"/>
              <a:ext cx="2928" cy="2011"/>
            </a:xfrm>
            <a:prstGeom prst="rect">
              <a:avLst/>
            </a:prstGeom>
            <a:noFill/>
            <a:ln w="38100">
              <a:solidFill>
                <a:srgbClr val="14455E"/>
              </a:solidFill>
              <a:miter lim="800000"/>
              <a:headEnd/>
              <a:tailEnd/>
            </a:ln>
          </p:spPr>
        </p:pic>
      </p:grpSp>
      <p:sp>
        <p:nvSpPr>
          <p:cNvPr id="2796553" name="Rectangle 9"/>
          <p:cNvSpPr>
            <a:spLocks noChangeArrowheads="1"/>
          </p:cNvSpPr>
          <p:nvPr/>
        </p:nvSpPr>
        <p:spPr bwMode="auto">
          <a:xfrm>
            <a:off x="3352800" y="2438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Luther burns the document</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10" name="Picture 4" descr="C:\Documents and Settings\Owner\My Documents\Educational Illustrations\zodiac_the_series___taurus_by_bgx1.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11" name="WordArt 5"/>
          <p:cNvSpPr>
            <a:spLocks noChangeArrowheads="1" noChangeShapeType="1" noTextEdit="1"/>
          </p:cNvSpPr>
          <p:nvPr/>
        </p:nvSpPr>
        <p:spPr bwMode="auto">
          <a:xfrm>
            <a:off x="4357689" y="5181600"/>
            <a:ext cx="3476625" cy="1447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FFCC"/>
                    </a:gs>
                    <a:gs pos="100000">
                      <a:srgbClr val="FF9999"/>
                    </a:gs>
                  </a:gsLst>
                  <a:lin ang="5400000" scaled="1"/>
                </a:gradFill>
                <a:effectLst/>
                <a:uLnTx/>
                <a:uFillTx/>
                <a:latin typeface="Times New Roman"/>
                <a:ea typeface="+mn-ea"/>
                <a:cs typeface="Times New Roman"/>
              </a:rPr>
              <a:t>BLOODY BULLS</a:t>
            </a:r>
          </a:p>
        </p:txBody>
      </p:sp>
    </p:spTree>
    <p:extLst>
      <p:ext uri="{BB962C8B-B14F-4D97-AF65-F5344CB8AC3E}">
        <p14:creationId xmlns:p14="http://schemas.microsoft.com/office/powerpoint/2010/main" val="22038057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6553">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6550"/>
                                        </p:tgtEl>
                                        <p:attrNameLst>
                                          <p:attrName>style.visibility</p:attrName>
                                        </p:attrNameLst>
                                      </p:cBhvr>
                                      <p:to>
                                        <p:strVal val="visible"/>
                                      </p:to>
                                    </p:set>
                                    <p:animEffect transition="in" filter="dissolve">
                                      <p:cBhvr>
                                        <p:cTn id="10" dur="500"/>
                                        <p:tgtEl>
                                          <p:spTgt spid="279655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ou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0" fill="hold"/>
                                        <p:tgtEl>
                                          <p:spTgt spid="11"/>
                                        </p:tgtEl>
                                        <p:attrNameLst>
                                          <p:attrName>ppt_x</p:attrName>
                                        </p:attrNameLst>
                                      </p:cBhvr>
                                      <p:tavLst>
                                        <p:tav tm="0">
                                          <p:val>
                                            <p:strVal val="#ppt_x"/>
                                          </p:val>
                                        </p:tav>
                                        <p:tav tm="100000">
                                          <p:val>
                                            <p:strVal val="#ppt_x"/>
                                          </p:val>
                                        </p:tav>
                                      </p:tavLst>
                                    </p:anim>
                                    <p:anim calcmode="lin" valueType="num">
                                      <p:cBhvr additive="base">
                                        <p:cTn id="21"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6553" grpId="0" build="p" autoUpdateAnimBg="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4953" name="Rectangle 9"/>
          <p:cNvSpPr>
            <a:spLocks noGrp="1" noChangeArrowheads="1"/>
          </p:cNvSpPr>
          <p:nvPr>
            <p:ph type="title"/>
          </p:nvPr>
        </p:nvSpPr>
        <p:spPr/>
        <p:txBody>
          <a:bodyPr/>
          <a:lstStyle/>
          <a:p>
            <a:r>
              <a:rPr lang="en-US"/>
              <a:t>A Year that Changed History</a:t>
            </a:r>
          </a:p>
        </p:txBody>
      </p:sp>
      <p:sp>
        <p:nvSpPr>
          <p:cNvPr id="594954" name="Rectangle 10"/>
          <p:cNvSpPr>
            <a:spLocks noGrp="1" noChangeArrowheads="1"/>
          </p:cNvSpPr>
          <p:nvPr>
            <p:ph type="body" idx="1"/>
          </p:nvPr>
        </p:nvSpPr>
        <p:spPr>
          <a:xfrm>
            <a:off x="1422400" y="1212782"/>
            <a:ext cx="10160000" cy="5111817"/>
          </a:xfrm>
        </p:spPr>
        <p:txBody>
          <a:bodyPr/>
          <a:lstStyle/>
          <a:p>
            <a:r>
              <a:rPr lang="en-US" sz="4400" dirty="0"/>
              <a:t>The Hundred Years’ War ended in 1453, with England retreating to the British Isles.</a:t>
            </a:r>
          </a:p>
          <a:p>
            <a:r>
              <a:rPr lang="en-US" sz="4400" dirty="0"/>
              <a:t>That same year, Ottoman Muslims conquered the last remnant of the Eastern Roman Empire, the ancient city of Constantinople.</a:t>
            </a:r>
          </a:p>
        </p:txBody>
      </p:sp>
    </p:spTree>
    <p:extLst>
      <p:ext uri="{BB962C8B-B14F-4D97-AF65-F5344CB8AC3E}">
        <p14:creationId xmlns:p14="http://schemas.microsoft.com/office/powerpoint/2010/main" val="14788088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5974" name="Rectangle 6"/>
          <p:cNvSpPr>
            <a:spLocks noChangeArrowheads="1"/>
          </p:cNvSpPr>
          <p:nvPr/>
        </p:nvSpPr>
        <p:spPr bwMode="auto">
          <a:xfrm>
            <a:off x="6781800" y="3657601"/>
            <a:ext cx="35052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Hagia Sophia, today a museum in Istanbul, Turkey</a:t>
            </a:r>
          </a:p>
        </p:txBody>
      </p:sp>
      <p:sp>
        <p:nvSpPr>
          <p:cNvPr id="595983" name="Rectangle 15"/>
          <p:cNvSpPr>
            <a:spLocks noGrp="1" noChangeArrowheads="1"/>
          </p:cNvSpPr>
          <p:nvPr>
            <p:ph type="title"/>
          </p:nvPr>
        </p:nvSpPr>
        <p:spPr/>
        <p:txBody>
          <a:bodyPr/>
          <a:lstStyle/>
          <a:p>
            <a:r>
              <a:rPr lang="en-US"/>
              <a:t>A Year that Changed History</a:t>
            </a:r>
          </a:p>
        </p:txBody>
      </p:sp>
      <p:sp>
        <p:nvSpPr>
          <p:cNvPr id="595984" name="Rectangle 16"/>
          <p:cNvSpPr>
            <a:spLocks noGrp="1" noChangeArrowheads="1"/>
          </p:cNvSpPr>
          <p:nvPr>
            <p:ph type="body" idx="1"/>
          </p:nvPr>
        </p:nvSpPr>
        <p:spPr>
          <a:xfrm>
            <a:off x="1422400" y="1347538"/>
            <a:ext cx="10160000" cy="4977062"/>
          </a:xfrm>
        </p:spPr>
        <p:txBody>
          <a:bodyPr/>
          <a:lstStyle/>
          <a:p>
            <a:r>
              <a:rPr lang="en-US" dirty="0"/>
              <a:t>On May 28, 1453, </a:t>
            </a:r>
            <a:br>
              <a:rPr lang="en-US" dirty="0"/>
            </a:br>
            <a:r>
              <a:rPr lang="en-US" dirty="0"/>
              <a:t>Orthodox and </a:t>
            </a:r>
            <a:br>
              <a:rPr lang="en-US" dirty="0"/>
            </a:br>
            <a:r>
              <a:rPr lang="en-US" dirty="0"/>
              <a:t>Catholic church </a:t>
            </a:r>
            <a:br>
              <a:rPr lang="en-US" dirty="0"/>
            </a:br>
            <a:r>
              <a:rPr lang="en-US" dirty="0"/>
              <a:t>members gathered </a:t>
            </a:r>
            <a:br>
              <a:rPr lang="en-US" dirty="0"/>
            </a:br>
            <a:r>
              <a:rPr lang="en-US" dirty="0"/>
              <a:t>for Communion in </a:t>
            </a:r>
            <a:br>
              <a:rPr lang="en-US" dirty="0"/>
            </a:br>
            <a:r>
              <a:rPr lang="en-US" dirty="0"/>
              <a:t>the </a:t>
            </a:r>
            <a:r>
              <a:rPr lang="en-US" dirty="0" err="1"/>
              <a:t>Hagia</a:t>
            </a:r>
            <a:r>
              <a:rPr lang="en-US" dirty="0"/>
              <a:t> Sophia </a:t>
            </a:r>
            <a:br>
              <a:rPr lang="en-US" dirty="0"/>
            </a:br>
            <a:r>
              <a:rPr lang="en-US" dirty="0"/>
              <a:t>in Constantinople.</a:t>
            </a:r>
          </a:p>
          <a:p>
            <a:r>
              <a:rPr lang="en-US" sz="3600" dirty="0"/>
              <a:t>The next day, the church became a mosque; and later, a museum.</a:t>
            </a:r>
          </a:p>
        </p:txBody>
      </p:sp>
      <p:pic>
        <p:nvPicPr>
          <p:cNvPr id="595985" name="Picture 17" descr="Hagia_Sophia"/>
          <p:cNvPicPr>
            <a:picLocks noChangeAspect="1" noChangeArrowheads="1"/>
          </p:cNvPicPr>
          <p:nvPr/>
        </p:nvPicPr>
        <p:blipFill>
          <a:blip r:embed="rId4" cstate="print"/>
          <a:srcRect/>
          <a:stretch>
            <a:fillRect/>
          </a:stretch>
        </p:blipFill>
        <p:spPr bwMode="auto">
          <a:xfrm>
            <a:off x="6629400" y="1347539"/>
            <a:ext cx="3810000" cy="2310062"/>
          </a:xfrm>
          <a:prstGeom prst="rect">
            <a:avLst/>
          </a:prstGeom>
          <a:noFill/>
          <a:effectLst>
            <a:outerShdw dist="35921" dir="2700000" algn="ctr" rotWithShape="0">
              <a:srgbClr val="808080"/>
            </a:outerShdw>
          </a:effectLst>
        </p:spPr>
      </p:pic>
    </p:spTree>
    <p:extLst>
      <p:ext uri="{BB962C8B-B14F-4D97-AF65-F5344CB8AC3E}">
        <p14:creationId xmlns:p14="http://schemas.microsoft.com/office/powerpoint/2010/main" val="400306444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8021" name="Rectangle 5"/>
          <p:cNvSpPr>
            <a:spLocks noGrp="1" noChangeArrowheads="1"/>
          </p:cNvSpPr>
          <p:nvPr>
            <p:ph type="title"/>
          </p:nvPr>
        </p:nvSpPr>
        <p:spPr/>
        <p:txBody>
          <a:bodyPr/>
          <a:lstStyle/>
          <a:p>
            <a:r>
              <a:rPr lang="en-US"/>
              <a:t>A Year that Changed History</a:t>
            </a:r>
          </a:p>
        </p:txBody>
      </p:sp>
      <p:sp>
        <p:nvSpPr>
          <p:cNvPr id="598022" name="Rectangle 6"/>
          <p:cNvSpPr>
            <a:spLocks noGrp="1" noChangeArrowheads="1"/>
          </p:cNvSpPr>
          <p:nvPr>
            <p:ph type="body" idx="1"/>
          </p:nvPr>
        </p:nvSpPr>
        <p:spPr>
          <a:xfrm>
            <a:off x="1422400" y="1232034"/>
            <a:ext cx="10160000" cy="5092566"/>
          </a:xfrm>
        </p:spPr>
        <p:txBody>
          <a:bodyPr/>
          <a:lstStyle/>
          <a:p>
            <a:r>
              <a:rPr lang="en-US" sz="4400" dirty="0"/>
              <a:t>Many Christian scholars from Constantinople fled west, in the direction of Rome.</a:t>
            </a:r>
          </a:p>
          <a:p>
            <a:r>
              <a:rPr lang="en-US" sz="4400" dirty="0"/>
              <a:t>Among the valued items they took with them were manuscripts, especially New Testament manuscripts in the original Greek language.</a:t>
            </a:r>
          </a:p>
        </p:txBody>
      </p:sp>
    </p:spTree>
    <p:extLst>
      <p:ext uri="{BB962C8B-B14F-4D97-AF65-F5344CB8AC3E}">
        <p14:creationId xmlns:p14="http://schemas.microsoft.com/office/powerpoint/2010/main" val="18546927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0069" name="Rectangle 5"/>
          <p:cNvSpPr>
            <a:spLocks noGrp="1" noChangeArrowheads="1"/>
          </p:cNvSpPr>
          <p:nvPr>
            <p:ph type="title"/>
          </p:nvPr>
        </p:nvSpPr>
        <p:spPr/>
        <p:txBody>
          <a:bodyPr/>
          <a:lstStyle/>
          <a:p>
            <a:r>
              <a:rPr lang="en-US"/>
              <a:t>A Year that Changed History</a:t>
            </a:r>
          </a:p>
        </p:txBody>
      </p:sp>
      <p:sp>
        <p:nvSpPr>
          <p:cNvPr id="600070" name="Rectangle 6"/>
          <p:cNvSpPr>
            <a:spLocks noGrp="1" noChangeArrowheads="1"/>
          </p:cNvSpPr>
          <p:nvPr>
            <p:ph type="body" idx="1"/>
          </p:nvPr>
        </p:nvSpPr>
        <p:spPr>
          <a:xfrm>
            <a:off x="1366786" y="1145406"/>
            <a:ext cx="10703293" cy="5179194"/>
          </a:xfrm>
        </p:spPr>
        <p:txBody>
          <a:bodyPr/>
          <a:lstStyle/>
          <a:p>
            <a:r>
              <a:rPr lang="en-US" sz="3600" dirty="0"/>
              <a:t>This influx of Greek manuscripts influenced a renaissance of interest in ancient rhetoric, art,  and writing.</a:t>
            </a:r>
          </a:p>
          <a:p>
            <a:r>
              <a:rPr lang="en-US" sz="3600" dirty="0"/>
              <a:t>Renaissance scholars were known as “humanists” because they focused on practical human actions and interests.</a:t>
            </a:r>
          </a:p>
          <a:p>
            <a:r>
              <a:rPr lang="en-US" sz="3600" dirty="0"/>
              <a:t>Among Christian scholars, the Renaissance led  to a renewed interest in the original text of the New Testament.</a:t>
            </a:r>
          </a:p>
        </p:txBody>
      </p:sp>
    </p:spTree>
    <p:extLst>
      <p:ext uri="{BB962C8B-B14F-4D97-AF65-F5344CB8AC3E}">
        <p14:creationId xmlns:p14="http://schemas.microsoft.com/office/powerpoint/2010/main" val="1334319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218306"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Secular &amp; Sectarian Applications</a:t>
            </a:r>
            <a:r>
              <a:rPr lang="en-US" b="1"/>
              <a:t> </a:t>
            </a:r>
            <a:endParaRPr lang="en-US"/>
          </a:p>
        </p:txBody>
      </p:sp>
      <p:sp>
        <p:nvSpPr>
          <p:cNvPr id="5218308" name="Rectangle 4" descr="Papyrus"/>
          <p:cNvSpPr>
            <a:spLocks noGrp="1" noChangeArrowheads="1"/>
          </p:cNvSpPr>
          <p:nvPr>
            <p:ph type="body" sz="half" idx="2"/>
          </p:nvPr>
        </p:nvSpPr>
        <p:spPr>
          <a:xfrm>
            <a:off x="2133600" y="2133600"/>
            <a:ext cx="7848600" cy="4191000"/>
          </a:xfrm>
          <a:blipFill dpi="0" rotWithShape="0">
            <a:blip r:embed="rId3" cstate="print"/>
            <a:srcRect/>
            <a:tile tx="0" ty="0" sx="100000" sy="100000" flip="none" algn="tl"/>
          </a:blipFill>
        </p:spPr>
        <p:txBody>
          <a:bodyPr/>
          <a:lstStyle/>
          <a:p>
            <a:pPr>
              <a:buFontTx/>
              <a:buNone/>
            </a:pPr>
            <a:r>
              <a:rPr lang="en-US" sz="2800" b="1">
                <a:solidFill>
                  <a:srgbClr val="CC0000"/>
                </a:solidFill>
                <a:effectLst>
                  <a:outerShdw blurRad="38100" dist="38100" dir="2700000" algn="tl">
                    <a:srgbClr val="000000"/>
                  </a:outerShdw>
                </a:effectLst>
              </a:rPr>
              <a:t>  DIFFERENT RENAISSANCE EXPERIENCES:</a:t>
            </a:r>
            <a:endParaRPr lang="en-US" sz="2800"/>
          </a:p>
        </p:txBody>
      </p:sp>
      <p:sp>
        <p:nvSpPr>
          <p:cNvPr id="5218309" name="WordArt 5"/>
          <p:cNvSpPr>
            <a:spLocks noChangeArrowheads="1" noChangeShapeType="1" noTextEdit="1"/>
          </p:cNvSpPr>
          <p:nvPr/>
        </p:nvSpPr>
        <p:spPr bwMode="auto">
          <a:xfrm>
            <a:off x="2362201" y="2819400"/>
            <a:ext cx="69056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Italian Renaissance -</a:t>
            </a:r>
          </a:p>
        </p:txBody>
      </p:sp>
      <p:sp>
        <p:nvSpPr>
          <p:cNvPr id="5218310" name="WordArt 6"/>
          <p:cNvSpPr>
            <a:spLocks noChangeArrowheads="1" noChangeShapeType="1" noTextEdit="1"/>
          </p:cNvSpPr>
          <p:nvPr/>
        </p:nvSpPr>
        <p:spPr bwMode="auto">
          <a:xfrm>
            <a:off x="2362201" y="4495800"/>
            <a:ext cx="72104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Teutonic Renaissance -</a:t>
            </a:r>
          </a:p>
        </p:txBody>
      </p:sp>
      <p:sp>
        <p:nvSpPr>
          <p:cNvPr id="5218311" name="WordArt 7"/>
          <p:cNvSpPr>
            <a:spLocks noChangeArrowheads="1" noChangeShapeType="1" noTextEdit="1"/>
          </p:cNvSpPr>
          <p:nvPr/>
        </p:nvSpPr>
        <p:spPr bwMode="auto">
          <a:xfrm>
            <a:off x="2514600" y="3505200"/>
            <a:ext cx="64008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Fascination With Greek Classics</a:t>
            </a:r>
          </a:p>
        </p:txBody>
      </p:sp>
      <p:sp>
        <p:nvSpPr>
          <p:cNvPr id="5218312" name="WordArt 8"/>
          <p:cNvSpPr>
            <a:spLocks noChangeArrowheads="1" noChangeShapeType="1" noTextEdit="1"/>
          </p:cNvSpPr>
          <p:nvPr/>
        </p:nvSpPr>
        <p:spPr bwMode="auto">
          <a:xfrm>
            <a:off x="2438400" y="5257800"/>
            <a:ext cx="6781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Fascination With Greek Gospels</a:t>
            </a:r>
          </a:p>
        </p:txBody>
      </p:sp>
    </p:spTree>
    <p:extLst>
      <p:ext uri="{BB962C8B-B14F-4D97-AF65-F5344CB8AC3E}">
        <p14:creationId xmlns:p14="http://schemas.microsoft.com/office/powerpoint/2010/main" val="140081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18308">
                                            <p:txEl>
                                              <p:pRg st="0" end="0"/>
                                            </p:txEl>
                                          </p:spTgt>
                                        </p:tgtEl>
                                        <p:attrNameLst>
                                          <p:attrName>style.visibility</p:attrName>
                                        </p:attrNameLst>
                                      </p:cBhvr>
                                      <p:to>
                                        <p:strVal val="visible"/>
                                      </p:to>
                                    </p:set>
                                    <p:anim calcmode="lin" valueType="num">
                                      <p:cBhvr additive="base">
                                        <p:cTn id="7" dur="300" fill="hold"/>
                                        <p:tgtEl>
                                          <p:spTgt spid="52183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183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218309"/>
                                        </p:tgtEl>
                                        <p:attrNameLst>
                                          <p:attrName>style.visibility</p:attrName>
                                        </p:attrNameLst>
                                      </p:cBhvr>
                                      <p:to>
                                        <p:strVal val="visible"/>
                                      </p:to>
                                    </p:set>
                                    <p:anim calcmode="lin" valueType="num">
                                      <p:cBhvr>
                                        <p:cTn id="13" dur="500" fill="hold"/>
                                        <p:tgtEl>
                                          <p:spTgt spid="5218309"/>
                                        </p:tgtEl>
                                        <p:attrNameLst>
                                          <p:attrName>ppt_w</p:attrName>
                                        </p:attrNameLst>
                                      </p:cBhvr>
                                      <p:tavLst>
                                        <p:tav tm="0">
                                          <p:val>
                                            <p:strVal val="4/3*#ppt_w"/>
                                          </p:val>
                                        </p:tav>
                                        <p:tav tm="100000">
                                          <p:val>
                                            <p:strVal val="#ppt_w"/>
                                          </p:val>
                                        </p:tav>
                                      </p:tavLst>
                                    </p:anim>
                                    <p:anim calcmode="lin" valueType="num">
                                      <p:cBhvr>
                                        <p:cTn id="14" dur="500" fill="hold"/>
                                        <p:tgtEl>
                                          <p:spTgt spid="52183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5218310"/>
                                        </p:tgtEl>
                                        <p:attrNameLst>
                                          <p:attrName>style.visibility</p:attrName>
                                        </p:attrNameLst>
                                      </p:cBhvr>
                                      <p:to>
                                        <p:strVal val="visible"/>
                                      </p:to>
                                    </p:set>
                                    <p:anim calcmode="lin" valueType="num">
                                      <p:cBhvr>
                                        <p:cTn id="19" dur="500" fill="hold"/>
                                        <p:tgtEl>
                                          <p:spTgt spid="5218310"/>
                                        </p:tgtEl>
                                        <p:attrNameLst>
                                          <p:attrName>ppt_w</p:attrName>
                                        </p:attrNameLst>
                                      </p:cBhvr>
                                      <p:tavLst>
                                        <p:tav tm="0">
                                          <p:val>
                                            <p:strVal val="4/3*#ppt_w"/>
                                          </p:val>
                                        </p:tav>
                                        <p:tav tm="100000">
                                          <p:val>
                                            <p:strVal val="#ppt_w"/>
                                          </p:val>
                                        </p:tav>
                                      </p:tavLst>
                                    </p:anim>
                                    <p:anim calcmode="lin" valueType="num">
                                      <p:cBhvr>
                                        <p:cTn id="20" dur="500" fill="hold"/>
                                        <p:tgtEl>
                                          <p:spTgt spid="5218310"/>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218311"/>
                                        </p:tgtEl>
                                        <p:attrNameLst>
                                          <p:attrName>style.visibility</p:attrName>
                                        </p:attrNameLst>
                                      </p:cBhvr>
                                      <p:to>
                                        <p:strVal val="visible"/>
                                      </p:to>
                                    </p:set>
                                    <p:anim calcmode="lin" valueType="num">
                                      <p:cBhvr>
                                        <p:cTn id="25" dur="500" fill="hold"/>
                                        <p:tgtEl>
                                          <p:spTgt spid="5218311"/>
                                        </p:tgtEl>
                                        <p:attrNameLst>
                                          <p:attrName>ppt_w</p:attrName>
                                        </p:attrNameLst>
                                      </p:cBhvr>
                                      <p:tavLst>
                                        <p:tav tm="0">
                                          <p:val>
                                            <p:strVal val="2/3*#ppt_w"/>
                                          </p:val>
                                        </p:tav>
                                        <p:tav tm="100000">
                                          <p:val>
                                            <p:strVal val="#ppt_w"/>
                                          </p:val>
                                        </p:tav>
                                      </p:tavLst>
                                    </p:anim>
                                    <p:anim calcmode="lin" valueType="num">
                                      <p:cBhvr>
                                        <p:cTn id="26" dur="500" fill="hold"/>
                                        <p:tgtEl>
                                          <p:spTgt spid="5218311"/>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218312"/>
                                        </p:tgtEl>
                                        <p:attrNameLst>
                                          <p:attrName>style.visibility</p:attrName>
                                        </p:attrNameLst>
                                      </p:cBhvr>
                                      <p:to>
                                        <p:strVal val="visible"/>
                                      </p:to>
                                    </p:set>
                                    <p:anim calcmode="lin" valueType="num">
                                      <p:cBhvr>
                                        <p:cTn id="31" dur="500" fill="hold"/>
                                        <p:tgtEl>
                                          <p:spTgt spid="5218312"/>
                                        </p:tgtEl>
                                        <p:attrNameLst>
                                          <p:attrName>ppt_w</p:attrName>
                                        </p:attrNameLst>
                                      </p:cBhvr>
                                      <p:tavLst>
                                        <p:tav tm="0">
                                          <p:val>
                                            <p:strVal val="2/3*#ppt_w"/>
                                          </p:val>
                                        </p:tav>
                                        <p:tav tm="100000">
                                          <p:val>
                                            <p:strVal val="#ppt_w"/>
                                          </p:val>
                                        </p:tav>
                                      </p:tavLst>
                                    </p:anim>
                                    <p:anim calcmode="lin" valueType="num">
                                      <p:cBhvr>
                                        <p:cTn id="32" dur="500" fill="hold"/>
                                        <p:tgtEl>
                                          <p:spTgt spid="521831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8308" grpId="0" build="p" autoUpdateAnimBg="0"/>
      <p:bldP spid="5218309" grpId="0" animBg="1"/>
      <p:bldP spid="5218310" grpId="0" animBg="1"/>
      <p:bldP spid="5218311" grpId="0" animBg="1"/>
      <p:bldP spid="52183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92738" name="Rectangle 2"/>
          <p:cNvSpPr>
            <a:spLocks noGrp="1" noChangeArrowheads="1"/>
          </p:cNvSpPr>
          <p:nvPr>
            <p:ph type="title"/>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39138"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Secular &amp; Sectarian Applications</a:t>
            </a:r>
            <a:r>
              <a:rPr lang="en-US" b="1"/>
              <a:t> </a:t>
            </a:r>
            <a:endParaRPr lang="en-US"/>
          </a:p>
        </p:txBody>
      </p:sp>
      <p:sp>
        <p:nvSpPr>
          <p:cNvPr id="5339139" name="Rectangle 3" descr="Papyrus"/>
          <p:cNvSpPr>
            <a:spLocks noGrp="1" noChangeArrowheads="1"/>
          </p:cNvSpPr>
          <p:nvPr>
            <p:ph type="body" sz="half" idx="2"/>
          </p:nvPr>
        </p:nvSpPr>
        <p:spPr>
          <a:xfrm>
            <a:off x="2133600" y="2133600"/>
            <a:ext cx="7848600" cy="4191000"/>
          </a:xfrm>
          <a:blipFill dpi="0" rotWithShape="0">
            <a:blip r:embed="rId3" cstate="print"/>
            <a:srcRect/>
            <a:tile tx="0" ty="0" sx="100000" sy="100000" flip="none" algn="tl"/>
          </a:blipFill>
        </p:spPr>
        <p:txBody>
          <a:bodyPr/>
          <a:lstStyle/>
          <a:p>
            <a:pPr>
              <a:buFontTx/>
              <a:buNone/>
            </a:pPr>
            <a:r>
              <a:rPr lang="en-US" sz="2800" b="1">
                <a:solidFill>
                  <a:srgbClr val="CC0000"/>
                </a:solidFill>
                <a:effectLst>
                  <a:outerShdw blurRad="38100" dist="38100" dir="2700000" algn="tl">
                    <a:srgbClr val="000000"/>
                  </a:outerShdw>
                </a:effectLst>
              </a:rPr>
              <a:t>  DIFFERENT RENAISSANCE EXPERIENCES:</a:t>
            </a:r>
            <a:endParaRPr lang="en-US" sz="2800"/>
          </a:p>
        </p:txBody>
      </p:sp>
      <p:sp>
        <p:nvSpPr>
          <p:cNvPr id="5339140" name="WordArt 4"/>
          <p:cNvSpPr>
            <a:spLocks noChangeArrowheads="1" noChangeShapeType="1" noTextEdit="1"/>
          </p:cNvSpPr>
          <p:nvPr/>
        </p:nvSpPr>
        <p:spPr bwMode="auto">
          <a:xfrm>
            <a:off x="2362201" y="2819400"/>
            <a:ext cx="69056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Italian Renaissance -</a:t>
            </a:r>
          </a:p>
        </p:txBody>
      </p:sp>
      <p:sp>
        <p:nvSpPr>
          <p:cNvPr id="5339141" name="WordArt 5"/>
          <p:cNvSpPr>
            <a:spLocks noChangeArrowheads="1" noChangeShapeType="1" noTextEdit="1"/>
          </p:cNvSpPr>
          <p:nvPr/>
        </p:nvSpPr>
        <p:spPr bwMode="auto">
          <a:xfrm>
            <a:off x="2362201" y="4495800"/>
            <a:ext cx="72104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Teutonic Renaissance -</a:t>
            </a:r>
          </a:p>
        </p:txBody>
      </p:sp>
      <p:sp>
        <p:nvSpPr>
          <p:cNvPr id="5339142" name="WordArt 6"/>
          <p:cNvSpPr>
            <a:spLocks noChangeArrowheads="1" noChangeShapeType="1" noTextEdit="1"/>
          </p:cNvSpPr>
          <p:nvPr/>
        </p:nvSpPr>
        <p:spPr bwMode="auto">
          <a:xfrm>
            <a:off x="2514600" y="3505200"/>
            <a:ext cx="68580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Continuing  Expressions Of Explicit Support     </a:t>
            </a:r>
          </a:p>
        </p:txBody>
      </p:sp>
      <p:sp>
        <p:nvSpPr>
          <p:cNvPr id="5339143" name="WordArt 7"/>
          <p:cNvSpPr>
            <a:spLocks noChangeArrowheads="1" noChangeShapeType="1" noTextEdit="1"/>
          </p:cNvSpPr>
          <p:nvPr/>
        </p:nvSpPr>
        <p:spPr bwMode="auto">
          <a:xfrm>
            <a:off x="2438400" y="5257800"/>
            <a:ext cx="6781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Break In Tacit Contract Of Systemic Support </a:t>
            </a:r>
          </a:p>
        </p:txBody>
      </p:sp>
    </p:spTree>
    <p:extLst>
      <p:ext uri="{BB962C8B-B14F-4D97-AF65-F5344CB8AC3E}">
        <p14:creationId xmlns:p14="http://schemas.microsoft.com/office/powerpoint/2010/main" val="4882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39139">
                                            <p:txEl>
                                              <p:pRg st="0" end="0"/>
                                            </p:txEl>
                                          </p:spTgt>
                                        </p:tgtEl>
                                        <p:attrNameLst>
                                          <p:attrName>style.visibility</p:attrName>
                                        </p:attrNameLst>
                                      </p:cBhvr>
                                      <p:to>
                                        <p:strVal val="visible"/>
                                      </p:to>
                                    </p:set>
                                    <p:anim calcmode="lin" valueType="num">
                                      <p:cBhvr additive="base">
                                        <p:cTn id="7" dur="300" fill="hold"/>
                                        <p:tgtEl>
                                          <p:spTgt spid="53391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391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339140"/>
                                        </p:tgtEl>
                                        <p:attrNameLst>
                                          <p:attrName>style.visibility</p:attrName>
                                        </p:attrNameLst>
                                      </p:cBhvr>
                                      <p:to>
                                        <p:strVal val="visible"/>
                                      </p:to>
                                    </p:set>
                                    <p:anim calcmode="lin" valueType="num">
                                      <p:cBhvr>
                                        <p:cTn id="13" dur="500" fill="hold"/>
                                        <p:tgtEl>
                                          <p:spTgt spid="5339140"/>
                                        </p:tgtEl>
                                        <p:attrNameLst>
                                          <p:attrName>ppt_w</p:attrName>
                                        </p:attrNameLst>
                                      </p:cBhvr>
                                      <p:tavLst>
                                        <p:tav tm="0">
                                          <p:val>
                                            <p:strVal val="4/3*#ppt_w"/>
                                          </p:val>
                                        </p:tav>
                                        <p:tav tm="100000">
                                          <p:val>
                                            <p:strVal val="#ppt_w"/>
                                          </p:val>
                                        </p:tav>
                                      </p:tavLst>
                                    </p:anim>
                                    <p:anim calcmode="lin" valueType="num">
                                      <p:cBhvr>
                                        <p:cTn id="14" dur="500" fill="hold"/>
                                        <p:tgtEl>
                                          <p:spTgt spid="5339140"/>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5339141"/>
                                        </p:tgtEl>
                                        <p:attrNameLst>
                                          <p:attrName>style.visibility</p:attrName>
                                        </p:attrNameLst>
                                      </p:cBhvr>
                                      <p:to>
                                        <p:strVal val="visible"/>
                                      </p:to>
                                    </p:set>
                                    <p:anim calcmode="lin" valueType="num">
                                      <p:cBhvr>
                                        <p:cTn id="19" dur="500" fill="hold"/>
                                        <p:tgtEl>
                                          <p:spTgt spid="5339141"/>
                                        </p:tgtEl>
                                        <p:attrNameLst>
                                          <p:attrName>ppt_w</p:attrName>
                                        </p:attrNameLst>
                                      </p:cBhvr>
                                      <p:tavLst>
                                        <p:tav tm="0">
                                          <p:val>
                                            <p:strVal val="4/3*#ppt_w"/>
                                          </p:val>
                                        </p:tav>
                                        <p:tav tm="100000">
                                          <p:val>
                                            <p:strVal val="#ppt_w"/>
                                          </p:val>
                                        </p:tav>
                                      </p:tavLst>
                                    </p:anim>
                                    <p:anim calcmode="lin" valueType="num">
                                      <p:cBhvr>
                                        <p:cTn id="20" dur="500" fill="hold"/>
                                        <p:tgtEl>
                                          <p:spTgt spid="5339141"/>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339142"/>
                                        </p:tgtEl>
                                        <p:attrNameLst>
                                          <p:attrName>style.visibility</p:attrName>
                                        </p:attrNameLst>
                                      </p:cBhvr>
                                      <p:to>
                                        <p:strVal val="visible"/>
                                      </p:to>
                                    </p:set>
                                    <p:anim calcmode="lin" valueType="num">
                                      <p:cBhvr>
                                        <p:cTn id="25" dur="500" fill="hold"/>
                                        <p:tgtEl>
                                          <p:spTgt spid="5339142"/>
                                        </p:tgtEl>
                                        <p:attrNameLst>
                                          <p:attrName>ppt_w</p:attrName>
                                        </p:attrNameLst>
                                      </p:cBhvr>
                                      <p:tavLst>
                                        <p:tav tm="0">
                                          <p:val>
                                            <p:strVal val="2/3*#ppt_w"/>
                                          </p:val>
                                        </p:tav>
                                        <p:tav tm="100000">
                                          <p:val>
                                            <p:strVal val="#ppt_w"/>
                                          </p:val>
                                        </p:tav>
                                      </p:tavLst>
                                    </p:anim>
                                    <p:anim calcmode="lin" valueType="num">
                                      <p:cBhvr>
                                        <p:cTn id="26" dur="500" fill="hold"/>
                                        <p:tgtEl>
                                          <p:spTgt spid="5339142"/>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339143"/>
                                        </p:tgtEl>
                                        <p:attrNameLst>
                                          <p:attrName>style.visibility</p:attrName>
                                        </p:attrNameLst>
                                      </p:cBhvr>
                                      <p:to>
                                        <p:strVal val="visible"/>
                                      </p:to>
                                    </p:set>
                                    <p:anim calcmode="lin" valueType="num">
                                      <p:cBhvr>
                                        <p:cTn id="31" dur="500" fill="hold"/>
                                        <p:tgtEl>
                                          <p:spTgt spid="5339143"/>
                                        </p:tgtEl>
                                        <p:attrNameLst>
                                          <p:attrName>ppt_w</p:attrName>
                                        </p:attrNameLst>
                                      </p:cBhvr>
                                      <p:tavLst>
                                        <p:tav tm="0">
                                          <p:val>
                                            <p:strVal val="2/3*#ppt_w"/>
                                          </p:val>
                                        </p:tav>
                                        <p:tav tm="100000">
                                          <p:val>
                                            <p:strVal val="#ppt_w"/>
                                          </p:val>
                                        </p:tav>
                                      </p:tavLst>
                                    </p:anim>
                                    <p:anim calcmode="lin" valueType="num">
                                      <p:cBhvr>
                                        <p:cTn id="32" dur="500" fill="hold"/>
                                        <p:tgtEl>
                                          <p:spTgt spid="533914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9139" grpId="0" build="p" autoUpdateAnimBg="0"/>
      <p:bldP spid="5339140" grpId="0" animBg="1"/>
      <p:bldP spid="5339141" grpId="0" animBg="1"/>
      <p:bldP spid="5339142" grpId="0" animBg="1"/>
      <p:bldP spid="53391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3129371.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0" y="5105401"/>
            <a:ext cx="12192000" cy="1661993"/>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31550" cmpd="sng">
                  <a:gradFill>
                    <a:gsLst>
                      <a:gs pos="25000">
                        <a:srgbClr val="00CC99">
                          <a:shade val="25000"/>
                          <a:satMod val="190000"/>
                        </a:srgbClr>
                      </a:gs>
                      <a:gs pos="80000">
                        <a:srgbClr val="00CC99">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rPr>
              <a:t>REVERSING BONIFACE: CHOPPING DOWN THE </a:t>
            </a:r>
            <a:r>
              <a:rPr lang="en-US" sz="5400" b="1" dirty="0">
                <a:ln w="31550" cmpd="sng">
                  <a:gradFill>
                    <a:gsLst>
                      <a:gs pos="25000">
                        <a:srgbClr val="00CC99">
                          <a:shade val="25000"/>
                          <a:satMod val="190000"/>
                        </a:srgbClr>
                      </a:gs>
                      <a:gs pos="80000">
                        <a:srgbClr val="00CC99">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rPr>
              <a:t>ROMAN TREE OF RELIGIOUS TRADITION!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DDCEB7-D00A-B824-E95C-3A8BECD3C2CB}"/>
              </a:ext>
            </a:extLst>
          </p:cNvPr>
          <p:cNvSpPr/>
          <p:nvPr/>
        </p:nvSpPr>
        <p:spPr>
          <a:xfrm>
            <a:off x="4504623" y="3570973"/>
            <a:ext cx="417736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Or Was 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5222402" name="Rectangle 2"/>
          <p:cNvSpPr>
            <a:spLocks noGrp="1" noChangeArrowheads="1"/>
          </p:cNvSpPr>
          <p:nvPr>
            <p:ph type="title"/>
          </p:nvPr>
        </p:nvSpPr>
        <p:spPr>
          <a:xfrm>
            <a:off x="2133600" y="304800"/>
            <a:ext cx="7848600" cy="1371600"/>
          </a:xfrm>
          <a:solidFill>
            <a:srgbClr val="CC0000"/>
          </a:solidFill>
          <a:ln/>
        </p:spPr>
        <p:txBody>
          <a:bodyPr/>
          <a:lstStyle/>
          <a:p>
            <a:r>
              <a:rPr lang="en-US" u="sng" dirty="0">
                <a:solidFill>
                  <a:srgbClr val="FFFFFF"/>
                </a:solidFill>
                <a:effectLst>
                  <a:outerShdw blurRad="38100" dist="38100" dir="2700000" algn="tl">
                    <a:srgbClr val="000000"/>
                  </a:outerShdw>
                </a:effectLst>
              </a:rPr>
              <a:t>Dominant Augustinian Paradigm</a:t>
            </a:r>
            <a:br>
              <a:rPr lang="en-US" dirty="0">
                <a:solidFill>
                  <a:srgbClr val="FFFFFF"/>
                </a:solidFill>
              </a:rPr>
            </a:br>
            <a:r>
              <a:rPr lang="en-US" sz="4000" b="1" dirty="0">
                <a:solidFill>
                  <a:srgbClr val="FFFFFF"/>
                </a:solidFill>
                <a:effectLst>
                  <a:outerShdw blurRad="38100" dist="38100" dir="2700000" algn="tl">
                    <a:srgbClr val="000000">
                      <a:alpha val="43137"/>
                    </a:srgbClr>
                  </a:outerShdw>
                </a:effectLst>
              </a:rPr>
              <a:t>1,000 Year Fruit: Italy &amp; Germany</a:t>
            </a:r>
            <a:r>
              <a:rPr lang="en-US" b="1" dirty="0">
                <a:effectLst>
                  <a:outerShdw blurRad="38100" dist="38100" dir="2700000" algn="tl">
                    <a:srgbClr val="000000">
                      <a:alpha val="43137"/>
                    </a:srgbClr>
                  </a:outerShdw>
                </a:effectLst>
              </a:rPr>
              <a:t> </a:t>
            </a:r>
          </a:p>
        </p:txBody>
      </p:sp>
      <p:sp>
        <p:nvSpPr>
          <p:cNvPr id="5222403" name="Rectangle 3" descr="Papyrus"/>
          <p:cNvSpPr>
            <a:spLocks noGrp="1" noChangeArrowheads="1"/>
          </p:cNvSpPr>
          <p:nvPr>
            <p:ph sz="half" idx="1"/>
          </p:nvPr>
        </p:nvSpPr>
        <p:spPr>
          <a:xfrm>
            <a:off x="2057400" y="2209800"/>
            <a:ext cx="8001000" cy="2102318"/>
          </a:xfrm>
          <a:blipFill dpi="0" rotWithShape="0">
            <a:blip r:embed="rId3" cstate="print"/>
            <a:srcRect/>
            <a:tile tx="0" ty="0" sx="100000" sy="100000" flip="none" algn="tl"/>
          </a:blipFill>
          <a:ln/>
        </p:spPr>
        <p:txBody>
          <a:bodyPr/>
          <a:lstStyle/>
          <a:p>
            <a:r>
              <a:rPr lang="en-US" sz="2800" dirty="0">
                <a:solidFill>
                  <a:srgbClr val="990033"/>
                </a:solidFill>
                <a:effectLst>
                  <a:outerShdw blurRad="38100" dist="38100" dir="2700000" algn="tl">
                    <a:srgbClr val="000000">
                      <a:alpha val="43137"/>
                    </a:srgbClr>
                  </a:outerShdw>
                </a:effectLst>
              </a:rPr>
              <a:t>14</a:t>
            </a:r>
            <a:r>
              <a:rPr lang="en-US" sz="2800" baseline="30000" dirty="0">
                <a:solidFill>
                  <a:srgbClr val="990033"/>
                </a:solidFill>
                <a:effectLst>
                  <a:outerShdw blurRad="38100" dist="38100" dir="2700000" algn="tl">
                    <a:srgbClr val="000000">
                      <a:alpha val="43137"/>
                    </a:srgbClr>
                  </a:outerShdw>
                </a:effectLst>
              </a:rPr>
              <a:t>th</a:t>
            </a:r>
            <a:r>
              <a:rPr lang="en-US" sz="2800" dirty="0">
                <a:solidFill>
                  <a:srgbClr val="990033"/>
                </a:solidFill>
                <a:effectLst>
                  <a:outerShdw blurRad="38100" dist="38100" dir="2700000" algn="tl">
                    <a:srgbClr val="000000">
                      <a:alpha val="43137"/>
                    </a:srgbClr>
                  </a:outerShdw>
                </a:effectLst>
              </a:rPr>
              <a:t> Cent. Curia Def:   Fool  =  “a good </a:t>
            </a:r>
            <a:r>
              <a:rPr lang="en-US" sz="2800" dirty="0" err="1">
                <a:solidFill>
                  <a:srgbClr val="990033"/>
                </a:solidFill>
                <a:effectLst>
                  <a:outerShdw blurRad="38100" dist="38100" dir="2700000" algn="tl">
                    <a:srgbClr val="000000">
                      <a:alpha val="43137"/>
                    </a:srgbClr>
                  </a:outerShdw>
                </a:effectLst>
              </a:rPr>
              <a:t>christian</a:t>
            </a:r>
            <a:r>
              <a:rPr lang="en-US" sz="2800" dirty="0">
                <a:solidFill>
                  <a:srgbClr val="990033"/>
                </a:solidFill>
                <a:effectLst>
                  <a:outerShdw blurRad="38100" dist="38100" dir="2700000" algn="tl">
                    <a:srgbClr val="000000">
                      <a:alpha val="43137"/>
                    </a:srgbClr>
                  </a:outerShdw>
                </a:effectLst>
              </a:rPr>
              <a:t>”</a:t>
            </a:r>
          </a:p>
          <a:p>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Bembo</a:t>
            </a:r>
            <a:r>
              <a:rPr lang="en-US" sz="2800" dirty="0">
                <a:effectLst>
                  <a:outerShdw blurRad="38100" dist="38100" dir="2700000" algn="tl">
                    <a:srgbClr val="000000">
                      <a:alpha val="43137"/>
                    </a:srgbClr>
                  </a:outerShdw>
                </a:effectLst>
              </a:rPr>
              <a:t> Quotes Gospel &amp; Pope Leo X  Remarks:</a:t>
            </a:r>
          </a:p>
          <a:p>
            <a:pPr>
              <a:buFontTx/>
              <a:buNone/>
            </a:pPr>
            <a:r>
              <a:rPr lang="en-US" b="1" dirty="0">
                <a:effectLst>
                  <a:outerShdw blurRad="38100" dist="38100" dir="2700000" algn="tl">
                    <a:srgbClr val="000000">
                      <a:alpha val="43137"/>
                    </a:srgbClr>
                  </a:outerShdw>
                </a:effectLst>
              </a:rPr>
              <a:t>“How very profitable this fable of Christ has been to us through the ages.” </a:t>
            </a:r>
            <a:r>
              <a:rPr lang="en-US" sz="2400" i="1" dirty="0">
                <a:effectLst>
                  <a:outerShdw blurRad="38100" dist="38100" dir="2700000" algn="tl">
                    <a:srgbClr val="000000">
                      <a:alpha val="43137"/>
                    </a:srgbClr>
                  </a:outerShdw>
                </a:effectLst>
              </a:rPr>
              <a:t>Vatican Archives</a:t>
            </a:r>
            <a:endParaRPr lang="en-US" sz="2400" b="1" dirty="0">
              <a:effectLst>
                <a:outerShdw blurRad="38100" dist="38100" dir="2700000" algn="tl">
                  <a:srgbClr val="000000">
                    <a:alpha val="43137"/>
                  </a:srgbClr>
                </a:outerShdw>
              </a:effectLst>
            </a:endParaRPr>
          </a:p>
        </p:txBody>
      </p:sp>
      <p:sp>
        <p:nvSpPr>
          <p:cNvPr id="5222404" name="Rectangle 4"/>
          <p:cNvSpPr>
            <a:spLocks noGrp="1" noChangeArrowheads="1"/>
          </p:cNvSpPr>
          <p:nvPr>
            <p:ph type="body" sz="half" idx="2"/>
          </p:nvPr>
        </p:nvSpPr>
        <p:spPr>
          <a:xfrm>
            <a:off x="1982803" y="4648199"/>
            <a:ext cx="8556860" cy="2002857"/>
          </a:xfrm>
        </p:spPr>
        <p:txBody>
          <a:bodyPr/>
          <a:lstStyle/>
          <a:p>
            <a:pPr>
              <a:lnSpc>
                <a:spcPct val="90000"/>
              </a:lnSpc>
              <a:buFontTx/>
              <a:buNone/>
            </a:pPr>
            <a:r>
              <a:rPr lang="en-US" sz="2800" b="1" dirty="0">
                <a:solidFill>
                  <a:srgbClr val="CC0000"/>
                </a:solidFill>
                <a:effectLst>
                  <a:outerShdw blurRad="38100" dist="38100" dir="2700000" algn="tl">
                    <a:srgbClr val="000000"/>
                  </a:outerShdw>
                </a:effectLst>
              </a:rPr>
              <a:t>Christendom Polars:</a:t>
            </a:r>
            <a:r>
              <a:rPr lang="en-US" sz="2800" dirty="0">
                <a:solidFill>
                  <a:srgbClr val="CC0000"/>
                </a:solidFill>
                <a:effectLst>
                  <a:outerShdw blurRad="38100" dist="38100" dir="2700000" algn="tl">
                    <a:srgbClr val="000000"/>
                  </a:outerShdw>
                </a:effectLst>
              </a:rPr>
              <a:t>  </a:t>
            </a:r>
            <a:r>
              <a:rPr lang="en-US" sz="2800" u="sng" dirty="0">
                <a:solidFill>
                  <a:srgbClr val="CC0000"/>
                </a:solidFill>
                <a:effectLst>
                  <a:outerShdw blurRad="38100" dist="38100" dir="2700000" algn="tl">
                    <a:srgbClr val="000000"/>
                  </a:outerShdw>
                </a:effectLst>
              </a:rPr>
              <a:t>Cynical Italians</a:t>
            </a:r>
            <a:r>
              <a:rPr lang="en-US" sz="2800" dirty="0">
                <a:solidFill>
                  <a:srgbClr val="CC0000"/>
                </a:solidFill>
                <a:effectLst>
                  <a:outerShdw blurRad="38100" dist="38100" dir="2700000" algn="tl">
                    <a:srgbClr val="000000"/>
                  </a:outerShdw>
                </a:effectLst>
              </a:rPr>
              <a:t>/</a:t>
            </a:r>
            <a:r>
              <a:rPr lang="en-US" sz="2800" u="sng" dirty="0">
                <a:solidFill>
                  <a:srgbClr val="CC0000"/>
                </a:solidFill>
                <a:effectLst>
                  <a:outerShdw blurRad="38100" dist="38100" dir="2700000" algn="tl">
                    <a:srgbClr val="000000"/>
                  </a:outerShdw>
                </a:effectLst>
              </a:rPr>
              <a:t>Anxious Germans</a:t>
            </a:r>
          </a:p>
          <a:p>
            <a:pPr>
              <a:lnSpc>
                <a:spcPct val="90000"/>
              </a:lnSpc>
              <a:buFontTx/>
              <a:buNone/>
            </a:pPr>
            <a:endParaRPr lang="en-US" sz="800" u="sng" dirty="0">
              <a:effectLst>
                <a:outerShdw blurRad="38100" dist="38100" dir="2700000" algn="tl">
                  <a:srgbClr val="FFFFFF"/>
                </a:outerShdw>
              </a:effectLst>
            </a:endParaRPr>
          </a:p>
          <a:p>
            <a:pPr marL="0" indent="0">
              <a:lnSpc>
                <a:spcPct val="90000"/>
              </a:lnSpc>
              <a:buNone/>
            </a:pPr>
            <a:r>
              <a:rPr lang="en-US" sz="2800" dirty="0">
                <a:solidFill>
                  <a:srgbClr val="000000"/>
                </a:solidFill>
                <a:effectLst>
                  <a:outerShdw blurRad="38100" dist="38100" dir="2700000" algn="tl">
                    <a:srgbClr val="000000">
                      <a:alpha val="43137"/>
                    </a:srgbClr>
                  </a:outerShdw>
                </a:effectLst>
              </a:rPr>
              <a:t>Roman Catholic Fear:</a:t>
            </a:r>
            <a:r>
              <a:rPr lang="en-US" sz="2800" dirty="0">
                <a:solidFill>
                  <a:schemeClr val="bg1"/>
                </a:solidFill>
                <a:effectLst>
                  <a:outerShdw blurRad="38100" dist="38100" dir="2700000" algn="tl">
                    <a:srgbClr val="000000">
                      <a:alpha val="43137"/>
                    </a:srgbClr>
                  </a:outerShdw>
                </a:effectLst>
              </a:rPr>
              <a:t>    Mortal Sin Before Sudden Death</a:t>
            </a:r>
          </a:p>
          <a:p>
            <a:pPr marL="0" indent="0">
              <a:lnSpc>
                <a:spcPct val="90000"/>
              </a:lnSpc>
              <a:buNone/>
            </a:pPr>
            <a:r>
              <a:rPr lang="en-US" sz="2800" dirty="0">
                <a:solidFill>
                  <a:srgbClr val="000000"/>
                </a:solidFill>
                <a:effectLst>
                  <a:outerShdw blurRad="38100" dist="38100" dir="2700000" algn="tl">
                    <a:srgbClr val="000000">
                      <a:alpha val="43137"/>
                    </a:srgbClr>
                  </a:outerShdw>
                </a:effectLst>
              </a:rPr>
              <a:t>Lutheran Pious Angst:</a:t>
            </a:r>
            <a:r>
              <a:rPr lang="en-US" sz="2800" dirty="0">
                <a:solidFill>
                  <a:schemeClr val="bg1"/>
                </a:solidFill>
                <a:effectLst>
                  <a:outerShdw blurRad="38100" dist="38100" dir="2700000" algn="tl">
                    <a:srgbClr val="000000">
                      <a:alpha val="43137"/>
                    </a:srgbClr>
                  </a:outerShdw>
                </a:effectLst>
              </a:rPr>
              <a:t>   Whether God Will Be Gracious</a:t>
            </a:r>
          </a:p>
          <a:p>
            <a:pPr marL="0" indent="0">
              <a:lnSpc>
                <a:spcPct val="90000"/>
              </a:lnSpc>
              <a:buNone/>
            </a:pPr>
            <a:r>
              <a:rPr lang="en-US" sz="2800" dirty="0">
                <a:solidFill>
                  <a:srgbClr val="000000"/>
                </a:solidFill>
                <a:effectLst>
                  <a:outerShdw blurRad="38100" dist="38100" dir="2700000" algn="tl">
                    <a:srgbClr val="000000">
                      <a:alpha val="43137"/>
                    </a:srgbClr>
                  </a:outerShdw>
                </a:effectLst>
              </a:rPr>
              <a:t>Swiss Reform Obsess:</a:t>
            </a:r>
            <a:r>
              <a:rPr lang="en-US" sz="2800" dirty="0">
                <a:solidFill>
                  <a:schemeClr val="bg1"/>
                </a:solidFill>
                <a:effectLst>
                  <a:outerShdw blurRad="38100" dist="38100" dir="2700000" algn="tl">
                    <a:srgbClr val="000000">
                      <a:alpha val="43137"/>
                    </a:srgbClr>
                  </a:outerShdw>
                </a:effectLst>
              </a:rPr>
              <a:t>   Whether They Have True Faith</a:t>
            </a:r>
          </a:p>
          <a:p>
            <a:pPr>
              <a:lnSpc>
                <a:spcPct val="90000"/>
              </a:lnSpc>
              <a:buFontTx/>
              <a:buChar cha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22240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5222404">
                                            <p:txEl>
                                              <p:pRg st="2" end="2"/>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5222404">
                                            <p:txEl>
                                              <p:pRg st="3" end="3"/>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5222404">
                                            <p:txEl>
                                              <p:pRg st="4" end="4"/>
                                            </p:txEl>
                                          </p:spTgt>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5222403">
                                            <p:txEl>
                                              <p:pRg st="2" end="2"/>
                                            </p:txEl>
                                          </p:spTgt>
                                        </p:tgtEl>
                                        <p:attrNameLst>
                                          <p:attrName>style.visibility</p:attrName>
                                        </p:attrNameLst>
                                      </p:cBhvr>
                                      <p:to>
                                        <p:strVal val="visible"/>
                                      </p:to>
                                    </p:set>
                                    <p:animEffect transition="in" filter="fade">
                                      <p:cBhvr>
                                        <p:cTn id="23" dur="2000"/>
                                        <p:tgtEl>
                                          <p:spTgt spid="5222403">
                                            <p:txEl>
                                              <p:pRg st="2" end="2"/>
                                            </p:txEl>
                                          </p:spTgt>
                                        </p:tgtEl>
                                      </p:cBhvr>
                                    </p:animEffect>
                                    <p:anim calcmode="lin" valueType="num">
                                      <p:cBhvr>
                                        <p:cTn id="24" dur="2000" fill="hold"/>
                                        <p:tgtEl>
                                          <p:spTgt spid="5222403">
                                            <p:txEl>
                                              <p:pRg st="2" end="2"/>
                                            </p:txEl>
                                          </p:spTgt>
                                        </p:tgtEl>
                                        <p:attrNameLst>
                                          <p:attrName>ppt_w</p:attrName>
                                        </p:attrNameLst>
                                      </p:cBhvr>
                                      <p:tavLst>
                                        <p:tav tm="0" fmla="#ppt_w*sin(2.5*pi*$)">
                                          <p:val>
                                            <p:fltVal val="0"/>
                                          </p:val>
                                        </p:tav>
                                        <p:tav tm="100000">
                                          <p:val>
                                            <p:fltVal val="1"/>
                                          </p:val>
                                        </p:tav>
                                      </p:tavLst>
                                    </p:anim>
                                    <p:anim calcmode="lin" valueType="num">
                                      <p:cBhvr>
                                        <p:cTn id="25" dur="2000" fill="hold"/>
                                        <p:tgtEl>
                                          <p:spTgt spid="522240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01922" name="Rectangle 2"/>
          <p:cNvSpPr>
            <a:spLocks noGrp="1" noChangeArrowheads="1"/>
          </p:cNvSpPr>
          <p:nvPr>
            <p:ph type="title"/>
          </p:nvPr>
        </p:nvSpPr>
        <p:spPr/>
        <p:txBody>
          <a:bodyPr/>
          <a:lstStyle/>
          <a:p>
            <a:endParaRPr lang="en-US"/>
          </a:p>
        </p:txBody>
      </p:sp>
      <p:sp>
        <p:nvSpPr>
          <p:cNvPr id="2001923" name="Comment 3"/>
          <p:cNvSpPr>
            <a:spLocks noChangeArrowheads="1"/>
          </p:cNvSpPr>
          <p:nvPr/>
        </p:nvSpPr>
        <p:spPr bwMode="auto">
          <a:xfrm>
            <a:off x="1539876" y="-1981200"/>
            <a:ext cx="9128125" cy="16906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Catholic Opposition Statement  -  “Even tailors and shoemakers,  indeed women and other simple idiots,  who had accepted this new Lutheran Gospel – though they could read only a little German – read it eagerly as if it were a foundation of all truth.  Some carried it in their bosoms and learned it by heart.  Thus they claimed within a few months such skill and experience that without timidity they debated not only with Catholic laymen,  but also with priest and monks.”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1095" name="Rectangle 7"/>
          <p:cNvSpPr>
            <a:spLocks noGrp="1" noChangeArrowheads="1"/>
          </p:cNvSpPr>
          <p:nvPr>
            <p:ph type="title"/>
          </p:nvPr>
        </p:nvSpPr>
        <p:spPr/>
        <p:txBody>
          <a:bodyPr/>
          <a:lstStyle/>
          <a:p>
            <a:r>
              <a:rPr lang="en-US"/>
              <a:t>A Year that Changed History</a:t>
            </a:r>
          </a:p>
        </p:txBody>
      </p:sp>
      <p:sp>
        <p:nvSpPr>
          <p:cNvPr id="601096" name="Rectangle 8"/>
          <p:cNvSpPr>
            <a:spLocks noGrp="1" noChangeArrowheads="1"/>
          </p:cNvSpPr>
          <p:nvPr>
            <p:ph type="body" idx="1"/>
          </p:nvPr>
        </p:nvSpPr>
        <p:spPr/>
        <p:txBody>
          <a:bodyPr/>
          <a:lstStyle/>
          <a:p>
            <a:r>
              <a:rPr lang="en-US" sz="3600" dirty="0"/>
              <a:t>Also in 1453, Johann Gutenberg pioneered the use of movable metal type to print books.</a:t>
            </a:r>
          </a:p>
          <a:p>
            <a:r>
              <a:rPr lang="en-US" sz="3600" dirty="0"/>
              <a:t>New printing methods </a:t>
            </a:r>
            <a:br>
              <a:rPr lang="en-US" sz="3600" dirty="0"/>
            </a:br>
            <a:r>
              <a:rPr lang="en-US" sz="3600" dirty="0"/>
              <a:t>supplied humanists </a:t>
            </a:r>
            <a:br>
              <a:rPr lang="en-US" sz="3600" dirty="0"/>
            </a:br>
            <a:r>
              <a:rPr lang="en-US" sz="3600" dirty="0"/>
              <a:t>with mass-produced </a:t>
            </a:r>
            <a:br>
              <a:rPr lang="en-US" sz="3600" dirty="0"/>
            </a:br>
            <a:r>
              <a:rPr lang="en-US" sz="3600" dirty="0"/>
              <a:t>books.</a:t>
            </a:r>
          </a:p>
          <a:p>
            <a:r>
              <a:rPr lang="en-US" sz="3600" dirty="0"/>
              <a:t>Greek and Roman </a:t>
            </a:r>
            <a:br>
              <a:rPr lang="en-US" sz="3600" dirty="0"/>
            </a:br>
            <a:r>
              <a:rPr lang="en-US" sz="3600" dirty="0"/>
              <a:t>classics, and the </a:t>
            </a:r>
            <a:br>
              <a:rPr lang="en-US" sz="3600" dirty="0"/>
            </a:br>
            <a:r>
              <a:rPr lang="en-US" sz="3600" dirty="0"/>
              <a:t>Bible, flooded Europe.</a:t>
            </a:r>
          </a:p>
        </p:txBody>
      </p:sp>
      <p:pic>
        <p:nvPicPr>
          <p:cNvPr id="601098" name="Picture 10" descr="Gutenberg"/>
          <p:cNvPicPr>
            <a:picLocks noChangeAspect="1" noChangeArrowheads="1"/>
          </p:cNvPicPr>
          <p:nvPr/>
        </p:nvPicPr>
        <p:blipFill>
          <a:blip r:embed="rId4" cstate="print"/>
          <a:srcRect/>
          <a:stretch>
            <a:fillRect/>
          </a:stretch>
        </p:blipFill>
        <p:spPr bwMode="auto">
          <a:xfrm>
            <a:off x="7391401" y="2255838"/>
            <a:ext cx="2646363" cy="3382962"/>
          </a:xfrm>
          <a:prstGeom prst="rect">
            <a:avLst/>
          </a:prstGeom>
          <a:noFill/>
          <a:effectLst>
            <a:outerShdw dist="35921" dir="2700000" algn="ctr" rotWithShape="0">
              <a:srgbClr val="808080"/>
            </a:outerShdw>
          </a:effectLst>
        </p:spPr>
      </p:pic>
      <p:sp>
        <p:nvSpPr>
          <p:cNvPr id="601099" name="Rectangle 11"/>
          <p:cNvSpPr>
            <a:spLocks noChangeArrowheads="1"/>
          </p:cNvSpPr>
          <p:nvPr/>
        </p:nvSpPr>
        <p:spPr bwMode="auto">
          <a:xfrm>
            <a:off x="7391401" y="5791201"/>
            <a:ext cx="2682875"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Gutenberg Bible Page</a:t>
            </a:r>
          </a:p>
        </p:txBody>
      </p:sp>
    </p:spTree>
    <p:extLst>
      <p:ext uri="{BB962C8B-B14F-4D97-AF65-F5344CB8AC3E}">
        <p14:creationId xmlns:p14="http://schemas.microsoft.com/office/powerpoint/2010/main" val="2203906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01098"/>
                                        </p:tgtEl>
                                        <p:attrNameLst>
                                          <p:attrName>style.visibility</p:attrName>
                                        </p:attrNameLst>
                                      </p:cBhvr>
                                      <p:to>
                                        <p:strVal val="visible"/>
                                      </p:to>
                                    </p:set>
                                    <p:animEffect transition="in" filter="box(out)">
                                      <p:cBhvr>
                                        <p:cTn id="7" dur="1000"/>
                                        <p:tgtEl>
                                          <p:spTgt spid="601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9218" name="Picture 2" descr="I:\DEPTCOMM\Zamcomm\Jody\ChartsEPS\148.jpg"/>
          <p:cNvPicPr>
            <a:picLocks noChangeAspect="1" noChangeArrowheads="1"/>
          </p:cNvPicPr>
          <p:nvPr/>
        </p:nvPicPr>
        <p:blipFill>
          <a:blip r:embed="rId5" cstate="print"/>
          <a:srcRect/>
          <a:stretch>
            <a:fillRect/>
          </a:stretch>
        </p:blipFill>
        <p:spPr bwMode="auto">
          <a:xfrm>
            <a:off x="2590800" y="6350"/>
            <a:ext cx="7010400" cy="6851650"/>
          </a:xfrm>
          <a:prstGeom prst="rect">
            <a:avLst/>
          </a:prstGeom>
          <a:noFill/>
        </p:spPr>
      </p:pic>
      <p:sp>
        <p:nvSpPr>
          <p:cNvPr id="3" name="Rounded Rectangle 2"/>
          <p:cNvSpPr/>
          <p:nvPr/>
        </p:nvSpPr>
        <p:spPr bwMode="auto">
          <a:xfrm>
            <a:off x="3048000" y="4876800"/>
            <a:ext cx="60960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4" name="well_in_han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534400" y="5410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4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36" name="Picture 172" descr="titlebgpurple"/>
          <p:cNvPicPr>
            <a:picLocks noChangeAspect="1" noChangeArrowheads="1"/>
          </p:cNvPicPr>
          <p:nvPr/>
        </p:nvPicPr>
        <p:blipFill>
          <a:blip r:embed="rId3" cstate="print"/>
          <a:srcRect/>
          <a:stretch>
            <a:fillRect/>
          </a:stretch>
        </p:blipFill>
        <p:spPr bwMode="auto">
          <a:xfrm>
            <a:off x="1524000" y="346075"/>
            <a:ext cx="9145588" cy="1106488"/>
          </a:xfrm>
          <a:prstGeom prst="rect">
            <a:avLst/>
          </a:prstGeom>
          <a:noFill/>
        </p:spPr>
      </p:pic>
      <p:sp>
        <p:nvSpPr>
          <p:cNvPr id="37030" name="Text Box 166"/>
          <p:cNvSpPr txBox="1">
            <a:spLocks noChangeArrowheads="1"/>
          </p:cNvSpPr>
          <p:nvPr/>
        </p:nvSpPr>
        <p:spPr bwMode="auto">
          <a:xfrm>
            <a:off x="5867400" y="563563"/>
            <a:ext cx="4800600" cy="76200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400" b="1">
                <a:solidFill>
                  <a:srgbClr val="660104"/>
                </a:solidFill>
                <a:effectLst>
                  <a:outerShdw blurRad="38100" dist="38100" dir="2700000" algn="tl">
                    <a:srgbClr val="000000"/>
                  </a:outerShdw>
                </a:effectLst>
                <a:latin typeface="Arial" charset="0"/>
              </a:rPr>
              <a:t>Bible Copies </a:t>
            </a:r>
            <a:r>
              <a:rPr lang="en-US" sz="4200" b="1">
                <a:solidFill>
                  <a:srgbClr val="660104"/>
                </a:solidFill>
                <a:effectLst>
                  <a:outerShdw blurRad="38100" dist="38100" dir="2700000" algn="tl">
                    <a:srgbClr val="000000"/>
                  </a:outerShdw>
                </a:effectLst>
                <a:latin typeface="Arial" charset="0"/>
              </a:rPr>
              <a:t> </a:t>
            </a:r>
          </a:p>
        </p:txBody>
      </p:sp>
      <p:sp>
        <p:nvSpPr>
          <p:cNvPr id="36875" name="Text Box 11"/>
          <p:cNvSpPr txBox="1">
            <a:spLocks noChangeArrowheads="1"/>
          </p:cNvSpPr>
          <p:nvPr/>
        </p:nvSpPr>
        <p:spPr bwMode="auto">
          <a:xfrm>
            <a:off x="7086600" y="2895600"/>
            <a:ext cx="2743200" cy="579438"/>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endParaRPr lang="en-US" sz="3200" b="1">
              <a:solidFill>
                <a:srgbClr val="000000"/>
              </a:solidFill>
              <a:effectLst>
                <a:outerShdw blurRad="38100" dist="38100" dir="2700000" algn="tl">
                  <a:srgbClr val="000000">
                    <a:alpha val="43137"/>
                  </a:srgbClr>
                </a:outerShdw>
              </a:effectLst>
              <a:latin typeface="Arial" charset="0"/>
            </a:endParaRPr>
          </a:p>
        </p:txBody>
      </p:sp>
      <p:sp>
        <p:nvSpPr>
          <p:cNvPr id="36876" name="Text Box 12"/>
          <p:cNvSpPr txBox="1">
            <a:spLocks noChangeArrowheads="1"/>
          </p:cNvSpPr>
          <p:nvPr/>
        </p:nvSpPr>
        <p:spPr bwMode="auto">
          <a:xfrm>
            <a:off x="1981200" y="1601789"/>
            <a:ext cx="5486400" cy="4031873"/>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Fine quality animal skins from calves or antelope (vellum) and sheep or goats (parchment) are used for over 1,000 years to make copies of the Bible. (approximately </a:t>
            </a:r>
            <a:r>
              <a:rPr lang="en-US" sz="2800" b="1">
                <a:solidFill>
                  <a:srgbClr val="000000"/>
                </a:solidFill>
                <a:effectLst>
                  <a:outerShdw blurRad="38100" dist="38100" dir="2700000" algn="tl">
                    <a:srgbClr val="000000">
                      <a:alpha val="43137"/>
                    </a:srgbClr>
                  </a:outerShdw>
                </a:effectLst>
                <a:latin typeface="Arial" charset="0"/>
              </a:rPr>
              <a:t>AD</a:t>
            </a:r>
            <a:r>
              <a:rPr lang="en-US" sz="3200" b="1">
                <a:solidFill>
                  <a:srgbClr val="000000"/>
                </a:solidFill>
                <a:effectLst>
                  <a:outerShdw blurRad="38100" dist="38100" dir="2700000" algn="tl">
                    <a:srgbClr val="000000">
                      <a:alpha val="43137"/>
                    </a:srgbClr>
                  </a:outerShdw>
                </a:effectLst>
                <a:latin typeface="Arial" charset="0"/>
              </a:rPr>
              <a:t> 300-1400)</a:t>
            </a:r>
          </a:p>
        </p:txBody>
      </p:sp>
      <p:pic>
        <p:nvPicPr>
          <p:cNvPr id="36880" name="Picture 16"/>
          <p:cNvPicPr>
            <a:picLocks noChangeAspect="1" noChangeArrowheads="1"/>
          </p:cNvPicPr>
          <p:nvPr/>
        </p:nvPicPr>
        <p:blipFill>
          <a:blip r:embed="rId4" cstate="print">
            <a:clrChange>
              <a:clrFrom>
                <a:srgbClr val="FFCC9A"/>
              </a:clrFrom>
              <a:clrTo>
                <a:srgbClr val="FFCC9A">
                  <a:alpha val="0"/>
                </a:srgbClr>
              </a:clrTo>
            </a:clrChange>
          </a:blip>
          <a:srcRect t="16000" b="46001"/>
          <a:stretch>
            <a:fillRect/>
          </a:stretch>
        </p:blipFill>
        <p:spPr bwMode="auto">
          <a:xfrm>
            <a:off x="7391400" y="2590800"/>
            <a:ext cx="2921000" cy="1447800"/>
          </a:xfrm>
          <a:prstGeom prst="rect">
            <a:avLst/>
          </a:prstGeom>
          <a:noFill/>
        </p:spPr>
      </p:pic>
      <p:sp>
        <p:nvSpPr>
          <p:cNvPr id="36885" name="Text Box 21"/>
          <p:cNvSpPr txBox="1">
            <a:spLocks noChangeArrowheads="1"/>
          </p:cNvSpPr>
          <p:nvPr/>
        </p:nvSpPr>
        <p:spPr bwMode="auto">
          <a:xfrm>
            <a:off x="2971800" y="533400"/>
            <a:ext cx="1587500"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400 </a:t>
            </a:r>
          </a:p>
        </p:txBody>
      </p:sp>
      <p:sp>
        <p:nvSpPr>
          <p:cNvPr id="37022" name="AutoShape 158"/>
          <p:cNvSpPr>
            <a:spLocks noChangeArrowheads="1"/>
          </p:cNvSpPr>
          <p:nvPr/>
        </p:nvSpPr>
        <p:spPr bwMode="auto">
          <a:xfrm rot="10800000">
            <a:off x="4953000" y="5867400"/>
            <a:ext cx="457200" cy="228600"/>
          </a:xfrm>
          <a:prstGeom prst="triangle">
            <a:avLst>
              <a:gd name="adj" fmla="val 50000"/>
            </a:avLst>
          </a:prstGeom>
          <a:solidFill>
            <a:srgbClr val="B8070D"/>
          </a:solidFill>
          <a:ln w="12700">
            <a:solidFill>
              <a:schemeClr val="bg1"/>
            </a:solidFill>
            <a:miter lim="800000"/>
            <a:headEnd/>
            <a:tailEnd/>
          </a:ln>
          <a:effectLst/>
        </p:spPr>
        <p:txBody>
          <a:bodyPr rot="10800000" wrap="none" anchor="ctr"/>
          <a:lstStyle/>
          <a:p>
            <a:pPr algn="ctr" eaLnBrk="0" fontAlgn="base" hangingPunct="0">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charset="0"/>
            </a:endParaRPr>
          </a:p>
        </p:txBody>
      </p:sp>
      <p:sp>
        <p:nvSpPr>
          <p:cNvPr id="37035" name="Text Box 171"/>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6880"/>
                                        </p:tgtEl>
                                        <p:attrNameLst>
                                          <p:attrName>style.visibility</p:attrName>
                                        </p:attrNameLst>
                                      </p:cBhvr>
                                      <p:to>
                                        <p:strVal val="visible"/>
                                      </p:to>
                                    </p:set>
                                    <p:animEffect transition="in" filter="dissolve">
                                      <p:cBhvr>
                                        <p:cTn id="7" dur="500"/>
                                        <p:tgtEl>
                                          <p:spTgt spid="36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1954" name="Rectangle 2"/>
          <p:cNvSpPr>
            <a:spLocks noGrp="1" noChangeArrowheads="1"/>
          </p:cNvSpPr>
          <p:nvPr>
            <p:ph type="title"/>
          </p:nvPr>
        </p:nvSpPr>
        <p:spPr/>
        <p:txBody>
          <a:bodyPr/>
          <a:lstStyle/>
          <a:p>
            <a:endParaRPr lang="en-US"/>
          </a:p>
        </p:txBody>
      </p:sp>
      <p:pic>
        <p:nvPicPr>
          <p:cNvPr id="5501955" name="Picture 3" descr="C:\Documents and Settings\Owner\My Documents\Educational Illustrations\James%20Skvarch%20Reading%20for%20the%20Privileged%20Few%20199.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501956" name="WordArt 4"/>
          <p:cNvSpPr>
            <a:spLocks noChangeArrowheads="1" noChangeShapeType="1" noTextEdit="1"/>
          </p:cNvSpPr>
          <p:nvPr/>
        </p:nvSpPr>
        <p:spPr bwMode="auto">
          <a:xfrm>
            <a:off x="2824164" y="2590800"/>
            <a:ext cx="6543675" cy="1371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produced individual</a:t>
            </a:r>
          </a:p>
          <a:p>
            <a:pPr algn="ctr" fontAlgn="base">
              <a:spcBef>
                <a:spcPct val="0"/>
              </a:spcBef>
              <a:spcAft>
                <a:spcPct val="0"/>
              </a:spcAft>
            </a:pPr>
            <a:r>
              <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 books only for the rich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501955"/>
                                        </p:tgtEl>
                                        <p:attrNameLst>
                                          <p:attrName>style.visibility</p:attrName>
                                        </p:attrNameLst>
                                      </p:cBhvr>
                                      <p:to>
                                        <p:strVal val="visible"/>
                                      </p:to>
                                    </p:set>
                                    <p:animEffect transition="in" filter="box(out)">
                                      <p:cBhvr>
                                        <p:cTn id="7" dur="500"/>
                                        <p:tgtEl>
                                          <p:spTgt spid="550195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5501956"/>
                                        </p:tgtEl>
                                        <p:attrNameLst>
                                          <p:attrName>style.visibility</p:attrName>
                                        </p:attrNameLst>
                                      </p:cBhvr>
                                      <p:to>
                                        <p:strVal val="visible"/>
                                      </p:to>
                                    </p:set>
                                    <p:anim calcmode="lin" valueType="num">
                                      <p:cBhvr>
                                        <p:cTn id="12" dur="500" fill="hold"/>
                                        <p:tgtEl>
                                          <p:spTgt spid="5501956"/>
                                        </p:tgtEl>
                                        <p:attrNameLst>
                                          <p:attrName>ppt_w</p:attrName>
                                        </p:attrNameLst>
                                      </p:cBhvr>
                                      <p:tavLst>
                                        <p:tav tm="0">
                                          <p:val>
                                            <p:strVal val="4/3*#ppt_w"/>
                                          </p:val>
                                        </p:tav>
                                        <p:tav tm="100000">
                                          <p:val>
                                            <p:strVal val="#ppt_w"/>
                                          </p:val>
                                        </p:tav>
                                      </p:tavLst>
                                    </p:anim>
                                    <p:anim calcmode="lin" valueType="num">
                                      <p:cBhvr>
                                        <p:cTn id="13" dur="500" fill="hold"/>
                                        <p:tgtEl>
                                          <p:spTgt spid="550195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195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1954" name="Rectangle 2"/>
          <p:cNvSpPr>
            <a:spLocks noGrp="1" noChangeArrowheads="1"/>
          </p:cNvSpPr>
          <p:nvPr>
            <p:ph type="title"/>
          </p:nvPr>
        </p:nvSpPr>
        <p:spPr/>
        <p:txBody>
          <a:bodyPr/>
          <a:lstStyle/>
          <a:p>
            <a:endParaRPr lang="en-US"/>
          </a:p>
        </p:txBody>
      </p:sp>
      <p:sp>
        <p:nvSpPr>
          <p:cNvPr id="5" name="Rectangle 4"/>
          <p:cNvSpPr/>
          <p:nvPr/>
        </p:nvSpPr>
        <p:spPr>
          <a:xfrm>
            <a:off x="452388" y="-86627"/>
            <a:ext cx="11261558" cy="6863417"/>
          </a:xfrm>
          <a:prstGeom prst="rect">
            <a:avLst/>
          </a:prstGeom>
          <a:noFill/>
        </p:spPr>
        <p:txBody>
          <a:bodyPr wrap="square" lIns="91440" tIns="45720" rIns="91440" bIns="45720">
            <a:spAutoFit/>
          </a:bodyPr>
          <a:lstStyle/>
          <a:p>
            <a:pPr algn="ctr" fontAlgn="base">
              <a:spcBef>
                <a:spcPct val="0"/>
              </a:spcBef>
              <a:spcAft>
                <a:spcPct val="0"/>
              </a:spcAft>
            </a:pPr>
            <a:r>
              <a:rPr lang="en-US" sz="4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rPr>
              <a:t>“As a kind of productive penance, monks with good penmanship spent hours making new copies of old books, a tireless, hand-cramping, and frustrating task.</a:t>
            </a:r>
          </a:p>
          <a:p>
            <a:pPr algn="ctr" fontAlgn="base">
              <a:spcBef>
                <a:spcPct val="0"/>
              </a:spcBef>
              <a:spcAft>
                <a:spcPct val="0"/>
              </a:spcAft>
            </a:pPr>
            <a:r>
              <a:rPr lang="en-US" sz="4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rPr>
              <a:t>They illuminated manuscripts with colorful glosses and drawings.  The monasteries raised the animals whose skins produced the best vellum parchment: baby calves and sheep were best, but there were also deer, antelope, goat, and piglet for small sheets.”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1954" name="Rectangle 2"/>
          <p:cNvSpPr>
            <a:spLocks noGrp="1" noChangeArrowheads="1"/>
          </p:cNvSpPr>
          <p:nvPr>
            <p:ph type="title"/>
          </p:nvPr>
        </p:nvSpPr>
        <p:spPr/>
        <p:txBody>
          <a:bodyPr/>
          <a:lstStyle/>
          <a:p>
            <a:endParaRPr lang="en-US"/>
          </a:p>
        </p:txBody>
      </p:sp>
      <p:sp>
        <p:nvSpPr>
          <p:cNvPr id="5" name="Rectangle 4"/>
          <p:cNvSpPr/>
          <p:nvPr/>
        </p:nvSpPr>
        <p:spPr>
          <a:xfrm>
            <a:off x="413886" y="510140"/>
            <a:ext cx="11348186" cy="5731772"/>
          </a:xfrm>
          <a:prstGeom prst="rect">
            <a:avLst/>
          </a:prstGeom>
          <a:noFill/>
        </p:spPr>
        <p:txBody>
          <a:bodyPr wrap="square" lIns="91440" tIns="45720" rIns="91440" bIns="45720">
            <a:spAutoFit/>
          </a:bodyPr>
          <a:lstStyle/>
          <a:p>
            <a:pPr algn="ctr" fontAlgn="base">
              <a:spcBef>
                <a:spcPct val="0"/>
              </a:spcBef>
              <a:spcAft>
                <a:spcPct val="0"/>
              </a:spcAft>
            </a:pPr>
            <a:r>
              <a:rPr lang="en-US" sz="4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rPr>
              <a:t>“Monks split and scraped skins, producing several grades of parchment, remarkably durable showing a rich grain and hair markings that gave it its valued texture and warmth.</a:t>
            </a:r>
          </a:p>
          <a:p>
            <a:pPr algn="ctr" fontAlgn="base">
              <a:spcBef>
                <a:spcPct val="0"/>
              </a:spcBef>
              <a:spcAft>
                <a:spcPct val="0"/>
              </a:spcAft>
            </a:pPr>
            <a:endParaRPr lang="en-US" sz="8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endParaRPr>
          </a:p>
          <a:p>
            <a:pPr algn="ctr" fontAlgn="base">
              <a:spcBef>
                <a:spcPct val="0"/>
              </a:spcBef>
              <a:spcAft>
                <a:spcPct val="0"/>
              </a:spcAft>
            </a:pPr>
            <a:r>
              <a:rPr lang="en-US" sz="4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rPr>
              <a:t>With parchment, they made both sacred and profane books, preserving the works of church fathers – Augustine, Ambrose, </a:t>
            </a:r>
            <a:r>
              <a:rPr lang="en-US" sz="4400" b="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rPr>
              <a:t>Bebe</a:t>
            </a:r>
            <a:r>
              <a:rPr lang="en-US" sz="4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rPr>
              <a:t>, Cassian, Eusebius – and Greek and Roman pagans alike.”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6550_695608029.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1097280" y="827774"/>
            <a:ext cx="9962147" cy="4708981"/>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rPr>
              <a:t>“They first pressed pages between the boards, and then invented covers and bindings, which made it possible to stack books on shelves.”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C:\Documents and Settings\Owner\My Documents\Educational Illustrations\James%20Skvarch%20Reading%20for%20the%20Privileged%20Few%20199.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Rectangle 4"/>
          <p:cNvSpPr/>
          <p:nvPr/>
        </p:nvSpPr>
        <p:spPr>
          <a:xfrm>
            <a:off x="163629" y="192506"/>
            <a:ext cx="11954577" cy="6247864"/>
          </a:xfrm>
          <a:prstGeom prst="rect">
            <a:avLst/>
          </a:prstGeom>
          <a:noFill/>
        </p:spPr>
        <p:txBody>
          <a:bodyPr wrap="square" lIns="91440" tIns="45720" rIns="91440" bIns="45720">
            <a:spAutoFit/>
          </a:bodyPr>
          <a:lstStyle/>
          <a:p>
            <a:pPr algn="ctr" fontAlgn="base">
              <a:spcBef>
                <a:spcPct val="0"/>
              </a:spcBef>
              <a:spcAft>
                <a:spcPct val="0"/>
              </a:spcAft>
            </a:pPr>
            <a:r>
              <a:rPr lang="en-US" sz="40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“Books were precious. At a wealthy monastery, a monk might be issued one book per year, while the others were chained to desks.  The arduous copying filled monasteries with the greatest works of the past millennium.  Those monasteries that failed to thrive became tombs, hiding their treasures in dank stone rooms and wooden cabinets.  When the musty tombs were finally opened in the fifteenth century,  the books spawned the Renaissance.”</a:t>
            </a:r>
          </a:p>
          <a:p>
            <a:pPr algn="ctr" fontAlgn="base">
              <a:spcBef>
                <a:spcPct val="0"/>
              </a:spcBef>
              <a:spcAft>
                <a:spcPct val="0"/>
              </a:spcAft>
            </a:pPr>
            <a:r>
              <a:rPr lang="en-US" sz="40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  Pages 18 &amp;19, </a:t>
            </a:r>
            <a:r>
              <a:rPr lang="en-US" sz="4000" b="1" u="sng"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The Proof of God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362200" y="838200"/>
            <a:ext cx="7391400" cy="762000"/>
          </a:xfrm>
        </p:spPr>
        <p:txBody>
          <a:bodyPr/>
          <a:lstStyle/>
          <a:p>
            <a:r>
              <a:rPr lang="en-US" sz="4400" dirty="0"/>
              <a:t>The Study of History</a:t>
            </a:r>
          </a:p>
        </p:txBody>
      </p:sp>
      <p:sp>
        <p:nvSpPr>
          <p:cNvPr id="178179" name="Rectangle 3"/>
          <p:cNvSpPr>
            <a:spLocks noGrp="1" noChangeArrowheads="1"/>
          </p:cNvSpPr>
          <p:nvPr>
            <p:ph type="body" idx="1"/>
          </p:nvPr>
        </p:nvSpPr>
        <p:spPr>
          <a:xfrm>
            <a:off x="3048000" y="1905000"/>
            <a:ext cx="6248400" cy="4191000"/>
          </a:xfrm>
        </p:spPr>
        <p:txBody>
          <a:bodyPr/>
          <a:lstStyle/>
          <a:p>
            <a:r>
              <a:rPr lang="en-US" sz="4800" dirty="0"/>
              <a:t>To be ignorant of what occurred before you were born is to remain always a child! </a:t>
            </a:r>
          </a:p>
          <a:p>
            <a:r>
              <a:rPr lang="en-US" sz="4400" dirty="0"/>
              <a:t>– </a:t>
            </a:r>
            <a:r>
              <a:rPr lang="en-US" sz="4000" b="1" dirty="0"/>
              <a:t>Marcus </a:t>
            </a:r>
            <a:r>
              <a:rPr lang="en-US" sz="4000" b="1" dirty="0" err="1"/>
              <a:t>Tullius</a:t>
            </a:r>
            <a:r>
              <a:rPr lang="en-US" sz="4000" b="1" dirty="0"/>
              <a:t> Cicero</a:t>
            </a:r>
          </a:p>
          <a:p>
            <a:r>
              <a:rPr lang="en-US" sz="4400" dirty="0"/>
              <a:t>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37" name="Picture 49" descr="titlebgpurple"/>
          <p:cNvPicPr>
            <a:picLocks noChangeAspect="1" noChangeArrowheads="1"/>
          </p:cNvPicPr>
          <p:nvPr/>
        </p:nvPicPr>
        <p:blipFill>
          <a:blip r:embed="rId3" cstate="print"/>
          <a:srcRect/>
          <a:stretch>
            <a:fillRect/>
          </a:stretch>
        </p:blipFill>
        <p:spPr bwMode="auto">
          <a:xfrm>
            <a:off x="1524000" y="346075"/>
            <a:ext cx="9145588" cy="1106488"/>
          </a:xfrm>
          <a:prstGeom prst="rect">
            <a:avLst/>
          </a:prstGeom>
          <a:noFill/>
        </p:spPr>
      </p:pic>
      <p:sp>
        <p:nvSpPr>
          <p:cNvPr id="37902" name="Text Box 14"/>
          <p:cNvSpPr txBox="1">
            <a:spLocks noChangeArrowheads="1"/>
          </p:cNvSpPr>
          <p:nvPr/>
        </p:nvSpPr>
        <p:spPr bwMode="auto">
          <a:xfrm>
            <a:off x="2971800" y="1722438"/>
            <a:ext cx="6705600" cy="37331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000" b="1">
                <a:solidFill>
                  <a:srgbClr val="000000"/>
                </a:solidFill>
                <a:effectLst>
                  <a:outerShdw blurRad="38100" dist="38100" dir="2700000" algn="tl">
                    <a:srgbClr val="000000">
                      <a:alpha val="43137"/>
                    </a:srgbClr>
                  </a:outerShdw>
                </a:effectLst>
                <a:latin typeface="Arial" charset="0"/>
              </a:rPr>
              <a:t>   Two of the oldest vellum  </a:t>
            </a:r>
          </a:p>
          <a:p>
            <a:pPr eaLnBrk="0" fontAlgn="base" hangingPunct="0">
              <a:spcBef>
                <a:spcPct val="0"/>
              </a:spcBef>
              <a:spcAft>
                <a:spcPct val="0"/>
              </a:spcAft>
            </a:pPr>
            <a:r>
              <a:rPr lang="en-US" sz="4000" b="1">
                <a:solidFill>
                  <a:srgbClr val="000000"/>
                </a:solidFill>
                <a:effectLst>
                  <a:outerShdw blurRad="38100" dist="38100" dir="2700000" algn="tl">
                    <a:srgbClr val="000000">
                      <a:alpha val="43137"/>
                    </a:srgbClr>
                  </a:outerShdw>
                </a:effectLst>
                <a:latin typeface="Arial" charset="0"/>
              </a:rPr>
              <a:t>   copies (</a:t>
            </a:r>
            <a:r>
              <a:rPr lang="en-US" sz="3600" b="1">
                <a:solidFill>
                  <a:srgbClr val="000000"/>
                </a:solidFill>
                <a:effectLst>
                  <a:outerShdw blurRad="38100" dist="38100" dir="2700000" algn="tl">
                    <a:srgbClr val="000000">
                      <a:alpha val="43137"/>
                    </a:srgbClr>
                  </a:outerShdw>
                </a:effectLst>
                <a:latin typeface="Arial" charset="0"/>
              </a:rPr>
              <a:t>AD</a:t>
            </a:r>
            <a:r>
              <a:rPr lang="en-US" sz="4000" b="1">
                <a:solidFill>
                  <a:srgbClr val="000000"/>
                </a:solidFill>
                <a:effectLst>
                  <a:outerShdw blurRad="38100" dist="38100" dir="2700000" algn="tl">
                    <a:srgbClr val="000000">
                      <a:alpha val="43137"/>
                    </a:srgbClr>
                  </a:outerShdw>
                </a:effectLst>
                <a:latin typeface="Arial" charset="0"/>
              </a:rPr>
              <a:t> 325-350) that  </a:t>
            </a:r>
          </a:p>
          <a:p>
            <a:pPr eaLnBrk="0" fontAlgn="base" hangingPunct="0">
              <a:spcBef>
                <a:spcPct val="0"/>
              </a:spcBef>
              <a:spcAft>
                <a:spcPct val="0"/>
              </a:spcAft>
            </a:pPr>
            <a:r>
              <a:rPr lang="en-US" sz="4000" b="1">
                <a:solidFill>
                  <a:srgbClr val="000000"/>
                </a:solidFill>
                <a:effectLst>
                  <a:outerShdw blurRad="38100" dist="38100" dir="2700000" algn="tl">
                    <a:srgbClr val="000000">
                      <a:alpha val="43137"/>
                    </a:srgbClr>
                  </a:outerShdw>
                </a:effectLst>
                <a:latin typeface="Arial" charset="0"/>
              </a:rPr>
              <a:t>   exist today are the:  </a:t>
            </a:r>
          </a:p>
          <a:p>
            <a:pPr eaLnBrk="0" fontAlgn="base" hangingPunct="0">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Arial" charset="0"/>
            </a:endParaRPr>
          </a:p>
          <a:p>
            <a:pPr lvl="1" eaLnBrk="0" fontAlgn="base" hangingPunct="0">
              <a:lnSpc>
                <a:spcPct val="110000"/>
              </a:lnSpc>
              <a:spcBef>
                <a:spcPct val="0"/>
              </a:spcBef>
              <a:spcAft>
                <a:spcPct val="0"/>
              </a:spcAft>
              <a:buClr>
                <a:srgbClr val="660066"/>
              </a:buClr>
              <a:buFont typeface="Wingdings" pitchFamily="-44" charset="2"/>
              <a:buChar char="q"/>
            </a:pPr>
            <a:r>
              <a:rPr lang="en-US" sz="4000" b="1">
                <a:solidFill>
                  <a:srgbClr val="000000"/>
                </a:solidFill>
                <a:effectLst>
                  <a:outerShdw blurRad="38100" dist="38100" dir="2700000" algn="tl">
                    <a:srgbClr val="000000">
                      <a:alpha val="43137"/>
                    </a:srgbClr>
                  </a:outerShdw>
                </a:effectLst>
                <a:latin typeface="Arial" charset="0"/>
              </a:rPr>
              <a:t>  Vatican Codex</a:t>
            </a:r>
          </a:p>
          <a:p>
            <a:pPr lvl="1" eaLnBrk="0" fontAlgn="base" hangingPunct="0">
              <a:lnSpc>
                <a:spcPct val="110000"/>
              </a:lnSpc>
              <a:spcBef>
                <a:spcPct val="0"/>
              </a:spcBef>
              <a:spcAft>
                <a:spcPct val="0"/>
              </a:spcAft>
              <a:buClr>
                <a:srgbClr val="660066"/>
              </a:buClr>
              <a:buFont typeface="Wingdings" pitchFamily="-44" charset="2"/>
              <a:buChar char="q"/>
            </a:pPr>
            <a:r>
              <a:rPr lang="en-US" sz="4000" b="1">
                <a:solidFill>
                  <a:srgbClr val="000000"/>
                </a:solidFill>
                <a:effectLst>
                  <a:outerShdw blurRad="38100" dist="38100" dir="2700000" algn="tl">
                    <a:srgbClr val="000000">
                      <a:alpha val="43137"/>
                    </a:srgbClr>
                  </a:outerShdw>
                </a:effectLst>
                <a:latin typeface="Arial" charset="0"/>
              </a:rPr>
              <a:t>  Sinaitic Codex</a:t>
            </a:r>
            <a:endParaRPr lang="en-US" sz="3200" b="1">
              <a:solidFill>
                <a:srgbClr val="000000"/>
              </a:solidFill>
              <a:effectLst>
                <a:outerShdw blurRad="38100" dist="38100" dir="2700000" algn="tl">
                  <a:srgbClr val="000000">
                    <a:alpha val="43137"/>
                  </a:srgbClr>
                </a:outerShdw>
              </a:effectLst>
              <a:latin typeface="Arial" charset="0"/>
            </a:endParaRPr>
          </a:p>
        </p:txBody>
      </p:sp>
      <p:sp>
        <p:nvSpPr>
          <p:cNvPr id="37907" name="Text Box 19"/>
          <p:cNvSpPr txBox="1">
            <a:spLocks noChangeArrowheads="1"/>
          </p:cNvSpPr>
          <p:nvPr/>
        </p:nvSpPr>
        <p:spPr bwMode="auto">
          <a:xfrm>
            <a:off x="2971800" y="533400"/>
            <a:ext cx="1587500"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400 </a:t>
            </a:r>
          </a:p>
        </p:txBody>
      </p:sp>
      <p:sp>
        <p:nvSpPr>
          <p:cNvPr id="37924" name="AutoShape 36"/>
          <p:cNvSpPr>
            <a:spLocks noChangeArrowheads="1"/>
          </p:cNvSpPr>
          <p:nvPr/>
        </p:nvSpPr>
        <p:spPr bwMode="auto">
          <a:xfrm rot="10800000">
            <a:off x="49530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37935" name="Text Box 47"/>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37936" name="Text Box 48"/>
          <p:cNvSpPr txBox="1">
            <a:spLocks noChangeArrowheads="1"/>
          </p:cNvSpPr>
          <p:nvPr/>
        </p:nvSpPr>
        <p:spPr bwMode="auto">
          <a:xfrm>
            <a:off x="5867400" y="563563"/>
            <a:ext cx="4800600" cy="76200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400" b="1">
                <a:solidFill>
                  <a:srgbClr val="660104"/>
                </a:solidFill>
                <a:effectLst>
                  <a:outerShdw blurRad="38100" dist="38100" dir="2700000" algn="tl">
                    <a:srgbClr val="000000"/>
                  </a:outerShdw>
                </a:effectLst>
                <a:latin typeface="Arial" charset="0"/>
              </a:rPr>
              <a:t>Bible Copies </a:t>
            </a:r>
            <a:r>
              <a:rPr lang="en-US" sz="4200" b="1">
                <a:solidFill>
                  <a:srgbClr val="660104"/>
                </a:solidFill>
                <a:effectLst>
                  <a:outerShdw blurRad="38100" dist="38100" dir="2700000" algn="tl">
                    <a:srgbClr val="000000"/>
                  </a:outerShdw>
                </a:effectLst>
                <a:latin typeface="Arial" charset="0"/>
              </a:rPr>
              <a:t> </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69" name="Picture 129" descr="titlebgpurple"/>
          <p:cNvPicPr>
            <a:picLocks noChangeAspect="1" noChangeArrowheads="1"/>
          </p:cNvPicPr>
          <p:nvPr/>
        </p:nvPicPr>
        <p:blipFill>
          <a:blip r:embed="rId3" cstate="print"/>
          <a:srcRect/>
          <a:stretch>
            <a:fillRect/>
          </a:stretch>
        </p:blipFill>
        <p:spPr bwMode="auto">
          <a:xfrm>
            <a:off x="1524000" y="346075"/>
            <a:ext cx="9145588" cy="1106488"/>
          </a:xfrm>
          <a:prstGeom prst="rect">
            <a:avLst/>
          </a:prstGeom>
          <a:noFill/>
        </p:spPr>
      </p:pic>
      <p:sp>
        <p:nvSpPr>
          <p:cNvPr id="35851" name="Text Box 11"/>
          <p:cNvSpPr txBox="1">
            <a:spLocks noChangeArrowheads="1"/>
          </p:cNvSpPr>
          <p:nvPr/>
        </p:nvSpPr>
        <p:spPr bwMode="auto">
          <a:xfrm>
            <a:off x="7086600" y="2895600"/>
            <a:ext cx="2743200" cy="579438"/>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endParaRPr lang="en-US" sz="3200" b="1">
              <a:solidFill>
                <a:srgbClr val="000000"/>
              </a:solidFill>
              <a:effectLst>
                <a:outerShdw blurRad="38100" dist="38100" dir="2700000" algn="tl">
                  <a:srgbClr val="000000">
                    <a:alpha val="43137"/>
                  </a:srgbClr>
                </a:outerShdw>
              </a:effectLst>
              <a:latin typeface="Arial" charset="0"/>
            </a:endParaRPr>
          </a:p>
        </p:txBody>
      </p:sp>
      <p:sp>
        <p:nvSpPr>
          <p:cNvPr id="35852" name="Text Box 12"/>
          <p:cNvSpPr txBox="1">
            <a:spLocks noChangeArrowheads="1"/>
          </p:cNvSpPr>
          <p:nvPr/>
        </p:nvSpPr>
        <p:spPr bwMode="auto">
          <a:xfrm>
            <a:off x="1981200" y="1525589"/>
            <a:ext cx="5334000" cy="4031873"/>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Jerome starts translating the Scriptures into Latin in </a:t>
            </a:r>
          </a:p>
          <a:p>
            <a:pPr eaLnBrk="0" fontAlgn="base" hangingPunct="0">
              <a:spcBef>
                <a:spcPct val="0"/>
              </a:spcBef>
              <a:spcAft>
                <a:spcPct val="0"/>
              </a:spcAft>
            </a:pPr>
            <a:r>
              <a:rPr lang="en-US" sz="2800" b="1">
                <a:solidFill>
                  <a:srgbClr val="000000"/>
                </a:solidFill>
                <a:effectLst>
                  <a:outerShdw blurRad="38100" dist="38100" dir="2700000" algn="tl">
                    <a:srgbClr val="000000">
                      <a:alpha val="43137"/>
                    </a:srgbClr>
                  </a:outerShdw>
                </a:effectLst>
                <a:latin typeface="Arial" charset="0"/>
              </a:rPr>
              <a:t>AD</a:t>
            </a:r>
            <a:r>
              <a:rPr lang="en-US" sz="3200" b="1">
                <a:solidFill>
                  <a:srgbClr val="000000"/>
                </a:solidFill>
                <a:effectLst>
                  <a:outerShdw blurRad="38100" dist="38100" dir="2700000" algn="tl">
                    <a:srgbClr val="000000">
                      <a:alpha val="43137"/>
                    </a:srgbClr>
                  </a:outerShdw>
                </a:effectLst>
                <a:latin typeface="Arial" charset="0"/>
              </a:rPr>
              <a:t> 410 and finishes 25 years later. This translation, called the Latin Vulgate, remains the basic Bible for many centuries.</a:t>
            </a:r>
          </a:p>
        </p:txBody>
      </p:sp>
      <p:sp>
        <p:nvSpPr>
          <p:cNvPr id="35857" name="Text Box 17"/>
          <p:cNvSpPr txBox="1">
            <a:spLocks noChangeArrowheads="1"/>
          </p:cNvSpPr>
          <p:nvPr/>
        </p:nvSpPr>
        <p:spPr bwMode="auto">
          <a:xfrm>
            <a:off x="7467600" y="5059363"/>
            <a:ext cx="2667000" cy="45720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2400" b="1">
                <a:solidFill>
                  <a:srgbClr val="000000"/>
                </a:solidFill>
                <a:effectLst>
                  <a:outerShdw blurRad="38100" dist="38100" dir="2700000" algn="tl">
                    <a:srgbClr val="000000">
                      <a:alpha val="43137"/>
                    </a:srgbClr>
                  </a:outerShdw>
                </a:effectLst>
                <a:latin typeface="Arial" charset="0"/>
              </a:rPr>
              <a:t>Jerome</a:t>
            </a:r>
            <a:endParaRPr lang="en-US" sz="3200" b="1">
              <a:solidFill>
                <a:srgbClr val="000000"/>
              </a:solidFill>
              <a:effectLst>
                <a:outerShdw blurRad="38100" dist="38100" dir="2700000" algn="tl">
                  <a:srgbClr val="000000">
                    <a:alpha val="43137"/>
                  </a:srgbClr>
                </a:outerShdw>
              </a:effectLst>
              <a:latin typeface="Arial" charset="0"/>
            </a:endParaRPr>
          </a:p>
        </p:txBody>
      </p:sp>
      <p:sp>
        <p:nvSpPr>
          <p:cNvPr id="35860" name="Text Box 20"/>
          <p:cNvSpPr txBox="1">
            <a:spLocks noChangeArrowheads="1"/>
          </p:cNvSpPr>
          <p:nvPr/>
        </p:nvSpPr>
        <p:spPr bwMode="auto">
          <a:xfrm>
            <a:off x="6705600" y="563563"/>
            <a:ext cx="3962400" cy="76200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400" b="1">
                <a:solidFill>
                  <a:srgbClr val="660104"/>
                </a:solidFill>
                <a:effectLst>
                  <a:outerShdw blurRad="38100" dist="38100" dir="2700000" algn="tl">
                    <a:srgbClr val="000000"/>
                  </a:outerShdw>
                </a:effectLst>
                <a:latin typeface="Arial" charset="0"/>
              </a:rPr>
              <a:t>Jerome</a:t>
            </a:r>
          </a:p>
        </p:txBody>
      </p:sp>
      <p:sp>
        <p:nvSpPr>
          <p:cNvPr id="35861" name="Text Box 21"/>
          <p:cNvSpPr txBox="1">
            <a:spLocks noChangeArrowheads="1"/>
          </p:cNvSpPr>
          <p:nvPr/>
        </p:nvSpPr>
        <p:spPr bwMode="auto">
          <a:xfrm>
            <a:off x="2971800" y="533400"/>
            <a:ext cx="1587500"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400 </a:t>
            </a:r>
          </a:p>
        </p:txBody>
      </p:sp>
      <p:sp>
        <p:nvSpPr>
          <p:cNvPr id="35893" name="AutoShape 53"/>
          <p:cNvSpPr>
            <a:spLocks noChangeArrowheads="1"/>
          </p:cNvSpPr>
          <p:nvPr/>
        </p:nvSpPr>
        <p:spPr bwMode="auto">
          <a:xfrm rot="10800000">
            <a:off x="49530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35966" name="Text Box 126"/>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pic>
        <p:nvPicPr>
          <p:cNvPr id="35968" name="Picture 128"/>
          <p:cNvPicPr>
            <a:picLocks noChangeAspect="1" noChangeArrowheads="1"/>
          </p:cNvPicPr>
          <p:nvPr/>
        </p:nvPicPr>
        <p:blipFill>
          <a:blip r:embed="rId4" cstate="print"/>
          <a:srcRect/>
          <a:stretch>
            <a:fillRect/>
          </a:stretch>
        </p:blipFill>
        <p:spPr bwMode="auto">
          <a:xfrm>
            <a:off x="7507288" y="1676400"/>
            <a:ext cx="2703512" cy="3276600"/>
          </a:xfrm>
          <a:prstGeom prst="rect">
            <a:avLst/>
          </a:prstGeom>
          <a:noFill/>
          <a:ln w="50800">
            <a:solidFill>
              <a:srgbClr val="660066">
                <a:alpha val="50000"/>
              </a:srgbClr>
            </a:solidFill>
            <a:miter lim="800000"/>
            <a:headEnd/>
            <a:tailEnd/>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57"/>
                                        </p:tgtEl>
                                        <p:attrNameLst>
                                          <p:attrName>style.visibility</p:attrName>
                                        </p:attrNameLst>
                                      </p:cBhvr>
                                      <p:to>
                                        <p:strVal val="visible"/>
                                      </p:to>
                                    </p:set>
                                    <p:animEffect transition="in" filter="dissolve">
                                      <p:cBhvr>
                                        <p:cTn id="7" dur="500"/>
                                        <p:tgtEl>
                                          <p:spTgt spid="35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3129371.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3" y="6008914"/>
            <a:ext cx="12192000" cy="1015663"/>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31550" cmpd="sng">
                  <a:gradFill>
                    <a:gsLst>
                      <a:gs pos="25000">
                        <a:srgbClr val="00CC99">
                          <a:shade val="25000"/>
                          <a:satMod val="190000"/>
                        </a:srgbClr>
                      </a:gs>
                      <a:gs pos="80000">
                        <a:srgbClr val="00CC99">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rPr>
              <a:t>PAPER FOR THE NEW PRINTING PRESS</a:t>
            </a:r>
          </a:p>
        </p:txBody>
      </p:sp>
    </p:spTree>
    <p:extLst>
      <p:ext uri="{BB962C8B-B14F-4D97-AF65-F5344CB8AC3E}">
        <p14:creationId xmlns:p14="http://schemas.microsoft.com/office/powerpoint/2010/main" val="9944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1730" name="Rectangle 2"/>
          <p:cNvSpPr>
            <a:spLocks noGrp="1" noChangeArrowheads="1"/>
          </p:cNvSpPr>
          <p:nvPr>
            <p:ph type="title"/>
          </p:nvPr>
        </p:nvSpPr>
        <p:spPr/>
        <p:txBody>
          <a:bodyPr/>
          <a:lstStyle/>
          <a:p>
            <a:endParaRPr lang="en-US"/>
          </a:p>
        </p:txBody>
      </p:sp>
      <p:sp>
        <p:nvSpPr>
          <p:cNvPr id="4681731" name="WordArt 3"/>
          <p:cNvSpPr>
            <a:spLocks noChangeArrowheads="1" noChangeShapeType="1" noTextEdit="1"/>
          </p:cNvSpPr>
          <p:nvPr/>
        </p:nvSpPr>
        <p:spPr bwMode="auto">
          <a:xfrm>
            <a:off x="7334451" y="3352800"/>
            <a:ext cx="4360243" cy="3115378"/>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Based On Those</a:t>
            </a:r>
          </a:p>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That Press Wine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81731"/>
                                        </p:tgtEl>
                                        <p:attrNameLst>
                                          <p:attrName>style.visibility</p:attrName>
                                        </p:attrNameLst>
                                      </p:cBhvr>
                                      <p:to>
                                        <p:strVal val="visible"/>
                                      </p:to>
                                    </p:set>
                                    <p:anim calcmode="lin" valueType="num">
                                      <p:cBhvr>
                                        <p:cTn id="7" dur="500" fill="hold"/>
                                        <p:tgtEl>
                                          <p:spTgt spid="4681731"/>
                                        </p:tgtEl>
                                        <p:attrNameLst>
                                          <p:attrName>ppt_w</p:attrName>
                                        </p:attrNameLst>
                                      </p:cBhvr>
                                      <p:tavLst>
                                        <p:tav tm="0">
                                          <p:val>
                                            <p:strVal val="4/3*#ppt_w"/>
                                          </p:val>
                                        </p:tav>
                                        <p:tav tm="100000">
                                          <p:val>
                                            <p:strVal val="#ppt_w"/>
                                          </p:val>
                                        </p:tav>
                                      </p:tavLst>
                                    </p:anim>
                                    <p:anim calcmode="lin" valueType="num">
                                      <p:cBhvr>
                                        <p:cTn id="8" dur="500" fill="hold"/>
                                        <p:tgtEl>
                                          <p:spTgt spid="468173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17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79682" name="Rectangle 2"/>
          <p:cNvSpPr>
            <a:spLocks noGrp="1" noChangeArrowheads="1"/>
          </p:cNvSpPr>
          <p:nvPr>
            <p:ph type="title"/>
          </p:nvPr>
        </p:nvSpPr>
        <p:spPr/>
        <p:txBody>
          <a:bodyPr/>
          <a:lstStyle/>
          <a:p>
            <a:endParaRPr lang="en-US"/>
          </a:p>
        </p:txBody>
      </p:sp>
      <p:sp>
        <p:nvSpPr>
          <p:cNvPr id="4679683" name="WordArt 3" descr="Paper bag"/>
          <p:cNvSpPr>
            <a:spLocks noChangeArrowheads="1" noChangeShapeType="1" noTextEdit="1"/>
          </p:cNvSpPr>
          <p:nvPr/>
        </p:nvSpPr>
        <p:spPr bwMode="auto">
          <a:xfrm>
            <a:off x="7363326" y="3429000"/>
            <a:ext cx="3914274" cy="2971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Gutenberg Invention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Fused Four Separate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TECHNOLOGIES</a:t>
            </a:r>
          </a:p>
        </p:txBody>
      </p:sp>
    </p:spTree>
    <p:extLst>
      <p:ext uri="{BB962C8B-B14F-4D97-AF65-F5344CB8AC3E}">
        <p14:creationId xmlns:p14="http://schemas.microsoft.com/office/powerpoint/2010/main" val="268475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79683"/>
                                        </p:tgtEl>
                                        <p:attrNameLst>
                                          <p:attrName>style.visibility</p:attrName>
                                        </p:attrNameLst>
                                      </p:cBhvr>
                                      <p:to>
                                        <p:strVal val="visible"/>
                                      </p:to>
                                    </p:set>
                                    <p:anim calcmode="lin" valueType="num">
                                      <p:cBhvr>
                                        <p:cTn id="7" dur="500" fill="hold"/>
                                        <p:tgtEl>
                                          <p:spTgt spid="4679683"/>
                                        </p:tgtEl>
                                        <p:attrNameLst>
                                          <p:attrName>ppt_w</p:attrName>
                                        </p:attrNameLst>
                                      </p:cBhvr>
                                      <p:tavLst>
                                        <p:tav tm="0">
                                          <p:val>
                                            <p:fltVal val="0"/>
                                          </p:val>
                                        </p:tav>
                                        <p:tav tm="100000">
                                          <p:val>
                                            <p:strVal val="#ppt_w"/>
                                          </p:val>
                                        </p:tav>
                                      </p:tavLst>
                                    </p:anim>
                                    <p:anim calcmode="lin" valueType="num">
                                      <p:cBhvr>
                                        <p:cTn id="8" dur="500" fill="hold"/>
                                        <p:tgtEl>
                                          <p:spTgt spid="4679683"/>
                                        </p:tgtEl>
                                        <p:attrNameLst>
                                          <p:attrName>ppt_h</p:attrName>
                                        </p:attrNameLst>
                                      </p:cBhvr>
                                      <p:tavLst>
                                        <p:tav tm="0">
                                          <p:val>
                                            <p:fltVal val="0"/>
                                          </p:val>
                                        </p:tav>
                                        <p:tav tm="100000">
                                          <p:val>
                                            <p:strVal val="#ppt_h"/>
                                          </p:val>
                                        </p:tav>
                                      </p:tavLst>
                                    </p:anim>
                                    <p:anim calcmode="lin" valueType="num">
                                      <p:cBhvr>
                                        <p:cTn id="9" dur="500" fill="hold"/>
                                        <p:tgtEl>
                                          <p:spTgt spid="4679683"/>
                                        </p:tgtEl>
                                        <p:attrNameLst>
                                          <p:attrName>ppt_x</p:attrName>
                                        </p:attrNameLst>
                                      </p:cBhvr>
                                      <p:tavLst>
                                        <p:tav tm="0">
                                          <p:val>
                                            <p:fltVal val="0.5"/>
                                          </p:val>
                                        </p:tav>
                                        <p:tav tm="100000">
                                          <p:val>
                                            <p:strVal val="#ppt_x"/>
                                          </p:val>
                                        </p:tav>
                                      </p:tavLst>
                                    </p:anim>
                                    <p:anim calcmode="lin" valueType="num">
                                      <p:cBhvr>
                                        <p:cTn id="10" dur="500" fill="hold"/>
                                        <p:tgtEl>
                                          <p:spTgt spid="46796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68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76611" name="Rectangle 3"/>
          <p:cNvSpPr>
            <a:spLocks noGrp="1" noChangeArrowheads="1"/>
          </p:cNvSpPr>
          <p:nvPr>
            <p:ph type="title"/>
          </p:nvPr>
        </p:nvSpPr>
        <p:spPr/>
        <p:txBody>
          <a:bodyPr/>
          <a:lstStyle/>
          <a:p>
            <a:endParaRPr lang="en-US"/>
          </a:p>
        </p:txBody>
      </p:sp>
      <p:sp>
        <p:nvSpPr>
          <p:cNvPr id="4676612" name="Rectangle 4"/>
          <p:cNvSpPr>
            <a:spLocks noGrp="1" noChangeArrowheads="1"/>
          </p:cNvSpPr>
          <p:nvPr>
            <p:ph type="body" idx="1"/>
          </p:nvPr>
        </p:nvSpPr>
        <p:spPr>
          <a:xfrm>
            <a:off x="7086600" y="3124200"/>
            <a:ext cx="3276600" cy="3429000"/>
          </a:xfrm>
        </p:spPr>
        <p:txBody>
          <a:bodyPr/>
          <a:lstStyle/>
          <a:p>
            <a:pPr>
              <a:lnSpc>
                <a:spcPct val="90000"/>
              </a:lnSpc>
            </a:pPr>
            <a:r>
              <a:rPr lang="en-US">
                <a:solidFill>
                  <a:srgbClr val="660033"/>
                </a:solidFill>
                <a:effectLst>
                  <a:outerShdw blurRad="38100" dist="38100" dir="2700000" algn="tl">
                    <a:srgbClr val="C0C0C0"/>
                  </a:outerShdw>
                </a:effectLst>
              </a:rPr>
              <a:t>Metallurgy</a:t>
            </a:r>
          </a:p>
          <a:p>
            <a:pPr>
              <a:lnSpc>
                <a:spcPct val="90000"/>
              </a:lnSpc>
            </a:pPr>
            <a:r>
              <a:rPr lang="en-US">
                <a:solidFill>
                  <a:srgbClr val="660033"/>
                </a:solidFill>
                <a:effectLst>
                  <a:outerShdw blurRad="38100" dist="38100" dir="2700000" algn="tl">
                    <a:srgbClr val="C0C0C0"/>
                  </a:outerShdw>
                </a:effectLst>
              </a:rPr>
              <a:t>Oil Based Inks</a:t>
            </a:r>
          </a:p>
          <a:p>
            <a:pPr>
              <a:lnSpc>
                <a:spcPct val="90000"/>
              </a:lnSpc>
            </a:pPr>
            <a:r>
              <a:rPr lang="en-US">
                <a:solidFill>
                  <a:srgbClr val="660033"/>
                </a:solidFill>
                <a:effectLst>
                  <a:outerShdw blurRad="38100" dist="38100" dir="2700000" algn="tl">
                    <a:srgbClr val="C0C0C0"/>
                  </a:outerShdw>
                </a:effectLst>
              </a:rPr>
              <a:t>Metal Type Mold Casting</a:t>
            </a:r>
          </a:p>
          <a:p>
            <a:pPr>
              <a:lnSpc>
                <a:spcPct val="90000"/>
              </a:lnSpc>
            </a:pPr>
            <a:r>
              <a:rPr lang="en-US">
                <a:solidFill>
                  <a:srgbClr val="660033"/>
                </a:solidFill>
                <a:effectLst>
                  <a:outerShdw blurRad="38100" dist="38100" dir="2700000" algn="tl">
                    <a:srgbClr val="C0C0C0"/>
                  </a:outerShdw>
                </a:effectLst>
              </a:rPr>
              <a:t>Advanced Technology Printing Press</a:t>
            </a:r>
          </a:p>
        </p:txBody>
      </p:sp>
      <p:sp>
        <p:nvSpPr>
          <p:cNvPr id="4676613" name="Comment 5"/>
          <p:cNvSpPr>
            <a:spLocks noChangeArrowheads="1"/>
          </p:cNvSpPr>
          <p:nvPr/>
        </p:nvSpPr>
        <p:spPr bwMode="auto">
          <a:xfrm>
            <a:off x="1524001" y="-990600"/>
            <a:ext cx="2346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Called 42 line Bible</a:t>
            </a:r>
          </a:p>
        </p:txBody>
      </p:sp>
    </p:spTree>
    <p:extLst>
      <p:ext uri="{BB962C8B-B14F-4D97-AF65-F5344CB8AC3E}">
        <p14:creationId xmlns:p14="http://schemas.microsoft.com/office/powerpoint/2010/main" val="11128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676612">
                                            <p:txEl>
                                              <p:pRg st="0" end="0"/>
                                            </p:txEl>
                                          </p:spTgt>
                                        </p:tgtEl>
                                        <p:attrNameLst>
                                          <p:attrName>style.visibility</p:attrName>
                                        </p:attrNameLst>
                                      </p:cBhvr>
                                      <p:to>
                                        <p:strVal val="visible"/>
                                      </p:to>
                                    </p:set>
                                    <p:anim to="" calcmode="lin" valueType="num">
                                      <p:cBhvr>
                                        <p:cTn id="7" dur="1" fill="hold"/>
                                        <p:tgtEl>
                                          <p:spTgt spid="467661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676612">
                                            <p:txEl>
                                              <p:pRg st="1" end="1"/>
                                            </p:txEl>
                                          </p:spTgt>
                                        </p:tgtEl>
                                        <p:attrNameLst>
                                          <p:attrName>style.visibility</p:attrName>
                                        </p:attrNameLst>
                                      </p:cBhvr>
                                      <p:to>
                                        <p:strVal val="visible"/>
                                      </p:to>
                                    </p:set>
                                    <p:anim to="" calcmode="lin" valueType="num">
                                      <p:cBhvr>
                                        <p:cTn id="12" dur="1" fill="hold"/>
                                        <p:tgtEl>
                                          <p:spTgt spid="467661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676612">
                                            <p:txEl>
                                              <p:pRg st="2" end="2"/>
                                            </p:txEl>
                                          </p:spTgt>
                                        </p:tgtEl>
                                        <p:attrNameLst>
                                          <p:attrName>style.visibility</p:attrName>
                                        </p:attrNameLst>
                                      </p:cBhvr>
                                      <p:to>
                                        <p:strVal val="visible"/>
                                      </p:to>
                                    </p:set>
                                    <p:anim to="" calcmode="lin" valueType="num">
                                      <p:cBhvr>
                                        <p:cTn id="17" dur="1" fill="hold"/>
                                        <p:tgtEl>
                                          <p:spTgt spid="467661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676612">
                                            <p:txEl>
                                              <p:pRg st="3" end="3"/>
                                            </p:txEl>
                                          </p:spTgt>
                                        </p:tgtEl>
                                        <p:attrNameLst>
                                          <p:attrName>style.visibility</p:attrName>
                                        </p:attrNameLst>
                                      </p:cBhvr>
                                      <p:to>
                                        <p:strVal val="visible"/>
                                      </p:to>
                                    </p:set>
                                    <p:anim to="" calcmode="lin" valueType="num">
                                      <p:cBhvr>
                                        <p:cTn id="22" dur="1" fill="hold"/>
                                        <p:tgtEl>
                                          <p:spTgt spid="4676612">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661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37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1456</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7637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637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763781" name="Rectangle 5"/>
          <p:cNvSpPr>
            <a:spLocks noChangeArrowheads="1"/>
          </p:cNvSpPr>
          <p:nvPr/>
        </p:nvSpPr>
        <p:spPr bwMode="auto">
          <a:xfrm>
            <a:off x="3352800" y="152400"/>
            <a:ext cx="832701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a:ea typeface="+mn-ea"/>
                <a:cs typeface="+mn-cs"/>
              </a:rPr>
              <a:t>Johann Gutenberg prints the Jerome Bible (Latin Vulgate), the first book printed in Europe using movable metal type</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grpSp>
        <p:nvGrpSpPr>
          <p:cNvPr id="2763782" name="Group 6"/>
          <p:cNvGrpSpPr>
            <a:grpSpLocks/>
          </p:cNvGrpSpPr>
          <p:nvPr/>
        </p:nvGrpSpPr>
        <p:grpSpPr bwMode="auto">
          <a:xfrm>
            <a:off x="3657600" y="2514600"/>
            <a:ext cx="3733800" cy="4002088"/>
            <a:chOff x="1344" y="1584"/>
            <a:chExt cx="2352" cy="2521"/>
          </a:xfrm>
        </p:grpSpPr>
        <p:sp>
          <p:nvSpPr>
            <p:cNvPr id="2763783" name="Text Box 7"/>
            <p:cNvSpPr txBox="1">
              <a:spLocks noChangeArrowheads="1"/>
            </p:cNvSpPr>
            <p:nvPr/>
          </p:nvSpPr>
          <p:spPr bwMode="auto">
            <a:xfrm>
              <a:off x="1344" y="3840"/>
              <a:ext cx="2352" cy="26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a:ea typeface="+mn-ea"/>
                  <a:cs typeface="+mn-cs"/>
                </a:rPr>
                <a:t>Johann Gutenberg</a:t>
              </a:r>
              <a:r>
                <a:rPr kumimoji="0" lang="en-US" sz="2400" b="0" i="0" u="none" strike="noStrike" kern="1200" cap="none" spc="0" normalizeH="0" baseline="0" noProof="0">
                  <a:ln>
                    <a:noFill/>
                  </a:ln>
                  <a:solidFill>
                    <a:srgbClr val="000000"/>
                  </a:solidFill>
                  <a:effectLst/>
                  <a:uLnTx/>
                  <a:uFillTx/>
                  <a:latin typeface="Times New Roman"/>
                  <a:ea typeface="+mn-ea"/>
                  <a:cs typeface="+mn-cs"/>
                </a:rPr>
                <a:t> </a:t>
              </a:r>
            </a:p>
          </p:txBody>
        </p:sp>
        <p:pic>
          <p:nvPicPr>
            <p:cNvPr id="2763784" name="Picture 8" descr="Johann Gutenberg copy"/>
            <p:cNvPicPr>
              <a:picLocks noChangeAspect="1" noChangeArrowheads="1"/>
            </p:cNvPicPr>
            <p:nvPr/>
          </p:nvPicPr>
          <p:blipFill>
            <a:blip r:embed="rId4" cstate="print"/>
            <a:srcRect/>
            <a:stretch>
              <a:fillRect/>
            </a:stretch>
          </p:blipFill>
          <p:spPr bwMode="auto">
            <a:xfrm>
              <a:off x="1657" y="1584"/>
              <a:ext cx="1687" cy="2208"/>
            </a:xfrm>
            <a:prstGeom prst="rect">
              <a:avLst/>
            </a:prstGeom>
            <a:noFill/>
            <a:ln w="38100">
              <a:solidFill>
                <a:srgbClr val="14455E"/>
              </a:solidFill>
              <a:miter lim="800000"/>
              <a:headEnd/>
              <a:tailEnd/>
            </a:ln>
          </p:spPr>
        </p:pic>
      </p:grpSp>
      <p:grpSp>
        <p:nvGrpSpPr>
          <p:cNvPr id="2763785" name="Group 9"/>
          <p:cNvGrpSpPr>
            <a:grpSpLocks/>
          </p:cNvGrpSpPr>
          <p:nvPr/>
        </p:nvGrpSpPr>
        <p:grpSpPr bwMode="auto">
          <a:xfrm>
            <a:off x="7010400" y="2514600"/>
            <a:ext cx="3733800" cy="4338638"/>
            <a:chOff x="3456" y="1584"/>
            <a:chExt cx="2352" cy="2733"/>
          </a:xfrm>
        </p:grpSpPr>
        <p:pic>
          <p:nvPicPr>
            <p:cNvPr id="2763786" name="Picture 10" descr="Gutenberg_bible_Old_Testament_Epistle_of_St_Jerome"/>
            <p:cNvPicPr>
              <a:picLocks noChangeAspect="1" noChangeArrowheads="1"/>
            </p:cNvPicPr>
            <p:nvPr/>
          </p:nvPicPr>
          <p:blipFill>
            <a:blip r:embed="rId5" cstate="print"/>
            <a:srcRect/>
            <a:stretch>
              <a:fillRect/>
            </a:stretch>
          </p:blipFill>
          <p:spPr bwMode="auto">
            <a:xfrm>
              <a:off x="3813" y="1584"/>
              <a:ext cx="1584" cy="2208"/>
            </a:xfrm>
            <a:prstGeom prst="rect">
              <a:avLst/>
            </a:prstGeom>
            <a:noFill/>
            <a:ln w="38100">
              <a:solidFill>
                <a:srgbClr val="14455E"/>
              </a:solidFill>
              <a:miter lim="800000"/>
              <a:headEnd/>
              <a:tailEnd/>
            </a:ln>
          </p:spPr>
        </p:pic>
        <p:sp>
          <p:nvSpPr>
            <p:cNvPr id="2763787" name="Text Box 11"/>
            <p:cNvSpPr txBox="1">
              <a:spLocks noChangeArrowheads="1"/>
            </p:cNvSpPr>
            <p:nvPr/>
          </p:nvSpPr>
          <p:spPr bwMode="auto">
            <a:xfrm>
              <a:off x="3456" y="3840"/>
              <a:ext cx="2352" cy="47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a:ea typeface="+mn-ea"/>
                  <a:cs typeface="+mn-cs"/>
                </a:rPr>
                <a:t>Page from the </a:t>
              </a:r>
              <a:br>
                <a:rPr kumimoji="0" lang="en-US" sz="2400" b="1" i="1" u="none" strike="noStrike" kern="1200" cap="none" spc="0" normalizeH="0" baseline="0" noProof="0">
                  <a:ln>
                    <a:noFill/>
                  </a:ln>
                  <a:solidFill>
                    <a:srgbClr val="000000"/>
                  </a:solidFill>
                  <a:effectLst/>
                  <a:uLnTx/>
                  <a:uFillTx/>
                  <a:latin typeface="Times New Roman"/>
                  <a:ea typeface="+mn-ea"/>
                  <a:cs typeface="+mn-cs"/>
                </a:rPr>
              </a:br>
              <a:r>
                <a:rPr kumimoji="0" lang="en-US" sz="2400" b="1" i="1" u="none" strike="noStrike" kern="1200" cap="none" spc="0" normalizeH="0" baseline="0" noProof="0">
                  <a:ln>
                    <a:noFill/>
                  </a:ln>
                  <a:solidFill>
                    <a:srgbClr val="000000"/>
                  </a:solidFill>
                  <a:effectLst/>
                  <a:uLnTx/>
                  <a:uFillTx/>
                  <a:latin typeface="Times New Roman"/>
                  <a:ea typeface="+mn-ea"/>
                  <a:cs typeface="+mn-cs"/>
                </a:rPr>
                <a:t>Gutenberg Bible</a:t>
              </a: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spTree>
    <p:extLst>
      <p:ext uri="{BB962C8B-B14F-4D97-AF65-F5344CB8AC3E}">
        <p14:creationId xmlns:p14="http://schemas.microsoft.com/office/powerpoint/2010/main" val="367064610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63782"/>
                                        </p:tgtEl>
                                        <p:attrNameLst>
                                          <p:attrName>style.visibility</p:attrName>
                                        </p:attrNameLst>
                                      </p:cBhvr>
                                      <p:to>
                                        <p:strVal val="visible"/>
                                      </p:to>
                                    </p:set>
                                    <p:animEffect transition="in" filter="dissolve">
                                      <p:cBhvr>
                                        <p:cTn id="7" dur="500"/>
                                        <p:tgtEl>
                                          <p:spTgt spid="276378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763785"/>
                                        </p:tgtEl>
                                        <p:attrNameLst>
                                          <p:attrName>style.visibility</p:attrName>
                                        </p:attrNameLst>
                                      </p:cBhvr>
                                      <p:to>
                                        <p:strVal val="visible"/>
                                      </p:to>
                                    </p:set>
                                    <p:animEffect transition="in" filter="dissolve">
                                      <p:cBhvr>
                                        <p:cTn id="11" dur="500"/>
                                        <p:tgtEl>
                                          <p:spTgt spid="2763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6" name="Picture 6" descr="HWGTB rosebgnotimeline"/>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1213444" name="Text Box 4"/>
          <p:cNvSpPr txBox="1">
            <a:spLocks noChangeArrowheads="1"/>
          </p:cNvSpPr>
          <p:nvPr/>
        </p:nvSpPr>
        <p:spPr bwMode="auto">
          <a:xfrm>
            <a:off x="4854575" y="5943600"/>
            <a:ext cx="2724150" cy="457200"/>
          </a:xfrm>
          <a:prstGeom prst="rect">
            <a:avLst/>
          </a:prstGeom>
          <a:noFill/>
          <a:ln w="9525">
            <a:noFill/>
            <a:miter lim="800000"/>
            <a:headEnd/>
            <a:tailEnd/>
          </a:ln>
          <a:effectLst/>
        </p:spPr>
        <p:txBody>
          <a:bodyPr wrap="none" anchor="ctr">
            <a:spAutoFit/>
          </a:bodyPr>
          <a:lstStyle/>
          <a:p>
            <a:pPr algn="ctr" eaLnBrk="0" fontAlgn="base" hangingPunct="0">
              <a:spcBef>
                <a:spcPct val="50000"/>
              </a:spcBef>
              <a:spcAft>
                <a:spcPct val="0"/>
              </a:spcAft>
            </a:pPr>
            <a:r>
              <a:rPr lang="en-US" sz="2400" b="1">
                <a:solidFill>
                  <a:srgbClr val="000000"/>
                </a:solidFill>
                <a:effectLst>
                  <a:outerShdw blurRad="38100" dist="38100" dir="2700000" algn="tl">
                    <a:srgbClr val="000000">
                      <a:alpha val="43137"/>
                    </a:srgbClr>
                  </a:outerShdw>
                </a:effectLst>
                <a:latin typeface="Arial" charset="0"/>
              </a:rPr>
              <a:t>The Latin Vulgate</a:t>
            </a:r>
          </a:p>
        </p:txBody>
      </p:sp>
      <p:pic>
        <p:nvPicPr>
          <p:cNvPr id="121344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1200" y="223838"/>
            <a:ext cx="8229600" cy="5719762"/>
          </a:xfrm>
          <a:prstGeom prst="rect">
            <a:avLst/>
          </a:prstGeom>
          <a:noFill/>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826" name="AutoShape 2"/>
          <p:cNvSpPr>
            <a:spLocks noChangeArrowheads="1"/>
          </p:cNvSpPr>
          <p:nvPr/>
        </p:nvSpPr>
        <p:spPr bwMode="auto">
          <a:xfrm>
            <a:off x="3505200" y="381000"/>
            <a:ext cx="6934200" cy="59436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765827"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65828" name="Rectangle 4"/>
          <p:cNvSpPr>
            <a:spLocks noChangeArrowheads="1"/>
          </p:cNvSpPr>
          <p:nvPr/>
        </p:nvSpPr>
        <p:spPr bwMode="auto">
          <a:xfrm>
            <a:off x="3276600" y="381000"/>
            <a:ext cx="70866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r>
              <a:rPr lang="en-US" sz="3200">
                <a:solidFill>
                  <a:srgbClr val="000000"/>
                </a:solidFill>
                <a:latin typeface="Times New Roman" pitchFamily="18" charset="0"/>
              </a:rPr>
              <a:t>	The invention of a printing press with movable metal type in </a:t>
            </a:r>
            <a:br>
              <a:rPr lang="en-US" sz="3200">
                <a:solidFill>
                  <a:srgbClr val="000000"/>
                </a:solidFill>
                <a:latin typeface="Times New Roman" pitchFamily="18" charset="0"/>
              </a:rPr>
            </a:br>
            <a:r>
              <a:rPr lang="en-US" sz="3200">
                <a:solidFill>
                  <a:srgbClr val="000000"/>
                </a:solidFill>
                <a:latin typeface="Times New Roman" pitchFamily="18" charset="0"/>
              </a:rPr>
              <a:t>Mainz, Germany, </a:t>
            </a:r>
            <a:br>
              <a:rPr lang="en-US" sz="3200">
                <a:solidFill>
                  <a:srgbClr val="000000"/>
                </a:solidFill>
                <a:latin typeface="Times New Roman" pitchFamily="18" charset="0"/>
              </a:rPr>
            </a:br>
            <a:r>
              <a:rPr lang="en-US" sz="3200">
                <a:solidFill>
                  <a:srgbClr val="000000"/>
                </a:solidFill>
                <a:latin typeface="Times New Roman" pitchFamily="18" charset="0"/>
              </a:rPr>
              <a:t>makes the Bible </a:t>
            </a:r>
            <a:br>
              <a:rPr lang="en-US" sz="3200">
                <a:solidFill>
                  <a:srgbClr val="000000"/>
                </a:solidFill>
                <a:latin typeface="Times New Roman" pitchFamily="18" charset="0"/>
              </a:rPr>
            </a:br>
            <a:r>
              <a:rPr lang="en-US" sz="3200">
                <a:solidFill>
                  <a:srgbClr val="000000"/>
                </a:solidFill>
                <a:latin typeface="Times New Roman" pitchFamily="18" charset="0"/>
              </a:rPr>
              <a:t>accessible to </a:t>
            </a:r>
            <a:br>
              <a:rPr lang="en-US" sz="3200">
                <a:solidFill>
                  <a:srgbClr val="000000"/>
                </a:solidFill>
                <a:latin typeface="Times New Roman" pitchFamily="18" charset="0"/>
              </a:rPr>
            </a:br>
            <a:r>
              <a:rPr lang="en-US" sz="3200">
                <a:solidFill>
                  <a:srgbClr val="000000"/>
                </a:solidFill>
                <a:latin typeface="Times New Roman" pitchFamily="18" charset="0"/>
              </a:rPr>
              <a:t>more people who </a:t>
            </a:r>
            <a:br>
              <a:rPr lang="en-US" sz="3200">
                <a:solidFill>
                  <a:srgbClr val="000000"/>
                </a:solidFill>
                <a:latin typeface="Times New Roman" pitchFamily="18" charset="0"/>
              </a:rPr>
            </a:br>
            <a:r>
              <a:rPr lang="en-US" sz="3200">
                <a:solidFill>
                  <a:srgbClr val="000000"/>
                </a:solidFill>
                <a:latin typeface="Times New Roman" pitchFamily="18" charset="0"/>
              </a:rPr>
              <a:t>previously could </a:t>
            </a:r>
            <a:br>
              <a:rPr lang="en-US" sz="3200">
                <a:solidFill>
                  <a:srgbClr val="000000"/>
                </a:solidFill>
                <a:latin typeface="Times New Roman" pitchFamily="18" charset="0"/>
              </a:rPr>
            </a:br>
            <a:r>
              <a:rPr lang="en-US" sz="3200">
                <a:solidFill>
                  <a:srgbClr val="000000"/>
                </a:solidFill>
                <a:latin typeface="Times New Roman" pitchFamily="18" charset="0"/>
              </a:rPr>
              <a:t>not afford </a:t>
            </a:r>
            <a:br>
              <a:rPr lang="en-US" sz="3200">
                <a:solidFill>
                  <a:srgbClr val="000000"/>
                </a:solidFill>
                <a:latin typeface="Times New Roman" pitchFamily="18" charset="0"/>
              </a:rPr>
            </a:br>
            <a:r>
              <a:rPr lang="en-US" sz="3200">
                <a:solidFill>
                  <a:srgbClr val="000000"/>
                </a:solidFill>
                <a:latin typeface="Times New Roman" pitchFamily="18" charset="0"/>
              </a:rPr>
              <a:t>handmade copies, </a:t>
            </a:r>
            <a:br>
              <a:rPr lang="en-US" sz="3200">
                <a:solidFill>
                  <a:srgbClr val="000000"/>
                </a:solidFill>
                <a:latin typeface="Times New Roman" pitchFamily="18" charset="0"/>
              </a:rPr>
            </a:br>
            <a:r>
              <a:rPr lang="en-US" sz="3200">
                <a:solidFill>
                  <a:srgbClr val="000000"/>
                </a:solidFill>
                <a:latin typeface="Times New Roman" pitchFamily="18" charset="0"/>
              </a:rPr>
              <a:t>which cost a </a:t>
            </a:r>
            <a:br>
              <a:rPr lang="en-US" sz="3200">
                <a:solidFill>
                  <a:srgbClr val="000000"/>
                </a:solidFill>
                <a:latin typeface="Times New Roman" pitchFamily="18" charset="0"/>
              </a:rPr>
            </a:br>
            <a:r>
              <a:rPr lang="en-US" sz="3200">
                <a:solidFill>
                  <a:srgbClr val="000000"/>
                </a:solidFill>
                <a:latin typeface="Times New Roman" pitchFamily="18" charset="0"/>
              </a:rPr>
              <a:t>year’s wage.</a:t>
            </a:r>
          </a:p>
        </p:txBody>
      </p:sp>
      <p:pic>
        <p:nvPicPr>
          <p:cNvPr id="2765829" name="Picture 5" descr="AD 1400 printingpress"/>
          <p:cNvPicPr>
            <a:picLocks noChangeAspect="1" noChangeArrowheads="1"/>
          </p:cNvPicPr>
          <p:nvPr/>
        </p:nvPicPr>
        <p:blipFill>
          <a:blip r:embed="rId3" cstate="print"/>
          <a:srcRect b="659"/>
          <a:stretch>
            <a:fillRect/>
          </a:stretch>
        </p:blipFill>
        <p:spPr bwMode="auto">
          <a:xfrm>
            <a:off x="7032626" y="1524000"/>
            <a:ext cx="3101975" cy="4343400"/>
          </a:xfrm>
          <a:prstGeom prst="rect">
            <a:avLst/>
          </a:prstGeom>
          <a:noFill/>
          <a:ln w="38100">
            <a:solidFill>
              <a:srgbClr val="14455E"/>
            </a:solidFill>
            <a:miter lim="800000"/>
            <a:headEnd/>
            <a:tailEnd/>
          </a:ln>
        </p:spPr>
      </p:pic>
    </p:spTree>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1794" name="Picture 2" descr="I:\DEPTCOMM\Zamcomm\Jody\ChartsEPS\150 copy.jpg"/>
          <p:cNvPicPr>
            <a:picLocks noChangeAspect="1" noChangeArrowheads="1"/>
          </p:cNvPicPr>
          <p:nvPr/>
        </p:nvPicPr>
        <p:blipFill>
          <a:blip r:embed="rId3" cstate="print"/>
          <a:srcRect/>
          <a:stretch>
            <a:fillRect/>
          </a:stretch>
        </p:blipFill>
        <p:spPr bwMode="auto">
          <a:xfrm>
            <a:off x="0" y="-587141"/>
            <a:ext cx="12192000" cy="8171848"/>
          </a:xfrm>
          <a:prstGeom prst="rect">
            <a:avLst/>
          </a:prstGeom>
          <a:noFill/>
        </p:spPr>
      </p:pic>
    </p:spTree>
    <p:extLst>
      <p:ext uri="{BB962C8B-B14F-4D97-AF65-F5344CB8AC3E}">
        <p14:creationId xmlns:p14="http://schemas.microsoft.com/office/powerpoint/2010/main" val="1412778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Documents and Settings\Owner\My Documents\Educational Illustrations\Niederl%C3%A4ndische+Historienbibel+-+BSB+Cgm+5062.jpg">
            <a:extLst>
              <a:ext uri="{FF2B5EF4-FFF2-40B4-BE49-F238E27FC236}">
                <a16:creationId xmlns:a16="http://schemas.microsoft.com/office/drawing/2014/main" id="{33E5F2D5-4895-4CBC-9C8C-64FF6E595004}"/>
              </a:ext>
            </a:extLst>
          </p:cNvPr>
          <p:cNvPicPr>
            <a:picLocks noChangeAspect="1" noChangeArrowheads="1"/>
          </p:cNvPicPr>
          <p:nvPr/>
        </p:nvPicPr>
        <p:blipFill>
          <a:blip r:embed="rId4" cstate="print"/>
          <a:srcRect/>
          <a:stretch>
            <a:fillRect/>
          </a:stretch>
        </p:blipFill>
        <p:spPr bwMode="auto">
          <a:xfrm>
            <a:off x="0" y="0"/>
            <a:ext cx="12192000" cy="7086600"/>
          </a:xfrm>
          <a:prstGeom prst="rect">
            <a:avLst/>
          </a:prstGeom>
          <a:noFill/>
        </p:spPr>
      </p:pic>
      <p:sp>
        <p:nvSpPr>
          <p:cNvPr id="4" name="WordArt 7">
            <a:extLst>
              <a:ext uri="{FF2B5EF4-FFF2-40B4-BE49-F238E27FC236}">
                <a16:creationId xmlns:a16="http://schemas.microsoft.com/office/drawing/2014/main" id="{D9FA0956-AF6A-44BD-A6A1-BC2A69583EA3}"/>
              </a:ext>
            </a:extLst>
          </p:cNvPr>
          <p:cNvSpPr>
            <a:spLocks noChangeArrowheads="1" noChangeShapeType="1" noTextEdit="1"/>
          </p:cNvSpPr>
          <p:nvPr/>
        </p:nvSpPr>
        <p:spPr bwMode="auto">
          <a:xfrm>
            <a:off x="3473117" y="3810000"/>
            <a:ext cx="5141493" cy="1259305"/>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FROM SHEPHERD'S STAFF</a:t>
            </a:r>
          </a:p>
        </p:txBody>
      </p:sp>
      <p:sp>
        <p:nvSpPr>
          <p:cNvPr id="5" name="WordArt 8">
            <a:extLst>
              <a:ext uri="{FF2B5EF4-FFF2-40B4-BE49-F238E27FC236}">
                <a16:creationId xmlns:a16="http://schemas.microsoft.com/office/drawing/2014/main" id="{C70F57BD-8DE7-4DCA-A5E9-C51C950F5E1A}"/>
              </a:ext>
            </a:extLst>
          </p:cNvPr>
          <p:cNvSpPr>
            <a:spLocks noChangeArrowheads="1" noChangeShapeType="1" noTextEdit="1"/>
          </p:cNvSpPr>
          <p:nvPr/>
        </p:nvSpPr>
        <p:spPr bwMode="auto">
          <a:xfrm>
            <a:off x="3473117" y="200526"/>
            <a:ext cx="5205662" cy="1323474"/>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UNTO KING'S SCEPTER</a:t>
            </a:r>
          </a:p>
        </p:txBody>
      </p:sp>
      <p:pic>
        <p:nvPicPr>
          <p:cNvPr id="2" name="Picture 1" descr="120px-Emblem_of_the_Papacy_SE_svg.png">
            <a:extLst>
              <a:ext uri="{FF2B5EF4-FFF2-40B4-BE49-F238E27FC236}">
                <a16:creationId xmlns:a16="http://schemas.microsoft.com/office/drawing/2014/main" id="{38FF177B-F86F-86F2-53DE-117C9943BE44}"/>
              </a:ext>
            </a:extLst>
          </p:cNvPr>
          <p:cNvPicPr>
            <a:picLocks noChangeAspect="1"/>
          </p:cNvPicPr>
          <p:nvPr/>
        </p:nvPicPr>
        <p:blipFill>
          <a:blip r:embed="rId5" cstate="print"/>
          <a:stretch>
            <a:fillRect/>
          </a:stretch>
        </p:blipFill>
        <p:spPr>
          <a:xfrm>
            <a:off x="115503" y="200526"/>
            <a:ext cx="3118585" cy="2937310"/>
          </a:xfrm>
          <a:prstGeom prst="rect">
            <a:avLst/>
          </a:prstGeom>
        </p:spPr>
      </p:pic>
    </p:spTree>
    <p:extLst>
      <p:ext uri="{BB962C8B-B14F-4D97-AF65-F5344CB8AC3E}">
        <p14:creationId xmlns:p14="http://schemas.microsoft.com/office/powerpoint/2010/main" val="299235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70" decel="100000"/>
                                        <p:tgtEl>
                                          <p:spTgt spid="2"/>
                                        </p:tgtEl>
                                      </p:cBhvr>
                                    </p:animEffect>
                                    <p:animScale>
                                      <p:cBhvr>
                                        <p:cTn id="20" dur="770" decel="100000"/>
                                        <p:tgtEl>
                                          <p:spTgt spid="2"/>
                                        </p:tgtEl>
                                      </p:cBhvr>
                                      <p:from x="10000" y="10000"/>
                                      <p:to x="200000" y="450000"/>
                                    </p:animScale>
                                    <p:animScale>
                                      <p:cBhvr>
                                        <p:cTn id="21" dur="1230" accel="100000" fill="hold">
                                          <p:stCondLst>
                                            <p:cond delay="770"/>
                                          </p:stCondLst>
                                        </p:cTn>
                                        <p:tgtEl>
                                          <p:spTgt spid="2"/>
                                        </p:tgtEl>
                                      </p:cBhvr>
                                      <p:from x="200000" y="450000"/>
                                      <p:to x="100000" y="100000"/>
                                    </p:animScale>
                                    <p:set>
                                      <p:cBhvr>
                                        <p:cTn id="22" dur="770" fill="hold"/>
                                        <p:tgtEl>
                                          <p:spTgt spid="2"/>
                                        </p:tgtEl>
                                        <p:attrNameLst>
                                          <p:attrName>ppt_x</p:attrName>
                                        </p:attrNameLst>
                                      </p:cBhvr>
                                      <p:to>
                                        <p:strVal val="(0.5)"/>
                                      </p:to>
                                    </p:set>
                                    <p:anim from="(0.5)" to="(#ppt_x)" calcmode="lin" valueType="num">
                                      <p:cBhvr>
                                        <p:cTn id="23" dur="1230" accel="100000" fill="hold">
                                          <p:stCondLst>
                                            <p:cond delay="770"/>
                                          </p:stCondLst>
                                        </p:cTn>
                                        <p:tgtEl>
                                          <p:spTgt spid="2"/>
                                        </p:tgtEl>
                                        <p:attrNameLst>
                                          <p:attrName>ppt_x</p:attrName>
                                        </p:attrNameLst>
                                      </p:cBhvr>
                                    </p:anim>
                                    <p:set>
                                      <p:cBhvr>
                                        <p:cTn id="24" dur="770" fill="hold"/>
                                        <p:tgtEl>
                                          <p:spTgt spid="2"/>
                                        </p:tgtEl>
                                        <p:attrNameLst>
                                          <p:attrName>ppt_y</p:attrName>
                                        </p:attrNameLst>
                                      </p:cBhvr>
                                      <p:to>
                                        <p:strVal val="(#ppt_y+0.4)"/>
                                      </p:to>
                                    </p:set>
                                    <p:anim from="(#ppt_y+0.4)" to="(#ppt_y)" calcmode="lin" valueType="num">
                                      <p:cBhvr>
                                        <p:cTn id="2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02" name="Picture 2" descr="I:\DEPTCOMM\Zamcomm\Jody\ChartsEPS\106 copy.jpg"/>
          <p:cNvPicPr>
            <a:picLocks noChangeAspect="1" noChangeArrowheads="1"/>
          </p:cNvPicPr>
          <p:nvPr/>
        </p:nvPicPr>
        <p:blipFill>
          <a:blip r:embed="rId3" cstate="print"/>
          <a:srcRect/>
          <a:stretch>
            <a:fillRect/>
          </a:stretch>
        </p:blipFill>
        <p:spPr bwMode="auto">
          <a:xfrm>
            <a:off x="-750771" y="-500514"/>
            <a:ext cx="12942771" cy="7566478"/>
          </a:xfrm>
          <a:prstGeom prst="rect">
            <a:avLst/>
          </a:prstGeom>
          <a:noFill/>
        </p:spPr>
      </p:pic>
      <p:sp>
        <p:nvSpPr>
          <p:cNvPr id="3" name="TextBox 2"/>
          <p:cNvSpPr txBox="1"/>
          <p:nvPr/>
        </p:nvSpPr>
        <p:spPr>
          <a:xfrm>
            <a:off x="-1" y="6381549"/>
            <a:ext cx="12192000" cy="523220"/>
          </a:xfrm>
          <a:prstGeom prst="rect">
            <a:avLst/>
          </a:prstGeom>
          <a:solidFill>
            <a:srgbClr val="00206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“Translation it is that </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openeth</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the window,  to let in the light.” – Miles Smith</a:t>
            </a:r>
          </a:p>
        </p:txBody>
      </p:sp>
    </p:spTree>
    <p:extLst>
      <p:ext uri="{BB962C8B-B14F-4D97-AF65-F5344CB8AC3E}">
        <p14:creationId xmlns:p14="http://schemas.microsoft.com/office/powerpoint/2010/main" val="24924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6498" name="WordArt 2"/>
          <p:cNvSpPr>
            <a:spLocks noChangeArrowheads="1" noChangeShapeType="1" noTextEdit="1"/>
          </p:cNvSpPr>
          <p:nvPr/>
        </p:nvSpPr>
        <p:spPr bwMode="auto">
          <a:xfrm>
            <a:off x="1828800" y="6324600"/>
            <a:ext cx="85344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Level Two:  Interpretation/Relevance</a:t>
            </a:r>
          </a:p>
        </p:txBody>
      </p:sp>
    </p:spTree>
    <p:extLst>
      <p:ext uri="{BB962C8B-B14F-4D97-AF65-F5344CB8AC3E}">
        <p14:creationId xmlns:p14="http://schemas.microsoft.com/office/powerpoint/2010/main" val="4064449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5000" fill="hold"/>
                                        <p:tgtEl>
                                          <p:spTgt spid="106498"/>
                                        </p:tgtEl>
                                        <p:attrNameLst>
                                          <p:attrName>ppt_w</p:attrName>
                                        </p:attrNameLst>
                                      </p:cBhvr>
                                      <p:tavLst>
                                        <p:tav tm="0" fmla="#ppt_w*sin(2.5*pi*$)">
                                          <p:val>
                                            <p:fltVal val="0"/>
                                          </p:val>
                                        </p:tav>
                                        <p:tav tm="100000">
                                          <p:val>
                                            <p:fltVal val="1"/>
                                          </p:val>
                                        </p:tav>
                                      </p:tavLst>
                                    </p:anim>
                                    <p:anim calcmode="lin" valueType="num">
                                      <p:cBhvr>
                                        <p:cTn id="8" dur="5000" fill="hold"/>
                                        <p:tgtEl>
                                          <p:spTgt spid="1064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608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7007192" y="2877954"/>
            <a:ext cx="5111014" cy="405970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36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Storybook" pitchFamily="2" charset="0"/>
              </a:rPr>
              <a:t>“Restricting the body of knowledge to a small group deadens the philosophical spirit of a people and leads to spiritual poverty.”</a:t>
            </a:r>
          </a:p>
          <a:p>
            <a:pPr algn="ctr" fontAlgn="base">
              <a:spcBef>
                <a:spcPct val="0"/>
              </a:spcBef>
              <a:spcAft>
                <a:spcPct val="0"/>
              </a:spcAft>
            </a:pPr>
            <a:r>
              <a:rPr lang="en-US" sz="36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latin typeface="Storybook" pitchFamily="2" charset="0"/>
              </a:rPr>
              <a:t> - Albert Einstein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10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35902" y="3"/>
            <a:ext cx="11579289"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Storybook" pitchFamily="2" charset="0"/>
                <a:ea typeface="+mn-ea"/>
                <a:cs typeface="+mn-cs"/>
              </a:rPr>
              <a:t>Catholic Theologian Johann </a:t>
            </a:r>
            <a:r>
              <a:rPr kumimoji="0" lang="en-US" sz="4800" b="1" i="0" u="none" strike="noStrike" kern="1200" cap="none" spc="200" normalizeH="0" baseline="0" noProof="0" dirty="0" err="1">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Storybook" pitchFamily="2" charset="0"/>
                <a:ea typeface="+mn-ea"/>
                <a:cs typeface="+mn-cs"/>
              </a:rPr>
              <a:t>Cochlaeus</a:t>
            </a:r>
            <a:r>
              <a:rPr kumimoji="0" lang="en-US" sz="48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Storybook" pitchFamily="2" charset="0"/>
                <a:ea typeface="+mn-ea"/>
                <a:cs typeface="+mn-cs"/>
              </a:rPr>
              <a:t>:</a:t>
            </a:r>
          </a:p>
        </p:txBody>
      </p:sp>
      <p:sp>
        <p:nvSpPr>
          <p:cNvPr id="6" name="Rectangle 5"/>
          <p:cNvSpPr/>
          <p:nvPr/>
        </p:nvSpPr>
        <p:spPr>
          <a:xfrm>
            <a:off x="1352939" y="718458"/>
            <a:ext cx="9405258" cy="638225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50800"/>
                <a:solidFill>
                  <a:srgbClr val="FFFFFF">
                    <a:shade val="50000"/>
                  </a:srgbClr>
                </a:solidFill>
                <a:effectLst/>
                <a:uLnTx/>
                <a:uFillTx/>
                <a:latin typeface="Storybook" pitchFamily="2" charset="0"/>
                <a:ea typeface="+mn-ea"/>
                <a:cs typeface="+mn-cs"/>
              </a:rPr>
              <a:t>“The New Testament translated into the vulgar tongue,  is in truth the food of death,  the fuel of sin,  the veil of malice,  the pretext of false liberty,  the protection of disobedience,  the corruption of discipline,  the depravity of morals,  the termination of concord,  the death of honesty,  the well-spring of vice,  the disease of virtues,  the instigation of rebellion,  the milk of pride,  the nourishment of contempt,  the death of peace,  the destruction of charity,  the enemy of unity,  the murderer of truth.”  </a:t>
            </a:r>
          </a:p>
        </p:txBody>
      </p:sp>
    </p:spTree>
    <p:extLst>
      <p:ext uri="{BB962C8B-B14F-4D97-AF65-F5344CB8AC3E}">
        <p14:creationId xmlns:p14="http://schemas.microsoft.com/office/powerpoint/2010/main" val="4209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1828800" y="304800"/>
            <a:ext cx="8496300" cy="762000"/>
          </a:xfrm>
          <a:solidFill>
            <a:srgbClr val="FF9900"/>
          </a:solidFill>
          <a:ln/>
        </p:spPr>
        <p:txBody>
          <a:bodyPr/>
          <a:lstStyle/>
          <a:p>
            <a:r>
              <a:rPr lang="en-US" b="1">
                <a:solidFill>
                  <a:srgbClr val="CCCC00"/>
                </a:solidFill>
                <a:effectLst>
                  <a:outerShdw blurRad="38100" dist="38100" dir="2700000" algn="tl">
                    <a:srgbClr val="000000"/>
                  </a:outerShdw>
                </a:effectLst>
              </a:rPr>
              <a:t>Pretext:  Text Outside Of Context</a:t>
            </a:r>
          </a:p>
        </p:txBody>
      </p:sp>
      <p:sp>
        <p:nvSpPr>
          <p:cNvPr id="461827" name="Rectangle 3"/>
          <p:cNvSpPr>
            <a:spLocks noGrp="1" noChangeArrowheads="1"/>
          </p:cNvSpPr>
          <p:nvPr>
            <p:ph type="body" sz="half" idx="1"/>
          </p:nvPr>
        </p:nvSpPr>
        <p:spPr>
          <a:xfrm>
            <a:off x="1905000" y="1600200"/>
            <a:ext cx="8382000" cy="2667000"/>
          </a:xfrm>
          <a:solidFill>
            <a:srgbClr val="CCCC00"/>
          </a:solidFill>
        </p:spPr>
        <p:txBody>
          <a:bodyPr/>
          <a:lstStyle/>
          <a:p>
            <a:r>
              <a:rPr lang="en-US" sz="4400" b="1">
                <a:solidFill>
                  <a:srgbClr val="FF9900"/>
                </a:solidFill>
                <a:effectLst>
                  <a:outerShdw blurRad="38100" dist="38100" dir="2700000" algn="tl">
                    <a:srgbClr val="000000"/>
                  </a:outerShdw>
                </a:effectLst>
              </a:rPr>
              <a:t>Webster’s Definition Of Pretext:</a:t>
            </a:r>
            <a:r>
              <a:rPr lang="en-US" sz="4000" b="1">
                <a:solidFill>
                  <a:srgbClr val="FF9900"/>
                </a:solidFill>
                <a:effectLst>
                  <a:outerShdw blurRad="38100" dist="38100" dir="2700000" algn="tl">
                    <a:srgbClr val="000000"/>
                  </a:outerShdw>
                </a:effectLst>
              </a:rPr>
              <a:t>    </a:t>
            </a:r>
            <a:r>
              <a:rPr lang="en-US" sz="4000" i="1">
                <a:solidFill>
                  <a:srgbClr val="FF9900"/>
                </a:solidFill>
                <a:effectLst>
                  <a:outerShdw blurRad="38100" dist="38100" dir="2700000" algn="tl">
                    <a:srgbClr val="000000"/>
                  </a:outerShdw>
                </a:effectLst>
              </a:rPr>
              <a:t>A purpose or motive alleged or an appearance assumed in order to cloak the real intention or state of affairs.</a:t>
            </a:r>
          </a:p>
        </p:txBody>
      </p:sp>
      <p:sp>
        <p:nvSpPr>
          <p:cNvPr id="461828" name="Rectangle 4"/>
          <p:cNvSpPr>
            <a:spLocks noGrp="1" noChangeArrowheads="1"/>
          </p:cNvSpPr>
          <p:nvPr>
            <p:ph sz="half" idx="2"/>
          </p:nvPr>
        </p:nvSpPr>
        <p:spPr>
          <a:xfrm>
            <a:off x="1905000" y="4724400"/>
            <a:ext cx="8382000" cy="1752600"/>
          </a:xfrm>
          <a:ln>
            <a:solidFill>
              <a:srgbClr val="CCCC00"/>
            </a:solidFill>
          </a:ln>
        </p:spPr>
        <p:txBody>
          <a:bodyPr/>
          <a:lstStyle/>
          <a:p>
            <a:endParaRPr lang="en-US" sz="2800"/>
          </a:p>
        </p:txBody>
      </p:sp>
      <p:sp>
        <p:nvSpPr>
          <p:cNvPr id="461829" name="WordArt 5"/>
          <p:cNvSpPr>
            <a:spLocks noChangeArrowheads="1" noChangeShapeType="1" noTextEdit="1"/>
          </p:cNvSpPr>
          <p:nvPr/>
        </p:nvSpPr>
        <p:spPr bwMode="auto">
          <a:xfrm>
            <a:off x="2133600" y="4953000"/>
            <a:ext cx="7924800" cy="1295400"/>
          </a:xfrm>
          <a:prstGeom prst="rect">
            <a:avLst/>
          </a:prstGeom>
        </p:spPr>
        <p:txBody>
          <a:bodyPr wrap="none" fromWordArt="1">
            <a:prstTxWarp prst="textPlain">
              <a:avLst>
                <a:gd name="adj" fmla="val 4931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Previous To Pretext:  Fear &amp; Pride</a:t>
            </a:r>
          </a:p>
        </p:txBody>
      </p:sp>
      <p:sp>
        <p:nvSpPr>
          <p:cNvPr id="461830" name="Comment 6"/>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Hubris Followed By Nemesis – God Of Arrogance Precedes Goddess Of Vengeance </a:t>
            </a:r>
          </a:p>
        </p:txBody>
      </p:sp>
    </p:spTree>
    <p:extLst>
      <p:ext uri="{BB962C8B-B14F-4D97-AF65-F5344CB8AC3E}">
        <p14:creationId xmlns:p14="http://schemas.microsoft.com/office/powerpoint/2010/main" val="651158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705859" name="WordArt 1027"/>
          <p:cNvSpPr>
            <a:spLocks noChangeArrowheads="1" noChangeShapeType="1" noTextEdit="1"/>
          </p:cNvSpPr>
          <p:nvPr/>
        </p:nvSpPr>
        <p:spPr bwMode="auto">
          <a:xfrm>
            <a:off x="2057400" y="457202"/>
            <a:ext cx="8077200" cy="761999"/>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solidFill>
                  <a:srgbClr val="C00000"/>
                </a:solidFill>
                <a:effectLst/>
                <a:uLnTx/>
                <a:uFillTx/>
                <a:latin typeface="Times New Roman"/>
                <a:ea typeface="+mn-ea"/>
                <a:cs typeface="Times New Roman"/>
              </a:rPr>
              <a:t>The Fear &amp; Pride That  Self - Justifies :</a:t>
            </a:r>
          </a:p>
        </p:txBody>
      </p:sp>
      <p:sp>
        <p:nvSpPr>
          <p:cNvPr id="4" name="Rectangle 3"/>
          <p:cNvSpPr/>
          <p:nvPr/>
        </p:nvSpPr>
        <p:spPr>
          <a:xfrm>
            <a:off x="6570482" y="1600200"/>
            <a:ext cx="5194170" cy="526297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Storybook" pitchFamily="2" charset="0"/>
                <a:ea typeface="+mn-ea"/>
                <a:cs typeface="+mn-cs"/>
              </a:rPr>
              <a:t>You know that feeling of crazy emptiness you get when you realize that something you believed isn't actually true? And then things feel even more weird when you realize that actually, the thing you believed might be true and might not — and you'll never really know?  That's </a:t>
            </a:r>
            <a:r>
              <a:rPr kumimoji="0" lang="en-US" sz="2800" b="1" i="0" u="none" strike="noStrike" kern="1200" cap="none" spc="0" normalizeH="0" baseline="0" noProof="0" dirty="0" err="1">
                <a:ln>
                  <a:noFill/>
                </a:ln>
                <a:solidFill>
                  <a:srgbClr val="00CC99">
                    <a:lumMod val="60000"/>
                    <a:lumOff val="40000"/>
                  </a:srgbClr>
                </a:solidFill>
                <a:effectLst>
                  <a:outerShdw blurRad="38100" dist="38100" dir="2700000" algn="tl">
                    <a:srgbClr val="000000">
                      <a:alpha val="43137"/>
                    </a:srgbClr>
                  </a:outerShdw>
                </a:effectLst>
                <a:uLnTx/>
                <a:uFillTx/>
                <a:latin typeface="Storybook" pitchFamily="2" charset="0"/>
                <a:ea typeface="+mn-ea"/>
                <a:cs typeface="+mn-cs"/>
              </a:rPr>
              <a:t>aporia</a:t>
            </a: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Storybook" pitchFamily="2" charset="0"/>
                <a:ea typeface="+mn-ea"/>
                <a:cs typeface="+mn-cs"/>
              </a:rPr>
              <a:t>. The term comes from ancient Greek, but is also beloved of post-</a:t>
            </a:r>
            <a:r>
              <a:rPr kumimoji="0" lang="en-US" sz="2800" b="1" i="0" u="none" strike="noStrike" kern="1200" cap="none" spc="0" normalizeH="0" baseline="0" noProof="0" dirty="0" err="1">
                <a:ln>
                  <a:noFill/>
                </a:ln>
                <a:solidFill>
                  <a:srgbClr val="00CC99">
                    <a:lumMod val="60000"/>
                    <a:lumOff val="40000"/>
                  </a:srgbClr>
                </a:solidFill>
                <a:effectLst>
                  <a:outerShdw blurRad="38100" dist="38100" dir="2700000" algn="tl">
                    <a:srgbClr val="000000">
                      <a:alpha val="43137"/>
                    </a:srgbClr>
                  </a:outerShdw>
                </a:effectLst>
                <a:uLnTx/>
                <a:uFillTx/>
                <a:latin typeface="Storybook" pitchFamily="2" charset="0"/>
                <a:ea typeface="+mn-ea"/>
                <a:cs typeface="+mn-cs"/>
              </a:rPr>
              <a:t>structuralist</a:t>
            </a: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Storybook" pitchFamily="2" charset="0"/>
                <a:ea typeface="+mn-ea"/>
                <a:cs typeface="+mn-cs"/>
              </a:rPr>
              <a:t> theorists.</a:t>
            </a:r>
          </a:p>
        </p:txBody>
      </p:sp>
      <p:sp>
        <p:nvSpPr>
          <p:cNvPr id="5" name="WordArt 7">
            <a:extLst>
              <a:ext uri="{FF2B5EF4-FFF2-40B4-BE49-F238E27FC236}">
                <a16:creationId xmlns:a16="http://schemas.microsoft.com/office/drawing/2014/main" id="{2EF91BC4-0EDE-46F6-9287-81D95F8E4EE3}"/>
              </a:ext>
            </a:extLst>
          </p:cNvPr>
          <p:cNvSpPr>
            <a:spLocks noChangeArrowheads="1" noChangeShapeType="1" noTextEdit="1"/>
          </p:cNvSpPr>
          <p:nvPr/>
        </p:nvSpPr>
        <p:spPr bwMode="auto">
          <a:xfrm>
            <a:off x="0" y="2209800"/>
            <a:ext cx="6419654" cy="4114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A  FEAR  APORIA</a:t>
            </a:r>
          </a:p>
        </p:txBody>
      </p:sp>
    </p:spTree>
    <p:extLst>
      <p:ext uri="{BB962C8B-B14F-4D97-AF65-F5344CB8AC3E}">
        <p14:creationId xmlns:p14="http://schemas.microsoft.com/office/powerpoint/2010/main" val="41247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05859"/>
                                        </p:tgtEl>
                                        <p:attrNameLst>
                                          <p:attrName>style.visibility</p:attrName>
                                        </p:attrNameLst>
                                      </p:cBhvr>
                                      <p:to>
                                        <p:strVal val="visible"/>
                                      </p:to>
                                    </p:set>
                                    <p:animEffect transition="in" filter="wipe(down)">
                                      <p:cBhvr>
                                        <p:cTn id="7" dur="580">
                                          <p:stCondLst>
                                            <p:cond delay="0"/>
                                          </p:stCondLst>
                                        </p:cTn>
                                        <p:tgtEl>
                                          <p:spTgt spid="3705859"/>
                                        </p:tgtEl>
                                      </p:cBhvr>
                                    </p:animEffect>
                                    <p:anim calcmode="lin" valueType="num">
                                      <p:cBhvr>
                                        <p:cTn id="8" dur="1822" tmFilter="0,0; 0.14,0.36; 0.43,0.73; 0.71,0.91; 1.0,1.0">
                                          <p:stCondLst>
                                            <p:cond delay="0"/>
                                          </p:stCondLst>
                                        </p:cTn>
                                        <p:tgtEl>
                                          <p:spTgt spid="370585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0585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0585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0585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05859"/>
                                        </p:tgtEl>
                                        <p:attrNameLst>
                                          <p:attrName>ppt_y</p:attrName>
                                        </p:attrNameLst>
                                      </p:cBhvr>
                                      <p:tavLst>
                                        <p:tav tm="0" fmla="#ppt_y-sin(pi*$)/81">
                                          <p:val>
                                            <p:fltVal val="0"/>
                                          </p:val>
                                        </p:tav>
                                        <p:tav tm="100000">
                                          <p:val>
                                            <p:fltVal val="1"/>
                                          </p:val>
                                        </p:tav>
                                      </p:tavLst>
                                    </p:anim>
                                    <p:animScale>
                                      <p:cBhvr>
                                        <p:cTn id="13" dur="26">
                                          <p:stCondLst>
                                            <p:cond delay="650"/>
                                          </p:stCondLst>
                                        </p:cTn>
                                        <p:tgtEl>
                                          <p:spTgt spid="3705859"/>
                                        </p:tgtEl>
                                      </p:cBhvr>
                                      <p:to x="100000" y="60000"/>
                                    </p:animScale>
                                    <p:animScale>
                                      <p:cBhvr>
                                        <p:cTn id="14" dur="166" decel="50000">
                                          <p:stCondLst>
                                            <p:cond delay="676"/>
                                          </p:stCondLst>
                                        </p:cTn>
                                        <p:tgtEl>
                                          <p:spTgt spid="3705859"/>
                                        </p:tgtEl>
                                      </p:cBhvr>
                                      <p:to x="100000" y="100000"/>
                                    </p:animScale>
                                    <p:animScale>
                                      <p:cBhvr>
                                        <p:cTn id="15" dur="26">
                                          <p:stCondLst>
                                            <p:cond delay="1312"/>
                                          </p:stCondLst>
                                        </p:cTn>
                                        <p:tgtEl>
                                          <p:spTgt spid="3705859"/>
                                        </p:tgtEl>
                                      </p:cBhvr>
                                      <p:to x="100000" y="80000"/>
                                    </p:animScale>
                                    <p:animScale>
                                      <p:cBhvr>
                                        <p:cTn id="16" dur="166" decel="50000">
                                          <p:stCondLst>
                                            <p:cond delay="1338"/>
                                          </p:stCondLst>
                                        </p:cTn>
                                        <p:tgtEl>
                                          <p:spTgt spid="3705859"/>
                                        </p:tgtEl>
                                      </p:cBhvr>
                                      <p:to x="100000" y="100000"/>
                                    </p:animScale>
                                    <p:animScale>
                                      <p:cBhvr>
                                        <p:cTn id="17" dur="26">
                                          <p:stCondLst>
                                            <p:cond delay="1642"/>
                                          </p:stCondLst>
                                        </p:cTn>
                                        <p:tgtEl>
                                          <p:spTgt spid="3705859"/>
                                        </p:tgtEl>
                                      </p:cBhvr>
                                      <p:to x="100000" y="90000"/>
                                    </p:animScale>
                                    <p:animScale>
                                      <p:cBhvr>
                                        <p:cTn id="18" dur="166" decel="50000">
                                          <p:stCondLst>
                                            <p:cond delay="1668"/>
                                          </p:stCondLst>
                                        </p:cTn>
                                        <p:tgtEl>
                                          <p:spTgt spid="3705859"/>
                                        </p:tgtEl>
                                      </p:cBhvr>
                                      <p:to x="100000" y="100000"/>
                                    </p:animScale>
                                    <p:animScale>
                                      <p:cBhvr>
                                        <p:cTn id="19" dur="26">
                                          <p:stCondLst>
                                            <p:cond delay="1808"/>
                                          </p:stCondLst>
                                        </p:cTn>
                                        <p:tgtEl>
                                          <p:spTgt spid="3705859"/>
                                        </p:tgtEl>
                                      </p:cBhvr>
                                      <p:to x="100000" y="95000"/>
                                    </p:animScale>
                                    <p:animScale>
                                      <p:cBhvr>
                                        <p:cTn id="20" dur="166" decel="50000">
                                          <p:stCondLst>
                                            <p:cond delay="1834"/>
                                          </p:stCondLst>
                                        </p:cTn>
                                        <p:tgtEl>
                                          <p:spTgt spid="370585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0" fill="hold"/>
                                        <p:tgtEl>
                                          <p:spTgt spid="4"/>
                                        </p:tgtEl>
                                        <p:attrNameLst>
                                          <p:attrName>ppt_w</p:attrName>
                                        </p:attrNameLst>
                                      </p:cBhvr>
                                      <p:tavLst>
                                        <p:tav tm="0">
                                          <p:val>
                                            <p:strVal val="#ppt_w+.3"/>
                                          </p:val>
                                        </p:tav>
                                        <p:tav tm="100000">
                                          <p:val>
                                            <p:strVal val="#ppt_w"/>
                                          </p:val>
                                        </p:tav>
                                      </p:tavLst>
                                    </p:anim>
                                    <p:anim calcmode="lin" valueType="num">
                                      <p:cBhvr>
                                        <p:cTn id="26" dur="5000" fill="hold"/>
                                        <p:tgtEl>
                                          <p:spTgt spid="4"/>
                                        </p:tgtEl>
                                        <p:attrNameLst>
                                          <p:attrName>ppt_h</p:attrName>
                                        </p:attrNameLst>
                                      </p:cBhvr>
                                      <p:tavLst>
                                        <p:tav tm="0">
                                          <p:val>
                                            <p:strVal val="#ppt_h"/>
                                          </p:val>
                                        </p:tav>
                                        <p:tav tm="100000">
                                          <p:val>
                                            <p:strVal val="#ppt_h"/>
                                          </p:val>
                                        </p:tav>
                                      </p:tavLst>
                                    </p:anim>
                                    <p:animEffect transition="in" filter="fade">
                                      <p:cBhvr>
                                        <p:cTn id="27" dur="5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5859" grpId="0"/>
      <p:bldP spid="4"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p:nvPr>
        </p:nvSpPr>
        <p:spPr>
          <a:xfrm>
            <a:off x="3429000" y="609600"/>
            <a:ext cx="7239000" cy="5334000"/>
          </a:xfrm>
        </p:spPr>
        <p:txBody>
          <a:bodyPr/>
          <a:lstStyle/>
          <a:p>
            <a:pPr>
              <a:buFontTx/>
              <a:buNone/>
            </a:pPr>
            <a:r>
              <a:rPr lang="en-US" sz="6600" dirty="0"/>
              <a:t>  POSSESSING  A </a:t>
            </a:r>
            <a:r>
              <a:rPr lang="en-US" sz="6600" i="1" dirty="0"/>
              <a:t>VERNACULAR VERSION</a:t>
            </a:r>
            <a:r>
              <a:rPr lang="en-US" sz="6600" dirty="0"/>
              <a:t>  WAS PUNISHABLE  BY  </a:t>
            </a:r>
            <a:r>
              <a:rPr lang="en-US" sz="6600" b="1" dirty="0">
                <a:solidFill>
                  <a:srgbClr val="FF3300"/>
                </a:solidFill>
                <a:effectLst>
                  <a:outerShdw blurRad="38100" dist="38100" dir="2700000" algn="tl">
                    <a:srgbClr val="000000">
                      <a:alpha val="43137"/>
                    </a:srgbClr>
                  </a:outerShdw>
                </a:effectLst>
              </a:rPr>
              <a:t>DEATH</a:t>
            </a:r>
            <a:r>
              <a:rPr lang="en-US" sz="6600" dirty="0"/>
              <a:t> </a:t>
            </a:r>
          </a:p>
        </p:txBody>
      </p:sp>
    </p:spTree>
    <p:extLst>
      <p:ext uri="{BB962C8B-B14F-4D97-AF65-F5344CB8AC3E}">
        <p14:creationId xmlns:p14="http://schemas.microsoft.com/office/powerpoint/2010/main" val="70621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300" fill="hold"/>
                                        <p:tgtEl>
                                          <p:spTgt spid="1187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9286" name="Rectangle 6"/>
          <p:cNvSpPr>
            <a:spLocks noGrp="1" noChangeArrowheads="1"/>
          </p:cNvSpPr>
          <p:nvPr>
            <p:ph type="title"/>
          </p:nvPr>
        </p:nvSpPr>
        <p:spPr/>
        <p:txBody>
          <a:bodyPr/>
          <a:lstStyle/>
          <a:p>
            <a:r>
              <a:rPr lang="en-US" dirty="0"/>
              <a:t>The Imitation of Christ?</a:t>
            </a:r>
          </a:p>
        </p:txBody>
      </p:sp>
      <p:sp>
        <p:nvSpPr>
          <p:cNvPr id="4" name="Rectangle 3"/>
          <p:cNvSpPr/>
          <p:nvPr/>
        </p:nvSpPr>
        <p:spPr>
          <a:xfrm>
            <a:off x="3276600" y="1905000"/>
            <a:ext cx="5715000" cy="3785652"/>
          </a:xfrm>
          <a:prstGeom prst="rect">
            <a:avLst/>
          </a:prstGeom>
          <a:noFill/>
        </p:spPr>
        <p:txBody>
          <a:bodyPr wrap="square" lIns="91440" tIns="45720" rIns="91440" bIns="45720">
            <a:spAutoFit/>
          </a:bodyPr>
          <a:lstStyle/>
          <a:p>
            <a:pPr algn="ctr" fontAlgn="base">
              <a:spcBef>
                <a:spcPct val="0"/>
              </a:spcBef>
              <a:spcAft>
                <a:spcPct val="0"/>
              </a:spcAft>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MURDER </a:t>
            </a:r>
          </a:p>
          <a:p>
            <a:pPr algn="ctr" fontAlgn="base">
              <a:spcBef>
                <a:spcPct val="0"/>
              </a:spcBef>
              <a:spcAft>
                <a:spcPct val="0"/>
              </a:spcAft>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IN THE</a:t>
            </a:r>
          </a:p>
          <a:p>
            <a:pPr algn="ctr" fontAlgn="base">
              <a:spcBef>
                <a:spcPct val="0"/>
              </a:spcBef>
              <a:spcAft>
                <a:spcPct val="0"/>
              </a:spcAft>
            </a:pP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CHURCH!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70" decel="100000"/>
                                        <p:tgtEl>
                                          <p:spTgt spid="4">
                                            <p:txEl>
                                              <p:pRg st="0" end="0"/>
                                            </p:txEl>
                                          </p:spTgt>
                                        </p:tgtEl>
                                      </p:cBhvr>
                                    </p:animEffect>
                                    <p:animScale>
                                      <p:cBhvr>
                                        <p:cTn id="8" dur="770" decel="100000"/>
                                        <p:tgtEl>
                                          <p:spTgt spid="4">
                                            <p:txEl>
                                              <p:pRg st="0" end="0"/>
                                            </p:txEl>
                                          </p:spTgt>
                                        </p:tgtEl>
                                      </p:cBhvr>
                                      <p:from x="10000" y="10000"/>
                                      <p:to x="200000" y="450000"/>
                                    </p:animScale>
                                    <p:animScale>
                                      <p:cBhvr>
                                        <p:cTn id="9" dur="1230" accel="100000" fill="hold">
                                          <p:stCondLst>
                                            <p:cond delay="770"/>
                                          </p:stCondLst>
                                        </p:cTn>
                                        <p:tgtEl>
                                          <p:spTgt spid="4">
                                            <p:txEl>
                                              <p:pRg st="0" end="0"/>
                                            </p:txEl>
                                          </p:spTgt>
                                        </p:tgtEl>
                                      </p:cBhvr>
                                      <p:from x="200000" y="450000"/>
                                      <p:to x="100000" y="100000"/>
                                    </p:animScale>
                                    <p:set>
                                      <p:cBhvr>
                                        <p:cTn id="10" dur="770" fill="hold"/>
                                        <p:tgtEl>
                                          <p:spTgt spid="4">
                                            <p:txEl>
                                              <p:pRg st="0" end="0"/>
                                            </p:txEl>
                                          </p:spTgt>
                                        </p:tgtEl>
                                        <p:attrNameLst>
                                          <p:attrName>ppt_x</p:attrName>
                                        </p:attrNameLst>
                                      </p:cBhvr>
                                      <p:to>
                                        <p:strVal val="(0.5)"/>
                                      </p:to>
                                    </p:set>
                                    <p:anim from="(0.5)" to="(#ppt_x)" calcmode="lin" valueType="num">
                                      <p:cBhvr>
                                        <p:cTn id="11" dur="1230" accel="100000" fill="hold">
                                          <p:stCondLst>
                                            <p:cond delay="770"/>
                                          </p:stCondLst>
                                        </p:cTn>
                                        <p:tgtEl>
                                          <p:spTgt spid="4">
                                            <p:txEl>
                                              <p:pRg st="0" end="0"/>
                                            </p:txEl>
                                          </p:spTgt>
                                        </p:tgtEl>
                                        <p:attrNameLst>
                                          <p:attrName>ppt_x</p:attrName>
                                        </p:attrNameLst>
                                      </p:cBhvr>
                                    </p:anim>
                                    <p:set>
                                      <p:cBhvr>
                                        <p:cTn id="12" dur="770" fill="hold"/>
                                        <p:tgtEl>
                                          <p:spTgt spid="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
                                            <p:txEl>
                                              <p:pRg st="0" end="0"/>
                                            </p:txEl>
                                          </p:spTgt>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770" decel="100000"/>
                                        <p:tgtEl>
                                          <p:spTgt spid="4">
                                            <p:txEl>
                                              <p:pRg st="1" end="1"/>
                                            </p:txEl>
                                          </p:spTgt>
                                        </p:tgtEl>
                                      </p:cBhvr>
                                    </p:animEffect>
                                    <p:animScale>
                                      <p:cBhvr>
                                        <p:cTn id="17" dur="770" decel="100000"/>
                                        <p:tgtEl>
                                          <p:spTgt spid="4">
                                            <p:txEl>
                                              <p:pRg st="1" end="1"/>
                                            </p:txEl>
                                          </p:spTgt>
                                        </p:tgtEl>
                                      </p:cBhvr>
                                      <p:from x="10000" y="10000"/>
                                      <p:to x="200000" y="450000"/>
                                    </p:animScale>
                                    <p:animScale>
                                      <p:cBhvr>
                                        <p:cTn id="18" dur="1230" accel="100000" fill="hold">
                                          <p:stCondLst>
                                            <p:cond delay="770"/>
                                          </p:stCondLst>
                                        </p:cTn>
                                        <p:tgtEl>
                                          <p:spTgt spid="4">
                                            <p:txEl>
                                              <p:pRg st="1" end="1"/>
                                            </p:txEl>
                                          </p:spTgt>
                                        </p:tgtEl>
                                      </p:cBhvr>
                                      <p:from x="200000" y="450000"/>
                                      <p:to x="100000" y="100000"/>
                                    </p:animScale>
                                    <p:set>
                                      <p:cBhvr>
                                        <p:cTn id="19" dur="770" fill="hold"/>
                                        <p:tgtEl>
                                          <p:spTgt spid="4">
                                            <p:txEl>
                                              <p:pRg st="1" end="1"/>
                                            </p:txEl>
                                          </p:spTgt>
                                        </p:tgtEl>
                                        <p:attrNameLst>
                                          <p:attrName>ppt_x</p:attrName>
                                        </p:attrNameLst>
                                      </p:cBhvr>
                                      <p:to>
                                        <p:strVal val="(0.5)"/>
                                      </p:to>
                                    </p:set>
                                    <p:anim from="(0.5)" to="(#ppt_x)" calcmode="lin" valueType="num">
                                      <p:cBhvr>
                                        <p:cTn id="20" dur="1230" accel="100000" fill="hold">
                                          <p:stCondLst>
                                            <p:cond delay="770"/>
                                          </p:stCondLst>
                                        </p:cTn>
                                        <p:tgtEl>
                                          <p:spTgt spid="4">
                                            <p:txEl>
                                              <p:pRg st="1" end="1"/>
                                            </p:txEl>
                                          </p:spTgt>
                                        </p:tgtEl>
                                        <p:attrNameLst>
                                          <p:attrName>ppt_x</p:attrName>
                                        </p:attrNameLst>
                                      </p:cBhvr>
                                    </p:anim>
                                    <p:set>
                                      <p:cBhvr>
                                        <p:cTn id="21" dur="770" fill="hold"/>
                                        <p:tgtEl>
                                          <p:spTgt spid="4">
                                            <p:txEl>
                                              <p:pRg st="1" end="1"/>
                                            </p:txEl>
                                          </p:spTgt>
                                        </p:tgtEl>
                                        <p:attrNameLst>
                                          <p:attrName>ppt_y</p:attrName>
                                        </p:attrNameLst>
                                      </p:cBhvr>
                                      <p:to>
                                        <p:strVal val="(#ppt_y+0.4)"/>
                                      </p:to>
                                    </p:set>
                                    <p:anim from="(#ppt_y+0.4)" to="(#ppt_y)" calcmode="lin" valueType="num">
                                      <p:cBhvr>
                                        <p:cTn id="22" dur="1230" accel="100000" fill="hold">
                                          <p:stCondLst>
                                            <p:cond delay="770"/>
                                          </p:stCondLst>
                                        </p:cTn>
                                        <p:tgtEl>
                                          <p:spTgt spid="4">
                                            <p:txEl>
                                              <p:pRg st="1" end="1"/>
                                            </p:txEl>
                                          </p:spTgt>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770" decel="100000"/>
                                        <p:tgtEl>
                                          <p:spTgt spid="4">
                                            <p:txEl>
                                              <p:pRg st="2" end="2"/>
                                            </p:txEl>
                                          </p:spTgt>
                                        </p:tgtEl>
                                      </p:cBhvr>
                                    </p:animEffect>
                                    <p:animScale>
                                      <p:cBhvr>
                                        <p:cTn id="26" dur="770" decel="100000"/>
                                        <p:tgtEl>
                                          <p:spTgt spid="4">
                                            <p:txEl>
                                              <p:pRg st="2" end="2"/>
                                            </p:txEl>
                                          </p:spTgt>
                                        </p:tgtEl>
                                      </p:cBhvr>
                                      <p:from x="10000" y="10000"/>
                                      <p:to x="200000" y="450000"/>
                                    </p:animScale>
                                    <p:animScale>
                                      <p:cBhvr>
                                        <p:cTn id="27" dur="1230" accel="100000" fill="hold">
                                          <p:stCondLst>
                                            <p:cond delay="770"/>
                                          </p:stCondLst>
                                        </p:cTn>
                                        <p:tgtEl>
                                          <p:spTgt spid="4">
                                            <p:txEl>
                                              <p:pRg st="2" end="2"/>
                                            </p:txEl>
                                          </p:spTgt>
                                        </p:tgtEl>
                                      </p:cBhvr>
                                      <p:from x="200000" y="450000"/>
                                      <p:to x="100000" y="100000"/>
                                    </p:animScale>
                                    <p:set>
                                      <p:cBhvr>
                                        <p:cTn id="28" dur="770" fill="hold"/>
                                        <p:tgtEl>
                                          <p:spTgt spid="4">
                                            <p:txEl>
                                              <p:pRg st="2" end="2"/>
                                            </p:txEl>
                                          </p:spTgt>
                                        </p:tgtEl>
                                        <p:attrNameLst>
                                          <p:attrName>ppt_x</p:attrName>
                                        </p:attrNameLst>
                                      </p:cBhvr>
                                      <p:to>
                                        <p:strVal val="(0.5)"/>
                                      </p:to>
                                    </p:set>
                                    <p:anim from="(0.5)" to="(#ppt_x)" calcmode="lin" valueType="num">
                                      <p:cBhvr>
                                        <p:cTn id="29" dur="1230" accel="100000" fill="hold">
                                          <p:stCondLst>
                                            <p:cond delay="770"/>
                                          </p:stCondLst>
                                        </p:cTn>
                                        <p:tgtEl>
                                          <p:spTgt spid="4">
                                            <p:txEl>
                                              <p:pRg st="2" end="2"/>
                                            </p:txEl>
                                          </p:spTgt>
                                        </p:tgtEl>
                                        <p:attrNameLst>
                                          <p:attrName>ppt_x</p:attrName>
                                        </p:attrNameLst>
                                      </p:cBhvr>
                                    </p:anim>
                                    <p:set>
                                      <p:cBhvr>
                                        <p:cTn id="30" dur="770" fill="hold"/>
                                        <p:tgtEl>
                                          <p:spTgt spid="4">
                                            <p:txEl>
                                              <p:pRg st="2" end="2"/>
                                            </p:txEl>
                                          </p:spTgt>
                                        </p:tgtEl>
                                        <p:attrNameLst>
                                          <p:attrName>ppt_y</p:attrName>
                                        </p:attrNameLst>
                                      </p:cBhvr>
                                      <p:to>
                                        <p:strVal val="(#ppt_y+0.4)"/>
                                      </p:to>
                                    </p:set>
                                    <p:anim from="(#ppt_y+0.4)" to="(#ppt_y)" calcmode="lin" valueType="num">
                                      <p:cBhvr>
                                        <p:cTn id="31" dur="1230" accel="100000" fill="hold">
                                          <p:stCondLst>
                                            <p:cond delay="770"/>
                                          </p:stCondLst>
                                        </p:cTn>
                                        <p:tgtEl>
                                          <p:spTgt spid="4">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9286" name="Rectangle 6"/>
          <p:cNvSpPr>
            <a:spLocks noGrp="1" noChangeArrowheads="1"/>
          </p:cNvSpPr>
          <p:nvPr>
            <p:ph type="title"/>
          </p:nvPr>
        </p:nvSpPr>
        <p:spPr>
          <a:xfrm>
            <a:off x="2438400" y="1371600"/>
            <a:ext cx="7315200" cy="4114800"/>
          </a:xfrm>
        </p:spPr>
        <p:txBody>
          <a:bodyPr/>
          <a:lstStyle/>
          <a:p>
            <a:r>
              <a:rPr lang="en-US" sz="2400" dirty="0"/>
              <a:t>“On a Sunday in 1478, a gang led by Francesco de` </a:t>
            </a:r>
            <a:r>
              <a:rPr lang="en-US" sz="2400" dirty="0" err="1"/>
              <a:t>Pazzi</a:t>
            </a:r>
            <a:r>
              <a:rPr lang="en-US" sz="2400" dirty="0"/>
              <a:t> attacked the Medici brothers, Lorenzo and </a:t>
            </a:r>
            <a:r>
              <a:rPr lang="en-US" sz="2400" dirty="0" err="1"/>
              <a:t>Giuliano</a:t>
            </a:r>
            <a:r>
              <a:rPr lang="en-US" sz="2400" dirty="0"/>
              <a:t>, during high mass in Florence’s cathedral.  The attack on the city’s rulers seemed marginally successful as </a:t>
            </a:r>
            <a:r>
              <a:rPr lang="en-US" sz="2400" dirty="0" err="1"/>
              <a:t>Pazzi</a:t>
            </a:r>
            <a:r>
              <a:rPr lang="en-US" sz="2400" dirty="0"/>
              <a:t> and his pals stabbed </a:t>
            </a:r>
            <a:r>
              <a:rPr lang="en-US" sz="2400" dirty="0" err="1"/>
              <a:t>Giuliano</a:t>
            </a:r>
            <a:r>
              <a:rPr lang="en-US" sz="2400" dirty="0"/>
              <a:t> to death while his other conspirators tried to kill Lorenzo.  Wounded Lorenzo Medici managed to flee the scene.”</a:t>
            </a:r>
            <a:br>
              <a:rPr lang="en-US" sz="1400" dirty="0"/>
            </a:br>
            <a:br>
              <a:rPr lang="en-US" sz="1400" dirty="0"/>
            </a:br>
            <a:r>
              <a:rPr lang="en-US" sz="2400" dirty="0"/>
              <a:t>“Amazingly,  </a:t>
            </a:r>
            <a:r>
              <a:rPr lang="en-US" sz="2400" dirty="0" err="1"/>
              <a:t>Pazzi’s</a:t>
            </a:r>
            <a:r>
              <a:rPr lang="en-US" sz="2400" dirty="0"/>
              <a:t> conspirators were wide-ranging, and included the archbishop of Pisa, the duke of </a:t>
            </a:r>
            <a:r>
              <a:rPr lang="en-US" sz="2400" dirty="0" err="1"/>
              <a:t>Urbino</a:t>
            </a:r>
            <a:r>
              <a:rPr lang="en-US" sz="2400" dirty="0"/>
              <a:t>, and Pope </a:t>
            </a:r>
            <a:r>
              <a:rPr lang="en-US" sz="2400" dirty="0" err="1"/>
              <a:t>Sixtus</a:t>
            </a:r>
            <a:r>
              <a:rPr lang="en-US" sz="2400" dirty="0"/>
              <a:t> IV          (who wisely stayed in Rome).”     </a:t>
            </a:r>
          </a:p>
        </p:txBody>
      </p:sp>
      <p:sp>
        <p:nvSpPr>
          <p:cNvPr id="3" name="Rectangle 2"/>
          <p:cNvSpPr/>
          <p:nvPr/>
        </p:nvSpPr>
        <p:spPr>
          <a:xfrm>
            <a:off x="2514600" y="6248400"/>
            <a:ext cx="7162800" cy="144655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4400" b="1" spc="150" dirty="0">
                <a:ln w="11430"/>
                <a:solidFill>
                  <a:srgbClr val="F8F8F8"/>
                </a:solidFill>
                <a:effectLst>
                  <a:outerShdw blurRad="25400" algn="tl" rotWithShape="0">
                    <a:srgbClr val="000000">
                      <a:alpha val="43000"/>
                    </a:srgbClr>
                  </a:outerShdw>
                </a:effectLst>
                <a:latin typeface="Storybook" pitchFamily="2" charset="0"/>
                <a:ea typeface="ＭＳ Ｐゴシック"/>
              </a:rPr>
              <a:t>- Mental Floss, Forbidden Knowledge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eeple Painting by Steve Shanks - Fine Art America">
            <a:extLst>
              <a:ext uri="{FF2B5EF4-FFF2-40B4-BE49-F238E27FC236}">
                <a16:creationId xmlns:a16="http://schemas.microsoft.com/office/drawing/2014/main" id="{4FEA43C1-B6C2-29F5-05A8-C9C36E7E2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8DF202F-0C2E-E972-2E96-AD3CBA296B8D}"/>
              </a:ext>
            </a:extLst>
          </p:cNvPr>
          <p:cNvSpPr/>
          <p:nvPr/>
        </p:nvSpPr>
        <p:spPr>
          <a:xfrm>
            <a:off x="265471" y="2753032"/>
            <a:ext cx="11926528" cy="132343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17780" cmpd="sng">
                  <a:solidFill>
                    <a:srgbClr val="FFFFFF"/>
                  </a:solidFill>
                  <a:prstDash val="solid"/>
                  <a:miter lim="800000"/>
                </a:ln>
                <a:solidFill>
                  <a:srgbClr val="990033"/>
                </a:solidFill>
                <a:effectLst>
                  <a:outerShdw blurRad="50800" algn="tl" rotWithShape="0">
                    <a:srgbClr val="000000"/>
                  </a:outerShdw>
                </a:effectLst>
                <a:uLnTx/>
                <a:uFillTx/>
                <a:latin typeface="Storybook" pitchFamily="2" charset="0"/>
                <a:ea typeface="ＭＳ Ｐゴシック"/>
                <a:cs typeface="+mn-cs"/>
              </a:rPr>
              <a:t>BY HOOK OR BY CROOK</a:t>
            </a:r>
          </a:p>
        </p:txBody>
      </p:sp>
      <p:sp>
        <p:nvSpPr>
          <p:cNvPr id="5" name="TextBox 4">
            <a:extLst>
              <a:ext uri="{FF2B5EF4-FFF2-40B4-BE49-F238E27FC236}">
                <a16:creationId xmlns:a16="http://schemas.microsoft.com/office/drawing/2014/main" id="{B589E4AF-2592-860F-C597-C7D5AC354766}"/>
              </a:ext>
            </a:extLst>
          </p:cNvPr>
          <p:cNvSpPr txBox="1"/>
          <p:nvPr/>
        </p:nvSpPr>
        <p:spPr>
          <a:xfrm>
            <a:off x="-2" y="5879690"/>
            <a:ext cx="12192001" cy="707886"/>
          </a:xfrm>
          <a:prstGeom prst="rect">
            <a:avLst/>
          </a:prstGeom>
          <a:solidFill>
            <a:srgbClr val="6600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Storybook" pitchFamily="2" charset="0"/>
                <a:ea typeface="ＭＳ Ｐゴシック"/>
                <a:cs typeface="+mn-cs"/>
              </a:rPr>
              <a:t>  Negative Connotation:  Shepherds rounded up flocks by means of a crook,  a long staff with curved end.                 A shepherd would chase after a reluctant lamb and hook it with his staff by any mean by hook or crook.  </a:t>
            </a:r>
          </a:p>
        </p:txBody>
      </p:sp>
    </p:spTree>
    <p:extLst>
      <p:ext uri="{BB962C8B-B14F-4D97-AF65-F5344CB8AC3E}">
        <p14:creationId xmlns:p14="http://schemas.microsoft.com/office/powerpoint/2010/main" val="71589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out)">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9286" name="Rectangle 6"/>
          <p:cNvSpPr>
            <a:spLocks noGrp="1" noChangeArrowheads="1"/>
          </p:cNvSpPr>
          <p:nvPr>
            <p:ph type="title"/>
          </p:nvPr>
        </p:nvSpPr>
        <p:spPr>
          <a:xfrm>
            <a:off x="2590800" y="2286000"/>
            <a:ext cx="7162800" cy="1981200"/>
          </a:xfrm>
        </p:spPr>
        <p:txBody>
          <a:bodyPr/>
          <a:lstStyle/>
          <a:p>
            <a:r>
              <a:rPr lang="en-US" sz="9600" dirty="0"/>
              <a:t>In The Imitation   of Christ</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7px-pintoricchio_014.jpg"/>
          <p:cNvPicPr>
            <a:picLocks noChangeAspect="1"/>
          </p:cNvPicPr>
          <p:nvPr/>
        </p:nvPicPr>
        <p:blipFill>
          <a:blip r:embed="rId2" cstate="print"/>
          <a:stretch>
            <a:fillRect/>
          </a:stretch>
        </p:blipFill>
        <p:spPr>
          <a:xfrm>
            <a:off x="0" y="0"/>
            <a:ext cx="12191999" cy="6858000"/>
          </a:xfrm>
          <a:prstGeom prst="rect">
            <a:avLst/>
          </a:prstGeom>
        </p:spPr>
      </p:pic>
      <p:sp>
        <p:nvSpPr>
          <p:cNvPr id="3" name="Rectangle 2"/>
          <p:cNvSpPr/>
          <p:nvPr/>
        </p:nvSpPr>
        <p:spPr>
          <a:xfrm>
            <a:off x="3758268" y="1066802"/>
            <a:ext cx="5754848" cy="4524315"/>
          </a:xfrm>
          <a:prstGeom prst="rect">
            <a:avLst/>
          </a:prstGeom>
        </p:spPr>
        <p:txBody>
          <a:bodyPr wrap="square">
            <a:spAutoFit/>
          </a:bodyPr>
          <a:lstStyle/>
          <a:p>
            <a:pPr algn="ctr" fontAlgn="base">
              <a:spcBef>
                <a:spcPct val="0"/>
              </a:spcBef>
              <a:spcAft>
                <a:spcPct val="0"/>
              </a:spcAft>
            </a:pPr>
            <a:r>
              <a:rPr lang="en-US" sz="3200" b="1" dirty="0">
                <a:solidFill>
                  <a:srgbClr val="FFCCFF"/>
                </a:solidFill>
                <a:effectLst>
                  <a:outerShdw blurRad="38100" dist="38100" dir="2700000" algn="tl">
                    <a:srgbClr val="000000">
                      <a:alpha val="43137"/>
                    </a:srgbClr>
                  </a:outerShdw>
                </a:effectLst>
                <a:latin typeface="Storybook" pitchFamily="2" charset="0"/>
              </a:rPr>
              <a:t>The </a:t>
            </a:r>
            <a:r>
              <a:rPr lang="en-US" sz="3200" u="sng" dirty="0">
                <a:solidFill>
                  <a:srgbClr val="FFCCFF"/>
                </a:solidFill>
                <a:effectLst>
                  <a:outerShdw blurRad="38100" dist="38100" dir="2700000" algn="tl">
                    <a:srgbClr val="000000">
                      <a:alpha val="43137"/>
                    </a:srgbClr>
                  </a:outerShdw>
                </a:effectLst>
                <a:latin typeface="Storybook" pitchFamily="2" charset="0"/>
              </a:rPr>
              <a:t>best selling book</a:t>
            </a:r>
            <a:r>
              <a:rPr lang="en-US" sz="3200" b="1" dirty="0">
                <a:solidFill>
                  <a:srgbClr val="FFCCFF"/>
                </a:solidFill>
                <a:effectLst>
                  <a:outerShdw blurRad="38100" dist="38100" dir="2700000" algn="tl">
                    <a:srgbClr val="000000">
                      <a:alpha val="43137"/>
                    </a:srgbClr>
                  </a:outerShdw>
                </a:effectLst>
                <a:latin typeface="Storybook" pitchFamily="2" charset="0"/>
              </a:rPr>
              <a:t> of the 15th century was an erotic book called The Tale of the Two Lovers – it is even still read today. The author of this book was none other than Aeneas </a:t>
            </a:r>
            <a:r>
              <a:rPr lang="en-US" sz="3200" b="1" dirty="0" err="1">
                <a:solidFill>
                  <a:srgbClr val="FFCCFF"/>
                </a:solidFill>
                <a:effectLst>
                  <a:outerShdw blurRad="38100" dist="38100" dir="2700000" algn="tl">
                    <a:srgbClr val="000000">
                      <a:alpha val="43137"/>
                    </a:srgbClr>
                  </a:outerShdw>
                </a:effectLst>
                <a:latin typeface="Storybook" pitchFamily="2" charset="0"/>
              </a:rPr>
              <a:t>Sylvius</a:t>
            </a:r>
            <a:r>
              <a:rPr lang="en-US" sz="3200" b="1" dirty="0">
                <a:solidFill>
                  <a:srgbClr val="FFCCFF"/>
                </a:solidFill>
                <a:effectLst>
                  <a:outerShdw blurRad="38100" dist="38100" dir="2700000" algn="tl">
                    <a:srgbClr val="000000">
                      <a:alpha val="43137"/>
                    </a:srgbClr>
                  </a:outerShdw>
                </a:effectLst>
                <a:latin typeface="Storybook" pitchFamily="2" charset="0"/>
              </a:rPr>
              <a:t> </a:t>
            </a:r>
            <a:r>
              <a:rPr lang="en-US" sz="3200" b="1" dirty="0" err="1">
                <a:solidFill>
                  <a:srgbClr val="FFCCFF"/>
                </a:solidFill>
                <a:effectLst>
                  <a:outerShdw blurRad="38100" dist="38100" dir="2700000" algn="tl">
                    <a:srgbClr val="000000">
                      <a:alpha val="43137"/>
                    </a:srgbClr>
                  </a:outerShdw>
                </a:effectLst>
                <a:latin typeface="Storybook" pitchFamily="2" charset="0"/>
              </a:rPr>
              <a:t>Piccolomini</a:t>
            </a:r>
            <a:r>
              <a:rPr lang="en-US" sz="3200" b="1" dirty="0">
                <a:solidFill>
                  <a:srgbClr val="FFCCFF"/>
                </a:solidFill>
                <a:effectLst>
                  <a:outerShdw blurRad="38100" dist="38100" dir="2700000" algn="tl">
                    <a:srgbClr val="000000">
                      <a:alpha val="43137"/>
                    </a:srgbClr>
                  </a:outerShdw>
                </a:effectLst>
                <a:latin typeface="Storybook" pitchFamily="2" charset="0"/>
              </a:rPr>
              <a:t> – otherwise known as Pope Pius II (pictured here) who reigned from 1458 – 1464.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6" dur="2000" fill="hold"/>
                                        <p:tgtEl>
                                          <p:spTgt spid="3">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7px-pintoricchio_014.jpg"/>
          <p:cNvPicPr>
            <a:picLocks noChangeAspect="1"/>
          </p:cNvPicPr>
          <p:nvPr/>
        </p:nvPicPr>
        <p:blipFill>
          <a:blip r:embed="rId2" cstate="print"/>
          <a:stretch>
            <a:fillRect/>
          </a:stretch>
        </p:blipFill>
        <p:spPr>
          <a:xfrm>
            <a:off x="0" y="0"/>
            <a:ext cx="12191999" cy="6858000"/>
          </a:xfrm>
          <a:prstGeom prst="rect">
            <a:avLst/>
          </a:prstGeom>
        </p:spPr>
      </p:pic>
      <p:sp>
        <p:nvSpPr>
          <p:cNvPr id="3" name="Rectangle 2"/>
          <p:cNvSpPr/>
          <p:nvPr/>
        </p:nvSpPr>
        <p:spPr>
          <a:xfrm>
            <a:off x="3886200" y="1447800"/>
            <a:ext cx="4495800" cy="4031873"/>
          </a:xfrm>
          <a:prstGeom prst="rect">
            <a:avLst/>
          </a:prstGeom>
        </p:spPr>
        <p:txBody>
          <a:bodyPr wrap="square">
            <a:spAutoFit/>
          </a:bodyPr>
          <a:lstStyle/>
          <a:p>
            <a:pPr algn="ctr" fontAlgn="base">
              <a:spcBef>
                <a:spcPct val="0"/>
              </a:spcBef>
              <a:spcAft>
                <a:spcPct val="0"/>
              </a:spcAft>
            </a:pPr>
            <a:r>
              <a:rPr lang="en-US" sz="3200" b="1" dirty="0">
                <a:solidFill>
                  <a:srgbClr val="FFCCFF"/>
                </a:solidFill>
                <a:effectLst>
                  <a:outerShdw blurRad="38100" dist="38100" dir="2700000" algn="tl">
                    <a:srgbClr val="000000">
                      <a:alpha val="43137"/>
                    </a:srgbClr>
                  </a:outerShdw>
                </a:effectLst>
                <a:latin typeface="Storybook" pitchFamily="2" charset="0"/>
              </a:rPr>
              <a:t>“BUGGERY WAS THE BESETTING SIN OF NO LESS THAN FIVE OF THE POPES OF THE BORGIA AGE.  BRACCIOLINI WROTE OPENLY IN PRAISE OF SODOMY.”</a:t>
            </a:r>
          </a:p>
          <a:p>
            <a:pPr algn="ctr" fontAlgn="base">
              <a:spcBef>
                <a:spcPct val="0"/>
              </a:spcBef>
              <a:spcAft>
                <a:spcPct val="0"/>
              </a:spcAft>
            </a:pPr>
            <a:r>
              <a:rPr lang="en-US" sz="3200" b="1" dirty="0">
                <a:solidFill>
                  <a:srgbClr val="FFCCFF"/>
                </a:solidFill>
                <a:effectLst>
                  <a:outerShdw blurRad="38100" dist="38100" dir="2700000" algn="tl">
                    <a:srgbClr val="000000">
                      <a:alpha val="43137"/>
                    </a:srgbClr>
                  </a:outerShdw>
                </a:effectLst>
                <a:latin typeface="Storybook" pitchFamily="2" charset="0"/>
              </a:rPr>
              <a:t>- Gerald Noel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1877" name="Rectangle 5"/>
          <p:cNvSpPr>
            <a:spLocks noGrp="1" noChangeArrowheads="1"/>
          </p:cNvSpPr>
          <p:nvPr>
            <p:ph type="title"/>
          </p:nvPr>
        </p:nvSpPr>
        <p:spPr>
          <a:xfrm>
            <a:off x="1888176" y="114300"/>
            <a:ext cx="9694224" cy="609600"/>
          </a:xfrm>
        </p:spPr>
        <p:txBody>
          <a:bodyPr/>
          <a:lstStyle/>
          <a:p>
            <a:r>
              <a:rPr lang="en-US" sz="4400" dirty="0"/>
              <a:t>Foundations for Renewal</a:t>
            </a:r>
          </a:p>
        </p:txBody>
      </p:sp>
      <p:sp>
        <p:nvSpPr>
          <p:cNvPr id="591878" name="Rectangle 6"/>
          <p:cNvSpPr>
            <a:spLocks noGrp="1" noChangeArrowheads="1"/>
          </p:cNvSpPr>
          <p:nvPr>
            <p:ph type="body" idx="1"/>
          </p:nvPr>
        </p:nvSpPr>
        <p:spPr>
          <a:xfrm>
            <a:off x="1888176" y="990600"/>
            <a:ext cx="9694223" cy="5334000"/>
          </a:xfrm>
        </p:spPr>
        <p:txBody>
          <a:bodyPr/>
          <a:lstStyle/>
          <a:p>
            <a:r>
              <a:rPr lang="en-US" sz="3600" dirty="0"/>
              <a:t>In the late 1300s and early 1400s, the “Common Life Movement” arose among Christians in Holland.</a:t>
            </a:r>
          </a:p>
          <a:p>
            <a:r>
              <a:rPr lang="en-US" sz="3600" dirty="0"/>
              <a:t>The Brothers of the Common Life blended scholarship with deep—even mystical—devotion.</a:t>
            </a:r>
          </a:p>
          <a:p>
            <a:r>
              <a:rPr lang="en-US" sz="3600" dirty="0"/>
              <a:t>The most famous Brother of the Common Life was Thomas </a:t>
            </a:r>
            <a:r>
              <a:rPr lang="en-US" sz="3600" dirty="0" err="1"/>
              <a:t>A’Kempis</a:t>
            </a:r>
            <a:r>
              <a:rPr lang="en-US" sz="3600" dirty="0"/>
              <a:t>, who authored </a:t>
            </a:r>
            <a:r>
              <a:rPr lang="en-US" sz="3600" b="1" dirty="0"/>
              <a:t>“The Imitation of Christ.”</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9286" name="Rectangle 6"/>
          <p:cNvSpPr>
            <a:spLocks noGrp="1" noChangeArrowheads="1"/>
          </p:cNvSpPr>
          <p:nvPr>
            <p:ph type="title"/>
          </p:nvPr>
        </p:nvSpPr>
        <p:spPr/>
        <p:txBody>
          <a:bodyPr/>
          <a:lstStyle/>
          <a:p>
            <a:r>
              <a:rPr lang="en-US"/>
              <a:t>The Imitation of Christ</a:t>
            </a:r>
          </a:p>
        </p:txBody>
      </p:sp>
      <p:sp>
        <p:nvSpPr>
          <p:cNvPr id="609287" name="Rectangle 7"/>
          <p:cNvSpPr>
            <a:spLocks noGrp="1" noChangeArrowheads="1"/>
          </p:cNvSpPr>
          <p:nvPr>
            <p:ph type="body" idx="1"/>
          </p:nvPr>
        </p:nvSpPr>
        <p:spPr/>
        <p:txBody>
          <a:bodyPr/>
          <a:lstStyle/>
          <a:p>
            <a:r>
              <a:rPr lang="en-US" dirty="0"/>
              <a:t>“Even if you know the whole Bible by heart and the sayings of the philosophers, what does it profit you unless you also love God?... Truly, humble farmers who serve God are greater than proud philosophers who neglect [their need  for God].” </a:t>
            </a:r>
            <a:r>
              <a:rPr lang="en-US" i="1" dirty="0"/>
              <a:t>—Thomas </a:t>
            </a:r>
            <a:r>
              <a:rPr lang="en-US" i="1" dirty="0" err="1"/>
              <a:t>A’Kempis</a:t>
            </a:r>
            <a:endParaRPr lang="en-US" dirty="0"/>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9922" name="AutoShape 2"/>
          <p:cNvSpPr>
            <a:spLocks noChangeArrowheads="1"/>
          </p:cNvSpPr>
          <p:nvPr/>
        </p:nvSpPr>
        <p:spPr bwMode="auto">
          <a:xfrm>
            <a:off x="3505200" y="1447800"/>
            <a:ext cx="6934200" cy="5105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69923" name="Text Box 3"/>
          <p:cNvSpPr txBox="1">
            <a:spLocks noChangeArrowheads="1"/>
          </p:cNvSpPr>
          <p:nvPr/>
        </p:nvSpPr>
        <p:spPr bwMode="auto">
          <a:xfrm>
            <a:off x="1524000" y="2047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1497</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9924"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69925"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9926"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1497-1498 Dominican friar Savonarola preaches reform</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9927" name="Rectangle 7"/>
          <p:cNvSpPr>
            <a:spLocks noChangeArrowheads="1"/>
          </p:cNvSpPr>
          <p:nvPr/>
        </p:nvSpPr>
        <p:spPr bwMode="auto">
          <a:xfrm>
            <a:off x="3352800" y="1524000"/>
            <a:ext cx="3615891"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	Savonarola encourages </a:t>
            </a:r>
            <a:b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the people of </a:t>
            </a:r>
            <a:b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Florence, Italy, </a:t>
            </a:r>
            <a:b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to turn from  </a:t>
            </a:r>
            <a:b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dirty="0" err="1">
                <a:ln>
                  <a:noFill/>
                </a:ln>
                <a:solidFill>
                  <a:srgbClr val="000000"/>
                </a:solidFill>
                <a:effectLst/>
                <a:uLnTx/>
                <a:uFillTx/>
                <a:latin typeface="Times New Roman" pitchFamily="18" charset="0"/>
                <a:ea typeface="+mn-ea"/>
                <a:cs typeface="+mn-cs"/>
              </a:rPr>
              <a:t>lifes</a:t>
            </a: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 of luxury </a:t>
            </a:r>
            <a:r>
              <a:rPr lang="en-US" sz="3100" noProof="0" dirty="0">
                <a:solidFill>
                  <a:srgbClr val="000000"/>
                </a:solidFill>
                <a:latin typeface="Times New Roman" pitchFamily="18" charset="0"/>
              </a:rPr>
              <a:t>&amp;</a:t>
            </a: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 entertainment &amp;</a:t>
            </a:r>
            <a:b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toward serving </a:t>
            </a:r>
            <a:b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Christ </a:t>
            </a:r>
            <a:r>
              <a:rPr lang="en-US" sz="3100" dirty="0">
                <a:solidFill>
                  <a:srgbClr val="000000"/>
                </a:solidFill>
                <a:latin typeface="Times New Roman" pitchFamily="18" charset="0"/>
              </a:rPr>
              <a:t>&amp;</a:t>
            </a: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 following </a:t>
            </a:r>
            <a:b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His example.</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grpSp>
        <p:nvGrpSpPr>
          <p:cNvPr id="2769928" name="Group 8"/>
          <p:cNvGrpSpPr>
            <a:grpSpLocks/>
          </p:cNvGrpSpPr>
          <p:nvPr/>
        </p:nvGrpSpPr>
        <p:grpSpPr bwMode="auto">
          <a:xfrm>
            <a:off x="6545179" y="1752600"/>
            <a:ext cx="3818022" cy="4670426"/>
            <a:chOff x="3792" y="1104"/>
            <a:chExt cx="1776" cy="2942"/>
          </a:xfrm>
        </p:grpSpPr>
        <p:pic>
          <p:nvPicPr>
            <p:cNvPr id="2769929" name="Picture 9" descr="GirolamoSavonarola"/>
            <p:cNvPicPr>
              <a:picLocks noChangeAspect="1" noChangeArrowheads="1"/>
            </p:cNvPicPr>
            <p:nvPr/>
          </p:nvPicPr>
          <p:blipFill>
            <a:blip r:embed="rId4" cstate="print"/>
            <a:srcRect/>
            <a:stretch>
              <a:fillRect/>
            </a:stretch>
          </p:blipFill>
          <p:spPr bwMode="auto">
            <a:xfrm>
              <a:off x="3888" y="1104"/>
              <a:ext cx="1605" cy="2256"/>
            </a:xfrm>
            <a:prstGeom prst="rect">
              <a:avLst/>
            </a:prstGeom>
            <a:noFill/>
          </p:spPr>
        </p:pic>
        <p:sp>
          <p:nvSpPr>
            <p:cNvPr id="2769930" name="Text Box 10"/>
            <p:cNvSpPr txBox="1">
              <a:spLocks noChangeArrowheads="1"/>
            </p:cNvSpPr>
            <p:nvPr/>
          </p:nvSpPr>
          <p:spPr bwMode="auto">
            <a:xfrm>
              <a:off x="3792" y="3360"/>
              <a:ext cx="1776" cy="686"/>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Girolamo </a:t>
              </a:r>
              <a:b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Savonarola, </a:t>
              </a:r>
              <a:b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Fra Bartomeo (1498)</a:t>
              </a:r>
            </a:p>
          </p:txBody>
        </p:sp>
      </p:grpSp>
    </p:spTree>
    <p:extLst>
      <p:ext uri="{BB962C8B-B14F-4D97-AF65-F5344CB8AC3E}">
        <p14:creationId xmlns:p14="http://schemas.microsoft.com/office/powerpoint/2010/main" val="17693362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9927">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69928"/>
                                        </p:tgtEl>
                                        <p:attrNameLst>
                                          <p:attrName>style.visibility</p:attrName>
                                        </p:attrNameLst>
                                      </p:cBhvr>
                                      <p:to>
                                        <p:strVal val="visible"/>
                                      </p:to>
                                    </p:set>
                                    <p:animEffect transition="in" filter="dissolve">
                                      <p:cBhvr>
                                        <p:cTn id="10" dur="500"/>
                                        <p:tgtEl>
                                          <p:spTgt spid="2769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92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29090" name="Rectangle 2"/>
          <p:cNvSpPr>
            <a:spLocks noGrp="1" noChangeArrowheads="1"/>
          </p:cNvSpPr>
          <p:nvPr>
            <p:ph type="title"/>
          </p:nvPr>
        </p:nvSpPr>
        <p:spPr>
          <a:xfrm>
            <a:off x="1524000" y="381000"/>
            <a:ext cx="9144000" cy="1219200"/>
          </a:xfrm>
        </p:spPr>
        <p:txBody>
          <a:bodyPr/>
          <a:lstStyle/>
          <a:p>
            <a:r>
              <a:rPr lang="en-US" sz="6000" b="1" dirty="0">
                <a:effectLst>
                  <a:outerShdw blurRad="38100" dist="38100" dir="2700000" algn="tl">
                    <a:srgbClr val="C0C0C0"/>
                  </a:outerShdw>
                </a:effectLst>
              </a:rPr>
              <a:t>Forerunners Of Luther:</a:t>
            </a:r>
            <a:r>
              <a:rPr lang="en-US" dirty="0">
                <a:effectLst>
                  <a:outerShdw blurRad="38100" dist="38100" dir="2700000" algn="tl">
                    <a:srgbClr val="C0C0C0"/>
                  </a:outerShdw>
                </a:effectLst>
              </a:rPr>
              <a:t>    </a:t>
            </a:r>
            <a:r>
              <a:rPr lang="en-US" sz="3600" u="sng" dirty="0">
                <a:solidFill>
                  <a:srgbClr val="FFFFFF"/>
                </a:solidFill>
                <a:effectLst>
                  <a:outerShdw blurRad="38100" dist="38100" dir="2700000" algn="tl">
                    <a:srgbClr val="C0C0C0"/>
                  </a:outerShdw>
                </a:effectLst>
                <a:latin typeface="Algerian" pitchFamily="82" charset="0"/>
              </a:rPr>
              <a:t>The Dominican Monk Savonarola</a:t>
            </a:r>
          </a:p>
        </p:txBody>
      </p:sp>
      <p:sp>
        <p:nvSpPr>
          <p:cNvPr id="3929091" name="Rectangle 3"/>
          <p:cNvSpPr>
            <a:spLocks noGrp="1" noChangeArrowheads="1"/>
          </p:cNvSpPr>
          <p:nvPr>
            <p:ph type="body" idx="1"/>
          </p:nvPr>
        </p:nvSpPr>
        <p:spPr>
          <a:xfrm>
            <a:off x="2057400" y="1752600"/>
            <a:ext cx="8077200" cy="44958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Savonarola was a one-man movement starting out like Luther’s but with quite a different ending.</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Like Luther,  Savonarola was a monk,  but Dominican.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Like Luther,  his opposition to the church hierarchy’s indifference to Christian thought and lifestyle  was surprisingly successful,  as Florence “The City Of The  Medicis”  overnight became quite zealous and moral,  burning their vanities and soberly reforming.</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Reformer of Florence had threatened God’s divine judgment on the city’s sins.  He even became specific,  saying it would be by the King of France.</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French invasion of Charles was not only successful but the experience was sobering to the Italians.</a:t>
            </a:r>
          </a:p>
        </p:txBody>
      </p:sp>
      <p:sp>
        <p:nvSpPr>
          <p:cNvPr id="3929092"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extLst>
      <p:ext uri="{BB962C8B-B14F-4D97-AF65-F5344CB8AC3E}">
        <p14:creationId xmlns:p14="http://schemas.microsoft.com/office/powerpoint/2010/main" val="66340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29091">
                                            <p:txEl>
                                              <p:pRg st="0" end="0"/>
                                            </p:txEl>
                                          </p:spTgt>
                                        </p:tgtEl>
                                        <p:attrNameLst>
                                          <p:attrName>style.visibility</p:attrName>
                                        </p:attrNameLst>
                                      </p:cBhvr>
                                      <p:to>
                                        <p:strVal val="visible"/>
                                      </p:to>
                                    </p:set>
                                    <p:anim calcmode="lin" valueType="num">
                                      <p:cBhvr>
                                        <p:cTn id="7" dur="500" fill="hold"/>
                                        <p:tgtEl>
                                          <p:spTgt spid="392909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2909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29091">
                                            <p:txEl>
                                              <p:pRg st="1" end="1"/>
                                            </p:txEl>
                                          </p:spTgt>
                                        </p:tgtEl>
                                        <p:attrNameLst>
                                          <p:attrName>style.visibility</p:attrName>
                                        </p:attrNameLst>
                                      </p:cBhvr>
                                      <p:to>
                                        <p:strVal val="visible"/>
                                      </p:to>
                                    </p:set>
                                    <p:anim calcmode="lin" valueType="num">
                                      <p:cBhvr>
                                        <p:cTn id="13" dur="500" fill="hold"/>
                                        <p:tgtEl>
                                          <p:spTgt spid="3929091">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29091">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29091">
                                            <p:txEl>
                                              <p:pRg st="2" end="2"/>
                                            </p:txEl>
                                          </p:spTgt>
                                        </p:tgtEl>
                                        <p:attrNameLst>
                                          <p:attrName>style.visibility</p:attrName>
                                        </p:attrNameLst>
                                      </p:cBhvr>
                                      <p:to>
                                        <p:strVal val="visible"/>
                                      </p:to>
                                    </p:set>
                                    <p:anim calcmode="lin" valueType="num">
                                      <p:cBhvr>
                                        <p:cTn id="19" dur="500" fill="hold"/>
                                        <p:tgtEl>
                                          <p:spTgt spid="3929091">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29091">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29091">
                                            <p:txEl>
                                              <p:pRg st="3" end="3"/>
                                            </p:txEl>
                                          </p:spTgt>
                                        </p:tgtEl>
                                        <p:attrNameLst>
                                          <p:attrName>style.visibility</p:attrName>
                                        </p:attrNameLst>
                                      </p:cBhvr>
                                      <p:to>
                                        <p:strVal val="visible"/>
                                      </p:to>
                                    </p:set>
                                    <p:anim calcmode="lin" valueType="num">
                                      <p:cBhvr>
                                        <p:cTn id="25" dur="500" fill="hold"/>
                                        <p:tgtEl>
                                          <p:spTgt spid="3929091">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29091">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3929091">
                                            <p:txEl>
                                              <p:pRg st="4" end="4"/>
                                            </p:txEl>
                                          </p:spTgt>
                                        </p:tgtEl>
                                        <p:attrNameLst>
                                          <p:attrName>style.visibility</p:attrName>
                                        </p:attrNameLst>
                                      </p:cBhvr>
                                      <p:to>
                                        <p:strVal val="visible"/>
                                      </p:to>
                                    </p:set>
                                    <p:anim calcmode="lin" valueType="num">
                                      <p:cBhvr>
                                        <p:cTn id="31" dur="500" fill="hold"/>
                                        <p:tgtEl>
                                          <p:spTgt spid="3929091">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3929091">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909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31138" name="Rectangle 2"/>
          <p:cNvSpPr>
            <a:spLocks noGrp="1" noChangeArrowheads="1"/>
          </p:cNvSpPr>
          <p:nvPr>
            <p:ph type="title"/>
          </p:nvPr>
        </p:nvSpPr>
        <p:spPr>
          <a:xfrm>
            <a:off x="1524000" y="457200"/>
            <a:ext cx="9144000" cy="1066800"/>
          </a:xfrm>
        </p:spPr>
        <p:txBody>
          <a:bodyPr/>
          <a:lstStyle/>
          <a:p>
            <a:r>
              <a:rPr lang="en-US" sz="6000" b="1" dirty="0">
                <a:effectLst>
                  <a:outerShdw blurRad="38100" dist="38100" dir="2700000" algn="tl">
                    <a:srgbClr val="C0C0C0"/>
                  </a:outerShdw>
                </a:effectLst>
              </a:rPr>
              <a:t>Forerunners Of Luther:</a:t>
            </a:r>
            <a:r>
              <a:rPr lang="en-US" dirty="0">
                <a:effectLst>
                  <a:outerShdw blurRad="38100" dist="38100" dir="2700000" algn="tl">
                    <a:srgbClr val="C0C0C0"/>
                  </a:outerShdw>
                </a:effectLst>
              </a:rPr>
              <a:t>    </a:t>
            </a:r>
            <a:r>
              <a:rPr lang="en-US" sz="3600" u="sng" dirty="0">
                <a:solidFill>
                  <a:srgbClr val="FFFFFF"/>
                </a:solidFill>
                <a:effectLst>
                  <a:outerShdw blurRad="38100" dist="38100" dir="2700000" algn="tl">
                    <a:srgbClr val="C0C0C0"/>
                  </a:outerShdw>
                </a:effectLst>
                <a:latin typeface="Algerian" pitchFamily="82" charset="0"/>
              </a:rPr>
              <a:t>The Dominican Monk Savonarola</a:t>
            </a:r>
          </a:p>
        </p:txBody>
      </p:sp>
      <p:sp>
        <p:nvSpPr>
          <p:cNvPr id="3931139"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city’s population saw this as divine confirmation      of Savonarola.  They repented wholesale!</a:t>
            </a:r>
          </a:p>
          <a:p>
            <a:pPr>
              <a:lnSpc>
                <a:spcPct val="90000"/>
              </a:lnSpc>
              <a:buFont typeface="Wingdings" pitchFamily="2" charset="2"/>
              <a:buChar char="§"/>
            </a:pPr>
            <a:endParaRPr lang="en-US" sz="1000" b="1">
              <a:solidFill>
                <a:srgbClr val="FFFF00"/>
              </a:solidFill>
              <a:effectLst>
                <a:outerShdw blurRad="38100" dist="38100" dir="2700000" algn="tl">
                  <a:srgbClr val="C0C0C0"/>
                </a:outerShdw>
              </a:effectLst>
            </a:endParaRP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Pope Alexander felt that if the Florentines could be impressed by one false claim,  they might be influenced  by another &amp; dangerous false claim – one of threat to the papacy.  He put the city under interdict,  threatened the people,  and excommunicated and arrested Savonarola.</a:t>
            </a:r>
          </a:p>
          <a:p>
            <a:pPr>
              <a:lnSpc>
                <a:spcPct val="90000"/>
              </a:lnSpc>
              <a:buFont typeface="Wingdings" pitchFamily="2" charset="2"/>
              <a:buChar char="§"/>
            </a:pPr>
            <a:endParaRPr lang="en-US" sz="1000" b="1">
              <a:solidFill>
                <a:srgbClr val="FFFF00"/>
              </a:solidFill>
              <a:effectLst>
                <a:outerShdw blurRad="38100" dist="38100" dir="2700000" algn="tl">
                  <a:srgbClr val="C0C0C0"/>
                </a:outerShdw>
              </a:effectLst>
            </a:endParaRP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Savonarola’s last words as being burned may have been his greatest of insight:  “You may cut me off from the church militant here below,  but you cannot cut me off from the church triumphant above.”  </a:t>
            </a:r>
          </a:p>
        </p:txBody>
      </p:sp>
      <p:sp>
        <p:nvSpPr>
          <p:cNvPr id="3931140"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extLst>
      <p:ext uri="{BB962C8B-B14F-4D97-AF65-F5344CB8AC3E}">
        <p14:creationId xmlns:p14="http://schemas.microsoft.com/office/powerpoint/2010/main" val="43144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31139">
                                            <p:txEl>
                                              <p:pRg st="0" end="0"/>
                                            </p:txEl>
                                          </p:spTgt>
                                        </p:tgtEl>
                                        <p:attrNameLst>
                                          <p:attrName>style.visibility</p:attrName>
                                        </p:attrNameLst>
                                      </p:cBhvr>
                                      <p:to>
                                        <p:strVal val="visible"/>
                                      </p:to>
                                    </p:set>
                                    <p:anim calcmode="lin" valueType="num">
                                      <p:cBhvr>
                                        <p:cTn id="7" dur="500" fill="hold"/>
                                        <p:tgtEl>
                                          <p:spTgt spid="3931139">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31139">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31139">
                                            <p:txEl>
                                              <p:pRg st="2" end="2"/>
                                            </p:txEl>
                                          </p:spTgt>
                                        </p:tgtEl>
                                        <p:attrNameLst>
                                          <p:attrName>style.visibility</p:attrName>
                                        </p:attrNameLst>
                                      </p:cBhvr>
                                      <p:to>
                                        <p:strVal val="visible"/>
                                      </p:to>
                                    </p:set>
                                    <p:anim calcmode="lin" valueType="num">
                                      <p:cBhvr>
                                        <p:cTn id="13" dur="500" fill="hold"/>
                                        <p:tgtEl>
                                          <p:spTgt spid="3931139">
                                            <p:txEl>
                                              <p:pRg st="2" end="2"/>
                                            </p:txEl>
                                          </p:spTgt>
                                        </p:tgtEl>
                                        <p:attrNameLst>
                                          <p:attrName>ppt_w</p:attrName>
                                        </p:attrNameLst>
                                      </p:cBhvr>
                                      <p:tavLst>
                                        <p:tav tm="0">
                                          <p:val>
                                            <p:strVal val="2/3*#ppt_w"/>
                                          </p:val>
                                        </p:tav>
                                        <p:tav tm="100000">
                                          <p:val>
                                            <p:strVal val="#ppt_w"/>
                                          </p:val>
                                        </p:tav>
                                      </p:tavLst>
                                    </p:anim>
                                    <p:anim calcmode="lin" valueType="num">
                                      <p:cBhvr>
                                        <p:cTn id="14" dur="500" fill="hold"/>
                                        <p:tgtEl>
                                          <p:spTgt spid="3931139">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31139">
                                            <p:txEl>
                                              <p:pRg st="4" end="4"/>
                                            </p:txEl>
                                          </p:spTgt>
                                        </p:tgtEl>
                                        <p:attrNameLst>
                                          <p:attrName>style.visibility</p:attrName>
                                        </p:attrNameLst>
                                      </p:cBhvr>
                                      <p:to>
                                        <p:strVal val="visible"/>
                                      </p:to>
                                    </p:set>
                                    <p:anim calcmode="lin" valueType="num">
                                      <p:cBhvr>
                                        <p:cTn id="19" dur="500" fill="hold"/>
                                        <p:tgtEl>
                                          <p:spTgt spid="3931139">
                                            <p:txEl>
                                              <p:pRg st="4" end="4"/>
                                            </p:txEl>
                                          </p:spTgt>
                                        </p:tgtEl>
                                        <p:attrNameLst>
                                          <p:attrName>ppt_w</p:attrName>
                                        </p:attrNameLst>
                                      </p:cBhvr>
                                      <p:tavLst>
                                        <p:tav tm="0">
                                          <p:val>
                                            <p:strVal val="2/3*#ppt_w"/>
                                          </p:val>
                                        </p:tav>
                                        <p:tav tm="100000">
                                          <p:val>
                                            <p:strVal val="#ppt_w"/>
                                          </p:val>
                                        </p:tav>
                                      </p:tavLst>
                                    </p:anim>
                                    <p:anim calcmode="lin" valueType="num">
                                      <p:cBhvr>
                                        <p:cTn id="20" dur="500" fill="hold"/>
                                        <p:tgtEl>
                                          <p:spTgt spid="3931139">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113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1970" name="AutoShape 2"/>
          <p:cNvSpPr>
            <a:spLocks noChangeArrowheads="1"/>
          </p:cNvSpPr>
          <p:nvPr/>
        </p:nvSpPr>
        <p:spPr bwMode="auto">
          <a:xfrm>
            <a:off x="3505200" y="152399"/>
            <a:ext cx="6934200" cy="5995737"/>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71971"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71972" name="Rectangle 4"/>
          <p:cNvSpPr>
            <a:spLocks noChangeArrowheads="1"/>
          </p:cNvSpPr>
          <p:nvPr/>
        </p:nvSpPr>
        <p:spPr bwMode="auto">
          <a:xfrm>
            <a:off x="3581400" y="533400"/>
            <a:ext cx="6629400" cy="891139"/>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Savonarola sells church property and gives proceeds to the poor.</a:t>
            </a:r>
          </a:p>
          <a:p>
            <a:pPr marL="342900" indent="-342900" fontAlgn="base">
              <a:spcBef>
                <a:spcPct val="20000"/>
              </a:spcBef>
              <a:spcAft>
                <a:spcPct val="0"/>
              </a:spcAft>
              <a:buClr>
                <a:srgbClr val="7E7F00"/>
              </a:buClr>
              <a:buBlip>
                <a:blip r:embed="rId3"/>
              </a:buBlip>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Despite his initial popularity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with the common people, he is caught in a political conflict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with Pope Alexander VI and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is excommunicated.</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771973" name="Rectangle 5"/>
          <p:cNvSpPr>
            <a:spLocks noChangeArrowheads="1"/>
          </p:cNvSpPr>
          <p:nvPr/>
        </p:nvSpPr>
        <p:spPr bwMode="auto">
          <a:xfrm>
            <a:off x="3581400" y="4523874"/>
            <a:ext cx="6858000" cy="1174282"/>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His popularity wanes and later </a:t>
            </a:r>
            <a:b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he is executed for heresy.</a:t>
            </a:r>
          </a:p>
        </p:txBody>
      </p:sp>
      <p:sp>
        <p:nvSpPr>
          <p:cNvPr id="3" name="TextBox 2">
            <a:extLst>
              <a:ext uri="{FF2B5EF4-FFF2-40B4-BE49-F238E27FC236}">
                <a16:creationId xmlns:a16="http://schemas.microsoft.com/office/drawing/2014/main" id="{70216FE0-9ED5-DEC6-2E4A-BCF59CC48413}"/>
              </a:ext>
            </a:extLst>
          </p:cNvPr>
          <p:cNvSpPr txBox="1"/>
          <p:nvPr/>
        </p:nvSpPr>
        <p:spPr>
          <a:xfrm>
            <a:off x="4100361" y="6293726"/>
            <a:ext cx="5832911" cy="646331"/>
          </a:xfrm>
          <a:prstGeom prst="rect">
            <a:avLst/>
          </a:prstGeom>
          <a:noFill/>
        </p:spPr>
        <p:txBody>
          <a:bodyPr wrap="square">
            <a:spAutoFit/>
          </a:bodyPr>
          <a:lstStyle/>
          <a:p>
            <a:r>
              <a:rPr lang="en-US" dirty="0">
                <a:solidFill>
                  <a:srgbClr val="FF0000"/>
                </a:solidFill>
                <a:hlinkClick r:id="rId4">
                  <a:extLst>
                    <a:ext uri="{A12FA001-AC4F-418D-AE19-62706E023703}">
                      <ahyp:hlinkClr xmlns:ahyp="http://schemas.microsoft.com/office/drawing/2018/hyperlinkcolor" val="tx"/>
                    </a:ext>
                  </a:extLst>
                </a:hlinkClick>
              </a:rPr>
              <a:t>https://www.youtube.com/watch?v=O3Cp5owExIY&amp;t=139s</a:t>
            </a:r>
            <a:endParaRPr lang="en-US" dirty="0">
              <a:solidFill>
                <a:srgbClr val="FF0000"/>
              </a:solidFill>
            </a:endParaRPr>
          </a:p>
          <a:p>
            <a:endParaRPr lang="en-US" dirty="0"/>
          </a:p>
        </p:txBody>
      </p:sp>
    </p:spTree>
    <p:extLst>
      <p:ext uri="{BB962C8B-B14F-4D97-AF65-F5344CB8AC3E}">
        <p14:creationId xmlns:p14="http://schemas.microsoft.com/office/powerpoint/2010/main" val="33072810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719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1973"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704258" name="Rectangle 2"/>
          <p:cNvSpPr>
            <a:spLocks noGrp="1" noChangeArrowheads="1"/>
          </p:cNvSpPr>
          <p:nvPr>
            <p:ph type="ctrTitle"/>
          </p:nvPr>
        </p:nvSpPr>
        <p:spPr>
          <a:xfrm>
            <a:off x="2209800" y="457200"/>
            <a:ext cx="7772400" cy="1066800"/>
          </a:xfrm>
        </p:spPr>
        <p:txBody>
          <a:bodyPr/>
          <a:lstStyle/>
          <a:p>
            <a:endParaRPr lang="en-US"/>
          </a:p>
        </p:txBody>
      </p:sp>
      <p:sp>
        <p:nvSpPr>
          <p:cNvPr id="4704259" name="Rectangle 3"/>
          <p:cNvSpPr>
            <a:spLocks noGrp="1" noChangeArrowheads="1"/>
          </p:cNvSpPr>
          <p:nvPr>
            <p:ph type="subTitle" idx="1"/>
          </p:nvPr>
        </p:nvSpPr>
        <p:spPr>
          <a:xfrm>
            <a:off x="2133600" y="1828800"/>
            <a:ext cx="7924800" cy="4572000"/>
          </a:xfrm>
        </p:spPr>
        <p:txBody>
          <a:bodyPr/>
          <a:lstStyle/>
          <a:p>
            <a:r>
              <a:rPr lang="en-US" sz="4800" b="1" u="sng" dirty="0">
                <a:solidFill>
                  <a:srgbClr val="660033"/>
                </a:solidFill>
                <a:effectLst>
                  <a:outerShdw blurRad="38100" dist="38100" dir="2700000" algn="tl">
                    <a:srgbClr val="000000"/>
                  </a:outerShdw>
                </a:effectLst>
              </a:rPr>
              <a:t>“People who love soft methods &amp; hate iniquity forget this,  that reform consists in taking a bone from a dog!”</a:t>
            </a:r>
          </a:p>
          <a:p>
            <a:endParaRPr lang="en-US" sz="1800" b="1" u="sng" dirty="0">
              <a:solidFill>
                <a:srgbClr val="660033"/>
              </a:solidFill>
              <a:effectLst>
                <a:outerShdw blurRad="38100" dist="38100" dir="2700000" algn="tl">
                  <a:srgbClr val="000000"/>
                </a:outerShdw>
              </a:effectLst>
            </a:endParaRPr>
          </a:p>
          <a:p>
            <a:r>
              <a:rPr lang="en-US" sz="4000" dirty="0">
                <a:solidFill>
                  <a:srgbClr val="660033"/>
                </a:solidFill>
              </a:rPr>
              <a:t>- </a:t>
            </a:r>
            <a:r>
              <a:rPr lang="en-US" sz="4000" dirty="0">
                <a:solidFill>
                  <a:srgbClr val="660033"/>
                </a:solidFill>
                <a:effectLst>
                  <a:outerShdw blurRad="38100" dist="38100" dir="2700000" algn="tl">
                    <a:srgbClr val="000000"/>
                  </a:outerShdw>
                </a:effectLst>
              </a:rPr>
              <a:t>John Jay Chapman</a:t>
            </a:r>
          </a:p>
        </p:txBody>
      </p:sp>
      <p:sp>
        <p:nvSpPr>
          <p:cNvPr id="4704260" name="WordArt 4" descr="Paper bag"/>
          <p:cNvSpPr>
            <a:spLocks noChangeArrowheads="1" noChangeShapeType="1" noTextEdit="1"/>
          </p:cNvSpPr>
          <p:nvPr/>
        </p:nvSpPr>
        <p:spPr bwMode="auto">
          <a:xfrm>
            <a:off x="2133600" y="533400"/>
            <a:ext cx="6858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Reform Process</a:t>
            </a:r>
          </a:p>
        </p:txBody>
      </p:sp>
      <p:pic>
        <p:nvPicPr>
          <p:cNvPr id="4704261" name="Picture 5" descr="C:\Documents and Settings\Owner\My Documents\Educational Illustrations\c17.bmp"/>
          <p:cNvPicPr>
            <a:picLocks noChangeAspect="1" noChangeArrowheads="1"/>
          </p:cNvPicPr>
          <p:nvPr/>
        </p:nvPicPr>
        <p:blipFill>
          <a:blip r:embed="rId5" cstate="print"/>
          <a:srcRect/>
          <a:stretch>
            <a:fillRect/>
          </a:stretch>
        </p:blipFill>
        <p:spPr bwMode="auto">
          <a:xfrm>
            <a:off x="1524000" y="1676400"/>
            <a:ext cx="9144000" cy="5181600"/>
          </a:xfrm>
          <a:prstGeom prst="rect">
            <a:avLst/>
          </a:prstGeom>
          <a:noFill/>
        </p:spPr>
      </p:pic>
    </p:spTree>
    <p:extLst>
      <p:ext uri="{BB962C8B-B14F-4D97-AF65-F5344CB8AC3E}">
        <p14:creationId xmlns:p14="http://schemas.microsoft.com/office/powerpoint/2010/main" val="10861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704260"/>
                                        </p:tgtEl>
                                        <p:attrNameLst>
                                          <p:attrName>style.visibility</p:attrName>
                                        </p:attrNameLst>
                                      </p:cBhvr>
                                      <p:to>
                                        <p:strVal val="visible"/>
                                      </p:to>
                                    </p:set>
                                    <p:anim calcmode="lin" valueType="num">
                                      <p:cBhvr>
                                        <p:cTn id="7" dur="500" fill="hold"/>
                                        <p:tgtEl>
                                          <p:spTgt spid="4704260"/>
                                        </p:tgtEl>
                                        <p:attrNameLst>
                                          <p:attrName>ppt_w</p:attrName>
                                        </p:attrNameLst>
                                      </p:cBhvr>
                                      <p:tavLst>
                                        <p:tav tm="0">
                                          <p:val>
                                            <p:strVal val="4*#ppt_w"/>
                                          </p:val>
                                        </p:tav>
                                        <p:tav tm="100000">
                                          <p:val>
                                            <p:strVal val="#ppt_w"/>
                                          </p:val>
                                        </p:tav>
                                      </p:tavLst>
                                    </p:anim>
                                    <p:anim calcmode="lin" valueType="num">
                                      <p:cBhvr>
                                        <p:cTn id="8" dur="500" fill="hold"/>
                                        <p:tgtEl>
                                          <p:spTgt spid="470426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704259">
                                            <p:txEl>
                                              <p:pRg st="0" end="0"/>
                                            </p:txEl>
                                          </p:spTgt>
                                        </p:tgtEl>
                                        <p:attrNameLst>
                                          <p:attrName>style.visibility</p:attrName>
                                        </p:attrNameLst>
                                      </p:cBhvr>
                                      <p:to>
                                        <p:strVal val="visible"/>
                                      </p:to>
                                    </p:set>
                                    <p:animEffect transition="in" filter="dissolve">
                                      <p:cBhvr>
                                        <p:cTn id="13" dur="500"/>
                                        <p:tgtEl>
                                          <p:spTgt spid="47042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704259">
                                            <p:txEl>
                                              <p:pRg st="2" end="2"/>
                                            </p:txEl>
                                          </p:spTgt>
                                        </p:tgtEl>
                                        <p:attrNameLst>
                                          <p:attrName>style.visibility</p:attrName>
                                        </p:attrNameLst>
                                      </p:cBhvr>
                                      <p:to>
                                        <p:strVal val="visible"/>
                                      </p:to>
                                    </p:set>
                                    <p:animEffect transition="in" filter="dissolve">
                                      <p:cBhvr>
                                        <p:cTn id="18" dur="500"/>
                                        <p:tgtEl>
                                          <p:spTgt spid="470425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704261"/>
                                        </p:tgtEl>
                                        <p:attrNameLst>
                                          <p:attrName>style.visibility</p:attrName>
                                        </p:attrNameLst>
                                      </p:cBhvr>
                                      <p:to>
                                        <p:strVal val="visible"/>
                                      </p:to>
                                    </p:set>
                                    <p:anim calcmode="lin" valueType="num">
                                      <p:cBhvr>
                                        <p:cTn id="23" dur="500" fill="hold"/>
                                        <p:tgtEl>
                                          <p:spTgt spid="4704261"/>
                                        </p:tgtEl>
                                        <p:attrNameLst>
                                          <p:attrName>ppt_w</p:attrName>
                                        </p:attrNameLst>
                                      </p:cBhvr>
                                      <p:tavLst>
                                        <p:tav tm="0">
                                          <p:val>
                                            <p:fltVal val="0"/>
                                          </p:val>
                                        </p:tav>
                                        <p:tav tm="100000">
                                          <p:val>
                                            <p:strVal val="#ppt_w"/>
                                          </p:val>
                                        </p:tav>
                                      </p:tavLst>
                                    </p:anim>
                                    <p:anim calcmode="lin" valueType="num">
                                      <p:cBhvr>
                                        <p:cTn id="24" dur="500" fill="hold"/>
                                        <p:tgtEl>
                                          <p:spTgt spid="47042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4259" grpId="0" build="p" autoUpdateAnimBg="0"/>
      <p:bldP spid="47042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2274" name="Picture 2" descr="I:\DEPTCOMM\Zamcomm\Jody\ChartsEPS\77 copy.jpg"/>
          <p:cNvPicPr>
            <a:picLocks noChangeAspect="1" noChangeArrowheads="1"/>
          </p:cNvPicPr>
          <p:nvPr/>
        </p:nvPicPr>
        <p:blipFill>
          <a:blip r:embed="rId3" cstate="print"/>
          <a:srcRect/>
          <a:stretch>
            <a:fillRect/>
          </a:stretch>
        </p:blipFill>
        <p:spPr bwMode="auto">
          <a:xfrm>
            <a:off x="0" y="-311499"/>
            <a:ext cx="12192000" cy="7656844"/>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7305" name="Rectangle 9"/>
          <p:cNvSpPr>
            <a:spLocks noGrp="1" noChangeArrowheads="1"/>
          </p:cNvSpPr>
          <p:nvPr>
            <p:ph type="title"/>
          </p:nvPr>
        </p:nvSpPr>
        <p:spPr>
          <a:xfrm>
            <a:off x="1205801" y="114300"/>
            <a:ext cx="10872317" cy="609600"/>
          </a:xfrm>
        </p:spPr>
        <p:txBody>
          <a:bodyPr/>
          <a:lstStyle/>
          <a:p>
            <a:r>
              <a:rPr lang="en-US" dirty="0"/>
              <a:t> </a:t>
            </a:r>
            <a:r>
              <a:rPr lang="en-US" sz="4800" dirty="0"/>
              <a:t>ANOTHER PERIOD OF TRANSITION</a:t>
            </a:r>
          </a:p>
        </p:txBody>
      </p:sp>
      <p:sp>
        <p:nvSpPr>
          <p:cNvPr id="567306" name="Rectangle 10"/>
          <p:cNvSpPr>
            <a:spLocks noGrp="1" noChangeArrowheads="1"/>
          </p:cNvSpPr>
          <p:nvPr>
            <p:ph type="body" idx="1"/>
          </p:nvPr>
        </p:nvSpPr>
        <p:spPr>
          <a:xfrm>
            <a:off x="1416818" y="1024932"/>
            <a:ext cx="10775182" cy="5833068"/>
          </a:xfrm>
        </p:spPr>
        <p:txBody>
          <a:bodyPr/>
          <a:lstStyle/>
          <a:p>
            <a:r>
              <a:rPr lang="en-US" sz="6600" b="1" dirty="0">
                <a:solidFill>
                  <a:srgbClr val="000000"/>
                </a:solidFill>
              </a:rPr>
              <a:t> </a:t>
            </a:r>
            <a:r>
              <a:rPr lang="en-US" sz="8800" b="1" dirty="0">
                <a:solidFill>
                  <a:srgbClr val="C00000"/>
                </a:solidFill>
                <a:effectLst>
                  <a:outerShdw blurRad="38100" dist="38100" dir="2700000" algn="tl">
                    <a:srgbClr val="000000">
                      <a:alpha val="43137"/>
                    </a:srgbClr>
                  </a:outerShdw>
                </a:effectLst>
              </a:rPr>
              <a:t>NEW NATIONS COMPETE WITH ROMAN EMPIRE &amp; ROMAN CHURCH</a:t>
            </a:r>
            <a:endParaRPr lang="en-US" sz="8800" dirty="0">
              <a:solidFill>
                <a:srgbClr val="C00000"/>
              </a:solidFill>
              <a:effectLst>
                <a:outerShdw blurRad="38100" dist="38100" dir="2700000" algn="tl">
                  <a:srgbClr val="000000">
                    <a:alpha val="43137"/>
                  </a:srgbClr>
                </a:outerShdw>
              </a:effectLst>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FC79_preview.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0613" name="Picture 5" descr="italian-fla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0" y="1125538"/>
            <a:ext cx="3048000" cy="2227262"/>
          </a:xfrm>
          <a:prstGeom prst="rect">
            <a:avLst/>
          </a:prstGeom>
          <a:noFill/>
        </p:spPr>
      </p:pic>
      <p:pic>
        <p:nvPicPr>
          <p:cNvPr id="580614" name="Picture 6" descr="rippled-french-flag-720"/>
          <p:cNvPicPr>
            <a:picLocks noChangeAspect="1" noChangeArrowheads="1"/>
          </p:cNvPicPr>
          <p:nvPr/>
        </p:nvPicPr>
        <p:blipFill>
          <a:blip r:embed="rId5" cstate="print">
            <a:lum bright="-12000" contrast="12000"/>
          </a:blip>
          <a:srcRect/>
          <a:stretch>
            <a:fillRect/>
          </a:stretch>
        </p:blipFill>
        <p:spPr bwMode="auto">
          <a:xfrm>
            <a:off x="2286000" y="3476626"/>
            <a:ext cx="2971800" cy="1884363"/>
          </a:xfrm>
          <a:prstGeom prst="rect">
            <a:avLst/>
          </a:prstGeom>
          <a:noFill/>
        </p:spPr>
      </p:pic>
      <p:sp>
        <p:nvSpPr>
          <p:cNvPr id="580615" name="Rectangle 7"/>
          <p:cNvSpPr>
            <a:spLocks noGrp="1" noChangeArrowheads="1"/>
          </p:cNvSpPr>
          <p:nvPr>
            <p:ph type="title"/>
          </p:nvPr>
        </p:nvSpPr>
        <p:spPr>
          <a:xfrm>
            <a:off x="1981200" y="114300"/>
            <a:ext cx="8382000" cy="609600"/>
          </a:xfrm>
        </p:spPr>
        <p:txBody>
          <a:bodyPr/>
          <a:lstStyle/>
          <a:p>
            <a:r>
              <a:rPr lang="en-US" dirty="0"/>
              <a:t>Shaping 16</a:t>
            </a:r>
            <a:r>
              <a:rPr lang="en-US" baseline="30000" dirty="0"/>
              <a:t>th</a:t>
            </a:r>
            <a:r>
              <a:rPr lang="en-US" dirty="0"/>
              <a:t> Century Dynasties:</a:t>
            </a:r>
          </a:p>
        </p:txBody>
      </p:sp>
      <p:sp>
        <p:nvSpPr>
          <p:cNvPr id="580616" name="Rectangle 8"/>
          <p:cNvSpPr>
            <a:spLocks noGrp="1" noChangeArrowheads="1"/>
          </p:cNvSpPr>
          <p:nvPr>
            <p:ph type="body" idx="1"/>
          </p:nvPr>
        </p:nvSpPr>
        <p:spPr>
          <a:xfrm>
            <a:off x="5524901" y="1295400"/>
            <a:ext cx="6429676" cy="5257800"/>
          </a:xfrm>
        </p:spPr>
        <p:txBody>
          <a:bodyPr/>
          <a:lstStyle/>
          <a:p>
            <a:pPr>
              <a:lnSpc>
                <a:spcPct val="90000"/>
              </a:lnSpc>
            </a:pPr>
            <a:r>
              <a:rPr lang="en-US" sz="2800" b="1" dirty="0"/>
              <a:t>As Europe approached 1500, a generation of stronger monarchs arose. Their goal was to suppress baronial rebellions &amp; subordinate   the church and aristocracy. They wanted really to make themselves more secure &amp; ultimately absolute.</a:t>
            </a:r>
          </a:p>
          <a:p>
            <a:pPr>
              <a:lnSpc>
                <a:spcPct val="90000"/>
              </a:lnSpc>
            </a:pPr>
            <a:r>
              <a:rPr lang="en-US" sz="3600" b="1" dirty="0">
                <a:solidFill>
                  <a:srgbClr val="C00000"/>
                </a:solidFill>
              </a:rPr>
              <a:t>They would establish the modern conception of the nation-state with unitary loyalty owed to that state!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2000"/>
                                        <p:tgtEl>
                                          <p:spTgt spid="580613"/>
                                        </p:tgtEl>
                                        <p:attrNameLst>
                                          <p:attrName>ppt_x</p:attrName>
                                        </p:attrNameLst>
                                      </p:cBhvr>
                                      <p:tavLst>
                                        <p:tav tm="0">
                                          <p:val>
                                            <p:strVal val="ppt_x"/>
                                          </p:val>
                                        </p:tav>
                                        <p:tav tm="100000">
                                          <p:val>
                                            <p:strVal val="ppt_x"/>
                                          </p:val>
                                        </p:tav>
                                      </p:tavLst>
                                    </p:anim>
                                    <p:anim calcmode="lin" valueType="num">
                                      <p:cBhvr additive="base">
                                        <p:cTn id="7" dur="2000"/>
                                        <p:tgtEl>
                                          <p:spTgt spid="580613"/>
                                        </p:tgtEl>
                                        <p:attrNameLst>
                                          <p:attrName>ppt_y</p:attrName>
                                        </p:attrNameLst>
                                      </p:cBhvr>
                                      <p:tavLst>
                                        <p:tav tm="0">
                                          <p:val>
                                            <p:strVal val="ppt_y"/>
                                          </p:val>
                                        </p:tav>
                                        <p:tav tm="100000">
                                          <p:val>
                                            <p:strVal val="1+ppt_h/2"/>
                                          </p:val>
                                        </p:tav>
                                      </p:tavLst>
                                    </p:anim>
                                    <p:set>
                                      <p:cBhvr>
                                        <p:cTn id="8" dur="1" fill="hold">
                                          <p:stCondLst>
                                            <p:cond delay="1999"/>
                                          </p:stCondLst>
                                        </p:cTn>
                                        <p:tgtEl>
                                          <p:spTgt spid="580613"/>
                                        </p:tgtEl>
                                        <p:attrNameLst>
                                          <p:attrName>style.visibility</p:attrName>
                                        </p:attrNameLst>
                                      </p:cBhvr>
                                      <p:to>
                                        <p:strVal val="hidden"/>
                                      </p:to>
                                    </p:set>
                                  </p:childTnLst>
                                </p:cTn>
                              </p:par>
                              <p:par>
                                <p:cTn id="9" presetID="2" presetClass="entr" presetSubtype="1" fill="hold" nodeType="withEffect">
                                  <p:stCondLst>
                                    <p:cond delay="0"/>
                                  </p:stCondLst>
                                  <p:childTnLst>
                                    <p:set>
                                      <p:cBhvr>
                                        <p:cTn id="10" dur="1" fill="hold">
                                          <p:stCondLst>
                                            <p:cond delay="0"/>
                                          </p:stCondLst>
                                        </p:cTn>
                                        <p:tgtEl>
                                          <p:spTgt spid="580614"/>
                                        </p:tgtEl>
                                        <p:attrNameLst>
                                          <p:attrName>style.visibility</p:attrName>
                                        </p:attrNameLst>
                                      </p:cBhvr>
                                      <p:to>
                                        <p:strVal val="visible"/>
                                      </p:to>
                                    </p:set>
                                    <p:anim calcmode="lin" valueType="num">
                                      <p:cBhvr additive="base">
                                        <p:cTn id="11" dur="1000" fill="hold"/>
                                        <p:tgtEl>
                                          <p:spTgt spid="580614"/>
                                        </p:tgtEl>
                                        <p:attrNameLst>
                                          <p:attrName>ppt_x</p:attrName>
                                        </p:attrNameLst>
                                      </p:cBhvr>
                                      <p:tavLst>
                                        <p:tav tm="0">
                                          <p:val>
                                            <p:strVal val="#ppt_x"/>
                                          </p:val>
                                        </p:tav>
                                        <p:tav tm="100000">
                                          <p:val>
                                            <p:strVal val="#ppt_x"/>
                                          </p:val>
                                        </p:tav>
                                      </p:tavLst>
                                    </p:anim>
                                    <p:anim calcmode="lin" valueType="num">
                                      <p:cBhvr additive="base">
                                        <p:cTn id="12" dur="1000" fill="hold"/>
                                        <p:tgtEl>
                                          <p:spTgt spid="580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1877" name="Rectangle 5"/>
          <p:cNvSpPr>
            <a:spLocks noGrp="1" noChangeArrowheads="1"/>
          </p:cNvSpPr>
          <p:nvPr>
            <p:ph type="title"/>
          </p:nvPr>
        </p:nvSpPr>
        <p:spPr>
          <a:xfrm>
            <a:off x="1656080" y="114300"/>
            <a:ext cx="9926320" cy="609600"/>
          </a:xfrm>
        </p:spPr>
        <p:txBody>
          <a:bodyPr/>
          <a:lstStyle/>
          <a:p>
            <a:r>
              <a:rPr lang="en-US" dirty="0"/>
              <a:t>Shaping 16</a:t>
            </a:r>
            <a:r>
              <a:rPr lang="en-US" baseline="30000" dirty="0"/>
              <a:t>th</a:t>
            </a:r>
            <a:r>
              <a:rPr lang="en-US" dirty="0"/>
              <a:t> Century Dynasties:</a:t>
            </a:r>
          </a:p>
        </p:txBody>
      </p:sp>
      <p:sp>
        <p:nvSpPr>
          <p:cNvPr id="591878" name="Rectangle 6"/>
          <p:cNvSpPr>
            <a:spLocks noGrp="1" noChangeArrowheads="1"/>
          </p:cNvSpPr>
          <p:nvPr>
            <p:ph type="body" idx="1"/>
          </p:nvPr>
        </p:nvSpPr>
        <p:spPr>
          <a:xfrm>
            <a:off x="1422400" y="1381760"/>
            <a:ext cx="10233794" cy="4942840"/>
          </a:xfrm>
        </p:spPr>
        <p:txBody>
          <a:bodyPr/>
          <a:lstStyle/>
          <a:p>
            <a:r>
              <a:rPr lang="en-US" sz="3600" dirty="0"/>
              <a:t>Let’s look at the founders of these family firms –          </a:t>
            </a:r>
            <a:r>
              <a:rPr lang="en-US" b="1" dirty="0"/>
              <a:t>All across Europe,  new dynasties emerged from the carnage of war!</a:t>
            </a:r>
          </a:p>
          <a:p>
            <a:pPr marL="0" indent="0">
              <a:buNone/>
            </a:pPr>
            <a:r>
              <a:rPr lang="en-US" sz="800" b="1" dirty="0"/>
              <a:t> </a:t>
            </a:r>
            <a:endParaRPr lang="en-US" sz="800" dirty="0"/>
          </a:p>
          <a:p>
            <a:r>
              <a:rPr lang="en-US" sz="2800" dirty="0"/>
              <a:t>In England, out of the Wars of the Roses Civil War emerged first, the Yorkists under Edward IV in 1461 and then, more permanently,  Henry VII established the Tudors in 1485</a:t>
            </a:r>
            <a:r>
              <a:rPr lang="en-US" dirty="0"/>
              <a:t>.</a:t>
            </a:r>
          </a:p>
          <a:p>
            <a:r>
              <a:rPr lang="en-US" sz="2800" dirty="0"/>
              <a:t>In France,  the Valois family reestablished themselves after the many disasters of the Hundred Years War. First, Charles VII and then Louis XI ruled France from 1422 -1483. </a:t>
            </a:r>
            <a:endParaRPr lang="en-US" dirty="0"/>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1877" name="Rectangle 5"/>
          <p:cNvSpPr>
            <a:spLocks noGrp="1" noChangeArrowheads="1"/>
          </p:cNvSpPr>
          <p:nvPr>
            <p:ph type="title"/>
          </p:nvPr>
        </p:nvSpPr>
        <p:spPr>
          <a:xfrm>
            <a:off x="1920240" y="114300"/>
            <a:ext cx="9662160" cy="609600"/>
          </a:xfrm>
        </p:spPr>
        <p:txBody>
          <a:bodyPr/>
          <a:lstStyle/>
          <a:p>
            <a:r>
              <a:rPr lang="en-US" dirty="0"/>
              <a:t>Shaping 16</a:t>
            </a:r>
            <a:r>
              <a:rPr lang="en-US" baseline="30000" dirty="0"/>
              <a:t>th</a:t>
            </a:r>
            <a:r>
              <a:rPr lang="en-US" dirty="0"/>
              <a:t> Century Dynasties:</a:t>
            </a:r>
          </a:p>
        </p:txBody>
      </p:sp>
      <p:sp>
        <p:nvSpPr>
          <p:cNvPr id="591878" name="Rectangle 6"/>
          <p:cNvSpPr>
            <a:spLocks noGrp="1" noChangeArrowheads="1"/>
          </p:cNvSpPr>
          <p:nvPr>
            <p:ph type="body" idx="1"/>
          </p:nvPr>
        </p:nvSpPr>
        <p:spPr>
          <a:xfrm>
            <a:off x="1920240" y="1371600"/>
            <a:ext cx="9509760" cy="4953000"/>
          </a:xfrm>
        </p:spPr>
        <p:txBody>
          <a:bodyPr/>
          <a:lstStyle/>
          <a:p>
            <a:r>
              <a:rPr lang="en-US" dirty="0"/>
              <a:t>Let’s look at the founders of these family firms – </a:t>
            </a:r>
            <a:r>
              <a:rPr lang="en-US" b="1" dirty="0"/>
              <a:t>All across Europe, new dynasties emerged from the carnage of war!</a:t>
            </a:r>
          </a:p>
          <a:p>
            <a:pPr marL="0" indent="0">
              <a:buNone/>
            </a:pPr>
            <a:endParaRPr lang="en-US" sz="800" dirty="0"/>
          </a:p>
          <a:p>
            <a:r>
              <a:rPr lang="en-US" sz="2800" dirty="0"/>
              <a:t>In the Holy Roman Empire,  the Habsburg power revived under Maximilian I, who ruled from 1493 to 1519.  </a:t>
            </a:r>
          </a:p>
          <a:p>
            <a:r>
              <a:rPr lang="en-US" sz="2800" dirty="0"/>
              <a:t>Spain was united by Ferdinand and Isabella; Isabella predeceased Ferdinand, who ruled until 1516.</a:t>
            </a:r>
          </a:p>
          <a:p>
            <a:r>
              <a:rPr lang="en-US" sz="2800" dirty="0"/>
              <a:t>Even Portugal united under the House of </a:t>
            </a:r>
            <a:r>
              <a:rPr lang="en-US" sz="2800" dirty="0" err="1"/>
              <a:t>Aviz</a:t>
            </a:r>
            <a:r>
              <a:rPr lang="en-US" sz="2800" dirty="0"/>
              <a:t> and in Hungary under Matthias Corvinus.   </a:t>
            </a:r>
            <a:endParaRPr lang="en-US" dirty="0"/>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1877" name="Rectangle 5"/>
          <p:cNvSpPr>
            <a:spLocks noGrp="1" noChangeArrowheads="1"/>
          </p:cNvSpPr>
          <p:nvPr>
            <p:ph type="title"/>
          </p:nvPr>
        </p:nvSpPr>
        <p:spPr>
          <a:xfrm>
            <a:off x="0" y="114300"/>
            <a:ext cx="12334240" cy="609600"/>
          </a:xfrm>
        </p:spPr>
        <p:txBody>
          <a:bodyPr/>
          <a:lstStyle/>
          <a:p>
            <a:r>
              <a:rPr lang="en-US" dirty="0"/>
              <a:t>How was Permanent Family Dynasty established?</a:t>
            </a:r>
          </a:p>
        </p:txBody>
      </p:sp>
      <p:sp>
        <p:nvSpPr>
          <p:cNvPr id="591878" name="Rectangle 6"/>
          <p:cNvSpPr>
            <a:spLocks noGrp="1" noChangeArrowheads="1"/>
          </p:cNvSpPr>
          <p:nvPr>
            <p:ph type="body" idx="1"/>
          </p:nvPr>
        </p:nvSpPr>
        <p:spPr>
          <a:xfrm>
            <a:off x="1859280" y="1351280"/>
            <a:ext cx="9987280" cy="5140960"/>
          </a:xfrm>
        </p:spPr>
        <p:txBody>
          <a:bodyPr/>
          <a:lstStyle/>
          <a:p>
            <a:r>
              <a:rPr lang="en-US" sz="3600" b="1" dirty="0"/>
              <a:t>MARRIAGES MADE OF CONVENIENCE.</a:t>
            </a:r>
          </a:p>
          <a:p>
            <a:r>
              <a:rPr lang="en-US" sz="3600" b="1" dirty="0"/>
              <a:t>SUPPRESSION OF THE BARON ARMIES.</a:t>
            </a:r>
          </a:p>
          <a:p>
            <a:r>
              <a:rPr lang="en-US" sz="3600" b="1" dirty="0"/>
              <a:t>ALLY WITH CITIES FOR LOANS &amp; MONEY.</a:t>
            </a:r>
          </a:p>
          <a:p>
            <a:r>
              <a:rPr lang="en-US" sz="3600" b="1" dirty="0"/>
              <a:t>WORK WITH MERCHANT ASSEMBLIES.</a:t>
            </a:r>
          </a:p>
          <a:p>
            <a:r>
              <a:rPr lang="en-US" sz="3600" b="1" dirty="0"/>
              <a:t>KEEP APPROVAL OF ROMAN CHURCH.</a:t>
            </a:r>
          </a:p>
          <a:p>
            <a:r>
              <a:rPr lang="en-US" sz="3600" b="1" dirty="0"/>
              <a:t>PROTECT FROM THE FOREIGN INVADER, CONSOLIDATE HOLDINGS AND IMPOSE WITH FORCE A RELIGIOUS UNIFORMITY!</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91878">
                                            <p:txEl>
                                              <p:pRg st="0" end="0"/>
                                            </p:txEl>
                                          </p:spTgt>
                                        </p:tgtEl>
                                        <p:attrNameLst>
                                          <p:attrName>style.visibility</p:attrName>
                                        </p:attrNameLst>
                                      </p:cBhvr>
                                      <p:to>
                                        <p:strVal val="visible"/>
                                      </p:to>
                                    </p:set>
                                    <p:anim to="" calcmode="lin" valueType="num">
                                      <p:cBhvr>
                                        <p:cTn id="7" dur="1" fill="hold"/>
                                        <p:tgtEl>
                                          <p:spTgt spid="591878">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91878">
                                            <p:txEl>
                                              <p:pRg st="1" end="1"/>
                                            </p:txEl>
                                          </p:spTgt>
                                        </p:tgtEl>
                                        <p:attrNameLst>
                                          <p:attrName>style.visibility</p:attrName>
                                        </p:attrNameLst>
                                      </p:cBhvr>
                                      <p:to>
                                        <p:strVal val="visible"/>
                                      </p:to>
                                    </p:set>
                                    <p:anim to="" calcmode="lin" valueType="num">
                                      <p:cBhvr>
                                        <p:cTn id="10" dur="1" fill="hold"/>
                                        <p:tgtEl>
                                          <p:spTgt spid="591878">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591878">
                                            <p:txEl>
                                              <p:pRg st="2" end="2"/>
                                            </p:txEl>
                                          </p:spTgt>
                                        </p:tgtEl>
                                        <p:attrNameLst>
                                          <p:attrName>style.visibility</p:attrName>
                                        </p:attrNameLst>
                                      </p:cBhvr>
                                      <p:to>
                                        <p:strVal val="visible"/>
                                      </p:to>
                                    </p:set>
                                    <p:anim to="" calcmode="lin" valueType="num">
                                      <p:cBhvr>
                                        <p:cTn id="13" dur="1" fill="hold"/>
                                        <p:tgtEl>
                                          <p:spTgt spid="591878">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591878">
                                            <p:txEl>
                                              <p:pRg st="3" end="3"/>
                                            </p:txEl>
                                          </p:spTgt>
                                        </p:tgtEl>
                                        <p:attrNameLst>
                                          <p:attrName>style.visibility</p:attrName>
                                        </p:attrNameLst>
                                      </p:cBhvr>
                                      <p:to>
                                        <p:strVal val="visible"/>
                                      </p:to>
                                    </p:set>
                                    <p:anim to="" calcmode="lin" valueType="num">
                                      <p:cBhvr>
                                        <p:cTn id="16" dur="1" fill="hold"/>
                                        <p:tgtEl>
                                          <p:spTgt spid="591878">
                                            <p:txEl>
                                              <p:pRg st="3" end="3"/>
                                            </p:txEl>
                                          </p:spTgt>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591878">
                                            <p:txEl>
                                              <p:pRg st="4" end="4"/>
                                            </p:txEl>
                                          </p:spTgt>
                                        </p:tgtEl>
                                        <p:attrNameLst>
                                          <p:attrName>style.visibility</p:attrName>
                                        </p:attrNameLst>
                                      </p:cBhvr>
                                      <p:to>
                                        <p:strVal val="visible"/>
                                      </p:to>
                                    </p:set>
                                    <p:anim to="" calcmode="lin" valueType="num">
                                      <p:cBhvr>
                                        <p:cTn id="19" dur="1" fill="hold"/>
                                        <p:tgtEl>
                                          <p:spTgt spid="591878">
                                            <p:txEl>
                                              <p:pRg st="4" end="4"/>
                                            </p:txEl>
                                          </p:spTgt>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591878">
                                            <p:txEl>
                                              <p:pRg st="5" end="5"/>
                                            </p:txEl>
                                          </p:spTgt>
                                        </p:tgtEl>
                                        <p:attrNameLst>
                                          <p:attrName>style.visibility</p:attrName>
                                        </p:attrNameLst>
                                      </p:cBhvr>
                                      <p:to>
                                        <p:strVal val="visible"/>
                                      </p:to>
                                    </p:set>
                                    <p:anim to="" calcmode="lin" valueType="num">
                                      <p:cBhvr>
                                        <p:cTn id="22" dur="1" fill="hold"/>
                                        <p:tgtEl>
                                          <p:spTgt spid="591878">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7" descr="N95"/>
          <p:cNvPicPr>
            <a:picLocks noChangeAspect="1" noChangeArrowheads="1"/>
          </p:cNvPicPr>
          <p:nvPr/>
        </p:nvPicPr>
        <p:blipFill>
          <a:blip r:embed="rId3" cstate="print">
            <a:grayscl/>
          </a:blip>
          <a:srcRect/>
          <a:stretch>
            <a:fillRect/>
          </a:stretch>
        </p:blipFill>
        <p:spPr bwMode="auto">
          <a:xfrm>
            <a:off x="1524000" y="0"/>
            <a:ext cx="9144000" cy="6858000"/>
          </a:xfrm>
          <a:prstGeom prst="rect">
            <a:avLst/>
          </a:prstGeom>
          <a:noFill/>
        </p:spPr>
      </p:pic>
      <p:pic>
        <p:nvPicPr>
          <p:cNvPr id="16392" name="Picture 8" descr="N95"/>
          <p:cNvPicPr>
            <a:picLocks noChangeAspect="1" noChangeArrowheads="1"/>
          </p:cNvPicPr>
          <p:nvPr/>
        </p:nvPicPr>
        <p:blipFill>
          <a:blip r:embed="rId3" cstate="print">
            <a:grayscl/>
          </a:blip>
          <a:srcRect/>
          <a:stretch>
            <a:fillRect/>
          </a:stretch>
        </p:blipFill>
        <p:spPr bwMode="auto">
          <a:xfrm>
            <a:off x="0" y="0"/>
            <a:ext cx="12192000" cy="6858000"/>
          </a:xfrm>
          <a:prstGeom prst="rect">
            <a:avLst/>
          </a:prstGeom>
          <a:noFill/>
        </p:spPr>
      </p:pic>
      <p:pic>
        <p:nvPicPr>
          <p:cNvPr id="16393" name="Picture 9" descr="N95"/>
          <p:cNvPicPr>
            <a:picLocks noChangeAspect="1" noChangeArrowheads="1"/>
          </p:cNvPicPr>
          <p:nvPr/>
        </p:nvPicPr>
        <p:blipFill>
          <a:blip r:embed="rId3" cstate="print"/>
          <a:srcRect/>
          <a:stretch>
            <a:fillRect/>
          </a:stretch>
        </p:blipFill>
        <p:spPr bwMode="auto">
          <a:xfrm>
            <a:off x="-1" y="0"/>
            <a:ext cx="12191999" cy="6858000"/>
          </a:xfrm>
          <a:prstGeom prst="rect">
            <a:avLst/>
          </a:prstGeom>
          <a:noFill/>
        </p:spPr>
      </p:pic>
      <p:sp>
        <p:nvSpPr>
          <p:cNvPr id="16394" name="Text Box 10"/>
          <p:cNvSpPr txBox="1">
            <a:spLocks noChangeArrowheads="1"/>
          </p:cNvSpPr>
          <p:nvPr/>
        </p:nvSpPr>
        <p:spPr bwMode="auto">
          <a:xfrm>
            <a:off x="1524000" y="206376"/>
            <a:ext cx="4038600" cy="1323439"/>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algn="ctr" fontAlgn="base">
              <a:spcBef>
                <a:spcPct val="0"/>
              </a:spcBef>
              <a:spcAft>
                <a:spcPct val="0"/>
              </a:spcAft>
            </a:pPr>
            <a:r>
              <a:rPr lang="es-BO" sz="8000" b="1" dirty="0">
                <a:solidFill>
                  <a:srgbClr val="0066FF"/>
                </a:solidFill>
                <a:effectLst>
                  <a:outerShdw blurRad="38100" dist="38100" dir="2700000" algn="tl">
                    <a:srgbClr val="000000">
                      <a:alpha val="43137"/>
                    </a:srgbClr>
                  </a:outerShdw>
                </a:effectLst>
                <a:latin typeface="Harrington" pitchFamily="82" charset="0"/>
              </a:rPr>
              <a:t>ITALY</a:t>
            </a:r>
            <a:endParaRPr lang="en-US" sz="8000" b="1" dirty="0">
              <a:solidFill>
                <a:srgbClr val="0066FF"/>
              </a:solidFill>
              <a:effectLst>
                <a:outerShdw blurRad="38100" dist="38100" dir="2700000" algn="tl">
                  <a:srgbClr val="000000">
                    <a:alpha val="43137"/>
                  </a:srgbClr>
                </a:outerShdw>
              </a:effectLst>
              <a:latin typeface="Harrington"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fade">
                                      <p:cBhvr>
                                        <p:cTn id="7" dur="20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Rectangle 10"/>
          <p:cNvSpPr>
            <a:spLocks noGrp="1" noChangeArrowheads="1"/>
          </p:cNvSpPr>
          <p:nvPr>
            <p:ph type="title"/>
          </p:nvPr>
        </p:nvSpPr>
        <p:spPr/>
        <p:txBody>
          <a:bodyPr/>
          <a:lstStyle/>
          <a:p>
            <a:endParaRPr lang="es-ES"/>
          </a:p>
        </p:txBody>
      </p:sp>
      <p:pic>
        <p:nvPicPr>
          <p:cNvPr id="7175" name="Picture 7" descr="N6"/>
          <p:cNvPicPr>
            <a:picLocks noGrp="1" noChangeAspect="1" noChangeArrowheads="1"/>
          </p:cNvPicPr>
          <p:nvPr>
            <p:ph sz="half" idx="1"/>
          </p:nvPr>
        </p:nvPicPr>
        <p:blipFill>
          <a:blip r:embed="rId3" cstate="print">
            <a:grayscl/>
          </a:blip>
          <a:srcRect/>
          <a:stretch>
            <a:fillRect/>
          </a:stretch>
        </p:blipFill>
        <p:spPr>
          <a:xfrm>
            <a:off x="0" y="-31750"/>
            <a:ext cx="12192000" cy="6859588"/>
          </a:xfrm>
          <a:noFill/>
          <a:ln/>
        </p:spPr>
      </p:pic>
      <p:pic>
        <p:nvPicPr>
          <p:cNvPr id="7177" name="Picture 9" descr="N6"/>
          <p:cNvPicPr>
            <a:picLocks noGrp="1" noChangeAspect="1" noChangeArrowheads="1"/>
          </p:cNvPicPr>
          <p:nvPr>
            <p:ph sz="half" idx="2"/>
          </p:nvPr>
        </p:nvPicPr>
        <p:blipFill>
          <a:blip r:embed="rId3" cstate="print"/>
          <a:srcRect/>
          <a:stretch>
            <a:fillRect/>
          </a:stretch>
        </p:blipFill>
        <p:spPr>
          <a:xfrm>
            <a:off x="0" y="-31750"/>
            <a:ext cx="12192000" cy="6889750"/>
          </a:xfrm>
          <a:noFill/>
          <a:ln/>
        </p:spPr>
      </p:pic>
      <p:sp>
        <p:nvSpPr>
          <p:cNvPr id="7180" name="Text Box 12"/>
          <p:cNvSpPr txBox="1">
            <a:spLocks noChangeArrowheads="1"/>
          </p:cNvSpPr>
          <p:nvPr/>
        </p:nvSpPr>
        <p:spPr bwMode="auto">
          <a:xfrm>
            <a:off x="1774826" y="333376"/>
            <a:ext cx="1547813" cy="701675"/>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fontAlgn="base">
              <a:spcBef>
                <a:spcPct val="0"/>
              </a:spcBef>
              <a:spcAft>
                <a:spcPct val="0"/>
              </a:spcAft>
            </a:pPr>
            <a:r>
              <a:rPr lang="es-BO" sz="4000" b="1">
                <a:solidFill>
                  <a:srgbClr val="0066FF"/>
                </a:solidFill>
                <a:effectLst>
                  <a:outerShdw blurRad="38100" dist="38100" dir="2700000" algn="tl">
                    <a:srgbClr val="000000">
                      <a:alpha val="43137"/>
                    </a:srgbClr>
                  </a:outerShdw>
                </a:effectLst>
                <a:latin typeface="Harrington" pitchFamily="82" charset="0"/>
              </a:rPr>
              <a:t>Berlín</a:t>
            </a:r>
            <a:endParaRPr lang="en-US" sz="4000" b="1">
              <a:solidFill>
                <a:srgbClr val="0066FF"/>
              </a:solidFill>
              <a:effectLst>
                <a:outerShdw blurRad="38100" dist="38100" dir="2700000" algn="tl">
                  <a:srgbClr val="000000">
                    <a:alpha val="43137"/>
                  </a:srgbClr>
                </a:outerShdw>
              </a:effectLst>
              <a:latin typeface="Harrington"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fade">
                                      <p:cBhvr>
                                        <p:cTn id="7" dur="20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N2"/>
          <p:cNvPicPr>
            <a:picLocks noChangeAspect="1" noChangeArrowheads="1"/>
          </p:cNvPicPr>
          <p:nvPr/>
        </p:nvPicPr>
        <p:blipFill>
          <a:blip r:embed="rId3" cstate="print">
            <a:grayscl/>
          </a:blip>
          <a:srcRect/>
          <a:stretch>
            <a:fillRect/>
          </a:stretch>
        </p:blipFill>
        <p:spPr bwMode="auto">
          <a:xfrm>
            <a:off x="-1" y="0"/>
            <a:ext cx="12191999" cy="6858000"/>
          </a:xfrm>
          <a:prstGeom prst="rect">
            <a:avLst/>
          </a:prstGeom>
          <a:noFill/>
        </p:spPr>
      </p:pic>
      <p:pic>
        <p:nvPicPr>
          <p:cNvPr id="52231" name="Picture 7" descr="N2"/>
          <p:cNvPicPr>
            <a:picLocks noChangeAspect="1" noChangeArrowheads="1"/>
          </p:cNvPicPr>
          <p:nvPr/>
        </p:nvPicPr>
        <p:blipFill>
          <a:blip r:embed="rId3" cstate="print"/>
          <a:srcRect/>
          <a:stretch>
            <a:fillRect/>
          </a:stretch>
        </p:blipFill>
        <p:spPr bwMode="auto">
          <a:xfrm>
            <a:off x="0" y="0"/>
            <a:ext cx="12191999" cy="6858000"/>
          </a:xfrm>
          <a:prstGeom prst="rect">
            <a:avLst/>
          </a:prstGeom>
          <a:noFill/>
        </p:spPr>
      </p:pic>
      <p:sp>
        <p:nvSpPr>
          <p:cNvPr id="52227" name="Text Box 3"/>
          <p:cNvSpPr txBox="1">
            <a:spLocks noChangeArrowheads="1"/>
          </p:cNvSpPr>
          <p:nvPr/>
        </p:nvSpPr>
        <p:spPr bwMode="auto">
          <a:xfrm>
            <a:off x="1847850" y="279401"/>
            <a:ext cx="2605088" cy="701675"/>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fontAlgn="base">
              <a:spcBef>
                <a:spcPct val="0"/>
              </a:spcBef>
              <a:spcAft>
                <a:spcPct val="0"/>
              </a:spcAft>
            </a:pPr>
            <a:r>
              <a:rPr lang="es-BO" sz="4000" b="1">
                <a:solidFill>
                  <a:srgbClr val="0066FF"/>
                </a:solidFill>
                <a:effectLst>
                  <a:outerShdw blurRad="38100" dist="38100" dir="2700000" algn="tl">
                    <a:srgbClr val="000000">
                      <a:alpha val="43137"/>
                    </a:srgbClr>
                  </a:outerShdw>
                </a:effectLst>
                <a:latin typeface="Harrington" pitchFamily="82" charset="0"/>
              </a:rPr>
              <a:t>Frankreich</a:t>
            </a:r>
            <a:endParaRPr lang="en-US" sz="4000" b="1">
              <a:solidFill>
                <a:srgbClr val="0066FF"/>
              </a:solidFill>
              <a:effectLst>
                <a:outerShdw blurRad="38100" dist="38100" dir="2700000" algn="tl">
                  <a:srgbClr val="000000">
                    <a:alpha val="43137"/>
                  </a:srgbClr>
                </a:outerShdw>
              </a:effectLst>
              <a:latin typeface="Harrington"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31"/>
                                        </p:tgtEl>
                                        <p:attrNameLst>
                                          <p:attrName>style.visibility</p:attrName>
                                        </p:attrNameLst>
                                      </p:cBhvr>
                                      <p:to>
                                        <p:strVal val="visible"/>
                                      </p:to>
                                    </p:set>
                                    <p:animEffect transition="in" filter="fade">
                                      <p:cBhvr>
                                        <p:cTn id="7" dur="20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N93"/>
          <p:cNvPicPr>
            <a:picLocks noChangeAspect="1" noChangeArrowheads="1"/>
          </p:cNvPicPr>
          <p:nvPr/>
        </p:nvPicPr>
        <p:blipFill>
          <a:blip r:embed="rId3" cstate="print">
            <a:grayscl/>
          </a:blip>
          <a:srcRect/>
          <a:stretch>
            <a:fillRect/>
          </a:stretch>
        </p:blipFill>
        <p:spPr bwMode="auto">
          <a:xfrm>
            <a:off x="0" y="0"/>
            <a:ext cx="12192000" cy="6858000"/>
          </a:xfrm>
          <a:prstGeom prst="rect">
            <a:avLst/>
          </a:prstGeom>
          <a:noFill/>
        </p:spPr>
      </p:pic>
      <p:pic>
        <p:nvPicPr>
          <p:cNvPr id="14344" name="Picture 8" descr="N93"/>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14345" name="Text Box 9"/>
          <p:cNvSpPr txBox="1">
            <a:spLocks noChangeArrowheads="1"/>
          </p:cNvSpPr>
          <p:nvPr/>
        </p:nvSpPr>
        <p:spPr bwMode="auto">
          <a:xfrm>
            <a:off x="1597694" y="260350"/>
            <a:ext cx="2185215" cy="707886"/>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fontAlgn="base">
              <a:spcBef>
                <a:spcPct val="0"/>
              </a:spcBef>
              <a:spcAft>
                <a:spcPct val="0"/>
              </a:spcAft>
            </a:pPr>
            <a:r>
              <a:rPr lang="es-BO" sz="4000" b="1" dirty="0" err="1">
                <a:solidFill>
                  <a:srgbClr val="0066FF"/>
                </a:solidFill>
                <a:effectLst>
                  <a:outerShdw blurRad="38100" dist="38100" dir="2700000" algn="tl">
                    <a:srgbClr val="000000">
                      <a:alpha val="43137"/>
                    </a:srgbClr>
                  </a:outerShdw>
                </a:effectLst>
                <a:latin typeface="Harrington" pitchFamily="82" charset="0"/>
              </a:rPr>
              <a:t>Salzburg</a:t>
            </a:r>
            <a:endParaRPr lang="en-US" sz="4000" b="1" dirty="0">
              <a:solidFill>
                <a:srgbClr val="0066FF"/>
              </a:solidFill>
              <a:effectLst>
                <a:outerShdw blurRad="38100" dist="38100" dir="2700000" algn="tl">
                  <a:srgbClr val="000000">
                    <a:alpha val="43137"/>
                  </a:srgbClr>
                </a:outerShdw>
              </a:effectLst>
              <a:latin typeface="Harrington"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fade">
                                      <p:cBhvr>
                                        <p:cTn id="7" dur="20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ebfbaaf1c46de2b.jpg"/>
          <p:cNvPicPr>
            <a:picLocks noGrp="1" noChangeAspect="1"/>
          </p:cNvPicPr>
          <p:nvPr>
            <p:ph idx="1"/>
          </p:nvPr>
        </p:nvPicPr>
        <p:blipFill>
          <a:blip r:embed="rId2" cstate="print"/>
          <a:stretch>
            <a:fillRect/>
          </a:stretch>
        </p:blipFill>
        <p:spPr>
          <a:xfrm>
            <a:off x="0" y="0"/>
            <a:ext cx="12191999" cy="6858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descr="N8"/>
          <p:cNvPicPr>
            <a:picLocks noChangeAspect="1" noChangeArrowheads="1"/>
          </p:cNvPicPr>
          <p:nvPr/>
        </p:nvPicPr>
        <p:blipFill>
          <a:blip r:embed="rId3" cstate="print">
            <a:grayscl/>
          </a:blip>
          <a:srcRect/>
          <a:stretch>
            <a:fillRect/>
          </a:stretch>
        </p:blipFill>
        <p:spPr bwMode="auto">
          <a:xfrm>
            <a:off x="0" y="0"/>
            <a:ext cx="12192000" cy="6858000"/>
          </a:xfrm>
          <a:prstGeom prst="rect">
            <a:avLst/>
          </a:prstGeom>
          <a:noFill/>
        </p:spPr>
      </p:pic>
      <p:pic>
        <p:nvPicPr>
          <p:cNvPr id="10248" name="Picture 8" descr="N8"/>
          <p:cNvPicPr>
            <a:picLocks noChangeAspect="1" noChangeArrowheads="1"/>
          </p:cNvPicPr>
          <p:nvPr/>
        </p:nvPicPr>
        <p:blipFill>
          <a:blip r:embed="rId3" cstate="print"/>
          <a:srcRect/>
          <a:stretch>
            <a:fillRect/>
          </a:stretch>
        </p:blipFill>
        <p:spPr bwMode="auto">
          <a:xfrm>
            <a:off x="0" y="20638"/>
            <a:ext cx="12192000" cy="6837362"/>
          </a:xfrm>
          <a:prstGeom prst="rect">
            <a:avLst/>
          </a:prstGeom>
          <a:noFill/>
        </p:spPr>
      </p:pic>
      <p:sp>
        <p:nvSpPr>
          <p:cNvPr id="10249" name="Text Box 9"/>
          <p:cNvSpPr txBox="1">
            <a:spLocks noChangeArrowheads="1"/>
          </p:cNvSpPr>
          <p:nvPr/>
        </p:nvSpPr>
        <p:spPr bwMode="auto">
          <a:xfrm>
            <a:off x="1774826" y="333375"/>
            <a:ext cx="184731" cy="707886"/>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fontAlgn="base">
              <a:spcBef>
                <a:spcPct val="0"/>
              </a:spcBef>
              <a:spcAft>
                <a:spcPct val="0"/>
              </a:spcAft>
            </a:pPr>
            <a:endParaRPr lang="en-US" sz="4000" b="1" dirty="0">
              <a:solidFill>
                <a:srgbClr val="0066FF"/>
              </a:solidFill>
              <a:effectLst>
                <a:outerShdw blurRad="38100" dist="38100" dir="2700000" algn="tl">
                  <a:srgbClr val="000000">
                    <a:alpha val="43137"/>
                  </a:srgbClr>
                </a:outerShdw>
              </a:effectLst>
              <a:latin typeface="Harrington"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2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6690" name="Picture 2" descr="I:\DEPTCOMM\Zamcomm\Jody\ChartsEPS\147.jpg"/>
          <p:cNvPicPr>
            <a:picLocks noChangeAspect="1" noChangeArrowheads="1"/>
          </p:cNvPicPr>
          <p:nvPr/>
        </p:nvPicPr>
        <p:blipFill>
          <a:blip r:embed="rId3" cstate="print"/>
          <a:srcRect/>
          <a:stretch>
            <a:fillRect/>
          </a:stretch>
        </p:blipFill>
        <p:spPr bwMode="auto">
          <a:xfrm>
            <a:off x="731520" y="1"/>
            <a:ext cx="10698480" cy="6873875"/>
          </a:xfrm>
          <a:prstGeom prst="rect">
            <a:avLst/>
          </a:prstGeom>
          <a:noFill/>
        </p:spPr>
      </p:pic>
      <p:sp>
        <p:nvSpPr>
          <p:cNvPr id="3186691" name="Oval 3"/>
          <p:cNvSpPr>
            <a:spLocks noChangeArrowheads="1"/>
          </p:cNvSpPr>
          <p:nvPr/>
        </p:nvSpPr>
        <p:spPr bwMode="auto">
          <a:xfrm>
            <a:off x="8168640" y="4064000"/>
            <a:ext cx="2377440" cy="812800"/>
          </a:xfrm>
          <a:prstGeom prst="ellipse">
            <a:avLst/>
          </a:prstGeom>
          <a:noFill/>
          <a:ln w="9525">
            <a:solidFill>
              <a:srgbClr val="00B050"/>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186691"/>
                                        </p:tgtEl>
                                        <p:attrNameLst>
                                          <p:attrName>style.visibility</p:attrName>
                                        </p:attrNameLst>
                                      </p:cBhvr>
                                      <p:to>
                                        <p:strVal val="visible"/>
                                      </p:to>
                                    </p:set>
                                    <p:anim calcmode="lin" valueType="num">
                                      <p:cBhvr>
                                        <p:cTn id="7" dur="500" fill="hold"/>
                                        <p:tgtEl>
                                          <p:spTgt spid="3186691"/>
                                        </p:tgtEl>
                                        <p:attrNameLst>
                                          <p:attrName>ppt_w</p:attrName>
                                        </p:attrNameLst>
                                      </p:cBhvr>
                                      <p:tavLst>
                                        <p:tav tm="0">
                                          <p:val>
                                            <p:strVal val="4*#ppt_w"/>
                                          </p:val>
                                        </p:tav>
                                        <p:tav tm="100000">
                                          <p:val>
                                            <p:strVal val="#ppt_w"/>
                                          </p:val>
                                        </p:tav>
                                      </p:tavLst>
                                    </p:anim>
                                    <p:anim calcmode="lin" valueType="num">
                                      <p:cBhvr>
                                        <p:cTn id="8" dur="500" fill="hold"/>
                                        <p:tgtEl>
                                          <p:spTgt spid="318669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669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82" name="Picture 2" descr="I:\DEPTCOMM\Zamcomm\Jody\ChartsEPS\156.jpg"/>
          <p:cNvPicPr>
            <a:picLocks noChangeAspect="1" noChangeArrowheads="1"/>
          </p:cNvPicPr>
          <p:nvPr/>
        </p:nvPicPr>
        <p:blipFill>
          <a:blip r:embed="rId3" cstate="print"/>
          <a:srcRect/>
          <a:stretch>
            <a:fillRect/>
          </a:stretch>
        </p:blipFill>
        <p:spPr bwMode="auto">
          <a:xfrm>
            <a:off x="0" y="-250256"/>
            <a:ext cx="12192000" cy="7766792"/>
          </a:xfrm>
          <a:prstGeom prst="rect">
            <a:avLst/>
          </a:prstGeom>
          <a:noFill/>
        </p:spPr>
      </p:pic>
      <p:sp>
        <p:nvSpPr>
          <p:cNvPr id="1454084" name="Comment 4"/>
          <p:cNvSpPr>
            <a:spLocks noChangeArrowheads="1"/>
          </p:cNvSpPr>
          <p:nvPr/>
        </p:nvSpPr>
        <p:spPr bwMode="auto">
          <a:xfrm>
            <a:off x="2666197" y="-972152"/>
            <a:ext cx="6487428" cy="707886"/>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rPr>
              <a:t>Sometimes They Found Alliance Sometimes They Worked Apart!</a:t>
            </a:r>
          </a:p>
        </p:txBody>
      </p:sp>
      <p:sp>
        <p:nvSpPr>
          <p:cNvPr id="2" name="WordArt 3">
            <a:extLst>
              <a:ext uri="{FF2B5EF4-FFF2-40B4-BE49-F238E27FC236}">
                <a16:creationId xmlns:a16="http://schemas.microsoft.com/office/drawing/2014/main" id="{91F6CD58-5F16-703B-3B56-C7612F29AFBB}"/>
              </a:ext>
            </a:extLst>
          </p:cNvPr>
          <p:cNvSpPr>
            <a:spLocks noChangeArrowheads="1" noChangeShapeType="1" noTextEdit="1"/>
          </p:cNvSpPr>
          <p:nvPr/>
        </p:nvSpPr>
        <p:spPr bwMode="auto">
          <a:xfrm>
            <a:off x="1212783" y="115504"/>
            <a:ext cx="9817768" cy="60639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Humanism &amp; Nationalism Emergence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42" name="Picture 2" descr="I:\DEPTCOMM\Zamcomm\Jody\ChartsEPS\147.jpg"/>
          <p:cNvPicPr>
            <a:picLocks noChangeAspect="1" noChangeArrowheads="1"/>
          </p:cNvPicPr>
          <p:nvPr/>
        </p:nvPicPr>
        <p:blipFill>
          <a:blip r:embed="rId3" cstate="print"/>
          <a:srcRect/>
          <a:stretch>
            <a:fillRect/>
          </a:stretch>
        </p:blipFill>
        <p:spPr bwMode="auto">
          <a:xfrm>
            <a:off x="904240" y="1"/>
            <a:ext cx="10393680" cy="6873875"/>
          </a:xfrm>
          <a:prstGeom prst="rect">
            <a:avLst/>
          </a:prstGeom>
          <a:noFill/>
        </p:spPr>
      </p:pic>
      <p:sp>
        <p:nvSpPr>
          <p:cNvPr id="3184643" name="Oval 3"/>
          <p:cNvSpPr>
            <a:spLocks noChangeArrowheads="1"/>
          </p:cNvSpPr>
          <p:nvPr/>
        </p:nvSpPr>
        <p:spPr bwMode="auto">
          <a:xfrm>
            <a:off x="8270240" y="5344160"/>
            <a:ext cx="1991360" cy="721360"/>
          </a:xfrm>
          <a:prstGeom prst="ellipse">
            <a:avLst/>
          </a:prstGeom>
          <a:noFill/>
          <a:ln w="9525">
            <a:solidFill>
              <a:srgbClr val="00B050"/>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184645" name="WordArt 5"/>
          <p:cNvSpPr>
            <a:spLocks noChangeArrowheads="1" noChangeShapeType="1" noTextEdit="1"/>
          </p:cNvSpPr>
          <p:nvPr/>
        </p:nvSpPr>
        <p:spPr bwMode="auto">
          <a:xfrm>
            <a:off x="-23012400" y="5791200"/>
            <a:ext cx="23012400" cy="106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20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New Mindset Of Non-Institutional Individualism!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184643"/>
                                        </p:tgtEl>
                                        <p:attrNameLst>
                                          <p:attrName>style.visibility</p:attrName>
                                        </p:attrNameLst>
                                      </p:cBhvr>
                                      <p:to>
                                        <p:strVal val="visible"/>
                                      </p:to>
                                    </p:set>
                                    <p:anim calcmode="lin" valueType="num">
                                      <p:cBhvr>
                                        <p:cTn id="7" dur="500" fill="hold"/>
                                        <p:tgtEl>
                                          <p:spTgt spid="3184643"/>
                                        </p:tgtEl>
                                        <p:attrNameLst>
                                          <p:attrName>ppt_w</p:attrName>
                                        </p:attrNameLst>
                                      </p:cBhvr>
                                      <p:tavLst>
                                        <p:tav tm="0">
                                          <p:val>
                                            <p:strVal val="4*#ppt_w"/>
                                          </p:val>
                                        </p:tav>
                                        <p:tav tm="100000">
                                          <p:val>
                                            <p:strVal val="#ppt_w"/>
                                          </p:val>
                                        </p:tav>
                                      </p:tavLst>
                                    </p:anim>
                                    <p:anim calcmode="lin" valueType="num">
                                      <p:cBhvr>
                                        <p:cTn id="8" dur="500" fill="hold"/>
                                        <p:tgtEl>
                                          <p:spTgt spid="318464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3184645"/>
                                        </p:tgtEl>
                                        <p:attrNameLst>
                                          <p:attrName>style.visibility</p:attrName>
                                        </p:attrNameLst>
                                      </p:cBhvr>
                                      <p:to>
                                        <p:strVal val="visible"/>
                                      </p:to>
                                    </p:set>
                                    <p:anim calcmode="lin" valueType="num">
                                      <p:cBhvr additive="base">
                                        <p:cTn id="13" dur="5000" fill="hold"/>
                                        <p:tgtEl>
                                          <p:spTgt spid="3184645"/>
                                        </p:tgtEl>
                                        <p:attrNameLst>
                                          <p:attrName>ppt_x</p:attrName>
                                        </p:attrNameLst>
                                      </p:cBhvr>
                                      <p:tavLst>
                                        <p:tav tm="0">
                                          <p:val>
                                            <p:strVal val="1+#ppt_w/2"/>
                                          </p:val>
                                        </p:tav>
                                        <p:tav tm="100000">
                                          <p:val>
                                            <p:strVal val="#ppt_x"/>
                                          </p:val>
                                        </p:tav>
                                      </p:tavLst>
                                    </p:anim>
                                    <p:anim calcmode="lin" valueType="num">
                                      <p:cBhvr additive="base">
                                        <p:cTn id="14" dur="5000" fill="hold"/>
                                        <p:tgtEl>
                                          <p:spTgt spid="31846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43" grpId="0" animBg="1"/>
      <p:bldP spid="318464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401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1502</a:t>
            </a:r>
            <a:endParaRPr lang="en-US" sz="2800">
              <a:solidFill>
                <a:srgbClr val="000000"/>
              </a:solidFill>
              <a:latin typeface="Times New Roman" pitchFamily="18" charset="0"/>
            </a:endParaRPr>
          </a:p>
        </p:txBody>
      </p:sp>
      <p:sp>
        <p:nvSpPr>
          <p:cNvPr id="277401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77402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7402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400">
                <a:solidFill>
                  <a:srgbClr val="000000"/>
                </a:solidFill>
                <a:latin typeface="Times New Roman" pitchFamily="18" charset="0"/>
              </a:rPr>
              <a:t>Erasmus, leader of German humanism, future priest, philosopher, </a:t>
            </a:r>
            <a:br>
              <a:rPr lang="en-US" sz="3400">
                <a:solidFill>
                  <a:srgbClr val="000000"/>
                </a:solidFill>
                <a:latin typeface="Times New Roman" pitchFamily="18" charset="0"/>
              </a:rPr>
            </a:br>
            <a:r>
              <a:rPr lang="en-US" sz="3400">
                <a:solidFill>
                  <a:srgbClr val="000000"/>
                </a:solidFill>
                <a:latin typeface="Times New Roman" pitchFamily="18" charset="0"/>
              </a:rPr>
              <a:t>writer, and Greek scholar, writes </a:t>
            </a:r>
            <a:br>
              <a:rPr lang="en-US" sz="3400">
                <a:solidFill>
                  <a:srgbClr val="000000"/>
                </a:solidFill>
                <a:latin typeface="Times New Roman" pitchFamily="18" charset="0"/>
              </a:rPr>
            </a:br>
            <a:r>
              <a:rPr lang="en-US" sz="3400" i="1">
                <a:solidFill>
                  <a:srgbClr val="000000"/>
                </a:solidFill>
                <a:latin typeface="Times New Roman" pitchFamily="18" charset="0"/>
              </a:rPr>
              <a:t>Enchiridion</a:t>
            </a:r>
            <a:r>
              <a:rPr lang="en-US" sz="3400">
                <a:solidFill>
                  <a:srgbClr val="000000"/>
                </a:solidFill>
                <a:latin typeface="Times New Roman" pitchFamily="18" charset="0"/>
              </a:rPr>
              <a:t> (“The Handbook of </a:t>
            </a:r>
            <a:br>
              <a:rPr lang="en-US" sz="3400">
                <a:solidFill>
                  <a:srgbClr val="000000"/>
                </a:solidFill>
                <a:latin typeface="Times New Roman" pitchFamily="18" charset="0"/>
              </a:rPr>
            </a:br>
            <a:r>
              <a:rPr lang="en-US" sz="3400">
                <a:solidFill>
                  <a:srgbClr val="000000"/>
                </a:solidFill>
                <a:latin typeface="Times New Roman" pitchFamily="18" charset="0"/>
              </a:rPr>
              <a:t>the Christian </a:t>
            </a:r>
            <a:br>
              <a:rPr lang="en-US" sz="3400">
                <a:solidFill>
                  <a:srgbClr val="000000"/>
                </a:solidFill>
                <a:latin typeface="Times New Roman" pitchFamily="18" charset="0"/>
              </a:rPr>
            </a:br>
            <a:r>
              <a:rPr lang="en-US" sz="3400">
                <a:solidFill>
                  <a:srgbClr val="000000"/>
                </a:solidFill>
                <a:latin typeface="Times New Roman" pitchFamily="18" charset="0"/>
              </a:rPr>
              <a:t>Soldier”), </a:t>
            </a:r>
            <a:br>
              <a:rPr lang="en-US" sz="3400">
                <a:solidFill>
                  <a:srgbClr val="000000"/>
                </a:solidFill>
                <a:latin typeface="Times New Roman" pitchFamily="18" charset="0"/>
              </a:rPr>
            </a:br>
            <a:r>
              <a:rPr lang="en-US" sz="3400">
                <a:solidFill>
                  <a:srgbClr val="000000"/>
                </a:solidFill>
                <a:latin typeface="Times New Roman" pitchFamily="18" charset="0"/>
              </a:rPr>
              <a:t>promoting </a:t>
            </a:r>
            <a:br>
              <a:rPr lang="en-US" sz="3400">
                <a:solidFill>
                  <a:srgbClr val="000000"/>
                </a:solidFill>
                <a:latin typeface="Times New Roman" pitchFamily="18" charset="0"/>
              </a:rPr>
            </a:br>
            <a:r>
              <a:rPr lang="en-US" sz="3400">
                <a:solidFill>
                  <a:srgbClr val="000000"/>
                </a:solidFill>
                <a:latin typeface="Times New Roman" pitchFamily="18" charset="0"/>
              </a:rPr>
              <a:t>a Christianity </a:t>
            </a:r>
            <a:br>
              <a:rPr lang="en-US" sz="3400">
                <a:solidFill>
                  <a:srgbClr val="000000"/>
                </a:solidFill>
                <a:latin typeface="Times New Roman" pitchFamily="18" charset="0"/>
              </a:rPr>
            </a:br>
            <a:r>
              <a:rPr lang="en-US" sz="3400">
                <a:solidFill>
                  <a:srgbClr val="000000"/>
                </a:solidFill>
                <a:latin typeface="Times New Roman" pitchFamily="18" charset="0"/>
              </a:rPr>
              <a:t>based on the </a:t>
            </a:r>
            <a:br>
              <a:rPr lang="en-US" sz="3400">
                <a:solidFill>
                  <a:srgbClr val="000000"/>
                </a:solidFill>
                <a:latin typeface="Times New Roman" pitchFamily="18" charset="0"/>
              </a:rPr>
            </a:br>
            <a:r>
              <a:rPr lang="en-US" sz="3400">
                <a:solidFill>
                  <a:srgbClr val="000000"/>
                </a:solidFill>
                <a:latin typeface="Times New Roman" pitchFamily="18" charset="0"/>
              </a:rPr>
              <a:t>Sermon of </a:t>
            </a:r>
            <a:br>
              <a:rPr lang="en-US" sz="3400">
                <a:solidFill>
                  <a:srgbClr val="000000"/>
                </a:solidFill>
                <a:latin typeface="Times New Roman" pitchFamily="18" charset="0"/>
              </a:rPr>
            </a:br>
            <a:r>
              <a:rPr lang="en-US" sz="3400">
                <a:solidFill>
                  <a:srgbClr val="000000"/>
                </a:solidFill>
                <a:latin typeface="Times New Roman" pitchFamily="18" charset="0"/>
              </a:rPr>
              <a:t>the Mount</a:t>
            </a:r>
            <a:r>
              <a:rPr lang="en-US" sz="3200">
                <a:solidFill>
                  <a:srgbClr val="000000"/>
                </a:solidFill>
                <a:latin typeface="Times New Roman" pitchFamily="18" charset="0"/>
              </a:rPr>
              <a:t> </a:t>
            </a:r>
          </a:p>
        </p:txBody>
      </p:sp>
      <p:grpSp>
        <p:nvGrpSpPr>
          <p:cNvPr id="2774022" name="Group 6"/>
          <p:cNvGrpSpPr>
            <a:grpSpLocks/>
          </p:cNvGrpSpPr>
          <p:nvPr/>
        </p:nvGrpSpPr>
        <p:grpSpPr bwMode="auto">
          <a:xfrm>
            <a:off x="6172200" y="2667000"/>
            <a:ext cx="4495800" cy="4154488"/>
            <a:chOff x="2928" y="1680"/>
            <a:chExt cx="2832" cy="2617"/>
          </a:xfrm>
        </p:grpSpPr>
        <p:sp>
          <p:nvSpPr>
            <p:cNvPr id="2774023" name="Text Box 7"/>
            <p:cNvSpPr txBox="1">
              <a:spLocks noChangeArrowheads="1"/>
            </p:cNvSpPr>
            <p:nvPr/>
          </p:nvSpPr>
          <p:spPr bwMode="auto">
            <a:xfrm>
              <a:off x="2928" y="4032"/>
              <a:ext cx="2832"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Erasmus, </a:t>
              </a:r>
              <a:r>
                <a:rPr lang="en-US" sz="2400">
                  <a:solidFill>
                    <a:srgbClr val="000000"/>
                  </a:solidFill>
                  <a:latin typeface="Times New Roman" pitchFamily="18" charset="0"/>
                </a:rPr>
                <a:t>Hans Holbein (1523)</a:t>
              </a:r>
            </a:p>
          </p:txBody>
        </p:sp>
        <p:pic>
          <p:nvPicPr>
            <p:cNvPr id="2774024" name="Picture 8" descr="Hans_Holbein_d"/>
            <p:cNvPicPr>
              <a:picLocks noChangeAspect="1" noChangeArrowheads="1"/>
            </p:cNvPicPr>
            <p:nvPr/>
          </p:nvPicPr>
          <p:blipFill>
            <a:blip r:embed="rId4" cstate="print"/>
            <a:srcRect t="3922" b="3922"/>
            <a:stretch>
              <a:fillRect/>
            </a:stretch>
          </p:blipFill>
          <p:spPr bwMode="auto">
            <a:xfrm>
              <a:off x="3360" y="1680"/>
              <a:ext cx="1849" cy="225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74022"/>
                                        </p:tgtEl>
                                        <p:attrNameLst>
                                          <p:attrName>style.visibility</p:attrName>
                                        </p:attrNameLst>
                                      </p:cBhvr>
                                      <p:to>
                                        <p:strVal val="visible"/>
                                      </p:to>
                                    </p:set>
                                    <p:animEffect transition="in" filter="dissolve">
                                      <p:cBhvr>
                                        <p:cTn id="7" dur="500"/>
                                        <p:tgtEl>
                                          <p:spTgt spid="2774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02117" name="Picture 5" descr="Erasmus"/>
          <p:cNvPicPr>
            <a:picLocks noChangeAspect="1" noChangeArrowheads="1"/>
          </p:cNvPicPr>
          <p:nvPr/>
        </p:nvPicPr>
        <p:blipFill>
          <a:blip r:embed="rId4" cstate="print">
            <a:lum contrast="18000"/>
          </a:blip>
          <a:srcRect/>
          <a:stretch>
            <a:fillRect/>
          </a:stretch>
        </p:blipFill>
        <p:spPr bwMode="auto">
          <a:xfrm>
            <a:off x="2536826" y="881063"/>
            <a:ext cx="3148013" cy="4343400"/>
          </a:xfrm>
          <a:prstGeom prst="rect">
            <a:avLst/>
          </a:prstGeom>
          <a:noFill/>
        </p:spPr>
      </p:pic>
      <p:sp>
        <p:nvSpPr>
          <p:cNvPr id="602118" name="Rectangle 6"/>
          <p:cNvSpPr>
            <a:spLocks noGrp="1" noChangeArrowheads="1"/>
          </p:cNvSpPr>
          <p:nvPr>
            <p:ph type="title"/>
          </p:nvPr>
        </p:nvSpPr>
        <p:spPr/>
        <p:txBody>
          <a:bodyPr/>
          <a:lstStyle/>
          <a:p>
            <a:r>
              <a:rPr lang="en-US"/>
              <a:t>Erasmus, Christian Humanist</a:t>
            </a:r>
          </a:p>
        </p:txBody>
      </p:sp>
      <p:sp>
        <p:nvSpPr>
          <p:cNvPr id="602119" name="Rectangle 7"/>
          <p:cNvSpPr>
            <a:spLocks noGrp="1" noChangeArrowheads="1"/>
          </p:cNvSpPr>
          <p:nvPr>
            <p:ph type="body" idx="1"/>
          </p:nvPr>
        </p:nvSpPr>
        <p:spPr>
          <a:xfrm>
            <a:off x="5715000" y="990600"/>
            <a:ext cx="4495800" cy="5334000"/>
          </a:xfrm>
        </p:spPr>
        <p:txBody>
          <a:bodyPr/>
          <a:lstStyle/>
          <a:p>
            <a:r>
              <a:rPr lang="en-US" dirty="0"/>
              <a:t>As a young man, Erasmus had been taught by Brothers   of the Common Life.</a:t>
            </a:r>
          </a:p>
          <a:p>
            <a:r>
              <a:rPr lang="en-US" dirty="0"/>
              <a:t>These teachers whetted Erasmus’ taste for the Greek language.</a:t>
            </a:r>
          </a:p>
        </p:txBody>
      </p:sp>
      <p:sp>
        <p:nvSpPr>
          <p:cNvPr id="602120" name="Rectangle 8"/>
          <p:cNvSpPr>
            <a:spLocks noChangeArrowheads="1"/>
          </p:cNvSpPr>
          <p:nvPr/>
        </p:nvSpPr>
        <p:spPr bwMode="auto">
          <a:xfrm>
            <a:off x="3614738" y="5334001"/>
            <a:ext cx="1185862" cy="396875"/>
          </a:xfrm>
          <a:prstGeom prst="rect">
            <a:avLst/>
          </a:prstGeom>
          <a:noFill/>
          <a:ln w="9525">
            <a:noFill/>
            <a:miter lim="800000"/>
            <a:headEnd/>
            <a:tailEnd/>
          </a:ln>
          <a:effectLst/>
        </p:spPr>
        <p:txBody>
          <a:bodyPr wrap="none">
            <a:spAutoFit/>
          </a:bodyPr>
          <a:lstStyle/>
          <a:p>
            <a:pPr fontAlgn="base">
              <a:spcBef>
                <a:spcPct val="50000"/>
              </a:spcBef>
              <a:spcAft>
                <a:spcPct val="0"/>
              </a:spcAft>
            </a:pPr>
            <a:r>
              <a:rPr lang="en-US" sz="2000" i="1">
                <a:solidFill>
                  <a:srgbClr val="000000"/>
                </a:solidFill>
                <a:latin typeface="Arial" charset="0"/>
                <a:ea typeface="ＭＳ Ｐゴシック"/>
                <a:cs typeface="Arial" charset="0"/>
              </a:rPr>
              <a:t>Erasmus</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3145" name="Rectangle 9"/>
          <p:cNvSpPr>
            <a:spLocks noGrp="1" noChangeArrowheads="1"/>
          </p:cNvSpPr>
          <p:nvPr>
            <p:ph type="title"/>
          </p:nvPr>
        </p:nvSpPr>
        <p:spPr/>
        <p:txBody>
          <a:bodyPr/>
          <a:lstStyle/>
          <a:p>
            <a:r>
              <a:rPr lang="en-US"/>
              <a:t>Erasmus, Christian Humanist</a:t>
            </a:r>
          </a:p>
        </p:txBody>
      </p:sp>
      <p:sp>
        <p:nvSpPr>
          <p:cNvPr id="603146" name="Rectangle 10"/>
          <p:cNvSpPr>
            <a:spLocks noGrp="1" noChangeArrowheads="1"/>
          </p:cNvSpPr>
          <p:nvPr>
            <p:ph type="body" idx="1"/>
          </p:nvPr>
        </p:nvSpPr>
        <p:spPr/>
        <p:txBody>
          <a:bodyPr/>
          <a:lstStyle/>
          <a:p>
            <a:r>
              <a:rPr lang="en-US"/>
              <a:t>In 1516, Erasmus edited and published a Greek New Testament.</a:t>
            </a:r>
          </a:p>
          <a:p>
            <a:r>
              <a:rPr lang="en-US"/>
              <a:t>Now the original words of the apostles were available to anyone.</a:t>
            </a:r>
          </a:p>
          <a:p>
            <a:r>
              <a:rPr lang="en-US"/>
              <a:t>Erasmus was a faithful Catholic priest and scholar, yet his Greek New Testament became the tool that would launch the Protestant Reformation.</a:t>
            </a: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221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1516</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8221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8221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8221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Erasmus publishes a Greek translation of the New Testament</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82214" name="AutoShape 6"/>
          <p:cNvSpPr>
            <a:spLocks noChangeArrowheads="1"/>
          </p:cNvSpPr>
          <p:nvPr/>
        </p:nvSpPr>
        <p:spPr bwMode="auto">
          <a:xfrm>
            <a:off x="3505200" y="1600200"/>
            <a:ext cx="6934200" cy="4953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82215" name="Text Box 7"/>
          <p:cNvSpPr txBox="1">
            <a:spLocks noChangeArrowheads="1"/>
          </p:cNvSpPr>
          <p:nvPr/>
        </p:nvSpPr>
        <p:spPr bwMode="auto">
          <a:xfrm>
            <a:off x="3581400" y="1641476"/>
            <a:ext cx="6781800" cy="38766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Later editions of his Greek text form the basis of the </a:t>
            </a:r>
            <a:r>
              <a:rPr kumimoji="0" lang="en-US" sz="3100" b="0" i="1" u="none" strike="noStrike" kern="1200" cap="none" spc="0" normalizeH="0" baseline="0" noProof="0">
                <a:ln>
                  <a:noFill/>
                </a:ln>
                <a:solidFill>
                  <a:srgbClr val="000000"/>
                </a:solidFill>
                <a:effectLst/>
                <a:uLnTx/>
                <a:uFillTx/>
                <a:latin typeface="Times New Roman" pitchFamily="18" charset="0"/>
                <a:ea typeface="+mn-ea"/>
                <a:cs typeface="+mn-cs"/>
              </a:rPr>
              <a:t>textus receptus</a:t>
            </a: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 and are used by Martin Luther, William Tyndale, and the King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James Bible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(Authorized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Version)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translators.</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82216" name="Group 8"/>
          <p:cNvGrpSpPr>
            <a:grpSpLocks/>
          </p:cNvGrpSpPr>
          <p:nvPr/>
        </p:nvGrpSpPr>
        <p:grpSpPr bwMode="auto">
          <a:xfrm>
            <a:off x="5867400" y="3352800"/>
            <a:ext cx="4343400" cy="2998788"/>
            <a:chOff x="2736" y="2112"/>
            <a:chExt cx="2736" cy="1889"/>
          </a:xfrm>
        </p:grpSpPr>
        <p:pic>
          <p:nvPicPr>
            <p:cNvPr id="2782217" name="Picture 9"/>
            <p:cNvPicPr>
              <a:picLocks noChangeAspect="1" noChangeArrowheads="1"/>
            </p:cNvPicPr>
            <p:nvPr/>
          </p:nvPicPr>
          <p:blipFill>
            <a:blip r:embed="rId4" cstate="print">
              <a:clrChange>
                <a:clrFrom>
                  <a:srgbClr val="FFFFFF"/>
                </a:clrFrom>
                <a:clrTo>
                  <a:srgbClr val="FFFFFF">
                    <a:alpha val="0"/>
                  </a:srgbClr>
                </a:clrTo>
              </a:clrChange>
              <a:lum bright="-6000" contrast="48000"/>
            </a:blip>
            <a:srcRect/>
            <a:stretch>
              <a:fillRect/>
            </a:stretch>
          </p:blipFill>
          <p:spPr bwMode="auto">
            <a:xfrm>
              <a:off x="2832" y="2112"/>
              <a:ext cx="2496" cy="1593"/>
            </a:xfrm>
            <a:prstGeom prst="rect">
              <a:avLst/>
            </a:prstGeom>
            <a:noFill/>
          </p:spPr>
        </p:pic>
        <p:sp>
          <p:nvSpPr>
            <p:cNvPr id="2782218" name="Text Box 10"/>
            <p:cNvSpPr txBox="1">
              <a:spLocks noChangeArrowheads="1"/>
            </p:cNvSpPr>
            <p:nvPr/>
          </p:nvSpPr>
          <p:spPr bwMode="auto">
            <a:xfrm>
              <a:off x="2736" y="3744"/>
              <a:ext cx="273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Greek New Testament of Erasmus</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36362310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221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82216"/>
                                        </p:tgtEl>
                                        <p:attrNameLst>
                                          <p:attrName>style.visibility</p:attrName>
                                        </p:attrNameLst>
                                      </p:cBhvr>
                                      <p:to>
                                        <p:strVal val="visible"/>
                                      </p:to>
                                    </p:set>
                                    <p:animEffect transition="in" filter="dissolve">
                                      <p:cBhvr>
                                        <p:cTn id="10" dur="500"/>
                                        <p:tgtEl>
                                          <p:spTgt spid="2782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2215"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4470" name="Picture 6" descr="HWGTB rosebgnotimeline"/>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pic>
        <p:nvPicPr>
          <p:cNvPr id="121446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05000" y="304800"/>
            <a:ext cx="8534400" cy="5448300"/>
          </a:xfrm>
          <a:prstGeom prst="rect">
            <a:avLst/>
          </a:prstGeom>
          <a:noFill/>
        </p:spPr>
      </p:pic>
      <p:sp>
        <p:nvSpPr>
          <p:cNvPr id="1214468" name="Text Box 4"/>
          <p:cNvSpPr txBox="1">
            <a:spLocks noChangeArrowheads="1"/>
          </p:cNvSpPr>
          <p:nvPr/>
        </p:nvSpPr>
        <p:spPr bwMode="auto">
          <a:xfrm>
            <a:off x="2514600" y="5832903"/>
            <a:ext cx="7315200" cy="830997"/>
          </a:xfrm>
          <a:prstGeom prst="rect">
            <a:avLst/>
          </a:prstGeom>
          <a:noFill/>
          <a:ln w="9525">
            <a:noFill/>
            <a:miter lim="800000"/>
            <a:headEnd/>
            <a:tailEnd/>
          </a:ln>
          <a:effectLst/>
        </p:spPr>
        <p:txBody>
          <a:bodyPr anchor="ctr">
            <a:spAutoFit/>
          </a:bodyPr>
          <a:lstStyle/>
          <a:p>
            <a:pPr algn="ctr" eaLnBrk="0" fontAlgn="base" hangingPunct="0">
              <a:spcBef>
                <a:spcPct val="50000"/>
              </a:spcBef>
              <a:spcAft>
                <a:spcPct val="0"/>
              </a:spcAft>
            </a:pPr>
            <a:r>
              <a:rPr lang="en-US" sz="2400" b="1">
                <a:solidFill>
                  <a:srgbClr val="000000"/>
                </a:solidFill>
                <a:effectLst>
                  <a:outerShdw blurRad="38100" dist="38100" dir="2700000" algn="tl">
                    <a:srgbClr val="000000">
                      <a:alpha val="43137"/>
                    </a:srgbClr>
                  </a:outerShdw>
                </a:effectLst>
                <a:latin typeface="Arial" charset="0"/>
              </a:rPr>
              <a:t>The Greek New Testament of Erasmus               </a:t>
            </a:r>
            <a:r>
              <a:rPr lang="en-US" sz="2000" b="1">
                <a:solidFill>
                  <a:srgbClr val="000000"/>
                </a:solidFill>
                <a:effectLst>
                  <a:outerShdw blurRad="38100" dist="38100" dir="2700000" algn="tl">
                    <a:srgbClr val="000000">
                      <a:alpha val="43137"/>
                    </a:srgbClr>
                  </a:outerShdw>
                </a:effectLst>
                <a:latin typeface="Arial" charset="0"/>
              </a:rPr>
              <a:t>AD</a:t>
            </a:r>
            <a:r>
              <a:rPr lang="en-US" sz="2400" b="1">
                <a:solidFill>
                  <a:srgbClr val="000000"/>
                </a:solidFill>
                <a:effectLst>
                  <a:outerShdw blurRad="38100" dist="38100" dir="2700000" algn="tl">
                    <a:srgbClr val="000000">
                      <a:alpha val="43137"/>
                    </a:srgbClr>
                  </a:outerShdw>
                </a:effectLst>
                <a:latin typeface="Arial" charset="0"/>
              </a:rPr>
              <a:t> 1516</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14468">
                                            <p:txEl>
                                              <p:pRg st="0" end="0"/>
                                            </p:txEl>
                                          </p:spTgt>
                                        </p:tgtEl>
                                        <p:attrNameLst>
                                          <p:attrName>style.visibility</p:attrName>
                                        </p:attrNameLst>
                                      </p:cBhvr>
                                      <p:to>
                                        <p:strVal val="visible"/>
                                      </p:to>
                                    </p:set>
                                    <p:animEffect transition="in" filter="dissolve">
                                      <p:cBhvr>
                                        <p:cTn id="7" dur="500"/>
                                        <p:tgtEl>
                                          <p:spTgt spid="12144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468" grpId="0" build="p" autoUpdateAnimBg="0"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5" name="Picture 125"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1453" name="Text Box 13"/>
          <p:cNvSpPr txBox="1">
            <a:spLocks noChangeArrowheads="1"/>
          </p:cNvSpPr>
          <p:nvPr/>
        </p:nvSpPr>
        <p:spPr bwMode="auto">
          <a:xfrm>
            <a:off x="2133600" y="1295400"/>
            <a:ext cx="7924800" cy="1754326"/>
          </a:xfrm>
          <a:prstGeom prst="rect">
            <a:avLst/>
          </a:prstGeom>
          <a:noFill/>
          <a:ln w="9525">
            <a:noFill/>
            <a:miter lim="800000"/>
            <a:headEnd/>
            <a:tailEnd/>
          </a:ln>
          <a:effectLst/>
        </p:spPr>
        <p:txBody>
          <a:bodyPr>
            <a:spAutoFit/>
          </a:bodyPr>
          <a:lstStyle/>
          <a:p>
            <a:pPr eaLnBrk="0" fontAlgn="base" hangingPunct="0">
              <a:spcBef>
                <a:spcPct val="0"/>
              </a:spcBef>
              <a:spcAft>
                <a:spcPct val="0"/>
              </a:spcAft>
              <a:buFontTx/>
              <a:buChar char="•"/>
            </a:pPr>
            <a:endParaRPr lang="en-US" sz="1200" b="1">
              <a:solidFill>
                <a:srgbClr val="000000"/>
              </a:solidFill>
              <a:effectLst>
                <a:outerShdw blurRad="38100" dist="38100" dir="2700000" algn="tl">
                  <a:srgbClr val="000000">
                    <a:alpha val="43137"/>
                  </a:srgbClr>
                </a:outerShdw>
              </a:effectLst>
              <a:latin typeface="Arial" charset="0"/>
            </a:endParaRP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Erasmus’s goal was that everyone be able to read the Bible, “from the farmer in the field to the weaver at the loom.”</a:t>
            </a:r>
          </a:p>
        </p:txBody>
      </p:sp>
      <p:sp>
        <p:nvSpPr>
          <p:cNvPr id="61455" name="Rectangle 15"/>
          <p:cNvSpPr>
            <a:spLocks noChangeArrowheads="1"/>
          </p:cNvSpPr>
          <p:nvPr/>
        </p:nvSpPr>
        <p:spPr bwMode="auto">
          <a:xfrm>
            <a:off x="2124076" y="2971801"/>
            <a:ext cx="8086725" cy="254952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His Greek text forms the basis of the  </a:t>
            </a:r>
            <a:r>
              <a:rPr lang="en-US" sz="3200" b="1" i="1">
                <a:solidFill>
                  <a:srgbClr val="000000"/>
                </a:solidFill>
                <a:effectLst>
                  <a:outerShdw blurRad="38100" dist="38100" dir="2700000" algn="tl">
                    <a:srgbClr val="000000">
                      <a:alpha val="43137"/>
                    </a:srgbClr>
                  </a:outerShdw>
                </a:effectLst>
                <a:latin typeface="Arial" charset="0"/>
              </a:rPr>
              <a:t>Textus Receptus</a:t>
            </a:r>
            <a:r>
              <a:rPr lang="en-US" sz="3200" b="1">
                <a:solidFill>
                  <a:srgbClr val="000000"/>
                </a:solidFill>
                <a:effectLst>
                  <a:outerShdw blurRad="38100" dist="38100" dir="2700000" algn="tl">
                    <a:srgbClr val="000000">
                      <a:alpha val="43137"/>
                    </a:srgbClr>
                  </a:outerShdw>
                </a:effectLst>
                <a:latin typeface="I Helvetica Oblique" charset="0"/>
              </a:rPr>
              <a:t> </a:t>
            </a:r>
            <a:r>
              <a:rPr lang="en-US" sz="3200" b="1">
                <a:solidFill>
                  <a:srgbClr val="000000"/>
                </a:solidFill>
                <a:effectLst>
                  <a:outerShdw blurRad="38100" dist="38100" dir="2700000" algn="tl">
                    <a:srgbClr val="000000">
                      <a:alpha val="43137"/>
                    </a:srgbClr>
                  </a:outerShdw>
                </a:effectLst>
                <a:latin typeface="Arial" charset="0"/>
              </a:rPr>
              <a:t>or</a:t>
            </a:r>
            <a:r>
              <a:rPr lang="en-US" sz="3200" b="1">
                <a:solidFill>
                  <a:srgbClr val="000000"/>
                </a:solidFill>
                <a:effectLst>
                  <a:outerShdw blurRad="38100" dist="38100" dir="2700000" algn="tl">
                    <a:srgbClr val="000000">
                      <a:alpha val="43137"/>
                    </a:srgbClr>
                  </a:outerShdw>
                </a:effectLst>
                <a:latin typeface="I Helvetica Oblique" charset="0"/>
              </a:rPr>
              <a:t> </a:t>
            </a:r>
            <a:r>
              <a:rPr lang="en-US" sz="3200" b="1" i="1">
                <a:solidFill>
                  <a:srgbClr val="000000"/>
                </a:solidFill>
                <a:effectLst>
                  <a:outerShdw blurRad="38100" dist="38100" dir="2700000" algn="tl">
                    <a:srgbClr val="000000">
                      <a:alpha val="43137"/>
                    </a:srgbClr>
                  </a:outerShdw>
                </a:effectLst>
                <a:latin typeface="Arial" charset="0"/>
              </a:rPr>
              <a:t>received text.</a:t>
            </a:r>
            <a:r>
              <a:rPr lang="en-US" sz="3200" b="1">
                <a:solidFill>
                  <a:srgbClr val="000000"/>
                </a:solidFill>
                <a:effectLst>
                  <a:outerShdw blurRad="38100" dist="38100" dir="2700000" algn="tl">
                    <a:srgbClr val="000000">
                      <a:alpha val="43137"/>
                    </a:srgbClr>
                  </a:outerShdw>
                </a:effectLst>
                <a:latin typeface="Arial" charset="0"/>
              </a:rPr>
              <a:t>          </a:t>
            </a: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The </a:t>
            </a:r>
            <a:r>
              <a:rPr lang="en-US" sz="3200" b="1" i="1">
                <a:solidFill>
                  <a:srgbClr val="000000"/>
                </a:solidFill>
                <a:effectLst>
                  <a:outerShdw blurRad="38100" dist="38100" dir="2700000" algn="tl">
                    <a:srgbClr val="000000">
                      <a:alpha val="43137"/>
                    </a:srgbClr>
                  </a:outerShdw>
                </a:effectLst>
                <a:latin typeface="Arial" charset="0"/>
              </a:rPr>
              <a:t>Textus Receptus</a:t>
            </a:r>
            <a:r>
              <a:rPr lang="en-US" sz="3200" b="1">
                <a:solidFill>
                  <a:srgbClr val="000000"/>
                </a:solidFill>
                <a:effectLst>
                  <a:outerShdw blurRad="38100" dist="38100" dir="2700000" algn="tl">
                    <a:srgbClr val="000000">
                      <a:alpha val="43137"/>
                    </a:srgbClr>
                  </a:outerShdw>
                </a:effectLst>
                <a:latin typeface="Arial" charset="0"/>
              </a:rPr>
              <a:t> is used later by </a:t>
            </a: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Martin Luther, William Tyndale, and the King James translators.</a:t>
            </a:r>
          </a:p>
        </p:txBody>
      </p:sp>
      <p:sp>
        <p:nvSpPr>
          <p:cNvPr id="61458" name="Text Box 18"/>
          <p:cNvSpPr txBox="1">
            <a:spLocks noChangeArrowheads="1"/>
          </p:cNvSpPr>
          <p:nvPr/>
        </p:nvSpPr>
        <p:spPr bwMode="auto">
          <a:xfrm>
            <a:off x="2952751" y="533400"/>
            <a:ext cx="1700213"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1516</a:t>
            </a:r>
          </a:p>
        </p:txBody>
      </p:sp>
      <p:sp>
        <p:nvSpPr>
          <p:cNvPr id="61550" name="AutoShape 110"/>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61557" name="Text Box 117"/>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61563" name="Text Box 123"/>
          <p:cNvSpPr txBox="1">
            <a:spLocks noChangeArrowheads="1"/>
          </p:cNvSpPr>
          <p:nvPr/>
        </p:nvSpPr>
        <p:spPr bwMode="auto">
          <a:xfrm>
            <a:off x="6553200" y="593726"/>
            <a:ext cx="28194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000" b="1">
                <a:solidFill>
                  <a:srgbClr val="660104"/>
                </a:solidFill>
                <a:effectLst>
                  <a:outerShdw blurRad="38100" dist="38100" dir="2700000" algn="tl">
                    <a:srgbClr val="000000"/>
                  </a:outerShdw>
                </a:effectLst>
                <a:latin typeface="Arial" charset="0"/>
              </a:rPr>
              <a:t>Erasmus</a:t>
            </a:r>
            <a:endParaRPr lang="en-US" sz="4000" b="1">
              <a:solidFill>
                <a:srgbClr val="000000"/>
              </a:solidFill>
              <a:effectLst>
                <a:outerShdw blurRad="38100" dist="38100" dir="2700000" algn="tl">
                  <a:srgbClr val="FFFFFF"/>
                </a:outerShdw>
              </a:effectLst>
              <a:latin typeface="Arial" charset="0"/>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2" cstate="print"/>
          <a:stretch>
            <a:fillRect/>
          </a:stretch>
        </p:blipFill>
        <p:spPr>
          <a:xfrm>
            <a:off x="0" y="21133"/>
            <a:ext cx="12192000" cy="6858000"/>
          </a:xfrm>
          <a:prstGeom prst="rect">
            <a:avLst/>
          </a:prstGeom>
        </p:spPr>
      </p:pic>
      <p:sp>
        <p:nvSpPr>
          <p:cNvPr id="4" name="Rectangle 3"/>
          <p:cNvSpPr/>
          <p:nvPr/>
        </p:nvSpPr>
        <p:spPr>
          <a:xfrm>
            <a:off x="566687" y="312004"/>
            <a:ext cx="10964378"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Christian Divisions Costs Half The World</a:t>
            </a:r>
          </a:p>
        </p:txBody>
      </p:sp>
      <p:sp>
        <p:nvSpPr>
          <p:cNvPr id="5" name="TextBox 4"/>
          <p:cNvSpPr txBox="1"/>
          <p:nvPr/>
        </p:nvSpPr>
        <p:spPr>
          <a:xfrm>
            <a:off x="1443789" y="1143001"/>
            <a:ext cx="9134375" cy="56938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“Christian divisions go far toward explaining the swift collapse of the Roman position in the Middle East, where popular sentiment leaned so heavily toward either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Monophysite</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 Nestorian churches.  Repeatedly,  writers from these traditions describe the relief which local inhabitants greeted the Arab conquerors,  who promised an end to the heavy-handed regime of the Roman Empire,  and the Chalcedonian order.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At least in the early decades of the new order,  most Christians saw little reason  to change their opinion.  Muslims cared nothing for the sectarian divisions among their Christian subjects,  provided they respected Muslim authority and paid their taxes on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The first century or so after the conquest marked something like          a golden age for the Christian communities,  who were now              free of Roman oppression.”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Source:  Pages 263-4,  Philip Jenkins’ “Jesus Wars</a:t>
            </a:r>
            <a:r>
              <a:rPr kumimoji="0" lang="en-US" sz="28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34509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nodeType="clickEffect">
                                  <p:stCondLst>
                                    <p:cond delay="0"/>
                                  </p:stCondLst>
                                  <p:childTnLst>
                                    <p:animClr clrSpc="rgb" dir="cw">
                                      <p:cBhvr override="childStyle">
                                        <p:cTn id="11" dur="1900" fill="hold">
                                          <p:stCondLst>
                                            <p:cond delay="100"/>
                                          </p:stCondLst>
                                        </p:cTn>
                                        <p:tgtEl>
                                          <p:spTgt spid="4">
                                            <p:txEl>
                                              <p:pRg st="0" end="0"/>
                                            </p:txEl>
                                          </p:spTgt>
                                        </p:tgtEl>
                                        <p:attrNameLst>
                                          <p:attrName>style.color</p:attrName>
                                        </p:attrNameLst>
                                      </p:cBhvr>
                                      <p:to>
                                        <a:schemeClr val="accent2"/>
                                      </p:to>
                                    </p:animClr>
                                    <p:animClr clrSpc="rgb" dir="cw">
                                      <p:cBhvr>
                                        <p:cTn id="12" dur="1900" fill="hold">
                                          <p:stCondLst>
                                            <p:cond delay="100"/>
                                          </p:stCondLst>
                                        </p:cTn>
                                        <p:tgtEl>
                                          <p:spTgt spid="4">
                                            <p:txEl>
                                              <p:pRg st="0" end="0"/>
                                            </p:txEl>
                                          </p:spTgt>
                                        </p:tgtEl>
                                        <p:attrNameLst>
                                          <p:attrName>fillColor</p:attrName>
                                        </p:attrNameLst>
                                      </p:cBhvr>
                                      <p:to>
                                        <a:schemeClr val="accent2"/>
                                      </p:to>
                                    </p:animClr>
                                    <p:set>
                                      <p:cBhvr>
                                        <p:cTn id="13" dur="1900" fill="hold">
                                          <p:stCondLst>
                                            <p:cond delay="100"/>
                                          </p:stCondLst>
                                        </p:cTn>
                                        <p:tgtEl>
                                          <p:spTgt spid="4">
                                            <p:txEl>
                                              <p:pRg st="0" end="0"/>
                                            </p:txEl>
                                          </p:spTgt>
                                        </p:tgtEl>
                                        <p:attrNameLst>
                                          <p:attrName>fill.type</p:attrName>
                                        </p:attrNameLst>
                                      </p:cBhvr>
                                      <p:to>
                                        <p:strVal val="solid"/>
                                      </p:to>
                                    </p:set>
                                    <p:set>
                                      <p:cBhvr>
                                        <p:cTn id="14" dur="1900" fill="hold">
                                          <p:stCondLst>
                                            <p:cond delay="100"/>
                                          </p:stCondLst>
                                        </p:cTn>
                                        <p:tgtEl>
                                          <p:spTgt spid="4">
                                            <p:txEl>
                                              <p:pRg st="0" end="0"/>
                                            </p:txEl>
                                          </p:spTgt>
                                        </p:tgtEl>
                                        <p:attrNameLst>
                                          <p:attrName>fill.on</p:attrName>
                                        </p:attrNameLst>
                                      </p:cBhvr>
                                      <p:to>
                                        <p:strVal val="true"/>
                                      </p:to>
                                    </p:set>
                                    <p:animScale>
                                      <p:cBhvr>
                                        <p:cTn id="15" dur="200" fill="hold">
                                          <p:stCondLst>
                                            <p:cond delay="0"/>
                                          </p:stCondLst>
                                        </p:cTn>
                                        <p:tgtEl>
                                          <p:spTgt spid="4">
                                            <p:txEl>
                                              <p:pRg st="0" end="0"/>
                                            </p:txEl>
                                          </p:spTgt>
                                        </p:tgtEl>
                                      </p:cBhvr>
                                      <p:from x="100000" y="100000"/>
                                      <p:to x="100000" y="5000"/>
                                    </p:animScale>
                                    <p:animScale>
                                      <p:cBhvr>
                                        <p:cTn id="16" dur="200" fill="hold">
                                          <p:stCondLst>
                                            <p:cond delay="200"/>
                                          </p:stCondLst>
                                        </p:cTn>
                                        <p:tgtEl>
                                          <p:spTgt spid="4">
                                            <p:txEl>
                                              <p:pRg st="0" end="0"/>
                                            </p:txEl>
                                          </p:spTgt>
                                        </p:tgtEl>
                                      </p:cBhvr>
                                      <p:from x="100000" y="5000"/>
                                      <p:to x="120000" y="150000"/>
                                    </p:animScale>
                                    <p:animScale>
                                      <p:cBhvr>
                                        <p:cTn id="17" dur="600" fill="hold">
                                          <p:stCondLst>
                                            <p:cond delay="1400"/>
                                          </p:stCondLst>
                                        </p:cTn>
                                        <p:tgtEl>
                                          <p:spTgt spid="4">
                                            <p:txEl>
                                              <p:pRg st="0" end="0"/>
                                            </p:txEl>
                                          </p:spTgt>
                                        </p:tgtEl>
                                      </p:cBhvr>
                                      <p:to x="120000" y="150000"/>
                                    </p:animScale>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24994" name="Rectangle 2"/>
          <p:cNvSpPr>
            <a:spLocks noGrp="1" noChangeArrowheads="1"/>
          </p:cNvSpPr>
          <p:nvPr>
            <p:ph type="title"/>
          </p:nvPr>
        </p:nvSpPr>
        <p:spPr>
          <a:xfrm>
            <a:off x="1524000" y="533400"/>
            <a:ext cx="9144000" cy="1066800"/>
          </a:xfrm>
        </p:spPr>
        <p:txBody>
          <a:bodyPr/>
          <a:lstStyle/>
          <a:p>
            <a:r>
              <a:rPr lang="en-US" sz="6000" b="1">
                <a:effectLst>
                  <a:outerShdw blurRad="38100" dist="38100" dir="2700000" algn="tl">
                    <a:srgbClr val="C0C0C0"/>
                  </a:outerShdw>
                </a:effectLst>
              </a:rPr>
              <a:t>Forerunners Of Luther:</a:t>
            </a:r>
            <a:r>
              <a:rPr lang="en-US">
                <a:effectLst>
                  <a:outerShdw blurRad="38100" dist="38100" dir="2700000" algn="tl">
                    <a:srgbClr val="C0C0C0"/>
                  </a:outerShdw>
                </a:effectLst>
              </a:rPr>
              <a:t>  </a:t>
            </a:r>
            <a:r>
              <a:rPr lang="en-US" u="sng">
                <a:solidFill>
                  <a:srgbClr val="FFFFFF"/>
                </a:solidFill>
                <a:effectLst>
                  <a:outerShdw blurRad="38100" dist="38100" dir="2700000" algn="tl">
                    <a:srgbClr val="C0C0C0"/>
                  </a:outerShdw>
                </a:effectLst>
                <a:latin typeface="Algerian" pitchFamily="82" charset="0"/>
              </a:rPr>
              <a:t>Valla - Ockham - Erasmus</a:t>
            </a:r>
          </a:p>
        </p:txBody>
      </p:sp>
      <p:sp>
        <p:nvSpPr>
          <p:cNvPr id="3924995"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One does not always think of these men,  who never broke with the church,  as forerunners of the Reformers.</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But they were children of the Renaissance if not the Reformation,  and there is some question whether there could have been a Reformation without a Renaissance.</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Renaissance meant rebirth,  referring to Greek and Latin culture,  which was largely lost thru years of invasion.</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Natural man can and often does cultivate the things of the mind and will,  however sinfully motivated.  Knowledge puffs up but it is useful,  as seen in art,  music,  literature,  and general culture.  The Renaissance mind can gain the whole world while losing its soul,  but for those with souls spiritually alive,  its culture can be creatively utilized. </a:t>
            </a:r>
            <a:endParaRPr lang="en-US" sz="2400"/>
          </a:p>
        </p:txBody>
      </p:sp>
      <p:sp>
        <p:nvSpPr>
          <p:cNvPr id="3924996"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extLst>
      <p:ext uri="{BB962C8B-B14F-4D97-AF65-F5344CB8AC3E}">
        <p14:creationId xmlns:p14="http://schemas.microsoft.com/office/powerpoint/2010/main" val="23009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24995">
                                            <p:txEl>
                                              <p:pRg st="0" end="0"/>
                                            </p:txEl>
                                          </p:spTgt>
                                        </p:tgtEl>
                                        <p:attrNameLst>
                                          <p:attrName>style.visibility</p:attrName>
                                        </p:attrNameLst>
                                      </p:cBhvr>
                                      <p:to>
                                        <p:strVal val="visible"/>
                                      </p:to>
                                    </p:set>
                                    <p:anim calcmode="lin" valueType="num">
                                      <p:cBhvr>
                                        <p:cTn id="7" dur="500" fill="hold"/>
                                        <p:tgtEl>
                                          <p:spTgt spid="392499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24995">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24995">
                                            <p:txEl>
                                              <p:pRg st="1" end="1"/>
                                            </p:txEl>
                                          </p:spTgt>
                                        </p:tgtEl>
                                        <p:attrNameLst>
                                          <p:attrName>style.visibility</p:attrName>
                                        </p:attrNameLst>
                                      </p:cBhvr>
                                      <p:to>
                                        <p:strVal val="visible"/>
                                      </p:to>
                                    </p:set>
                                    <p:anim calcmode="lin" valueType="num">
                                      <p:cBhvr>
                                        <p:cTn id="13" dur="500" fill="hold"/>
                                        <p:tgtEl>
                                          <p:spTgt spid="3924995">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24995">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24995">
                                            <p:txEl>
                                              <p:pRg st="2" end="2"/>
                                            </p:txEl>
                                          </p:spTgt>
                                        </p:tgtEl>
                                        <p:attrNameLst>
                                          <p:attrName>style.visibility</p:attrName>
                                        </p:attrNameLst>
                                      </p:cBhvr>
                                      <p:to>
                                        <p:strVal val="visible"/>
                                      </p:to>
                                    </p:set>
                                    <p:anim calcmode="lin" valueType="num">
                                      <p:cBhvr>
                                        <p:cTn id="19" dur="500" fill="hold"/>
                                        <p:tgtEl>
                                          <p:spTgt spid="3924995">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24995">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24995">
                                            <p:txEl>
                                              <p:pRg st="3" end="3"/>
                                            </p:txEl>
                                          </p:spTgt>
                                        </p:tgtEl>
                                        <p:attrNameLst>
                                          <p:attrName>style.visibility</p:attrName>
                                        </p:attrNameLst>
                                      </p:cBhvr>
                                      <p:to>
                                        <p:strVal val="visible"/>
                                      </p:to>
                                    </p:set>
                                    <p:anim calcmode="lin" valueType="num">
                                      <p:cBhvr>
                                        <p:cTn id="25" dur="500" fill="hold"/>
                                        <p:tgtEl>
                                          <p:spTgt spid="3924995">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24995">
                                            <p:txEl>
                                              <p:pRg st="3" end="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499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20898" name="Rectangle 2"/>
          <p:cNvSpPr>
            <a:spLocks noGrp="1" noChangeArrowheads="1"/>
          </p:cNvSpPr>
          <p:nvPr>
            <p:ph type="title"/>
          </p:nvPr>
        </p:nvSpPr>
        <p:spPr>
          <a:xfrm>
            <a:off x="1524000" y="533400"/>
            <a:ext cx="9144000" cy="1066800"/>
          </a:xfrm>
        </p:spPr>
        <p:txBody>
          <a:bodyPr/>
          <a:lstStyle/>
          <a:p>
            <a:r>
              <a:rPr lang="en-US" sz="6000" b="1">
                <a:effectLst>
                  <a:outerShdw blurRad="38100" dist="38100" dir="2700000" algn="tl">
                    <a:srgbClr val="C0C0C0"/>
                  </a:outerShdw>
                </a:effectLst>
              </a:rPr>
              <a:t>Forerunners Of Luther:</a:t>
            </a:r>
            <a:r>
              <a:rPr lang="en-US">
                <a:effectLst>
                  <a:outerShdw blurRad="38100" dist="38100" dir="2700000" algn="tl">
                    <a:srgbClr val="C0C0C0"/>
                  </a:outerShdw>
                </a:effectLst>
              </a:rPr>
              <a:t>  </a:t>
            </a:r>
            <a:r>
              <a:rPr lang="en-US" u="sng">
                <a:solidFill>
                  <a:srgbClr val="FFFFFF"/>
                </a:solidFill>
                <a:effectLst>
                  <a:outerShdw blurRad="38100" dist="38100" dir="2700000" algn="tl">
                    <a:srgbClr val="C0C0C0"/>
                  </a:outerShdw>
                </a:effectLst>
                <a:latin typeface="Algerian" pitchFamily="82" charset="0"/>
              </a:rPr>
              <a:t>Valla - Ockham - Erasmus</a:t>
            </a:r>
          </a:p>
        </p:txBody>
      </p:sp>
      <p:sp>
        <p:nvSpPr>
          <p:cNvPr id="3920899" name="Rectangle 3"/>
          <p:cNvSpPr>
            <a:spLocks noGrp="1" noChangeArrowheads="1"/>
          </p:cNvSpPr>
          <p:nvPr>
            <p:ph type="body" idx="1"/>
          </p:nvPr>
        </p:nvSpPr>
        <p:spPr>
          <a:xfrm>
            <a:off x="2057400" y="1981200"/>
            <a:ext cx="8077200" cy="4267200"/>
          </a:xfrm>
        </p:spPr>
        <p:txBody>
          <a:bodyPr/>
          <a:lstStyle/>
          <a:p>
            <a:pPr>
              <a:buFont typeface="Wingdings" pitchFamily="2" charset="2"/>
              <a:buChar char="§"/>
            </a:pPr>
            <a:r>
              <a:rPr lang="en-US" sz="2400" b="1">
                <a:solidFill>
                  <a:srgbClr val="FFFF00"/>
                </a:solidFill>
                <a:effectLst>
                  <a:outerShdw blurRad="38100" dist="38100" dir="2700000" algn="tl">
                    <a:srgbClr val="C0C0C0"/>
                  </a:outerShdw>
                </a:effectLst>
              </a:rPr>
              <a:t>So it was that Nicolas of Lyra played the lyre to which Luther danced.  Meaning to say,  that Nicholas’ great biblical scholarship producing volumes of exceptional     &amp; learned treatises taught Luther how he could use the scholastic tools in his own profound penetration through commonly accepted traditional interpretations of verse. </a:t>
            </a:r>
          </a:p>
          <a:p>
            <a:pPr>
              <a:buFont typeface="Wingdings" pitchFamily="2" charset="2"/>
              <a:buChar char="§"/>
            </a:pPr>
            <a:r>
              <a:rPr lang="en-US" sz="2400" b="1">
                <a:solidFill>
                  <a:srgbClr val="FFFF00"/>
                </a:solidFill>
                <a:effectLst>
                  <a:outerShdw blurRad="38100" dist="38100" dir="2700000" algn="tl">
                    <a:srgbClr val="C0C0C0"/>
                  </a:outerShdw>
                </a:effectLst>
              </a:rPr>
              <a:t>Lorenzo Valla,  closer to Luther’s time,  by his critical researches on the forged “Donation of Constantine” and commentaries on scripture showed Luther the way of necessary biblical exegesis and/or exposition from the original languages.  Next,  Erasmus completes Valla. </a:t>
            </a:r>
          </a:p>
        </p:txBody>
      </p:sp>
      <p:sp>
        <p:nvSpPr>
          <p:cNvPr id="3920900"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extLst>
      <p:ext uri="{BB962C8B-B14F-4D97-AF65-F5344CB8AC3E}">
        <p14:creationId xmlns:p14="http://schemas.microsoft.com/office/powerpoint/2010/main" val="18991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20899">
                                            <p:txEl>
                                              <p:pRg st="0" end="0"/>
                                            </p:txEl>
                                          </p:spTgt>
                                        </p:tgtEl>
                                        <p:attrNameLst>
                                          <p:attrName>style.visibility</p:attrName>
                                        </p:attrNameLst>
                                      </p:cBhvr>
                                      <p:to>
                                        <p:strVal val="visible"/>
                                      </p:to>
                                    </p:set>
                                    <p:anim calcmode="lin" valueType="num">
                                      <p:cBhvr>
                                        <p:cTn id="7" dur="500" fill="hold"/>
                                        <p:tgtEl>
                                          <p:spTgt spid="3920899">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20899">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20899">
                                            <p:txEl>
                                              <p:pRg st="1" end="1"/>
                                            </p:txEl>
                                          </p:spTgt>
                                        </p:tgtEl>
                                        <p:attrNameLst>
                                          <p:attrName>style.visibility</p:attrName>
                                        </p:attrNameLst>
                                      </p:cBhvr>
                                      <p:to>
                                        <p:strVal val="visible"/>
                                      </p:to>
                                    </p:set>
                                    <p:anim calcmode="lin" valueType="num">
                                      <p:cBhvr>
                                        <p:cTn id="13" dur="500" fill="hold"/>
                                        <p:tgtEl>
                                          <p:spTgt spid="3920899">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20899">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0899"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22946" name="Rectangle 2"/>
          <p:cNvSpPr>
            <a:spLocks noGrp="1" noChangeArrowheads="1"/>
          </p:cNvSpPr>
          <p:nvPr>
            <p:ph type="title"/>
          </p:nvPr>
        </p:nvSpPr>
        <p:spPr>
          <a:xfrm>
            <a:off x="1524000" y="533400"/>
            <a:ext cx="9144000" cy="1066800"/>
          </a:xfrm>
        </p:spPr>
        <p:txBody>
          <a:bodyPr/>
          <a:lstStyle/>
          <a:p>
            <a:r>
              <a:rPr lang="en-US" sz="6000" b="1">
                <a:effectLst>
                  <a:outerShdw blurRad="38100" dist="38100" dir="2700000" algn="tl">
                    <a:srgbClr val="C0C0C0"/>
                  </a:outerShdw>
                </a:effectLst>
              </a:rPr>
              <a:t>Forerunners Of Luther:</a:t>
            </a:r>
            <a:r>
              <a:rPr lang="en-US">
                <a:effectLst>
                  <a:outerShdw blurRad="38100" dist="38100" dir="2700000" algn="tl">
                    <a:srgbClr val="C0C0C0"/>
                  </a:outerShdw>
                </a:effectLst>
              </a:rPr>
              <a:t>  </a:t>
            </a:r>
            <a:r>
              <a:rPr lang="en-US" u="sng">
                <a:solidFill>
                  <a:srgbClr val="FFFFFF"/>
                </a:solidFill>
                <a:effectLst>
                  <a:outerShdw blurRad="38100" dist="38100" dir="2700000" algn="tl">
                    <a:srgbClr val="C0C0C0"/>
                  </a:outerShdw>
                </a:effectLst>
                <a:latin typeface="Algerian" pitchFamily="82" charset="0"/>
              </a:rPr>
              <a:t>Valla - Ockham - Erasmus</a:t>
            </a:r>
          </a:p>
        </p:txBody>
      </p:sp>
      <p:sp>
        <p:nvSpPr>
          <p:cNvPr id="3922947" name="Rectangle 3"/>
          <p:cNvSpPr>
            <a:spLocks noGrp="1" noChangeArrowheads="1"/>
          </p:cNvSpPr>
          <p:nvPr>
            <p:ph type="body" idx="1"/>
          </p:nvPr>
        </p:nvSpPr>
        <p:spPr>
          <a:xfrm>
            <a:off x="1982803" y="2079057"/>
            <a:ext cx="8306603" cy="4169344"/>
          </a:xfrm>
        </p:spPr>
        <p:txBody>
          <a:bodyPr/>
          <a:lstStyle/>
          <a:p>
            <a:pPr>
              <a:buFont typeface="Wingdings" pitchFamily="2" charset="2"/>
              <a:buChar char="§"/>
            </a:pPr>
            <a:r>
              <a:rPr lang="en-US" sz="3600" b="1" dirty="0">
                <a:solidFill>
                  <a:srgbClr val="FFFF00"/>
                </a:solidFill>
                <a:effectLst>
                  <a:outerShdw blurRad="38100" dist="38100" dir="2700000" algn="tl">
                    <a:srgbClr val="C0C0C0"/>
                  </a:outerShdw>
                </a:effectLst>
              </a:rPr>
              <a:t>Saying Erasmus,  whose life overlapped Martin Luther’s, laid the egg Luther then hatched seems especially strange inasmuch as Erasmus’ and Luther’s theology were polemically opposed.  Yet it was clearly Erasmus’ biblical scholarship that shaped Martin Luther. </a:t>
            </a:r>
          </a:p>
          <a:p>
            <a:pPr>
              <a:buFont typeface="Wingdings" pitchFamily="2" charset="2"/>
              <a:buChar char="§"/>
            </a:pPr>
            <a:endParaRPr lang="en-US" sz="1400" b="1" dirty="0">
              <a:solidFill>
                <a:srgbClr val="FFFF00"/>
              </a:solidFill>
              <a:effectLst>
                <a:outerShdw blurRad="38100" dist="38100" dir="2700000" algn="tl">
                  <a:srgbClr val="C0C0C0"/>
                </a:outerShdw>
              </a:effectLst>
            </a:endParaRPr>
          </a:p>
        </p:txBody>
      </p:sp>
      <p:sp>
        <p:nvSpPr>
          <p:cNvPr id="3922948"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
        <p:nvSpPr>
          <p:cNvPr id="3922949" name="Comment 5"/>
          <p:cNvSpPr>
            <a:spLocks noChangeArrowheads="1"/>
          </p:cNvSpPr>
          <p:nvPr/>
        </p:nvSpPr>
        <p:spPr bwMode="auto">
          <a:xfrm>
            <a:off x="1539876"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Erasmus Pioneered Ideas Of Human Dignity &amp; Innate Goodness That Were Ahead Of His Time </a:t>
            </a:r>
          </a:p>
        </p:txBody>
      </p:sp>
    </p:spTree>
    <p:extLst>
      <p:ext uri="{BB962C8B-B14F-4D97-AF65-F5344CB8AC3E}">
        <p14:creationId xmlns:p14="http://schemas.microsoft.com/office/powerpoint/2010/main" val="39226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22947">
                                            <p:txEl>
                                              <p:pRg st="0" end="0"/>
                                            </p:txEl>
                                          </p:spTgt>
                                        </p:tgtEl>
                                        <p:attrNameLst>
                                          <p:attrName>style.visibility</p:attrName>
                                        </p:attrNameLst>
                                      </p:cBhvr>
                                      <p:to>
                                        <p:strVal val="visible"/>
                                      </p:to>
                                    </p:set>
                                    <p:anim calcmode="lin" valueType="num">
                                      <p:cBhvr>
                                        <p:cTn id="7" dur="500" fill="hold"/>
                                        <p:tgtEl>
                                          <p:spTgt spid="392294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22947">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947"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EF0784-5CBB-85D1-7C4F-AD78817C3E3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6795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90498" name="Rectangle 2"/>
          <p:cNvSpPr>
            <a:spLocks noGrp="1" noChangeArrowheads="1"/>
          </p:cNvSpPr>
          <p:nvPr>
            <p:ph type="title"/>
          </p:nvPr>
        </p:nvSpPr>
        <p:spPr/>
        <p:txBody>
          <a:bodyPr/>
          <a:lstStyle/>
          <a:p>
            <a:endParaRPr lang="en-US"/>
          </a:p>
        </p:txBody>
      </p:sp>
      <p:sp>
        <p:nvSpPr>
          <p:cNvPr id="3" name="Rectangle 2"/>
          <p:cNvSpPr/>
          <p:nvPr/>
        </p:nvSpPr>
        <p:spPr>
          <a:xfrm>
            <a:off x="3516923" y="2489536"/>
            <a:ext cx="5093677"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humanist criticism:</a:t>
            </a:r>
          </a:p>
        </p:txBody>
      </p:sp>
      <p:sp>
        <p:nvSpPr>
          <p:cNvPr id="4" name="Rectangle 3"/>
          <p:cNvSpPr/>
          <p:nvPr/>
        </p:nvSpPr>
        <p:spPr>
          <a:xfrm>
            <a:off x="4360985" y="2723102"/>
            <a:ext cx="3305907"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FF0066"/>
                </a:solidFill>
                <a:effectLst>
                  <a:innerShdw blurRad="101600" dist="76200" dir="5400000">
                    <a:srgbClr val="00CC99">
                      <a:satMod val="190000"/>
                      <a:tint val="100000"/>
                      <a:alpha val="74000"/>
                    </a:srgbClr>
                  </a:innerShdw>
                </a:effectLst>
                <a:uLnTx/>
                <a:uFillTx/>
                <a:latin typeface="Storybook" pitchFamily="2" charset="0"/>
                <a:ea typeface="+mn-ea"/>
                <a:cs typeface="+mn-cs"/>
              </a:rPr>
              <a:t>Erasmus</a:t>
            </a:r>
          </a:p>
        </p:txBody>
      </p:sp>
    </p:spTree>
    <p:extLst>
      <p:ext uri="{BB962C8B-B14F-4D97-AF65-F5344CB8AC3E}">
        <p14:creationId xmlns:p14="http://schemas.microsoft.com/office/powerpoint/2010/main" val="325497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16290" name="Rectangle 2"/>
          <p:cNvSpPr>
            <a:spLocks noGrp="1" noChangeArrowheads="1"/>
          </p:cNvSpPr>
          <p:nvPr>
            <p:ph type="title"/>
          </p:nvPr>
        </p:nvSpPr>
        <p:spPr/>
        <p:txBody>
          <a:bodyPr/>
          <a:lstStyle/>
          <a:p>
            <a:endParaRPr lang="en-US"/>
          </a:p>
        </p:txBody>
      </p:sp>
      <p:sp>
        <p:nvSpPr>
          <p:cNvPr id="2" name="Rectangle 1">
            <a:extLst>
              <a:ext uri="{FF2B5EF4-FFF2-40B4-BE49-F238E27FC236}">
                <a16:creationId xmlns:a16="http://schemas.microsoft.com/office/drawing/2014/main" id="{AFD0E157-BD86-3433-6FAC-F973B7FC3AC3}"/>
              </a:ext>
            </a:extLst>
          </p:cNvPr>
          <p:cNvSpPr/>
          <p:nvPr/>
        </p:nvSpPr>
        <p:spPr>
          <a:xfrm>
            <a:off x="3522846" y="3025829"/>
            <a:ext cx="4942553" cy="114300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0" cap="none" spc="0" normalizeH="0" baseline="0" noProof="0" dirty="0">
                <a:ln w="12700">
                  <a:solidFill>
                    <a:srgbClr val="00CC99"/>
                  </a:solidFill>
                  <a:prstDash val="solid"/>
                </a:ln>
                <a:solidFill>
                  <a:srgbClr val="FFC000"/>
                </a:solidFill>
                <a:effectLst>
                  <a:outerShdw dist="38100" dir="2640000" algn="bl" rotWithShape="0">
                    <a:srgbClr val="00CC99"/>
                  </a:outerShdw>
                </a:effectLst>
                <a:uLnTx/>
                <a:uFillTx/>
                <a:latin typeface="Chiller" panose="04020404031007020602" pitchFamily="82" charset="0"/>
                <a:ea typeface="+mn-ea"/>
                <a:cs typeface="+mn-cs"/>
              </a:rPr>
              <a:t>THE HATCHLING</a:t>
            </a:r>
            <a:endParaRPr kumimoji="0" lang="en-US" sz="6600" b="1" i="0" u="none" strike="noStrike" kern="1200" cap="none" spc="0" normalizeH="0" baseline="0" noProof="0" dirty="0">
              <a:ln w="12700">
                <a:solidFill>
                  <a:srgbClr val="00CC99"/>
                </a:solidFill>
                <a:prstDash val="solid"/>
              </a:ln>
              <a:solidFill>
                <a:srgbClr val="FFC000"/>
              </a:solidFill>
              <a:effectLst>
                <a:outerShdw dist="38100" dir="2640000" algn="bl" rotWithShape="0">
                  <a:srgbClr val="00CC99"/>
                </a:outerShdw>
              </a:effectLst>
              <a:uLnTx/>
              <a:uFillTx/>
              <a:latin typeface="Chiller" panose="04020404031007020602" pitchFamily="82" charset="0"/>
              <a:ea typeface="+mn-ea"/>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11CB-841B-46E1-97D3-676DAF8869C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E017DF6-ED05-4DB3-B18A-B3C9F5B583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32432429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22946" name="Rectangle 2"/>
          <p:cNvSpPr>
            <a:spLocks noGrp="1" noChangeArrowheads="1"/>
          </p:cNvSpPr>
          <p:nvPr>
            <p:ph type="title"/>
          </p:nvPr>
        </p:nvSpPr>
        <p:spPr>
          <a:xfrm>
            <a:off x="1524000" y="533400"/>
            <a:ext cx="9144000" cy="1066800"/>
          </a:xfrm>
        </p:spPr>
        <p:txBody>
          <a:bodyPr/>
          <a:lstStyle/>
          <a:p>
            <a:r>
              <a:rPr lang="en-US" sz="6000" b="1">
                <a:effectLst>
                  <a:outerShdw blurRad="38100" dist="38100" dir="2700000" algn="tl">
                    <a:srgbClr val="C0C0C0"/>
                  </a:outerShdw>
                </a:effectLst>
              </a:rPr>
              <a:t>Forerunners Of Luther:</a:t>
            </a:r>
            <a:r>
              <a:rPr lang="en-US">
                <a:effectLst>
                  <a:outerShdw blurRad="38100" dist="38100" dir="2700000" algn="tl">
                    <a:srgbClr val="C0C0C0"/>
                  </a:outerShdw>
                </a:effectLst>
              </a:rPr>
              <a:t>  </a:t>
            </a:r>
            <a:r>
              <a:rPr lang="en-US" u="sng">
                <a:solidFill>
                  <a:srgbClr val="FFFFFF"/>
                </a:solidFill>
                <a:effectLst>
                  <a:outerShdw blurRad="38100" dist="38100" dir="2700000" algn="tl">
                    <a:srgbClr val="C0C0C0"/>
                  </a:outerShdw>
                </a:effectLst>
                <a:latin typeface="Algerian" pitchFamily="82" charset="0"/>
              </a:rPr>
              <a:t>Valla - Ockham - Erasmus</a:t>
            </a:r>
          </a:p>
        </p:txBody>
      </p:sp>
      <p:sp>
        <p:nvSpPr>
          <p:cNvPr id="3922947" name="Rectangle 3"/>
          <p:cNvSpPr>
            <a:spLocks noGrp="1" noChangeArrowheads="1"/>
          </p:cNvSpPr>
          <p:nvPr>
            <p:ph type="body" idx="1"/>
          </p:nvPr>
        </p:nvSpPr>
        <p:spPr>
          <a:xfrm>
            <a:off x="2057400" y="2057400"/>
            <a:ext cx="8077200" cy="4191000"/>
          </a:xfrm>
        </p:spPr>
        <p:txBody>
          <a:bodyPr/>
          <a:lstStyle/>
          <a:p>
            <a:pPr>
              <a:buFont typeface="Wingdings" pitchFamily="2" charset="2"/>
              <a:buChar char="§"/>
            </a:pPr>
            <a:r>
              <a:rPr lang="en-US" sz="2400" b="1" dirty="0">
                <a:solidFill>
                  <a:srgbClr val="FFFF00"/>
                </a:solidFill>
                <a:effectLst>
                  <a:outerShdw blurRad="38100" dist="38100" dir="2700000" algn="tl">
                    <a:srgbClr val="C0C0C0"/>
                  </a:outerShdw>
                </a:effectLst>
              </a:rPr>
              <a:t>Saying Erasmus,  whose life overlapped Luther’s,         laid the egg Luther hatched seems especially strange inasmuch as Erasmus’ and Luther’s theology were polemically opposed.  Yet it was Erasmus’ biblical scholarship that formed and shaped the man Luther. </a:t>
            </a:r>
          </a:p>
          <a:p>
            <a:pPr>
              <a:buFont typeface="Wingdings" pitchFamily="2" charset="2"/>
              <a:buChar char="§"/>
            </a:pPr>
            <a:endParaRPr lang="en-US" sz="1400" b="1" dirty="0">
              <a:solidFill>
                <a:srgbClr val="FFFF00"/>
              </a:solidFill>
              <a:effectLst>
                <a:outerShdw blurRad="38100" dist="38100" dir="2700000" algn="tl">
                  <a:srgbClr val="C0C0C0"/>
                </a:outerShdw>
              </a:effectLst>
            </a:endParaRPr>
          </a:p>
          <a:p>
            <a:pPr>
              <a:buFont typeface="Wingdings" pitchFamily="2" charset="2"/>
              <a:buChar char="§"/>
            </a:pPr>
            <a:r>
              <a:rPr lang="en-US" sz="2400" b="1" dirty="0">
                <a:solidFill>
                  <a:srgbClr val="FFFF00"/>
                </a:solidFill>
                <a:effectLst>
                  <a:outerShdw blurRad="38100" dist="38100" dir="2700000" algn="tl">
                    <a:srgbClr val="C0C0C0"/>
                  </a:outerShdw>
                </a:effectLst>
              </a:rPr>
              <a:t>Probably the greatest non-reformational forerunner         of Luther’s Reformation was William of Ockham, an English Franciscan monk whose unsound philosophical and theological principles started the thought processes that ultimately led Luther onto his history making path. </a:t>
            </a:r>
            <a:endParaRPr lang="en-US" sz="2400" dirty="0"/>
          </a:p>
        </p:txBody>
      </p:sp>
      <p:sp>
        <p:nvSpPr>
          <p:cNvPr id="3922948"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
        <p:nvSpPr>
          <p:cNvPr id="3922949" name="Comment 5"/>
          <p:cNvSpPr>
            <a:spLocks noChangeArrowheads="1"/>
          </p:cNvSpPr>
          <p:nvPr/>
        </p:nvSpPr>
        <p:spPr bwMode="auto">
          <a:xfrm>
            <a:off x="1539876"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Erasmus Pioneered Ideas Of Human Dignity &amp; Innate Goodness That Were Ahead Of His Time </a:t>
            </a:r>
          </a:p>
        </p:txBody>
      </p:sp>
    </p:spTree>
    <p:extLst>
      <p:ext uri="{BB962C8B-B14F-4D97-AF65-F5344CB8AC3E}">
        <p14:creationId xmlns:p14="http://schemas.microsoft.com/office/powerpoint/2010/main" val="284717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22947">
                                            <p:txEl>
                                              <p:pRg st="0" end="0"/>
                                            </p:txEl>
                                          </p:spTgt>
                                        </p:tgtEl>
                                        <p:attrNameLst>
                                          <p:attrName>style.visibility</p:attrName>
                                        </p:attrNameLst>
                                      </p:cBhvr>
                                      <p:to>
                                        <p:strVal val="visible"/>
                                      </p:to>
                                    </p:set>
                                    <p:anim calcmode="lin" valueType="num">
                                      <p:cBhvr>
                                        <p:cTn id="7" dur="500" fill="hold"/>
                                        <p:tgtEl>
                                          <p:spTgt spid="392294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2294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22947">
                                            <p:txEl>
                                              <p:pRg st="2" end="2"/>
                                            </p:txEl>
                                          </p:spTgt>
                                        </p:tgtEl>
                                        <p:attrNameLst>
                                          <p:attrName>style.visibility</p:attrName>
                                        </p:attrNameLst>
                                      </p:cBhvr>
                                      <p:to>
                                        <p:strVal val="visible"/>
                                      </p:to>
                                    </p:set>
                                    <p:anim calcmode="lin" valueType="num">
                                      <p:cBhvr>
                                        <p:cTn id="13" dur="500" fill="hold"/>
                                        <p:tgtEl>
                                          <p:spTgt spid="3922947">
                                            <p:txEl>
                                              <p:pRg st="2" end="2"/>
                                            </p:txEl>
                                          </p:spTgt>
                                        </p:tgtEl>
                                        <p:attrNameLst>
                                          <p:attrName>ppt_w</p:attrName>
                                        </p:attrNameLst>
                                      </p:cBhvr>
                                      <p:tavLst>
                                        <p:tav tm="0">
                                          <p:val>
                                            <p:strVal val="2/3*#ppt_w"/>
                                          </p:val>
                                        </p:tav>
                                        <p:tav tm="100000">
                                          <p:val>
                                            <p:strVal val="#ppt_w"/>
                                          </p:val>
                                        </p:tav>
                                      </p:tavLst>
                                    </p:anim>
                                    <p:anim calcmode="lin" valueType="num">
                                      <p:cBhvr>
                                        <p:cTn id="14" dur="500" fill="hold"/>
                                        <p:tgtEl>
                                          <p:spTgt spid="3922947">
                                            <p:txEl>
                                              <p:pRg st="2" end="2"/>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947"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95234" name="Rectangle 2" descr="Purple mesh"/>
          <p:cNvSpPr>
            <a:spLocks noGrp="1" noChangeArrowheads="1"/>
          </p:cNvSpPr>
          <p:nvPr>
            <p:ph type="body" idx="1"/>
          </p:nvPr>
        </p:nvSpPr>
        <p:spPr>
          <a:xfrm>
            <a:off x="2247900" y="1257300"/>
            <a:ext cx="7696200" cy="4876800"/>
          </a:xfrm>
          <a:blipFill dpi="0" rotWithShape="0">
            <a:blip r:embed="rId4" cstate="print"/>
            <a:srcRect/>
            <a:tile tx="0" ty="0" sx="100000" sy="100000" flip="none" algn="tl"/>
          </a:blipFill>
        </p:spPr>
        <p:txBody>
          <a:bodyPr/>
          <a:lstStyle/>
          <a:p>
            <a:pPr>
              <a:buFont typeface="Wingdings" pitchFamily="2" charset="2"/>
              <a:buChar char="v"/>
            </a:pPr>
            <a:endParaRPr lang="en-US" sz="9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“The theory of knowledge that denies the objective reality of universal principles,  maintaining that ‘universals’ are mere concepts with no reality apart from their existence in the mind of the individual.”</a:t>
            </a:r>
            <a:endParaRPr lang="en-US" sz="4000"/>
          </a:p>
        </p:txBody>
      </p:sp>
      <p:sp>
        <p:nvSpPr>
          <p:cNvPr id="3295235"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NOMINALISM</a:t>
            </a:r>
          </a:p>
        </p:txBody>
      </p:sp>
      <p:sp>
        <p:nvSpPr>
          <p:cNvPr id="329523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
        <p:nvSpPr>
          <p:cNvPr id="6" name="Rectangle 5"/>
          <p:cNvSpPr/>
          <p:nvPr/>
        </p:nvSpPr>
        <p:spPr>
          <a:xfrm>
            <a:off x="2451421" y="5486400"/>
            <a:ext cx="7289176"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Calligrapher" pitchFamily="2" charset="0"/>
              <a:ea typeface="+mn-ea"/>
              <a:cs typeface="+mn-cs"/>
            </a:endParaRPr>
          </a:p>
        </p:txBody>
      </p:sp>
    </p:spTree>
    <p:extLst>
      <p:ext uri="{BB962C8B-B14F-4D97-AF65-F5344CB8AC3E}">
        <p14:creationId xmlns:p14="http://schemas.microsoft.com/office/powerpoint/2010/main" val="378358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95235"/>
                                        </p:tgtEl>
                                        <p:attrNameLst>
                                          <p:attrName>style.visibility</p:attrName>
                                        </p:attrNameLst>
                                      </p:cBhvr>
                                      <p:to>
                                        <p:strVal val="visible"/>
                                      </p:to>
                                    </p:set>
                                    <p:anim calcmode="lin" valueType="num">
                                      <p:cBhvr>
                                        <p:cTn id="7" dur="5000" fill="hold"/>
                                        <p:tgtEl>
                                          <p:spTgt spid="3295235"/>
                                        </p:tgtEl>
                                        <p:attrNameLst>
                                          <p:attrName>ppt_w</p:attrName>
                                        </p:attrNameLst>
                                      </p:cBhvr>
                                      <p:tavLst>
                                        <p:tav tm="0" fmla="#ppt_w*sin(2.5*pi*$)">
                                          <p:val>
                                            <p:fltVal val="0"/>
                                          </p:val>
                                        </p:tav>
                                        <p:tav tm="100000">
                                          <p:val>
                                            <p:fltVal val="1"/>
                                          </p:val>
                                        </p:tav>
                                      </p:tavLst>
                                    </p:anim>
                                    <p:anim calcmode="lin" valueType="num">
                                      <p:cBhvr>
                                        <p:cTn id="8" dur="5000" fill="hold"/>
                                        <p:tgtEl>
                                          <p:spTgt spid="32952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95234">
                                            <p:txEl>
                                              <p:pRg st="1" end="1"/>
                                            </p:txEl>
                                          </p:spTgt>
                                        </p:tgtEl>
                                        <p:attrNameLst>
                                          <p:attrName>style.visibility</p:attrName>
                                        </p:attrNameLst>
                                      </p:cBhvr>
                                      <p:to>
                                        <p:strVal val="visible"/>
                                      </p:to>
                                    </p:set>
                                    <p:animEffect transition="in" filter="wipe(left)">
                                      <p:cBhvr>
                                        <p:cTn id="13" dur="500"/>
                                        <p:tgtEl>
                                          <p:spTgt spid="329523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95236"/>
                                        </p:tgtEl>
                                        <p:attrNameLst>
                                          <p:attrName>style.visibility</p:attrName>
                                        </p:attrNameLst>
                                      </p:cBhvr>
                                      <p:to>
                                        <p:strVal val="visible"/>
                                      </p:to>
                                    </p:set>
                                    <p:anim calcmode="lin" valueType="num">
                                      <p:cBhvr>
                                        <p:cTn id="18" dur="500" fill="hold"/>
                                        <p:tgtEl>
                                          <p:spTgt spid="3295236"/>
                                        </p:tgtEl>
                                        <p:attrNameLst>
                                          <p:attrName>ppt_w</p:attrName>
                                        </p:attrNameLst>
                                      </p:cBhvr>
                                      <p:tavLst>
                                        <p:tav tm="0">
                                          <p:val>
                                            <p:fltVal val="0"/>
                                          </p:val>
                                        </p:tav>
                                        <p:tav tm="100000">
                                          <p:val>
                                            <p:strVal val="#ppt_w"/>
                                          </p:val>
                                        </p:tav>
                                      </p:tavLst>
                                    </p:anim>
                                    <p:anim calcmode="lin" valueType="num">
                                      <p:cBhvr>
                                        <p:cTn id="19" dur="500" fill="hold"/>
                                        <p:tgtEl>
                                          <p:spTgt spid="3295236"/>
                                        </p:tgtEl>
                                        <p:attrNameLst>
                                          <p:attrName>ppt_h</p:attrName>
                                        </p:attrNameLst>
                                      </p:cBhvr>
                                      <p:tavLst>
                                        <p:tav tm="0">
                                          <p:val>
                                            <p:fltVal val="0"/>
                                          </p:val>
                                        </p:tav>
                                        <p:tav tm="100000">
                                          <p:val>
                                            <p:strVal val="#ppt_h"/>
                                          </p:val>
                                        </p:tav>
                                      </p:tavLst>
                                    </p:anim>
                                    <p:anim calcmode="lin" valueType="num">
                                      <p:cBhvr>
                                        <p:cTn id="20" dur="500" fill="hold"/>
                                        <p:tgtEl>
                                          <p:spTgt spid="3295236"/>
                                        </p:tgtEl>
                                        <p:attrNameLst>
                                          <p:attrName>ppt_x</p:attrName>
                                        </p:attrNameLst>
                                      </p:cBhvr>
                                      <p:tavLst>
                                        <p:tav tm="0">
                                          <p:val>
                                            <p:fltVal val="0.5"/>
                                          </p:val>
                                        </p:tav>
                                        <p:tav tm="100000">
                                          <p:val>
                                            <p:strVal val="#ppt_x"/>
                                          </p:val>
                                        </p:tav>
                                      </p:tavLst>
                                    </p:anim>
                                    <p:anim calcmode="lin" valueType="num">
                                      <p:cBhvr>
                                        <p:cTn id="21" dur="500" fill="hold"/>
                                        <p:tgtEl>
                                          <p:spTgt spid="329523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nodePh="1">
                                  <p:stCondLst>
                                    <p:cond delay="0"/>
                                  </p:stCondLst>
                                  <p:endCondLst>
                                    <p:cond evt="begin" delay="0">
                                      <p:tn val="24"/>
                                    </p:cond>
                                  </p:end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3"/>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5234" grpId="0" build="p" autoUpdateAnimBg="0" rev="1"/>
      <p:bldP spid="3295235" grpId="0" animBg="1"/>
      <p:bldP spid="3295236" grpId="0" animBg="1"/>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101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31011" name="Text Box 3"/>
          <p:cNvSpPr txBox="1">
            <a:spLocks noChangeArrowheads="1"/>
          </p:cNvSpPr>
          <p:nvPr/>
        </p:nvSpPr>
        <p:spPr bwMode="auto">
          <a:xfrm>
            <a:off x="3810000" y="381000"/>
            <a:ext cx="60960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731012" name="Picture 4" descr="titlebar"/>
          <p:cNvPicPr>
            <a:picLocks noChangeAspect="1" noChangeArrowheads="1"/>
          </p:cNvPicPr>
          <p:nvPr/>
        </p:nvPicPr>
        <p:blipFill>
          <a:blip r:embed="rId3" cstate="print"/>
          <a:srcRect/>
          <a:stretch>
            <a:fillRect/>
          </a:stretch>
        </p:blipFill>
        <p:spPr bwMode="auto">
          <a:xfrm>
            <a:off x="1695450" y="0"/>
            <a:ext cx="1504950" cy="6858000"/>
          </a:xfrm>
          <a:prstGeom prst="rect">
            <a:avLst/>
          </a:prstGeom>
          <a:noFill/>
          <a:effectLst/>
        </p:spPr>
      </p:pic>
      <p:pic>
        <p:nvPicPr>
          <p:cNvPr id="2731013" name="Picture 5" descr="orangebar"/>
          <p:cNvPicPr>
            <a:picLocks noChangeAspect="1" noChangeArrowheads="1"/>
          </p:cNvPicPr>
          <p:nvPr/>
        </p:nvPicPr>
        <p:blipFill>
          <a:blip r:embed="rId4" cstate="print"/>
          <a:srcRect t="9825" b="50874"/>
          <a:stretch>
            <a:fillRect/>
          </a:stretch>
        </p:blipFill>
        <p:spPr bwMode="auto">
          <a:xfrm>
            <a:off x="4267200" y="5010151"/>
            <a:ext cx="6019800" cy="290513"/>
          </a:xfrm>
          <a:prstGeom prst="rect">
            <a:avLst/>
          </a:prstGeom>
          <a:noFill/>
          <a:effectLst/>
        </p:spPr>
      </p:pic>
      <p:pic>
        <p:nvPicPr>
          <p:cNvPr id="2731014" name="Picture 6" descr="orangebar"/>
          <p:cNvPicPr>
            <a:picLocks noChangeAspect="1" noChangeArrowheads="1"/>
          </p:cNvPicPr>
          <p:nvPr/>
        </p:nvPicPr>
        <p:blipFill>
          <a:blip r:embed="rId4" cstate="print"/>
          <a:srcRect t="9825" b="50874"/>
          <a:stretch>
            <a:fillRect/>
          </a:stretch>
        </p:blipFill>
        <p:spPr bwMode="auto">
          <a:xfrm>
            <a:off x="3657600" y="1143001"/>
            <a:ext cx="6019800" cy="290513"/>
          </a:xfrm>
          <a:prstGeom prst="rect">
            <a:avLst/>
          </a:prstGeom>
          <a:noFill/>
          <a:effectLst/>
        </p:spPr>
      </p:pic>
      <p:pic>
        <p:nvPicPr>
          <p:cNvPr id="2731015" name="Picture 7" descr="Introduction"/>
          <p:cNvPicPr>
            <a:picLocks noChangeAspect="1" noChangeArrowheads="1"/>
          </p:cNvPicPr>
          <p:nvPr/>
        </p:nvPicPr>
        <p:blipFill>
          <a:blip r:embed="rId5" cstate="print"/>
          <a:srcRect/>
          <a:stretch>
            <a:fillRect/>
          </a:stretch>
        </p:blipFill>
        <p:spPr bwMode="auto">
          <a:xfrm>
            <a:off x="3352800" y="2057400"/>
            <a:ext cx="7010400" cy="2058988"/>
          </a:xfrm>
          <a:prstGeom prst="rect">
            <a:avLst/>
          </a:prstGeom>
          <a:noFill/>
          <a:effectLst/>
        </p:spPr>
      </p:pic>
      <p:sp>
        <p:nvSpPr>
          <p:cNvPr id="2731020" name="WordArt 12"/>
          <p:cNvSpPr>
            <a:spLocks noChangeArrowheads="1" noChangeShapeType="1" noTextEdit="1"/>
          </p:cNvSpPr>
          <p:nvPr/>
        </p:nvSpPr>
        <p:spPr bwMode="auto">
          <a:xfrm>
            <a:off x="3581400" y="228600"/>
            <a:ext cx="60960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NOMINAL CHURCH</a:t>
            </a:r>
          </a:p>
        </p:txBody>
      </p:sp>
    </p:spTree>
    <p:extLst>
      <p:ext uri="{BB962C8B-B14F-4D97-AF65-F5344CB8AC3E}">
        <p14:creationId xmlns:p14="http://schemas.microsoft.com/office/powerpoint/2010/main" val="274959911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31020"/>
                                        </p:tgtEl>
                                        <p:attrNameLst>
                                          <p:attrName>style.visibility</p:attrName>
                                        </p:attrNameLst>
                                      </p:cBhvr>
                                      <p:to>
                                        <p:strVal val="visible"/>
                                      </p:to>
                                    </p:set>
                                    <p:anim calcmode="lin" valueType="num">
                                      <p:cBhvr>
                                        <p:cTn id="7" dur="500" fill="hold"/>
                                        <p:tgtEl>
                                          <p:spTgt spid="2731020"/>
                                        </p:tgtEl>
                                        <p:attrNameLst>
                                          <p:attrName>ppt_w</p:attrName>
                                        </p:attrNameLst>
                                      </p:cBhvr>
                                      <p:tavLst>
                                        <p:tav tm="0">
                                          <p:val>
                                            <p:fltVal val="0"/>
                                          </p:val>
                                        </p:tav>
                                        <p:tav tm="100000">
                                          <p:val>
                                            <p:strVal val="#ppt_w"/>
                                          </p:val>
                                        </p:tav>
                                      </p:tavLst>
                                    </p:anim>
                                    <p:anim calcmode="lin" valueType="num">
                                      <p:cBhvr>
                                        <p:cTn id="8" dur="500" fill="hold"/>
                                        <p:tgtEl>
                                          <p:spTgt spid="2731020"/>
                                        </p:tgtEl>
                                        <p:attrNameLst>
                                          <p:attrName>ppt_h</p:attrName>
                                        </p:attrNameLst>
                                      </p:cBhvr>
                                      <p:tavLst>
                                        <p:tav tm="0">
                                          <p:val>
                                            <p:fltVal val="0"/>
                                          </p:val>
                                        </p:tav>
                                        <p:tav tm="100000">
                                          <p:val>
                                            <p:strVal val="#ppt_h"/>
                                          </p:val>
                                        </p:tav>
                                      </p:tavLst>
                                    </p:anim>
                                    <p:anim calcmode="lin" valueType="num">
                                      <p:cBhvr>
                                        <p:cTn id="9" dur="500" fill="hold"/>
                                        <p:tgtEl>
                                          <p:spTgt spid="2731020"/>
                                        </p:tgtEl>
                                        <p:attrNameLst>
                                          <p:attrName>ppt_x</p:attrName>
                                        </p:attrNameLst>
                                      </p:cBhvr>
                                      <p:tavLst>
                                        <p:tav tm="0">
                                          <p:val>
                                            <p:fltVal val="0.5"/>
                                          </p:val>
                                        </p:tav>
                                        <p:tav tm="100000">
                                          <p:val>
                                            <p:strVal val="#ppt_x"/>
                                          </p:val>
                                        </p:tav>
                                      </p:tavLst>
                                    </p:anim>
                                    <p:anim calcmode="lin" valueType="num">
                                      <p:cBhvr>
                                        <p:cTn id="10" dur="500" fill="hold"/>
                                        <p:tgtEl>
                                          <p:spTgt spid="27310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1020"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lanB3.0_Slides_EarthPolicyInstitute">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op_Images_2008">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themeOverride>
</file>

<file path=docProps/app.xml><?xml version="1.0" encoding="utf-8"?>
<Properties xmlns="http://schemas.openxmlformats.org/officeDocument/2006/extended-properties" xmlns:vt="http://schemas.openxmlformats.org/officeDocument/2006/docPropsVTypes">
  <TotalTime>2175</TotalTime>
  <Words>10336</Words>
  <Application>Microsoft Office PowerPoint</Application>
  <PresentationFormat>Widescreen</PresentationFormat>
  <Paragraphs>879</Paragraphs>
  <Slides>215</Slides>
  <Notes>175</Notes>
  <HiddenSlides>0</HiddenSlides>
  <MMClips>13</MMClips>
  <ScaleCrop>false</ScaleCrop>
  <HeadingPairs>
    <vt:vector size="6" baseType="variant">
      <vt:variant>
        <vt:lpstr>Fonts Used</vt:lpstr>
      </vt:variant>
      <vt:variant>
        <vt:i4>33</vt:i4>
      </vt:variant>
      <vt:variant>
        <vt:lpstr>Theme</vt:lpstr>
      </vt:variant>
      <vt:variant>
        <vt:i4>23</vt:i4>
      </vt:variant>
      <vt:variant>
        <vt:lpstr>Slide Titles</vt:lpstr>
      </vt:variant>
      <vt:variant>
        <vt:i4>215</vt:i4>
      </vt:variant>
    </vt:vector>
  </HeadingPairs>
  <TitlesOfParts>
    <vt:vector size="271" baseType="lpstr">
      <vt:lpstr>Algerian</vt:lpstr>
      <vt:lpstr>Andy</vt:lpstr>
      <vt:lpstr>Arial</vt:lpstr>
      <vt:lpstr>Arial Black</vt:lpstr>
      <vt:lpstr>Australian Sunrise</vt:lpstr>
      <vt:lpstr>Avenir Next LT Pro</vt:lpstr>
      <vt:lpstr>Avenir Next LT Pro Light</vt:lpstr>
      <vt:lpstr>Banner</vt:lpstr>
      <vt:lpstr>Bernard MT Condensed</vt:lpstr>
      <vt:lpstr>Blackadder ITC</vt:lpstr>
      <vt:lpstr>Blue Highway</vt:lpstr>
      <vt:lpstr>Broadway</vt:lpstr>
      <vt:lpstr>Calibri</vt:lpstr>
      <vt:lpstr>Calibri Light</vt:lpstr>
      <vt:lpstr>Calligrapher</vt:lpstr>
      <vt:lpstr>CapitalisTypOasis</vt:lpstr>
      <vt:lpstr>Century Schoolbook</vt:lpstr>
      <vt:lpstr>Chiller</vt:lpstr>
      <vt:lpstr>CloisterBlack BT</vt:lpstr>
      <vt:lpstr>Franciscan</vt:lpstr>
      <vt:lpstr>Garamond</vt:lpstr>
      <vt:lpstr>Harrington</vt:lpstr>
      <vt:lpstr>I Helvetica Oblique</vt:lpstr>
      <vt:lpstr>Impact</vt:lpstr>
      <vt:lpstr>Jokerman</vt:lpstr>
      <vt:lpstr>Old English Text MT</vt:lpstr>
      <vt:lpstr>Stencil</vt:lpstr>
      <vt:lpstr>Storybook</vt:lpstr>
      <vt:lpstr>Times</vt:lpstr>
      <vt:lpstr>Times New Roman</vt:lpstr>
      <vt:lpstr>Verdana</vt:lpstr>
      <vt:lpstr>Wide Latin</vt:lpstr>
      <vt:lpstr>Wingdings</vt:lpstr>
      <vt:lpstr>Office Theme</vt:lpstr>
      <vt:lpstr>SavonVTI</vt:lpstr>
      <vt:lpstr>19_Powerpoint 1 - CLASSIC PHILOSOPHICAL, HUMAN RELIGIOUS, AND CHURCH</vt:lpstr>
      <vt:lpstr>Powerpoint 1 - CLASSIC PHILOSOPHICAL, HUMAN RELIGIOUS, AND CHURCH</vt:lpstr>
      <vt:lpstr>4_Office Theme</vt:lpstr>
      <vt:lpstr>ppt43EE</vt:lpstr>
      <vt:lpstr>4_Powerpoint 1 - CLASSIC PHILOSOPHICAL, HUMAN RELIGIOUS, AND CHURCH</vt:lpstr>
      <vt:lpstr>1_Office Theme</vt:lpstr>
      <vt:lpstr>1_ppt43EE</vt:lpstr>
      <vt:lpstr>2_Green</vt:lpstr>
      <vt:lpstr>57_Powerpoint 1 - CLASSIC PHILOSOPHICAL, HUMAN RELIGIOUS, AND CHURCH</vt:lpstr>
      <vt:lpstr>2_Office Theme</vt:lpstr>
      <vt:lpstr>34_Powerpoint 1 - CLASSIC PHILOSOPHICAL, HUMAN RELIGIOUS, AND CHURCH</vt:lpstr>
      <vt:lpstr>Blank Presentation</vt:lpstr>
      <vt:lpstr>Red</vt:lpstr>
      <vt:lpstr>14_ppt43EE</vt:lpstr>
      <vt:lpstr>PlanB3.0_Slides_EarthPolicyInstitute</vt:lpstr>
      <vt:lpstr>Top_Images_2008</vt:lpstr>
      <vt:lpstr>Blank</vt:lpstr>
      <vt:lpstr>1_Default Design</vt:lpstr>
      <vt:lpstr>5_Office Theme</vt:lpstr>
      <vt:lpstr>pw_crosses_brwn</vt:lpstr>
      <vt:lpstr>Green</vt:lpstr>
      <vt:lpstr>Did He Use a Framing Hammer?</vt:lpstr>
      <vt:lpstr>PowerPoint Presentation</vt:lpstr>
      <vt:lpstr>PowerPoint Presentation</vt:lpstr>
      <vt:lpstr>The Study of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“During the Late Middle Ages,  an Italian mystic by the name of Joachim of Fiore created a scheme in which history was divided into the Age of the Father,  the Age of the Son,  and the Age of the Spirit.”  </vt:lpstr>
      <vt:lpstr>“The Old Testament,  corresponding to this first age,  is distinguished by its cruel,  harsh deity who ordered the slaughters of entire people groups.”</vt:lpstr>
      <vt:lpstr>“We  know the Age of the Son as the period in which the ‘good God,’  Jesus Christ,  softened the harsher features of the Jewish deity and the church was founded with its material way of worshipping.”</vt:lpstr>
      <vt:lpstr>“But an even greater stage of historical development yet awaited:  the Age of the Spirit,  when the institutional church would be eclipsed by the universal brotherhood of man.”</vt:lpstr>
      <vt:lpstr>HISTORY OF THE CHRISTIAN AGE</vt:lpstr>
      <vt:lpstr>PowerPoint Presentation</vt:lpstr>
      <vt:lpstr>PowerPoint Presentation</vt:lpstr>
      <vt:lpstr>A Year that Changed History</vt:lpstr>
      <vt:lpstr>A Year that Changed History</vt:lpstr>
      <vt:lpstr>A Year that Changed History</vt:lpstr>
      <vt:lpstr>A Year that Changed History</vt:lpstr>
      <vt:lpstr>Dominant Augustinian Paradigm Secular &amp; Sectarian Applications </vt:lpstr>
      <vt:lpstr>PowerPoint Presentation</vt:lpstr>
      <vt:lpstr>Dominant Augustinian Paradigm Secular &amp; Sectarian Applications </vt:lpstr>
      <vt:lpstr>PowerPoint Presentation</vt:lpstr>
      <vt:lpstr>Dominant Augustinian Paradigm 1,000 Year Fruit: Italy &amp; Germany </vt:lpstr>
      <vt:lpstr>PowerPoint Presentation</vt:lpstr>
      <vt:lpstr>A Year that Changed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Pretext:  Text Outside Of Context</vt:lpstr>
      <vt:lpstr>PowerPoint Presentation</vt:lpstr>
      <vt:lpstr>PowerPoint Presentation</vt:lpstr>
      <vt:lpstr>The Imitation of Christ?</vt:lpstr>
      <vt:lpstr>“On a Sunday in 1478, a gang led by Francesco de` Pazzi attacked the Medici brothers, Lorenzo and Giuliano, during high mass in Florence’s cathedral.  The attack on the city’s rulers seemed marginally successful as Pazzi and his pals stabbed Giuliano to death while his other conspirators tried to kill Lorenzo.  Wounded Lorenzo Medici managed to flee the scene.”  “Amazingly,  Pazzi’s conspirators were wide-ranging, and included the archbishop of Pisa, the duke of Urbino, and Pope Sixtus IV          (who wisely stayed in Rome).”     </vt:lpstr>
      <vt:lpstr>In The Imitation   of Christ</vt:lpstr>
      <vt:lpstr>PowerPoint Presentation</vt:lpstr>
      <vt:lpstr>PowerPoint Presentation</vt:lpstr>
      <vt:lpstr>Foundations for Renewal</vt:lpstr>
      <vt:lpstr>The Imitation of Christ</vt:lpstr>
      <vt:lpstr>PowerPoint Presentation</vt:lpstr>
      <vt:lpstr>Forerunners Of Luther:    The Dominican Monk Savonarola</vt:lpstr>
      <vt:lpstr>Forerunners Of Luther:    The Dominican Monk Savonarola</vt:lpstr>
      <vt:lpstr>PowerPoint Presentation</vt:lpstr>
      <vt:lpstr>PowerPoint Presentation</vt:lpstr>
      <vt:lpstr> ANOTHER PERIOD OF TRANSITION</vt:lpstr>
      <vt:lpstr>PowerPoint Presentation</vt:lpstr>
      <vt:lpstr>Shaping 16th Century Dynasties:</vt:lpstr>
      <vt:lpstr>Shaping 16th Century Dynasties:</vt:lpstr>
      <vt:lpstr>Shaping 16th Century Dynasties:</vt:lpstr>
      <vt:lpstr>How was Permanent Family Dynasty established?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Erasmus, Christian Humanist</vt:lpstr>
      <vt:lpstr>Erasmus, Christian Humanist</vt:lpstr>
      <vt:lpstr>PowerPoint Presentation</vt:lpstr>
      <vt:lpstr>PowerPoint Presentation</vt:lpstr>
      <vt:lpstr>PowerPoint Presentation</vt:lpstr>
      <vt:lpstr>Forerunners Of Luther:  Valla - Ockham - Erasmus</vt:lpstr>
      <vt:lpstr>Forerunners Of Luther:  Valla - Ockham - Erasmus</vt:lpstr>
      <vt:lpstr>Forerunners Of Luther:  Valla - Ockham - Erasmus</vt:lpstr>
      <vt:lpstr>PowerPoint Presentation</vt:lpstr>
      <vt:lpstr>PowerPoint Presentation</vt:lpstr>
      <vt:lpstr>PowerPoint Presentation</vt:lpstr>
      <vt:lpstr>PowerPoint Presentation</vt:lpstr>
      <vt:lpstr>Forerunners Of Luther:  Valla - Ockham - Erasmus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Augustinian Iconography I</vt:lpstr>
      <vt:lpstr>Augustinian Iconography II</vt:lpstr>
      <vt:lpstr>PowerPoint Presentation</vt:lpstr>
      <vt:lpstr>Augustinian Spirituality Setting Paradigm</vt:lpstr>
      <vt:lpstr>PowerPoint Presentation</vt:lpstr>
      <vt:lpstr>PowerPoint Presentation</vt:lpstr>
      <vt:lpstr>PowerPoint Presentation</vt:lpstr>
      <vt:lpstr>ARISTOTLE THRU THE AGES</vt:lpstr>
      <vt:lpstr>Debate Begins With Aristotle:                                 How Are People Changed Within? </vt:lpstr>
      <vt:lpstr>Luther Critique’s Clairvaux: Spiritual Maturity &amp; Progress </vt:lpstr>
      <vt:lpstr>Luther On The Gravity Of Sin: Mankind Is  Incurvatus In Se </vt:lpstr>
      <vt:lpstr>COUNTERING THE COUNTERFACTUAL TEST</vt:lpstr>
      <vt:lpstr>THE AUGUSTINIAN UNIVERSITY  Pursuit Of Knowledge: Mixed Message </vt:lpstr>
      <vt:lpstr>PowerPoint Presentation</vt:lpstr>
      <vt:lpstr>THESIS &amp; ANTI-THESIS THEOLOGY</vt:lpstr>
      <vt:lpstr>Dominant Augustinian Paradigm 1,000 Year Fruit: Italy &amp; Germany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Luther:  Epic Life &amp; Tale</vt:lpstr>
      <vt:lpstr>Martin Luther the Monk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the supreme art of the devil that he can make the law out of the gospel.  If I can hold on to the distinction between law &amp; gospel,  I can say to him any and every time that he should kiss my backside!      </vt:lpstr>
      <vt:lpstr>FROM ‘YOUNG MAN LUTHER’ PAGE 216: </vt:lpstr>
      <vt:lpstr>Martin Luther:  SIN BOLDLY! Written in 1521 to Melanchthon  </vt:lpstr>
      <vt:lpstr>PowerPoint Presentation</vt:lpstr>
      <vt:lpstr>PowerPoint Presentation</vt:lpstr>
      <vt:lpstr>HISTORY IS THE RECORD OF AN ENCOUNTER BETWEEN CHARACTER &amp; CIRCUMSTANCE!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Protestant Reformation In Lutheran Historical Perspective</vt:lpstr>
      <vt:lpstr>PowerPoint Presentation</vt:lpstr>
      <vt:lpstr>Martin Luther:  Epic Life &amp; Tale</vt:lpstr>
      <vt:lpstr>MARTIN LUTHER VISITS ROME </vt:lpstr>
      <vt:lpstr>PowerPoint Presentation</vt:lpstr>
      <vt:lpstr>MARTIN LUTHER @RELICS </vt:lpstr>
      <vt:lpstr>PowerPoint Presentation</vt:lpstr>
      <vt:lpstr>MARTIN LUTHER @PURGATORY </vt:lpstr>
      <vt:lpstr>Dominant Augustinian Paradigm 1,000 Year Fruit: Italy &amp; Germany </vt:lpstr>
      <vt:lpstr>PowerPoint Presentation</vt:lpstr>
      <vt:lpstr>PowerPoint Presentation</vt:lpstr>
      <vt:lpstr>PowerPoint Presentation</vt:lpstr>
      <vt:lpstr>PowerPoint Presentation</vt:lpstr>
      <vt:lpstr>PowerPoint Presentation</vt:lpstr>
      <vt:lpstr>Martin Luther and Indulgences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Luther, the Wild Pig</vt:lpstr>
      <vt:lpstr>THE AUGUSTINIAN MONASTERY  Inevitable Crisis Of Ultimate Authority </vt:lpstr>
      <vt:lpstr>PowerPoint Presentation</vt:lpstr>
      <vt:lpstr>MARTIN LUTHER MAKES FIRST POST TO GO VIRAL GERMANY TO SPAIN  IN 2 WKS.</vt:lpstr>
      <vt:lpstr>MARTIN LUTHER DISPUTES </vt:lpstr>
      <vt:lpstr>Questions are a burden to others. Answers are a prison for oneself.           </vt:lpstr>
      <vt:lpstr>THE TILT &amp; PIVOT POINT</vt:lpstr>
      <vt:lpstr>PowerPoint Presentation</vt:lpstr>
      <vt:lpstr>Sentence Launching Reformation Public                     Papal Reply Sending Luther Over The Edge Luther Responds: “The Pope’s The Anti-Christ”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DID THEY COME FROM?  Pulpit System &amp; Chorus Music </vt:lpstr>
      <vt:lpstr>WHERE DID THEY COME FROM? ORDER OF WORSHIP</vt:lpstr>
      <vt:lpstr>Martin Luther, the Wild Pig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78</cp:revision>
  <dcterms:created xsi:type="dcterms:W3CDTF">2023-02-28T22:37:16Z</dcterms:created>
  <dcterms:modified xsi:type="dcterms:W3CDTF">2023-03-11T23:42:11Z</dcterms:modified>
</cp:coreProperties>
</file>