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media1.WAV" ContentType="audio/x-wav"/>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media/media2.WAV" ContentType="audio/x-wav"/>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media/media3.WAV" ContentType="audio/x-wav"/>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3" r:id="rId4"/>
    <p:sldMasterId id="2147483727" r:id="rId5"/>
    <p:sldMasterId id="2147483796" r:id="rId6"/>
    <p:sldMasterId id="2147483819" r:id="rId7"/>
    <p:sldMasterId id="2147483843" r:id="rId8"/>
    <p:sldMasterId id="2147483864" r:id="rId9"/>
    <p:sldMasterId id="2147483877" r:id="rId10"/>
    <p:sldMasterId id="2147483889" r:id="rId11"/>
    <p:sldMasterId id="2147483933" r:id="rId12"/>
    <p:sldMasterId id="2147483945" r:id="rId13"/>
    <p:sldMasterId id="2147484340" r:id="rId14"/>
    <p:sldMasterId id="2147484428" r:id="rId15"/>
    <p:sldMasterId id="2147484440" r:id="rId16"/>
    <p:sldMasterId id="2147484452" r:id="rId17"/>
    <p:sldMasterId id="2147484514" r:id="rId18"/>
    <p:sldMasterId id="2147484526" r:id="rId19"/>
    <p:sldMasterId id="2147484557" r:id="rId20"/>
    <p:sldMasterId id="2147484569" r:id="rId21"/>
    <p:sldMasterId id="2147484585" r:id="rId22"/>
    <p:sldMasterId id="2147484606" r:id="rId23"/>
  </p:sldMasterIdLst>
  <p:notesMasterIdLst>
    <p:notesMasterId r:id="rId227"/>
  </p:notesMasterIdLst>
  <p:sldIdLst>
    <p:sldId id="4215" r:id="rId24"/>
    <p:sldId id="4226" r:id="rId25"/>
    <p:sldId id="4227" r:id="rId26"/>
    <p:sldId id="4228" r:id="rId27"/>
    <p:sldId id="4229" r:id="rId28"/>
    <p:sldId id="4230" r:id="rId29"/>
    <p:sldId id="2673" r:id="rId30"/>
    <p:sldId id="4231" r:id="rId31"/>
    <p:sldId id="4247" r:id="rId32"/>
    <p:sldId id="4233" r:id="rId33"/>
    <p:sldId id="4234" r:id="rId34"/>
    <p:sldId id="4235" r:id="rId35"/>
    <p:sldId id="4236" r:id="rId36"/>
    <p:sldId id="4237" r:id="rId37"/>
    <p:sldId id="4238" r:id="rId38"/>
    <p:sldId id="4239" r:id="rId39"/>
    <p:sldId id="4240" r:id="rId40"/>
    <p:sldId id="4241" r:id="rId41"/>
    <p:sldId id="4245" r:id="rId42"/>
    <p:sldId id="4143" r:id="rId43"/>
    <p:sldId id="1244" r:id="rId44"/>
    <p:sldId id="4253" r:id="rId45"/>
    <p:sldId id="4254" r:id="rId46"/>
    <p:sldId id="4041" r:id="rId47"/>
    <p:sldId id="4255" r:id="rId48"/>
    <p:sldId id="4256" r:id="rId49"/>
    <p:sldId id="4257" r:id="rId50"/>
    <p:sldId id="4258" r:id="rId51"/>
    <p:sldId id="4259" r:id="rId52"/>
    <p:sldId id="4260" r:id="rId53"/>
    <p:sldId id="4261" r:id="rId54"/>
    <p:sldId id="4262" r:id="rId55"/>
    <p:sldId id="4263" r:id="rId56"/>
    <p:sldId id="4264" r:id="rId57"/>
    <p:sldId id="4269" r:id="rId58"/>
    <p:sldId id="4265" r:id="rId59"/>
    <p:sldId id="4266" r:id="rId60"/>
    <p:sldId id="4267" r:id="rId61"/>
    <p:sldId id="4268" r:id="rId62"/>
    <p:sldId id="4248" r:id="rId63"/>
    <p:sldId id="4249" r:id="rId64"/>
    <p:sldId id="4140" r:id="rId65"/>
    <p:sldId id="4145" r:id="rId66"/>
    <p:sldId id="4252" r:id="rId67"/>
    <p:sldId id="1391" r:id="rId68"/>
    <p:sldId id="3110" r:id="rId69"/>
    <p:sldId id="4146" r:id="rId70"/>
    <p:sldId id="4147" r:id="rId71"/>
    <p:sldId id="1060" r:id="rId72"/>
    <p:sldId id="1272" r:id="rId73"/>
    <p:sldId id="1273" r:id="rId74"/>
    <p:sldId id="839" r:id="rId75"/>
    <p:sldId id="1657" r:id="rId76"/>
    <p:sldId id="3921" r:id="rId77"/>
    <p:sldId id="908" r:id="rId78"/>
    <p:sldId id="3925" r:id="rId79"/>
    <p:sldId id="850" r:id="rId80"/>
    <p:sldId id="4152" r:id="rId81"/>
    <p:sldId id="848" r:id="rId82"/>
    <p:sldId id="4153" r:id="rId83"/>
    <p:sldId id="3922" r:id="rId84"/>
    <p:sldId id="3926" r:id="rId85"/>
    <p:sldId id="4187" r:id="rId86"/>
    <p:sldId id="3924" r:id="rId87"/>
    <p:sldId id="2765" r:id="rId88"/>
    <p:sldId id="686" r:id="rId89"/>
    <p:sldId id="851" r:id="rId90"/>
    <p:sldId id="2766" r:id="rId91"/>
    <p:sldId id="1316" r:id="rId92"/>
    <p:sldId id="1072" r:id="rId93"/>
    <p:sldId id="1142" r:id="rId94"/>
    <p:sldId id="1141" r:id="rId95"/>
    <p:sldId id="641" r:id="rId96"/>
    <p:sldId id="633" r:id="rId97"/>
    <p:sldId id="634" r:id="rId98"/>
    <p:sldId id="635" r:id="rId99"/>
    <p:sldId id="636" r:id="rId100"/>
    <p:sldId id="637" r:id="rId101"/>
    <p:sldId id="638" r:id="rId102"/>
    <p:sldId id="640" r:id="rId103"/>
    <p:sldId id="1319" r:id="rId104"/>
    <p:sldId id="4209" r:id="rId105"/>
    <p:sldId id="960" r:id="rId106"/>
    <p:sldId id="630" r:id="rId107"/>
    <p:sldId id="1537" r:id="rId108"/>
    <p:sldId id="4181" r:id="rId109"/>
    <p:sldId id="4180" r:id="rId110"/>
    <p:sldId id="4217" r:id="rId111"/>
    <p:sldId id="4155" r:id="rId112"/>
    <p:sldId id="4156" r:id="rId113"/>
    <p:sldId id="4162" r:id="rId114"/>
    <p:sldId id="1283" r:id="rId115"/>
    <p:sldId id="1348" r:id="rId116"/>
    <p:sldId id="1282" r:id="rId117"/>
    <p:sldId id="4158" r:id="rId118"/>
    <p:sldId id="4160" r:id="rId119"/>
    <p:sldId id="1528" r:id="rId120"/>
    <p:sldId id="4161" r:id="rId121"/>
    <p:sldId id="1513" r:id="rId122"/>
    <p:sldId id="4167" r:id="rId123"/>
    <p:sldId id="1287" r:id="rId124"/>
    <p:sldId id="4169" r:id="rId125"/>
    <p:sldId id="4170" r:id="rId126"/>
    <p:sldId id="4171" r:id="rId127"/>
    <p:sldId id="1512" r:id="rId128"/>
    <p:sldId id="4173" r:id="rId129"/>
    <p:sldId id="4172" r:id="rId130"/>
    <p:sldId id="4175" r:id="rId131"/>
    <p:sldId id="4174" r:id="rId132"/>
    <p:sldId id="1516" r:id="rId133"/>
    <p:sldId id="4176" r:id="rId134"/>
    <p:sldId id="4163" r:id="rId135"/>
    <p:sldId id="2644" r:id="rId136"/>
    <p:sldId id="4222" r:id="rId137"/>
    <p:sldId id="4270" r:id="rId138"/>
    <p:sldId id="4225" r:id="rId139"/>
    <p:sldId id="4219" r:id="rId140"/>
    <p:sldId id="301" r:id="rId141"/>
    <p:sldId id="1777" r:id="rId142"/>
    <p:sldId id="3687" r:id="rId143"/>
    <p:sldId id="2634" r:id="rId144"/>
    <p:sldId id="4207" r:id="rId145"/>
    <p:sldId id="2696" r:id="rId146"/>
    <p:sldId id="2697" r:id="rId147"/>
    <p:sldId id="2698" r:id="rId148"/>
    <p:sldId id="2693" r:id="rId149"/>
    <p:sldId id="2694" r:id="rId150"/>
    <p:sldId id="4195" r:id="rId151"/>
    <p:sldId id="3668" r:id="rId152"/>
    <p:sldId id="2724" r:id="rId153"/>
    <p:sldId id="2723" r:id="rId154"/>
    <p:sldId id="2725" r:id="rId155"/>
    <p:sldId id="2726" r:id="rId156"/>
    <p:sldId id="2727" r:id="rId157"/>
    <p:sldId id="1192" r:id="rId158"/>
    <p:sldId id="2728" r:id="rId159"/>
    <p:sldId id="2609" r:id="rId160"/>
    <p:sldId id="1620" r:id="rId161"/>
    <p:sldId id="1621" r:id="rId162"/>
    <p:sldId id="1622" r:id="rId163"/>
    <p:sldId id="4212" r:id="rId164"/>
    <p:sldId id="324" r:id="rId165"/>
    <p:sldId id="294" r:id="rId166"/>
    <p:sldId id="3697" r:id="rId167"/>
    <p:sldId id="4206" r:id="rId168"/>
    <p:sldId id="352" r:id="rId169"/>
    <p:sldId id="3704" r:id="rId170"/>
    <p:sldId id="4246" r:id="rId171"/>
    <p:sldId id="988" r:id="rId172"/>
    <p:sldId id="297" r:id="rId173"/>
    <p:sldId id="3705" r:id="rId174"/>
    <p:sldId id="299" r:id="rId175"/>
    <p:sldId id="300" r:id="rId176"/>
    <p:sldId id="4030" r:id="rId177"/>
    <p:sldId id="3699" r:id="rId178"/>
    <p:sldId id="305" r:id="rId179"/>
    <p:sldId id="4200" r:id="rId180"/>
    <p:sldId id="4201" r:id="rId181"/>
    <p:sldId id="307" r:id="rId182"/>
    <p:sldId id="308" r:id="rId183"/>
    <p:sldId id="4203" r:id="rId184"/>
    <p:sldId id="3702" r:id="rId185"/>
    <p:sldId id="4202" r:id="rId186"/>
    <p:sldId id="4204" r:id="rId187"/>
    <p:sldId id="4205" r:id="rId188"/>
    <p:sldId id="1392" r:id="rId189"/>
    <p:sldId id="1584" r:id="rId190"/>
    <p:sldId id="1529" r:id="rId191"/>
    <p:sldId id="1653" r:id="rId192"/>
    <p:sldId id="4210" r:id="rId193"/>
    <p:sldId id="1521" r:id="rId194"/>
    <p:sldId id="4220" r:id="rId195"/>
    <p:sldId id="1366" r:id="rId196"/>
    <p:sldId id="1367" r:id="rId197"/>
    <p:sldId id="707" r:id="rId198"/>
    <p:sldId id="4159" r:id="rId199"/>
    <p:sldId id="3661" r:id="rId200"/>
    <p:sldId id="1106" r:id="rId201"/>
    <p:sldId id="699" r:id="rId202"/>
    <p:sldId id="1109" r:id="rId203"/>
    <p:sldId id="1517" r:id="rId204"/>
    <p:sldId id="920" r:id="rId205"/>
    <p:sldId id="701" r:id="rId206"/>
    <p:sldId id="702" r:id="rId207"/>
    <p:sldId id="703" r:id="rId208"/>
    <p:sldId id="704" r:id="rId209"/>
    <p:sldId id="1613" r:id="rId210"/>
    <p:sldId id="705" r:id="rId211"/>
    <p:sldId id="3708" r:id="rId212"/>
    <p:sldId id="4224" r:id="rId213"/>
    <p:sldId id="4223" r:id="rId214"/>
    <p:sldId id="1110" r:id="rId215"/>
    <p:sldId id="4221" r:id="rId216"/>
    <p:sldId id="1111" r:id="rId217"/>
    <p:sldId id="4271" r:id="rId218"/>
    <p:sldId id="1652" r:id="rId219"/>
    <p:sldId id="2054" r:id="rId220"/>
    <p:sldId id="2056" r:id="rId221"/>
    <p:sldId id="4148" r:id="rId222"/>
    <p:sldId id="614" r:id="rId223"/>
    <p:sldId id="764" r:id="rId224"/>
    <p:sldId id="4050" r:id="rId225"/>
    <p:sldId id="1450" r:id="rId2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1D2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96456"/>
    </p:cViewPr>
    <p:sldLst>
      <p:sld r:id="rId1" collapse="1"/>
    </p:sldLst>
  </p:outlineViewPr>
  <p:notesTextViewPr>
    <p:cViewPr>
      <p:scale>
        <a:sx n="1" d="1"/>
        <a:sy n="1" d="1"/>
      </p:scale>
      <p:origin x="0" y="0"/>
    </p:cViewPr>
  </p:notesTextViewPr>
  <p:sorterViewPr>
    <p:cViewPr varScale="1">
      <p:scale>
        <a:sx n="100" d="100"/>
        <a:sy n="100" d="100"/>
      </p:scale>
      <p:origin x="0" y="-3245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slide" Target="slides/slide182.xml"/><Relationship Id="rId226" Type="http://schemas.openxmlformats.org/officeDocument/2006/relationships/slide" Target="slides/slide203.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16" Type="http://schemas.openxmlformats.org/officeDocument/2006/relationships/slide" Target="slides/slide193.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slide" Target="slides/slide132.xml"/><Relationship Id="rId171" Type="http://schemas.openxmlformats.org/officeDocument/2006/relationships/slide" Target="slides/slide148.xml"/><Relationship Id="rId176" Type="http://schemas.openxmlformats.org/officeDocument/2006/relationships/slide" Target="slides/slide153.xml"/><Relationship Id="rId192" Type="http://schemas.openxmlformats.org/officeDocument/2006/relationships/slide" Target="slides/slide169.xml"/><Relationship Id="rId197" Type="http://schemas.openxmlformats.org/officeDocument/2006/relationships/slide" Target="slides/slide174.xml"/><Relationship Id="rId206" Type="http://schemas.openxmlformats.org/officeDocument/2006/relationships/slide" Target="slides/slide183.xml"/><Relationship Id="rId227" Type="http://schemas.openxmlformats.org/officeDocument/2006/relationships/notesMaster" Target="notesMasters/notesMaster1.xml"/><Relationship Id="rId201" Type="http://schemas.openxmlformats.org/officeDocument/2006/relationships/slide" Target="slides/slide178.xml"/><Relationship Id="rId222" Type="http://schemas.openxmlformats.org/officeDocument/2006/relationships/slide" Target="slides/slide19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slide" Target="slides/slide138.xml"/><Relationship Id="rId166" Type="http://schemas.openxmlformats.org/officeDocument/2006/relationships/slide" Target="slides/slide143.xml"/><Relationship Id="rId182" Type="http://schemas.openxmlformats.org/officeDocument/2006/relationships/slide" Target="slides/slide159.xml"/><Relationship Id="rId187" Type="http://schemas.openxmlformats.org/officeDocument/2006/relationships/slide" Target="slides/slide164.xml"/><Relationship Id="rId217" Type="http://schemas.openxmlformats.org/officeDocument/2006/relationships/slide" Target="slides/slide194.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9.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172" Type="http://schemas.openxmlformats.org/officeDocument/2006/relationships/slide" Target="slides/slide149.xml"/><Relationship Id="rId193" Type="http://schemas.openxmlformats.org/officeDocument/2006/relationships/slide" Target="slides/slide170.xml"/><Relationship Id="rId202" Type="http://schemas.openxmlformats.org/officeDocument/2006/relationships/slide" Target="slides/slide179.xml"/><Relationship Id="rId207" Type="http://schemas.openxmlformats.org/officeDocument/2006/relationships/slide" Target="slides/slide184.xml"/><Relationship Id="rId223" Type="http://schemas.openxmlformats.org/officeDocument/2006/relationships/slide" Target="slides/slide200.xml"/><Relationship Id="rId228"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slide" Target="slides/slide160.xml"/><Relationship Id="rId213" Type="http://schemas.openxmlformats.org/officeDocument/2006/relationships/slide" Target="slides/slide190.xml"/><Relationship Id="rId218"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199" Type="http://schemas.openxmlformats.org/officeDocument/2006/relationships/slide" Target="slides/slide176.xml"/><Relationship Id="rId203" Type="http://schemas.openxmlformats.org/officeDocument/2006/relationships/slide" Target="slides/slide180.xml"/><Relationship Id="rId208" Type="http://schemas.openxmlformats.org/officeDocument/2006/relationships/slide" Target="slides/slide185.xml"/><Relationship Id="rId229" Type="http://schemas.openxmlformats.org/officeDocument/2006/relationships/presProps" Target="presProps.xml"/><Relationship Id="rId19" Type="http://schemas.openxmlformats.org/officeDocument/2006/relationships/slideMaster" Target="slideMasters/slideMaster19.xml"/><Relationship Id="rId224" Type="http://schemas.openxmlformats.org/officeDocument/2006/relationships/slide" Target="slides/slide201.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219" Type="http://schemas.openxmlformats.org/officeDocument/2006/relationships/slide" Target="slides/slide196.xml"/><Relationship Id="rId3" Type="http://schemas.openxmlformats.org/officeDocument/2006/relationships/slideMaster" Target="slideMasters/slideMaster3.xml"/><Relationship Id="rId214" Type="http://schemas.openxmlformats.org/officeDocument/2006/relationships/slide" Target="slides/slide191.xml"/><Relationship Id="rId230" Type="http://schemas.openxmlformats.org/officeDocument/2006/relationships/viewProps" Target="viewProps.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209" Type="http://schemas.openxmlformats.org/officeDocument/2006/relationships/slide" Target="slides/slide186.xml"/><Relationship Id="rId190" Type="http://schemas.openxmlformats.org/officeDocument/2006/relationships/slide" Target="slides/slide167.xml"/><Relationship Id="rId204" Type="http://schemas.openxmlformats.org/officeDocument/2006/relationships/slide" Target="slides/slide181.xml"/><Relationship Id="rId220" Type="http://schemas.openxmlformats.org/officeDocument/2006/relationships/slide" Target="slides/slide197.xml"/><Relationship Id="rId225"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10" Type="http://schemas.openxmlformats.org/officeDocument/2006/relationships/slide" Target="slides/slide187.xml"/><Relationship Id="rId215" Type="http://schemas.openxmlformats.org/officeDocument/2006/relationships/slide" Target="slides/slide192.xml"/><Relationship Id="rId26" Type="http://schemas.openxmlformats.org/officeDocument/2006/relationships/slide" Target="slides/slide3.xml"/><Relationship Id="rId231" Type="http://schemas.openxmlformats.org/officeDocument/2006/relationships/theme" Target="theme/theme1.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slideMaster" Target="slideMasters/slideMaster16.xml"/><Relationship Id="rId221" Type="http://schemas.openxmlformats.org/officeDocument/2006/relationships/slide" Target="slides/slide198.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11" Type="http://schemas.openxmlformats.org/officeDocument/2006/relationships/slide" Target="slides/slide188.xml"/><Relationship Id="rId232"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9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8T12:26:41.234" idx="1">
    <p:pos x="10" y="10"/>
    <p:text>THE PAPAL TRADITION OF CHOOSING A NEW NAME STARTS WITH MERCURIUS IN A.D. 533 RENAMING HIMSELF JOHN THE SECOND. THIS PRACTICE WAS PRIOR ASSOCIATED WITH ROYAL DYNASTY.</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51926-6BBC-4AEB-A708-36C343D7A176}"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6CBA7-D4C0-4987-ABE7-A51377199200}" type="slidenum">
              <a:rPr lang="en-US" smtClean="0"/>
              <a:t>‹#›</a:t>
            </a:fld>
            <a:endParaRPr lang="en-US"/>
          </a:p>
        </p:txBody>
      </p:sp>
    </p:spTree>
    <p:extLst>
      <p:ext uri="{BB962C8B-B14F-4D97-AF65-F5344CB8AC3E}">
        <p14:creationId xmlns:p14="http://schemas.microsoft.com/office/powerpoint/2010/main" val="386117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3EE6AC-6260-4D20-BF18-AD7D4D6065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3544D9-A04D-42C8-80D5-06E1B87FE6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1874" name="Rectangle 2"/>
          <p:cNvSpPr>
            <a:spLocks noGrp="1" noRot="1" noChangeAspect="1" noChangeArrowheads="1" noTextEdit="1"/>
          </p:cNvSpPr>
          <p:nvPr>
            <p:ph type="sldImg"/>
          </p:nvPr>
        </p:nvSpPr>
        <p:spPr>
          <a:ln/>
        </p:spPr>
      </p:sp>
      <p:sp>
        <p:nvSpPr>
          <p:cNvPr id="5071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45850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8FF784-ECA0-482E-8630-BCB830A67A7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12098" name="Rectangle 2"/>
          <p:cNvSpPr>
            <a:spLocks noGrp="1" noRot="1" noChangeAspect="1" noChangeArrowheads="1" noTextEdit="1"/>
          </p:cNvSpPr>
          <p:nvPr>
            <p:ph type="sldImg"/>
          </p:nvPr>
        </p:nvSpPr>
        <p:spPr>
          <a:xfrm>
            <a:off x="325438" y="698500"/>
            <a:ext cx="6208712" cy="3492500"/>
          </a:xfrm>
          <a:ln/>
        </p:spPr>
      </p:sp>
      <p:sp>
        <p:nvSpPr>
          <p:cNvPr id="141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11F44C-3D65-4405-958C-2EDDFCBC080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17986" name="Rectangle 2"/>
          <p:cNvSpPr>
            <a:spLocks noGrp="1" noRot="1" noChangeAspect="1" noChangeArrowheads="1" noTextEdit="1"/>
          </p:cNvSpPr>
          <p:nvPr>
            <p:ph type="sldImg"/>
          </p:nvPr>
        </p:nvSpPr>
        <p:spPr>
          <a:xfrm>
            <a:off x="1101725" y="698500"/>
            <a:ext cx="4656138" cy="3492500"/>
          </a:xfrm>
          <a:ln/>
        </p:spPr>
      </p:sp>
      <p:sp>
        <p:nvSpPr>
          <p:cNvPr id="541798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D06696-4762-4B67-BD25-4A40D4571DA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15938" name="Rectangle 2"/>
          <p:cNvSpPr>
            <a:spLocks noGrp="1" noRot="1" noChangeAspect="1" noChangeArrowheads="1" noTextEdit="1"/>
          </p:cNvSpPr>
          <p:nvPr>
            <p:ph type="sldImg"/>
          </p:nvPr>
        </p:nvSpPr>
        <p:spPr>
          <a:xfrm>
            <a:off x="1101725" y="698500"/>
            <a:ext cx="4656138" cy="3492500"/>
          </a:xfrm>
          <a:ln/>
        </p:spPr>
      </p:sp>
      <p:sp>
        <p:nvSpPr>
          <p:cNvPr id="54159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A748FA-BE8F-42EF-98B4-DC5AF28ACBC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20034" name="Rectangle 2"/>
          <p:cNvSpPr>
            <a:spLocks noGrp="1" noRot="1" noChangeAspect="1" noChangeArrowheads="1" noTextEdit="1"/>
          </p:cNvSpPr>
          <p:nvPr>
            <p:ph type="sldImg"/>
          </p:nvPr>
        </p:nvSpPr>
        <p:spPr>
          <a:xfrm>
            <a:off x="1101725" y="698500"/>
            <a:ext cx="4656138" cy="3492500"/>
          </a:xfrm>
          <a:ln/>
        </p:spPr>
      </p:sp>
      <p:sp>
        <p:nvSpPr>
          <p:cNvPr id="542003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0874DA-259A-414C-AA1C-9AF6DCE1792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22082" name="Rectangle 2"/>
          <p:cNvSpPr>
            <a:spLocks noGrp="1" noRot="1" noChangeAspect="1" noChangeArrowheads="1" noTextEdit="1"/>
          </p:cNvSpPr>
          <p:nvPr>
            <p:ph type="sldImg"/>
          </p:nvPr>
        </p:nvSpPr>
        <p:spPr>
          <a:xfrm>
            <a:off x="1101725" y="698500"/>
            <a:ext cx="4656138" cy="3492500"/>
          </a:xfrm>
          <a:ln/>
        </p:spPr>
      </p:sp>
      <p:sp>
        <p:nvSpPr>
          <p:cNvPr id="54220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DF6BAD-678E-4090-B58B-4C60BF5BC47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24130" name="Rectangle 2"/>
          <p:cNvSpPr>
            <a:spLocks noGrp="1" noRot="1" noChangeAspect="1" noChangeArrowheads="1" noTextEdit="1"/>
          </p:cNvSpPr>
          <p:nvPr>
            <p:ph type="sldImg"/>
          </p:nvPr>
        </p:nvSpPr>
        <p:spPr>
          <a:xfrm>
            <a:off x="1101725" y="698500"/>
            <a:ext cx="4656138" cy="3492500"/>
          </a:xfrm>
          <a:ln/>
        </p:spPr>
      </p:sp>
      <p:sp>
        <p:nvSpPr>
          <p:cNvPr id="54241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BC8B38-9A8E-4576-AE5F-04A8CE4CE8B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86914" name="Rectangle 2"/>
          <p:cNvSpPr>
            <a:spLocks noGrp="1" noRot="1" noChangeAspect="1" noChangeArrowheads="1" noTextEdit="1"/>
          </p:cNvSpPr>
          <p:nvPr>
            <p:ph type="sldImg"/>
          </p:nvPr>
        </p:nvSpPr>
        <p:spPr>
          <a:ln/>
        </p:spPr>
      </p:sp>
      <p:sp>
        <p:nvSpPr>
          <p:cNvPr id="208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3F9C82-CB63-4A80-9E12-616EF59050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26178" name="Rectangle 2"/>
          <p:cNvSpPr>
            <a:spLocks noGrp="1" noRot="1" noChangeAspect="1" noChangeArrowheads="1" noTextEdit="1"/>
          </p:cNvSpPr>
          <p:nvPr>
            <p:ph type="sldImg"/>
          </p:nvPr>
        </p:nvSpPr>
        <p:spPr>
          <a:xfrm>
            <a:off x="1101725" y="698500"/>
            <a:ext cx="4656138" cy="3492500"/>
          </a:xfrm>
          <a:ln/>
        </p:spPr>
      </p:sp>
      <p:sp>
        <p:nvSpPr>
          <p:cNvPr id="54261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6961A-543A-4C27-825C-7947E3EFB3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9618" name="Rectangle 2"/>
          <p:cNvSpPr>
            <a:spLocks noGrp="1" noRot="1" noChangeAspect="1" noChangeArrowheads="1" noTextEdit="1"/>
          </p:cNvSpPr>
          <p:nvPr>
            <p:ph type="sldImg"/>
          </p:nvPr>
        </p:nvSpPr>
        <p:spPr>
          <a:ln/>
        </p:spPr>
      </p:sp>
      <p:sp>
        <p:nvSpPr>
          <p:cNvPr id="407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84090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25E8C-5AEF-4E2A-A294-A7912614DAF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89730" name="Rectangle 2"/>
          <p:cNvSpPr>
            <a:spLocks noGrp="1" noRot="1" noChangeAspect="1" noChangeArrowheads="1" noTextEdit="1"/>
          </p:cNvSpPr>
          <p:nvPr>
            <p:ph type="sldImg"/>
          </p:nvPr>
        </p:nvSpPr>
        <p:spPr>
          <a:xfrm>
            <a:off x="382588" y="685800"/>
            <a:ext cx="6094412" cy="3429000"/>
          </a:xfrm>
          <a:ln/>
        </p:spPr>
      </p:sp>
      <p:sp>
        <p:nvSpPr>
          <p:cNvPr id="288973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36178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F0A92-6A0C-4330-AA5F-029530BEAC9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3922" name="Rectangle 2"/>
          <p:cNvSpPr>
            <a:spLocks noGrp="1" noRot="1" noChangeAspect="1" noChangeArrowheads="1" noTextEdit="1"/>
          </p:cNvSpPr>
          <p:nvPr>
            <p:ph type="sldImg"/>
          </p:nvPr>
        </p:nvSpPr>
        <p:spPr>
          <a:ln/>
        </p:spPr>
      </p:sp>
      <p:sp>
        <p:nvSpPr>
          <p:cNvPr id="5073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0304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6318E-1D42-4641-B9EF-3E6F7F831C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81666" name="Rectangle 2"/>
          <p:cNvSpPr>
            <a:spLocks noGrp="1" noRot="1" noChangeAspect="1" noChangeArrowheads="1" noTextEdit="1"/>
          </p:cNvSpPr>
          <p:nvPr>
            <p:ph type="sldImg"/>
          </p:nvPr>
        </p:nvSpPr>
        <p:spPr>
          <a:ln/>
        </p:spPr>
      </p:sp>
      <p:sp>
        <p:nvSpPr>
          <p:cNvPr id="408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18228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BA211-341F-4C6F-8597-F6FD17FBC99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7538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EA53E-4352-400E-96AA-9F1D0F182A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6786" name="Rectangle 2"/>
          <p:cNvSpPr>
            <a:spLocks noGrp="1" noRot="1" noChangeAspect="1" noChangeArrowheads="1" noTextEdit="1"/>
          </p:cNvSpPr>
          <p:nvPr>
            <p:ph type="sldImg"/>
          </p:nvPr>
        </p:nvSpPr>
        <p:spPr>
          <a:xfrm>
            <a:off x="400050" y="681038"/>
            <a:ext cx="6057900" cy="3408362"/>
          </a:xfrm>
          <a:ln/>
        </p:spPr>
      </p:sp>
      <p:sp>
        <p:nvSpPr>
          <p:cNvPr id="1526787" name="Rectangle 3"/>
          <p:cNvSpPr>
            <a:spLocks noGrp="1" noChangeArrowheads="1"/>
          </p:cNvSpPr>
          <p:nvPr>
            <p:ph type="body" idx="1"/>
          </p:nvPr>
        </p:nvSpPr>
        <p:spPr>
          <a:xfrm>
            <a:off x="914400" y="4317177"/>
            <a:ext cx="5029200" cy="4165999"/>
          </a:xfrm>
        </p:spPr>
        <p:txBody>
          <a:bodyPr/>
          <a:lstStyle/>
          <a:p>
            <a:endParaRPr lang="en-US"/>
          </a:p>
        </p:txBody>
      </p:sp>
    </p:spTree>
    <p:extLst>
      <p:ext uri="{BB962C8B-B14F-4D97-AF65-F5344CB8AC3E}">
        <p14:creationId xmlns:p14="http://schemas.microsoft.com/office/powerpoint/2010/main" val="498736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29215-1755-42AF-A6B6-8ACC0D9637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35682" name="Rectangle 2"/>
          <p:cNvSpPr>
            <a:spLocks noGrp="1" noRot="1" noChangeAspect="1" noChangeArrowheads="1" noTextEdit="1"/>
          </p:cNvSpPr>
          <p:nvPr>
            <p:ph type="sldImg"/>
          </p:nvPr>
        </p:nvSpPr>
        <p:spPr>
          <a:ln/>
        </p:spPr>
      </p:sp>
      <p:sp>
        <p:nvSpPr>
          <p:cNvPr id="493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42305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3D326-3DA2-4200-9F72-430DF85A10B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62690" name="Rectangle 2"/>
          <p:cNvSpPr>
            <a:spLocks noGrp="1" noRot="1" noChangeAspect="1" noChangeArrowheads="1" noTextEdit="1"/>
          </p:cNvSpPr>
          <p:nvPr>
            <p:ph type="sldImg"/>
          </p:nvPr>
        </p:nvSpPr>
        <p:spPr>
          <a:ln/>
        </p:spPr>
      </p:sp>
      <p:sp>
        <p:nvSpPr>
          <p:cNvPr id="536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08774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388716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21488096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86748-F112-4F4E-8D0E-D1F4E88897D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ECD28-4B5C-430E-9A25-D07C9D81767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7571" name="Rectangle 2">
            <a:extLst>
              <a:ext uri="{FF2B5EF4-FFF2-40B4-BE49-F238E27FC236}">
                <a16:creationId xmlns:a16="http://schemas.microsoft.com/office/drawing/2014/main" id="{9538CC43-A4A8-4AEC-8D34-E73791D98333}"/>
              </a:ext>
            </a:extLst>
          </p:cNvPr>
          <p:cNvSpPr>
            <a:spLocks noGrp="1" noRot="1" noChangeAspect="1" noChangeArrowheads="1" noTextEdit="1"/>
          </p:cNvSpPr>
          <p:nvPr>
            <p:ph type="sldImg"/>
          </p:nvPr>
        </p:nvSpPr>
        <p:spPr>
          <a:xfrm>
            <a:off x="325438" y="698500"/>
            <a:ext cx="6208712" cy="3492500"/>
          </a:xfrm>
          <a:ln/>
        </p:spPr>
      </p:sp>
      <p:sp>
        <p:nvSpPr>
          <p:cNvPr id="1517572" name="Rectangle 3">
            <a:extLst>
              <a:ext uri="{FF2B5EF4-FFF2-40B4-BE49-F238E27FC236}">
                <a16:creationId xmlns:a16="http://schemas.microsoft.com/office/drawing/2014/main" id="{18A3086E-CE2A-45A1-84EA-F1C8F740101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357212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65D5B-5ABE-40A2-9ED0-EB9123028B3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87446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2B0EF-9BD4-4740-B5AE-55F9AFE06E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9986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6609F8-8758-434C-A9E8-594197253C2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5970" name="Rectangle 2"/>
          <p:cNvSpPr>
            <a:spLocks noGrp="1" noRot="1" noChangeAspect="1" noChangeArrowheads="1" noTextEdit="1"/>
          </p:cNvSpPr>
          <p:nvPr>
            <p:ph type="sldImg"/>
          </p:nvPr>
        </p:nvSpPr>
        <p:spPr>
          <a:ln/>
        </p:spPr>
      </p:sp>
      <p:sp>
        <p:nvSpPr>
          <p:cNvPr id="507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2820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134DD-A096-4B5B-B2DE-DA9D010605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39148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8ED4D-DA31-4F84-9CFA-85F83C59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41678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7BE48C-0A3C-4C79-A708-D07A47C650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39874" name="Rectangle 2"/>
          <p:cNvSpPr>
            <a:spLocks noGrp="1" noRot="1" noChangeAspect="1" noChangeArrowheads="1" noTextEdit="1"/>
          </p:cNvSpPr>
          <p:nvPr>
            <p:ph type="sldImg"/>
          </p:nvPr>
        </p:nvSpPr>
        <p:spPr>
          <a:ln/>
        </p:spPr>
      </p:sp>
      <p:sp>
        <p:nvSpPr>
          <p:cNvPr id="263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70467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A116C-4446-4347-ACEE-ECCB293484D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7586" name="Rectangle 2"/>
          <p:cNvSpPr>
            <a:spLocks noGrp="1" noRot="1" noChangeAspect="1" noChangeArrowheads="1" noTextEdit="1"/>
          </p:cNvSpPr>
          <p:nvPr>
            <p:ph type="sldImg"/>
          </p:nvPr>
        </p:nvSpPr>
        <p:spPr>
          <a:ln/>
        </p:spPr>
      </p:sp>
      <p:sp>
        <p:nvSpPr>
          <p:cNvPr id="32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42152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9B824-0A9C-4918-A608-0292B60C17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9634" name="Rectangle 2"/>
          <p:cNvSpPr>
            <a:spLocks noGrp="1" noRot="1" noChangeAspect="1" noChangeArrowheads="1" noTextEdit="1"/>
          </p:cNvSpPr>
          <p:nvPr>
            <p:ph type="sldImg"/>
          </p:nvPr>
        </p:nvSpPr>
        <p:spPr>
          <a:ln/>
        </p:spPr>
      </p:sp>
      <p:sp>
        <p:nvSpPr>
          <p:cNvPr id="32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77628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B6C38-E3F1-4D3D-89B9-875B51ABB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7826" name="Rectangle 2"/>
          <p:cNvSpPr>
            <a:spLocks noGrp="1" noRot="1" noChangeAspect="1" noChangeArrowheads="1" noTextEdit="1"/>
          </p:cNvSpPr>
          <p:nvPr>
            <p:ph type="sldImg"/>
          </p:nvPr>
        </p:nvSpPr>
        <p:spPr>
          <a:ln/>
        </p:spPr>
      </p:sp>
      <p:sp>
        <p:nvSpPr>
          <p:cNvPr id="32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42392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3B921-2C2B-4B74-A357-902E42C2037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0834" name="Rectangle 2"/>
          <p:cNvSpPr>
            <a:spLocks noGrp="1" noRot="1" noChangeAspect="1" noChangeArrowheads="1" noTextEdit="1"/>
          </p:cNvSpPr>
          <p:nvPr>
            <p:ph type="sldImg"/>
          </p:nvPr>
        </p:nvSpPr>
        <p:spPr>
          <a:ln/>
        </p:spPr>
      </p:sp>
      <p:sp>
        <p:nvSpPr>
          <p:cNvPr id="33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11688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BFB8F-9C66-4B72-A85C-980FC3AC3E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39266" name="Rectangle 2"/>
          <p:cNvSpPr>
            <a:spLocks noGrp="1" noRot="1" noChangeAspect="1" noChangeArrowheads="1" noTextEdit="1"/>
          </p:cNvSpPr>
          <p:nvPr>
            <p:ph type="sldImg"/>
          </p:nvPr>
        </p:nvSpPr>
        <p:spPr>
          <a:ln/>
        </p:spPr>
      </p:sp>
      <p:sp>
        <p:nvSpPr>
          <p:cNvPr id="33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003475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E316-F89B-4181-904E-F9BD924EE68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93963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998AB-E4FC-4385-82FC-F02DB6931A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59394" name="Rectangle 2"/>
          <p:cNvSpPr>
            <a:spLocks noGrp="1" noRot="1" noChangeAspect="1" noChangeArrowheads="1" noTextEdit="1"/>
          </p:cNvSpPr>
          <p:nvPr>
            <p:ph type="sldImg"/>
          </p:nvPr>
        </p:nvSpPr>
        <p:spPr>
          <a:xfrm>
            <a:off x="382588" y="685800"/>
            <a:ext cx="6094412" cy="3429000"/>
          </a:xfrm>
          <a:ln/>
        </p:spPr>
      </p:sp>
      <p:sp>
        <p:nvSpPr>
          <p:cNvPr id="3259395"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293832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3D8C6-395A-4813-9463-276E3CC1669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8018" name="Rectangle 2"/>
          <p:cNvSpPr>
            <a:spLocks noGrp="1" noRot="1" noChangeAspect="1" noChangeArrowheads="1" noTextEdit="1"/>
          </p:cNvSpPr>
          <p:nvPr>
            <p:ph type="sldImg"/>
          </p:nvPr>
        </p:nvSpPr>
        <p:spPr>
          <a:ln/>
        </p:spPr>
      </p:sp>
      <p:sp>
        <p:nvSpPr>
          <p:cNvPr id="5078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01642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8DAC39-013D-4DE2-9D03-0FA56BDEFF9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33090" name="Rectangle 2"/>
          <p:cNvSpPr>
            <a:spLocks noGrp="1" noRot="1" noChangeAspect="1" noChangeArrowheads="1" noTextEdit="1"/>
          </p:cNvSpPr>
          <p:nvPr>
            <p:ph type="sldImg"/>
          </p:nvPr>
        </p:nvSpPr>
        <p:spPr>
          <a:ln/>
        </p:spPr>
      </p:sp>
      <p:sp>
        <p:nvSpPr>
          <p:cNvPr id="303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7808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E768AA-CA19-4D7B-80AA-22364D8032C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6418" name="Rectangle 2"/>
          <p:cNvSpPr>
            <a:spLocks noGrp="1" noRot="1" noChangeAspect="1" noChangeArrowheads="1" noTextEdit="1"/>
          </p:cNvSpPr>
          <p:nvPr>
            <p:ph type="sldImg"/>
          </p:nvPr>
        </p:nvSpPr>
        <p:spPr>
          <a:ln/>
        </p:spPr>
      </p:sp>
      <p:sp>
        <p:nvSpPr>
          <p:cNvPr id="351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72923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252E4A-0F6E-46BE-9A91-5912D9C57F6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7442" name="Rectangle 2"/>
          <p:cNvSpPr>
            <a:spLocks noGrp="1" noRot="1" noChangeAspect="1" noChangeArrowheads="1" noTextEdit="1"/>
          </p:cNvSpPr>
          <p:nvPr>
            <p:ph type="sldImg"/>
          </p:nvPr>
        </p:nvSpPr>
        <p:spPr>
          <a:ln/>
        </p:spPr>
      </p:sp>
      <p:sp>
        <p:nvSpPr>
          <p:cNvPr id="3517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48580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DC2B82-48E3-431E-85F5-43ECB3CB678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08162" name="Rectangle 2"/>
          <p:cNvSpPr>
            <a:spLocks noGrp="1" noRot="1" noChangeAspect="1" noChangeArrowheads="1" noTextEdit="1"/>
          </p:cNvSpPr>
          <p:nvPr>
            <p:ph type="sldImg"/>
          </p:nvPr>
        </p:nvSpPr>
        <p:spPr>
          <a:xfrm>
            <a:off x="325438" y="698500"/>
            <a:ext cx="6208712" cy="3492500"/>
          </a:xfrm>
          <a:ln/>
        </p:spPr>
      </p:sp>
      <p:sp>
        <p:nvSpPr>
          <p:cNvPr id="29081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3E1D51-D216-48AC-BC19-FBF6C6E7C9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28290" name="Rectangle 2"/>
          <p:cNvSpPr>
            <a:spLocks noGrp="1" noRot="1" noChangeAspect="1" noChangeArrowheads="1" noTextEdit="1"/>
          </p:cNvSpPr>
          <p:nvPr>
            <p:ph type="sldImg"/>
          </p:nvPr>
        </p:nvSpPr>
        <p:spPr>
          <a:xfrm>
            <a:off x="325438" y="698500"/>
            <a:ext cx="6208712" cy="3492500"/>
          </a:xfrm>
          <a:ln/>
        </p:spPr>
      </p:sp>
      <p:sp>
        <p:nvSpPr>
          <p:cNvPr id="282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3704282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65E8E2-A0FB-437F-8642-A079ECC39D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18402" name="Rectangle 2"/>
          <p:cNvSpPr>
            <a:spLocks noGrp="1" noRot="1" noChangeAspect="1" noChangeArrowheads="1" noTextEdit="1"/>
          </p:cNvSpPr>
          <p:nvPr>
            <p:ph type="sldImg"/>
          </p:nvPr>
        </p:nvSpPr>
        <p:spPr>
          <a:xfrm>
            <a:off x="325438" y="698500"/>
            <a:ext cx="6208712" cy="3492500"/>
          </a:xfrm>
          <a:ln/>
        </p:spPr>
      </p:sp>
      <p:sp>
        <p:nvSpPr>
          <p:cNvPr id="291840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5311954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3EE6AC-6260-4D20-BF18-AD7D4D6065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97756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9621A6-347D-4515-B36D-436F1A54FB6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16298938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49056-BCAD-4A65-AC15-3E09171E3BE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48546" name="Rectangle 2"/>
          <p:cNvSpPr>
            <a:spLocks noGrp="1" noRot="1" noChangeAspect="1" noChangeArrowheads="1" noTextEdit="1"/>
          </p:cNvSpPr>
          <p:nvPr>
            <p:ph type="sldImg"/>
          </p:nvPr>
        </p:nvSpPr>
        <p:spPr>
          <a:ln/>
        </p:spPr>
      </p:sp>
      <p:sp>
        <p:nvSpPr>
          <p:cNvPr id="74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65188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E13FD-8E24-4B14-8ABA-8AD2F80D60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13858" name="Rectangle 2"/>
          <p:cNvSpPr>
            <a:spLocks noGrp="1" noRot="1" noChangeAspect="1" noChangeArrowheads="1" noTextEdit="1"/>
          </p:cNvSpPr>
          <p:nvPr>
            <p:ph type="sldImg"/>
          </p:nvPr>
        </p:nvSpPr>
        <p:spPr>
          <a:xfrm>
            <a:off x="381000" y="685800"/>
            <a:ext cx="6096000" cy="3429000"/>
          </a:xfrm>
          <a:ln/>
        </p:spPr>
      </p:sp>
      <p:sp>
        <p:nvSpPr>
          <p:cNvPr id="191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64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E59991-25AD-4650-8461-65C4C1F932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34018" name="Rectangle 2"/>
          <p:cNvSpPr>
            <a:spLocks noGrp="1" noRot="1" noChangeAspect="1" noChangeArrowheads="1" noTextEdit="1"/>
          </p:cNvSpPr>
          <p:nvPr>
            <p:ph type="sldImg"/>
          </p:nvPr>
        </p:nvSpPr>
        <p:spPr>
          <a:ln/>
        </p:spPr>
      </p:sp>
      <p:sp>
        <p:nvSpPr>
          <p:cNvPr id="5334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73127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2E2199-FFA8-488A-8055-066B670214D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909762" name="Rectangle 2"/>
          <p:cNvSpPr>
            <a:spLocks noGrp="1" noRot="1" noChangeAspect="1" noChangeArrowheads="1" noTextEdit="1"/>
          </p:cNvSpPr>
          <p:nvPr>
            <p:ph type="sldImg"/>
          </p:nvPr>
        </p:nvSpPr>
        <p:spPr>
          <a:ln/>
        </p:spPr>
      </p:sp>
      <p:sp>
        <p:nvSpPr>
          <p:cNvPr id="190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271B68-D3B5-48E7-881E-D17CAFB4994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16930" name="Rectangle 1026"/>
          <p:cNvSpPr>
            <a:spLocks noGrp="1" noRot="1" noChangeAspect="1" noChangeArrowheads="1" noTextEdit="1"/>
          </p:cNvSpPr>
          <p:nvPr>
            <p:ph type="sldImg"/>
          </p:nvPr>
        </p:nvSpPr>
        <p:spPr>
          <a:ln/>
        </p:spPr>
      </p:sp>
      <p:sp>
        <p:nvSpPr>
          <p:cNvPr id="1916931"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5480429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F97DF-D2DC-413E-97A4-A1F5064BAC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90306" name="Rectangle 1026"/>
          <p:cNvSpPr>
            <a:spLocks noGrp="1" noRot="1" noChangeAspect="1" noChangeArrowheads="1" noTextEdit="1"/>
          </p:cNvSpPr>
          <p:nvPr>
            <p:ph type="sldImg"/>
          </p:nvPr>
        </p:nvSpPr>
        <p:spPr>
          <a:xfrm>
            <a:off x="381000" y="685800"/>
            <a:ext cx="6096000" cy="3429000"/>
          </a:xfrm>
          <a:ln/>
        </p:spPr>
      </p:sp>
      <p:sp>
        <p:nvSpPr>
          <p:cNvPr id="189030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10569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62A03D-E2DC-48E4-A9C1-E7DF876506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897474" name="Rectangle 2"/>
          <p:cNvSpPr>
            <a:spLocks noGrp="1" noRot="1" noChangeAspect="1" noChangeArrowheads="1" noTextEdit="1"/>
          </p:cNvSpPr>
          <p:nvPr>
            <p:ph type="sldImg"/>
          </p:nvPr>
        </p:nvSpPr>
        <p:spPr>
          <a:ln/>
        </p:spPr>
      </p:sp>
      <p:sp>
        <p:nvSpPr>
          <p:cNvPr id="189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39177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33D6E9-FEC1-4592-B219-F65BF2F681D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B64B6-02F9-4193-84C0-B87B06913B4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8419" name="Rectangle 2">
            <a:extLst>
              <a:ext uri="{FF2B5EF4-FFF2-40B4-BE49-F238E27FC236}">
                <a16:creationId xmlns:a16="http://schemas.microsoft.com/office/drawing/2014/main" id="{BCABB5C5-B0DD-4B97-9D44-89E082B8C58B}"/>
              </a:ext>
            </a:extLst>
          </p:cNvPr>
          <p:cNvSpPr>
            <a:spLocks noGrp="1" noRot="1" noChangeAspect="1" noChangeArrowheads="1" noTextEdit="1"/>
          </p:cNvSpPr>
          <p:nvPr>
            <p:ph type="sldImg"/>
          </p:nvPr>
        </p:nvSpPr>
        <p:spPr>
          <a:xfrm>
            <a:off x="325438" y="698500"/>
            <a:ext cx="6208712" cy="3492500"/>
          </a:xfrm>
          <a:ln/>
        </p:spPr>
      </p:sp>
      <p:sp>
        <p:nvSpPr>
          <p:cNvPr id="2108420" name="Rectangle 3">
            <a:extLst>
              <a:ext uri="{FF2B5EF4-FFF2-40B4-BE49-F238E27FC236}">
                <a16:creationId xmlns:a16="http://schemas.microsoft.com/office/drawing/2014/main" id="{BAB90010-6178-4FA7-99A9-50B53B8BE34E}"/>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112298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55E56-2B75-4CD8-BE8A-98607F2C7D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4162" name="Rectangle 2"/>
          <p:cNvSpPr>
            <a:spLocks noGrp="1" noRot="1" noChangeAspect="1" noChangeArrowheads="1" noTextEdit="1"/>
          </p:cNvSpPr>
          <p:nvPr>
            <p:ph type="sldImg"/>
          </p:nvPr>
        </p:nvSpPr>
        <p:spPr>
          <a:xfrm>
            <a:off x="381000" y="685800"/>
            <a:ext cx="6096000" cy="3429000"/>
          </a:xfrm>
          <a:ln/>
        </p:spPr>
      </p:sp>
      <p:sp>
        <p:nvSpPr>
          <p:cNvPr id="1884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79071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D752-B353-41A1-9281-961E1301B4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5186" name="Rectangle 2"/>
          <p:cNvSpPr>
            <a:spLocks noGrp="1" noRot="1" noChangeAspect="1" noChangeArrowheads="1" noTextEdit="1"/>
          </p:cNvSpPr>
          <p:nvPr>
            <p:ph type="sldImg"/>
          </p:nvPr>
        </p:nvSpPr>
        <p:spPr>
          <a:xfrm>
            <a:off x="381000" y="685800"/>
            <a:ext cx="6096000" cy="3429000"/>
          </a:xfrm>
          <a:ln/>
        </p:spPr>
      </p:sp>
      <p:sp>
        <p:nvSpPr>
          <p:cNvPr id="1885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5361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435B-1A1E-4AE7-889E-3192881D93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6210" name="Rectangle 1026"/>
          <p:cNvSpPr>
            <a:spLocks noGrp="1" noRot="1" noChangeAspect="1" noChangeArrowheads="1" noTextEdit="1"/>
          </p:cNvSpPr>
          <p:nvPr>
            <p:ph type="sldImg"/>
          </p:nvPr>
        </p:nvSpPr>
        <p:spPr>
          <a:xfrm>
            <a:off x="381000" y="685800"/>
            <a:ext cx="6096000" cy="3429000"/>
          </a:xfrm>
          <a:ln/>
        </p:spPr>
      </p:sp>
      <p:sp>
        <p:nvSpPr>
          <p:cNvPr id="18862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72477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336B-1628-4887-959F-CB3B827D9D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7234" name="Rectangle 1026"/>
          <p:cNvSpPr>
            <a:spLocks noGrp="1" noRot="1" noChangeAspect="1" noChangeArrowheads="1" noTextEdit="1"/>
          </p:cNvSpPr>
          <p:nvPr>
            <p:ph type="sldImg"/>
          </p:nvPr>
        </p:nvSpPr>
        <p:spPr>
          <a:xfrm>
            <a:off x="381000" y="685800"/>
            <a:ext cx="6096000" cy="3429000"/>
          </a:xfrm>
          <a:ln/>
        </p:spPr>
      </p:sp>
      <p:sp>
        <p:nvSpPr>
          <p:cNvPr id="18872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40189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28460-5227-4B5A-B904-764BDE93ED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8258" name="Rectangle 2"/>
          <p:cNvSpPr>
            <a:spLocks noGrp="1" noRot="1" noChangeAspect="1" noChangeArrowheads="1" noTextEdit="1"/>
          </p:cNvSpPr>
          <p:nvPr>
            <p:ph type="sldImg"/>
          </p:nvPr>
        </p:nvSpPr>
        <p:spPr>
          <a:xfrm>
            <a:off x="381000" y="685800"/>
            <a:ext cx="6096000" cy="3429000"/>
          </a:xfrm>
          <a:ln/>
        </p:spPr>
      </p:sp>
      <p:sp>
        <p:nvSpPr>
          <p:cNvPr id="1888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3337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40E517-41EA-45E7-BD8D-026F35F4F8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48290" name="Rectangle 2"/>
          <p:cNvSpPr>
            <a:spLocks noGrp="1" noRot="1" noChangeAspect="1" noChangeArrowheads="1" noTextEdit="1"/>
          </p:cNvSpPr>
          <p:nvPr>
            <p:ph type="sldImg"/>
          </p:nvPr>
        </p:nvSpPr>
        <p:spPr>
          <a:xfrm>
            <a:off x="325438" y="698500"/>
            <a:ext cx="6208712" cy="3492500"/>
          </a:xfrm>
          <a:ln/>
        </p:spPr>
      </p:sp>
      <p:sp>
        <p:nvSpPr>
          <p:cNvPr id="474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550106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D4FD6-EE2D-43B2-9614-9EFD26C0448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6629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3EE6AC-6260-4D20-BF18-AD7D4D6065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10037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2E2199-FFA8-488A-8055-066B670214D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909762" name="Rectangle 2"/>
          <p:cNvSpPr>
            <a:spLocks noGrp="1" noRot="1" noChangeAspect="1" noChangeArrowheads="1" noTextEdit="1"/>
          </p:cNvSpPr>
          <p:nvPr>
            <p:ph type="sldImg"/>
          </p:nvPr>
        </p:nvSpPr>
        <p:spPr>
          <a:ln/>
        </p:spPr>
      </p:sp>
      <p:sp>
        <p:nvSpPr>
          <p:cNvPr id="190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74015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E0DD98-620A-4387-975A-7C8850F3663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50914" name="Rectangle 2"/>
          <p:cNvSpPr>
            <a:spLocks noGrp="1" noRot="1" noChangeAspect="1" noChangeArrowheads="1" noTextEdit="1"/>
          </p:cNvSpPr>
          <p:nvPr>
            <p:ph type="sldImg"/>
          </p:nvPr>
        </p:nvSpPr>
        <p:spPr>
          <a:ln/>
        </p:spPr>
      </p:sp>
      <p:sp>
        <p:nvSpPr>
          <p:cNvPr id="3750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34731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7C51BA-BC44-4067-81AC-7C6BE1F6B66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96802" name="Rectangle 2"/>
          <p:cNvSpPr>
            <a:spLocks noGrp="1" noRot="1" noChangeAspect="1" noChangeArrowheads="1" noTextEdit="1"/>
          </p:cNvSpPr>
          <p:nvPr>
            <p:ph type="sldImg"/>
          </p:nvPr>
        </p:nvSpPr>
        <p:spPr>
          <a:ln/>
        </p:spPr>
      </p:sp>
      <p:sp>
        <p:nvSpPr>
          <p:cNvPr id="519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2249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FFD414-99CD-400E-8880-B07DAD3EEEF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46498" name="Rectangle 2"/>
          <p:cNvSpPr>
            <a:spLocks noGrp="1" noRot="1" noChangeAspect="1" noChangeArrowheads="1" noTextEdit="1"/>
          </p:cNvSpPr>
          <p:nvPr>
            <p:ph type="sldImg"/>
          </p:nvPr>
        </p:nvSpPr>
        <p:spPr>
          <a:ln/>
        </p:spPr>
      </p:sp>
      <p:sp>
        <p:nvSpPr>
          <p:cNvPr id="394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546019-58FF-48EC-A587-1E39C6FA21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0594" name="Rectangle 2"/>
          <p:cNvSpPr>
            <a:spLocks noGrp="1" noRot="1" noChangeAspect="1" noChangeArrowheads="1" noTextEdit="1"/>
          </p:cNvSpPr>
          <p:nvPr>
            <p:ph type="sldImg"/>
          </p:nvPr>
        </p:nvSpPr>
        <p:spPr>
          <a:ln/>
        </p:spPr>
      </p:sp>
      <p:sp>
        <p:nvSpPr>
          <p:cNvPr id="39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22FDD-51E6-4238-8B72-2852F4D89F9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16546" name="Rectangle 2"/>
          <p:cNvSpPr>
            <a:spLocks noGrp="1" noRot="1" noChangeAspect="1" noChangeArrowheads="1" noTextEdit="1"/>
          </p:cNvSpPr>
          <p:nvPr>
            <p:ph type="sldImg"/>
          </p:nvPr>
        </p:nvSpPr>
        <p:spPr>
          <a:xfrm>
            <a:off x="325438" y="698500"/>
            <a:ext cx="6208712" cy="3492500"/>
          </a:xfrm>
          <a:ln/>
        </p:spPr>
      </p:sp>
      <p:sp>
        <p:nvSpPr>
          <p:cNvPr id="15165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4392370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ECB03C-670C-4660-95DD-503CB872E1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1474A3-082F-4B92-8972-894A4590C73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158146" name="Rectangle 2"/>
          <p:cNvSpPr>
            <a:spLocks noGrp="1" noRot="1" noChangeAspect="1" noChangeArrowheads="1" noTextEdit="1"/>
          </p:cNvSpPr>
          <p:nvPr>
            <p:ph type="sldImg"/>
          </p:nvPr>
        </p:nvSpPr>
        <p:spPr>
          <a:ln/>
        </p:spPr>
      </p:sp>
      <p:sp>
        <p:nvSpPr>
          <p:cNvPr id="1158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B48967-F777-4B12-8C79-09C9756A928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7544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00CA89-902B-40BB-8758-2E219760969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08706" name="Rectangle 2"/>
          <p:cNvSpPr>
            <a:spLocks noGrp="1" noRot="1" noChangeAspect="1" noChangeArrowheads="1" noTextEdit="1"/>
          </p:cNvSpPr>
          <p:nvPr>
            <p:ph type="sldImg"/>
          </p:nvPr>
        </p:nvSpPr>
        <p:spPr>
          <a:xfrm>
            <a:off x="325438" y="698500"/>
            <a:ext cx="6208712" cy="3492500"/>
          </a:xfrm>
          <a:ln/>
        </p:spPr>
      </p:sp>
      <p:sp>
        <p:nvSpPr>
          <p:cNvPr id="480870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413253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7C51BA-BC44-4067-81AC-7C6BE1F6B66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96802" name="Rectangle 2"/>
          <p:cNvSpPr>
            <a:spLocks noGrp="1" noRot="1" noChangeAspect="1" noChangeArrowheads="1" noTextEdit="1"/>
          </p:cNvSpPr>
          <p:nvPr>
            <p:ph type="sldImg"/>
          </p:nvPr>
        </p:nvSpPr>
        <p:spPr>
          <a:ln/>
        </p:spPr>
      </p:sp>
      <p:sp>
        <p:nvSpPr>
          <p:cNvPr id="519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061000-ED2F-4035-8666-038D52F66F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30274" name="Rectangle 2"/>
          <p:cNvSpPr>
            <a:spLocks noGrp="1" noRot="1" noChangeAspect="1" noChangeArrowheads="1" noTextEdit="1"/>
          </p:cNvSpPr>
          <p:nvPr>
            <p:ph type="sldImg"/>
          </p:nvPr>
        </p:nvSpPr>
        <p:spPr>
          <a:ln/>
        </p:spPr>
      </p:sp>
      <p:sp>
        <p:nvSpPr>
          <p:cNvPr id="543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22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F555D6-B656-415B-A4D8-2C3863ACE3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3474" name="Rectangle 2"/>
          <p:cNvSpPr>
            <a:spLocks noGrp="1" noRot="1" noChangeAspect="1" noChangeArrowheads="1" noTextEdit="1"/>
          </p:cNvSpPr>
          <p:nvPr>
            <p:ph type="sldImg"/>
          </p:nvPr>
        </p:nvSpPr>
        <p:spPr>
          <a:xfrm>
            <a:off x="325438" y="698500"/>
            <a:ext cx="6208712" cy="3492500"/>
          </a:xfrm>
          <a:ln/>
        </p:spPr>
      </p:sp>
      <p:sp>
        <p:nvSpPr>
          <p:cNvPr id="27934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E3E2E2-FCC2-44CD-A2D1-83BCC78B245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79202"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Continued on next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B85DAD-0B1F-40F4-AB9B-541BC426BC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B6E331-F534-48BB-B7F1-E8551AEEB2E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10146" name="Rectangle 2"/>
          <p:cNvSpPr>
            <a:spLocks noGrp="1" noRot="1" noChangeAspect="1" noChangeArrowheads="1" noTextEdit="1"/>
          </p:cNvSpPr>
          <p:nvPr>
            <p:ph type="sldImg"/>
          </p:nvPr>
        </p:nvSpPr>
        <p:spPr>
          <a:ln/>
        </p:spPr>
      </p:sp>
      <p:sp>
        <p:nvSpPr>
          <p:cNvPr id="551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325438" y="698500"/>
            <a:ext cx="6208712"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56186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FBA8C9-AFBA-4A7A-9184-BEBE254D69B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9874" name="Rectangle 2"/>
          <p:cNvSpPr>
            <a:spLocks noGrp="1" noRot="1" noChangeAspect="1" noChangeArrowheads="1" noTextEdit="1"/>
          </p:cNvSpPr>
          <p:nvPr>
            <p:ph type="sldImg"/>
          </p:nvPr>
        </p:nvSpPr>
        <p:spPr>
          <a:ln/>
        </p:spPr>
      </p:sp>
      <p:sp>
        <p:nvSpPr>
          <p:cNvPr id="32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325438" y="698500"/>
            <a:ext cx="6208712"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AF1854-2A4C-426C-AA78-45301F8E1CE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1138" name="Rectangle 2"/>
          <p:cNvSpPr>
            <a:spLocks noGrp="1" noRot="1" noChangeAspect="1" noChangeArrowheads="1" noTextEdit="1"/>
          </p:cNvSpPr>
          <p:nvPr>
            <p:ph type="sldImg"/>
          </p:nvPr>
        </p:nvSpPr>
        <p:spPr>
          <a:ln/>
        </p:spPr>
      </p:sp>
      <p:sp>
        <p:nvSpPr>
          <p:cNvPr id="521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72FA50-40EB-4746-8358-EE94474CF3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0594" name="Rectangle 1026"/>
          <p:cNvSpPr>
            <a:spLocks noGrp="1" noRot="1" noChangeAspect="1" noChangeArrowheads="1" noTextEdit="1"/>
          </p:cNvSpPr>
          <p:nvPr>
            <p:ph type="sldImg"/>
          </p:nvPr>
        </p:nvSpPr>
        <p:spPr>
          <a:ln/>
        </p:spPr>
      </p:sp>
      <p:sp>
        <p:nvSpPr>
          <p:cNvPr id="33105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30EA4B-F725-4843-8004-21D231DADF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06306" name="Rectangle 2"/>
          <p:cNvSpPr>
            <a:spLocks noGrp="1" noRot="1" noChangeAspect="1" noChangeArrowheads="1" noTextEdit="1"/>
          </p:cNvSpPr>
          <p:nvPr>
            <p:ph type="sldImg"/>
          </p:nvPr>
        </p:nvSpPr>
        <p:spPr>
          <a:xfrm>
            <a:off x="325438" y="698500"/>
            <a:ext cx="6208712" cy="3492500"/>
          </a:xfrm>
          <a:ln/>
        </p:spPr>
      </p:sp>
      <p:sp>
        <p:nvSpPr>
          <p:cNvPr id="150630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921126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56D777-82B3-4F98-93A2-E5B3627B30E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THE PAPAL TRADITION OF CHOOSING A NEW NAME STARTS WITH MERCURIUS IN A.D. 533 RENAMING HIMSELF JOHN THE SECOND. THIS PRACTICE WAS PRIOR ASSOCIATED WITH ROYAL DYNASTY.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6CBA7-D4C0-4987-ABE7-A51377199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59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3869A-8BAA-4E00-8A5C-93D18E118D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8066" name="Rectangle 2"/>
          <p:cNvSpPr>
            <a:spLocks noGrp="1" noRot="1" noChangeAspect="1" noChangeArrowheads="1" noTextEdit="1"/>
          </p:cNvSpPr>
          <p:nvPr>
            <p:ph type="sldImg"/>
          </p:nvPr>
        </p:nvSpPr>
        <p:spPr>
          <a:xfrm>
            <a:off x="381000" y="685800"/>
            <a:ext cx="6096000" cy="3429000"/>
          </a:xfrm>
          <a:ln/>
        </p:spPr>
      </p:sp>
      <p:sp>
        <p:nvSpPr>
          <p:cNvPr id="728067" name="Rectangle 3"/>
          <p:cNvSpPr>
            <a:spLocks noGrp="1" noChangeArrowheads="1"/>
          </p:cNvSpPr>
          <p:nvPr>
            <p:ph type="body" idx="1"/>
          </p:nvPr>
        </p:nvSpPr>
        <p:spPr/>
        <p:txBody>
          <a:bodyPr/>
          <a:lstStyle/>
          <a:p>
            <a:r>
              <a:rPr lang="en-US"/>
              <a:t>Image: © David Crooks</a:t>
            </a:r>
          </a:p>
        </p:txBody>
      </p:sp>
    </p:spTree>
    <p:extLst>
      <p:ext uri="{BB962C8B-B14F-4D97-AF65-F5344CB8AC3E}">
        <p14:creationId xmlns:p14="http://schemas.microsoft.com/office/powerpoint/2010/main" val="2794805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18875-AD64-4B36-9EE4-3FCE48E9CD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97570" name="Rectangle 2"/>
          <p:cNvSpPr>
            <a:spLocks noGrp="1" noRot="1" noChangeAspect="1" noChangeArrowheads="1" noTextEdit="1"/>
          </p:cNvSpPr>
          <p:nvPr>
            <p:ph type="sldImg"/>
          </p:nvPr>
        </p:nvSpPr>
        <p:spPr>
          <a:xfrm>
            <a:off x="382588" y="685800"/>
            <a:ext cx="6094412" cy="3429000"/>
          </a:xfrm>
          <a:ln/>
        </p:spPr>
      </p:sp>
      <p:sp>
        <p:nvSpPr>
          <p:cNvPr id="279757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69802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C5ACAD-E2EE-4861-B2E2-9763F13B0D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03714" name="Rectangle 2"/>
          <p:cNvSpPr>
            <a:spLocks noGrp="1" noRot="1" noChangeAspect="1" noChangeArrowheads="1" noTextEdit="1"/>
          </p:cNvSpPr>
          <p:nvPr>
            <p:ph type="sldImg"/>
          </p:nvPr>
        </p:nvSpPr>
        <p:spPr>
          <a:xfrm>
            <a:off x="325438" y="698500"/>
            <a:ext cx="6208712" cy="3492500"/>
          </a:xfrm>
          <a:ln/>
        </p:spPr>
      </p:sp>
      <p:sp>
        <p:nvSpPr>
          <p:cNvPr id="280371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86960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4CECED-B8DB-4204-BAAC-191D9F59595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5906" name="Rectangle 1026"/>
          <p:cNvSpPr>
            <a:spLocks noGrp="1" noRot="1" noChangeAspect="1" noChangeArrowheads="1" noTextEdit="1"/>
          </p:cNvSpPr>
          <p:nvPr>
            <p:ph type="sldImg"/>
          </p:nvPr>
        </p:nvSpPr>
        <p:spPr>
          <a:ln/>
        </p:spPr>
      </p:sp>
      <p:sp>
        <p:nvSpPr>
          <p:cNvPr id="63590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3E1D51-D216-48AC-BC19-FBF6C6E7C9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28290" name="Rectangle 2"/>
          <p:cNvSpPr>
            <a:spLocks noGrp="1" noRot="1" noChangeAspect="1" noChangeArrowheads="1" noTextEdit="1"/>
          </p:cNvSpPr>
          <p:nvPr>
            <p:ph type="sldImg"/>
          </p:nvPr>
        </p:nvSpPr>
        <p:spPr>
          <a:xfrm>
            <a:off x="325438" y="698500"/>
            <a:ext cx="6208712" cy="3492500"/>
          </a:xfrm>
          <a:ln/>
        </p:spPr>
      </p:sp>
      <p:sp>
        <p:nvSpPr>
          <p:cNvPr id="282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639009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7C519-D7F5-4481-8AFA-9D3B89F5E08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01666" name="Rectangle 2"/>
          <p:cNvSpPr>
            <a:spLocks noGrp="1" noRot="1" noChangeAspect="1" noChangeArrowheads="1" noTextEdit="1"/>
          </p:cNvSpPr>
          <p:nvPr>
            <p:ph type="sldImg"/>
          </p:nvPr>
        </p:nvSpPr>
        <p:spPr>
          <a:xfrm>
            <a:off x="325438" y="698500"/>
            <a:ext cx="6208712" cy="3492500"/>
          </a:xfrm>
          <a:ln/>
        </p:spPr>
      </p:sp>
      <p:sp>
        <p:nvSpPr>
          <p:cNvPr id="280166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3026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790DB1-1F10-4FFA-B9D5-5AB65780CCE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76642" name="Rectangle 2"/>
          <p:cNvSpPr>
            <a:spLocks noGrp="1" noRot="1" noChangeAspect="1" noChangeArrowheads="1" noTextEdit="1"/>
          </p:cNvSpPr>
          <p:nvPr>
            <p:ph type="sldImg"/>
          </p:nvPr>
        </p:nvSpPr>
        <p:spPr>
          <a:ln/>
        </p:spPr>
      </p:sp>
      <p:sp>
        <p:nvSpPr>
          <p:cNvPr id="1776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AD19BF-6512-4636-87E7-70228B23D0A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26178" name="Rectangle 2"/>
          <p:cNvSpPr>
            <a:spLocks noGrp="1" noRot="1" noChangeAspect="1" noChangeArrowheads="1" noTextEdit="1"/>
          </p:cNvSpPr>
          <p:nvPr>
            <p:ph type="sldImg"/>
          </p:nvPr>
        </p:nvSpPr>
        <p:spPr>
          <a:ln/>
        </p:spPr>
      </p:sp>
      <p:sp>
        <p:nvSpPr>
          <p:cNvPr id="222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F92381-3A2D-45B9-BA08-7DC82A71B1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28226" name="Rectangle 2"/>
          <p:cNvSpPr>
            <a:spLocks noGrp="1" noRot="1" noChangeAspect="1" noChangeArrowheads="1" noTextEdit="1"/>
          </p:cNvSpPr>
          <p:nvPr>
            <p:ph type="sldImg"/>
          </p:nvPr>
        </p:nvSpPr>
        <p:spPr>
          <a:ln/>
        </p:spPr>
      </p:sp>
      <p:sp>
        <p:nvSpPr>
          <p:cNvPr id="222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6CBA7-D4C0-4987-ABE7-A51377199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24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B240E-6E01-440A-9B8F-0D6F12C9BD5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61250" name="Rectangle 2"/>
          <p:cNvSpPr>
            <a:spLocks noGrp="1" noRot="1" noChangeAspect="1" noChangeArrowheads="1" noTextEdit="1"/>
          </p:cNvSpPr>
          <p:nvPr>
            <p:ph type="sldImg"/>
          </p:nvPr>
        </p:nvSpPr>
        <p:spPr>
          <a:xfrm>
            <a:off x="325438" y="698500"/>
            <a:ext cx="6208712" cy="3492500"/>
          </a:xfrm>
          <a:ln/>
        </p:spPr>
      </p:sp>
      <p:sp>
        <p:nvSpPr>
          <p:cNvPr id="14612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618ECD-AD03-4862-A9D7-B2998C43C32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50818" name="Rectangle 1026"/>
          <p:cNvSpPr>
            <a:spLocks noGrp="1" noRot="1" noChangeAspect="1" noChangeArrowheads="1" noTextEdit="1"/>
          </p:cNvSpPr>
          <p:nvPr>
            <p:ph type="sldImg"/>
          </p:nvPr>
        </p:nvSpPr>
        <p:spPr>
          <a:xfrm>
            <a:off x="325438" y="698500"/>
            <a:ext cx="6208712" cy="3492500"/>
          </a:xfrm>
          <a:ln/>
        </p:spPr>
      </p:sp>
      <p:sp>
        <p:nvSpPr>
          <p:cNvPr id="2850819"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4A9E5-C113-4D7A-A4EA-7CCC817D7C1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11906" name="Rectangle 2"/>
          <p:cNvSpPr>
            <a:spLocks noGrp="1" noRot="1" noChangeAspect="1" noChangeArrowheads="1" noTextEdit="1"/>
          </p:cNvSpPr>
          <p:nvPr>
            <p:ph type="sldImg"/>
          </p:nvPr>
        </p:nvSpPr>
        <p:spPr>
          <a:xfrm>
            <a:off x="382588" y="685800"/>
            <a:ext cx="6094412" cy="3429000"/>
          </a:xfrm>
          <a:ln/>
        </p:spPr>
      </p:sp>
      <p:sp>
        <p:nvSpPr>
          <p:cNvPr id="281190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191623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C17B3-246C-4BFA-B25C-85040D57BF5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9171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474D2-67F2-4FC9-A4F2-9E7820DE813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7154" name="Rectangle 2"/>
          <p:cNvSpPr>
            <a:spLocks noGrp="1" noRot="1" noChangeAspect="1" noChangeArrowheads="1" noTextEdit="1"/>
          </p:cNvSpPr>
          <p:nvPr>
            <p:ph type="sldImg"/>
          </p:nvPr>
        </p:nvSpPr>
        <p:spPr>
          <a:xfrm>
            <a:off x="382588" y="685800"/>
            <a:ext cx="6094412" cy="3429000"/>
          </a:xfrm>
          <a:ln/>
        </p:spPr>
      </p:sp>
      <p:sp>
        <p:nvSpPr>
          <p:cNvPr id="145715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22133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79015-AC85-43E2-9944-F47D5A36F0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1432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33202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5CCF77-2354-4B3F-931F-45D430D4B1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03298" name="Rectangle 2"/>
          <p:cNvSpPr>
            <a:spLocks noGrp="1" noRot="1" noChangeAspect="1" noChangeArrowheads="1" noTextEdit="1"/>
          </p:cNvSpPr>
          <p:nvPr>
            <p:ph type="sldImg"/>
          </p:nvPr>
        </p:nvSpPr>
        <p:spPr>
          <a:xfrm>
            <a:off x="325438" y="698500"/>
            <a:ext cx="6208712" cy="3492500"/>
          </a:xfrm>
          <a:ln/>
        </p:spPr>
      </p:sp>
      <p:sp>
        <p:nvSpPr>
          <p:cNvPr id="53032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DBBE5C-BA4D-445A-8AAA-BB05A42F2D5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07074" name="Rectangle 2"/>
          <p:cNvSpPr>
            <a:spLocks noGrp="1" noRot="1" noChangeAspect="1" noChangeArrowheads="1" noTextEdit="1"/>
          </p:cNvSpPr>
          <p:nvPr>
            <p:ph type="sldImg"/>
          </p:nvPr>
        </p:nvSpPr>
        <p:spPr>
          <a:ln/>
        </p:spPr>
      </p:sp>
      <p:sp>
        <p:nvSpPr>
          <p:cNvPr id="5507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393BAD-503F-44FC-87C9-DF03BCA977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974850" name="Rectangle 2"/>
          <p:cNvSpPr>
            <a:spLocks noGrp="1" noRot="1" noChangeAspect="1" noChangeArrowheads="1" noTextEdit="1"/>
          </p:cNvSpPr>
          <p:nvPr>
            <p:ph type="sldImg"/>
          </p:nvPr>
        </p:nvSpPr>
        <p:spPr>
          <a:ln/>
        </p:spPr>
      </p:sp>
      <p:sp>
        <p:nvSpPr>
          <p:cNvPr id="97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78CBD-D220-4491-9F71-4FA1CC7FD7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9202" name="Rectangle 2"/>
          <p:cNvSpPr>
            <a:spLocks noGrp="1" noRot="1" noChangeAspect="1" noChangeArrowheads="1" noTextEdit="1"/>
          </p:cNvSpPr>
          <p:nvPr>
            <p:ph type="sldImg"/>
          </p:nvPr>
        </p:nvSpPr>
        <p:spPr>
          <a:xfrm>
            <a:off x="382588" y="685800"/>
            <a:ext cx="6094412" cy="3429000"/>
          </a:xfrm>
          <a:ln/>
        </p:spPr>
      </p:sp>
      <p:sp>
        <p:nvSpPr>
          <p:cNvPr id="145920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813540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34414F-DF7B-45DE-8467-F3FCA3D6E9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06050" name="Rectangle 2"/>
          <p:cNvSpPr>
            <a:spLocks noGrp="1" noRot="1" noChangeAspect="1" noChangeArrowheads="1" noTextEdit="1"/>
          </p:cNvSpPr>
          <p:nvPr>
            <p:ph type="sldImg"/>
          </p:nvPr>
        </p:nvSpPr>
        <p:spPr>
          <a:ln/>
        </p:spPr>
      </p:sp>
      <p:sp>
        <p:nvSpPr>
          <p:cNvPr id="550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24DE39-F9DD-44EB-98FE-3BFC1E4B14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9074" name="Rectangle 2"/>
          <p:cNvSpPr>
            <a:spLocks noGrp="1" noRot="1" noChangeAspect="1" noChangeArrowheads="1" noTextEdit="1"/>
          </p:cNvSpPr>
          <p:nvPr>
            <p:ph type="sldImg"/>
          </p:nvPr>
        </p:nvSpPr>
        <p:spPr>
          <a:ln/>
        </p:spPr>
      </p:sp>
      <p:sp>
        <p:nvSpPr>
          <p:cNvPr id="473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3732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64673C-26E2-4C7B-AA5A-3274F22AE02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54754" name="Rectangle 2"/>
          <p:cNvSpPr>
            <a:spLocks noGrp="1" noRot="1" noChangeAspect="1" noChangeArrowheads="1" noTextEdit="1"/>
          </p:cNvSpPr>
          <p:nvPr>
            <p:ph type="sldImg"/>
          </p:nvPr>
        </p:nvSpPr>
        <p:spPr>
          <a:xfrm>
            <a:off x="325438" y="698500"/>
            <a:ext cx="6208712" cy="3492500"/>
          </a:xfrm>
          <a:ln/>
        </p:spPr>
      </p:sp>
      <p:sp>
        <p:nvSpPr>
          <p:cNvPr id="13547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851416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56FDDB-7FFF-4411-80CF-2A675E6AE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48610" name="Rectangle 2"/>
          <p:cNvSpPr>
            <a:spLocks noGrp="1" noRot="1" noChangeAspect="1" noChangeArrowheads="1" noTextEdit="1"/>
          </p:cNvSpPr>
          <p:nvPr>
            <p:ph type="sldImg"/>
          </p:nvPr>
        </p:nvSpPr>
        <p:spPr>
          <a:xfrm>
            <a:off x="325438" y="698500"/>
            <a:ext cx="6208712" cy="3492500"/>
          </a:xfrm>
          <a:ln/>
        </p:spPr>
      </p:sp>
      <p:sp>
        <p:nvSpPr>
          <p:cNvPr id="134861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360933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6ED4F-5CBD-48EC-AEFA-CDC48DFCB75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50658" name="Rectangle 2"/>
          <p:cNvSpPr>
            <a:spLocks noGrp="1" noRot="1" noChangeAspect="1" noChangeArrowheads="1" noTextEdit="1"/>
          </p:cNvSpPr>
          <p:nvPr>
            <p:ph type="sldImg"/>
          </p:nvPr>
        </p:nvSpPr>
        <p:spPr>
          <a:xfrm>
            <a:off x="325438" y="698500"/>
            <a:ext cx="6208712" cy="3492500"/>
          </a:xfrm>
          <a:ln/>
        </p:spPr>
      </p:sp>
      <p:sp>
        <p:nvSpPr>
          <p:cNvPr id="13506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519692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B702FA-CA7B-4055-BBD5-A1EF443D4C5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2588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4836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EE433-FAE1-409C-B90F-C45CC5C896C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2210" name="Rectangle 2"/>
          <p:cNvSpPr>
            <a:spLocks noGrp="1" noRot="1" noChangeAspect="1" noChangeArrowheads="1" noTextEdit="1"/>
          </p:cNvSpPr>
          <p:nvPr>
            <p:ph type="sldImg"/>
          </p:nvPr>
        </p:nvSpPr>
        <p:spPr>
          <a:xfrm>
            <a:off x="325438" y="698500"/>
            <a:ext cx="6208712" cy="3492500"/>
          </a:xfrm>
          <a:ln/>
        </p:spPr>
      </p:sp>
      <p:sp>
        <p:nvSpPr>
          <p:cNvPr id="534221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167379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82078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6865786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4628134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28419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981844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68567B-2AAB-44B7-A447-66C83A9A21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6002" name="Rectangle 1026"/>
          <p:cNvSpPr>
            <a:spLocks noGrp="1" noRot="1" noChangeAspect="1" noChangeArrowheads="1" noTextEdit="1"/>
          </p:cNvSpPr>
          <p:nvPr>
            <p:ph type="sldImg"/>
          </p:nvPr>
        </p:nvSpPr>
        <p:spPr>
          <a:xfrm>
            <a:off x="325438" y="698500"/>
            <a:ext cx="6208712" cy="3492500"/>
          </a:xfrm>
          <a:ln/>
        </p:spPr>
      </p:sp>
      <p:sp>
        <p:nvSpPr>
          <p:cNvPr id="4736003"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897550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C29B-7FFF-48B1-BE0D-F97016F8CA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31906" name="Rectangle 2"/>
          <p:cNvSpPr>
            <a:spLocks noGrp="1" noRot="1" noChangeAspect="1" noChangeArrowheads="1" noTextEdit="1"/>
          </p:cNvSpPr>
          <p:nvPr>
            <p:ph type="sldImg"/>
          </p:nvPr>
        </p:nvSpPr>
        <p:spPr>
          <a:ln/>
        </p:spPr>
      </p:sp>
      <p:sp>
        <p:nvSpPr>
          <p:cNvPr id="4731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90715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B2FF-8912-4320-9546-F962C739D0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36258" name="Rectangle 2"/>
          <p:cNvSpPr>
            <a:spLocks noGrp="1" noRot="1" noChangeAspect="1" noChangeArrowheads="1" noTextEdit="1"/>
          </p:cNvSpPr>
          <p:nvPr>
            <p:ph type="sldImg"/>
          </p:nvPr>
        </p:nvSpPr>
        <p:spPr>
          <a:xfrm>
            <a:off x="381000" y="685800"/>
            <a:ext cx="6096000" cy="3429000"/>
          </a:xfrm>
          <a:ln/>
        </p:spPr>
      </p:sp>
      <p:sp>
        <p:nvSpPr>
          <p:cNvPr id="393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82171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24DE39-F9DD-44EB-98FE-3BFC1E4B14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9074" name="Rectangle 2"/>
          <p:cNvSpPr>
            <a:spLocks noGrp="1" noRot="1" noChangeAspect="1" noChangeArrowheads="1" noTextEdit="1"/>
          </p:cNvSpPr>
          <p:nvPr>
            <p:ph type="sldImg"/>
          </p:nvPr>
        </p:nvSpPr>
        <p:spPr>
          <a:ln/>
        </p:spPr>
      </p:sp>
      <p:sp>
        <p:nvSpPr>
          <p:cNvPr id="473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2330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54C9F5-4CCA-487C-A120-0109079D672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38754" name="Rectangle 2"/>
          <p:cNvSpPr>
            <a:spLocks noGrp="1" noRot="1" noChangeAspect="1" noChangeArrowheads="1" noTextEdit="1"/>
          </p:cNvSpPr>
          <p:nvPr>
            <p:ph type="sldImg"/>
          </p:nvPr>
        </p:nvSpPr>
        <p:spPr>
          <a:xfrm>
            <a:off x="325438" y="698500"/>
            <a:ext cx="6208712" cy="3492500"/>
          </a:xfrm>
          <a:ln/>
        </p:spPr>
      </p:sp>
      <p:sp>
        <p:nvSpPr>
          <p:cNvPr id="49387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5F2A6-D82D-4AAB-96FC-3471747A41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24684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1989E-4FAF-41B9-B958-6854D00244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83384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6449-EFDA-4B13-A127-76EABEAAB6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2957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0AA8A-34F3-4716-8B14-E9A628ECE4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98210" name="Rectangle 2"/>
          <p:cNvSpPr>
            <a:spLocks noGrp="1" noRot="1" noChangeAspect="1" noChangeArrowheads="1" noTextEdit="1"/>
          </p:cNvSpPr>
          <p:nvPr>
            <p:ph type="sldImg"/>
          </p:nvPr>
        </p:nvSpPr>
        <p:spPr>
          <a:ln/>
        </p:spPr>
      </p:sp>
      <p:sp>
        <p:nvSpPr>
          <p:cNvPr id="2398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FF5F-43CC-4902-BE50-4867964DFE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1442" name="Rectangle 2"/>
          <p:cNvSpPr>
            <a:spLocks noGrp="1" noRot="1" noChangeAspect="1" noChangeArrowheads="1" noTextEdit="1"/>
          </p:cNvSpPr>
          <p:nvPr>
            <p:ph type="sldImg"/>
          </p:nvPr>
        </p:nvSpPr>
        <p:spPr>
          <a:ln/>
        </p:spPr>
      </p:sp>
      <p:sp>
        <p:nvSpPr>
          <p:cNvPr id="32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97151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BFED5-437B-4013-B9E7-53D65367F60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5634" name="Rectangle 1026"/>
          <p:cNvSpPr>
            <a:spLocks noGrp="1" noRot="1" noChangeAspect="1" noChangeArrowheads="1" noTextEdit="1"/>
          </p:cNvSpPr>
          <p:nvPr>
            <p:ph type="sldImg"/>
          </p:nvPr>
        </p:nvSpPr>
        <p:spPr>
          <a:ln/>
        </p:spPr>
      </p:sp>
      <p:sp>
        <p:nvSpPr>
          <p:cNvPr id="3256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387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1F2A6-0017-491B-B242-989672835A8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47106" name="Rectangle 2"/>
          <p:cNvSpPr>
            <a:spLocks noGrp="1" noRot="1" noChangeAspect="1" noChangeArrowheads="1" noTextEdit="1"/>
          </p:cNvSpPr>
          <p:nvPr>
            <p:ph type="sldImg"/>
          </p:nvPr>
        </p:nvSpPr>
        <p:spPr>
          <a:ln/>
        </p:spPr>
      </p:sp>
      <p:sp>
        <p:nvSpPr>
          <p:cNvPr id="32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8139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6BBEB-1ECD-4F01-8882-E12D9434CC6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15836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9F564-2B2D-4C0B-B182-FFAB84C3D0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50338" name="Rectangle 2"/>
          <p:cNvSpPr>
            <a:spLocks noGrp="1" noRot="1" noChangeAspect="1" noChangeArrowheads="1" noTextEdit="1"/>
          </p:cNvSpPr>
          <p:nvPr>
            <p:ph type="sldImg"/>
          </p:nvPr>
        </p:nvSpPr>
        <p:spPr>
          <a:ln/>
        </p:spPr>
      </p:sp>
      <p:sp>
        <p:nvSpPr>
          <p:cNvPr id="475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03873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6BBEB-1ECD-4F01-8882-E12D9434CC6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534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EEF678-4A46-4958-BDF5-F1A0957625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4578" name="Rectangle 2"/>
          <p:cNvSpPr>
            <a:spLocks noGrp="1" noRot="1" noChangeAspect="1" noChangeArrowheads="1" noTextEdit="1"/>
          </p:cNvSpPr>
          <p:nvPr>
            <p:ph type="sldImg"/>
          </p:nvPr>
        </p:nvSpPr>
        <p:spPr>
          <a:ln/>
        </p:spPr>
      </p:sp>
      <p:sp>
        <p:nvSpPr>
          <p:cNvPr id="514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15832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152BD-F302-49E4-A2B6-70D967D6EB7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58212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9D3D8-5922-4CA3-9474-6817C5C86C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37317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22182-B760-453D-82A6-CB936123FA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0642" name="Rectangle 2"/>
          <p:cNvSpPr>
            <a:spLocks noGrp="1" noRot="1" noChangeAspect="1" noChangeArrowheads="1" noTextEdit="1"/>
          </p:cNvSpPr>
          <p:nvPr>
            <p:ph type="sldImg"/>
          </p:nvPr>
        </p:nvSpPr>
        <p:spPr>
          <a:xfrm>
            <a:off x="382588" y="685800"/>
            <a:ext cx="6094412" cy="3429000"/>
          </a:xfrm>
          <a:ln/>
        </p:spPr>
      </p:sp>
      <p:sp>
        <p:nvSpPr>
          <p:cNvPr id="15206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744200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1308C-31F7-4F31-A26B-F3FE1C657E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1682" name="Rectangle 2"/>
          <p:cNvSpPr>
            <a:spLocks noGrp="1" noRot="1" noChangeAspect="1" noChangeArrowheads="1" noTextEdit="1"/>
          </p:cNvSpPr>
          <p:nvPr>
            <p:ph type="sldImg"/>
          </p:nvPr>
        </p:nvSpPr>
        <p:spPr>
          <a:ln/>
        </p:spPr>
      </p:sp>
      <p:sp>
        <p:nvSpPr>
          <p:cNvPr id="32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84619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42FDD-2A41-46C8-8D40-35B4065DD54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39221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7A7C1-7A88-46F6-9CF4-26510B2147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94306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E4C4DD-106F-4224-9951-DED32D89B3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37762" name="Rectangle 2"/>
          <p:cNvSpPr>
            <a:spLocks noGrp="1" noRot="1" noChangeAspect="1" noChangeArrowheads="1" noTextEdit="1"/>
          </p:cNvSpPr>
          <p:nvPr>
            <p:ph type="sldImg"/>
          </p:nvPr>
        </p:nvSpPr>
        <p:spPr>
          <a:ln/>
        </p:spPr>
      </p:sp>
      <p:sp>
        <p:nvSpPr>
          <p:cNvPr id="523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387406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5F2A6-D82D-4AAB-96FC-3471747A41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28505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F5498-3A5A-4753-9793-A027D8EB67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9026" name="Rectangle 2"/>
          <p:cNvSpPr>
            <a:spLocks noGrp="1" noRot="1" noChangeAspect="1" noChangeArrowheads="1" noTextEdit="1"/>
          </p:cNvSpPr>
          <p:nvPr>
            <p:ph type="sldImg"/>
          </p:nvPr>
        </p:nvSpPr>
        <p:spPr>
          <a:ln/>
        </p:spPr>
      </p:sp>
      <p:sp>
        <p:nvSpPr>
          <p:cNvPr id="33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60294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F8F74-3B75-4806-A68F-E26B7F467A7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80066" name="Rectangle 2"/>
          <p:cNvSpPr>
            <a:spLocks noGrp="1" noRot="1" noChangeAspect="1" noChangeArrowheads="1" noTextEdit="1"/>
          </p:cNvSpPr>
          <p:nvPr>
            <p:ph type="sldImg"/>
          </p:nvPr>
        </p:nvSpPr>
        <p:spPr>
          <a:ln/>
        </p:spPr>
      </p:sp>
      <p:sp>
        <p:nvSpPr>
          <p:cNvPr id="5080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29214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3800EF-3F1A-498A-9E7C-748FF358859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4930" name="Rectangle 2"/>
          <p:cNvSpPr>
            <a:spLocks noGrp="1" noRot="1" noChangeAspect="1" noChangeArrowheads="1" noTextEdit="1"/>
          </p:cNvSpPr>
          <p:nvPr>
            <p:ph type="sldImg"/>
          </p:nvPr>
        </p:nvSpPr>
        <p:spPr>
          <a:ln/>
        </p:spPr>
      </p:sp>
      <p:sp>
        <p:nvSpPr>
          <p:cNvPr id="33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E59BF-21D3-49E7-827F-8384205A23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5538" name="Rectangle 2"/>
          <p:cNvSpPr>
            <a:spLocks noGrp="1" noRot="1" noChangeAspect="1" noChangeArrowheads="1" noTextEdit="1"/>
          </p:cNvSpPr>
          <p:nvPr>
            <p:ph type="sldImg"/>
          </p:nvPr>
        </p:nvSpPr>
        <p:spPr>
          <a:ln/>
        </p:spPr>
      </p:sp>
      <p:sp>
        <p:nvSpPr>
          <p:cNvPr id="32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696766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8E1031-CA6F-48D0-8080-E927B4F7BCD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3186" name="Rectangle 2"/>
          <p:cNvSpPr>
            <a:spLocks noGrp="1" noRot="1" noChangeAspect="1" noChangeArrowheads="1" noTextEdit="1"/>
          </p:cNvSpPr>
          <p:nvPr>
            <p:ph type="sldImg"/>
          </p:nvPr>
        </p:nvSpPr>
        <p:spPr>
          <a:ln/>
        </p:spPr>
      </p:sp>
      <p:sp>
        <p:nvSpPr>
          <p:cNvPr id="521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301A4-72BC-4E48-B691-FACD60F5C8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41256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7E559-B118-4C95-83FF-6652D2C246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54498" name="Rectangle 2"/>
          <p:cNvSpPr>
            <a:spLocks noGrp="1" noRot="1" noChangeAspect="1" noChangeArrowheads="1" noTextEdit="1"/>
          </p:cNvSpPr>
          <p:nvPr>
            <p:ph type="sldImg"/>
          </p:nvPr>
        </p:nvSpPr>
        <p:spPr>
          <a:ln/>
        </p:spPr>
      </p:sp>
      <p:sp>
        <p:nvSpPr>
          <p:cNvPr id="535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9D038F-69E6-4014-8D73-B8B67227AD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56546" name="Rectangle 2"/>
          <p:cNvSpPr>
            <a:spLocks noGrp="1" noRot="1" noChangeAspect="1" noChangeArrowheads="1" noTextEdit="1"/>
          </p:cNvSpPr>
          <p:nvPr>
            <p:ph type="sldImg"/>
          </p:nvPr>
        </p:nvSpPr>
        <p:spPr>
          <a:ln/>
        </p:spPr>
      </p:sp>
      <p:sp>
        <p:nvSpPr>
          <p:cNvPr id="535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BF2F20-9E38-454D-82A2-173592EE4B1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0642" name="Rectangle 2"/>
          <p:cNvSpPr>
            <a:spLocks noGrp="1" noRot="1" noChangeAspect="1" noChangeArrowheads="1" noTextEdit="1"/>
          </p:cNvSpPr>
          <p:nvPr>
            <p:ph type="sldImg"/>
          </p:nvPr>
        </p:nvSpPr>
        <p:spPr>
          <a:ln/>
        </p:spPr>
      </p:sp>
      <p:sp>
        <p:nvSpPr>
          <p:cNvPr id="536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7F8E38-1310-48F2-8BF6-ADF8CEA621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8354" name="Rectangle 2"/>
          <p:cNvSpPr>
            <a:spLocks noGrp="1" noRot="1" noChangeAspect="1" noChangeArrowheads="1" noTextEdit="1"/>
          </p:cNvSpPr>
          <p:nvPr>
            <p:ph type="sldImg"/>
          </p:nvPr>
        </p:nvSpPr>
        <p:spPr>
          <a:ln/>
        </p:spPr>
      </p:sp>
      <p:sp>
        <p:nvSpPr>
          <p:cNvPr id="534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57F0E9-EBC2-482B-9186-839D56DFC24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50402" name="Rectangle 2"/>
          <p:cNvSpPr>
            <a:spLocks noGrp="1" noRot="1" noChangeAspect="1" noChangeArrowheads="1" noTextEdit="1"/>
          </p:cNvSpPr>
          <p:nvPr>
            <p:ph type="sldImg"/>
          </p:nvPr>
        </p:nvSpPr>
        <p:spPr>
          <a:ln/>
        </p:spPr>
      </p:sp>
      <p:sp>
        <p:nvSpPr>
          <p:cNvPr id="535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3500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513A-FC33-A049-9AC6-8C95AB86E9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3CA65-FB6B-DE9E-589A-74EE24B38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F3A1C9-250D-EF77-E807-91ECF783B980}"/>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5" name="Footer Placeholder 4">
            <a:extLst>
              <a:ext uri="{FF2B5EF4-FFF2-40B4-BE49-F238E27FC236}">
                <a16:creationId xmlns:a16="http://schemas.microsoft.com/office/drawing/2014/main" id="{C8F02037-3ECB-BDD6-49D7-68FD3F9F3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166D4-C571-7159-49EE-985F0A5212E1}"/>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7153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C441-A368-FF8A-7AFE-75FABB2661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FB033-D52B-5D6B-DC95-BB11154E1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F94EB-04E9-5429-906D-4675A6320DAA}"/>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5" name="Footer Placeholder 4">
            <a:extLst>
              <a:ext uri="{FF2B5EF4-FFF2-40B4-BE49-F238E27FC236}">
                <a16:creationId xmlns:a16="http://schemas.microsoft.com/office/drawing/2014/main" id="{4F8D9E0D-142A-11EF-315D-1A5F21C03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0ABA0-72B5-FD81-33E7-8F9B73BA710C}"/>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6494883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25210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99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8935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461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856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811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1519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2985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8729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46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4E97C-2E5B-EB29-84D4-29A76ACD9C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CDF45-2BBF-6751-A16F-D4A6D1B07F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33EBC-8640-2B23-E859-D960A62F0F5F}"/>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5" name="Footer Placeholder 4">
            <a:extLst>
              <a:ext uri="{FF2B5EF4-FFF2-40B4-BE49-F238E27FC236}">
                <a16:creationId xmlns:a16="http://schemas.microsoft.com/office/drawing/2014/main" id="{A94D49E3-9BDC-EE7B-35D9-00908D622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46E68-610D-A779-F71A-E235C324A84A}"/>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1876814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8438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2137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3432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17096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6883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612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2625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819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230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637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3/23/2023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79217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802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4636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4173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1732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706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0217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3771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8325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4038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250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417344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7042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8048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192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5585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0642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6329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4904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9362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6FCBCB84-3CD0-42D3-8A4D-761CBCC0CF5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73607768"/>
      </p:ext>
    </p:extLst>
  </p:cSld>
  <p:clrMapOvr>
    <a:masterClrMapping/>
  </p:clrMapOvr>
  <p:transition spd="slow">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20812123-C8CB-4CBC-88BA-A6CF5C18AF2F}"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326714012"/>
      </p:ext>
    </p:extLst>
  </p:cSld>
  <p:clrMapOvr>
    <a:masterClrMapping/>
  </p:clrMapOvr>
  <p:transition spd="slow">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3/23/2023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62285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C762170F-D35A-4FA0-BA2D-658F12614AE4}"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960172310"/>
      </p:ext>
    </p:extLst>
  </p:cSld>
  <p:clrMapOvr>
    <a:masterClrMapping/>
  </p:clrMapOvr>
  <p:transition spd="slow">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551CD1A7-2E40-4F49-9D1E-7B24D2ABB56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878367373"/>
      </p:ext>
    </p:extLst>
  </p:cSld>
  <p:clrMapOvr>
    <a:masterClrMapping/>
  </p:clrMapOvr>
  <p:transition spd="slow">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eaLnBrk="0" hangingPunct="0"/>
            <a:fld id="{FFECFE22-81F8-4787-ABF8-05579511CE1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013291888"/>
      </p:ext>
    </p:extLst>
  </p:cSld>
  <p:clrMapOvr>
    <a:masterClrMapping/>
  </p:clrMapOvr>
  <p:transition spd="slow">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eaLnBrk="0" hangingPunct="0"/>
            <a:fld id="{5EA30D3D-085C-405A-8B2C-FDEA22FB37F7}"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222278875"/>
      </p:ext>
    </p:extLst>
  </p:cSld>
  <p:clrMapOvr>
    <a:masterClrMapping/>
  </p:clrMapOvr>
  <p:transition spd="slow">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eaLnBrk="0" hangingPunct="0"/>
            <a:fld id="{1A94A308-8E47-4790-BC25-1A8DD38A27CB}"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518329832"/>
      </p:ext>
    </p:extLst>
  </p:cSld>
  <p:clrMapOvr>
    <a:masterClrMapping/>
  </p:clrMapOvr>
  <p:transition spd="slow">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AD898862-E530-494C-B5D8-A819077D230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77514757"/>
      </p:ext>
    </p:extLst>
  </p:cSld>
  <p:clrMapOvr>
    <a:masterClrMapping/>
  </p:clrMapOvr>
  <p:transition spd="slow">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B5BFB17B-1ECA-4071-B51B-6992B1949E8D}"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333155417"/>
      </p:ext>
    </p:extLst>
  </p:cSld>
  <p:clrMapOvr>
    <a:masterClrMapping/>
  </p:clrMapOvr>
  <p:transition spd="slow">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3ED160E6-9368-4AEF-A1A5-9B6FA0C2ED9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969696852"/>
      </p:ext>
    </p:extLst>
  </p:cSld>
  <p:clrMapOvr>
    <a:masterClrMapping/>
  </p:clrMapOvr>
  <p:transition spd="slow">
    <p:cu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DC2BB615-3121-40E0-9A63-154753F0A619}"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716003102"/>
      </p:ext>
    </p:extLst>
  </p:cSld>
  <p:clrMapOvr>
    <a:masterClrMapping/>
  </p:clrMapOvr>
  <p:transition spd="slow">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AD6EEC7F-5018-47F5-9AA6-615CFBF4FAE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65037728"/>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188192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972324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555691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934666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015820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9620762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391433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10303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382357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27777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995214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315480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3/23/2023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497670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FAB707-F0FC-40F6-A0E2-6CC6080595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D9DAFE-5C5D-4AFB-A06A-58B818AB53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D1090-AC20-408F-89A9-9E23BF2E2DBB}"/>
              </a:ext>
            </a:extLst>
          </p:cNvPr>
          <p:cNvSpPr>
            <a:spLocks noGrp="1" noChangeArrowheads="1"/>
          </p:cNvSpPr>
          <p:nvPr>
            <p:ph type="sldNum" sz="quarter" idx="12"/>
          </p:nvPr>
        </p:nvSpPr>
        <p:spPr>
          <a:ln/>
        </p:spPr>
        <p:txBody>
          <a:bodyPr/>
          <a:lstStyle>
            <a:lvl1pPr>
              <a:defRPr/>
            </a:lvl1pPr>
          </a:lstStyle>
          <a:p>
            <a:fld id="{92D3E52E-9D4C-4474-9F5D-4DE25D6FC671}" type="slidenum">
              <a:rPr lang="en-US" altLang="en-US"/>
              <a:pPr/>
              <a:t>‹#›</a:t>
            </a:fld>
            <a:endParaRPr lang="en-US" altLang="en-US"/>
          </a:p>
        </p:txBody>
      </p:sp>
    </p:spTree>
    <p:extLst>
      <p:ext uri="{BB962C8B-B14F-4D97-AF65-F5344CB8AC3E}">
        <p14:creationId xmlns:p14="http://schemas.microsoft.com/office/powerpoint/2010/main" val="25305693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43C9C9-F6B1-4FA4-9263-845DAF516F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75A93-A93C-4513-A514-C8D6B3C890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D77187-D81E-4883-B32B-5D8DC7E9A24D}"/>
              </a:ext>
            </a:extLst>
          </p:cNvPr>
          <p:cNvSpPr>
            <a:spLocks noGrp="1" noChangeArrowheads="1"/>
          </p:cNvSpPr>
          <p:nvPr>
            <p:ph type="sldNum" sz="quarter" idx="12"/>
          </p:nvPr>
        </p:nvSpPr>
        <p:spPr>
          <a:ln/>
        </p:spPr>
        <p:txBody>
          <a:bodyPr/>
          <a:lstStyle>
            <a:lvl1pPr>
              <a:defRPr/>
            </a:lvl1pPr>
          </a:lstStyle>
          <a:p>
            <a:fld id="{ECD97562-5460-4127-9F0F-5F7A529EC169}" type="slidenum">
              <a:rPr lang="en-US" altLang="en-US"/>
              <a:pPr/>
              <a:t>‹#›</a:t>
            </a:fld>
            <a:endParaRPr lang="en-US" altLang="en-US"/>
          </a:p>
        </p:txBody>
      </p:sp>
    </p:spTree>
    <p:extLst>
      <p:ext uri="{BB962C8B-B14F-4D97-AF65-F5344CB8AC3E}">
        <p14:creationId xmlns:p14="http://schemas.microsoft.com/office/powerpoint/2010/main" val="27135233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151638-EB9A-44DB-8FE5-58341F479F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D1D9CF-A589-4507-8543-6B24ED68C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636903-0CD2-440E-A13A-B02423A5B2B5}"/>
              </a:ext>
            </a:extLst>
          </p:cNvPr>
          <p:cNvSpPr>
            <a:spLocks noGrp="1" noChangeArrowheads="1"/>
          </p:cNvSpPr>
          <p:nvPr>
            <p:ph type="sldNum" sz="quarter" idx="12"/>
          </p:nvPr>
        </p:nvSpPr>
        <p:spPr>
          <a:ln/>
        </p:spPr>
        <p:txBody>
          <a:bodyPr/>
          <a:lstStyle>
            <a:lvl1pPr>
              <a:defRPr/>
            </a:lvl1pPr>
          </a:lstStyle>
          <a:p>
            <a:fld id="{BDB58C88-BC0A-4914-A7A5-8086CCB7AA82}" type="slidenum">
              <a:rPr lang="en-US" altLang="en-US"/>
              <a:pPr/>
              <a:t>‹#›</a:t>
            </a:fld>
            <a:endParaRPr lang="en-US" altLang="en-US"/>
          </a:p>
        </p:txBody>
      </p:sp>
    </p:spTree>
    <p:extLst>
      <p:ext uri="{BB962C8B-B14F-4D97-AF65-F5344CB8AC3E}">
        <p14:creationId xmlns:p14="http://schemas.microsoft.com/office/powerpoint/2010/main" val="27013100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32C680-D5E7-4D45-A900-C4E136A784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3DEF03-9ED7-4AA9-9E7F-40DE87F1FC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8A183D-9F96-4C97-9BB8-319CF4ED7C5B}"/>
              </a:ext>
            </a:extLst>
          </p:cNvPr>
          <p:cNvSpPr>
            <a:spLocks noGrp="1" noChangeArrowheads="1"/>
          </p:cNvSpPr>
          <p:nvPr>
            <p:ph type="sldNum" sz="quarter" idx="12"/>
          </p:nvPr>
        </p:nvSpPr>
        <p:spPr>
          <a:ln/>
        </p:spPr>
        <p:txBody>
          <a:bodyPr/>
          <a:lstStyle>
            <a:lvl1pPr>
              <a:defRPr/>
            </a:lvl1pPr>
          </a:lstStyle>
          <a:p>
            <a:fld id="{0C7688C1-AC9E-4FAB-9698-1A5F51B930FE}" type="slidenum">
              <a:rPr lang="en-US" altLang="en-US"/>
              <a:pPr/>
              <a:t>‹#›</a:t>
            </a:fld>
            <a:endParaRPr lang="en-US" altLang="en-US"/>
          </a:p>
        </p:txBody>
      </p:sp>
    </p:spTree>
    <p:extLst>
      <p:ext uri="{BB962C8B-B14F-4D97-AF65-F5344CB8AC3E}">
        <p14:creationId xmlns:p14="http://schemas.microsoft.com/office/powerpoint/2010/main" val="454008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9CF067-F84B-451F-A9D4-DA588B0685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43D57B-A313-4D43-9464-FEAD3E303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EDD5CBA-EE4A-49CB-888B-FA39C10C3785}"/>
              </a:ext>
            </a:extLst>
          </p:cNvPr>
          <p:cNvSpPr>
            <a:spLocks noGrp="1" noChangeArrowheads="1"/>
          </p:cNvSpPr>
          <p:nvPr>
            <p:ph type="sldNum" sz="quarter" idx="12"/>
          </p:nvPr>
        </p:nvSpPr>
        <p:spPr>
          <a:ln/>
        </p:spPr>
        <p:txBody>
          <a:bodyPr/>
          <a:lstStyle>
            <a:lvl1pPr>
              <a:defRPr/>
            </a:lvl1pPr>
          </a:lstStyle>
          <a:p>
            <a:fld id="{6F8A4D25-2CAE-4EC0-91BD-21155A2A686F}" type="slidenum">
              <a:rPr lang="en-US" altLang="en-US"/>
              <a:pPr/>
              <a:t>‹#›</a:t>
            </a:fld>
            <a:endParaRPr lang="en-US" altLang="en-US"/>
          </a:p>
        </p:txBody>
      </p:sp>
    </p:spTree>
    <p:extLst>
      <p:ext uri="{BB962C8B-B14F-4D97-AF65-F5344CB8AC3E}">
        <p14:creationId xmlns:p14="http://schemas.microsoft.com/office/powerpoint/2010/main" val="38984362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A946E9-CDA1-43B1-A460-ED32CFB34F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91B0CF-F2D4-4535-A9E4-27EB0E8AEE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EF68F2-2A5D-4AAA-AB45-EB905C6BA5EF}"/>
              </a:ext>
            </a:extLst>
          </p:cNvPr>
          <p:cNvSpPr>
            <a:spLocks noGrp="1" noChangeArrowheads="1"/>
          </p:cNvSpPr>
          <p:nvPr>
            <p:ph type="sldNum" sz="quarter" idx="12"/>
          </p:nvPr>
        </p:nvSpPr>
        <p:spPr>
          <a:ln/>
        </p:spPr>
        <p:txBody>
          <a:bodyPr/>
          <a:lstStyle>
            <a:lvl1pPr>
              <a:defRPr/>
            </a:lvl1pPr>
          </a:lstStyle>
          <a:p>
            <a:fld id="{45CB6A99-B199-4B6F-AD4E-FF7008FA42DA}" type="slidenum">
              <a:rPr lang="en-US" altLang="en-US"/>
              <a:pPr/>
              <a:t>‹#›</a:t>
            </a:fld>
            <a:endParaRPr lang="en-US" altLang="en-US"/>
          </a:p>
        </p:txBody>
      </p:sp>
    </p:spTree>
    <p:extLst>
      <p:ext uri="{BB962C8B-B14F-4D97-AF65-F5344CB8AC3E}">
        <p14:creationId xmlns:p14="http://schemas.microsoft.com/office/powerpoint/2010/main" val="18411743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B47F0FA-4908-496A-A303-3CD5E2D5218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5DD94C-8B31-4FB1-BC6E-3900269559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A63222-E8D2-4918-BEC1-05D305254C68}"/>
              </a:ext>
            </a:extLst>
          </p:cNvPr>
          <p:cNvSpPr>
            <a:spLocks noGrp="1" noChangeArrowheads="1"/>
          </p:cNvSpPr>
          <p:nvPr>
            <p:ph type="sldNum" sz="quarter" idx="12"/>
          </p:nvPr>
        </p:nvSpPr>
        <p:spPr>
          <a:ln/>
        </p:spPr>
        <p:txBody>
          <a:bodyPr/>
          <a:lstStyle>
            <a:lvl1pPr>
              <a:defRPr/>
            </a:lvl1pPr>
          </a:lstStyle>
          <a:p>
            <a:fld id="{A9EADB64-DBE8-4D43-B4FD-CAFF2E2672DB}" type="slidenum">
              <a:rPr lang="en-US" altLang="en-US"/>
              <a:pPr/>
              <a:t>‹#›</a:t>
            </a:fld>
            <a:endParaRPr lang="en-US" altLang="en-US"/>
          </a:p>
        </p:txBody>
      </p:sp>
    </p:spTree>
    <p:extLst>
      <p:ext uri="{BB962C8B-B14F-4D97-AF65-F5344CB8AC3E}">
        <p14:creationId xmlns:p14="http://schemas.microsoft.com/office/powerpoint/2010/main" val="4079189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42E75B-3B38-4B83-808A-218D00231B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5A3EC8-B84D-42B2-B89C-4698C0057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3153D4-725E-43CE-9A25-0D5BD1DD6085}"/>
              </a:ext>
            </a:extLst>
          </p:cNvPr>
          <p:cNvSpPr>
            <a:spLocks noGrp="1" noChangeArrowheads="1"/>
          </p:cNvSpPr>
          <p:nvPr>
            <p:ph type="sldNum" sz="quarter" idx="12"/>
          </p:nvPr>
        </p:nvSpPr>
        <p:spPr>
          <a:ln/>
        </p:spPr>
        <p:txBody>
          <a:bodyPr/>
          <a:lstStyle>
            <a:lvl1pPr>
              <a:defRPr/>
            </a:lvl1pPr>
          </a:lstStyle>
          <a:p>
            <a:fld id="{B367552F-1466-404B-A47D-6764B689E5CE}" type="slidenum">
              <a:rPr lang="en-US" altLang="en-US"/>
              <a:pPr/>
              <a:t>‹#›</a:t>
            </a:fld>
            <a:endParaRPr lang="en-US" altLang="en-US"/>
          </a:p>
        </p:txBody>
      </p:sp>
    </p:spTree>
    <p:extLst>
      <p:ext uri="{BB962C8B-B14F-4D97-AF65-F5344CB8AC3E}">
        <p14:creationId xmlns:p14="http://schemas.microsoft.com/office/powerpoint/2010/main" val="6553948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C78B26-7835-4BBF-8E9C-21867BDF9F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A2B56D-6F9B-4290-8EF7-E43BC34AC1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3B8305-CFB3-4D85-8688-CF9D5C1B58F3}"/>
              </a:ext>
            </a:extLst>
          </p:cNvPr>
          <p:cNvSpPr>
            <a:spLocks noGrp="1" noChangeArrowheads="1"/>
          </p:cNvSpPr>
          <p:nvPr>
            <p:ph type="sldNum" sz="quarter" idx="12"/>
          </p:nvPr>
        </p:nvSpPr>
        <p:spPr>
          <a:ln/>
        </p:spPr>
        <p:txBody>
          <a:bodyPr/>
          <a:lstStyle>
            <a:lvl1pPr>
              <a:defRPr/>
            </a:lvl1pPr>
          </a:lstStyle>
          <a:p>
            <a:fld id="{4FC441D3-B639-42F2-8241-3317703F23AA}" type="slidenum">
              <a:rPr lang="en-US" altLang="en-US"/>
              <a:pPr/>
              <a:t>‹#›</a:t>
            </a:fld>
            <a:endParaRPr lang="en-US" altLang="en-US"/>
          </a:p>
        </p:txBody>
      </p:sp>
    </p:spTree>
    <p:extLst>
      <p:ext uri="{BB962C8B-B14F-4D97-AF65-F5344CB8AC3E}">
        <p14:creationId xmlns:p14="http://schemas.microsoft.com/office/powerpoint/2010/main" val="989691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032150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2463FE-2129-4464-8F15-10492A2FB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771479-4B77-4A6D-9E67-C4B7F3D82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2C4CD-5EAB-4882-8C93-F04EF2C8A535}"/>
              </a:ext>
            </a:extLst>
          </p:cNvPr>
          <p:cNvSpPr>
            <a:spLocks noGrp="1" noChangeArrowheads="1"/>
          </p:cNvSpPr>
          <p:nvPr>
            <p:ph type="sldNum" sz="quarter" idx="12"/>
          </p:nvPr>
        </p:nvSpPr>
        <p:spPr>
          <a:ln/>
        </p:spPr>
        <p:txBody>
          <a:bodyPr/>
          <a:lstStyle>
            <a:lvl1pPr>
              <a:defRPr/>
            </a:lvl1pPr>
          </a:lstStyle>
          <a:p>
            <a:fld id="{97E3CCBE-E7EF-4A05-B979-4EEBF0EDF8EE}" type="slidenum">
              <a:rPr lang="en-US" altLang="en-US"/>
              <a:pPr/>
              <a:t>‹#›</a:t>
            </a:fld>
            <a:endParaRPr lang="en-US" altLang="en-US"/>
          </a:p>
        </p:txBody>
      </p:sp>
    </p:spTree>
    <p:extLst>
      <p:ext uri="{BB962C8B-B14F-4D97-AF65-F5344CB8AC3E}">
        <p14:creationId xmlns:p14="http://schemas.microsoft.com/office/powerpoint/2010/main" val="36864948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C28662-7BB2-494F-8BAB-0269C19C8B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B8193-C490-4392-9587-58C45EB05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A8F30A-7B65-411E-9563-693223B7623C}"/>
              </a:ext>
            </a:extLst>
          </p:cNvPr>
          <p:cNvSpPr>
            <a:spLocks noGrp="1" noChangeArrowheads="1"/>
          </p:cNvSpPr>
          <p:nvPr>
            <p:ph type="sldNum" sz="quarter" idx="12"/>
          </p:nvPr>
        </p:nvSpPr>
        <p:spPr>
          <a:ln/>
        </p:spPr>
        <p:txBody>
          <a:bodyPr/>
          <a:lstStyle>
            <a:lvl1pPr>
              <a:defRPr/>
            </a:lvl1pPr>
          </a:lstStyle>
          <a:p>
            <a:fld id="{17FE3A28-1420-461B-8FBC-F47EBD322ECE}" type="slidenum">
              <a:rPr lang="en-US" altLang="en-US"/>
              <a:pPr/>
              <a:t>‹#›</a:t>
            </a:fld>
            <a:endParaRPr lang="en-US" altLang="en-US"/>
          </a:p>
        </p:txBody>
      </p:sp>
    </p:spTree>
    <p:extLst>
      <p:ext uri="{BB962C8B-B14F-4D97-AF65-F5344CB8AC3E}">
        <p14:creationId xmlns:p14="http://schemas.microsoft.com/office/powerpoint/2010/main" val="28347078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8FE349B-3D98-4E8B-8B30-A4B72E0097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0C517-F918-4B56-AFD7-4511438C41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B89F4A-3B7F-4B85-B38D-04C637B694D7}"/>
              </a:ext>
            </a:extLst>
          </p:cNvPr>
          <p:cNvSpPr>
            <a:spLocks noGrp="1" noChangeArrowheads="1"/>
          </p:cNvSpPr>
          <p:nvPr>
            <p:ph type="sldNum" sz="quarter" idx="12"/>
          </p:nvPr>
        </p:nvSpPr>
        <p:spPr>
          <a:ln/>
        </p:spPr>
        <p:txBody>
          <a:bodyPr/>
          <a:lstStyle>
            <a:lvl1pPr>
              <a:defRPr/>
            </a:lvl1pPr>
          </a:lstStyle>
          <a:p>
            <a:fld id="{BEE4D069-148A-4B92-ABB5-24C842DF4A72}" type="slidenum">
              <a:rPr lang="en-US" altLang="en-US"/>
              <a:pPr/>
              <a:t>‹#›</a:t>
            </a:fld>
            <a:endParaRPr lang="en-US" altLang="en-US"/>
          </a:p>
        </p:txBody>
      </p:sp>
    </p:spTree>
    <p:extLst>
      <p:ext uri="{BB962C8B-B14F-4D97-AF65-F5344CB8AC3E}">
        <p14:creationId xmlns:p14="http://schemas.microsoft.com/office/powerpoint/2010/main" val="41167035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E9D037-8F98-4CE2-AD27-AC8899F4A5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B4AF5E-7F3E-4835-8CF2-857948F434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D7481-F2FB-4472-B6EA-C950C79F9A8C}"/>
              </a:ext>
            </a:extLst>
          </p:cNvPr>
          <p:cNvSpPr>
            <a:spLocks noGrp="1" noChangeArrowheads="1"/>
          </p:cNvSpPr>
          <p:nvPr>
            <p:ph type="sldNum" sz="quarter" idx="12"/>
          </p:nvPr>
        </p:nvSpPr>
        <p:spPr>
          <a:ln/>
        </p:spPr>
        <p:txBody>
          <a:bodyPr/>
          <a:lstStyle>
            <a:lvl1pPr>
              <a:defRPr/>
            </a:lvl1pPr>
          </a:lstStyle>
          <a:p>
            <a:fld id="{9270CFCD-275A-4DFB-A200-0AF27E58DDEE}" type="slidenum">
              <a:rPr lang="en-US" altLang="en-US"/>
              <a:pPr/>
              <a:t>‹#›</a:t>
            </a:fld>
            <a:endParaRPr lang="en-US" altLang="en-US"/>
          </a:p>
        </p:txBody>
      </p:sp>
    </p:spTree>
    <p:extLst>
      <p:ext uri="{BB962C8B-B14F-4D97-AF65-F5344CB8AC3E}">
        <p14:creationId xmlns:p14="http://schemas.microsoft.com/office/powerpoint/2010/main" val="25260174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EFB5BD-B0B2-40DD-9441-89FAD3EA2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BF3FECC-F236-44AE-8A40-490B480A4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5321077-3413-49B8-BCD5-4F2D78148C52}"/>
              </a:ext>
            </a:extLst>
          </p:cNvPr>
          <p:cNvSpPr>
            <a:spLocks noGrp="1" noChangeArrowheads="1"/>
          </p:cNvSpPr>
          <p:nvPr>
            <p:ph type="sldNum" sz="quarter" idx="12"/>
          </p:nvPr>
        </p:nvSpPr>
        <p:spPr>
          <a:ln/>
        </p:spPr>
        <p:txBody>
          <a:bodyPr/>
          <a:lstStyle>
            <a:lvl1pPr>
              <a:defRPr/>
            </a:lvl1pPr>
          </a:lstStyle>
          <a:p>
            <a:fld id="{E22FEEB9-DF9A-4B7A-A8D9-39A3B18D4721}" type="slidenum">
              <a:rPr lang="en-US" altLang="en-US"/>
              <a:pPr/>
              <a:t>‹#›</a:t>
            </a:fld>
            <a:endParaRPr lang="en-US" altLang="en-US"/>
          </a:p>
        </p:txBody>
      </p:sp>
    </p:spTree>
    <p:extLst>
      <p:ext uri="{BB962C8B-B14F-4D97-AF65-F5344CB8AC3E}">
        <p14:creationId xmlns:p14="http://schemas.microsoft.com/office/powerpoint/2010/main" val="13286537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4E96AA1-514D-42B5-A4D1-FE6F734F07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2C3B92-A90E-4A1D-96B7-4C63B66551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AFAA9C-2350-420F-99D0-DE2F97530CE7}"/>
              </a:ext>
            </a:extLst>
          </p:cNvPr>
          <p:cNvSpPr>
            <a:spLocks noGrp="1" noChangeArrowheads="1"/>
          </p:cNvSpPr>
          <p:nvPr>
            <p:ph type="sldNum" sz="quarter" idx="12"/>
          </p:nvPr>
        </p:nvSpPr>
        <p:spPr>
          <a:ln/>
        </p:spPr>
        <p:txBody>
          <a:bodyPr/>
          <a:lstStyle>
            <a:lvl1pPr>
              <a:defRPr/>
            </a:lvl1pPr>
          </a:lstStyle>
          <a:p>
            <a:fld id="{A8A20B93-84C9-4858-8E74-61D3F80BC6EB}" type="slidenum">
              <a:rPr lang="en-US" altLang="en-US"/>
              <a:pPr/>
              <a:t>‹#›</a:t>
            </a:fld>
            <a:endParaRPr lang="en-US" altLang="en-US"/>
          </a:p>
        </p:txBody>
      </p:sp>
    </p:spTree>
    <p:extLst>
      <p:ext uri="{BB962C8B-B14F-4D97-AF65-F5344CB8AC3E}">
        <p14:creationId xmlns:p14="http://schemas.microsoft.com/office/powerpoint/2010/main" val="36013921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8BF019-D045-4B13-9FC7-896EECC02D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3C01C0-4BAF-446F-8277-B4662AABCB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D07CC2-42E2-4EF1-B21E-43A5403D4931}"/>
              </a:ext>
            </a:extLst>
          </p:cNvPr>
          <p:cNvSpPr>
            <a:spLocks noGrp="1" noChangeArrowheads="1"/>
          </p:cNvSpPr>
          <p:nvPr>
            <p:ph type="sldNum" sz="quarter" idx="12"/>
          </p:nvPr>
        </p:nvSpPr>
        <p:spPr>
          <a:ln/>
        </p:spPr>
        <p:txBody>
          <a:bodyPr/>
          <a:lstStyle>
            <a:lvl1pPr>
              <a:defRPr/>
            </a:lvl1pPr>
          </a:lstStyle>
          <a:p>
            <a:fld id="{26AC8B61-ECE5-4A18-9E81-6CB1DDBF5EB8}" type="slidenum">
              <a:rPr lang="en-US" altLang="en-US"/>
              <a:pPr/>
              <a:t>‹#›</a:t>
            </a:fld>
            <a:endParaRPr lang="en-US" altLang="en-US"/>
          </a:p>
        </p:txBody>
      </p:sp>
    </p:spTree>
    <p:extLst>
      <p:ext uri="{BB962C8B-B14F-4D97-AF65-F5344CB8AC3E}">
        <p14:creationId xmlns:p14="http://schemas.microsoft.com/office/powerpoint/2010/main" val="9646376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BF8A4B3-02F7-4D20-87AE-9E8AA5A751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97095A-154B-422E-83AB-06C670970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58F28A-29B7-4DA5-84EE-366ED9926554}"/>
              </a:ext>
            </a:extLst>
          </p:cNvPr>
          <p:cNvSpPr>
            <a:spLocks noGrp="1" noChangeArrowheads="1"/>
          </p:cNvSpPr>
          <p:nvPr>
            <p:ph type="sldNum" sz="quarter" idx="12"/>
          </p:nvPr>
        </p:nvSpPr>
        <p:spPr>
          <a:ln/>
        </p:spPr>
        <p:txBody>
          <a:bodyPr/>
          <a:lstStyle>
            <a:lvl1pPr>
              <a:defRPr/>
            </a:lvl1pPr>
          </a:lstStyle>
          <a:p>
            <a:fld id="{5B59A64F-2235-4BA2-B1BE-FF676E5D49A3}" type="slidenum">
              <a:rPr lang="en-US" altLang="en-US"/>
              <a:pPr/>
              <a:t>‹#›</a:t>
            </a:fld>
            <a:endParaRPr lang="en-US" altLang="en-US"/>
          </a:p>
        </p:txBody>
      </p:sp>
    </p:spTree>
    <p:extLst>
      <p:ext uri="{BB962C8B-B14F-4D97-AF65-F5344CB8AC3E}">
        <p14:creationId xmlns:p14="http://schemas.microsoft.com/office/powerpoint/2010/main" val="14943134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C681CC-9766-4169-B08D-56A05DCB44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D56C56-9933-4F20-9C80-5439C20969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E5F65-DA9F-416D-86F9-07EE992E8690}"/>
              </a:ext>
            </a:extLst>
          </p:cNvPr>
          <p:cNvSpPr>
            <a:spLocks noGrp="1" noChangeArrowheads="1"/>
          </p:cNvSpPr>
          <p:nvPr>
            <p:ph type="sldNum" sz="quarter" idx="12"/>
          </p:nvPr>
        </p:nvSpPr>
        <p:spPr>
          <a:ln/>
        </p:spPr>
        <p:txBody>
          <a:bodyPr/>
          <a:lstStyle>
            <a:lvl1pPr>
              <a:defRPr/>
            </a:lvl1pPr>
          </a:lstStyle>
          <a:p>
            <a:fld id="{22ECCE56-661D-4F4A-AB1C-1BF985227A0D}" type="slidenum">
              <a:rPr lang="en-US" altLang="en-US"/>
              <a:pPr/>
              <a:t>‹#›</a:t>
            </a:fld>
            <a:endParaRPr lang="en-US" altLang="en-US"/>
          </a:p>
        </p:txBody>
      </p:sp>
    </p:spTree>
    <p:extLst>
      <p:ext uri="{BB962C8B-B14F-4D97-AF65-F5344CB8AC3E}">
        <p14:creationId xmlns:p14="http://schemas.microsoft.com/office/powerpoint/2010/main" val="40106060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29480F-F59E-45EE-9874-F5FFCD9C74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C4508-1E1C-4990-8BCA-2DF4D0A6A2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032E83-2671-44C7-B8CB-FA52D5A0E5D7}"/>
              </a:ext>
            </a:extLst>
          </p:cNvPr>
          <p:cNvSpPr>
            <a:spLocks noGrp="1" noChangeArrowheads="1"/>
          </p:cNvSpPr>
          <p:nvPr>
            <p:ph type="sldNum" sz="quarter" idx="12"/>
          </p:nvPr>
        </p:nvSpPr>
        <p:spPr>
          <a:ln/>
        </p:spPr>
        <p:txBody>
          <a:bodyPr/>
          <a:lstStyle>
            <a:lvl1pPr>
              <a:defRPr/>
            </a:lvl1pPr>
          </a:lstStyle>
          <a:p>
            <a:fld id="{4467701C-C815-4ECF-AE99-49CB392A59B3}" type="slidenum">
              <a:rPr lang="en-US" altLang="en-US"/>
              <a:pPr/>
              <a:t>‹#›</a:t>
            </a:fld>
            <a:endParaRPr lang="en-US" altLang="en-US"/>
          </a:p>
        </p:txBody>
      </p:sp>
    </p:spTree>
    <p:extLst>
      <p:ext uri="{BB962C8B-B14F-4D97-AF65-F5344CB8AC3E}">
        <p14:creationId xmlns:p14="http://schemas.microsoft.com/office/powerpoint/2010/main" val="416989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894695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A7D03A-40D4-430E-BC01-B491607FDB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EDA136-8627-4ACB-B81F-9E7D668E3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7BE349-D9E4-422D-A596-B8EF77FDDA48}"/>
              </a:ext>
            </a:extLst>
          </p:cNvPr>
          <p:cNvSpPr>
            <a:spLocks noGrp="1" noChangeArrowheads="1"/>
          </p:cNvSpPr>
          <p:nvPr>
            <p:ph type="sldNum" sz="quarter" idx="12"/>
          </p:nvPr>
        </p:nvSpPr>
        <p:spPr>
          <a:ln/>
        </p:spPr>
        <p:txBody>
          <a:bodyPr/>
          <a:lstStyle>
            <a:lvl1pPr>
              <a:defRPr/>
            </a:lvl1pPr>
          </a:lstStyle>
          <a:p>
            <a:fld id="{5712CDCF-4F0F-4158-8697-12F8C98D876F}" type="slidenum">
              <a:rPr lang="en-US" altLang="en-US"/>
              <a:pPr/>
              <a:t>‹#›</a:t>
            </a:fld>
            <a:endParaRPr lang="en-US" altLang="en-US"/>
          </a:p>
        </p:txBody>
      </p:sp>
    </p:spTree>
    <p:extLst>
      <p:ext uri="{BB962C8B-B14F-4D97-AF65-F5344CB8AC3E}">
        <p14:creationId xmlns:p14="http://schemas.microsoft.com/office/powerpoint/2010/main" val="18606261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7132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5228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836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1342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188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2918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06754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2369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591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3/23/2023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704426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16233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0503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234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03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3337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3135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07178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18725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3074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1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0C5-4194-A36D-F670-8707B50F7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B1859-5C52-4406-3869-891E5D6822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854F0-CDFF-8A55-0AF5-DEF97AC375B8}"/>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5" name="Footer Placeholder 4">
            <a:extLst>
              <a:ext uri="{FF2B5EF4-FFF2-40B4-BE49-F238E27FC236}">
                <a16:creationId xmlns:a16="http://schemas.microsoft.com/office/drawing/2014/main" id="{CE313A60-D9FA-DF3B-6934-05A2906E1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55C25-70F3-DE05-FD4A-EE3B2F60CB43}"/>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818052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3/23/2023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40498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9513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3184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554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32AB9C-9E90-4D1C-960B-1CFC43A49C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4461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199B20-42B7-4767-99FB-1ECB61EC0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577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8E97D7-202D-4C4E-83DC-4B7D5D85D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86181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52936B-A1D9-41BC-96C5-45D5F96BD7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584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9A9695-1B17-46AD-BF2E-B4351524CD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63744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6DBF763-4AF1-40CA-A5D4-4F4BF1B1C8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643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C1FB9-4782-4C6A-A341-63847D15B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932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483909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4F6198-157A-4809-9FD0-5ED214116A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3682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1A7568-4929-4AB2-B7F4-143D227FF5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3232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EF6B9-3B7E-482D-9BCF-BB02F5E82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74394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483F19-C2D4-48B8-88DC-B607E1198F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3057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5766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2328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09074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9114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5154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6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774885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720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9290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5931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83869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1719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cap="sma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 y="4045857"/>
            <a:ext cx="8902095" cy="571500"/>
          </a:xfrm>
        </p:spPr>
        <p:txBody>
          <a:bodyPr>
            <a:normAutofit/>
          </a:bodyPr>
          <a:lstStyle>
            <a:lvl1pPr marL="0" indent="0" algn="ctr">
              <a:buNone/>
              <a:defRPr sz="28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2FE6A3F-ECCA-425E-963E-FA0A02D554FF}"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110761-DEEA-4C64-A71F-C2F867E35DA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78268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095" y="183929"/>
            <a:ext cx="10046304" cy="696005"/>
          </a:xfrm>
          <a:effectLst/>
        </p:spPr>
        <p:txBody>
          <a:bodyPr>
            <a:normAutofit/>
          </a:bodyPr>
          <a:lstStyle>
            <a:lvl1pPr algn="l">
              <a:defRPr sz="3200">
                <a:solidFill>
                  <a:schemeClr val="bg1"/>
                </a:solidFill>
                <a:effectLst/>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170214"/>
            <a:ext cx="10972800" cy="5186136"/>
          </a:xfrm>
        </p:spPr>
        <p:txBody>
          <a:bodyPr/>
          <a:lstStyle>
            <a:lvl1pPr>
              <a:buFontTx/>
              <a:buNone/>
              <a:defRPr sz="2800" b="1">
                <a:latin typeface="Times New Roman"/>
              </a:defRPr>
            </a:lvl1pPr>
            <a:lvl2pPr marL="288925" indent="-285750">
              <a:buFont typeface="Arial"/>
              <a:buChar char="•"/>
              <a:defRPr>
                <a:latin typeface="Times New Roman"/>
              </a:defRPr>
            </a:lvl2pPr>
            <a:lvl3pPr marL="454025" indent="-228600">
              <a:buFont typeface="Wingdings" charset="2"/>
              <a:buChar char="§"/>
              <a:defRPr>
                <a:latin typeface="Times New Roman"/>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E90BE96-E7CA-483E-A797-3DD8F5090303}"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05D8FD-9340-433D-AB99-61FD0C13703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12234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22F7C5F-CAE2-423E-8298-3B3B43F24579}"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4D51D2-BA2F-4986-9781-F66B3A94DA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16160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E1BD70-FE01-4B61-8980-C8B193692C03}"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5E8EA15-4869-4F76-871D-F9AB05B97A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69565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8E447B-916C-44B2-834D-A060F93B1FEC}"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870FBB0-6C60-40DA-AE5F-36FD6ADE167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326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544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84148"/>
            <a:ext cx="10972800" cy="686933"/>
          </a:xfrm>
        </p:spPr>
        <p:txBody>
          <a:bodyPr>
            <a:normAutofit/>
          </a:bodyPr>
          <a:lstStyle>
            <a:lvl1pPr>
              <a:defRPr sz="3200" b="0">
                <a:solidFill>
                  <a:srgbClr val="FFFFFF"/>
                </a:solidFill>
                <a:latin typeface="Arial"/>
                <a:cs typeface="Arial"/>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C5811C7-F03B-4F38-A44B-D774AC8000BB}"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5203FD2-5588-487C-95DD-C636276F49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68584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3952A4-E719-4562-A7CC-2D7F0BF81FDA}"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2EC362E-ECD6-4F7A-8E97-A59FF85D33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48172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AEB75F-9B2F-4721-A340-98598F749B8C}"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8B2777-6ED3-4660-A994-A74300C8777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40890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E947AD-4E08-4FA5-8AA1-A711484798EE}"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3F72F5-F920-47FD-8440-02F4D26F6DC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47499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218CEC-F833-4CFF-9A55-0E730D745501}"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4B1CA-825A-48F2-A99C-D5D0468E82F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6189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51FBA8-9EC5-4FBB-82C9-2CF4C02B270F}" type="datetimeFigureOut">
              <a:rPr lang="en-US">
                <a:solidFill>
                  <a:prstClr val="black">
                    <a:tint val="75000"/>
                  </a:prstClr>
                </a:solidFill>
              </a:rPr>
              <a:pPr>
                <a:defRPr/>
              </a:pPr>
              <a:t>3/23/2023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C494F3-1A9B-45D7-8E40-023DD42111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12729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000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5730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6042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397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1894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09173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9779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67297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67652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891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8024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9252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28525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6552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6968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3928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2083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3735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3737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5168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1877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5275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4F88-7333-4D71-9A26-1E833348B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7F1DE3-63AC-41CE-A88C-BF105E0B2B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503DD8-619A-42FA-B07C-F815856D856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6AEDA5-C6F6-47BC-B525-6DEA48735E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965F35C-DD59-43A9-90A7-C84A74782E12}"/>
              </a:ext>
            </a:extLst>
          </p:cNvPr>
          <p:cNvSpPr>
            <a:spLocks noGrp="1"/>
          </p:cNvSpPr>
          <p:nvPr>
            <p:ph type="sldNum" sz="quarter" idx="12"/>
          </p:nvPr>
        </p:nvSpPr>
        <p:spPr/>
        <p:txBody>
          <a:bodyPr/>
          <a:lstStyle>
            <a:lvl1pPr>
              <a:defRPr/>
            </a:lvl1pPr>
          </a:lstStyle>
          <a:p>
            <a:fld id="{60E9FC3D-6EA6-4454-8683-9E26C3AB7E26}" type="slidenum">
              <a:rPr lang="en-US" altLang="en-US"/>
              <a:pPr/>
              <a:t>‹#›</a:t>
            </a:fld>
            <a:endParaRPr lang="en-US" altLang="en-US"/>
          </a:p>
        </p:txBody>
      </p:sp>
    </p:spTree>
    <p:extLst>
      <p:ext uri="{BB962C8B-B14F-4D97-AF65-F5344CB8AC3E}">
        <p14:creationId xmlns:p14="http://schemas.microsoft.com/office/powerpoint/2010/main" val="1455188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ED5D-74C0-4A56-BE69-C85F2D9C3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ECD37-1CA4-49D5-BCC9-52BF74831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3636F-4BDF-4C34-A3A1-A18E15DA9E6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7932A49-FE78-48DA-AFC5-241D2E381E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6DD700-6C56-42A8-8647-99F418BAD37D}"/>
              </a:ext>
            </a:extLst>
          </p:cNvPr>
          <p:cNvSpPr>
            <a:spLocks noGrp="1"/>
          </p:cNvSpPr>
          <p:nvPr>
            <p:ph type="sldNum" sz="quarter" idx="12"/>
          </p:nvPr>
        </p:nvSpPr>
        <p:spPr/>
        <p:txBody>
          <a:bodyPr/>
          <a:lstStyle>
            <a:lvl1pPr>
              <a:defRPr/>
            </a:lvl1pPr>
          </a:lstStyle>
          <a:p>
            <a:fld id="{8BD89215-0624-42F3-A949-BCB3C622C7C1}" type="slidenum">
              <a:rPr lang="en-US" altLang="en-US"/>
              <a:pPr/>
              <a:t>‹#›</a:t>
            </a:fld>
            <a:endParaRPr lang="en-US" altLang="en-US"/>
          </a:p>
        </p:txBody>
      </p:sp>
    </p:spTree>
    <p:extLst>
      <p:ext uri="{BB962C8B-B14F-4D97-AF65-F5344CB8AC3E}">
        <p14:creationId xmlns:p14="http://schemas.microsoft.com/office/powerpoint/2010/main" val="18655426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933C-7909-42DD-B352-1812C9EF960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02C545-E078-40B9-9F5F-48351DBA062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9BD12F0-1FC3-4938-A7F1-B7CE364F8CD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A4DA718-041F-41EA-9C55-14BCC4BA477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F29057-8D54-4CFA-8B65-421AC642C647}"/>
              </a:ext>
            </a:extLst>
          </p:cNvPr>
          <p:cNvSpPr>
            <a:spLocks noGrp="1"/>
          </p:cNvSpPr>
          <p:nvPr>
            <p:ph type="sldNum" sz="quarter" idx="12"/>
          </p:nvPr>
        </p:nvSpPr>
        <p:spPr/>
        <p:txBody>
          <a:bodyPr/>
          <a:lstStyle>
            <a:lvl1pPr>
              <a:defRPr/>
            </a:lvl1pPr>
          </a:lstStyle>
          <a:p>
            <a:fld id="{4F3D5756-E83D-42EE-B5C5-F3B91D4FAAD1}" type="slidenum">
              <a:rPr lang="en-US" altLang="en-US"/>
              <a:pPr/>
              <a:t>‹#›</a:t>
            </a:fld>
            <a:endParaRPr lang="en-US" altLang="en-US"/>
          </a:p>
        </p:txBody>
      </p:sp>
    </p:spTree>
    <p:extLst>
      <p:ext uri="{BB962C8B-B14F-4D97-AF65-F5344CB8AC3E}">
        <p14:creationId xmlns:p14="http://schemas.microsoft.com/office/powerpoint/2010/main" val="31715698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C946-24C8-4F04-922A-9423CB8F1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ACCAD-27C1-4B96-A3E8-3B975C9CB297}"/>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FB56A-86B2-4777-82F4-FF932B8920E2}"/>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E29625-BA3D-44F6-B5A0-584A8F45EE0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2EABFC8-6E03-4823-8ED3-2805EFDC30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5058B76-AB3D-454D-B4F8-E7CFBBD91AC7}"/>
              </a:ext>
            </a:extLst>
          </p:cNvPr>
          <p:cNvSpPr>
            <a:spLocks noGrp="1"/>
          </p:cNvSpPr>
          <p:nvPr>
            <p:ph type="sldNum" sz="quarter" idx="12"/>
          </p:nvPr>
        </p:nvSpPr>
        <p:spPr/>
        <p:txBody>
          <a:bodyPr/>
          <a:lstStyle>
            <a:lvl1pPr>
              <a:defRPr/>
            </a:lvl1pPr>
          </a:lstStyle>
          <a:p>
            <a:fld id="{30AFF128-EBF4-4B2C-AE0D-A94882C175E1}" type="slidenum">
              <a:rPr lang="en-US" altLang="en-US"/>
              <a:pPr/>
              <a:t>‹#›</a:t>
            </a:fld>
            <a:endParaRPr lang="en-US" altLang="en-US"/>
          </a:p>
        </p:txBody>
      </p:sp>
    </p:spTree>
    <p:extLst>
      <p:ext uri="{BB962C8B-B14F-4D97-AF65-F5344CB8AC3E}">
        <p14:creationId xmlns:p14="http://schemas.microsoft.com/office/powerpoint/2010/main" val="3277278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841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618A-100C-4983-8677-C10B8F48F21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8F54AD-057F-4CE0-855A-6CC1CFA75F5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3C519-FF11-461E-AE3A-964592D03E1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2DDD4F-0DC3-4136-8B34-64BCAAFC5A0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981E71-B6A4-4C50-95CF-9694F7D60CD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09847A-3B8A-455C-B21A-3DD22B68930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6DE0F62-D5C5-47E6-9B6B-53F67104CB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3F7840-AADB-4922-BB5D-99A0F8F13A10}"/>
              </a:ext>
            </a:extLst>
          </p:cNvPr>
          <p:cNvSpPr>
            <a:spLocks noGrp="1"/>
          </p:cNvSpPr>
          <p:nvPr>
            <p:ph type="sldNum" sz="quarter" idx="12"/>
          </p:nvPr>
        </p:nvSpPr>
        <p:spPr/>
        <p:txBody>
          <a:bodyPr/>
          <a:lstStyle>
            <a:lvl1pPr>
              <a:defRPr/>
            </a:lvl1pPr>
          </a:lstStyle>
          <a:p>
            <a:fld id="{159C848D-7246-4754-B588-DDE92E668641}" type="slidenum">
              <a:rPr lang="en-US" altLang="en-US"/>
              <a:pPr/>
              <a:t>‹#›</a:t>
            </a:fld>
            <a:endParaRPr lang="en-US" altLang="en-US"/>
          </a:p>
        </p:txBody>
      </p:sp>
    </p:spTree>
    <p:extLst>
      <p:ext uri="{BB962C8B-B14F-4D97-AF65-F5344CB8AC3E}">
        <p14:creationId xmlns:p14="http://schemas.microsoft.com/office/powerpoint/2010/main" val="3597011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4AE6-FB25-48FE-87DC-468CDC2F2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58317A-6D21-4DF0-9DBA-3A860F1694B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806083D-D26D-4E4A-AAB4-D980A7786D4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8648124-E6C8-4BE5-904E-CCF2EA2C5DA0}"/>
              </a:ext>
            </a:extLst>
          </p:cNvPr>
          <p:cNvSpPr>
            <a:spLocks noGrp="1"/>
          </p:cNvSpPr>
          <p:nvPr>
            <p:ph type="sldNum" sz="quarter" idx="12"/>
          </p:nvPr>
        </p:nvSpPr>
        <p:spPr/>
        <p:txBody>
          <a:bodyPr/>
          <a:lstStyle>
            <a:lvl1pPr>
              <a:defRPr/>
            </a:lvl1pPr>
          </a:lstStyle>
          <a:p>
            <a:fld id="{2576659D-05E5-4902-95F5-79507BED58C3}" type="slidenum">
              <a:rPr lang="en-US" altLang="en-US"/>
              <a:pPr/>
              <a:t>‹#›</a:t>
            </a:fld>
            <a:endParaRPr lang="en-US" altLang="en-US"/>
          </a:p>
        </p:txBody>
      </p:sp>
    </p:spTree>
    <p:extLst>
      <p:ext uri="{BB962C8B-B14F-4D97-AF65-F5344CB8AC3E}">
        <p14:creationId xmlns:p14="http://schemas.microsoft.com/office/powerpoint/2010/main" val="4395340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3BC5A-B35E-46B4-8B92-95CC09DAE7F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74DE208-42D2-446F-AC70-571023CF584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14CE5A9-71A2-4644-B4B1-42D3A0B66089}"/>
              </a:ext>
            </a:extLst>
          </p:cNvPr>
          <p:cNvSpPr>
            <a:spLocks noGrp="1"/>
          </p:cNvSpPr>
          <p:nvPr>
            <p:ph type="sldNum" sz="quarter" idx="12"/>
          </p:nvPr>
        </p:nvSpPr>
        <p:spPr/>
        <p:txBody>
          <a:bodyPr/>
          <a:lstStyle>
            <a:lvl1pPr>
              <a:defRPr/>
            </a:lvl1pPr>
          </a:lstStyle>
          <a:p>
            <a:fld id="{EFA2088E-C9BF-44ED-9A0E-C78B3782E892}" type="slidenum">
              <a:rPr lang="en-US" altLang="en-US"/>
              <a:pPr/>
              <a:t>‹#›</a:t>
            </a:fld>
            <a:endParaRPr lang="en-US" altLang="en-US"/>
          </a:p>
        </p:txBody>
      </p:sp>
    </p:spTree>
    <p:extLst>
      <p:ext uri="{BB962C8B-B14F-4D97-AF65-F5344CB8AC3E}">
        <p14:creationId xmlns:p14="http://schemas.microsoft.com/office/powerpoint/2010/main" val="35561478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2BE4-A0AC-4F77-AEA5-F92ACFCB77A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B97BB0-BC04-412A-9943-46CFD005DDD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BDB527-B72C-47F3-9A0A-4DF25395AC8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DDB7F-2674-4439-AF12-7225CF44736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C4F2A70-FB68-4ACB-BC4B-577252F9FD7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383BBD-96AB-4629-B03E-843D4C17AD4A}"/>
              </a:ext>
            </a:extLst>
          </p:cNvPr>
          <p:cNvSpPr>
            <a:spLocks noGrp="1"/>
          </p:cNvSpPr>
          <p:nvPr>
            <p:ph type="sldNum" sz="quarter" idx="12"/>
          </p:nvPr>
        </p:nvSpPr>
        <p:spPr/>
        <p:txBody>
          <a:bodyPr/>
          <a:lstStyle>
            <a:lvl1pPr>
              <a:defRPr/>
            </a:lvl1pPr>
          </a:lstStyle>
          <a:p>
            <a:fld id="{70041281-A049-44AE-85C5-3FA25EC21D59}" type="slidenum">
              <a:rPr lang="en-US" altLang="en-US"/>
              <a:pPr/>
              <a:t>‹#›</a:t>
            </a:fld>
            <a:endParaRPr lang="en-US" altLang="en-US"/>
          </a:p>
        </p:txBody>
      </p:sp>
    </p:spTree>
    <p:extLst>
      <p:ext uri="{BB962C8B-B14F-4D97-AF65-F5344CB8AC3E}">
        <p14:creationId xmlns:p14="http://schemas.microsoft.com/office/powerpoint/2010/main" val="3957489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6CFB-B39D-4B36-B738-3708C66400F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0560E3-238C-42DF-96C4-0D19E4FDD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8DD893-606F-4683-8783-C39E347880D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108D0-8B12-434D-BF63-967C4C29AAC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74B79FB-E533-422F-814F-23AE1B9094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D56F6CD-40DC-4DFA-9B2B-0240D039851D}"/>
              </a:ext>
            </a:extLst>
          </p:cNvPr>
          <p:cNvSpPr>
            <a:spLocks noGrp="1"/>
          </p:cNvSpPr>
          <p:nvPr>
            <p:ph type="sldNum" sz="quarter" idx="12"/>
          </p:nvPr>
        </p:nvSpPr>
        <p:spPr/>
        <p:txBody>
          <a:bodyPr/>
          <a:lstStyle>
            <a:lvl1pPr>
              <a:defRPr/>
            </a:lvl1pPr>
          </a:lstStyle>
          <a:p>
            <a:fld id="{4339F283-5DE6-4A3B-BDE2-27705A4B461A}" type="slidenum">
              <a:rPr lang="en-US" altLang="en-US"/>
              <a:pPr/>
              <a:t>‹#›</a:t>
            </a:fld>
            <a:endParaRPr lang="en-US" altLang="en-US"/>
          </a:p>
        </p:txBody>
      </p:sp>
    </p:spTree>
    <p:extLst>
      <p:ext uri="{BB962C8B-B14F-4D97-AF65-F5344CB8AC3E}">
        <p14:creationId xmlns:p14="http://schemas.microsoft.com/office/powerpoint/2010/main" val="7545425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7E2F-00AE-4895-8BA4-21A367DB94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52A80D-D550-44E6-B10B-0C958DD48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D8C6F-CF9B-4EE5-9426-145AB85A4A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06DE1C9-8296-4301-B677-B1CBC9A897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F4CBE5-20C8-4E36-BF46-B82ACFD2A372}"/>
              </a:ext>
            </a:extLst>
          </p:cNvPr>
          <p:cNvSpPr>
            <a:spLocks noGrp="1"/>
          </p:cNvSpPr>
          <p:nvPr>
            <p:ph type="sldNum" sz="quarter" idx="12"/>
          </p:nvPr>
        </p:nvSpPr>
        <p:spPr/>
        <p:txBody>
          <a:bodyPr/>
          <a:lstStyle>
            <a:lvl1pPr>
              <a:defRPr/>
            </a:lvl1pPr>
          </a:lstStyle>
          <a:p>
            <a:fld id="{E5BDBC4E-15FD-4CFF-9664-7C9F3CFA4D25}" type="slidenum">
              <a:rPr lang="en-US" altLang="en-US"/>
              <a:pPr/>
              <a:t>‹#›</a:t>
            </a:fld>
            <a:endParaRPr lang="en-US" altLang="en-US"/>
          </a:p>
        </p:txBody>
      </p:sp>
    </p:spTree>
    <p:extLst>
      <p:ext uri="{BB962C8B-B14F-4D97-AF65-F5344CB8AC3E}">
        <p14:creationId xmlns:p14="http://schemas.microsoft.com/office/powerpoint/2010/main" val="19945793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16EE4-042E-4EE0-8D7C-8BF8B3A1C3F8}"/>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ABDE1-219F-433C-BB35-DF918A9A85C4}"/>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E5389-93B2-454B-87A5-F40268C909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5DBA4C-098C-4414-A3AE-8122E100803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F248DC-55B1-47DE-937C-222C1BEE6F8A}"/>
              </a:ext>
            </a:extLst>
          </p:cNvPr>
          <p:cNvSpPr>
            <a:spLocks noGrp="1"/>
          </p:cNvSpPr>
          <p:nvPr>
            <p:ph type="sldNum" sz="quarter" idx="12"/>
          </p:nvPr>
        </p:nvSpPr>
        <p:spPr/>
        <p:txBody>
          <a:bodyPr/>
          <a:lstStyle>
            <a:lvl1pPr>
              <a:defRPr/>
            </a:lvl1pPr>
          </a:lstStyle>
          <a:p>
            <a:fld id="{28D5D58C-8D79-4541-935E-B1D4CE10BE71}" type="slidenum">
              <a:rPr lang="en-US" altLang="en-US"/>
              <a:pPr/>
              <a:t>‹#›</a:t>
            </a:fld>
            <a:endParaRPr lang="en-US" altLang="en-US"/>
          </a:p>
        </p:txBody>
      </p:sp>
    </p:spTree>
    <p:extLst>
      <p:ext uri="{BB962C8B-B14F-4D97-AF65-F5344CB8AC3E}">
        <p14:creationId xmlns:p14="http://schemas.microsoft.com/office/powerpoint/2010/main" val="29340588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3497254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7151601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1338112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0685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1136127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1209195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6149913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4734971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1293677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090741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10628447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0043537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7403281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335124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0237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4165114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3123461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0124445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39446407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13137260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1269964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6017614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3/23/2023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5836036"/>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608822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3/23/2023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1282524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5211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3/23/2023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62458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3/23/2023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12633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3/23/2023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7469642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3/23/2023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445056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3/23/2023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93955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3/23/2023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37602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889951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509962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9568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10810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A4AA-35CF-120B-FF58-24D7051B3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063BD-E7B8-E0BF-A47A-0E7BD7098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D31C-AE30-DA75-36B5-897BD52A4A00}"/>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5" name="Footer Placeholder 4">
            <a:extLst>
              <a:ext uri="{FF2B5EF4-FFF2-40B4-BE49-F238E27FC236}">
                <a16:creationId xmlns:a16="http://schemas.microsoft.com/office/drawing/2014/main" id="{45456FF6-BC4D-48C6-9128-769679217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FFF4E-280C-3FDA-3FB9-A400EC9BAD6A}"/>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54790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80112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80907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804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18364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8939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4689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249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1124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48840"/>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771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2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975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7443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880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120803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991443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010957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6775624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313602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34428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483293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00867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2934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464015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070266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32483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1924678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758205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018930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847735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872366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1110045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81959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09749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211897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458914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78275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3954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13815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62324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6172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8180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31174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52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4918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10797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55848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1430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0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169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555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5661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673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21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3D3B-9B8B-7544-4B15-E8DD85E16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5B68F-0669-156F-2785-7BC9DB34B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30F03-ADAB-F924-7C9E-860D8FD12A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C3C-FFD1-6675-423B-FCDEC8191866}"/>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6" name="Footer Placeholder 5">
            <a:extLst>
              <a:ext uri="{FF2B5EF4-FFF2-40B4-BE49-F238E27FC236}">
                <a16:creationId xmlns:a16="http://schemas.microsoft.com/office/drawing/2014/main" id="{94EE6A5F-1DE3-14B4-630D-F05D54F9E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E58D1-9BB9-42AA-44F7-A42C03CAFED4}"/>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202151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170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099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293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908642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814293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4179839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526818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3008577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400648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03648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B9BA-C40E-EBA4-13F0-896DA8052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5DEF1-1291-5332-6273-B1BCE7F2F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4941C-9BE2-E22D-7DF8-560FBFE086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D5F55-5135-4728-EA0C-46B8BA359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561D58-E20A-7794-4BFA-59EEE3468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1AC8-E929-FBB5-5E53-0AAC1F021B9A}"/>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8" name="Footer Placeholder 7">
            <a:extLst>
              <a:ext uri="{FF2B5EF4-FFF2-40B4-BE49-F238E27FC236}">
                <a16:creationId xmlns:a16="http://schemas.microsoft.com/office/drawing/2014/main" id="{214AF8FA-660C-CF57-D37F-3B3605E58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A11EBF-9958-042E-25B3-91469A0D8029}"/>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621420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558525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221319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19981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555026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3158164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738154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308489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393212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052466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97674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F4D-FC17-6590-BE19-9E4DBE090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75136D-7FF1-BAF4-4FE9-403DA68F6E75}"/>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4" name="Footer Placeholder 3">
            <a:extLst>
              <a:ext uri="{FF2B5EF4-FFF2-40B4-BE49-F238E27FC236}">
                <a16:creationId xmlns:a16="http://schemas.microsoft.com/office/drawing/2014/main" id="{BDC4EC33-3B33-C01A-80DA-4D99DC1F3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9F138-C7B2-F2C1-2B9D-4901B6FBA821}"/>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1820094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406149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48338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483008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202968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017149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919344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502475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248540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549790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37922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FD96A-77F3-A935-FFF0-03C1C3AFC150}"/>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3" name="Footer Placeholder 2">
            <a:extLst>
              <a:ext uri="{FF2B5EF4-FFF2-40B4-BE49-F238E27FC236}">
                <a16:creationId xmlns:a16="http://schemas.microsoft.com/office/drawing/2014/main" id="{615078EE-9643-C01E-0DAC-44C8DD935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59FE3A-EDD6-FE3F-567D-CFD229DDD902}"/>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802156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3525051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944254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115443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624820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2147268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7905268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534959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3541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6690674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39411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CE94-1C9B-1C75-3EE6-BC736F13E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DB4BD5-A2ED-425E-644C-B739D70D6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39EDD-F651-1797-3409-7F1D5D40B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EF369-EBC1-5724-714D-FDCAD87BB2A1}"/>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6" name="Footer Placeholder 5">
            <a:extLst>
              <a:ext uri="{FF2B5EF4-FFF2-40B4-BE49-F238E27FC236}">
                <a16:creationId xmlns:a16="http://schemas.microsoft.com/office/drawing/2014/main" id="{722BAA23-15F3-3E4E-A2E5-9CF20F0D4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EAB51-F711-A1A6-87C2-047521FB5F36}"/>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51878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056331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8335128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83609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726190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410544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3372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1702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8440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4311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0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1089-304B-34DC-E0C9-C0773827A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FA1A99-D968-F510-CE54-C79F96D89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D3360-DA26-379B-D523-3501B7EEF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73E23-9D13-4D0C-76FD-DBB27DDC2D3F}"/>
              </a:ext>
            </a:extLst>
          </p:cNvPr>
          <p:cNvSpPr>
            <a:spLocks noGrp="1"/>
          </p:cNvSpPr>
          <p:nvPr>
            <p:ph type="dt" sz="half" idx="10"/>
          </p:nvPr>
        </p:nvSpPr>
        <p:spPr/>
        <p:txBody>
          <a:bodyPr/>
          <a:lstStyle/>
          <a:p>
            <a:fld id="{99A659E1-FE33-4102-A07F-F42D092DBD54}" type="datetimeFigureOut">
              <a:rPr lang="en-US" smtClean="0"/>
              <a:t>3/23/2023</a:t>
            </a:fld>
            <a:endParaRPr lang="en-US"/>
          </a:p>
        </p:txBody>
      </p:sp>
      <p:sp>
        <p:nvSpPr>
          <p:cNvPr id="6" name="Footer Placeholder 5">
            <a:extLst>
              <a:ext uri="{FF2B5EF4-FFF2-40B4-BE49-F238E27FC236}">
                <a16:creationId xmlns:a16="http://schemas.microsoft.com/office/drawing/2014/main" id="{E26F78A9-047E-B4E4-5396-5201B3E84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F9EC7-ED19-C070-09C7-83FF6F640032}"/>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4219098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8285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476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670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6788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9299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06827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473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1978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582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20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0.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theme" Target="../theme/theme1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theme" Target="../theme/theme17.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3.jpe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1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21" Type="http://schemas.openxmlformats.org/officeDocument/2006/relationships/theme" Target="../theme/theme1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6" Type="http://schemas.openxmlformats.org/officeDocument/2006/relationships/theme" Target="../theme/theme21.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18" Type="http://schemas.openxmlformats.org/officeDocument/2006/relationships/slideLayout" Target="../slideLayouts/slideLayout330.xml"/><Relationship Id="rId3" Type="http://schemas.openxmlformats.org/officeDocument/2006/relationships/slideLayout" Target="../slideLayouts/slideLayout315.xml"/><Relationship Id="rId21" Type="http://schemas.openxmlformats.org/officeDocument/2006/relationships/theme" Target="../theme/theme22.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slideLayout" Target="../slideLayouts/slideLayout329.xml"/><Relationship Id="rId2" Type="http://schemas.openxmlformats.org/officeDocument/2006/relationships/slideLayout" Target="../slideLayouts/slideLayout314.xml"/><Relationship Id="rId16" Type="http://schemas.openxmlformats.org/officeDocument/2006/relationships/slideLayout" Target="../slideLayouts/slideLayout328.xml"/><Relationship Id="rId20" Type="http://schemas.openxmlformats.org/officeDocument/2006/relationships/slideLayout" Target="../slideLayouts/slideLayout332.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slideLayout" Target="../slideLayouts/slideLayout327.xml"/><Relationship Id="rId10" Type="http://schemas.openxmlformats.org/officeDocument/2006/relationships/slideLayout" Target="../slideLayouts/slideLayout322.xml"/><Relationship Id="rId19" Type="http://schemas.openxmlformats.org/officeDocument/2006/relationships/slideLayout" Target="../slideLayouts/slideLayout331.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2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theme" Target="../theme/theme6.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theme" Target="../theme/theme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9.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89836-7798-1DC3-554F-89D905D10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2C7DE-B0A4-549C-26D2-290C52A23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9393F-8849-496A-B29B-CA89B63B1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659E1-FE33-4102-A07F-F42D092DBD54}" type="datetimeFigureOut">
              <a:rPr lang="en-US" smtClean="0"/>
              <a:t>3/23/2023</a:t>
            </a:fld>
            <a:endParaRPr lang="en-US"/>
          </a:p>
        </p:txBody>
      </p:sp>
      <p:sp>
        <p:nvSpPr>
          <p:cNvPr id="5" name="Footer Placeholder 4">
            <a:extLst>
              <a:ext uri="{FF2B5EF4-FFF2-40B4-BE49-F238E27FC236}">
                <a16:creationId xmlns:a16="http://schemas.microsoft.com/office/drawing/2014/main" id="{0E21ABBB-4E78-1FDB-CF81-404E8B852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A93D31-DB43-D9D2-4F0D-3F1B62505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875A4-8E4A-4C7E-A50B-A3CE0ABA8897}" type="slidenum">
              <a:rPr lang="en-US" smtClean="0"/>
              <a:t>‹#›</a:t>
            </a:fld>
            <a:endParaRPr lang="en-US"/>
          </a:p>
        </p:txBody>
      </p:sp>
    </p:spTree>
    <p:extLst>
      <p:ext uri="{BB962C8B-B14F-4D97-AF65-F5344CB8AC3E}">
        <p14:creationId xmlns:p14="http://schemas.microsoft.com/office/powerpoint/2010/main" val="2627181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3/23/2023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9921776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257253-987A-494B-833C-2488B519A25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A337A0-1321-45DC-9F63-AA0FC866737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F0C4D8-9859-4054-9DA4-D4506673E68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6BC6FE3D-70F3-4B49-A5BE-43CE2ED10C8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CB8E4EE-F858-4910-89ED-622451CB3C7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53110CF-62AF-4E85-9299-23867F30A0D1}" type="slidenum">
              <a:rPr lang="en-US" altLang="en-US"/>
              <a:pPr/>
              <a:t>‹#›</a:t>
            </a:fld>
            <a:endParaRPr lang="en-US" altLang="en-US"/>
          </a:p>
        </p:txBody>
      </p:sp>
    </p:spTree>
    <p:extLst>
      <p:ext uri="{BB962C8B-B14F-4D97-AF65-F5344CB8AC3E}">
        <p14:creationId xmlns:p14="http://schemas.microsoft.com/office/powerpoint/2010/main" val="100052124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76310126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62827947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1B53C959-4197-46D3-80DB-6049A803240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4992744"/>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645476669"/>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08D0DCC7-294F-4AC2-92B2-06A3263DFCD2}" type="datetimeFigureOut">
              <a:rPr lang="en-US" smtClean="0">
                <a:solidFill>
                  <a:prstClr val="black">
                    <a:tint val="75000"/>
                  </a:prstClr>
                </a:solidFill>
              </a:rPr>
              <a:pPr defTabSz="457200">
                <a:defRPr/>
              </a:pPr>
              <a:t>3/23/2023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5B3335EE-CC25-4AFF-A8BC-93A52C719A84}"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1307223033"/>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defTabSz="457200"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defTabSz="457200"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defTabSz="457200"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defTabSz="457200"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defTabSz="457200"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defTabSz="457200"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31328533"/>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 id="2147484469" r:id="rId17"/>
    <p:sldLayoutId id="2147484470" r:id="rId18"/>
    <p:sldLayoutId id="2147484471" r:id="rId19"/>
    <p:sldLayoutId id="214748447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0BBEED-E8D9-4CF0-954D-2E8101F6806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D8BF7B1-509D-4E7B-8230-394CBA48A3B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374FDD4-0EC2-432E-BF61-701CE7205E2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F6B7957-C36A-4AE9-A083-1249FDC1471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601EC22-B880-474A-B534-0401E60B480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BEA0C45-598C-46AC-A8A9-E9732B552718}" type="slidenum">
              <a:rPr lang="en-US" altLang="en-US"/>
              <a:pPr/>
              <a:t>‹#›</a:t>
            </a:fld>
            <a:endParaRPr lang="en-US" altLang="en-US"/>
          </a:p>
        </p:txBody>
      </p:sp>
    </p:spTree>
    <p:extLst>
      <p:ext uri="{BB962C8B-B14F-4D97-AF65-F5344CB8AC3E}">
        <p14:creationId xmlns:p14="http://schemas.microsoft.com/office/powerpoint/2010/main" val="1021831618"/>
      </p:ext>
    </p:extLst>
  </p:cSld>
  <p:clrMap bg1="dk2" tx1="lt1" bg2="dk1" tx2="lt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hf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panose="02020603050405020304" pitchFamily="18" charset="0"/>
        </a:defRPr>
      </a:lvl2pPr>
      <a:lvl3pPr algn="ctr" rtl="0" eaLnBrk="0" fontAlgn="base" hangingPunct="0">
        <a:spcBef>
          <a:spcPct val="0"/>
        </a:spcBef>
        <a:spcAft>
          <a:spcPct val="0"/>
        </a:spcAft>
        <a:defRPr sz="4400" b="1">
          <a:solidFill>
            <a:schemeClr val="tx2"/>
          </a:solidFill>
          <a:latin typeface="Times" panose="02020603050405020304" pitchFamily="18" charset="0"/>
        </a:defRPr>
      </a:lvl3pPr>
      <a:lvl4pPr algn="ctr" rtl="0" eaLnBrk="0" fontAlgn="base" hangingPunct="0">
        <a:spcBef>
          <a:spcPct val="0"/>
        </a:spcBef>
        <a:spcAft>
          <a:spcPct val="0"/>
        </a:spcAft>
        <a:defRPr sz="4400" b="1">
          <a:solidFill>
            <a:schemeClr val="tx2"/>
          </a:solidFill>
          <a:latin typeface="Times" panose="02020603050405020304" pitchFamily="18" charset="0"/>
        </a:defRPr>
      </a:lvl4pPr>
      <a:lvl5pPr algn="ctr" rtl="0" eaLnBrk="0" fontAlgn="base" hangingPunct="0">
        <a:spcBef>
          <a:spcPct val="0"/>
        </a:spcBef>
        <a:spcAft>
          <a:spcPct val="0"/>
        </a:spcAft>
        <a:defRPr sz="4400" b="1">
          <a:solidFill>
            <a:schemeClr val="tx2"/>
          </a:solidFill>
          <a:latin typeface="Times" panose="02020603050405020304" pitchFamily="18" charset="0"/>
        </a:defRPr>
      </a:lvl5pPr>
      <a:lvl6pPr marL="457200" algn="ctr" rtl="0" eaLnBrk="0" fontAlgn="base" hangingPunct="0">
        <a:spcBef>
          <a:spcPct val="0"/>
        </a:spcBef>
        <a:spcAft>
          <a:spcPct val="0"/>
        </a:spcAft>
        <a:defRPr sz="4400" b="1">
          <a:solidFill>
            <a:schemeClr val="tx2"/>
          </a:solidFill>
          <a:latin typeface="Times" panose="02020603050405020304" pitchFamily="18" charset="0"/>
        </a:defRPr>
      </a:lvl6pPr>
      <a:lvl7pPr marL="914400" algn="ctr" rtl="0" eaLnBrk="0" fontAlgn="base" hangingPunct="0">
        <a:spcBef>
          <a:spcPct val="0"/>
        </a:spcBef>
        <a:spcAft>
          <a:spcPct val="0"/>
        </a:spcAft>
        <a:defRPr sz="4400" b="1">
          <a:solidFill>
            <a:schemeClr val="tx2"/>
          </a:solidFill>
          <a:latin typeface="Times" panose="02020603050405020304" pitchFamily="18" charset="0"/>
        </a:defRPr>
      </a:lvl7pPr>
      <a:lvl8pPr marL="1371600" algn="ctr" rtl="0" eaLnBrk="0" fontAlgn="base" hangingPunct="0">
        <a:spcBef>
          <a:spcPct val="0"/>
        </a:spcBef>
        <a:spcAft>
          <a:spcPct val="0"/>
        </a:spcAft>
        <a:defRPr sz="4400" b="1">
          <a:solidFill>
            <a:schemeClr val="tx2"/>
          </a:solidFill>
          <a:latin typeface="Times" panose="02020603050405020304" pitchFamily="18" charset="0"/>
        </a:defRPr>
      </a:lvl8pPr>
      <a:lvl9pPr marL="1828800" algn="ctr" rtl="0" eaLnBrk="0" fontAlgn="base" hangingPunct="0">
        <a:spcBef>
          <a:spcPct val="0"/>
        </a:spcBef>
        <a:spcAft>
          <a:spcPct val="0"/>
        </a:spcAft>
        <a:defRPr sz="4400" b="1">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417965406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38" r:id="rId12"/>
    <p:sldLayoutId id="2147484539" r:id="rId13"/>
    <p:sldLayoutId id="2147484540" r:id="rId14"/>
    <p:sldLayoutId id="2147484541" r:id="rId15"/>
    <p:sldLayoutId id="2147484542" r:id="rId16"/>
    <p:sldLayoutId id="2147484543" r:id="rId17"/>
    <p:sldLayoutId id="2147484544" r:id="rId18"/>
    <p:sldLayoutId id="2147484545" r:id="rId19"/>
    <p:sldLayoutId id="214748454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3/23/2023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317835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3/23/2023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826483947"/>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3/23/2023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160308"/>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2" r:id="rId13"/>
    <p:sldLayoutId id="2147484583" r:id="rId14"/>
    <p:sldLayoutId id="2147484584"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709029897"/>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 id="2147484599" r:id="rId14"/>
    <p:sldLayoutId id="2147484600" r:id="rId15"/>
    <p:sldLayoutId id="2147484601" r:id="rId16"/>
    <p:sldLayoutId id="2147484602" r:id="rId17"/>
    <p:sldLayoutId id="2147484603" r:id="rId18"/>
    <p:sldLayoutId id="2147484604" r:id="rId19"/>
    <p:sldLayoutId id="214748460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39084408"/>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18696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42816870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9162462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2643149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10922116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57925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eaLnBrk="0" hangingPunct="0"/>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eaLnBrk="0" hangingPunct="0"/>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eaLnBrk="0" hangingPunct="0"/>
            <a:fld id="{5551D818-C2D2-408C-B992-124D5C7B72C2}" type="slidenum">
              <a:rPr lang="en-US">
                <a:solidFill>
                  <a:srgbClr val="000000"/>
                </a:solidFill>
              </a:rPr>
              <a:pPr eaLnBrk="0" hangingPunct="0"/>
              <a:t>‹#›</a:t>
            </a:fld>
            <a:endParaRPr lang="en-US">
              <a:solidFill>
                <a:srgbClr val="000000"/>
              </a:solidFill>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grpSp>
    </p:spTree>
    <p:extLst>
      <p:ext uri="{BB962C8B-B14F-4D97-AF65-F5344CB8AC3E}">
        <p14:creationId xmlns:p14="http://schemas.microsoft.com/office/powerpoint/2010/main" val="90144081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hyperlink" Target="http://americanvision.org/6246/is-there-a-kingdom-context-to-the-olivet-discourse/context/"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3.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5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4.xml"/></Relationships>
</file>

<file path=ppt/slides/_rels/slide1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9.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0.xml"/><Relationship Id="rId1" Type="http://schemas.openxmlformats.org/officeDocument/2006/relationships/slideLayout" Target="../slideLayouts/slideLayout44.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8.xml"/></Relationships>
</file>

<file path=ppt/slides/_rels/slide1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1.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2.xml"/><Relationship Id="rId1" Type="http://schemas.openxmlformats.org/officeDocument/2006/relationships/slideLayout" Target="../slideLayouts/slideLayout44.xml"/><Relationship Id="rId4" Type="http://schemas.openxmlformats.org/officeDocument/2006/relationships/image" Target="../media/image40.jpeg"/></Relationships>
</file>

<file path=ppt/slides/_rels/slide1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3.xml"/><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1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44.xml"/></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09.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124.xml"/><Relationship Id="rId4" Type="http://schemas.openxmlformats.org/officeDocument/2006/relationships/image" Target="../media/image99.gi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1.xml"/><Relationship Id="rId1" Type="http://schemas.openxmlformats.org/officeDocument/2006/relationships/slideLayout" Target="../slideLayouts/slideLayout49.xml"/></Relationships>
</file>

<file path=ppt/slides/_rels/slide1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49.xml"/></Relationships>
</file>

<file path=ppt/slides/_rels/slide1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49.xml"/></Relationships>
</file>

<file path=ppt/slides/_rels/slide1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49.xml"/></Relationships>
</file>

<file path=ppt/slides/_rels/slide1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49.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notesSlide" Target="../notesSlides/notesSlide106.xml"/></Relationships>
</file>

<file path=ppt/slides/_rels/slide1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7.xml"/><Relationship Id="rId1" Type="http://schemas.openxmlformats.org/officeDocument/2006/relationships/slideLayout" Target="../slideLayouts/slideLayout49.xml"/><Relationship Id="rId4" Type="http://schemas.openxmlformats.org/officeDocument/2006/relationships/image" Target="../media/image102.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8.xml"/><Relationship Id="rId1" Type="http://schemas.openxmlformats.org/officeDocument/2006/relationships/slideLayout" Target="../slideLayouts/slideLayout24.xml"/><Relationship Id="rId4" Type="http://schemas.openxmlformats.org/officeDocument/2006/relationships/image" Target="../media/image104.jpeg"/></Relationships>
</file>

<file path=ppt/slides/_rels/slide1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0.xml"/><Relationship Id="rId1" Type="http://schemas.openxmlformats.org/officeDocument/2006/relationships/slideLayout" Target="../slideLayouts/slideLayout24.xml"/><Relationship Id="rId4" Type="http://schemas.openxmlformats.org/officeDocument/2006/relationships/image" Target="../media/image104.jpeg"/></Relationships>
</file>

<file path=ppt/slides/_rels/slide1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4.xml"/><Relationship Id="rId1" Type="http://schemas.openxmlformats.org/officeDocument/2006/relationships/slideLayout" Target="../slideLayouts/slideLayout38.xml"/><Relationship Id="rId4" Type="http://schemas.openxmlformats.org/officeDocument/2006/relationships/hyperlink" Target="Rose_Bible_e-Charts_The_Lords_Supper.pdf"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91.xml"/><Relationship Id="rId4" Type="http://schemas.openxmlformats.org/officeDocument/2006/relationships/image" Target="../media/image23.jpeg"/></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9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49.xml"/><Relationship Id="rId4" Type="http://schemas.openxmlformats.org/officeDocument/2006/relationships/image" Target="../media/image108.jpg"/></Relationships>
</file>

<file path=ppt/slides/_rels/slide1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7.xml"/><Relationship Id="rId1" Type="http://schemas.openxmlformats.org/officeDocument/2006/relationships/slideLayout" Target="../slideLayouts/slideLayout162.xml"/><Relationship Id="rId4" Type="http://schemas.openxmlformats.org/officeDocument/2006/relationships/image" Target="../media/image110.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5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5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5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53.xml"/></Relationships>
</file>

<file path=ppt/slides/_rels/slide15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2.xml"/><Relationship Id="rId1" Type="http://schemas.openxmlformats.org/officeDocument/2006/relationships/slideLayout" Target="../slideLayouts/slideLayout241.xml"/></Relationships>
</file>

<file path=ppt/slides/_rels/slide1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3.xml"/><Relationship Id="rId1" Type="http://schemas.openxmlformats.org/officeDocument/2006/relationships/slideLayout" Target="../slideLayouts/slideLayout237.xml"/><Relationship Id="rId4" Type="http://schemas.openxmlformats.org/officeDocument/2006/relationships/image" Target="../media/image40.jpeg"/></Relationships>
</file>

<file path=ppt/slides/_rels/slide1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4.xml"/><Relationship Id="rId1" Type="http://schemas.openxmlformats.org/officeDocument/2006/relationships/slideLayout" Target="../slideLayouts/slideLayout237.xml"/><Relationship Id="rId4" Type="http://schemas.openxmlformats.org/officeDocument/2006/relationships/image" Target="../media/image40.jpeg"/></Relationships>
</file>

<file path=ppt/slides/_rels/slide1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5.xml"/><Relationship Id="rId1" Type="http://schemas.openxmlformats.org/officeDocument/2006/relationships/slideLayout" Target="../slideLayouts/slideLayout237.xml"/><Relationship Id="rId4" Type="http://schemas.openxmlformats.org/officeDocument/2006/relationships/image" Target="../media/image40.jpeg"/></Relationships>
</file>

<file path=ppt/slides/_rels/slide1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6.xml"/><Relationship Id="rId1" Type="http://schemas.openxmlformats.org/officeDocument/2006/relationships/slideLayout" Target="../slideLayouts/slideLayout23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7.xml"/><Relationship Id="rId1" Type="http://schemas.openxmlformats.org/officeDocument/2006/relationships/slideLayout" Target="../slideLayouts/slideLayout237.xml"/><Relationship Id="rId4" Type="http://schemas.openxmlformats.org/officeDocument/2006/relationships/image" Target="../media/image40.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8.xml"/><Relationship Id="rId1" Type="http://schemas.openxmlformats.org/officeDocument/2006/relationships/slideLayout" Target="../slideLayouts/slideLayout250.xml"/><Relationship Id="rId4" Type="http://schemas.openxmlformats.org/officeDocument/2006/relationships/image" Target="../media/image23.jpe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42.xml"/><Relationship Id="rId2" Type="http://schemas.openxmlformats.org/officeDocument/2006/relationships/video" Target="file:///C:\Users\David%20Burris\Documents\Cross-3%5b1%5d.wmv" TargetMode="External"/><Relationship Id="rId1" Type="http://schemas.microsoft.com/office/2007/relationships/media" Target="file:///C:\Users\David%20Burris\Documents\Cross-3%5b1%5d.wmv" TargetMode="Externa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notesSlide" Target="../notesSlides/notesSlide129.xml"/></Relationships>
</file>

<file path=ppt/slides/_rels/slide1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0.xml"/><Relationship Id="rId1" Type="http://schemas.openxmlformats.org/officeDocument/2006/relationships/slideLayout" Target="../slideLayouts/slideLayout27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1.xml"/><Relationship Id="rId1" Type="http://schemas.openxmlformats.org/officeDocument/2006/relationships/slideLayout" Target="../slideLayouts/slideLayout268.xml"/><Relationship Id="rId4" Type="http://schemas.openxmlformats.org/officeDocument/2006/relationships/image" Target="../media/image117.png"/></Relationships>
</file>

<file path=ppt/slides/_rels/slide1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2.xml"/><Relationship Id="rId1" Type="http://schemas.openxmlformats.org/officeDocument/2006/relationships/slideLayout" Target="../slideLayouts/slideLayout268.xml"/><Relationship Id="rId4" Type="http://schemas.openxmlformats.org/officeDocument/2006/relationships/image" Target="../media/image117.png"/></Relationships>
</file>

<file path=ppt/slides/_rels/slide1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3.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1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4.xml"/><Relationship Id="rId1" Type="http://schemas.openxmlformats.org/officeDocument/2006/relationships/slideLayout" Target="../slideLayouts/slideLayout49.xml"/><Relationship Id="rId4" Type="http://schemas.openxmlformats.org/officeDocument/2006/relationships/image" Target="../media/image56.jpeg"/></Relationships>
</file>

<file path=ppt/slides/_rels/slide1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5.xml"/><Relationship Id="rId1" Type="http://schemas.openxmlformats.org/officeDocument/2006/relationships/slideLayout" Target="../slideLayouts/slideLayout49.xml"/><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6.xml"/><Relationship Id="rId1" Type="http://schemas.openxmlformats.org/officeDocument/2006/relationships/slideLayout" Target="../slideLayouts/slideLayout68.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5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7.xml"/><Relationship Id="rId1" Type="http://schemas.openxmlformats.org/officeDocument/2006/relationships/slideLayout" Target="../slideLayouts/slideLayout108.xml"/><Relationship Id="rId4" Type="http://schemas.openxmlformats.org/officeDocument/2006/relationships/image" Target="../media/image120.jpeg"/></Relationships>
</file>

<file path=ppt/slides/_rels/slide1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8.xml"/><Relationship Id="rId1" Type="http://schemas.openxmlformats.org/officeDocument/2006/relationships/slideLayout" Target="../slideLayouts/slideLayout215.xml"/></Relationships>
</file>

<file path=ppt/slides/_rels/slide1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9.xml"/><Relationship Id="rId1" Type="http://schemas.openxmlformats.org/officeDocument/2006/relationships/slideLayout" Target="../slideLayouts/slideLayout28.xml"/><Relationship Id="rId4" Type="http://schemas.openxmlformats.org/officeDocument/2006/relationships/image" Target="../media/image123.jpeg"/></Relationships>
</file>

<file path=ppt/slides/_rels/slide17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6.xml"/></Relationships>
</file>

<file path=ppt/slides/_rels/slide1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0.xml"/><Relationship Id="rId1" Type="http://schemas.openxmlformats.org/officeDocument/2006/relationships/slideLayout" Target="../slideLayouts/slideLayout123.xml"/><Relationship Id="rId5" Type="http://schemas.openxmlformats.org/officeDocument/2006/relationships/image" Target="../media/image125.gif"/><Relationship Id="rId4" Type="http://schemas.openxmlformats.org/officeDocument/2006/relationships/image" Target="../media/image123.jpeg"/></Relationships>
</file>

<file path=ppt/slides/_rels/slide1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1.xml"/><Relationship Id="rId1" Type="http://schemas.openxmlformats.org/officeDocument/2006/relationships/slideLayout" Target="../slideLayouts/slideLayout48.xml"/><Relationship Id="rId4" Type="http://schemas.openxmlformats.org/officeDocument/2006/relationships/image" Target="../media/image123.jpeg"/></Relationships>
</file>

<file path=ppt/slides/_rels/slide1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3.xml"/><Relationship Id="rId1" Type="http://schemas.openxmlformats.org/officeDocument/2006/relationships/slideLayout" Target="../slideLayouts/slideLayout48.xml"/></Relationships>
</file>

<file path=ppt/slides/_rels/slide18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51.xml"/></Relationships>
</file>

<file path=ppt/slides/_rels/slide1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4.xml"/><Relationship Id="rId1" Type="http://schemas.openxmlformats.org/officeDocument/2006/relationships/slideLayout" Target="../slideLayouts/slideLayout162.xml"/><Relationship Id="rId4" Type="http://schemas.openxmlformats.org/officeDocument/2006/relationships/image" Target="../media/image130.gif"/></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5.xml"/><Relationship Id="rId1" Type="http://schemas.openxmlformats.org/officeDocument/2006/relationships/slideLayout" Target="../slideLayouts/slideLayout28.xml"/><Relationship Id="rId5" Type="http://schemas.openxmlformats.org/officeDocument/2006/relationships/image" Target="../media/image132.gif"/><Relationship Id="rId4" Type="http://schemas.openxmlformats.org/officeDocument/2006/relationships/image" Target="../media/image2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8.xml"/><Relationship Id="rId1" Type="http://schemas.openxmlformats.org/officeDocument/2006/relationships/slideLayout" Target="../slideLayouts/slideLayout24.xml"/><Relationship Id="rId4" Type="http://schemas.openxmlformats.org/officeDocument/2006/relationships/image" Target="../media/image133.jpeg"/></Relationships>
</file>

<file path=ppt/slides/_rels/slide18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9.xml"/><Relationship Id="rId1" Type="http://schemas.openxmlformats.org/officeDocument/2006/relationships/slideLayout" Target="../slideLayouts/slideLayout24.xml"/><Relationship Id="rId5" Type="http://schemas.openxmlformats.org/officeDocument/2006/relationships/image" Target="../media/image133.jpeg"/><Relationship Id="rId4" Type="http://schemas.openxmlformats.org/officeDocument/2006/relationships/audio" Target="../media/audio6.wav"/></Relationships>
</file>

<file path=ppt/slides/_rels/slide189.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0.xml"/><Relationship Id="rId1" Type="http://schemas.openxmlformats.org/officeDocument/2006/relationships/slideLayout" Target="../slideLayouts/slideLayout49.xml"/></Relationships>
</file>

<file path=ppt/slides/_rels/slide1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1.xml"/><Relationship Id="rId1" Type="http://schemas.openxmlformats.org/officeDocument/2006/relationships/slideLayout" Target="../slideLayouts/slideLayout68.xml"/></Relationships>
</file>

<file path=ppt/slides/_rels/slide1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2.xml"/><Relationship Id="rId1" Type="http://schemas.openxmlformats.org/officeDocument/2006/relationships/slideLayout" Target="../slideLayouts/slideLayout12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3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notesSlide" Target="../notesSlides/notesSlide153.xml"/></Relationships>
</file>

<file path=ppt/slides/_rels/slide1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4.xml"/><Relationship Id="rId1" Type="http://schemas.openxmlformats.org/officeDocument/2006/relationships/slideLayout" Target="../slideLayouts/slideLayout123.xml"/></Relationships>
</file>

<file path=ppt/slides/_rels/slide19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51.xml"/></Relationships>
</file>

<file path=ppt/slides/_rels/slide1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5.xml"/><Relationship Id="rId1" Type="http://schemas.openxmlformats.org/officeDocument/2006/relationships/slideLayout" Target="../slideLayouts/slideLayout44.xml"/></Relationships>
</file>

<file path=ppt/slides/_rels/slide1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6.xml"/><Relationship Id="rId1" Type="http://schemas.openxmlformats.org/officeDocument/2006/relationships/slideLayout" Target="../slideLayouts/slideLayout44.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7.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9.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23.jpeg"/><Relationship Id="rId4" Type="http://schemas.openxmlformats.org/officeDocument/2006/relationships/image" Target="../media/image22.jpeg"/></Relationships>
</file>

<file path=ppt/slides/_rels/slide2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8.xml"/><Relationship Id="rId1" Type="http://schemas.openxmlformats.org/officeDocument/2006/relationships/slideLayout" Target="../slideLayouts/slideLayout48.xml"/></Relationships>
</file>

<file path=ppt/slides/_rels/slide2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9.xml"/><Relationship Id="rId1" Type="http://schemas.openxmlformats.org/officeDocument/2006/relationships/slideLayout" Target="../slideLayouts/slideLayout48.xml"/></Relationships>
</file>

<file path=ppt/slides/_rels/slide20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3.xml"/></Relationships>
</file>

<file path=ppt/slides/_rels/slide2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0.xml"/><Relationship Id="rId1" Type="http://schemas.openxmlformats.org/officeDocument/2006/relationships/slideLayout" Target="../slideLayouts/slideLayout49.xml"/><Relationship Id="rId5" Type="http://schemas.openxmlformats.org/officeDocument/2006/relationships/image" Target="../media/image147.gif"/><Relationship Id="rId4" Type="http://schemas.openxmlformats.org/officeDocument/2006/relationships/image" Target="../media/image1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1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4.xml"/><Relationship Id="rId1" Type="http://schemas.openxmlformats.org/officeDocument/2006/relationships/video" Target="https://www.youtube.com/embed/ZiOrprKZ3NA?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4.xml"/><Relationship Id="rId1" Type="http://schemas.openxmlformats.org/officeDocument/2006/relationships/video" Target="https://www.youtube.com/embed/fSm9230QIxk?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4.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38.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38.pn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43.gif"/></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Layout" Target="../slideLayouts/slideLayout316.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30.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3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51.jpe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4.xml"/><Relationship Id="rId1" Type="http://schemas.openxmlformats.org/officeDocument/2006/relationships/video" Target="https://www.youtube.com/embed/LksxZ8EVTS0?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comments" Target="../comments/comment1.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26.xml"/><Relationship Id="rId5" Type="http://schemas.openxmlformats.org/officeDocument/2006/relationships/image" Target="../media/image63.jpe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44.xml"/><Relationship Id="rId5" Type="http://schemas.openxmlformats.org/officeDocument/2006/relationships/image" Target="../media/image67.jpe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49.xml"/><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44.xml"/><Relationship Id="rId5" Type="http://schemas.openxmlformats.org/officeDocument/2006/relationships/image" Target="../media/image39.jpe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44.xml"/><Relationship Id="rId5" Type="http://schemas.openxmlformats.org/officeDocument/2006/relationships/image" Target="../media/image39.jpe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44.xml"/><Relationship Id="rId5" Type="http://schemas.openxmlformats.org/officeDocument/2006/relationships/image" Target="../media/image39.jpe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48.xm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48.xml"/><Relationship Id="rId4" Type="http://schemas.openxmlformats.org/officeDocument/2006/relationships/image" Target="../media/image75.gif"/></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12.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9.xml"/><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4.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44.xml"/><Relationship Id="rId4" Type="http://schemas.openxmlformats.org/officeDocument/2006/relationships/image" Target="../media/image40.jpeg"/></Relationships>
</file>

<file path=ppt/slides/_rels/slide9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51.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5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22A9-F517-6F83-0E7D-4586CDEB7002}"/>
              </a:ext>
            </a:extLst>
          </p:cNvPr>
          <p:cNvSpPr>
            <a:spLocks noGrp="1"/>
          </p:cNvSpPr>
          <p:nvPr>
            <p:ph type="ctrTitle"/>
          </p:nvPr>
        </p:nvSpPr>
        <p:spPr>
          <a:xfrm>
            <a:off x="1318661" y="2802077"/>
            <a:ext cx="8499107" cy="707885"/>
          </a:xfrm>
        </p:spPr>
        <p:txBody>
          <a:bodyPr>
            <a:normAutofit/>
          </a:bodyPr>
          <a:lstStyle/>
          <a:p>
            <a:r>
              <a:rPr lang="en-US" sz="3200" b="1" dirty="0">
                <a:solidFill>
                  <a:srgbClr val="FFFF00"/>
                </a:solidFill>
                <a:latin typeface="Blackadder ITC" panose="04020505051007020D02" pitchFamily="82" charset="0"/>
              </a:rPr>
              <a:t>Did He Use a Framing Hammer?</a:t>
            </a:r>
          </a:p>
        </p:txBody>
      </p:sp>
      <p:sp>
        <p:nvSpPr>
          <p:cNvPr id="3" name="Subtitle 2">
            <a:extLst>
              <a:ext uri="{FF2B5EF4-FFF2-40B4-BE49-F238E27FC236}">
                <a16:creationId xmlns:a16="http://schemas.microsoft.com/office/drawing/2014/main" id="{6C688056-0E37-F84E-B0A4-E64C11F2350F}"/>
              </a:ext>
            </a:extLst>
          </p:cNvPr>
          <p:cNvSpPr>
            <a:spLocks noGrp="1"/>
          </p:cNvSpPr>
          <p:nvPr>
            <p:ph type="subTitle" idx="1"/>
          </p:nvPr>
        </p:nvSpPr>
        <p:spPr>
          <a:xfrm>
            <a:off x="1318661" y="4822257"/>
            <a:ext cx="9349339" cy="435543"/>
          </a:xfrm>
        </p:spPr>
        <p:txBody>
          <a:bodyPr/>
          <a:lstStyle/>
          <a:p>
            <a:r>
              <a:rPr lang="en-US" dirty="0">
                <a:solidFill>
                  <a:srgbClr val="FFFF00"/>
                </a:solidFill>
                <a:latin typeface="Blackadder ITC" panose="04020505051007020D02" pitchFamily="82" charset="0"/>
              </a:rPr>
              <a:t>By David Lee Burris</a:t>
            </a:r>
          </a:p>
        </p:txBody>
      </p:sp>
      <p:sp>
        <p:nvSpPr>
          <p:cNvPr id="4" name="TextBox 3">
            <a:extLst>
              <a:ext uri="{FF2B5EF4-FFF2-40B4-BE49-F238E27FC236}">
                <a16:creationId xmlns:a16="http://schemas.microsoft.com/office/drawing/2014/main" id="{61391EBC-2922-54AA-ED8E-C03AE6910157}"/>
              </a:ext>
            </a:extLst>
          </p:cNvPr>
          <p:cNvSpPr txBox="1"/>
          <p:nvPr/>
        </p:nvSpPr>
        <p:spPr>
          <a:xfrm>
            <a:off x="3320716" y="3509962"/>
            <a:ext cx="4206240" cy="584775"/>
          </a:xfrm>
          <a:prstGeom prst="rect">
            <a:avLst/>
          </a:prstGeom>
          <a:solidFill>
            <a:srgbClr val="1D2C12"/>
          </a:solid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Broadway" panose="04040905080B02020502" pitchFamily="82" charset="0"/>
              </a:rPr>
              <a:t>LUTHER CONFLICT</a:t>
            </a:r>
          </a:p>
        </p:txBody>
      </p:sp>
    </p:spTree>
    <p:extLst>
      <p:ext uri="{BB962C8B-B14F-4D97-AF65-F5344CB8AC3E}">
        <p14:creationId xmlns:p14="http://schemas.microsoft.com/office/powerpoint/2010/main" val="13705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1186" name="Picture 2" descr="I:\DEPTCOMM\Zamcomm\Jody\ChartsEPS\99copy.jpg"/>
          <p:cNvPicPr>
            <a:picLocks noChangeAspect="1" noChangeArrowheads="1"/>
          </p:cNvPicPr>
          <p:nvPr/>
        </p:nvPicPr>
        <p:blipFill>
          <a:blip r:embed="rId3" cstate="print"/>
          <a:srcRect/>
          <a:stretch>
            <a:fillRect/>
          </a:stretch>
        </p:blipFill>
        <p:spPr bwMode="auto">
          <a:xfrm>
            <a:off x="96253" y="0"/>
            <a:ext cx="12095746" cy="6858000"/>
          </a:xfrm>
          <a:prstGeom prst="rect">
            <a:avLst/>
          </a:prstGeom>
          <a:noFill/>
        </p:spPr>
      </p:pic>
      <p:sp>
        <p:nvSpPr>
          <p:cNvPr id="5341187" name="Oval 3"/>
          <p:cNvSpPr>
            <a:spLocks noChangeArrowheads="1"/>
          </p:cNvSpPr>
          <p:nvPr/>
        </p:nvSpPr>
        <p:spPr bwMode="auto">
          <a:xfrm>
            <a:off x="10173903" y="3734601"/>
            <a:ext cx="943276" cy="442763"/>
          </a:xfrm>
          <a:prstGeom prst="ellipse">
            <a:avLst/>
          </a:prstGeom>
          <a:noFill/>
          <a:ln w="9525">
            <a:solidFill>
              <a:srgbClr val="CC0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5341188" name="Picture 4" descr="C:\Documents and Settings\Owner\My Documents\Educational Illustrations\Faith_In_Velvet_by_devildoll.jpg"/>
          <p:cNvPicPr>
            <a:picLocks noChangeAspect="1" noChangeArrowheads="1"/>
          </p:cNvPicPr>
          <p:nvPr/>
        </p:nvPicPr>
        <p:blipFill>
          <a:blip r:embed="rId4" cstate="print"/>
          <a:srcRect/>
          <a:stretch>
            <a:fillRect/>
          </a:stretch>
        </p:blipFill>
        <p:spPr bwMode="auto">
          <a:xfrm>
            <a:off x="0" y="0"/>
            <a:ext cx="12191999" cy="6858000"/>
          </a:xfrm>
          <a:prstGeom prst="rect">
            <a:avLst/>
          </a:prstGeom>
          <a:noFill/>
        </p:spPr>
      </p:pic>
      <p:sp>
        <p:nvSpPr>
          <p:cNvPr id="5341189" name="WordArt 5"/>
          <p:cNvSpPr>
            <a:spLocks noChangeArrowheads="1" noChangeShapeType="1" noTextEdit="1"/>
          </p:cNvSpPr>
          <p:nvPr/>
        </p:nvSpPr>
        <p:spPr bwMode="auto">
          <a:xfrm>
            <a:off x="2290916" y="2192593"/>
            <a:ext cx="9409470" cy="397960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Vain Repetition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341189"/>
                                        </p:tgtEl>
                                        <p:attrNameLst>
                                          <p:attrName>style.visibility</p:attrName>
                                        </p:attrNameLst>
                                      </p:cBhvr>
                                      <p:to>
                                        <p:strVal val="visible"/>
                                      </p:to>
                                    </p:set>
                                    <p:anim calcmode="lin" valueType="num">
                                      <p:cBhvr>
                                        <p:cTn id="7" dur="5000" fill="hold"/>
                                        <p:tgtEl>
                                          <p:spTgt spid="5341189"/>
                                        </p:tgtEl>
                                        <p:attrNameLst>
                                          <p:attrName>ppt_w</p:attrName>
                                        </p:attrNameLst>
                                      </p:cBhvr>
                                      <p:tavLst>
                                        <p:tav tm="0" fmla="#ppt_w*sin(2.5*pi*$)">
                                          <p:val>
                                            <p:fltVal val="0"/>
                                          </p:val>
                                        </p:tav>
                                        <p:tav tm="100000">
                                          <p:val>
                                            <p:fltVal val="1"/>
                                          </p:val>
                                        </p:tav>
                                      </p:tavLst>
                                    </p:anim>
                                    <p:anim calcmode="lin" valueType="num">
                                      <p:cBhvr>
                                        <p:cTn id="8" dur="5000" fill="hold"/>
                                        <p:tgtEl>
                                          <p:spTgt spid="53411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118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09800" y="152400"/>
            <a:ext cx="7772400" cy="1447800"/>
          </a:xfrm>
          <a:ln>
            <a:solidFill>
              <a:schemeClr val="hlink"/>
            </a:solidFill>
          </a:ln>
        </p:spPr>
        <p:txBody>
          <a:bodyPr/>
          <a:lstStyle/>
          <a:p>
            <a:pPr marL="1117600" indent="-1117600">
              <a:buFontTx/>
              <a:buAutoNum type="romanUcPeriod" startAt="2"/>
            </a:pPr>
            <a:r>
              <a:rPr lang="en-US" dirty="0">
                <a:effectLst>
                  <a:outerShdw blurRad="38100" dist="38100" dir="2700000" algn="tl">
                    <a:srgbClr val="000000">
                      <a:alpha val="43137"/>
                    </a:srgbClr>
                  </a:outerShdw>
                </a:effectLst>
              </a:rPr>
              <a:t>Faith Only - Without Works                Free Of Self-Chosen Works</a:t>
            </a:r>
          </a:p>
        </p:txBody>
      </p:sp>
      <p:sp>
        <p:nvSpPr>
          <p:cNvPr id="81923" name="Rectangle 3"/>
          <p:cNvSpPr>
            <a:spLocks noGrp="1" noChangeArrowheads="1"/>
          </p:cNvSpPr>
          <p:nvPr>
            <p:ph sz="half" idx="1"/>
          </p:nvPr>
        </p:nvSpPr>
        <p:spPr>
          <a:xfrm>
            <a:off x="2286000" y="1676400"/>
            <a:ext cx="7696200" cy="1828800"/>
          </a:xfrm>
          <a:solidFill>
            <a:schemeClr val="hlink"/>
          </a:solidFill>
        </p:spPr>
        <p:txBody>
          <a:bodyPr/>
          <a:lstStyle/>
          <a:p>
            <a:pPr>
              <a:buFontTx/>
              <a:buNone/>
            </a:pPr>
            <a:r>
              <a:rPr lang="en-US" sz="2400" dirty="0"/>
              <a:t>     </a:t>
            </a:r>
            <a:r>
              <a:rPr lang="en-US" sz="2400" dirty="0">
                <a:effectLst>
                  <a:outerShdw blurRad="38100" dist="38100" dir="2700000" algn="tl">
                    <a:srgbClr val="000000">
                      <a:alpha val="43137"/>
                    </a:srgbClr>
                  </a:outerShdw>
                </a:effectLst>
              </a:rPr>
              <a:t>Luther distinguishes Law and Gospel:  one is God’s commandment telling us what to do,  the other is His promise of what He does for us.  Since </a:t>
            </a:r>
            <a:r>
              <a:rPr lang="en-US" sz="2400" i="1" dirty="0">
                <a:effectLst>
                  <a:outerShdw blurRad="38100" dist="38100" dir="2700000" algn="tl">
                    <a:srgbClr val="000000">
                      <a:alpha val="43137"/>
                    </a:srgbClr>
                  </a:outerShdw>
                </a:effectLst>
              </a:rPr>
              <a:t>salvation comes simply by believing</a:t>
            </a:r>
            <a:r>
              <a:rPr lang="en-US" sz="2400" dirty="0">
                <a:effectLst>
                  <a:outerShdw blurRad="38100" dist="38100" dir="2700000" algn="tl">
                    <a:srgbClr val="000000">
                      <a:alpha val="43137"/>
                    </a:srgbClr>
                  </a:outerShdw>
                </a:effectLst>
              </a:rPr>
              <a:t>,  a question arises:  what need is there for good works?   </a:t>
            </a:r>
            <a:r>
              <a:rPr lang="en-US" sz="2400" u="sng" dirty="0">
                <a:effectLst>
                  <a:outerShdw blurRad="38100" dist="38100" dir="2700000" algn="tl">
                    <a:srgbClr val="000000">
                      <a:alpha val="43137"/>
                    </a:srgbClr>
                  </a:outerShdw>
                </a:effectLst>
              </a:rPr>
              <a:t>Treatise On Good Works</a:t>
            </a:r>
            <a:r>
              <a:rPr lang="en-US" sz="2400" dirty="0">
                <a:effectLst>
                  <a:outerShdw blurRad="38100" dist="38100" dir="2700000" algn="tl">
                    <a:srgbClr val="000000">
                      <a:alpha val="43137"/>
                    </a:srgbClr>
                  </a:outerShdw>
                </a:effectLst>
              </a:rPr>
              <a:t> answers this.</a:t>
            </a:r>
            <a:endParaRPr lang="en-US" sz="2800" dirty="0">
              <a:effectLst>
                <a:outerShdw blurRad="38100" dist="38100" dir="2700000" algn="tl">
                  <a:srgbClr val="000000">
                    <a:alpha val="43137"/>
                  </a:srgbClr>
                </a:outerShdw>
              </a:effectLst>
            </a:endParaRPr>
          </a:p>
          <a:p>
            <a:endParaRPr lang="en-US" sz="2800" dirty="0"/>
          </a:p>
          <a:p>
            <a:endParaRPr lang="en-US" sz="2800" dirty="0"/>
          </a:p>
        </p:txBody>
      </p:sp>
      <p:sp>
        <p:nvSpPr>
          <p:cNvPr id="81924" name="Rectangle 4"/>
          <p:cNvSpPr>
            <a:spLocks noGrp="1" noChangeArrowheads="1"/>
          </p:cNvSpPr>
          <p:nvPr>
            <p:ph type="body" sz="half" idx="2"/>
          </p:nvPr>
        </p:nvSpPr>
        <p:spPr>
          <a:xfrm>
            <a:off x="2209800" y="3505200"/>
            <a:ext cx="7772400" cy="3352800"/>
          </a:xfrm>
        </p:spPr>
        <p:txBody>
          <a:bodyPr/>
          <a:lstStyle/>
          <a:p>
            <a:pPr>
              <a:lnSpc>
                <a:spcPct val="90000"/>
              </a:lnSpc>
            </a:pPr>
            <a:r>
              <a:rPr lang="en-US" sz="1400" dirty="0">
                <a:solidFill>
                  <a:schemeClr val="hlink"/>
                </a:solidFill>
                <a:effectLst>
                  <a:outerShdw blurRad="38100" dist="38100" dir="2700000" algn="tl">
                    <a:srgbClr val="000000"/>
                  </a:outerShdw>
                </a:effectLst>
              </a:rPr>
              <a:t>God saves us through faith in order to give us in love to our neighbors.</a:t>
            </a:r>
          </a:p>
          <a:p>
            <a:pPr>
              <a:lnSpc>
                <a:spcPct val="90000"/>
              </a:lnSpc>
            </a:pPr>
            <a:r>
              <a:rPr lang="en-US" sz="1400" dirty="0">
                <a:solidFill>
                  <a:schemeClr val="hlink"/>
                </a:solidFill>
                <a:effectLst>
                  <a:outerShdw blurRad="38100" dist="38100" dir="2700000" algn="tl">
                    <a:srgbClr val="000000"/>
                  </a:outerShdw>
                </a:effectLst>
              </a:rPr>
              <a:t>The gift of Christ fills us to the brim and overflows in gifts and service to other people.</a:t>
            </a:r>
          </a:p>
          <a:p>
            <a:pPr>
              <a:lnSpc>
                <a:spcPct val="90000"/>
              </a:lnSpc>
            </a:pPr>
            <a:r>
              <a:rPr lang="en-US" sz="1400" u="sng" dirty="0">
                <a:solidFill>
                  <a:schemeClr val="hlink"/>
                </a:solidFill>
                <a:effectLst>
                  <a:outerShdw blurRad="38100" dist="38100" dir="2700000" algn="tl">
                    <a:srgbClr val="000000"/>
                  </a:outerShdw>
                </a:effectLst>
              </a:rPr>
              <a:t>We Become Christ To One Another</a:t>
            </a:r>
            <a:r>
              <a:rPr lang="en-US" sz="1400" dirty="0">
                <a:solidFill>
                  <a:schemeClr val="hlink"/>
                </a:solidFill>
                <a:effectLst>
                  <a:outerShdw blurRad="38100" dist="38100" dir="2700000" algn="tl">
                    <a:srgbClr val="000000"/>
                  </a:outerShdw>
                </a:effectLst>
              </a:rPr>
              <a:t>:  Luther calls this our “proper righteousness” the imperfect but real change in our lives as a result of the “alien righteousness.”</a:t>
            </a:r>
          </a:p>
          <a:p>
            <a:pPr>
              <a:lnSpc>
                <a:spcPct val="90000"/>
              </a:lnSpc>
            </a:pPr>
            <a:r>
              <a:rPr lang="en-US" sz="1400" u="sng" dirty="0">
                <a:solidFill>
                  <a:schemeClr val="hlink"/>
                </a:solidFill>
                <a:effectLst>
                  <a:outerShdw blurRad="38100" dist="38100" dir="2700000" algn="tl">
                    <a:srgbClr val="000000"/>
                  </a:outerShdw>
                </a:effectLst>
              </a:rPr>
              <a:t>To Clarify Relation Between Faith &amp; Works Luther Distinguishes Different Kinds Of Righteousness</a:t>
            </a:r>
            <a:r>
              <a:rPr lang="en-US" sz="1400" dirty="0">
                <a:solidFill>
                  <a:schemeClr val="hlink"/>
                </a:solidFill>
                <a:effectLst>
                  <a:outerShdw blurRad="38100" dist="38100" dir="2700000" algn="tl">
                    <a:srgbClr val="000000"/>
                  </a:outerShdw>
                </a:effectLst>
              </a:rPr>
              <a:t>:  A. The crucial distinction between person and work, who we are and what we do – symbolized by tree and fruit.  B. As the tree must be good before the fruit is, so the person must be righteous before he can do good works.  C. What makes a person good is alien – of another – righteousness – which is Christ in the heart making us a new creature.   D. Alien righteousness is passive, it is God’s doing, not ours; proper righteousness is active because it consists of works we do.  </a:t>
            </a:r>
          </a:p>
          <a:p>
            <a:pPr>
              <a:lnSpc>
                <a:spcPct val="90000"/>
              </a:lnSpc>
            </a:pPr>
            <a:r>
              <a:rPr lang="en-US" sz="1400" u="sng" dirty="0">
                <a:solidFill>
                  <a:schemeClr val="hlink"/>
                </a:solidFill>
                <a:effectLst>
                  <a:outerShdw blurRad="38100" dist="38100" dir="2700000" algn="tl">
                    <a:srgbClr val="000000"/>
                  </a:outerShdw>
                </a:effectLst>
              </a:rPr>
              <a:t>Luther’s Two Main Points On Faith &amp; Good Works:</a:t>
            </a:r>
            <a:r>
              <a:rPr lang="en-US" sz="1400" dirty="0">
                <a:solidFill>
                  <a:schemeClr val="hlink"/>
                </a:solidFill>
                <a:effectLst>
                  <a:outerShdw blurRad="38100" dist="38100" dir="2700000" algn="tl">
                    <a:srgbClr val="000000"/>
                  </a:outerShdw>
                </a:effectLst>
              </a:rPr>
              <a:t>  1. “A Christian is perfectly free, lord of all, subject to none” because Christians are inwardly freed by faith from sin, death, and the devil.           2. “A Christian is a perfectly dutiful servant of all, subject to all” because Christians serve their neighbors outwardly with works of love. </a:t>
            </a:r>
          </a:p>
          <a:p>
            <a:pPr>
              <a:lnSpc>
                <a:spcPct val="90000"/>
              </a:lnSpc>
            </a:pPr>
            <a:r>
              <a:rPr lang="en-US" sz="1400" dirty="0">
                <a:solidFill>
                  <a:schemeClr val="hlink"/>
                </a:solidFill>
                <a:effectLst>
                  <a:outerShdw blurRad="38100" dist="38100" dir="2700000" algn="tl">
                    <a:srgbClr val="000000"/>
                  </a:outerShdw>
                </a:effectLst>
              </a:rPr>
              <a:t>Self-chosen works include any moralism or spirituality that adds extra than the 10 Commandments.</a:t>
            </a:r>
          </a:p>
          <a:p>
            <a:pPr>
              <a:lnSpc>
                <a:spcPct val="90000"/>
              </a:lnSpc>
            </a:pPr>
            <a:endParaRPr lang="en-US" sz="1400" dirty="0">
              <a:solidFill>
                <a:schemeClr val="hlink"/>
              </a:solidFill>
            </a:endParaRPr>
          </a:p>
        </p:txBody>
      </p:sp>
      <p:sp>
        <p:nvSpPr>
          <p:cNvPr id="81925" name="Comment 5"/>
          <p:cNvSpPr>
            <a:spLocks noChangeArrowheads="1"/>
          </p:cNvSpPr>
          <p:nvPr/>
        </p:nvSpPr>
        <p:spPr bwMode="auto">
          <a:xfrm>
            <a:off x="1539876" y="-1524000"/>
            <a:ext cx="8899525" cy="13541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Internally Disputed With George Major.</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Luther’s Two Main Points Were Ideas With Consequence – Ultimate Success Achieved Spiritual Progress Ceased – Ultimate Paradise Proximate Idealism – Peasant Revolt Against Feudalism With 100,000 Casualties Duration Between State Religions</a:t>
            </a:r>
          </a:p>
        </p:txBody>
      </p:sp>
    </p:spTree>
    <p:extLst>
      <p:ext uri="{BB962C8B-B14F-4D97-AF65-F5344CB8AC3E}">
        <p14:creationId xmlns:p14="http://schemas.microsoft.com/office/powerpoint/2010/main" val="6981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 calcmode="lin" valueType="num">
                                      <p:cBhvr>
                                        <p:cTn id="7" dur="1000" fill="hold"/>
                                        <p:tgtEl>
                                          <p:spTgt spid="8192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192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1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1924">
                                            <p:txEl>
                                              <p:pRg st="1" end="1"/>
                                            </p:txEl>
                                          </p:spTgt>
                                        </p:tgtEl>
                                        <p:attrNameLst>
                                          <p:attrName>style.visibility</p:attrName>
                                        </p:attrNameLst>
                                      </p:cBhvr>
                                      <p:to>
                                        <p:strVal val="visible"/>
                                      </p:to>
                                    </p:set>
                                    <p:anim calcmode="lin" valueType="num">
                                      <p:cBhvr>
                                        <p:cTn id="15" dur="1000" fill="hold"/>
                                        <p:tgtEl>
                                          <p:spTgt spid="8192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192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19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9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1924">
                                            <p:txEl>
                                              <p:pRg st="2" end="2"/>
                                            </p:txEl>
                                          </p:spTgt>
                                        </p:tgtEl>
                                        <p:attrNameLst>
                                          <p:attrName>style.visibility</p:attrName>
                                        </p:attrNameLst>
                                      </p:cBhvr>
                                      <p:to>
                                        <p:strVal val="visible"/>
                                      </p:to>
                                    </p:set>
                                    <p:anim calcmode="lin" valueType="num">
                                      <p:cBhvr>
                                        <p:cTn id="23" dur="1000" fill="hold"/>
                                        <p:tgtEl>
                                          <p:spTgt spid="8192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192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19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192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1924">
                                            <p:txEl>
                                              <p:pRg st="3" end="3"/>
                                            </p:txEl>
                                          </p:spTgt>
                                        </p:tgtEl>
                                        <p:attrNameLst>
                                          <p:attrName>style.visibility</p:attrName>
                                        </p:attrNameLst>
                                      </p:cBhvr>
                                      <p:to>
                                        <p:strVal val="visible"/>
                                      </p:to>
                                    </p:set>
                                    <p:anim calcmode="lin" valueType="num">
                                      <p:cBhvr>
                                        <p:cTn id="31" dur="1000" fill="hold"/>
                                        <p:tgtEl>
                                          <p:spTgt spid="8192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192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192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192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1924">
                                            <p:txEl>
                                              <p:pRg st="4" end="4"/>
                                            </p:txEl>
                                          </p:spTgt>
                                        </p:tgtEl>
                                        <p:attrNameLst>
                                          <p:attrName>style.visibility</p:attrName>
                                        </p:attrNameLst>
                                      </p:cBhvr>
                                      <p:to>
                                        <p:strVal val="visible"/>
                                      </p:to>
                                    </p:set>
                                    <p:anim calcmode="lin" valueType="num">
                                      <p:cBhvr>
                                        <p:cTn id="39" dur="1000" fill="hold"/>
                                        <p:tgtEl>
                                          <p:spTgt spid="8192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192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192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192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1924">
                                            <p:txEl>
                                              <p:pRg st="5" end="5"/>
                                            </p:txEl>
                                          </p:spTgt>
                                        </p:tgtEl>
                                        <p:attrNameLst>
                                          <p:attrName>style.visibility</p:attrName>
                                        </p:attrNameLst>
                                      </p:cBhvr>
                                      <p:to>
                                        <p:strVal val="visible"/>
                                      </p:to>
                                    </p:set>
                                    <p:anim calcmode="lin" valueType="num">
                                      <p:cBhvr>
                                        <p:cTn id="47" dur="1000" fill="hold"/>
                                        <p:tgtEl>
                                          <p:spTgt spid="8192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8192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8192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192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49314" name="Rectangle 2"/>
          <p:cNvSpPr>
            <a:spLocks noGrp="1" noChangeArrowheads="1"/>
          </p:cNvSpPr>
          <p:nvPr>
            <p:ph type="title"/>
          </p:nvPr>
        </p:nvSpPr>
        <p:spPr/>
        <p:txBody>
          <a:bodyPr/>
          <a:lstStyle/>
          <a:p>
            <a:endParaRPr lang="en-US"/>
          </a:p>
        </p:txBody>
      </p:sp>
      <p:pic>
        <p:nvPicPr>
          <p:cNvPr id="3" name="Picture 2" descr="http://americanvision.org/wp-content/uploads/2012/08/Context.png">
            <a:hlinkClick r:id="rId4"/>
          </p:cNvPr>
          <p:cNvPicPr/>
          <p:nvPr/>
        </p:nvPicPr>
        <p:blipFill>
          <a:blip r:embed="rId5" cstate="print"/>
          <a:srcRect/>
          <a:stretch>
            <a:fillRect/>
          </a:stretch>
        </p:blipFill>
        <p:spPr bwMode="auto">
          <a:xfrm>
            <a:off x="4343401" y="3581401"/>
            <a:ext cx="1901825" cy="1901825"/>
          </a:xfrm>
          <a:prstGeom prst="rect">
            <a:avLst/>
          </a:prstGeom>
          <a:noFill/>
          <a:ln w="9525">
            <a:noFill/>
            <a:miter lim="800000"/>
            <a:headEnd/>
            <a:tailEnd/>
          </a:ln>
        </p:spPr>
      </p:pic>
    </p:spTree>
    <p:extLst>
      <p:ext uri="{BB962C8B-B14F-4D97-AF65-F5344CB8AC3E}">
        <p14:creationId xmlns:p14="http://schemas.microsoft.com/office/powerpoint/2010/main" val="1892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873188" y="159798"/>
            <a:ext cx="8487053" cy="1988597"/>
          </a:xfrm>
          <a:ln>
            <a:solidFill>
              <a:schemeClr val="hlink"/>
            </a:solidFill>
          </a:ln>
        </p:spPr>
        <p:txBody>
          <a:bodyPr/>
          <a:lstStyle/>
          <a:p>
            <a:r>
              <a:rPr lang="en-US" dirty="0"/>
              <a:t>  </a:t>
            </a:r>
            <a:br>
              <a:rPr lang="en-US" dirty="0"/>
            </a:br>
            <a:r>
              <a:rPr lang="en-US" dirty="0"/>
              <a:t>II. </a:t>
            </a:r>
            <a:r>
              <a:rPr lang="en-US" b="1" dirty="0"/>
              <a:t>FAITH IS NOT THE GIFT                      </a:t>
            </a:r>
            <a:r>
              <a:rPr lang="en-US" sz="4800" b="1" dirty="0"/>
              <a:t>SALVATION IS THE GIFT</a:t>
            </a:r>
            <a:br>
              <a:rPr lang="en-US" sz="4800" b="1" dirty="0"/>
            </a:br>
            <a:r>
              <a:rPr lang="en-US" sz="5400" dirty="0">
                <a:effectLst>
                  <a:outerShdw blurRad="38100" dist="38100" dir="2700000" algn="tl">
                    <a:srgbClr val="000000">
                      <a:alpha val="43137"/>
                    </a:srgbClr>
                  </a:outerShdw>
                </a:effectLst>
              </a:rPr>
              <a:t>Exposition of Ephesians 2:8</a:t>
            </a:r>
            <a:br>
              <a:rPr lang="en-US" sz="4000" dirty="0"/>
            </a:br>
            <a:r>
              <a:rPr lang="en-US" dirty="0"/>
              <a:t>                </a:t>
            </a:r>
          </a:p>
        </p:txBody>
      </p:sp>
      <p:sp>
        <p:nvSpPr>
          <p:cNvPr id="81923" name="Rectangle 3"/>
          <p:cNvSpPr>
            <a:spLocks noGrp="1" noChangeArrowheads="1"/>
          </p:cNvSpPr>
          <p:nvPr>
            <p:ph sz="half" idx="1"/>
          </p:nvPr>
        </p:nvSpPr>
        <p:spPr>
          <a:xfrm>
            <a:off x="1873187" y="2237174"/>
            <a:ext cx="8487053" cy="4030462"/>
          </a:xfrm>
          <a:solidFill>
            <a:schemeClr val="hlink"/>
          </a:solidFill>
        </p:spPr>
        <p:txBody>
          <a:bodyPr/>
          <a:lstStyle/>
          <a:p>
            <a:r>
              <a:rPr lang="en-US" sz="28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“And that not of yourselves; it is the gift of God. Which of the two things is meant – salvation or faith? The grammatical structure and the analogy of the passage favor the former view, ‘Your salvation is not of yourselves,’…” – </a:t>
            </a:r>
            <a:r>
              <a:rPr lang="en-US" sz="2000" i="1" dirty="0">
                <a:solidFill>
                  <a:srgbClr val="FF0000"/>
                </a:solidFill>
                <a:effectLst>
                  <a:outerShdw blurRad="38100" dist="38100" dir="2700000" algn="tl">
                    <a:srgbClr val="000000">
                      <a:alpha val="43137"/>
                    </a:srgbClr>
                  </a:outerShdw>
                </a:effectLst>
              </a:rPr>
              <a:t>The Pulpit Commentary</a:t>
            </a:r>
          </a:p>
          <a:p>
            <a:r>
              <a:rPr lang="en-US" sz="2000" dirty="0">
                <a:effectLst>
                  <a:outerShdw blurRad="38100" dist="38100" dir="2700000" algn="tl">
                    <a:srgbClr val="000000">
                      <a:alpha val="43137"/>
                    </a:srgbClr>
                  </a:outerShdw>
                </a:effectLst>
              </a:rPr>
              <a:t>“The words, ‘through faith’ speak of the instrument or means whereby the sinner avails himself of this salvation which God offers him in pure grace… The word ‘that’ is </a:t>
            </a:r>
            <a:r>
              <a:rPr lang="en-US" sz="2000" i="1" dirty="0" err="1">
                <a:effectLst>
                  <a:outerShdw blurRad="38100" dist="38100" dir="2700000" algn="tl">
                    <a:srgbClr val="000000">
                      <a:alpha val="43137"/>
                    </a:srgbClr>
                  </a:outerShdw>
                </a:effectLst>
              </a:rPr>
              <a:t>touto</a:t>
            </a:r>
            <a:r>
              <a:rPr lang="en-US" sz="2000" dirty="0">
                <a:effectLst>
                  <a:outerShdw blurRad="38100" dist="38100" dir="2700000" algn="tl">
                    <a:srgbClr val="000000">
                      <a:alpha val="43137"/>
                    </a:srgbClr>
                  </a:outerShdw>
                </a:effectLst>
              </a:rPr>
              <a:t>, ‘this,’ a demonstrative pronoun of the neuter gender. The Greek word ‘faith’ is feminine in gender and therefore </a:t>
            </a:r>
            <a:r>
              <a:rPr lang="en-US" sz="2000" i="1" dirty="0" err="1">
                <a:effectLst>
                  <a:outerShdw blurRad="38100" dist="38100" dir="2700000" algn="tl">
                    <a:srgbClr val="000000">
                      <a:alpha val="43137"/>
                    </a:srgbClr>
                  </a:outerShdw>
                </a:effectLst>
              </a:rPr>
              <a:t>touto</a:t>
            </a:r>
            <a:r>
              <a:rPr lang="en-US" sz="2000" dirty="0">
                <a:effectLst>
                  <a:outerShdw blurRad="38100" dist="38100" dir="2700000" algn="tl">
                    <a:srgbClr val="000000">
                      <a:alpha val="43137"/>
                    </a:srgbClr>
                  </a:outerShdw>
                </a:effectLst>
              </a:rPr>
              <a:t> could not refer to ‘faith’…” – </a:t>
            </a:r>
            <a:r>
              <a:rPr lang="en-US" sz="2000" i="1" dirty="0">
                <a:solidFill>
                  <a:srgbClr val="FF0000"/>
                </a:solidFill>
                <a:effectLst>
                  <a:outerShdw blurRad="38100" dist="38100" dir="2700000" algn="tl">
                    <a:srgbClr val="000000">
                      <a:alpha val="43137"/>
                    </a:srgbClr>
                  </a:outerShdw>
                </a:effectLst>
              </a:rPr>
              <a:t>Word Studies from the Greek New Testament</a:t>
            </a:r>
          </a:p>
          <a:p>
            <a:r>
              <a:rPr lang="en-US" sz="2000" dirty="0">
                <a:effectLst>
                  <a:outerShdw blurRad="38100" dist="38100" dir="2700000" algn="tl">
                    <a:srgbClr val="000000">
                      <a:alpha val="43137"/>
                    </a:srgbClr>
                  </a:outerShdw>
                </a:effectLst>
              </a:rPr>
              <a:t>“What is the meaning of ‘this,’ which is given of God and is not from yourselves? Since ‘faith’ is a word of feminine gender, and ‘this’ &amp; ‘it’ are neuter gender, normal grammar disallows referring back to ‘faith.’ </a:t>
            </a:r>
            <a:r>
              <a:rPr lang="en-US" sz="2000" i="1" dirty="0">
                <a:solidFill>
                  <a:srgbClr val="FF0000"/>
                </a:solidFill>
                <a:effectLst>
                  <a:outerShdw blurRad="38100" dist="38100" dir="2700000" algn="tl">
                    <a:srgbClr val="000000">
                      <a:alpha val="43137"/>
                    </a:srgbClr>
                  </a:outerShdw>
                </a:effectLst>
              </a:rPr>
              <a:t>Ken Boles</a:t>
            </a:r>
          </a:p>
        </p:txBody>
      </p:sp>
      <p:sp>
        <p:nvSpPr>
          <p:cNvPr id="81925" name="Comment 5"/>
          <p:cNvSpPr>
            <a:spLocks noChangeArrowheads="1"/>
          </p:cNvSpPr>
          <p:nvPr/>
        </p:nvSpPr>
        <p:spPr bwMode="auto">
          <a:xfrm>
            <a:off x="1539876" y="-1524000"/>
            <a:ext cx="8899525" cy="13541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Internally Disputed With George Major.</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Luther’s Two Main Points Were Ideas With Consequence – Ultimate Success Achieved Spiritual Progress Ceased – Ultimate Paradise Proximate Idealism – Peasant Revolt Against Feudalism With 100,000 Casualties Duration Between State Religions</a:t>
            </a:r>
          </a:p>
        </p:txBody>
      </p:sp>
      <p:sp>
        <p:nvSpPr>
          <p:cNvPr id="3" name="TextBox 2">
            <a:extLst>
              <a:ext uri="{FF2B5EF4-FFF2-40B4-BE49-F238E27FC236}">
                <a16:creationId xmlns:a16="http://schemas.microsoft.com/office/drawing/2014/main" id="{A5088021-F7D9-4002-8527-81558F397170}"/>
              </a:ext>
            </a:extLst>
          </p:cNvPr>
          <p:cNvSpPr txBox="1"/>
          <p:nvPr/>
        </p:nvSpPr>
        <p:spPr>
          <a:xfrm>
            <a:off x="1695635" y="6356414"/>
            <a:ext cx="8837381" cy="341788"/>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 </a:t>
            </a:r>
            <a:r>
              <a:rPr kumimoji="0" lang="en-US" sz="1600" b="0"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Times New Roman"/>
                <a:ea typeface="+mn-ea"/>
                <a:cs typeface="+mn-cs"/>
              </a:rPr>
              <a:t>In other words, this verse reaffirms tenet that although salvation unmerited – it is not without condition.</a:t>
            </a:r>
          </a:p>
        </p:txBody>
      </p:sp>
    </p:spTree>
    <p:extLst>
      <p:ext uri="{BB962C8B-B14F-4D97-AF65-F5344CB8AC3E}">
        <p14:creationId xmlns:p14="http://schemas.microsoft.com/office/powerpoint/2010/main" val="157230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192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ppt_w</p:attrName>
                                        </p:attrNameLst>
                                      </p:cBhvr>
                                      <p:tavLst>
                                        <p:tav tm="0" fmla="#ppt_w*sin(2.5*pi*$)">
                                          <p:val>
                                            <p:fltVal val="0"/>
                                          </p:val>
                                        </p:tav>
                                        <p:tav tm="100000">
                                          <p:val>
                                            <p:fltVal val="1"/>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9163-AC9D-4EF3-AD5F-3D230060D65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F81EF8C-4978-4BB9-88FC-7E6246969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37493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09800" y="152400"/>
            <a:ext cx="7772400" cy="990600"/>
          </a:xfrm>
          <a:ln>
            <a:solidFill>
              <a:schemeClr val="hlink"/>
            </a:solidFill>
          </a:ln>
        </p:spPr>
        <p:txBody>
          <a:bodyPr/>
          <a:lstStyle/>
          <a:p>
            <a:r>
              <a:rPr lang="en-US" sz="4800" dirty="0">
                <a:effectLst>
                  <a:outerShdw blurRad="38100" dist="38100" dir="2700000" algn="tl">
                    <a:srgbClr val="000000">
                      <a:alpha val="43137"/>
                    </a:srgbClr>
                  </a:outerShdw>
                </a:effectLst>
              </a:rPr>
              <a:t>III.  Grace &amp; Justification</a:t>
            </a:r>
          </a:p>
        </p:txBody>
      </p:sp>
      <p:sp>
        <p:nvSpPr>
          <p:cNvPr id="82947" name="Rectangle 3"/>
          <p:cNvSpPr>
            <a:spLocks noGrp="1" noChangeArrowheads="1"/>
          </p:cNvSpPr>
          <p:nvPr>
            <p:ph sz="half" idx="1"/>
          </p:nvPr>
        </p:nvSpPr>
        <p:spPr>
          <a:xfrm>
            <a:off x="2209800" y="1295400"/>
            <a:ext cx="7772400" cy="1981200"/>
          </a:xfrm>
          <a:solidFill>
            <a:schemeClr val="hlink"/>
          </a:solidFill>
        </p:spPr>
        <p:txBody>
          <a:bodyPr/>
          <a:lstStyle/>
          <a:p>
            <a:pPr>
              <a:buFontTx/>
              <a:buNone/>
            </a:pPr>
            <a:r>
              <a:rPr lang="en-US" sz="2400" dirty="0"/>
              <a:t>    </a:t>
            </a:r>
            <a:r>
              <a:rPr lang="en-US" sz="2400" dirty="0">
                <a:effectLst>
                  <a:outerShdw blurRad="38100" dist="38100" dir="2700000" algn="tl">
                    <a:srgbClr val="000000">
                      <a:alpha val="43137"/>
                    </a:srgbClr>
                  </a:outerShdw>
                </a:effectLst>
              </a:rPr>
              <a:t>The doctrine of justification - how one becomes right         before God – is the most characteristic legacy of the Reformation.  Luther’s position can be contrasted with both the Catholic doctrine of sanctifying grace and the Reformed emphasis on forensic or imputed justification.</a:t>
            </a:r>
            <a:endParaRPr lang="en-US" sz="2800" dirty="0">
              <a:effectLst>
                <a:outerShdw blurRad="38100" dist="38100" dir="2700000" algn="tl">
                  <a:srgbClr val="000000">
                    <a:alpha val="43137"/>
                  </a:srgbClr>
                </a:outerShdw>
              </a:effectLst>
            </a:endParaRPr>
          </a:p>
        </p:txBody>
      </p:sp>
      <p:sp>
        <p:nvSpPr>
          <p:cNvPr id="82948" name="Rectangle 4"/>
          <p:cNvSpPr>
            <a:spLocks noGrp="1" noChangeArrowheads="1"/>
          </p:cNvSpPr>
          <p:nvPr>
            <p:ph type="body" sz="half" idx="2"/>
          </p:nvPr>
        </p:nvSpPr>
        <p:spPr>
          <a:xfrm>
            <a:off x="2133600" y="3352800"/>
            <a:ext cx="8229600" cy="3505200"/>
          </a:xfrm>
        </p:spPr>
        <p:txBody>
          <a:bodyPr/>
          <a:lstStyle/>
          <a:p>
            <a:r>
              <a:rPr lang="en-US" sz="1800" u="sng" dirty="0">
                <a:solidFill>
                  <a:schemeClr val="hlink"/>
                </a:solidFill>
                <a:effectLst>
                  <a:outerShdw blurRad="38100" dist="38100" dir="2700000" algn="tl">
                    <a:srgbClr val="000000"/>
                  </a:outerShdw>
                </a:effectLst>
              </a:rPr>
              <a:t>Catholicism Combines Augustinian Grace Doctrine W/ Aristotelian Virtue Theory</a:t>
            </a:r>
            <a:r>
              <a:rPr lang="en-US" sz="1800" dirty="0">
                <a:solidFill>
                  <a:schemeClr val="hlink"/>
                </a:solidFill>
                <a:effectLst>
                  <a:outerShdw blurRad="38100" dist="38100" dir="2700000" algn="tl">
                    <a:srgbClr val="000000"/>
                  </a:outerShdw>
                </a:effectLst>
              </a:rPr>
              <a:t>:    In Catholic doctrine, grace is both a divine gift (Augustine) &amp; part of our very souls (Aristotle).   Aristotle taught that virtues are like skills formed by practice.  The Catholic doctrine of justification teaches that grace is necessary because the virtues of faith, hope, and love are not acquired by practice.</a:t>
            </a:r>
          </a:p>
          <a:p>
            <a:r>
              <a:rPr lang="en-US" sz="1800" dirty="0">
                <a:solidFill>
                  <a:schemeClr val="hlink"/>
                </a:solidFill>
                <a:effectLst>
                  <a:outerShdw blurRad="38100" dist="38100" dir="2700000" algn="tl">
                    <a:srgbClr val="000000"/>
                  </a:outerShdw>
                </a:effectLst>
              </a:rPr>
              <a:t>This grace is itself a form in our souls called </a:t>
            </a:r>
            <a:r>
              <a:rPr lang="en-US" sz="1800" i="1" dirty="0">
                <a:solidFill>
                  <a:schemeClr val="hlink"/>
                </a:solidFill>
                <a:effectLst>
                  <a:outerShdw blurRad="38100" dist="38100" dir="2700000" algn="tl">
                    <a:srgbClr val="000000"/>
                  </a:outerShdw>
                </a:effectLst>
              </a:rPr>
              <a:t>created grace</a:t>
            </a:r>
            <a:r>
              <a:rPr lang="en-US" sz="1800" dirty="0">
                <a:solidFill>
                  <a:schemeClr val="hlink"/>
                </a:solidFill>
                <a:effectLst>
                  <a:outerShdw blurRad="38100" dist="38100" dir="2700000" algn="tl">
                    <a:srgbClr val="000000"/>
                  </a:outerShdw>
                </a:effectLst>
              </a:rPr>
              <a:t> to distinguish it from </a:t>
            </a:r>
            <a:r>
              <a:rPr lang="en-US" sz="1800" i="1" dirty="0">
                <a:solidFill>
                  <a:schemeClr val="hlink"/>
                </a:solidFill>
                <a:effectLst>
                  <a:outerShdw blurRad="38100" dist="38100" dir="2700000" algn="tl">
                    <a:srgbClr val="000000"/>
                  </a:outerShdw>
                </a:effectLst>
              </a:rPr>
              <a:t>uncreated grace</a:t>
            </a:r>
            <a:r>
              <a:rPr lang="en-US" sz="1800" dirty="0">
                <a:solidFill>
                  <a:schemeClr val="hlink"/>
                </a:solidFill>
                <a:effectLst>
                  <a:outerShdw blurRad="38100" dist="38100" dir="2700000" algn="tl">
                    <a:srgbClr val="000000"/>
                  </a:outerShdw>
                </a:effectLst>
              </a:rPr>
              <a:t> which is God Himself in action. </a:t>
            </a:r>
          </a:p>
          <a:p>
            <a:r>
              <a:rPr lang="en-US" sz="1800" u="sng" dirty="0">
                <a:solidFill>
                  <a:schemeClr val="hlink"/>
                </a:solidFill>
                <a:effectLst>
                  <a:outerShdw blurRad="38100" dist="38100" dir="2700000" algn="tl">
                    <a:srgbClr val="000000"/>
                  </a:outerShdw>
                </a:effectLst>
              </a:rPr>
              <a:t>Reasons Protestant Reformers Reject Catholic Created Grace Doctrine</a:t>
            </a:r>
            <a:r>
              <a:rPr lang="en-US" sz="1800" dirty="0">
                <a:solidFill>
                  <a:schemeClr val="hlink"/>
                </a:solidFill>
                <a:effectLst>
                  <a:outerShdw blurRad="38100" dist="38100" dir="2700000" algn="tl">
                    <a:srgbClr val="000000"/>
                  </a:outerShdw>
                </a:effectLst>
              </a:rPr>
              <a:t>:            Grace is the term for God’s action toward us not the thing created.  Grace is not a habit or something to be possessed.  Specifically, it is not the building block of earned merit.  Furthermore, it is not acquired as a skill thru repetition.  Finally, the product of the process, souls inwardly formed, is by its assumptions rejected.</a:t>
            </a:r>
          </a:p>
        </p:txBody>
      </p:sp>
      <p:sp>
        <p:nvSpPr>
          <p:cNvPr id="82949" name="Comment 5"/>
          <p:cNvSpPr>
            <a:spLocks noChangeArrowheads="1"/>
          </p:cNvSpPr>
          <p:nvPr/>
        </p:nvSpPr>
        <p:spPr bwMode="auto">
          <a:xfrm>
            <a:off x="1539876" y="-1295400"/>
            <a:ext cx="5546725"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Catholic View – Intrinsic Justification - God Infuses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Protestant View – Extrinsic Justification - God Imputes</a:t>
            </a:r>
          </a:p>
        </p:txBody>
      </p:sp>
    </p:spTree>
    <p:extLst>
      <p:ext uri="{BB962C8B-B14F-4D97-AF65-F5344CB8AC3E}">
        <p14:creationId xmlns:p14="http://schemas.microsoft.com/office/powerpoint/2010/main" val="9812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2948">
                                            <p:txEl>
                                              <p:pRg st="0" end="0"/>
                                            </p:txEl>
                                          </p:spTgt>
                                        </p:tgtEl>
                                        <p:attrNameLst>
                                          <p:attrName>style.visibility</p:attrName>
                                        </p:attrNameLst>
                                      </p:cBhvr>
                                      <p:to>
                                        <p:strVal val="visible"/>
                                      </p:to>
                                    </p:set>
                                    <p:anim calcmode="lin" valueType="num">
                                      <p:cBhvr>
                                        <p:cTn id="7" dur="1000" fill="hold"/>
                                        <p:tgtEl>
                                          <p:spTgt spid="829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29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29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2948">
                                            <p:txEl>
                                              <p:pRg st="1" end="1"/>
                                            </p:txEl>
                                          </p:spTgt>
                                        </p:tgtEl>
                                        <p:attrNameLst>
                                          <p:attrName>style.visibility</p:attrName>
                                        </p:attrNameLst>
                                      </p:cBhvr>
                                      <p:to>
                                        <p:strVal val="visible"/>
                                      </p:to>
                                    </p:set>
                                    <p:anim calcmode="lin" valueType="num">
                                      <p:cBhvr>
                                        <p:cTn id="15" dur="1000" fill="hold"/>
                                        <p:tgtEl>
                                          <p:spTgt spid="829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29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29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294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2948">
                                            <p:txEl>
                                              <p:pRg st="2" end="2"/>
                                            </p:txEl>
                                          </p:spTgt>
                                        </p:tgtEl>
                                        <p:attrNameLst>
                                          <p:attrName>style.visibility</p:attrName>
                                        </p:attrNameLst>
                                      </p:cBhvr>
                                      <p:to>
                                        <p:strVal val="visible"/>
                                      </p:to>
                                    </p:set>
                                    <p:anim calcmode="lin" valueType="num">
                                      <p:cBhvr>
                                        <p:cTn id="23" dur="1000" fill="hold"/>
                                        <p:tgtEl>
                                          <p:spTgt spid="8294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294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29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29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0C6F-1708-4543-A46A-45838F50CA5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3125D0C-6348-4A4F-8152-98D3FF932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04167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209800" y="152400"/>
            <a:ext cx="7772400" cy="990600"/>
          </a:xfrm>
          <a:ln>
            <a:solidFill>
              <a:schemeClr val="hlink"/>
            </a:solidFill>
          </a:ln>
        </p:spPr>
        <p:txBody>
          <a:bodyPr/>
          <a:lstStyle/>
          <a:p>
            <a:r>
              <a:rPr lang="en-US" dirty="0">
                <a:effectLst>
                  <a:outerShdw blurRad="38100" dist="38100" dir="2700000" algn="tl">
                    <a:srgbClr val="000000">
                      <a:alpha val="43137"/>
                    </a:srgbClr>
                  </a:outerShdw>
                </a:effectLst>
              </a:rPr>
              <a:t>III.  Grace &amp; Justification</a:t>
            </a:r>
          </a:p>
        </p:txBody>
      </p:sp>
      <p:sp>
        <p:nvSpPr>
          <p:cNvPr id="233475" name="Rectangle 3"/>
          <p:cNvSpPr>
            <a:spLocks noGrp="1" noChangeArrowheads="1"/>
          </p:cNvSpPr>
          <p:nvPr>
            <p:ph sz="half" idx="1"/>
          </p:nvPr>
        </p:nvSpPr>
        <p:spPr>
          <a:xfrm>
            <a:off x="2209800" y="1295400"/>
            <a:ext cx="7772400" cy="1981200"/>
          </a:xfrm>
          <a:solidFill>
            <a:schemeClr val="hlink"/>
          </a:solidFill>
        </p:spPr>
        <p:txBody>
          <a:bodyPr/>
          <a:lstStyle/>
          <a:p>
            <a:pPr>
              <a:buFontTx/>
              <a:buNone/>
            </a:pPr>
            <a:r>
              <a:rPr lang="en-US" sz="2400" dirty="0">
                <a:effectLst>
                  <a:outerShdw blurRad="38100" dist="38100" dir="2700000" algn="tl">
                    <a:srgbClr val="000000">
                      <a:alpha val="43137"/>
                    </a:srgbClr>
                  </a:outerShdw>
                </a:effectLst>
              </a:rPr>
              <a:t>    The doctrine of justification - how one becomes right         before God – is the most characteristic legacy of the Reformation.  Luther’s position can be contrasted with both the Catholic doctrine of sanctifying grace and the Reformed emphasis on forensic or imputed justification.</a:t>
            </a:r>
            <a:endParaRPr lang="en-US" sz="2800" dirty="0">
              <a:effectLst>
                <a:outerShdw blurRad="38100" dist="38100" dir="2700000" algn="tl">
                  <a:srgbClr val="000000">
                    <a:alpha val="43137"/>
                  </a:srgbClr>
                </a:outerShdw>
              </a:effectLst>
            </a:endParaRPr>
          </a:p>
        </p:txBody>
      </p:sp>
      <p:sp>
        <p:nvSpPr>
          <p:cNvPr id="233476" name="Rectangle 4"/>
          <p:cNvSpPr>
            <a:spLocks noGrp="1" noChangeArrowheads="1"/>
          </p:cNvSpPr>
          <p:nvPr>
            <p:ph type="body" sz="half" idx="2"/>
          </p:nvPr>
        </p:nvSpPr>
        <p:spPr>
          <a:xfrm>
            <a:off x="2133600" y="3429000"/>
            <a:ext cx="7848600" cy="3429000"/>
          </a:xfrm>
        </p:spPr>
        <p:txBody>
          <a:bodyPr/>
          <a:lstStyle/>
          <a:p>
            <a:pPr>
              <a:lnSpc>
                <a:spcPct val="90000"/>
              </a:lnSpc>
            </a:pPr>
            <a:r>
              <a:rPr lang="en-US" sz="1800" u="sng" dirty="0">
                <a:solidFill>
                  <a:schemeClr val="hlink"/>
                </a:solidFill>
                <a:effectLst>
                  <a:outerShdw blurRad="38100" dist="38100" dir="2700000" algn="tl">
                    <a:srgbClr val="000000"/>
                  </a:outerShdw>
                </a:effectLst>
              </a:rPr>
              <a:t>Justification Event Not Process</a:t>
            </a:r>
            <a:r>
              <a:rPr lang="en-US" sz="1800" dirty="0">
                <a:solidFill>
                  <a:schemeClr val="hlink"/>
                </a:solidFill>
                <a:effectLst>
                  <a:outerShdw blurRad="38100" dist="38100" dir="2700000" algn="tl">
                    <a:srgbClr val="000000"/>
                  </a:outerShdw>
                </a:effectLst>
              </a:rPr>
              <a:t>:   Protestants delimit justification solely to the remission of personal sins;.  Instead they utilize the term </a:t>
            </a:r>
            <a:r>
              <a:rPr lang="en-US" sz="1800" i="1" dirty="0">
                <a:solidFill>
                  <a:schemeClr val="hlink"/>
                </a:solidFill>
                <a:effectLst>
                  <a:outerShdw blurRad="38100" dist="38100" dir="2700000" algn="tl">
                    <a:srgbClr val="000000"/>
                  </a:outerShdw>
                </a:effectLst>
              </a:rPr>
              <a:t>sanctification</a:t>
            </a:r>
            <a:r>
              <a:rPr lang="en-US" sz="1800" dirty="0">
                <a:solidFill>
                  <a:schemeClr val="hlink"/>
                </a:solidFill>
                <a:effectLst>
                  <a:outerShdw blurRad="38100" dist="38100" dir="2700000" algn="tl">
                    <a:srgbClr val="000000"/>
                  </a:outerShdw>
                </a:effectLst>
              </a:rPr>
              <a:t> for those transformative spiritual changes occurring within the individual but that happen shortly after justification. </a:t>
            </a:r>
          </a:p>
          <a:p>
            <a:pPr>
              <a:lnSpc>
                <a:spcPct val="90000"/>
              </a:lnSpc>
            </a:pPr>
            <a:r>
              <a:rPr lang="en-US" sz="1800" u="sng" dirty="0">
                <a:solidFill>
                  <a:schemeClr val="hlink"/>
                </a:solidFill>
                <a:effectLst>
                  <a:outerShdw blurRad="38100" dist="38100" dir="2700000" algn="tl">
                    <a:srgbClr val="000000"/>
                  </a:outerShdw>
                </a:effectLst>
              </a:rPr>
              <a:t>Two Protestant Schools Of Thought On Justification</a:t>
            </a:r>
            <a:r>
              <a:rPr lang="en-US" sz="1800" dirty="0">
                <a:solidFill>
                  <a:schemeClr val="hlink"/>
                </a:solidFill>
                <a:effectLst>
                  <a:outerShdw blurRad="38100" dist="38100" dir="2700000" algn="tl">
                    <a:srgbClr val="000000"/>
                  </a:outerShdw>
                </a:effectLst>
              </a:rPr>
              <a:t>:  Luther held to Aristotle’s second way of soul formation – through perception – an eye is informed by what it sees – in this case – the ear in hearing the Gospel reforms the soul from the bottom up.  The Swiss Reformers held to a courtroom verdict type imputation of innocence.</a:t>
            </a:r>
          </a:p>
          <a:p>
            <a:pPr>
              <a:lnSpc>
                <a:spcPct val="90000"/>
              </a:lnSpc>
            </a:pPr>
            <a:r>
              <a:rPr lang="en-US" sz="1800" dirty="0">
                <a:solidFill>
                  <a:schemeClr val="hlink"/>
                </a:solidFill>
                <a:effectLst>
                  <a:outerShdw blurRad="38100" dist="38100" dir="2700000" algn="tl">
                    <a:srgbClr val="000000"/>
                  </a:outerShdw>
                </a:effectLst>
              </a:rPr>
              <a:t>According to Luther the conscience can be either unaware or awakened.  Hearing the precepts of God makes men anxious or fearful but  hearing the Gospel comforts &amp; quiets them.  Lastly, Luther claimed men are born with God inside but located by looking beyond the self. </a:t>
            </a:r>
          </a:p>
        </p:txBody>
      </p:sp>
    </p:spTree>
    <p:extLst>
      <p:ext uri="{BB962C8B-B14F-4D97-AF65-F5344CB8AC3E}">
        <p14:creationId xmlns:p14="http://schemas.microsoft.com/office/powerpoint/2010/main" val="37266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3476">
                                            <p:txEl>
                                              <p:pRg st="0" end="0"/>
                                            </p:txEl>
                                          </p:spTgt>
                                        </p:tgtEl>
                                        <p:attrNameLst>
                                          <p:attrName>style.visibility</p:attrName>
                                        </p:attrNameLst>
                                      </p:cBhvr>
                                      <p:to>
                                        <p:strVal val="visible"/>
                                      </p:to>
                                    </p:set>
                                    <p:anim calcmode="lin" valueType="num">
                                      <p:cBhvr>
                                        <p:cTn id="7" dur="1000" fill="hold"/>
                                        <p:tgtEl>
                                          <p:spTgt spid="2334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34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34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34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3476">
                                            <p:txEl>
                                              <p:pRg st="1" end="1"/>
                                            </p:txEl>
                                          </p:spTgt>
                                        </p:tgtEl>
                                        <p:attrNameLst>
                                          <p:attrName>style.visibility</p:attrName>
                                        </p:attrNameLst>
                                      </p:cBhvr>
                                      <p:to>
                                        <p:strVal val="visible"/>
                                      </p:to>
                                    </p:set>
                                    <p:anim calcmode="lin" valueType="num">
                                      <p:cBhvr>
                                        <p:cTn id="15" dur="1000" fill="hold"/>
                                        <p:tgtEl>
                                          <p:spTgt spid="2334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34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34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34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3476">
                                            <p:txEl>
                                              <p:pRg st="2" end="2"/>
                                            </p:txEl>
                                          </p:spTgt>
                                        </p:tgtEl>
                                        <p:attrNameLst>
                                          <p:attrName>style.visibility</p:attrName>
                                        </p:attrNameLst>
                                      </p:cBhvr>
                                      <p:to>
                                        <p:strVal val="visible"/>
                                      </p:to>
                                    </p:set>
                                    <p:anim calcmode="lin" valueType="num">
                                      <p:cBhvr>
                                        <p:cTn id="23" dur="1000" fill="hold"/>
                                        <p:tgtEl>
                                          <p:spTgt spid="2334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34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34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34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PAGE_26"/>
          <p:cNvPicPr>
            <a:picLocks noChangeAspect="1" noChangeArrowheads="1"/>
          </p:cNvPicPr>
          <p:nvPr/>
        </p:nvPicPr>
        <p:blipFill>
          <a:blip r:embed="rId3" cstate="print"/>
          <a:srcRect/>
          <a:stretch>
            <a:fillRect/>
          </a:stretch>
        </p:blipFill>
        <p:spPr bwMode="auto">
          <a:xfrm>
            <a:off x="0" y="14288"/>
            <a:ext cx="12192000" cy="6831012"/>
          </a:xfrm>
          <a:prstGeom prst="rect">
            <a:avLst/>
          </a:prstGeom>
          <a:noFill/>
        </p:spPr>
      </p:pic>
    </p:spTree>
    <p:extLst>
      <p:ext uri="{BB962C8B-B14F-4D97-AF65-F5344CB8AC3E}">
        <p14:creationId xmlns:p14="http://schemas.microsoft.com/office/powerpoint/2010/main" val="34731114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065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b="1" dirty="0">
                <a:solidFill>
                  <a:srgbClr val="FFFF00"/>
                </a:solidFill>
                <a:effectLst>
                  <a:outerShdw blurRad="38100" dist="38100" dir="2700000" algn="tl">
                    <a:srgbClr val="000000"/>
                  </a:outerShdw>
                </a:effectLst>
                <a:latin typeface="Old English Text MT" pitchFamily="66" charset="0"/>
              </a:rPr>
              <a:t> </a:t>
            </a:r>
            <a:r>
              <a:rPr lang="en-US" dirty="0">
                <a:solidFill>
                  <a:srgbClr val="FFFF00"/>
                </a:solidFill>
                <a:effectLst>
                  <a:outerShdw blurRad="38100" dist="38100" dir="2700000" algn="tl">
                    <a:srgbClr val="000000"/>
                  </a:outerShdw>
                </a:effectLst>
                <a:latin typeface="Old English Text MT" pitchFamily="66" charset="0"/>
              </a:rPr>
              <a:t>“The term used to refer to the theological investigation of sin(from Greek </a:t>
            </a:r>
            <a:r>
              <a:rPr lang="en-US" dirty="0" err="1">
                <a:solidFill>
                  <a:srgbClr val="FFFF00"/>
                </a:solidFill>
                <a:effectLst>
                  <a:outerShdw blurRad="38100" dist="38100" dir="2700000" algn="tl">
                    <a:srgbClr val="000000"/>
                  </a:outerShdw>
                </a:effectLst>
                <a:latin typeface="Old English Text MT" pitchFamily="66" charset="0"/>
              </a:rPr>
              <a:t>hamartia</a:t>
            </a:r>
            <a:r>
              <a:rPr lang="en-US" dirty="0">
                <a:solidFill>
                  <a:srgbClr val="FFFF00"/>
                </a:solidFill>
                <a:effectLst>
                  <a:outerShdw blurRad="38100" dist="38100" dir="2700000" algn="tl">
                    <a:srgbClr val="000000"/>
                  </a:outerShdw>
                </a:effectLst>
                <a:latin typeface="Old English Text MT" pitchFamily="66" charset="0"/>
              </a:rPr>
              <a:t>, ‘sin’). </a:t>
            </a:r>
            <a:r>
              <a:rPr lang="en-US" dirty="0" err="1">
                <a:solidFill>
                  <a:srgbClr val="FFFF00"/>
                </a:solidFill>
                <a:effectLst>
                  <a:outerShdw blurRad="38100" dist="38100" dir="2700000" algn="tl">
                    <a:srgbClr val="000000"/>
                  </a:outerShdw>
                </a:effectLst>
                <a:latin typeface="Old English Text MT" pitchFamily="66" charset="0"/>
              </a:rPr>
              <a:t>Hamartology</a:t>
            </a:r>
            <a:r>
              <a:rPr lang="en-US" dirty="0">
                <a:solidFill>
                  <a:srgbClr val="FFFF00"/>
                </a:solidFill>
                <a:effectLst>
                  <a:outerShdw blurRad="38100" dist="38100" dir="2700000" algn="tl">
                    <a:srgbClr val="000000"/>
                  </a:outerShdw>
                </a:effectLst>
                <a:latin typeface="Old English Text MT" pitchFamily="66" charset="0"/>
              </a:rPr>
              <a:t> concerns itself with understanding the origin, nature, extent, and consequences of sin.  Furthermore, </a:t>
            </a:r>
            <a:r>
              <a:rPr lang="en-US" dirty="0" err="1">
                <a:solidFill>
                  <a:srgbClr val="FFFF00"/>
                </a:solidFill>
                <a:effectLst>
                  <a:outerShdw blurRad="38100" dist="38100" dir="2700000" algn="tl">
                    <a:srgbClr val="000000"/>
                  </a:outerShdw>
                </a:effectLst>
                <a:latin typeface="Old English Text MT" pitchFamily="66" charset="0"/>
              </a:rPr>
              <a:t>hamartology</a:t>
            </a:r>
            <a:r>
              <a:rPr lang="en-US" dirty="0">
                <a:solidFill>
                  <a:srgbClr val="FFFF00"/>
                </a:solidFill>
                <a:effectLst>
                  <a:outerShdw blurRad="38100" dist="38100" dir="2700000" algn="tl">
                    <a:srgbClr val="000000"/>
                  </a:outerShdw>
                </a:effectLst>
                <a:latin typeface="Old English Text MT" pitchFamily="66" charset="0"/>
              </a:rPr>
              <a:t> seeks to understand how sin   is transmitted throughout the human race and how sin opposes God’s purposes for creation.”</a:t>
            </a:r>
            <a:endParaRPr lang="en-US" dirty="0"/>
          </a:p>
        </p:txBody>
      </p:sp>
      <p:sp>
        <p:nvSpPr>
          <p:cNvPr id="3270659"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HAMARTOLOGY</a:t>
            </a:r>
          </a:p>
        </p:txBody>
      </p:sp>
      <p:sp>
        <p:nvSpPr>
          <p:cNvPr id="32706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5278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0659"/>
                                        </p:tgtEl>
                                        <p:attrNameLst>
                                          <p:attrName>style.visibility</p:attrName>
                                        </p:attrNameLst>
                                      </p:cBhvr>
                                      <p:to>
                                        <p:strVal val="visible"/>
                                      </p:to>
                                    </p:set>
                                    <p:anim calcmode="lin" valueType="num">
                                      <p:cBhvr>
                                        <p:cTn id="7" dur="5000" fill="hold"/>
                                        <p:tgtEl>
                                          <p:spTgt spid="3270659"/>
                                        </p:tgtEl>
                                        <p:attrNameLst>
                                          <p:attrName>ppt_w</p:attrName>
                                        </p:attrNameLst>
                                      </p:cBhvr>
                                      <p:tavLst>
                                        <p:tav tm="0" fmla="#ppt_w*sin(2.5*pi*$)">
                                          <p:val>
                                            <p:fltVal val="0"/>
                                          </p:val>
                                        </p:tav>
                                        <p:tav tm="100000">
                                          <p:val>
                                            <p:fltVal val="1"/>
                                          </p:val>
                                        </p:tav>
                                      </p:tavLst>
                                    </p:anim>
                                    <p:anim calcmode="lin" valueType="num">
                                      <p:cBhvr>
                                        <p:cTn id="8" dur="5000" fill="hold"/>
                                        <p:tgtEl>
                                          <p:spTgt spid="32706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0658">
                                            <p:txEl>
                                              <p:pRg st="1" end="1"/>
                                            </p:txEl>
                                          </p:spTgt>
                                        </p:tgtEl>
                                        <p:attrNameLst>
                                          <p:attrName>style.visibility</p:attrName>
                                        </p:attrNameLst>
                                      </p:cBhvr>
                                      <p:to>
                                        <p:strVal val="visible"/>
                                      </p:to>
                                    </p:set>
                                    <p:animEffect transition="in" filter="wipe(left)">
                                      <p:cBhvr>
                                        <p:cTn id="13" dur="500"/>
                                        <p:tgtEl>
                                          <p:spTgt spid="327065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0660"/>
                                        </p:tgtEl>
                                        <p:attrNameLst>
                                          <p:attrName>style.visibility</p:attrName>
                                        </p:attrNameLst>
                                      </p:cBhvr>
                                      <p:to>
                                        <p:strVal val="visible"/>
                                      </p:to>
                                    </p:set>
                                    <p:anim calcmode="lin" valueType="num">
                                      <p:cBhvr>
                                        <p:cTn id="18" dur="500" fill="hold"/>
                                        <p:tgtEl>
                                          <p:spTgt spid="3270660"/>
                                        </p:tgtEl>
                                        <p:attrNameLst>
                                          <p:attrName>ppt_w</p:attrName>
                                        </p:attrNameLst>
                                      </p:cBhvr>
                                      <p:tavLst>
                                        <p:tav tm="0">
                                          <p:val>
                                            <p:fltVal val="0"/>
                                          </p:val>
                                        </p:tav>
                                        <p:tav tm="100000">
                                          <p:val>
                                            <p:strVal val="#ppt_w"/>
                                          </p:val>
                                        </p:tav>
                                      </p:tavLst>
                                    </p:anim>
                                    <p:anim calcmode="lin" valueType="num">
                                      <p:cBhvr>
                                        <p:cTn id="19" dur="500" fill="hold"/>
                                        <p:tgtEl>
                                          <p:spTgt spid="3270660"/>
                                        </p:tgtEl>
                                        <p:attrNameLst>
                                          <p:attrName>ppt_h</p:attrName>
                                        </p:attrNameLst>
                                      </p:cBhvr>
                                      <p:tavLst>
                                        <p:tav tm="0">
                                          <p:val>
                                            <p:fltVal val="0"/>
                                          </p:val>
                                        </p:tav>
                                        <p:tav tm="100000">
                                          <p:val>
                                            <p:strVal val="#ppt_h"/>
                                          </p:val>
                                        </p:tav>
                                      </p:tavLst>
                                    </p:anim>
                                    <p:anim calcmode="lin" valueType="num">
                                      <p:cBhvr>
                                        <p:cTn id="20" dur="500" fill="hold"/>
                                        <p:tgtEl>
                                          <p:spTgt spid="3270660"/>
                                        </p:tgtEl>
                                        <p:attrNameLst>
                                          <p:attrName>ppt_x</p:attrName>
                                        </p:attrNameLst>
                                      </p:cBhvr>
                                      <p:tavLst>
                                        <p:tav tm="0">
                                          <p:val>
                                            <p:fltVal val="0.5"/>
                                          </p:val>
                                        </p:tav>
                                        <p:tav tm="100000">
                                          <p:val>
                                            <p:strVal val="#ppt_x"/>
                                          </p:val>
                                        </p:tav>
                                      </p:tavLst>
                                    </p:anim>
                                    <p:anim calcmode="lin" valueType="num">
                                      <p:cBhvr>
                                        <p:cTn id="21" dur="500" fill="hold"/>
                                        <p:tgtEl>
                                          <p:spTgt spid="32706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0658" grpId="0" build="p" autoUpdateAnimBg="0" rev="1"/>
      <p:bldP spid="3270659" grpId="0" animBg="1"/>
      <p:bldP spid="3270660"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09800" y="228600"/>
            <a:ext cx="7772400" cy="1219200"/>
          </a:xfrm>
          <a:ln>
            <a:solidFill>
              <a:schemeClr val="hlink"/>
            </a:solidFill>
          </a:ln>
        </p:spPr>
        <p:txBody>
          <a:bodyPr/>
          <a:lstStyle/>
          <a:p>
            <a:pPr marL="1117600" indent="-1117600">
              <a:buFontTx/>
              <a:buAutoNum type="romanUcPeriod" startAt="4"/>
            </a:pPr>
            <a:r>
              <a:rPr lang="en-US" dirty="0">
                <a:effectLst>
                  <a:outerShdw blurRad="38100" dist="38100" dir="2700000" algn="tl">
                    <a:srgbClr val="000000">
                      <a:alpha val="43137"/>
                    </a:srgbClr>
                  </a:outerShdw>
                </a:effectLst>
              </a:rPr>
              <a:t>(Pre)determined &amp; Destined</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God Of Love, Care, Mercy?</a:t>
            </a:r>
          </a:p>
        </p:txBody>
      </p:sp>
      <p:sp>
        <p:nvSpPr>
          <p:cNvPr id="83971" name="Rectangle 3"/>
          <p:cNvSpPr>
            <a:spLocks noGrp="1" noChangeArrowheads="1"/>
          </p:cNvSpPr>
          <p:nvPr>
            <p:ph sz="half" idx="1"/>
          </p:nvPr>
        </p:nvSpPr>
        <p:spPr>
          <a:xfrm>
            <a:off x="2209800" y="1600200"/>
            <a:ext cx="7772400" cy="2209800"/>
          </a:xfrm>
          <a:solidFill>
            <a:schemeClr val="hlink"/>
          </a:solidFill>
        </p:spPr>
        <p:txBody>
          <a:bodyPr/>
          <a:lstStyle/>
          <a:p>
            <a:pPr>
              <a:buFontTx/>
              <a:buNone/>
            </a:pPr>
            <a:r>
              <a:rPr lang="en-US" sz="2400" dirty="0">
                <a:effectLst>
                  <a:outerShdw blurRad="38100" dist="38100" dir="2700000" algn="tl">
                    <a:srgbClr val="000000">
                      <a:alpha val="43137"/>
                    </a:srgbClr>
                  </a:outerShdw>
                </a:effectLst>
              </a:rPr>
              <a:t>     How does the pessimism of Luther’s predestination form from his optimistic view on grace?  The deep concept here is the </a:t>
            </a:r>
            <a:r>
              <a:rPr lang="en-US" sz="2400" i="1" dirty="0">
                <a:effectLst>
                  <a:outerShdw blurRad="38100" dist="38100" dir="2700000" algn="tl">
                    <a:srgbClr val="000000">
                      <a:alpha val="43137"/>
                    </a:srgbClr>
                  </a:outerShdw>
                </a:effectLst>
              </a:rPr>
              <a:t>doctrine of election</a:t>
            </a:r>
            <a:r>
              <a:rPr lang="en-US" sz="2400" dirty="0">
                <a:effectLst>
                  <a:outerShdw blurRad="38100" dist="38100" dir="2700000" algn="tl">
                    <a:srgbClr val="000000">
                      <a:alpha val="43137"/>
                    </a:srgbClr>
                  </a:outerShdw>
                </a:effectLst>
              </a:rPr>
              <a:t> or God’s choice to be gracious to some undeserving sinners &amp; not others &amp; thus to transform the gospel good news into the bad news of - some chosen instead of others – rather than – some for the sake of others</a:t>
            </a:r>
            <a:endParaRPr lang="en-US" sz="2800" dirty="0">
              <a:effectLst>
                <a:outerShdw blurRad="38100" dist="38100" dir="2700000" algn="tl">
                  <a:srgbClr val="000000">
                    <a:alpha val="43137"/>
                  </a:srgbClr>
                </a:outerShdw>
              </a:effectLst>
            </a:endParaRPr>
          </a:p>
        </p:txBody>
      </p:sp>
      <p:sp>
        <p:nvSpPr>
          <p:cNvPr id="83972" name="Rectangle 4"/>
          <p:cNvSpPr>
            <a:spLocks noGrp="1" noChangeArrowheads="1"/>
          </p:cNvSpPr>
          <p:nvPr>
            <p:ph type="body" sz="half" idx="2"/>
          </p:nvPr>
        </p:nvSpPr>
        <p:spPr>
          <a:xfrm>
            <a:off x="2133600" y="3886200"/>
            <a:ext cx="8001000" cy="2971800"/>
          </a:xfrm>
        </p:spPr>
        <p:txBody>
          <a:bodyPr/>
          <a:lstStyle/>
          <a:p>
            <a:pPr>
              <a:lnSpc>
                <a:spcPct val="90000"/>
              </a:lnSpc>
            </a:pPr>
            <a:r>
              <a:rPr lang="en-US" sz="1800" dirty="0">
                <a:solidFill>
                  <a:schemeClr val="hlink"/>
                </a:solidFill>
                <a:effectLst>
                  <a:outerShdw blurRad="38100" dist="38100" dir="2700000" algn="tl">
                    <a:srgbClr val="000000"/>
                  </a:outerShdw>
                </a:effectLst>
              </a:rPr>
              <a:t>Augustine defines predestination as God’s eternal knowledge of how he will distribute the gift of grace.  He insists also that even the making of the choice to receive grace is encompassed in the gift of grace.</a:t>
            </a:r>
          </a:p>
          <a:p>
            <a:pPr>
              <a:lnSpc>
                <a:spcPct val="90000"/>
              </a:lnSpc>
            </a:pPr>
            <a:r>
              <a:rPr lang="en-US" sz="1800" dirty="0">
                <a:solidFill>
                  <a:schemeClr val="hlink"/>
                </a:solidFill>
                <a:effectLst>
                  <a:outerShdw blurRad="38100" dist="38100" dir="2700000" algn="tl">
                    <a:srgbClr val="000000"/>
                  </a:outerShdw>
                </a:effectLst>
              </a:rPr>
              <a:t>The continuing controversy surrounding such reasoning is not the philosophical problem about determinism and free will as much as the theological doctrine of election.</a:t>
            </a:r>
          </a:p>
          <a:p>
            <a:pPr>
              <a:lnSpc>
                <a:spcPct val="90000"/>
              </a:lnSpc>
            </a:pPr>
            <a:r>
              <a:rPr lang="en-US" sz="1800" dirty="0">
                <a:solidFill>
                  <a:schemeClr val="hlink"/>
                </a:solidFill>
                <a:effectLst>
                  <a:outerShdw blurRad="38100" dist="38100" dir="2700000" algn="tl">
                    <a:srgbClr val="000000"/>
                  </a:outerShdw>
                </a:effectLst>
              </a:rPr>
              <a:t>Augustine, Luther, and Calvin all affirm the compatibility of divine determinism  and free will:  God controls all earthly events and all human choices without undermining the free will of the creature of conscience and intellect.</a:t>
            </a:r>
          </a:p>
          <a:p>
            <a:pPr>
              <a:lnSpc>
                <a:spcPct val="90000"/>
              </a:lnSpc>
            </a:pPr>
            <a:r>
              <a:rPr lang="en-US" sz="1800" dirty="0">
                <a:solidFill>
                  <a:schemeClr val="hlink"/>
                </a:solidFill>
                <a:effectLst>
                  <a:outerShdw blurRad="38100" dist="38100" dir="2700000" algn="tl">
                    <a:srgbClr val="000000"/>
                  </a:outerShdw>
                </a:effectLst>
              </a:rPr>
              <a:t>The Augustinian Tradition argues that God’s distribution of grace is unequal but not unjust.  No one gets worse than they deserve but some get degrees of better.</a:t>
            </a:r>
          </a:p>
          <a:p>
            <a:pPr>
              <a:lnSpc>
                <a:spcPct val="90000"/>
              </a:lnSpc>
            </a:pPr>
            <a:endParaRPr lang="en-US" sz="1800" dirty="0">
              <a:effectLst>
                <a:outerShdw blurRad="38100" dist="38100" dir="2700000" algn="tl">
                  <a:srgbClr val="FFFFFF"/>
                </a:outerShdw>
              </a:effectLst>
            </a:endParaRPr>
          </a:p>
        </p:txBody>
      </p:sp>
    </p:spTree>
    <p:extLst>
      <p:ext uri="{BB962C8B-B14F-4D97-AF65-F5344CB8AC3E}">
        <p14:creationId xmlns:p14="http://schemas.microsoft.com/office/powerpoint/2010/main" val="199506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 calcmode="lin" valueType="num">
                                      <p:cBhvr>
                                        <p:cTn id="7" dur="1000" fill="hold"/>
                                        <p:tgtEl>
                                          <p:spTgt spid="8397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397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397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2">
                                            <p:txEl>
                                              <p:pRg st="1" end="1"/>
                                            </p:txEl>
                                          </p:spTgt>
                                        </p:tgtEl>
                                        <p:attrNameLst>
                                          <p:attrName>style.visibility</p:attrName>
                                        </p:attrNameLst>
                                      </p:cBhvr>
                                      <p:to>
                                        <p:strVal val="visible"/>
                                      </p:to>
                                    </p:set>
                                    <p:anim calcmode="lin" valueType="num">
                                      <p:cBhvr>
                                        <p:cTn id="15" dur="1000" fill="hold"/>
                                        <p:tgtEl>
                                          <p:spTgt spid="8397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397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39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2">
                                            <p:txEl>
                                              <p:pRg st="2" end="2"/>
                                            </p:txEl>
                                          </p:spTgt>
                                        </p:tgtEl>
                                        <p:attrNameLst>
                                          <p:attrName>style.visibility</p:attrName>
                                        </p:attrNameLst>
                                      </p:cBhvr>
                                      <p:to>
                                        <p:strVal val="visible"/>
                                      </p:to>
                                    </p:set>
                                    <p:anim calcmode="lin" valueType="num">
                                      <p:cBhvr>
                                        <p:cTn id="23" dur="1000" fill="hold"/>
                                        <p:tgtEl>
                                          <p:spTgt spid="8397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397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39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2">
                                            <p:txEl>
                                              <p:pRg st="3" end="3"/>
                                            </p:txEl>
                                          </p:spTgt>
                                        </p:tgtEl>
                                        <p:attrNameLst>
                                          <p:attrName>style.visibility</p:attrName>
                                        </p:attrNameLst>
                                      </p:cBhvr>
                                      <p:to>
                                        <p:strVal val="visible"/>
                                      </p:to>
                                    </p:set>
                                    <p:anim calcmode="lin" valueType="num">
                                      <p:cBhvr>
                                        <p:cTn id="31" dur="1000" fill="hold"/>
                                        <p:tgtEl>
                                          <p:spTgt spid="8397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397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397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7730" name="Picture 2" descr="I:\DEPTCOMM\Zamcomm\Jody\ChartsEPS\99copy.jpg"/>
          <p:cNvPicPr>
            <a:picLocks noChangeAspect="1" noChangeArrowheads="1"/>
          </p:cNvPicPr>
          <p:nvPr/>
        </p:nvPicPr>
        <p:blipFill>
          <a:blip r:embed="rId3" cstate="print"/>
          <a:srcRect/>
          <a:stretch>
            <a:fillRect/>
          </a:stretch>
        </p:blipFill>
        <p:spPr bwMode="auto">
          <a:xfrm>
            <a:off x="237422" y="0"/>
            <a:ext cx="11954577" cy="6858000"/>
          </a:xfrm>
          <a:prstGeom prst="rect">
            <a:avLst/>
          </a:prstGeom>
          <a:noFill/>
        </p:spPr>
      </p:pic>
      <p:sp>
        <p:nvSpPr>
          <p:cNvPr id="4937731" name="Oval 3"/>
          <p:cNvSpPr>
            <a:spLocks noChangeArrowheads="1"/>
          </p:cNvSpPr>
          <p:nvPr/>
        </p:nvSpPr>
        <p:spPr bwMode="auto">
          <a:xfrm>
            <a:off x="10250904" y="3686476"/>
            <a:ext cx="856649" cy="548640"/>
          </a:xfrm>
          <a:prstGeom prst="ellipse">
            <a:avLst/>
          </a:prstGeom>
          <a:noFill/>
          <a:ln w="9525">
            <a:solidFill>
              <a:srgbClr val="CC0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4937732" name="Picture 4" descr="C:\Documents and Settings\Owner\My Documents\Educational Illustrations\Faith_In_Velvet_by_devildoll.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 name="Rectangle 4"/>
          <p:cNvSpPr/>
          <p:nvPr/>
        </p:nvSpPr>
        <p:spPr>
          <a:xfrm>
            <a:off x="336884" y="1424539"/>
            <a:ext cx="11386687" cy="403187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Storybook" pitchFamily="2" charset="0"/>
                <a:ea typeface="+mn-ea"/>
                <a:cs typeface="+mn-cs"/>
              </a:rPr>
              <a:t>Freud was fascinated by this sinister side of the repetition compulsion, which is why he ultimately decided that the cause of our urge to repeat was directly linked to what he called "the death drive," or the urge to cease existing. After all, he reasoned, the ultimate "earlier state of things" is a state of non-existence before we were born. With each repetition, we act out our desire to go back to a pre-living state. Maybe that's why so many people have the urge to repeat actions that are destructive, or unproductive.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42AE-A2A0-4F76-BE50-CE800647015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943330D-2DB5-4767-B950-3E1325A93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39639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209800" y="228600"/>
            <a:ext cx="7772400" cy="1219200"/>
          </a:xfrm>
          <a:ln>
            <a:solidFill>
              <a:schemeClr val="hlink"/>
            </a:solidFill>
          </a:ln>
        </p:spPr>
        <p:txBody>
          <a:bodyPr/>
          <a:lstStyle/>
          <a:p>
            <a:pPr marL="1117600" indent="-1117600">
              <a:buFontTx/>
              <a:buAutoNum type="romanUcPeriod" startAt="4"/>
            </a:pPr>
            <a:r>
              <a:rPr lang="en-US" dirty="0">
                <a:effectLst>
                  <a:outerShdw blurRad="38100" dist="38100" dir="2700000" algn="tl">
                    <a:srgbClr val="000000">
                      <a:alpha val="43137"/>
                    </a:srgbClr>
                  </a:outerShdw>
                </a:effectLst>
              </a:rPr>
              <a:t>(Pre)determined &amp; Destined</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God Of Love, Care, Mercy?</a:t>
            </a:r>
          </a:p>
        </p:txBody>
      </p:sp>
      <p:sp>
        <p:nvSpPr>
          <p:cNvPr id="234499" name="Rectangle 3"/>
          <p:cNvSpPr>
            <a:spLocks noGrp="1" noChangeArrowheads="1"/>
          </p:cNvSpPr>
          <p:nvPr>
            <p:ph sz="half" idx="1"/>
          </p:nvPr>
        </p:nvSpPr>
        <p:spPr>
          <a:xfrm>
            <a:off x="2209800" y="1600200"/>
            <a:ext cx="7772400" cy="2209800"/>
          </a:xfrm>
          <a:solidFill>
            <a:schemeClr val="hlink"/>
          </a:solidFill>
        </p:spPr>
        <p:txBody>
          <a:bodyPr/>
          <a:lstStyle/>
          <a:p>
            <a:pPr>
              <a:buFontTx/>
              <a:buNone/>
            </a:pPr>
            <a:r>
              <a:rPr lang="en-US" sz="2400" dirty="0">
                <a:effectLst>
                  <a:outerShdw blurRad="38100" dist="38100" dir="2700000" algn="tl">
                    <a:srgbClr val="000000">
                      <a:alpha val="43137"/>
                    </a:srgbClr>
                  </a:outerShdw>
                </a:effectLst>
              </a:rPr>
              <a:t>     How does the pessimism of Luther’s predestination form from his optimistic view on grace?  The deep concept here is the </a:t>
            </a:r>
            <a:r>
              <a:rPr lang="en-US" sz="2400" i="1" dirty="0">
                <a:effectLst>
                  <a:outerShdw blurRad="38100" dist="38100" dir="2700000" algn="tl">
                    <a:srgbClr val="000000">
                      <a:alpha val="43137"/>
                    </a:srgbClr>
                  </a:outerShdw>
                </a:effectLst>
              </a:rPr>
              <a:t>doctrine of election</a:t>
            </a:r>
            <a:r>
              <a:rPr lang="en-US" sz="2400" dirty="0">
                <a:effectLst>
                  <a:outerShdw blurRad="38100" dist="38100" dir="2700000" algn="tl">
                    <a:srgbClr val="000000">
                      <a:alpha val="43137"/>
                    </a:srgbClr>
                  </a:outerShdw>
                </a:effectLst>
              </a:rPr>
              <a:t> or God’s choice to be gracious to some undeserving sinners &amp; not others &amp; thus to transform the gospel good news into the bad news of - some chosen instead of others – rather than – some for the sake of others</a:t>
            </a:r>
            <a:endParaRPr lang="en-US" sz="2800" dirty="0">
              <a:effectLst>
                <a:outerShdw blurRad="38100" dist="38100" dir="2700000" algn="tl">
                  <a:srgbClr val="000000">
                    <a:alpha val="43137"/>
                  </a:srgbClr>
                </a:outerShdw>
              </a:effectLst>
            </a:endParaRPr>
          </a:p>
        </p:txBody>
      </p:sp>
      <p:sp>
        <p:nvSpPr>
          <p:cNvPr id="234500" name="Rectangle 4"/>
          <p:cNvSpPr>
            <a:spLocks noGrp="1" noChangeArrowheads="1"/>
          </p:cNvSpPr>
          <p:nvPr>
            <p:ph type="body" sz="half" idx="2"/>
          </p:nvPr>
        </p:nvSpPr>
        <p:spPr>
          <a:xfrm>
            <a:off x="2133600" y="3810000"/>
            <a:ext cx="8153400" cy="3048000"/>
          </a:xfrm>
        </p:spPr>
        <p:txBody>
          <a:bodyPr/>
          <a:lstStyle/>
          <a:p>
            <a:pPr>
              <a:lnSpc>
                <a:spcPct val="90000"/>
              </a:lnSpc>
            </a:pPr>
            <a:r>
              <a:rPr lang="en-US" sz="1600" dirty="0">
                <a:solidFill>
                  <a:schemeClr val="hlink"/>
                </a:solidFill>
                <a:effectLst>
                  <a:outerShdw blurRad="38100" dist="38100" dir="2700000" algn="tl">
                    <a:srgbClr val="000000"/>
                  </a:outerShdw>
                </a:effectLst>
              </a:rPr>
              <a:t>Faith to the highest degree can be recognized in those who are without doubt and question but simply trust God’s good mercy as much as the justice of His judgment.</a:t>
            </a:r>
          </a:p>
          <a:p>
            <a:pPr>
              <a:lnSpc>
                <a:spcPct val="90000"/>
              </a:lnSpc>
            </a:pPr>
            <a:r>
              <a:rPr lang="en-US" sz="1600" dirty="0">
                <a:solidFill>
                  <a:schemeClr val="hlink"/>
                </a:solidFill>
                <a:effectLst>
                  <a:outerShdw blurRad="38100" dist="38100" dir="2700000" algn="tl">
                    <a:srgbClr val="000000"/>
                  </a:outerShdw>
                </a:effectLst>
              </a:rPr>
              <a:t>Luther addressed the related pastoral problems and clergy concerns by several suggestions:  a) Do not be preoccupied with the subject of predestination. b) The eternal decree of “hidden God” (Deus </a:t>
            </a:r>
            <a:r>
              <a:rPr lang="en-US" sz="1600" dirty="0" err="1">
                <a:solidFill>
                  <a:schemeClr val="hlink"/>
                </a:solidFill>
                <a:effectLst>
                  <a:outerShdw blurRad="38100" dist="38100" dir="2700000" algn="tl">
                    <a:srgbClr val="000000"/>
                  </a:outerShdw>
                </a:effectLst>
              </a:rPr>
              <a:t>absconditus</a:t>
            </a:r>
            <a:r>
              <a:rPr lang="en-US" sz="1600" dirty="0">
                <a:solidFill>
                  <a:schemeClr val="hlink"/>
                </a:solidFill>
                <a:effectLst>
                  <a:outerShdw blurRad="38100" dist="38100" dir="2700000" algn="tl">
                    <a:srgbClr val="000000"/>
                  </a:outerShdw>
                </a:effectLst>
              </a:rPr>
              <a:t>) is none of our business.  c) Stay focused on the “revealed God” or Jesus Christ.  c) Since you have faith which is a gift – you have the assurance of salvation as well.   {Note: Dutch &amp; English Calvinists later split on an “State of Grace Evidentiary Test” – whether either proving lifestyle change or testimony of subjective experience is enough.}</a:t>
            </a:r>
          </a:p>
          <a:p>
            <a:pPr>
              <a:lnSpc>
                <a:spcPct val="90000"/>
              </a:lnSpc>
            </a:pPr>
            <a:r>
              <a:rPr lang="en-US" sz="1600" dirty="0">
                <a:solidFill>
                  <a:schemeClr val="hlink"/>
                </a:solidFill>
                <a:effectLst>
                  <a:outerShdw blurRad="38100" dist="38100" dir="2700000" algn="tl">
                    <a:srgbClr val="000000"/>
                  </a:outerShdw>
                </a:effectLst>
              </a:rPr>
              <a:t>All three writers critically misread the Apostle Paul in his mention of Jacob &amp; Esau in Romans 9.  Contextually,  Paul should be understood as referring to the two nations that ultimately descended from them – Israel &amp; Edom.</a:t>
            </a:r>
          </a:p>
          <a:p>
            <a:pPr>
              <a:lnSpc>
                <a:spcPct val="90000"/>
              </a:lnSpc>
            </a:pPr>
            <a:r>
              <a:rPr lang="en-US" sz="1600" dirty="0">
                <a:solidFill>
                  <a:schemeClr val="hlink"/>
                </a:solidFill>
                <a:effectLst>
                  <a:outerShdw blurRad="38100" dist="38100" dir="2700000" algn="tl">
                    <a:srgbClr val="000000"/>
                  </a:outerShdw>
                </a:effectLst>
              </a:rPr>
              <a:t>Genesis 12 states Israel was chosen as a blessing of others.  This should be self-evident when we observe Christ as the chosen one of God.</a:t>
            </a:r>
          </a:p>
          <a:p>
            <a:pPr>
              <a:lnSpc>
                <a:spcPct val="90000"/>
              </a:lnSpc>
            </a:pPr>
            <a:endParaRPr lang="en-US" sz="1600" dirty="0">
              <a:effectLst>
                <a:outerShdw blurRad="38100" dist="38100" dir="2700000" algn="tl">
                  <a:srgbClr val="FFFFFF"/>
                </a:outerShdw>
              </a:effectLst>
            </a:endParaRPr>
          </a:p>
        </p:txBody>
      </p:sp>
    </p:spTree>
    <p:extLst>
      <p:ext uri="{BB962C8B-B14F-4D97-AF65-F5344CB8AC3E}">
        <p14:creationId xmlns:p14="http://schemas.microsoft.com/office/powerpoint/2010/main" val="232284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anim calcmode="lin" valueType="num">
                                      <p:cBhvr>
                                        <p:cTn id="7" dur="1000" fill="hold"/>
                                        <p:tgtEl>
                                          <p:spTgt spid="23450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450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45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45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4500">
                                            <p:txEl>
                                              <p:pRg st="1" end="1"/>
                                            </p:txEl>
                                          </p:spTgt>
                                        </p:tgtEl>
                                        <p:attrNameLst>
                                          <p:attrName>style.visibility</p:attrName>
                                        </p:attrNameLst>
                                      </p:cBhvr>
                                      <p:to>
                                        <p:strVal val="visible"/>
                                      </p:to>
                                    </p:set>
                                    <p:anim calcmode="lin" valueType="num">
                                      <p:cBhvr>
                                        <p:cTn id="15" dur="1000" fill="hold"/>
                                        <p:tgtEl>
                                          <p:spTgt spid="23450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450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450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450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4500">
                                            <p:txEl>
                                              <p:pRg st="2" end="2"/>
                                            </p:txEl>
                                          </p:spTgt>
                                        </p:tgtEl>
                                        <p:attrNameLst>
                                          <p:attrName>style.visibility</p:attrName>
                                        </p:attrNameLst>
                                      </p:cBhvr>
                                      <p:to>
                                        <p:strVal val="visible"/>
                                      </p:to>
                                    </p:set>
                                    <p:anim calcmode="lin" valueType="num">
                                      <p:cBhvr>
                                        <p:cTn id="23" dur="1000" fill="hold"/>
                                        <p:tgtEl>
                                          <p:spTgt spid="23450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450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450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450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4500">
                                            <p:txEl>
                                              <p:pRg st="3" end="3"/>
                                            </p:txEl>
                                          </p:spTgt>
                                        </p:tgtEl>
                                        <p:attrNameLst>
                                          <p:attrName>style.visibility</p:attrName>
                                        </p:attrNameLst>
                                      </p:cBhvr>
                                      <p:to>
                                        <p:strVal val="visible"/>
                                      </p:to>
                                    </p:set>
                                    <p:anim calcmode="lin" valueType="num">
                                      <p:cBhvr>
                                        <p:cTn id="31" dur="1000" fill="hold"/>
                                        <p:tgtEl>
                                          <p:spTgt spid="23450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450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450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450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F45E-B886-435D-B23C-5298178B258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CB0971D-B768-49A2-B4C8-433952B05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968691"/>
          </a:xfrm>
          <a:prstGeom prst="rect">
            <a:avLst/>
          </a:prstGeom>
        </p:spPr>
      </p:pic>
    </p:spTree>
    <p:extLst>
      <p:ext uri="{BB962C8B-B14F-4D97-AF65-F5344CB8AC3E}">
        <p14:creationId xmlns:p14="http://schemas.microsoft.com/office/powerpoint/2010/main" val="41261380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36738" name="Rectangle 1026"/>
          <p:cNvSpPr>
            <a:spLocks noGrp="1" noChangeArrowheads="1"/>
          </p:cNvSpPr>
          <p:nvPr>
            <p:ph type="title"/>
          </p:nvPr>
        </p:nvSpPr>
        <p:spPr/>
        <p:txBody>
          <a:bodyPr/>
          <a:lstStyle/>
          <a:p>
            <a:endParaRPr lang="en-US"/>
          </a:p>
        </p:txBody>
      </p:sp>
      <p:pic>
        <p:nvPicPr>
          <p:cNvPr id="5236739" name="Picture 1027" descr="C:\Documents and Settings\Owner\My Documents\Educational Illustrations\Religious Related\ChurchHistory.jpg"/>
          <p:cNvPicPr>
            <a:picLocks noChangeAspect="1" noChangeArrowheads="1"/>
          </p:cNvPicPr>
          <p:nvPr/>
        </p:nvPicPr>
        <p:blipFill>
          <a:blip r:embed="rId3" cstate="print"/>
          <a:srcRect/>
          <a:stretch>
            <a:fillRect/>
          </a:stretch>
        </p:blipFill>
        <p:spPr bwMode="auto">
          <a:xfrm>
            <a:off x="1524000" y="-1828800"/>
            <a:ext cx="26212800" cy="868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5236739"/>
                                        </p:tgtEl>
                                        <p:attrNameLst>
                                          <p:attrName>style.visibility</p:attrName>
                                        </p:attrNameLst>
                                      </p:cBhvr>
                                      <p:to>
                                        <p:strVal val="visible"/>
                                      </p:to>
                                    </p:set>
                                    <p:anim calcmode="lin" valueType="num">
                                      <p:cBhvr>
                                        <p:cTn id="7" dur="500" fill="hold"/>
                                        <p:tgtEl>
                                          <p:spTgt spid="5236739"/>
                                        </p:tgtEl>
                                        <p:attrNameLst>
                                          <p:attrName>ppt_x</p:attrName>
                                        </p:attrNameLst>
                                      </p:cBhvr>
                                      <p:tavLst>
                                        <p:tav tm="0">
                                          <p:val>
                                            <p:strVal val="#ppt_x-#ppt_w/2"/>
                                          </p:val>
                                        </p:tav>
                                        <p:tav tm="100000">
                                          <p:val>
                                            <p:strVal val="#ppt_x"/>
                                          </p:val>
                                        </p:tav>
                                      </p:tavLst>
                                    </p:anim>
                                    <p:anim calcmode="lin" valueType="num">
                                      <p:cBhvr>
                                        <p:cTn id="8" dur="500" fill="hold"/>
                                        <p:tgtEl>
                                          <p:spTgt spid="5236739"/>
                                        </p:tgtEl>
                                        <p:attrNameLst>
                                          <p:attrName>ppt_y</p:attrName>
                                        </p:attrNameLst>
                                      </p:cBhvr>
                                      <p:tavLst>
                                        <p:tav tm="0">
                                          <p:val>
                                            <p:strVal val="#ppt_y"/>
                                          </p:val>
                                        </p:tav>
                                        <p:tav tm="100000">
                                          <p:val>
                                            <p:strVal val="#ppt_y"/>
                                          </p:val>
                                        </p:tav>
                                      </p:tavLst>
                                    </p:anim>
                                    <p:anim calcmode="lin" valueType="num">
                                      <p:cBhvr>
                                        <p:cTn id="9" dur="500" fill="hold"/>
                                        <p:tgtEl>
                                          <p:spTgt spid="5236739"/>
                                        </p:tgtEl>
                                        <p:attrNameLst>
                                          <p:attrName>ppt_w</p:attrName>
                                        </p:attrNameLst>
                                      </p:cBhvr>
                                      <p:tavLst>
                                        <p:tav tm="0">
                                          <p:val>
                                            <p:fltVal val="0"/>
                                          </p:val>
                                        </p:tav>
                                        <p:tav tm="100000">
                                          <p:val>
                                            <p:strVal val="#ppt_w"/>
                                          </p:val>
                                        </p:tav>
                                      </p:tavLst>
                                    </p:anim>
                                    <p:anim calcmode="lin" valueType="num">
                                      <p:cBhvr>
                                        <p:cTn id="10" dur="500" fill="hold"/>
                                        <p:tgtEl>
                                          <p:spTgt spid="52367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Worship of Mary</a:t>
            </a:r>
          </a:p>
          <a:p>
            <a:pPr fontAlgn="base">
              <a:lnSpc>
                <a:spcPct val="90000"/>
              </a:lnSpc>
              <a:spcBef>
                <a:spcPct val="50000"/>
              </a:spcBef>
              <a:spcAft>
                <a:spcPct val="0"/>
              </a:spcAft>
              <a:buFontTx/>
              <a:buChar char="•"/>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 </a:t>
            </a:r>
            <a:r>
              <a:rPr lang="en-US" altLang="en-US" sz="2400" b="1" noProof="0" dirty="0">
                <a:solidFill>
                  <a:srgbClr val="C00000"/>
                </a:solidFill>
                <a:effectLst>
                  <a:outerShdw blurRad="38100" dist="38100" dir="2700000" algn="tl">
                    <a:srgbClr val="000000">
                      <a:alpha val="43137"/>
                    </a:srgbClr>
                  </a:outerShdw>
                </a:effectLst>
                <a:latin typeface="Century Schoolbook" pitchFamily="18" charset="0"/>
              </a:rPr>
              <a:t>V</a:t>
            </a:r>
            <a:r>
              <a:rPr lang="en-US" altLang="en-US" sz="2400" b="1" dirty="0" err="1">
                <a:solidFill>
                  <a:srgbClr val="C00000"/>
                </a:solidFill>
                <a:effectLst>
                  <a:outerShdw blurRad="38100" dist="38100" dir="2700000" algn="tl">
                    <a:srgbClr val="000000">
                      <a:alpha val="43137"/>
                    </a:srgbClr>
                  </a:outerShdw>
                </a:effectLst>
                <a:latin typeface="Century Schoolbook" pitchFamily="18" charset="0"/>
              </a:rPr>
              <a:t>eneration</a:t>
            </a:r>
            <a:r>
              <a:rPr lang="en-US" altLang="en-US" sz="2400" b="1" dirty="0">
                <a:solidFill>
                  <a:srgbClr val="C00000"/>
                </a:solidFill>
                <a:effectLst>
                  <a:outerShdw blurRad="38100" dist="38100" dir="2700000" algn="tl">
                    <a:srgbClr val="000000">
                      <a:alpha val="43137"/>
                    </a:srgbClr>
                  </a:outerShdw>
                </a:effectLst>
                <a:latin typeface="Century Schoolbook" pitchFamily="18" charset="0"/>
              </a:rPr>
              <a:t>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3399149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iterate type="lt">
                                    <p:tmPct val="0"/>
                                  </p:iterate>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8" presetClass="emph" presetSubtype="0" fill="hold" nodeType="clickEffect">
                                  <p:stCondLst>
                                    <p:cond delay="0"/>
                                  </p:stCondLst>
                                  <p:iterate type="lt">
                                    <p:tmPct val="4000"/>
                                  </p:iterate>
                                  <p:childTnLst>
                                    <p:set>
                                      <p:cBhvr override="childStyle">
                                        <p:cTn id="155" dur="500" fill="hold"/>
                                        <p:tgtEl>
                                          <p:spTgt spid="13319">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1703672" y="577516"/>
            <a:ext cx="8735728" cy="1222408"/>
          </a:xfrm>
        </p:spPr>
        <p:txBody>
          <a:bodyPr/>
          <a:lstStyle/>
          <a:p>
            <a:r>
              <a:rPr lang="en-US" sz="3600" b="1" dirty="0">
                <a:solidFill>
                  <a:schemeClr val="bg1"/>
                </a:solidFill>
                <a:effectLst>
                  <a:outerShdw blurRad="38100" dist="38100" dir="2700000" algn="tl">
                    <a:srgbClr val="000000"/>
                  </a:outerShdw>
                </a:effectLst>
              </a:rPr>
              <a:t>German &amp; Swiss </a:t>
            </a:r>
            <a:r>
              <a:rPr lang="en-US" sz="3600" b="1" dirty="0" err="1">
                <a:solidFill>
                  <a:schemeClr val="bg1"/>
                </a:solidFill>
                <a:effectLst>
                  <a:outerShdw blurRad="38100" dist="38100" dir="2700000" algn="tl">
                    <a:srgbClr val="000000"/>
                  </a:outerShdw>
                </a:effectLst>
              </a:rPr>
              <a:t>Reformationists</a:t>
            </a:r>
            <a:r>
              <a:rPr lang="en-US" sz="3600" b="1" dirty="0">
                <a:solidFill>
                  <a:schemeClr val="bg1"/>
                </a:solidFill>
                <a:effectLst>
                  <a:outerShdw blurRad="38100" dist="38100" dir="2700000" algn="tl">
                    <a:srgbClr val="000000"/>
                  </a:outerShdw>
                </a:effectLst>
              </a:rPr>
              <a:t> Profess: </a:t>
            </a:r>
            <a:br>
              <a:rPr lang="en-US" sz="3600" b="1" dirty="0">
                <a:solidFill>
                  <a:schemeClr val="bg1"/>
                </a:solidFill>
                <a:effectLst>
                  <a:outerShdw blurRad="38100" dist="38100" dir="2700000" algn="tl">
                    <a:srgbClr val="000000"/>
                  </a:outerShdw>
                </a:effectLst>
              </a:rPr>
            </a:br>
            <a:r>
              <a:rPr lang="en-US" sz="4000" b="1" dirty="0">
                <a:effectLst>
                  <a:outerShdw blurRad="38100" dist="38100" dir="2700000" algn="tl">
                    <a:srgbClr val="FFFFFF"/>
                  </a:outerShdw>
                </a:effectLst>
              </a:rPr>
              <a:t>“All Faith Passive &amp; All Sin Disbelief”</a:t>
            </a:r>
          </a:p>
        </p:txBody>
      </p:sp>
      <p:sp>
        <p:nvSpPr>
          <p:cNvPr id="183299" name="Rectangle 3"/>
          <p:cNvSpPr>
            <a:spLocks noGrp="1" noChangeArrowheads="1"/>
          </p:cNvSpPr>
          <p:nvPr>
            <p:ph type="body" idx="1"/>
          </p:nvPr>
        </p:nvSpPr>
        <p:spPr>
          <a:xfrm>
            <a:off x="2310062" y="2146434"/>
            <a:ext cx="7902341" cy="3949565"/>
          </a:xfrm>
        </p:spPr>
        <p:txBody>
          <a:bodyPr/>
          <a:lstStyle/>
          <a:p>
            <a:pPr>
              <a:lnSpc>
                <a:spcPct val="90000"/>
              </a:lnSpc>
            </a:pPr>
            <a:r>
              <a:rPr lang="en-US" sz="2800" dirty="0">
                <a:effectLst>
                  <a:outerShdw blurRad="38100" dist="38100" dir="2700000" algn="tl">
                    <a:srgbClr val="000000">
                      <a:alpha val="43137"/>
                    </a:srgbClr>
                  </a:outerShdw>
                </a:effectLst>
              </a:rPr>
              <a:t>Lutheran Adventure The Great Monolithic Bifurcation Of The Middle Ages – Two Sides With Two Golden Age Reset Points:  Pope &amp; Catholic Loyalists To Charlemagne The Great;  Luther &amp; German Reformers To Constantine</a:t>
            </a:r>
          </a:p>
          <a:p>
            <a:pPr>
              <a:lnSpc>
                <a:spcPct val="90000"/>
              </a:lnSpc>
            </a:pPr>
            <a:r>
              <a:rPr lang="en-US" sz="800" dirty="0">
                <a:effectLst>
                  <a:outerShdw blurRad="38100" dist="38100" dir="2700000" algn="tl">
                    <a:srgbClr val="000000">
                      <a:alpha val="43137"/>
                    </a:srgbClr>
                  </a:outerShdw>
                </a:effectLst>
              </a:rPr>
              <a:t> </a:t>
            </a:r>
          </a:p>
          <a:p>
            <a:pPr>
              <a:lnSpc>
                <a:spcPct val="90000"/>
              </a:lnSpc>
            </a:pPr>
            <a:r>
              <a:rPr lang="en-US" u="sng" dirty="0">
                <a:effectLst>
                  <a:outerShdw blurRad="38100" dist="38100" dir="2700000" algn="tl">
                    <a:srgbClr val="000000">
                      <a:alpha val="43137"/>
                    </a:srgbClr>
                  </a:outerShdw>
                </a:effectLst>
              </a:rPr>
              <a:t>Protestant Reform Churches Of Two Types:   </a:t>
            </a:r>
            <a:r>
              <a:rPr lang="en-US" dirty="0">
                <a:effectLst>
                  <a:outerShdw blurRad="38100" dist="38100" dir="2700000" algn="tl">
                    <a:srgbClr val="000000">
                      <a:alpha val="43137"/>
                    </a:srgbClr>
                  </a:outerShdw>
                </a:effectLst>
              </a:rPr>
              <a:t>Princely Top-Down &amp; Grassroots Movement German Reform Categorized @Magisterial Geneva Reform Categorized @Magisterial      </a:t>
            </a:r>
          </a:p>
        </p:txBody>
      </p:sp>
    </p:spTree>
    <p:extLst>
      <p:ext uri="{BB962C8B-B14F-4D97-AF65-F5344CB8AC3E}">
        <p14:creationId xmlns:p14="http://schemas.microsoft.com/office/powerpoint/2010/main" val="344096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fade">
                                      <p:cBhvr>
                                        <p:cTn id="7" dur="2000"/>
                                        <p:tgtEl>
                                          <p:spTgt spid="183298"/>
                                        </p:tgtEl>
                                      </p:cBhvr>
                                    </p:animEffect>
                                    <p:anim calcmode="lin" valueType="num">
                                      <p:cBhvr>
                                        <p:cTn id="8" dur="2000" fill="hold"/>
                                        <p:tgtEl>
                                          <p:spTgt spid="183298"/>
                                        </p:tgtEl>
                                        <p:attrNameLst>
                                          <p:attrName>ppt_w</p:attrName>
                                        </p:attrNameLst>
                                      </p:cBhvr>
                                      <p:tavLst>
                                        <p:tav tm="0" fmla="#ppt_w*sin(2.5*pi*$)">
                                          <p:val>
                                            <p:fltVal val="0"/>
                                          </p:val>
                                        </p:tav>
                                        <p:tav tm="100000">
                                          <p:val>
                                            <p:fltVal val="1"/>
                                          </p:val>
                                        </p:tav>
                                      </p:tavLst>
                                    </p:anim>
                                    <p:anim calcmode="lin" valueType="num">
                                      <p:cBhvr>
                                        <p:cTn id="9" dur="2000" fill="hold"/>
                                        <p:tgtEl>
                                          <p:spTgt spid="18329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3299">
                                            <p:txEl>
                                              <p:pRg st="0" end="0"/>
                                            </p:txEl>
                                          </p:spTgt>
                                        </p:tgtEl>
                                        <p:attrNameLst>
                                          <p:attrName>style.visibility</p:attrName>
                                        </p:attrNameLst>
                                      </p:cBhvr>
                                      <p:to>
                                        <p:strVal val="visible"/>
                                      </p:to>
                                    </p:set>
                                    <p:anim calcmode="lin" valueType="num">
                                      <p:cBhvr>
                                        <p:cTn id="14" dur="1000" fill="hold"/>
                                        <p:tgtEl>
                                          <p:spTgt spid="183299">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83299">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83299">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183299">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183299">
                                            <p:txEl>
                                              <p:pRg st="1" end="1"/>
                                            </p:txEl>
                                          </p:spTgt>
                                        </p:tgtEl>
                                        <p:attrNameLst>
                                          <p:attrName>style.visibility</p:attrName>
                                        </p:attrNameLst>
                                      </p:cBhvr>
                                      <p:to>
                                        <p:strVal val="visible"/>
                                      </p:to>
                                    </p:set>
                                    <p:anim calcmode="lin" valueType="num">
                                      <p:cBhvr>
                                        <p:cTn id="20" dur="1000" fill="hold"/>
                                        <p:tgtEl>
                                          <p:spTgt spid="183299">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83299">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83299">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83299">
                                            <p:txEl>
                                              <p:pRg st="1" end="1"/>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183299">
                                            <p:txEl>
                                              <p:pRg st="2" end="2"/>
                                            </p:txEl>
                                          </p:spTgt>
                                        </p:tgtEl>
                                        <p:attrNameLst>
                                          <p:attrName>style.visibility</p:attrName>
                                        </p:attrNameLst>
                                      </p:cBhvr>
                                      <p:to>
                                        <p:strVal val="visible"/>
                                      </p:to>
                                    </p:set>
                                    <p:anim calcmode="lin" valueType="num">
                                      <p:cBhvr>
                                        <p:cTn id="26" dur="1000" fill="hold"/>
                                        <p:tgtEl>
                                          <p:spTgt spid="183299">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183299">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183299">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18329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183299">
                                            <p:txEl>
                                              <p:pRg st="2" end="2"/>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4" y="1580066"/>
            <a:ext cx="7296759" cy="4762011"/>
          </a:xfrm>
        </p:spPr>
        <p:txBody>
          <a:bodyPr>
            <a:normAutofit fontScale="77500" lnSpcReduction="20000"/>
          </a:bodyPr>
          <a:lstStyle/>
          <a:p>
            <a:r>
              <a:rPr lang="en-US" sz="2800" b="1" i="1" dirty="0">
                <a:solidFill>
                  <a:srgbClr val="C00000"/>
                </a:solidFill>
              </a:rPr>
              <a:t>PLATO(Teacher) VERSUS ARISTOTLE(Student)</a:t>
            </a:r>
          </a:p>
          <a:p>
            <a:r>
              <a:rPr lang="en-US" sz="2800" b="1" i="1" dirty="0">
                <a:solidFill>
                  <a:srgbClr val="C00000"/>
                </a:solidFill>
              </a:rPr>
              <a:t>IRENAEUS(2</a:t>
            </a:r>
            <a:r>
              <a:rPr lang="en-US" sz="2800" b="1" i="1" baseline="30000" dirty="0">
                <a:solidFill>
                  <a:srgbClr val="C00000"/>
                </a:solidFill>
              </a:rPr>
              <a:t>nd</a:t>
            </a:r>
            <a:r>
              <a:rPr lang="en-US" sz="2800" b="1" i="1" dirty="0">
                <a:solidFill>
                  <a:srgbClr val="C00000"/>
                </a:solidFill>
              </a:rPr>
              <a:t> Cent) VERSUS AUGUSTINE (4</a:t>
            </a:r>
            <a:r>
              <a:rPr lang="en-US" sz="2800" b="1" i="1" baseline="30000" dirty="0">
                <a:solidFill>
                  <a:srgbClr val="C00000"/>
                </a:solidFill>
              </a:rPr>
              <a:t>th</a:t>
            </a:r>
            <a:r>
              <a:rPr lang="en-US" sz="2800" b="1" i="1" dirty="0">
                <a:solidFill>
                  <a:srgbClr val="C00000"/>
                </a:solidFill>
              </a:rPr>
              <a:t>)</a:t>
            </a:r>
          </a:p>
          <a:p>
            <a:r>
              <a:rPr lang="en-US" sz="2800" b="1" i="1" dirty="0">
                <a:solidFill>
                  <a:srgbClr val="C00000"/>
                </a:solidFill>
              </a:rPr>
              <a:t>AUGUSTINIAN VERSUS PELAGIAN NEMESIS</a:t>
            </a:r>
          </a:p>
          <a:p>
            <a:r>
              <a:rPr lang="en-US" sz="2800" b="1" i="1" dirty="0">
                <a:solidFill>
                  <a:srgbClr val="C00000"/>
                </a:solidFill>
              </a:rPr>
              <a:t>AUGUSTINIAN(Old)/THOMISM(New Church)</a:t>
            </a:r>
          </a:p>
          <a:p>
            <a:r>
              <a:rPr lang="en-US" sz="2800" b="1" i="1" dirty="0">
                <a:solidFill>
                  <a:srgbClr val="C00000"/>
                </a:solidFill>
              </a:rPr>
              <a:t>DESIDERIUS ERASMUS VS. MARTIN LUTHER</a:t>
            </a:r>
          </a:p>
          <a:p>
            <a:r>
              <a:rPr lang="en-US" sz="7000" b="1" i="1" dirty="0">
                <a:solidFill>
                  <a:srgbClr val="C00000"/>
                </a:solidFill>
              </a:rPr>
              <a:t>ZWINGLI &amp; CALVIN </a:t>
            </a:r>
            <a:r>
              <a:rPr lang="en-US" sz="6400" b="1" i="1" dirty="0">
                <a:solidFill>
                  <a:srgbClr val="C00000"/>
                </a:solidFill>
              </a:rPr>
              <a:t>VS. </a:t>
            </a:r>
            <a:r>
              <a:rPr lang="en-US" sz="7100" b="1" i="1" dirty="0">
                <a:solidFill>
                  <a:srgbClr val="C00000"/>
                </a:solidFill>
              </a:rPr>
              <a:t>MARTIN LUTHER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177993009"/>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637322"/>
            <a:ext cx="9509760" cy="2435192"/>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Catholics &amp; Protestants disagree over </a:t>
            </a:r>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communion  host</a:t>
            </a:r>
          </a:p>
        </p:txBody>
      </p:sp>
    </p:spTree>
    <p:extLst>
      <p:ext uri="{BB962C8B-B14F-4D97-AF65-F5344CB8AC3E}">
        <p14:creationId xmlns:p14="http://schemas.microsoft.com/office/powerpoint/2010/main" val="2530978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8002" name="Rectangle 2" descr="Purple mesh"/>
          <p:cNvSpPr>
            <a:spLocks noGrp="1" noChangeArrowheads="1"/>
          </p:cNvSpPr>
          <p:nvPr>
            <p:ph type="body" idx="1"/>
          </p:nvPr>
        </p:nvSpPr>
        <p:spPr>
          <a:xfrm>
            <a:off x="2209800" y="1219200"/>
            <a:ext cx="76962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“Literally,  ‘the study of salvation.’</a:t>
            </a:r>
            <a:r>
              <a:rPr lang="en-US" b="1">
                <a:solidFill>
                  <a:srgbClr val="FFFF00"/>
                </a:solidFill>
                <a:effectLst>
                  <a:outerShdw blurRad="38100" dist="38100" dir="2700000" algn="tl">
                    <a:srgbClr val="000000"/>
                  </a:outerShdw>
                </a:effectLst>
                <a:latin typeface="Old English Text MT" pitchFamily="66" charset="0"/>
              </a:rPr>
              <a:t>      This topic within the corpus of systematic theology deals with the work of the triune God in bringing creation,  and especially humans,  to enjoy the divine purpose for existence;  ‘objective’ soteriology speaks     of the life, death, resurrection &amp; exaltation of Christ in relation to human salvation;  ‘subjective’  soteriology deals with the process whereby individuals are brought     to God’s saving goals.”</a:t>
            </a:r>
            <a:endParaRPr lang="en-US"/>
          </a:p>
        </p:txBody>
      </p:sp>
      <p:sp>
        <p:nvSpPr>
          <p:cNvPr id="3328003" name="WordArt 3"/>
          <p:cNvSpPr>
            <a:spLocks noChangeArrowheads="1" noChangeShapeType="1" noTextEdit="1"/>
          </p:cNvSpPr>
          <p:nvPr/>
        </p:nvSpPr>
        <p:spPr bwMode="auto">
          <a:xfrm>
            <a:off x="2133600" y="0"/>
            <a:ext cx="79629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SOTERIOLOGY</a:t>
            </a:r>
          </a:p>
        </p:txBody>
      </p:sp>
      <p:sp>
        <p:nvSpPr>
          <p:cNvPr id="33280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831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8003"/>
                                        </p:tgtEl>
                                        <p:attrNameLst>
                                          <p:attrName>style.visibility</p:attrName>
                                        </p:attrNameLst>
                                      </p:cBhvr>
                                      <p:to>
                                        <p:strVal val="visible"/>
                                      </p:to>
                                    </p:set>
                                    <p:anim calcmode="lin" valueType="num">
                                      <p:cBhvr>
                                        <p:cTn id="7" dur="5000" fill="hold"/>
                                        <p:tgtEl>
                                          <p:spTgt spid="3328003"/>
                                        </p:tgtEl>
                                        <p:attrNameLst>
                                          <p:attrName>ppt_w</p:attrName>
                                        </p:attrNameLst>
                                      </p:cBhvr>
                                      <p:tavLst>
                                        <p:tav tm="0" fmla="#ppt_w*sin(2.5*pi*$)">
                                          <p:val>
                                            <p:fltVal val="0"/>
                                          </p:val>
                                        </p:tav>
                                        <p:tav tm="100000">
                                          <p:val>
                                            <p:fltVal val="1"/>
                                          </p:val>
                                        </p:tav>
                                      </p:tavLst>
                                    </p:anim>
                                    <p:anim calcmode="lin" valueType="num">
                                      <p:cBhvr>
                                        <p:cTn id="8" dur="5000" fill="hold"/>
                                        <p:tgtEl>
                                          <p:spTgt spid="33280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8002">
                                            <p:txEl>
                                              <p:pRg st="0" end="0"/>
                                            </p:txEl>
                                          </p:spTgt>
                                        </p:tgtEl>
                                        <p:attrNameLst>
                                          <p:attrName>style.visibility</p:attrName>
                                        </p:attrNameLst>
                                      </p:cBhvr>
                                      <p:to>
                                        <p:strVal val="visible"/>
                                      </p:to>
                                    </p:set>
                                    <p:animEffect transition="in" filter="wipe(left)">
                                      <p:cBhvr>
                                        <p:cTn id="13" dur="500"/>
                                        <p:tgtEl>
                                          <p:spTgt spid="332800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8004"/>
                                        </p:tgtEl>
                                        <p:attrNameLst>
                                          <p:attrName>style.visibility</p:attrName>
                                        </p:attrNameLst>
                                      </p:cBhvr>
                                      <p:to>
                                        <p:strVal val="visible"/>
                                      </p:to>
                                    </p:set>
                                    <p:anim calcmode="lin" valueType="num">
                                      <p:cBhvr>
                                        <p:cTn id="18" dur="500" fill="hold"/>
                                        <p:tgtEl>
                                          <p:spTgt spid="3328004"/>
                                        </p:tgtEl>
                                        <p:attrNameLst>
                                          <p:attrName>ppt_w</p:attrName>
                                        </p:attrNameLst>
                                      </p:cBhvr>
                                      <p:tavLst>
                                        <p:tav tm="0">
                                          <p:val>
                                            <p:fltVal val="0"/>
                                          </p:val>
                                        </p:tav>
                                        <p:tav tm="100000">
                                          <p:val>
                                            <p:strVal val="#ppt_w"/>
                                          </p:val>
                                        </p:tav>
                                      </p:tavLst>
                                    </p:anim>
                                    <p:anim calcmode="lin" valueType="num">
                                      <p:cBhvr>
                                        <p:cTn id="19" dur="500" fill="hold"/>
                                        <p:tgtEl>
                                          <p:spTgt spid="3328004"/>
                                        </p:tgtEl>
                                        <p:attrNameLst>
                                          <p:attrName>ppt_h</p:attrName>
                                        </p:attrNameLst>
                                      </p:cBhvr>
                                      <p:tavLst>
                                        <p:tav tm="0">
                                          <p:val>
                                            <p:fltVal val="0"/>
                                          </p:val>
                                        </p:tav>
                                        <p:tav tm="100000">
                                          <p:val>
                                            <p:strVal val="#ppt_h"/>
                                          </p:val>
                                        </p:tav>
                                      </p:tavLst>
                                    </p:anim>
                                    <p:anim calcmode="lin" valueType="num">
                                      <p:cBhvr>
                                        <p:cTn id="20" dur="500" fill="hold"/>
                                        <p:tgtEl>
                                          <p:spTgt spid="3328004"/>
                                        </p:tgtEl>
                                        <p:attrNameLst>
                                          <p:attrName>ppt_x</p:attrName>
                                        </p:attrNameLst>
                                      </p:cBhvr>
                                      <p:tavLst>
                                        <p:tav tm="0">
                                          <p:val>
                                            <p:fltVal val="0.5"/>
                                          </p:val>
                                        </p:tav>
                                        <p:tav tm="100000">
                                          <p:val>
                                            <p:strVal val="#ppt_x"/>
                                          </p:val>
                                        </p:tav>
                                      </p:tavLst>
                                    </p:anim>
                                    <p:anim calcmode="lin" valueType="num">
                                      <p:cBhvr>
                                        <p:cTn id="21" dur="500" fill="hold"/>
                                        <p:tgtEl>
                                          <p:spTgt spid="33280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02" grpId="0" build="p" autoUpdateAnimBg="0" rev="1"/>
      <p:bldP spid="3328003" grpId="0" animBg="1"/>
      <p:bldP spid="3328004"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3906"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Acceptance of the concept of the Lord’s Supper as a sacrifice by  the priest was a gain for the power of the papacy because it was the pope who headed the hierarchy of clergymen who alone had the power to perform the miracle of the mass. </a:t>
            </a:r>
            <a:endParaRPr lang="en-US" sz="4400"/>
          </a:p>
        </p:txBody>
      </p:sp>
      <p:sp>
        <p:nvSpPr>
          <p:cNvPr id="3323907"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Doctrine Of The Mass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3907"/>
                                        </p:tgtEl>
                                        <p:attrNameLst>
                                          <p:attrName>style.visibility</p:attrName>
                                        </p:attrNameLst>
                                      </p:cBhvr>
                                      <p:to>
                                        <p:strVal val="visible"/>
                                      </p:to>
                                    </p:set>
                                    <p:anim calcmode="lin" valueType="num">
                                      <p:cBhvr>
                                        <p:cTn id="7" dur="5000" fill="hold"/>
                                        <p:tgtEl>
                                          <p:spTgt spid="3323907"/>
                                        </p:tgtEl>
                                        <p:attrNameLst>
                                          <p:attrName>ppt_w</p:attrName>
                                        </p:attrNameLst>
                                      </p:cBhvr>
                                      <p:tavLst>
                                        <p:tav tm="0" fmla="#ppt_w*sin(2.5*pi*$)">
                                          <p:val>
                                            <p:fltVal val="0"/>
                                          </p:val>
                                        </p:tav>
                                        <p:tav tm="100000">
                                          <p:val>
                                            <p:fltVal val="1"/>
                                          </p:val>
                                        </p:tav>
                                      </p:tavLst>
                                    </p:anim>
                                    <p:anim calcmode="lin" valueType="num">
                                      <p:cBhvr>
                                        <p:cTn id="8" dur="5000" fill="hold"/>
                                        <p:tgtEl>
                                          <p:spTgt spid="33239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3906">
                                            <p:txEl>
                                              <p:pRg st="1" end="1"/>
                                            </p:txEl>
                                          </p:spTgt>
                                        </p:tgtEl>
                                        <p:attrNameLst>
                                          <p:attrName>style.visibility</p:attrName>
                                        </p:attrNameLst>
                                      </p:cBhvr>
                                      <p:to>
                                        <p:strVal val="visible"/>
                                      </p:to>
                                    </p:set>
                                    <p:animEffect transition="in" filter="wipe(left)">
                                      <p:cBhvr>
                                        <p:cTn id="13" dur="500"/>
                                        <p:tgtEl>
                                          <p:spTgt spid="33239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3906" grpId="0" build="p" autoUpdateAnimBg="0" rev="1"/>
      <p:bldP spid="33239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2ACD5-A951-6E1A-11F1-01EBBCA4A056}"/>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29D366D-9C57-9405-A4C2-9AAA892621CA}"/>
              </a:ext>
            </a:extLst>
          </p:cNvPr>
          <p:cNvSpPr/>
          <p:nvPr/>
        </p:nvSpPr>
        <p:spPr>
          <a:xfrm>
            <a:off x="0" y="-206476"/>
            <a:ext cx="12192000" cy="203132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Those Who Do Not Study History </a:t>
            </a:r>
            <a:r>
              <a:rPr kumimoji="0" lang="en-US" sz="6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Are Doomed To Repeat It!</a:t>
            </a:r>
          </a:p>
        </p:txBody>
      </p:sp>
      <p:sp>
        <p:nvSpPr>
          <p:cNvPr id="5" name="Rectangle 4">
            <a:extLst>
              <a:ext uri="{FF2B5EF4-FFF2-40B4-BE49-F238E27FC236}">
                <a16:creationId xmlns:a16="http://schemas.microsoft.com/office/drawing/2014/main" id="{2AF7374A-703D-111D-1A5F-8FB6D5351EB3}"/>
              </a:ext>
            </a:extLst>
          </p:cNvPr>
          <p:cNvSpPr/>
          <p:nvPr/>
        </p:nvSpPr>
        <p:spPr>
          <a:xfrm>
            <a:off x="0" y="5122606"/>
            <a:ext cx="12192000"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Those That Do Study History Are Doomed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To Watch The World Repeat It!!</a:t>
            </a:r>
          </a:p>
        </p:txBody>
      </p:sp>
    </p:spTree>
    <p:extLst>
      <p:ext uri="{BB962C8B-B14F-4D97-AF65-F5344CB8AC3E}">
        <p14:creationId xmlns:p14="http://schemas.microsoft.com/office/powerpoint/2010/main" val="16038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4514" name="Rectangle 2" descr="Purple mesh"/>
          <p:cNvSpPr>
            <a:spLocks noGrp="1" noChangeArrowheads="1"/>
          </p:cNvSpPr>
          <p:nvPr>
            <p:ph type="body" idx="1"/>
          </p:nvPr>
        </p:nvSpPr>
        <p:spPr>
          <a:xfrm>
            <a:off x="2362200" y="1295400"/>
            <a:ext cx="7467600" cy="4876800"/>
          </a:xfrm>
          <a:blipFill dpi="0" rotWithShape="0">
            <a:blip r:embed="rId4" cstate="print"/>
            <a:srcRect/>
            <a:tile tx="0" ty="0" sx="100000" sy="100000" flip="none" algn="tl"/>
          </a:blipFill>
        </p:spPr>
        <p:txBody>
          <a:bodyPr/>
          <a:lstStyle/>
          <a:p>
            <a:pPr>
              <a:buFont typeface="Wingdings" pitchFamily="2" charset="2"/>
              <a:buChar char="v"/>
            </a:pPr>
            <a:endParaRPr lang="en-US" sz="900"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a:t>
            </a:r>
            <a:r>
              <a:rPr lang="en-US" sz="3600" b="1" dirty="0">
                <a:solidFill>
                  <a:srgbClr val="FFFF00"/>
                </a:solidFill>
                <a:effectLst>
                  <a:outerShdw blurRad="38100" dist="38100" dir="2700000" algn="tl">
                    <a:srgbClr val="000000"/>
                  </a:outerShdw>
                </a:effectLst>
                <a:latin typeface="Old English Text MT" pitchFamily="66" charset="0"/>
              </a:rPr>
              <a:t>“In Roman Catholic theology,  the belief that Christ is physically present in the </a:t>
            </a:r>
            <a:r>
              <a:rPr lang="en-US" sz="3600" b="1" dirty="0" err="1">
                <a:solidFill>
                  <a:srgbClr val="FFFF00"/>
                </a:solidFill>
                <a:effectLst>
                  <a:outerShdw blurRad="38100" dist="38100" dir="2700000" algn="tl">
                    <a:srgbClr val="000000"/>
                  </a:outerShdw>
                </a:effectLst>
                <a:latin typeface="Old English Text MT" pitchFamily="66" charset="0"/>
              </a:rPr>
              <a:t>eucharistic</a:t>
            </a:r>
            <a:r>
              <a:rPr lang="en-US" sz="3600" b="1" dirty="0">
                <a:solidFill>
                  <a:srgbClr val="FFFF00"/>
                </a:solidFill>
                <a:effectLst>
                  <a:outerShdw blurRad="38100" dist="38100" dir="2700000" algn="tl">
                    <a:srgbClr val="000000"/>
                  </a:outerShdw>
                </a:effectLst>
                <a:latin typeface="Old English Text MT" pitchFamily="66" charset="0"/>
              </a:rPr>
              <a:t> elements of bread (body) and wine(blood).  The doctrine was eventually used to prevent laity from partaking of the wine in case it should be accidentally spilled,  desecrating Christ himself.”</a:t>
            </a:r>
            <a:endParaRPr lang="en-US" sz="3600" b="1" dirty="0"/>
          </a:p>
        </p:txBody>
      </p:sp>
      <p:sp>
        <p:nvSpPr>
          <p:cNvPr id="3264515"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CONCOMITANCE</a:t>
            </a:r>
          </a:p>
        </p:txBody>
      </p:sp>
      <p:sp>
        <p:nvSpPr>
          <p:cNvPr id="32645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98921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4515"/>
                                        </p:tgtEl>
                                        <p:attrNameLst>
                                          <p:attrName>style.visibility</p:attrName>
                                        </p:attrNameLst>
                                      </p:cBhvr>
                                      <p:to>
                                        <p:strVal val="visible"/>
                                      </p:to>
                                    </p:set>
                                    <p:anim calcmode="lin" valueType="num">
                                      <p:cBhvr>
                                        <p:cTn id="7" dur="5000" fill="hold"/>
                                        <p:tgtEl>
                                          <p:spTgt spid="3264515"/>
                                        </p:tgtEl>
                                        <p:attrNameLst>
                                          <p:attrName>ppt_w</p:attrName>
                                        </p:attrNameLst>
                                      </p:cBhvr>
                                      <p:tavLst>
                                        <p:tav tm="0" fmla="#ppt_w*sin(2.5*pi*$)">
                                          <p:val>
                                            <p:fltVal val="0"/>
                                          </p:val>
                                        </p:tav>
                                        <p:tav tm="100000">
                                          <p:val>
                                            <p:fltVal val="1"/>
                                          </p:val>
                                        </p:tav>
                                      </p:tavLst>
                                    </p:anim>
                                    <p:anim calcmode="lin" valueType="num">
                                      <p:cBhvr>
                                        <p:cTn id="8" dur="5000" fill="hold"/>
                                        <p:tgtEl>
                                          <p:spTgt spid="32645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4514">
                                            <p:txEl>
                                              <p:pRg st="1" end="1"/>
                                            </p:txEl>
                                          </p:spTgt>
                                        </p:tgtEl>
                                        <p:attrNameLst>
                                          <p:attrName>style.visibility</p:attrName>
                                        </p:attrNameLst>
                                      </p:cBhvr>
                                      <p:to>
                                        <p:strVal val="visible"/>
                                      </p:to>
                                    </p:set>
                                    <p:animEffect transition="in" filter="wipe(left)">
                                      <p:cBhvr>
                                        <p:cTn id="13" dur="500"/>
                                        <p:tgtEl>
                                          <p:spTgt spid="32645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4516"/>
                                        </p:tgtEl>
                                        <p:attrNameLst>
                                          <p:attrName>style.visibility</p:attrName>
                                        </p:attrNameLst>
                                      </p:cBhvr>
                                      <p:to>
                                        <p:strVal val="visible"/>
                                      </p:to>
                                    </p:set>
                                    <p:anim calcmode="lin" valueType="num">
                                      <p:cBhvr>
                                        <p:cTn id="18" dur="500" fill="hold"/>
                                        <p:tgtEl>
                                          <p:spTgt spid="3264516"/>
                                        </p:tgtEl>
                                        <p:attrNameLst>
                                          <p:attrName>ppt_w</p:attrName>
                                        </p:attrNameLst>
                                      </p:cBhvr>
                                      <p:tavLst>
                                        <p:tav tm="0">
                                          <p:val>
                                            <p:fltVal val="0"/>
                                          </p:val>
                                        </p:tav>
                                        <p:tav tm="100000">
                                          <p:val>
                                            <p:strVal val="#ppt_w"/>
                                          </p:val>
                                        </p:tav>
                                      </p:tavLst>
                                    </p:anim>
                                    <p:anim calcmode="lin" valueType="num">
                                      <p:cBhvr>
                                        <p:cTn id="19" dur="500" fill="hold"/>
                                        <p:tgtEl>
                                          <p:spTgt spid="3264516"/>
                                        </p:tgtEl>
                                        <p:attrNameLst>
                                          <p:attrName>ppt_h</p:attrName>
                                        </p:attrNameLst>
                                      </p:cBhvr>
                                      <p:tavLst>
                                        <p:tav tm="0">
                                          <p:val>
                                            <p:fltVal val="0"/>
                                          </p:val>
                                        </p:tav>
                                        <p:tav tm="100000">
                                          <p:val>
                                            <p:strVal val="#ppt_h"/>
                                          </p:val>
                                        </p:tav>
                                      </p:tavLst>
                                    </p:anim>
                                    <p:anim calcmode="lin" valueType="num">
                                      <p:cBhvr>
                                        <p:cTn id="20" dur="500" fill="hold"/>
                                        <p:tgtEl>
                                          <p:spTgt spid="3264516"/>
                                        </p:tgtEl>
                                        <p:attrNameLst>
                                          <p:attrName>ppt_x</p:attrName>
                                        </p:attrNameLst>
                                      </p:cBhvr>
                                      <p:tavLst>
                                        <p:tav tm="0">
                                          <p:val>
                                            <p:fltVal val="0.5"/>
                                          </p:val>
                                        </p:tav>
                                        <p:tav tm="100000">
                                          <p:val>
                                            <p:strVal val="#ppt_x"/>
                                          </p:val>
                                        </p:tav>
                                      </p:tavLst>
                                    </p:anim>
                                    <p:anim calcmode="lin" valueType="num">
                                      <p:cBhvr>
                                        <p:cTn id="21" dur="500" fill="hold"/>
                                        <p:tgtEl>
                                          <p:spTgt spid="32645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4514" grpId="0" build="p" autoUpdateAnimBg="0" rev="1"/>
      <p:bldP spid="3264515" grpId="0" animBg="1"/>
      <p:bldP spid="32645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2162" name="Rectangle 2" descr="Purple mesh"/>
          <p:cNvSpPr>
            <a:spLocks noGrp="1" noChangeArrowheads="1"/>
          </p:cNvSpPr>
          <p:nvPr>
            <p:ph type="body" idx="1"/>
          </p:nvPr>
        </p:nvSpPr>
        <p:spPr>
          <a:xfrm>
            <a:off x="2209800" y="1524000"/>
            <a:ext cx="7848600" cy="51054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b="1" dirty="0">
                <a:solidFill>
                  <a:srgbClr val="FFFF00"/>
                </a:solidFill>
                <a:effectLst>
                  <a:outerShdw blurRad="38100" dist="38100" dir="2700000" algn="tl">
                    <a:srgbClr val="000000"/>
                  </a:outerShdw>
                </a:effectLst>
                <a:latin typeface="Old English Text MT" pitchFamily="66" charset="0"/>
              </a:rPr>
              <a:t>About 831 A.D.,  </a:t>
            </a:r>
            <a:r>
              <a:rPr lang="en-US" sz="3600" b="1" dirty="0" err="1">
                <a:solidFill>
                  <a:srgbClr val="FFFF00"/>
                </a:solidFill>
                <a:effectLst>
                  <a:outerShdw blurRad="38100" dist="38100" dir="2700000" algn="tl">
                    <a:srgbClr val="000000"/>
                  </a:outerShdw>
                </a:effectLst>
                <a:latin typeface="Old English Text MT" pitchFamily="66" charset="0"/>
              </a:rPr>
              <a:t>Pascha</a:t>
            </a:r>
            <a:r>
              <a:rPr lang="en-US" sz="3600" b="1" dirty="0">
                <a:solidFill>
                  <a:srgbClr val="FFFF00"/>
                </a:solidFill>
                <a:effectLst>
                  <a:outerShdw blurRad="38100" dist="38100" dir="2700000" algn="tl">
                    <a:srgbClr val="000000"/>
                  </a:outerShdw>
                </a:effectLst>
                <a:latin typeface="Old English Text MT" pitchFamily="66" charset="0"/>
              </a:rPr>
              <a:t> </a:t>
            </a:r>
            <a:r>
              <a:rPr lang="en-US" sz="3600" b="1" dirty="0" err="1">
                <a:solidFill>
                  <a:srgbClr val="FFFF00"/>
                </a:solidFill>
                <a:effectLst>
                  <a:outerShdw blurRad="38100" dist="38100" dir="2700000" algn="tl">
                    <a:srgbClr val="000000"/>
                  </a:outerShdw>
                </a:effectLst>
                <a:latin typeface="Old English Text MT" pitchFamily="66" charset="0"/>
              </a:rPr>
              <a:t>Radbertus</a:t>
            </a:r>
            <a:r>
              <a:rPr lang="en-US" sz="3600" b="1" dirty="0">
                <a:solidFill>
                  <a:srgbClr val="FFFF00"/>
                </a:solidFill>
                <a:effectLst>
                  <a:outerShdw blurRad="38100" dist="38100" dir="2700000" algn="tl">
                    <a:srgbClr val="000000"/>
                  </a:outerShdw>
                </a:effectLst>
                <a:latin typeface="Old English Text MT" pitchFamily="66" charset="0"/>
              </a:rPr>
              <a:t>,  a monk in the monastery of </a:t>
            </a:r>
            <a:r>
              <a:rPr lang="en-US" sz="3600" b="1" dirty="0" err="1">
                <a:solidFill>
                  <a:srgbClr val="FFFF00"/>
                </a:solidFill>
                <a:effectLst>
                  <a:outerShdw blurRad="38100" dist="38100" dir="2700000" algn="tl">
                    <a:srgbClr val="000000"/>
                  </a:outerShdw>
                </a:effectLst>
                <a:latin typeface="Old English Text MT" pitchFamily="66" charset="0"/>
              </a:rPr>
              <a:t>Corbie</a:t>
            </a:r>
            <a:r>
              <a:rPr lang="en-US" sz="3600" b="1" dirty="0">
                <a:solidFill>
                  <a:srgbClr val="FFFF00"/>
                </a:solidFill>
                <a:effectLst>
                  <a:outerShdw blurRad="38100" dist="38100" dir="2700000" algn="tl">
                    <a:srgbClr val="000000"/>
                  </a:outerShdw>
                </a:effectLst>
                <a:latin typeface="Old English Text MT" pitchFamily="66" charset="0"/>
              </a:rPr>
              <a:t> near the city of Amiens,  began to teach that by a divine miracle the substance of the bread and the wine was actually changed into the body &amp; blood of Christ. He set forth these views in a book entitled -  ‘Of The Body &amp; Blood Of The Lord.’</a:t>
            </a:r>
          </a:p>
          <a:p>
            <a:pPr>
              <a:buFont typeface="Wingdings" pitchFamily="2" charset="2"/>
              <a:buChar char="v"/>
            </a:pPr>
            <a:endParaRPr lang="en-US" sz="3600" dirty="0"/>
          </a:p>
        </p:txBody>
      </p:sp>
      <p:sp>
        <p:nvSpPr>
          <p:cNvPr id="5212163" name="WordArt 3"/>
          <p:cNvSpPr>
            <a:spLocks noChangeArrowheads="1" noChangeShapeType="1" noTextEdit="1"/>
          </p:cNvSpPr>
          <p:nvPr/>
        </p:nvSpPr>
        <p:spPr bwMode="auto">
          <a:xfrm>
            <a:off x="2209800" y="152400"/>
            <a:ext cx="7848600" cy="12192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TRANSUBSTANTIATION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2163"/>
                                        </p:tgtEl>
                                        <p:attrNameLst>
                                          <p:attrName>style.visibility</p:attrName>
                                        </p:attrNameLst>
                                      </p:cBhvr>
                                      <p:to>
                                        <p:strVal val="visible"/>
                                      </p:to>
                                    </p:set>
                                    <p:anim calcmode="lin" valueType="num">
                                      <p:cBhvr>
                                        <p:cTn id="7" dur="5000" fill="hold"/>
                                        <p:tgtEl>
                                          <p:spTgt spid="5212163"/>
                                        </p:tgtEl>
                                        <p:attrNameLst>
                                          <p:attrName>ppt_w</p:attrName>
                                        </p:attrNameLst>
                                      </p:cBhvr>
                                      <p:tavLst>
                                        <p:tav tm="0" fmla="#ppt_w*sin(2.5*pi*$)">
                                          <p:val>
                                            <p:fltVal val="0"/>
                                          </p:val>
                                        </p:tav>
                                        <p:tav tm="100000">
                                          <p:val>
                                            <p:fltVal val="1"/>
                                          </p:val>
                                        </p:tav>
                                      </p:tavLst>
                                    </p:anim>
                                    <p:anim calcmode="lin" valueType="num">
                                      <p:cBhvr>
                                        <p:cTn id="8" dur="5000" fill="hold"/>
                                        <p:tgtEl>
                                          <p:spTgt spid="52121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2162">
                                            <p:txEl>
                                              <p:pRg st="1" end="1"/>
                                            </p:txEl>
                                          </p:spTgt>
                                        </p:tgtEl>
                                        <p:attrNameLst>
                                          <p:attrName>style.visibility</p:attrName>
                                        </p:attrNameLst>
                                      </p:cBhvr>
                                      <p:to>
                                        <p:strVal val="visible"/>
                                      </p:to>
                                    </p:set>
                                    <p:animEffect transition="in" filter="wipe(left)">
                                      <p:cBhvr>
                                        <p:cTn id="13" dur="500"/>
                                        <p:tgtEl>
                                          <p:spTgt spid="52121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62" grpId="0" build="p" autoUpdateAnimBg="0" rev="1"/>
      <p:bldP spid="521216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2286000" y="990600"/>
            <a:ext cx="7924800" cy="28194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993366"/>
                </a:solidFill>
                <a:effectLst/>
                <a:uLnTx/>
                <a:uFillTx/>
                <a:latin typeface="Arial Black"/>
                <a:ea typeface="+mn-ea"/>
                <a:cs typeface="+mn-cs"/>
              </a:rPr>
              <a:t>Religious</a:t>
            </a:r>
          </a:p>
        </p:txBody>
      </p:sp>
      <p:sp>
        <p:nvSpPr>
          <p:cNvPr id="509955" name="WordArt 3"/>
          <p:cNvSpPr>
            <a:spLocks noChangeArrowheads="1" noChangeShapeType="1" noTextEdit="1"/>
          </p:cNvSpPr>
          <p:nvPr/>
        </p:nvSpPr>
        <p:spPr bwMode="auto">
          <a:xfrm>
            <a:off x="1676400" y="4191000"/>
            <a:ext cx="8839200" cy="25146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0000"/>
                </a:solidFill>
                <a:effectLst/>
                <a:uLnTx/>
                <a:uFillTx/>
                <a:latin typeface="Times New Roman"/>
                <a:ea typeface="+mn-ea"/>
                <a:cs typeface="Times New Roman"/>
              </a:rPr>
              <a:t>Divergence</a:t>
            </a:r>
          </a:p>
        </p:txBody>
      </p:sp>
      <p:sp>
        <p:nvSpPr>
          <p:cNvPr id="509956" name="WordArt 4"/>
          <p:cNvSpPr>
            <a:spLocks noChangeArrowheads="1" noChangeShapeType="1" noTextEdit="1"/>
          </p:cNvSpPr>
          <p:nvPr/>
        </p:nvSpPr>
        <p:spPr bwMode="auto">
          <a:xfrm>
            <a:off x="1676400" y="2590800"/>
            <a:ext cx="8839200" cy="2209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Soteriological Exclusivity</a:t>
            </a:r>
          </a:p>
        </p:txBody>
      </p:sp>
    </p:spTree>
    <p:extLst>
      <p:ext uri="{BB962C8B-B14F-4D97-AF65-F5344CB8AC3E}">
        <p14:creationId xmlns:p14="http://schemas.microsoft.com/office/powerpoint/2010/main" val="327507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53474" name="Rectangle 2"/>
          <p:cNvSpPr>
            <a:spLocks noGrp="1" noChangeArrowheads="1"/>
          </p:cNvSpPr>
          <p:nvPr>
            <p:ph type="title"/>
          </p:nvPr>
        </p:nvSpPr>
        <p:spPr>
          <a:xfrm>
            <a:off x="654519" y="731520"/>
            <a:ext cx="10847670" cy="716280"/>
          </a:xfrm>
        </p:spPr>
        <p:txBody>
          <a:bodyPr/>
          <a:lstStyle/>
          <a:p>
            <a:r>
              <a:rPr lang="en-US" sz="3600" b="1" dirty="0">
                <a:effectLst>
                  <a:outerShdw blurRad="38100" dist="38100" dir="2700000" algn="tl">
                    <a:srgbClr val="C0C0C0"/>
                  </a:outerShdw>
                </a:effectLst>
              </a:rPr>
              <a:t>ROMAN MASS OR PROTESTANT MEMORIAL  </a:t>
            </a:r>
            <a:r>
              <a:rPr lang="en-US" sz="3600" dirty="0">
                <a:effectLst>
                  <a:outerShdw blurRad="38100" dist="38100" dir="2700000" algn="tl">
                    <a:srgbClr val="C0C0C0"/>
                  </a:outerShdw>
                </a:effectLst>
              </a:rPr>
              <a:t> </a:t>
            </a:r>
            <a:r>
              <a:rPr lang="en-US" sz="4800" u="sng" dirty="0">
                <a:solidFill>
                  <a:srgbClr val="FFFFFF"/>
                </a:solidFill>
                <a:effectLst>
                  <a:outerShdw blurRad="38100" dist="38100" dir="2700000" algn="tl">
                    <a:srgbClr val="C0C0C0"/>
                  </a:outerShdw>
                </a:effectLst>
                <a:latin typeface="Algerian" pitchFamily="82" charset="0"/>
              </a:rPr>
              <a:t>THE COMMUNION IN ONE KIND</a:t>
            </a:r>
          </a:p>
        </p:txBody>
      </p:sp>
      <p:sp>
        <p:nvSpPr>
          <p:cNvPr id="5353475"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000" b="1" i="1" dirty="0">
                <a:solidFill>
                  <a:srgbClr val="FFFF00"/>
                </a:solidFill>
                <a:effectLst>
                  <a:outerShdw blurRad="38100" dist="38100" dir="2700000" algn="tl">
                    <a:srgbClr val="C0C0C0"/>
                  </a:outerShdw>
                </a:effectLst>
              </a:rPr>
              <a:t>“We observe that this decree of the Council of Constance,  although making a law of communion in one kind for the laity of the Roman Catholic Church,  plainly admits that the practice of the primitive church was of all Christians receiving both the bread and the cup,   even as was ordained by Christ.  This is an inadvertent admission that the dogma of communion in one kind is of human &amp; not divine origin and that,  therefore,  the Roman Catholic Church has departed from  the practice of the primitive church.  We can see from this definition {Cardinal Gibbons}  that the dogmas of transubstantiation and communion in one kind are ingeniously connected together,  that the Roman Catholic Church teaches that Christ,  whole and entire,  His soul,  body,  divinity,  is contained in either species.  To support this unscriptural doctrine,  what is purported to be the Lord’s Supper is    cut in half;  transubstantiation justifies communion in one kind,       and communion in one kind proves transubstantiation.”</a:t>
            </a:r>
          </a:p>
        </p:txBody>
      </p:sp>
      <p:sp>
        <p:nvSpPr>
          <p:cNvPr id="5353476"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"The Lord's Supper" by James M. Tolle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53475">
                                            <p:txEl>
                                              <p:pRg st="0" end="0"/>
                                            </p:txEl>
                                          </p:spTgt>
                                        </p:tgtEl>
                                        <p:attrNameLst>
                                          <p:attrName>style.visibility</p:attrName>
                                        </p:attrNameLst>
                                      </p:cBhvr>
                                      <p:to>
                                        <p:strVal val="visible"/>
                                      </p:to>
                                    </p:set>
                                    <p:anim calcmode="lin" valueType="num">
                                      <p:cBhvr>
                                        <p:cTn id="7" dur="500" fill="hold"/>
                                        <p:tgtEl>
                                          <p:spTgt spid="535347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5347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3475"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55522" name="Rectangle 2"/>
          <p:cNvSpPr>
            <a:spLocks noGrp="1" noChangeArrowheads="1"/>
          </p:cNvSpPr>
          <p:nvPr>
            <p:ph type="title"/>
          </p:nvPr>
        </p:nvSpPr>
        <p:spPr>
          <a:xfrm>
            <a:off x="664143" y="457200"/>
            <a:ext cx="10847671" cy="1066800"/>
          </a:xfrm>
        </p:spPr>
        <p:txBody>
          <a:bodyPr/>
          <a:lstStyle/>
          <a:p>
            <a:r>
              <a:rPr lang="en-US" sz="3600" b="1" dirty="0">
                <a:effectLst>
                  <a:outerShdw blurRad="38100" dist="38100" dir="2700000" algn="tl">
                    <a:srgbClr val="C0C0C0"/>
                  </a:outerShdw>
                </a:effectLst>
              </a:rPr>
              <a:t>ROMAN MASS OR PROTESTANT MEMORIAL  </a:t>
            </a:r>
            <a:r>
              <a:rPr lang="en-US" sz="3600" dirty="0">
                <a:effectLst>
                  <a:outerShdw blurRad="38100" dist="38100" dir="2700000" algn="tl">
                    <a:srgbClr val="C0C0C0"/>
                  </a:outerShdw>
                </a:effectLst>
              </a:rPr>
              <a:t> </a:t>
            </a:r>
            <a:r>
              <a:rPr lang="en-US" sz="4800" u="sng" dirty="0">
                <a:solidFill>
                  <a:srgbClr val="FFFFFF"/>
                </a:solidFill>
                <a:effectLst>
                  <a:outerShdw blurRad="38100" dist="38100" dir="2700000" algn="tl">
                    <a:srgbClr val="C0C0C0"/>
                  </a:outerShdw>
                </a:effectLst>
                <a:latin typeface="Algerian" pitchFamily="82" charset="0"/>
              </a:rPr>
              <a:t>THE COMMUNION IN ONE KIND</a:t>
            </a:r>
          </a:p>
        </p:txBody>
      </p:sp>
      <p:sp>
        <p:nvSpPr>
          <p:cNvPr id="5355523"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400" b="1" i="1" dirty="0">
                <a:solidFill>
                  <a:srgbClr val="FFFF00"/>
                </a:solidFill>
                <a:effectLst>
                  <a:outerShdw blurRad="38100" dist="38100" dir="2700000" algn="tl">
                    <a:srgbClr val="C0C0C0"/>
                  </a:outerShdw>
                </a:effectLst>
              </a:rPr>
              <a:t>Concerning the necessity of each communicant partaking of the cup at the Lord’s table,  Adam Clark observed,</a:t>
            </a:r>
          </a:p>
          <a:p>
            <a:pPr>
              <a:lnSpc>
                <a:spcPct val="90000"/>
              </a:lnSpc>
              <a:buFont typeface="Wingdings" pitchFamily="2" charset="2"/>
              <a:buChar char="§"/>
            </a:pPr>
            <a:r>
              <a:rPr lang="en-US" sz="2400" b="1" i="1" dirty="0">
                <a:solidFill>
                  <a:srgbClr val="FFFF00"/>
                </a:solidFill>
                <a:effectLst>
                  <a:outerShdw blurRad="38100" dist="38100" dir="2700000" algn="tl">
                    <a:srgbClr val="C0C0C0"/>
                  </a:outerShdw>
                </a:effectLst>
              </a:rPr>
              <a:t> “With respect of the bread,  Jesus had before simply said,  ‘Take,  eat,  this is my body’;  but concerning the cup,  he says,  ‘Drink you all of this’;  for as this pointed out the very essence of the institution, the blood of the atonement,  it was necessary that each should have a particular application of it;  therefore he said,  </a:t>
            </a:r>
            <a:r>
              <a:rPr lang="en-US" sz="2400" b="1" i="1" u="sng" dirty="0">
                <a:solidFill>
                  <a:srgbClr val="FFFF00"/>
                </a:solidFill>
                <a:effectLst>
                  <a:outerShdw blurRad="38100" dist="38100" dir="2700000" algn="tl">
                    <a:srgbClr val="C0C0C0"/>
                  </a:outerShdw>
                </a:effectLst>
              </a:rPr>
              <a:t>Drink ye All Of This </a:t>
            </a:r>
            <a:r>
              <a:rPr lang="en-US" sz="2400" b="1" i="1" dirty="0">
                <a:solidFill>
                  <a:srgbClr val="FFFF00"/>
                </a:solidFill>
                <a:effectLst>
                  <a:outerShdw blurRad="38100" dist="38100" dir="2700000" algn="tl">
                    <a:srgbClr val="C0C0C0"/>
                  </a:outerShdw>
                </a:effectLst>
              </a:rPr>
              <a:t>By this we are taught  that the cup is essential to…    the Lord’s supper; so that they who deny the cup to the people,  sin against God’s institution and they who receive not the cup,  are not partakers of the body and blood of Christ.”</a:t>
            </a:r>
          </a:p>
        </p:txBody>
      </p:sp>
      <p:sp>
        <p:nvSpPr>
          <p:cNvPr id="535552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"The Lord's Supper" by James M. Tolle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55523">
                                            <p:txEl>
                                              <p:pRg st="0" end="0"/>
                                            </p:txEl>
                                          </p:spTgt>
                                        </p:tgtEl>
                                        <p:attrNameLst>
                                          <p:attrName>style.visibility</p:attrName>
                                        </p:attrNameLst>
                                      </p:cBhvr>
                                      <p:to>
                                        <p:strVal val="visible"/>
                                      </p:to>
                                    </p:set>
                                    <p:anim calcmode="lin" valueType="num">
                                      <p:cBhvr>
                                        <p:cTn id="7" dur="500" fill="hold"/>
                                        <p:tgtEl>
                                          <p:spTgt spid="535552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5552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55523">
                                            <p:txEl>
                                              <p:pRg st="1" end="1"/>
                                            </p:txEl>
                                          </p:spTgt>
                                        </p:tgtEl>
                                        <p:attrNameLst>
                                          <p:attrName>style.visibility</p:attrName>
                                        </p:attrNameLst>
                                      </p:cBhvr>
                                      <p:to>
                                        <p:strVal val="visible"/>
                                      </p:to>
                                    </p:set>
                                    <p:anim calcmode="lin" valueType="num">
                                      <p:cBhvr>
                                        <p:cTn id="13" dur="500" fill="hold"/>
                                        <p:tgtEl>
                                          <p:spTgt spid="5355523">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5355523">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23"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59618" name="Rectangle 2"/>
          <p:cNvSpPr>
            <a:spLocks noGrp="1" noChangeArrowheads="1"/>
          </p:cNvSpPr>
          <p:nvPr>
            <p:ph type="title"/>
          </p:nvPr>
        </p:nvSpPr>
        <p:spPr>
          <a:xfrm>
            <a:off x="625642" y="457200"/>
            <a:ext cx="10937093" cy="1066800"/>
          </a:xfrm>
        </p:spPr>
        <p:txBody>
          <a:bodyPr/>
          <a:lstStyle/>
          <a:p>
            <a:r>
              <a:rPr lang="en-US" sz="4000" b="1" dirty="0">
                <a:effectLst>
                  <a:outerShdw blurRad="38100" dist="38100" dir="2700000" algn="tl">
                    <a:srgbClr val="C0C0C0"/>
                  </a:outerShdw>
                </a:effectLst>
              </a:rPr>
              <a:t>The Sealing Blood Of The Covenant Of Grace                               </a:t>
            </a:r>
            <a:r>
              <a:rPr lang="en-US" sz="4800" u="sng" dirty="0">
                <a:solidFill>
                  <a:srgbClr val="FFFFFF"/>
                </a:solidFill>
                <a:effectLst>
                  <a:outerShdw blurRad="38100" dist="38100" dir="2700000" algn="tl">
                    <a:srgbClr val="C0C0C0"/>
                  </a:outerShdw>
                </a:effectLst>
                <a:latin typeface="Algerian" pitchFamily="82" charset="0"/>
              </a:rPr>
              <a:t>The Mass Or Memorial Debate</a:t>
            </a:r>
          </a:p>
        </p:txBody>
      </p:sp>
      <p:sp>
        <p:nvSpPr>
          <p:cNvPr id="5359619" name="Rectangle 3"/>
          <p:cNvSpPr>
            <a:spLocks noGrp="1" noChangeArrowheads="1"/>
          </p:cNvSpPr>
          <p:nvPr>
            <p:ph type="body" idx="1"/>
          </p:nvPr>
        </p:nvSpPr>
        <p:spPr>
          <a:xfrm>
            <a:off x="2057400" y="1752600"/>
            <a:ext cx="8077200" cy="4495800"/>
          </a:xfrm>
        </p:spPr>
        <p:txBody>
          <a:bodyPr/>
          <a:lstStyle/>
          <a:p>
            <a:pPr>
              <a:buFont typeface="Wingdings" pitchFamily="2" charset="2"/>
              <a:buChar char="§"/>
            </a:pPr>
            <a:r>
              <a:rPr lang="en-US" sz="2800" b="1" i="1">
                <a:solidFill>
                  <a:srgbClr val="FFFF00"/>
                </a:solidFill>
                <a:effectLst>
                  <a:outerShdw blurRad="38100" dist="38100" dir="2700000" algn="tl">
                    <a:srgbClr val="C0C0C0"/>
                  </a:outerShdw>
                </a:effectLst>
              </a:rPr>
              <a:t>Matthew 26: 28  -  “My Blood Of The Covenant”</a:t>
            </a:r>
          </a:p>
          <a:p>
            <a:pPr>
              <a:buFont typeface="Wingdings" pitchFamily="2" charset="2"/>
              <a:buChar char="§"/>
            </a:pPr>
            <a:r>
              <a:rPr lang="en-US" sz="2400" b="1" i="1">
                <a:solidFill>
                  <a:srgbClr val="FFFF00"/>
                </a:solidFill>
                <a:effectLst>
                  <a:outerShdw blurRad="38100" dist="38100" dir="2700000" algn="tl">
                    <a:srgbClr val="C0C0C0"/>
                  </a:outerShdw>
                </a:effectLst>
              </a:rPr>
              <a:t>In ancient times, covenants were ratified in different ways;  sometimes,  for instance,  the contracting parties were held to be bound by eating salt together;  sometimes by partaking together of a sacrificial meal;  sometimes by passing between the divided pieces of slaughtered animals;  and especially by the use,  still prevalent in many parts of the world,  of blood,  as by each of the parties tasting each other’s blood,  or smearing himself with it,  or letting it be mingled with his own etc.,  or by dipping their hands in    the blood of the slaughtered animal.</a:t>
            </a:r>
          </a:p>
        </p:txBody>
      </p:sp>
      <p:sp>
        <p:nvSpPr>
          <p:cNvPr id="5359620"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"The Lord's Supper" by James M. Tolle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59619">
                                            <p:txEl>
                                              <p:pRg st="0" end="0"/>
                                            </p:txEl>
                                          </p:spTgt>
                                        </p:tgtEl>
                                        <p:attrNameLst>
                                          <p:attrName>style.visibility</p:attrName>
                                        </p:attrNameLst>
                                      </p:cBhvr>
                                      <p:to>
                                        <p:strVal val="visible"/>
                                      </p:to>
                                    </p:set>
                                    <p:anim calcmode="lin" valueType="num">
                                      <p:cBhvr>
                                        <p:cTn id="7" dur="500" fill="hold"/>
                                        <p:tgtEl>
                                          <p:spTgt spid="535961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5961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59619">
                                            <p:txEl>
                                              <p:pRg st="1" end="1"/>
                                            </p:txEl>
                                          </p:spTgt>
                                        </p:tgtEl>
                                        <p:attrNameLst>
                                          <p:attrName>style.visibility</p:attrName>
                                        </p:attrNameLst>
                                      </p:cBhvr>
                                      <p:to>
                                        <p:strVal val="visible"/>
                                      </p:to>
                                    </p:set>
                                    <p:anim calcmode="lin" valueType="num">
                                      <p:cBhvr>
                                        <p:cTn id="13" dur="500" fill="hold"/>
                                        <p:tgtEl>
                                          <p:spTgt spid="5359619">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5359619">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9619"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47330" name="Rectangle 2"/>
          <p:cNvSpPr>
            <a:spLocks noGrp="1" noChangeArrowheads="1"/>
          </p:cNvSpPr>
          <p:nvPr>
            <p:ph type="title"/>
          </p:nvPr>
        </p:nvSpPr>
        <p:spPr>
          <a:xfrm>
            <a:off x="654517" y="457200"/>
            <a:ext cx="10876547" cy="1066800"/>
          </a:xfrm>
        </p:spPr>
        <p:txBody>
          <a:bodyPr/>
          <a:lstStyle/>
          <a:p>
            <a:r>
              <a:rPr lang="en-US" sz="3600" b="1" dirty="0">
                <a:effectLst>
                  <a:outerShdw blurRad="38100" dist="38100" dir="2700000" algn="tl">
                    <a:srgbClr val="C0C0C0"/>
                  </a:outerShdw>
                </a:effectLst>
              </a:rPr>
              <a:t>ROMAN MASS OR PROTESTANT MEMORIAL</a:t>
            </a:r>
            <a:r>
              <a:rPr lang="en-US" sz="3600" dirty="0">
                <a:effectLst>
                  <a:outerShdw blurRad="38100" dist="38100" dir="2700000" algn="tl">
                    <a:srgbClr val="C0C0C0"/>
                  </a:outerShdw>
                </a:effectLst>
              </a:rPr>
              <a:t> </a:t>
            </a:r>
            <a:r>
              <a:rPr lang="en-US" sz="4800" u="sng" dirty="0">
                <a:solidFill>
                  <a:srgbClr val="FFFFFF"/>
                </a:solidFill>
                <a:effectLst>
                  <a:outerShdw blurRad="38100" dist="38100" dir="2700000" algn="tl">
                    <a:srgbClr val="C0C0C0"/>
                  </a:outerShdw>
                </a:effectLst>
                <a:latin typeface="Algerian" pitchFamily="82" charset="0"/>
              </a:rPr>
              <a:t>SACRAMENT OR SACRIFICE</a:t>
            </a:r>
          </a:p>
        </p:txBody>
      </p:sp>
      <p:sp>
        <p:nvSpPr>
          <p:cNvPr id="5347331" name="Rectangle 3"/>
          <p:cNvSpPr>
            <a:spLocks noGrp="1" noChangeArrowheads="1"/>
          </p:cNvSpPr>
          <p:nvPr>
            <p:ph type="body" idx="1"/>
          </p:nvPr>
        </p:nvSpPr>
        <p:spPr>
          <a:xfrm>
            <a:off x="2057400" y="1676400"/>
            <a:ext cx="8077200" cy="4572000"/>
          </a:xfrm>
        </p:spPr>
        <p:txBody>
          <a:bodyPr/>
          <a:lstStyle/>
          <a:p>
            <a:pPr>
              <a:lnSpc>
                <a:spcPct val="90000"/>
              </a:lnSpc>
              <a:buFont typeface="Wingdings" pitchFamily="2" charset="2"/>
              <a:buChar char="§"/>
            </a:pPr>
            <a:r>
              <a:rPr lang="en-US" sz="2400" b="1" i="1">
                <a:solidFill>
                  <a:srgbClr val="FFFF00"/>
                </a:solidFill>
                <a:effectLst>
                  <a:outerShdw blurRad="38100" dist="38100" dir="2700000" algn="tl">
                    <a:srgbClr val="C0C0C0"/>
                  </a:outerShdw>
                </a:effectLst>
              </a:rPr>
              <a:t>“The Word of God teaches us plainly that there is no other sacrifice for sin than the perfect sacrifice of Jesus. And yet Rome teaches that the Lord’s Supper is a sacrifice for sin – not a sacrament only, as Protestant churches teach,  but a sacrifice.   A sacrament is a sign and seal of  the grace of God,  but a sacrifice is the offering to God of a living body (man or animal) to wipe out our guilt in the sight of God,  and thus to make possible our deliverance from the death we have deserved because of our sins.  There is a very important difference between a sacrament and a sacrifice.  A sacrament can never make atonement for our sin and thus cover our guilt in the sight of God.  A sacrifice,  if ordained by God,  as were the sacrifices of Old Testament,  can make atonement for sin.”  </a:t>
            </a:r>
            <a:endParaRPr lang="en-US" sz="2000" b="1" i="1">
              <a:solidFill>
                <a:srgbClr val="FFFF00"/>
              </a:solidFill>
              <a:effectLst>
                <a:outerShdw blurRad="38100" dist="38100" dir="2700000" algn="tl">
                  <a:srgbClr val="C0C0C0"/>
                </a:outerShdw>
              </a:effectLst>
            </a:endParaRPr>
          </a:p>
        </p:txBody>
      </p:sp>
      <p:sp>
        <p:nvSpPr>
          <p:cNvPr id="534733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"What Rome Teaches" by Edward J. Tanis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47331">
                                            <p:txEl>
                                              <p:pRg st="0" end="0"/>
                                            </p:txEl>
                                          </p:spTgt>
                                        </p:tgtEl>
                                        <p:attrNameLst>
                                          <p:attrName>style.visibility</p:attrName>
                                        </p:attrNameLst>
                                      </p:cBhvr>
                                      <p:to>
                                        <p:strVal val="visible"/>
                                      </p:to>
                                    </p:set>
                                    <p:anim calcmode="lin" valueType="num">
                                      <p:cBhvr>
                                        <p:cTn id="7" dur="500" fill="hold"/>
                                        <p:tgtEl>
                                          <p:spTgt spid="534733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47331">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7331"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49378" name="Rectangle 2"/>
          <p:cNvSpPr>
            <a:spLocks noGrp="1" noChangeArrowheads="1"/>
          </p:cNvSpPr>
          <p:nvPr>
            <p:ph type="title"/>
          </p:nvPr>
        </p:nvSpPr>
        <p:spPr>
          <a:xfrm>
            <a:off x="673768" y="457200"/>
            <a:ext cx="10818796" cy="1066800"/>
          </a:xfrm>
        </p:spPr>
        <p:txBody>
          <a:bodyPr/>
          <a:lstStyle/>
          <a:p>
            <a:r>
              <a:rPr lang="en-US" sz="3600" b="1" dirty="0">
                <a:effectLst>
                  <a:outerShdw blurRad="38100" dist="38100" dir="2700000" algn="tl">
                    <a:srgbClr val="C0C0C0"/>
                  </a:outerShdw>
                </a:effectLst>
              </a:rPr>
              <a:t>ROMAN MASS OR PROTESTANT MEMORIAL</a:t>
            </a:r>
            <a:r>
              <a:rPr lang="en-US" sz="3600" dirty="0">
                <a:effectLst>
                  <a:outerShdw blurRad="38100" dist="38100" dir="2700000" algn="tl">
                    <a:srgbClr val="C0C0C0"/>
                  </a:outerShdw>
                </a:effectLst>
              </a:rPr>
              <a:t> </a:t>
            </a:r>
            <a:r>
              <a:rPr lang="en-US" sz="5400" u="sng" dirty="0">
                <a:solidFill>
                  <a:srgbClr val="FFFFFF"/>
                </a:solidFill>
                <a:effectLst>
                  <a:outerShdw blurRad="38100" dist="38100" dir="2700000" algn="tl">
                    <a:srgbClr val="C0C0C0"/>
                  </a:outerShdw>
                </a:effectLst>
                <a:latin typeface="Algerian" pitchFamily="82" charset="0"/>
              </a:rPr>
              <a:t>SACRAMENT OR SACRIFICE</a:t>
            </a:r>
          </a:p>
        </p:txBody>
      </p:sp>
      <p:sp>
        <p:nvSpPr>
          <p:cNvPr id="5349379" name="Rectangle 3"/>
          <p:cNvSpPr>
            <a:spLocks noGrp="1" noChangeArrowheads="1"/>
          </p:cNvSpPr>
          <p:nvPr>
            <p:ph type="body" idx="1"/>
          </p:nvPr>
        </p:nvSpPr>
        <p:spPr>
          <a:xfrm>
            <a:off x="2057400" y="1752600"/>
            <a:ext cx="8077200" cy="4495800"/>
          </a:xfrm>
        </p:spPr>
        <p:txBody>
          <a:bodyPr/>
          <a:lstStyle/>
          <a:p>
            <a:pPr>
              <a:buFont typeface="Wingdings" pitchFamily="2" charset="2"/>
              <a:buChar char="§"/>
            </a:pPr>
            <a:r>
              <a:rPr lang="en-US" sz="2000" b="1" i="1" dirty="0">
                <a:solidFill>
                  <a:srgbClr val="FFFF00"/>
                </a:solidFill>
                <a:effectLst>
                  <a:outerShdw blurRad="38100" dist="38100" dir="2700000" algn="tl">
                    <a:srgbClr val="C0C0C0"/>
                  </a:outerShdw>
                </a:effectLst>
              </a:rPr>
              <a:t>“Now Rome teaches that the Lord’s Supper is much more than a sacrament – it is nothing less than a sacrifice for sin!  And Rome teaches that she is the only Church that has such a sacrifice for sin,  hence the only Church that offers salvation to the people. At this point Rome is very logical.  If we need the Lord’s Supper as a sacrifice for sin,  the we must be members of the Roman Church. Cardinal Gibbons said  ‘the Mass is another Calvary – which it is in reality.’  The mass is not identical with the conscious,  suffering,  bleeding,  agonizing Christ of Calvary.  To say that the bread on the Roman Catholic altar is the broken,  bleeding body of Christ – when nobody can see that it is – is  the greatest deception ever imposed upon mankind. When Jesus Christ changed the water into wine,  it was wine.  All the people present at the wedding in Cana of Galilee could see that the water had been changed into wine…”   </a:t>
            </a:r>
          </a:p>
        </p:txBody>
      </p:sp>
      <p:sp>
        <p:nvSpPr>
          <p:cNvPr id="5349380"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"What Rome Teaches" by Edward J. Tanis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49379">
                                            <p:txEl>
                                              <p:pRg st="0" end="0"/>
                                            </p:txEl>
                                          </p:spTgt>
                                        </p:tgtEl>
                                        <p:attrNameLst>
                                          <p:attrName>style.visibility</p:attrName>
                                        </p:attrNameLst>
                                      </p:cBhvr>
                                      <p:to>
                                        <p:strVal val="visible"/>
                                      </p:to>
                                    </p:set>
                                    <p:anim calcmode="lin" valueType="num">
                                      <p:cBhvr>
                                        <p:cTn id="7" dur="500" fill="hold"/>
                                        <p:tgtEl>
                                          <p:spTgt spid="534937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49379">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937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Worship of Mary</a:t>
            </a:r>
          </a:p>
          <a:p>
            <a:pPr fontAlgn="base">
              <a:lnSpc>
                <a:spcPct val="90000"/>
              </a:lnSpc>
              <a:spcBef>
                <a:spcPct val="50000"/>
              </a:spcBef>
              <a:spcAft>
                <a:spcPct val="0"/>
              </a:spcAft>
              <a:buFontTx/>
              <a:buChar char="•"/>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 </a:t>
            </a:r>
            <a:r>
              <a:rPr lang="en-US" altLang="en-US" sz="2400" b="1" noProof="0" dirty="0">
                <a:solidFill>
                  <a:srgbClr val="C00000"/>
                </a:solidFill>
                <a:effectLst>
                  <a:outerShdw blurRad="38100" dist="38100" dir="2700000" algn="tl">
                    <a:srgbClr val="000000">
                      <a:alpha val="43137"/>
                    </a:srgbClr>
                  </a:outerShdw>
                </a:effectLst>
                <a:latin typeface="Century Schoolbook" pitchFamily="18" charset="0"/>
              </a:rPr>
              <a:t>V</a:t>
            </a:r>
            <a:r>
              <a:rPr lang="en-US" altLang="en-US" sz="2400" b="1" dirty="0" err="1">
                <a:solidFill>
                  <a:srgbClr val="C00000"/>
                </a:solidFill>
                <a:effectLst>
                  <a:outerShdw blurRad="38100" dist="38100" dir="2700000" algn="tl">
                    <a:srgbClr val="000000">
                      <a:alpha val="43137"/>
                    </a:srgbClr>
                  </a:outerShdw>
                </a:effectLst>
                <a:latin typeface="Century Schoolbook" pitchFamily="18" charset="0"/>
              </a:rPr>
              <a:t>eneration</a:t>
            </a:r>
            <a:r>
              <a:rPr lang="en-US" altLang="en-US" sz="2400" b="1" dirty="0">
                <a:solidFill>
                  <a:srgbClr val="C00000"/>
                </a:solidFill>
                <a:effectLst>
                  <a:outerShdw blurRad="38100" dist="38100" dir="2700000" algn="tl">
                    <a:srgbClr val="000000">
                      <a:alpha val="43137"/>
                    </a:srgbClr>
                  </a:outerShdw>
                </a:effectLst>
                <a:latin typeface="Century Schoolbook" pitchFamily="18" charset="0"/>
              </a:rPr>
              <a:t>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1979441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iterate type="lt">
                                    <p:tmPct val="0"/>
                                  </p:iterate>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8" presetClass="emph" presetSubtype="0" fill="hold" nodeType="clickEffect">
                                  <p:stCondLst>
                                    <p:cond delay="0"/>
                                  </p:stCondLst>
                                  <p:iterate type="lt">
                                    <p:tmPct val="4000"/>
                                  </p:iterate>
                                  <p:childTnLst>
                                    <p:set>
                                      <p:cBhvr override="childStyle">
                                        <p:cTn id="155" dur="500" fill="hold"/>
                                        <p:tgtEl>
                                          <p:spTgt spid="13319">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1074" name="Picture 2" descr="I:\DEPTCOMM\Zamcomm\Jody\ChartsEPS\135.jpg"/>
          <p:cNvPicPr>
            <a:picLocks noChangeAspect="1" noChangeArrowheads="1"/>
          </p:cNvPicPr>
          <p:nvPr/>
        </p:nvPicPr>
        <p:blipFill>
          <a:blip r:embed="rId3" cstate="print"/>
          <a:srcRect/>
          <a:stretch>
            <a:fillRect/>
          </a:stretch>
        </p:blipFill>
        <p:spPr bwMode="auto">
          <a:xfrm>
            <a:off x="0" y="-789272"/>
            <a:ext cx="12192000" cy="8229600"/>
          </a:xfrm>
          <a:prstGeom prst="rect">
            <a:avLst/>
          </a:prstGeom>
          <a:noFill/>
        </p:spPr>
      </p:pic>
      <p:pic>
        <p:nvPicPr>
          <p:cNvPr id="3" name="Picture 2" descr="chalicelight.gif"/>
          <p:cNvPicPr>
            <a:picLocks noChangeAspect="1"/>
          </p:cNvPicPr>
          <p:nvPr/>
        </p:nvPicPr>
        <p:blipFill>
          <a:blip r:embed="rId4" cstate="print"/>
          <a:stretch>
            <a:fillRect/>
          </a:stretch>
        </p:blipFill>
        <p:spPr>
          <a:xfrm>
            <a:off x="8077200" y="3505200"/>
            <a:ext cx="1066800" cy="1752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143555" name="Picture 3" descr="C:\Documents and Settings\Owner\My Documents\Educational Illustrations\Davinci__s_butterfly_by_bgx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143556" name="WordArt 4"/>
          <p:cNvSpPr>
            <a:spLocks noChangeArrowheads="1" noChangeShapeType="1" noTextEdit="1"/>
          </p:cNvSpPr>
          <p:nvPr/>
        </p:nvSpPr>
        <p:spPr bwMode="auto">
          <a:xfrm>
            <a:off x="4656139" y="2457450"/>
            <a:ext cx="2879725" cy="19431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Early Middle Ages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AGES THEORY </a:t>
            </a:r>
          </a:p>
        </p:txBody>
      </p:sp>
    </p:spTree>
    <p:extLst>
      <p:ext uri="{BB962C8B-B14F-4D97-AF65-F5344CB8AC3E}">
        <p14:creationId xmlns:p14="http://schemas.microsoft.com/office/powerpoint/2010/main" val="3854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143556"/>
                                        </p:tgtEl>
                                        <p:attrNameLst>
                                          <p:attrName>style.visibility</p:attrName>
                                        </p:attrNameLst>
                                      </p:cBhvr>
                                      <p:to>
                                        <p:strVal val="visible"/>
                                      </p:to>
                                    </p:set>
                                    <p:anim calcmode="lin" valueType="num">
                                      <p:cBhvr>
                                        <p:cTn id="7" dur="500" fill="hold"/>
                                        <p:tgtEl>
                                          <p:spTgt spid="5143556"/>
                                        </p:tgtEl>
                                        <p:attrNameLst>
                                          <p:attrName>ppt_w</p:attrName>
                                        </p:attrNameLst>
                                      </p:cBhvr>
                                      <p:tavLst>
                                        <p:tav tm="0">
                                          <p:val>
                                            <p:strVal val="4/3*#ppt_w"/>
                                          </p:val>
                                        </p:tav>
                                        <p:tav tm="100000">
                                          <p:val>
                                            <p:strVal val="#ppt_w"/>
                                          </p:val>
                                        </p:tav>
                                      </p:tavLst>
                                    </p:anim>
                                    <p:anim calcmode="lin" valueType="num">
                                      <p:cBhvr>
                                        <p:cTn id="8" dur="500" fill="hold"/>
                                        <p:tgtEl>
                                          <p:spTgt spid="514355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55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6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 400</a:t>
            </a:r>
          </a:p>
        </p:txBody>
      </p:sp>
      <p:sp>
        <p:nvSpPr>
          <p:cNvPr id="541696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696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16965" name="Rectangle 5"/>
          <p:cNvSpPr>
            <a:spLocks noChangeArrowheads="1"/>
          </p:cNvSpPr>
          <p:nvPr/>
        </p:nvSpPr>
        <p:spPr bwMode="auto">
          <a:xfrm>
            <a:off x="3200400" y="0"/>
            <a:ext cx="7315200" cy="1066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  Transubstantiation Doctrine From The Heresy of Eutyches:</a:t>
            </a:r>
            <a:endParaRPr lang="en-US" sz="3200">
              <a:solidFill>
                <a:srgbClr val="000000"/>
              </a:solidFill>
              <a:latin typeface="Times New Roman" pitchFamily="18" charset="0"/>
            </a:endParaRPr>
          </a:p>
        </p:txBody>
      </p:sp>
      <p:sp>
        <p:nvSpPr>
          <p:cNvPr id="5416966"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16967" name="Group 7"/>
          <p:cNvGrpSpPr>
            <a:grpSpLocks/>
          </p:cNvGrpSpPr>
          <p:nvPr/>
        </p:nvGrpSpPr>
        <p:grpSpPr bwMode="auto">
          <a:xfrm>
            <a:off x="3200400" y="1371601"/>
            <a:ext cx="7315200" cy="5256213"/>
            <a:chOff x="1248" y="1680"/>
            <a:chExt cx="4368" cy="2448"/>
          </a:xfrm>
        </p:grpSpPr>
        <p:sp>
          <p:nvSpPr>
            <p:cNvPr id="5416968"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6969" name="Text Box 9"/>
            <p:cNvSpPr txBox="1">
              <a:spLocks noChangeArrowheads="1"/>
            </p:cNvSpPr>
            <p:nvPr/>
          </p:nvSpPr>
          <p:spPr bwMode="auto">
            <a:xfrm>
              <a:off x="1392" y="1776"/>
              <a:ext cx="4224" cy="234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600" b="1">
                  <a:solidFill>
                    <a:srgbClr val="000000"/>
                  </a:solidFill>
                  <a:effectLst>
                    <a:outerShdw blurRad="38100" dist="38100" dir="2700000" algn="tl">
                      <a:srgbClr val="C0C0C0"/>
                    </a:outerShdw>
                  </a:effectLst>
                  <a:latin typeface="Times New Roman" pitchFamily="18" charset="0"/>
                </a:rPr>
                <a:t>  “As the symbols of the Lord’s body &amp; blood are one thing before their consecration by the Priest,  but after their consecration are physically changed and become quite another thing; so the Lord’s material body,  after assumption,  was physically changed into the divine essence.”</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6966">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6967"/>
                                        </p:tgtEl>
                                        <p:attrNameLst>
                                          <p:attrName>style.visibility</p:attrName>
                                        </p:attrNameLst>
                                      </p:cBhvr>
                                      <p:to>
                                        <p:strVal val="visible"/>
                                      </p:to>
                                    </p:set>
                                    <p:animEffect transition="in" filter="dissolve">
                                      <p:cBhvr>
                                        <p:cTn id="10" dur="500"/>
                                        <p:tgtEl>
                                          <p:spTgt spid="5416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66"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491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 400</a:t>
            </a:r>
          </a:p>
        </p:txBody>
      </p:sp>
      <p:sp>
        <p:nvSpPr>
          <p:cNvPr id="541491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491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14917" name="Rectangle 5"/>
          <p:cNvSpPr>
            <a:spLocks noChangeArrowheads="1"/>
          </p:cNvSpPr>
          <p:nvPr/>
        </p:nvSpPr>
        <p:spPr bwMode="auto">
          <a:xfrm>
            <a:off x="3352800" y="0"/>
            <a:ext cx="7162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  Gelasius, the Fifth Century</a:t>
            </a:r>
          </a:p>
          <a:p>
            <a:pPr marL="342900" indent="-342900" fontAlgn="base">
              <a:spcBef>
                <a:spcPct val="20000"/>
              </a:spcBef>
              <a:spcAft>
                <a:spcPct val="0"/>
              </a:spcAft>
              <a:buClr>
                <a:srgbClr val="7E7F00"/>
              </a:buClr>
            </a:pPr>
            <a:r>
              <a:rPr lang="en-US" sz="4000" b="1">
                <a:solidFill>
                  <a:srgbClr val="000000"/>
                </a:solidFill>
                <a:latin typeface="Times New Roman" pitchFamily="18" charset="0"/>
              </a:rPr>
              <a:t>     </a:t>
            </a:r>
            <a:r>
              <a:rPr lang="en-US" sz="4800" b="1">
                <a:solidFill>
                  <a:srgbClr val="000000"/>
                </a:solidFill>
                <a:latin typeface="Times New Roman" pitchFamily="18" charset="0"/>
              </a:rPr>
              <a:t>BISHOP  OF  ROME:</a:t>
            </a:r>
            <a:r>
              <a:rPr lang="en-US" sz="4000" b="1">
                <a:solidFill>
                  <a:srgbClr val="000000"/>
                </a:solidFill>
                <a:latin typeface="Times New Roman" pitchFamily="18" charset="0"/>
              </a:rPr>
              <a:t> </a:t>
            </a:r>
            <a:endParaRPr lang="en-US" sz="3200">
              <a:solidFill>
                <a:srgbClr val="000000"/>
              </a:solidFill>
              <a:latin typeface="Times New Roman" pitchFamily="18" charset="0"/>
            </a:endParaRPr>
          </a:p>
        </p:txBody>
      </p:sp>
      <p:sp>
        <p:nvSpPr>
          <p:cNvPr id="541491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14919" name="Group 7"/>
          <p:cNvGrpSpPr>
            <a:grpSpLocks/>
          </p:cNvGrpSpPr>
          <p:nvPr/>
        </p:nvGrpSpPr>
        <p:grpSpPr bwMode="auto">
          <a:xfrm>
            <a:off x="3505200" y="1676401"/>
            <a:ext cx="6934200" cy="4873625"/>
            <a:chOff x="1248" y="1680"/>
            <a:chExt cx="4368" cy="2448"/>
          </a:xfrm>
        </p:grpSpPr>
        <p:sp>
          <p:nvSpPr>
            <p:cNvPr id="541492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4921" name="Text Box 9"/>
            <p:cNvSpPr txBox="1">
              <a:spLocks noChangeArrowheads="1"/>
            </p:cNvSpPr>
            <p:nvPr/>
          </p:nvSpPr>
          <p:spPr bwMode="auto">
            <a:xfrm>
              <a:off x="1392" y="1776"/>
              <a:ext cx="4224" cy="225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600" b="1">
                  <a:solidFill>
                    <a:srgbClr val="000000"/>
                  </a:solidFill>
                  <a:effectLst>
                    <a:outerShdw blurRad="38100" dist="38100" dir="2700000" algn="tl">
                      <a:srgbClr val="C0C0C0"/>
                    </a:outerShdw>
                  </a:effectLst>
                  <a:latin typeface="Times New Roman" pitchFamily="18" charset="0"/>
                </a:rPr>
                <a:t>  “Certainly the sacraments of   the body and blood of the Lord,  which we receive,  are a divine thing,  because by these we are made partakers of the divine nature. Nevertheless, the nature or substance of  the bread and the wine ceases not to exist.”</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491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4919"/>
                                        </p:tgtEl>
                                        <p:attrNameLst>
                                          <p:attrName>style.visibility</p:attrName>
                                        </p:attrNameLst>
                                      </p:cBhvr>
                                      <p:to>
                                        <p:strVal val="visible"/>
                                      </p:to>
                                    </p:set>
                                    <p:animEffect transition="in" filter="dissolve">
                                      <p:cBhvr>
                                        <p:cTn id="10" dur="500"/>
                                        <p:tgtEl>
                                          <p:spTgt spid="5414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4918"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9010" name="Text Box 2"/>
          <p:cNvSpPr txBox="1">
            <a:spLocks noChangeArrowheads="1"/>
          </p:cNvSpPr>
          <p:nvPr/>
        </p:nvSpPr>
        <p:spPr bwMode="auto">
          <a:xfrm>
            <a:off x="1524000" y="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 754</a:t>
            </a:r>
          </a:p>
        </p:txBody>
      </p:sp>
      <p:sp>
        <p:nvSpPr>
          <p:cNvPr id="541901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901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19013" name="Rectangle 5"/>
          <p:cNvSpPr>
            <a:spLocks noChangeArrowheads="1"/>
          </p:cNvSpPr>
          <p:nvPr/>
        </p:nvSpPr>
        <p:spPr bwMode="auto">
          <a:xfrm>
            <a:off x="3124200" y="0"/>
            <a:ext cx="73914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 ICONIC DEBATE LINKAGE The Council Of Constantinople</a:t>
            </a:r>
            <a:endParaRPr lang="en-US" sz="3200">
              <a:solidFill>
                <a:srgbClr val="000000"/>
              </a:solidFill>
              <a:latin typeface="Times New Roman" pitchFamily="18" charset="0"/>
            </a:endParaRPr>
          </a:p>
        </p:txBody>
      </p:sp>
      <p:sp>
        <p:nvSpPr>
          <p:cNvPr id="5419014"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19015" name="Group 7"/>
          <p:cNvGrpSpPr>
            <a:grpSpLocks/>
          </p:cNvGrpSpPr>
          <p:nvPr/>
        </p:nvGrpSpPr>
        <p:grpSpPr bwMode="auto">
          <a:xfrm>
            <a:off x="3200400" y="1371600"/>
            <a:ext cx="7239000" cy="5265738"/>
            <a:chOff x="1248" y="1680"/>
            <a:chExt cx="4368" cy="2448"/>
          </a:xfrm>
        </p:grpSpPr>
        <p:sp>
          <p:nvSpPr>
            <p:cNvPr id="5419016"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9017" name="Text Box 9"/>
            <p:cNvSpPr txBox="1">
              <a:spLocks noChangeArrowheads="1"/>
            </p:cNvSpPr>
            <p:nvPr/>
          </p:nvSpPr>
          <p:spPr bwMode="auto">
            <a:xfrm>
              <a:off x="1392" y="1776"/>
              <a:ext cx="4224" cy="233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200" b="1" dirty="0">
                  <a:solidFill>
                    <a:srgbClr val="000000"/>
                  </a:solidFill>
                  <a:effectLst>
                    <a:outerShdw blurRad="38100" dist="38100" dir="2700000" algn="tl">
                      <a:srgbClr val="C0C0C0"/>
                    </a:outerShdw>
                  </a:effectLst>
                  <a:latin typeface="Times New Roman" pitchFamily="18" charset="0"/>
                </a:rPr>
                <a:t>“Christ chose no other shape or type under heaven by which to represent his incarnation but the sacrament, which he delivered to his Ministers for type &amp; effectual commemoration;  commanding the substance of bread   to be offered,  which did not in any way resemble the form of man,  that  no occasion might be given to bring    in idolatry.”</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9014">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9015"/>
                                        </p:tgtEl>
                                        <p:attrNameLst>
                                          <p:attrName>style.visibility</p:attrName>
                                        </p:attrNameLst>
                                      </p:cBhvr>
                                      <p:to>
                                        <p:strVal val="visible"/>
                                      </p:to>
                                    </p:set>
                                    <p:animEffect transition="in" filter="dissolve">
                                      <p:cBhvr>
                                        <p:cTn id="10" dur="500"/>
                                        <p:tgtEl>
                                          <p:spTgt spid="541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9014"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1058" name="Text Box 2"/>
          <p:cNvSpPr txBox="1">
            <a:spLocks noChangeArrowheads="1"/>
          </p:cNvSpPr>
          <p:nvPr/>
        </p:nvSpPr>
        <p:spPr bwMode="auto">
          <a:xfrm>
            <a:off x="1524000" y="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 787</a:t>
            </a:r>
          </a:p>
        </p:txBody>
      </p:sp>
      <p:sp>
        <p:nvSpPr>
          <p:cNvPr id="542105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2106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21061" name="Rectangle 5"/>
          <p:cNvSpPr>
            <a:spLocks noChangeArrowheads="1"/>
          </p:cNvSpPr>
          <p:nvPr/>
        </p:nvSpPr>
        <p:spPr bwMode="auto">
          <a:xfrm>
            <a:off x="3124200" y="0"/>
            <a:ext cx="73914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 ICONIC DEBATE LINKAGE </a:t>
            </a:r>
            <a:r>
              <a:rPr lang="en-US" sz="4400" b="1">
                <a:solidFill>
                  <a:srgbClr val="000000"/>
                </a:solidFill>
                <a:latin typeface="Times New Roman" pitchFamily="18" charset="0"/>
              </a:rPr>
              <a:t>The Second Council Of Nice</a:t>
            </a:r>
            <a:endParaRPr lang="en-US" sz="4400">
              <a:solidFill>
                <a:srgbClr val="000000"/>
              </a:solidFill>
              <a:latin typeface="Times New Roman" pitchFamily="18" charset="0"/>
            </a:endParaRPr>
          </a:p>
        </p:txBody>
      </p:sp>
      <p:sp>
        <p:nvSpPr>
          <p:cNvPr id="5421062"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21063" name="Group 7"/>
          <p:cNvGrpSpPr>
            <a:grpSpLocks/>
          </p:cNvGrpSpPr>
          <p:nvPr/>
        </p:nvGrpSpPr>
        <p:grpSpPr bwMode="auto">
          <a:xfrm>
            <a:off x="3276600" y="1447800"/>
            <a:ext cx="7162800" cy="5105400"/>
            <a:chOff x="1248" y="1680"/>
            <a:chExt cx="4368" cy="2448"/>
          </a:xfrm>
        </p:grpSpPr>
        <p:sp>
          <p:nvSpPr>
            <p:cNvPr id="5421064"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21065" name="Text Box 9"/>
            <p:cNvSpPr txBox="1">
              <a:spLocks noChangeArrowheads="1"/>
            </p:cNvSpPr>
            <p:nvPr/>
          </p:nvSpPr>
          <p:spPr bwMode="auto">
            <a:xfrm>
              <a:off x="1392" y="1776"/>
              <a:ext cx="4224" cy="215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1400" b="1">
                  <a:solidFill>
                    <a:srgbClr val="000000"/>
                  </a:solidFill>
                  <a:effectLst>
                    <a:outerShdw blurRad="38100" dist="38100" dir="2700000" algn="tl">
                      <a:srgbClr val="C0C0C0"/>
                    </a:outerShdw>
                  </a:effectLst>
                  <a:latin typeface="Times New Roman" pitchFamily="18" charset="0"/>
                </a:rPr>
                <a:t> </a:t>
              </a:r>
            </a:p>
            <a:p>
              <a:pPr eaLnBrk="0" fontAlgn="base" hangingPunct="0">
                <a:spcBef>
                  <a:spcPct val="50000"/>
                </a:spcBef>
                <a:spcAft>
                  <a:spcPct val="0"/>
                </a:spcAft>
              </a:pPr>
              <a:r>
                <a:rPr lang="en-US" sz="3200" b="1">
                  <a:solidFill>
                    <a:srgbClr val="000000"/>
                  </a:solidFill>
                  <a:effectLst>
                    <a:outerShdw blurRad="38100" dist="38100" dir="2700000" algn="tl">
                      <a:srgbClr val="C0C0C0"/>
                    </a:outerShdw>
                  </a:effectLst>
                  <a:latin typeface="Times New Roman" pitchFamily="18" charset="0"/>
                </a:rPr>
                <a:t>The Second Nicene Council ordered that the sacrament is not the image or anti-type of Christ’s body and blood but is properly his body and blood.    So it was - that - the doctrine of the corporeal presence in the sacrament was first introduced to support the Roman practice of image-worship! </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21062">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21063"/>
                                        </p:tgtEl>
                                        <p:attrNameLst>
                                          <p:attrName>style.visibility</p:attrName>
                                        </p:attrNameLst>
                                      </p:cBhvr>
                                      <p:to>
                                        <p:strVal val="visible"/>
                                      </p:to>
                                    </p:set>
                                    <p:animEffect transition="in" filter="dissolve">
                                      <p:cBhvr>
                                        <p:cTn id="10" dur="500"/>
                                        <p:tgtEl>
                                          <p:spTgt spid="542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1062"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310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 831</a:t>
            </a:r>
          </a:p>
        </p:txBody>
      </p:sp>
      <p:sp>
        <p:nvSpPr>
          <p:cNvPr id="542310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2310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23109" name="Rectangle 5"/>
          <p:cNvSpPr>
            <a:spLocks noChangeArrowheads="1"/>
          </p:cNvSpPr>
          <p:nvPr/>
        </p:nvSpPr>
        <p:spPr bwMode="auto">
          <a:xfrm>
            <a:off x="2971800" y="0"/>
            <a:ext cx="76962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 </a:t>
            </a:r>
            <a:r>
              <a:rPr lang="en-US" sz="4400">
                <a:solidFill>
                  <a:srgbClr val="000000"/>
                </a:solidFill>
                <a:latin typeface="Times New Roman" pitchFamily="18" charset="0"/>
              </a:rPr>
              <a:t>Benedictine Monk Paschasius</a:t>
            </a:r>
            <a:r>
              <a:rPr lang="en-US" sz="4000" b="1">
                <a:solidFill>
                  <a:srgbClr val="000000"/>
                </a:solidFill>
                <a:latin typeface="Times New Roman" pitchFamily="18" charset="0"/>
              </a:rPr>
              <a:t> </a:t>
            </a:r>
            <a:r>
              <a:rPr lang="en-US" sz="3200">
                <a:solidFill>
                  <a:srgbClr val="000000"/>
                </a:solidFill>
                <a:latin typeface="Times New Roman" pitchFamily="18" charset="0"/>
              </a:rPr>
              <a:t>“Concerning The Body &amp; Blood Of Christ”</a:t>
            </a:r>
            <a:endParaRPr lang="en-US" sz="4400">
              <a:solidFill>
                <a:srgbClr val="000000"/>
              </a:solidFill>
              <a:latin typeface="Times New Roman" pitchFamily="18" charset="0"/>
            </a:endParaRPr>
          </a:p>
        </p:txBody>
      </p:sp>
      <p:sp>
        <p:nvSpPr>
          <p:cNvPr id="5423110"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23111" name="Group 7"/>
          <p:cNvGrpSpPr>
            <a:grpSpLocks/>
          </p:cNvGrpSpPr>
          <p:nvPr/>
        </p:nvGrpSpPr>
        <p:grpSpPr bwMode="auto">
          <a:xfrm>
            <a:off x="3276600" y="1447800"/>
            <a:ext cx="7162800" cy="5217820"/>
            <a:chOff x="1248" y="1680"/>
            <a:chExt cx="4368" cy="2504"/>
          </a:xfrm>
        </p:grpSpPr>
        <p:sp>
          <p:nvSpPr>
            <p:cNvPr id="5423112"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23113" name="Text Box 9"/>
            <p:cNvSpPr txBox="1">
              <a:spLocks noChangeArrowheads="1"/>
            </p:cNvSpPr>
            <p:nvPr/>
          </p:nvSpPr>
          <p:spPr bwMode="auto">
            <a:xfrm>
              <a:off x="1392" y="1776"/>
              <a:ext cx="4224" cy="240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200" b="1">
                  <a:solidFill>
                    <a:srgbClr val="000000"/>
                  </a:solidFill>
                  <a:effectLst>
                    <a:outerShdw blurRad="38100" dist="38100" dir="2700000" algn="tl">
                      <a:srgbClr val="C0C0C0"/>
                    </a:outerShdw>
                  </a:effectLst>
                  <a:latin typeface="Times New Roman" pitchFamily="18" charset="0"/>
                </a:rPr>
                <a:t>1</a:t>
              </a:r>
              <a:r>
                <a:rPr lang="en-US" sz="3200" b="1" baseline="30000">
                  <a:solidFill>
                    <a:srgbClr val="000000"/>
                  </a:solidFill>
                  <a:effectLst>
                    <a:outerShdw blurRad="38100" dist="38100" dir="2700000" algn="tl">
                      <a:srgbClr val="C0C0C0"/>
                    </a:outerShdw>
                  </a:effectLst>
                  <a:latin typeface="Times New Roman" pitchFamily="18" charset="0"/>
                </a:rPr>
                <a:t>st</a:t>
              </a:r>
              <a:r>
                <a:rPr lang="en-US" sz="3200" b="1">
                  <a:solidFill>
                    <a:srgbClr val="000000"/>
                  </a:solidFill>
                  <a:effectLst>
                    <a:outerShdw blurRad="38100" dist="38100" dir="2700000" algn="tl">
                      <a:srgbClr val="C0C0C0"/>
                    </a:outerShdw>
                  </a:effectLst>
                  <a:latin typeface="Times New Roman" pitchFamily="18" charset="0"/>
                </a:rPr>
                <a:t> – That after the consecration of the bread and wine in the Lord’s Supper, nothing remains of these symbols but the outward figure,  under which the body and blood were locally present. 2</a:t>
              </a:r>
              <a:r>
                <a:rPr lang="en-US" sz="3200" b="1" baseline="30000">
                  <a:solidFill>
                    <a:srgbClr val="000000"/>
                  </a:solidFill>
                  <a:effectLst>
                    <a:outerShdw blurRad="38100" dist="38100" dir="2700000" algn="tl">
                      <a:srgbClr val="C0C0C0"/>
                    </a:outerShdw>
                  </a:effectLst>
                  <a:latin typeface="Times New Roman" pitchFamily="18" charset="0"/>
                </a:rPr>
                <a:t>nd</a:t>
              </a:r>
              <a:r>
                <a:rPr lang="en-US" sz="3200" b="1">
                  <a:solidFill>
                    <a:srgbClr val="000000"/>
                  </a:solidFill>
                  <a:effectLst>
                    <a:outerShdw blurRad="38100" dist="38100" dir="2700000" algn="tl">
                      <a:srgbClr val="C0C0C0"/>
                    </a:outerShdw>
                  </a:effectLst>
                  <a:latin typeface="Times New Roman" pitchFamily="18" charset="0"/>
                </a:rPr>
                <a:t> – That the body &amp; blood of Christ,  thus present in the eucharist,  was the same body as was born of the Virgin,  that suffered on the cross,  and was raised from the dead.  </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23110">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23111"/>
                                        </p:tgtEl>
                                        <p:attrNameLst>
                                          <p:attrName>style.visibility</p:attrName>
                                        </p:attrNameLst>
                                      </p:cBhvr>
                                      <p:to>
                                        <p:strVal val="visible"/>
                                      </p:to>
                                    </p:set>
                                    <p:animEffect transition="in" filter="dissolve">
                                      <p:cBhvr>
                                        <p:cTn id="10" dur="500"/>
                                        <p:tgtEl>
                                          <p:spTgt spid="542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3110"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pic>
        <p:nvPicPr>
          <p:cNvPr id="2026499"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68580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264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26499"/>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515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 831</a:t>
            </a:r>
          </a:p>
        </p:txBody>
      </p:sp>
      <p:sp>
        <p:nvSpPr>
          <p:cNvPr id="542515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2515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25157" name="Rectangle 5"/>
          <p:cNvSpPr>
            <a:spLocks noChangeArrowheads="1"/>
          </p:cNvSpPr>
          <p:nvPr/>
        </p:nvSpPr>
        <p:spPr bwMode="auto">
          <a:xfrm>
            <a:off x="2971800" y="0"/>
            <a:ext cx="76962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 </a:t>
            </a:r>
            <a:r>
              <a:rPr lang="en-US" sz="4400">
                <a:solidFill>
                  <a:srgbClr val="000000"/>
                </a:solidFill>
                <a:latin typeface="Times New Roman" pitchFamily="18" charset="0"/>
              </a:rPr>
              <a:t>Benedictine Monk Paschasius</a:t>
            </a:r>
            <a:r>
              <a:rPr lang="en-US" sz="4000" b="1">
                <a:solidFill>
                  <a:srgbClr val="000000"/>
                </a:solidFill>
                <a:latin typeface="Times New Roman" pitchFamily="18" charset="0"/>
              </a:rPr>
              <a:t> </a:t>
            </a:r>
            <a:r>
              <a:rPr lang="en-US" sz="3200">
                <a:solidFill>
                  <a:srgbClr val="000000"/>
                </a:solidFill>
                <a:latin typeface="Times New Roman" pitchFamily="18" charset="0"/>
              </a:rPr>
              <a:t>THE QUESTION OF STERCORIANISM</a:t>
            </a:r>
            <a:endParaRPr lang="en-US" sz="4400">
              <a:solidFill>
                <a:srgbClr val="000000"/>
              </a:solidFill>
              <a:latin typeface="Times New Roman" pitchFamily="18" charset="0"/>
            </a:endParaRPr>
          </a:p>
        </p:txBody>
      </p:sp>
      <p:sp>
        <p:nvSpPr>
          <p:cNvPr id="542515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25159" name="Group 7"/>
          <p:cNvGrpSpPr>
            <a:grpSpLocks/>
          </p:cNvGrpSpPr>
          <p:nvPr/>
        </p:nvGrpSpPr>
        <p:grpSpPr bwMode="auto">
          <a:xfrm>
            <a:off x="3429000" y="1371600"/>
            <a:ext cx="7010400" cy="5176838"/>
            <a:chOff x="1248" y="1680"/>
            <a:chExt cx="4368" cy="2448"/>
          </a:xfrm>
        </p:grpSpPr>
        <p:sp>
          <p:nvSpPr>
            <p:cNvPr id="542516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25161" name="Text Box 9"/>
            <p:cNvSpPr txBox="1">
              <a:spLocks noChangeArrowheads="1"/>
            </p:cNvSpPr>
            <p:nvPr/>
          </p:nvSpPr>
          <p:spPr bwMode="auto">
            <a:xfrm>
              <a:off x="1392" y="1776"/>
              <a:ext cx="4224" cy="228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4400" b="1">
                  <a:solidFill>
                    <a:srgbClr val="000000"/>
                  </a:solidFill>
                  <a:effectLst>
                    <a:outerShdw blurRad="38100" dist="38100" dir="2700000" algn="tl">
                      <a:srgbClr val="C0C0C0"/>
                    </a:outerShdw>
                  </a:effectLst>
                  <a:latin typeface="Times New Roman" pitchFamily="18" charset="0"/>
                </a:rPr>
                <a:t>Paschasius later asserted,     “that bread &amp; wine in the sacrament are not under the same laws with our other food,  as they pass into our flesh &amp; substance without any evacuation.”</a:t>
              </a:r>
            </a:p>
          </p:txBody>
        </p:sp>
      </p:grpSp>
      <p:pic>
        <p:nvPicPr>
          <p:cNvPr id="10" name="Picture 9" descr="yup anim.gif"/>
          <p:cNvPicPr>
            <a:picLocks noChangeAspect="1"/>
          </p:cNvPicPr>
          <p:nvPr/>
        </p:nvPicPr>
        <p:blipFill>
          <a:blip r:embed="rId4" cstate="print"/>
          <a:stretch>
            <a:fillRect/>
          </a:stretch>
        </p:blipFill>
        <p:spPr>
          <a:xfrm>
            <a:off x="9677400" y="6172200"/>
            <a:ext cx="533400" cy="24384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2515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25159"/>
                                        </p:tgtEl>
                                        <p:attrNameLst>
                                          <p:attrName>style.visibility</p:attrName>
                                        </p:attrNameLst>
                                      </p:cBhvr>
                                      <p:to>
                                        <p:strVal val="visible"/>
                                      </p:to>
                                    </p:set>
                                    <p:animEffect transition="in" filter="dissolve">
                                      <p:cBhvr>
                                        <p:cTn id="10" dur="500"/>
                                        <p:tgtEl>
                                          <p:spTgt spid="5425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5158"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358189"/>
            <a:ext cx="9509760" cy="2714325"/>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Protestant division over </a:t>
            </a:r>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memorial or mass</a:t>
            </a:r>
          </a:p>
        </p:txBody>
      </p:sp>
    </p:spTree>
    <p:extLst>
      <p:ext uri="{BB962C8B-B14F-4D97-AF65-F5344CB8AC3E}">
        <p14:creationId xmlns:p14="http://schemas.microsoft.com/office/powerpoint/2010/main" val="40642606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859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8595"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“The reforms under Luther in Germany and Zwingli in Switzerland had many parallels,  and the two agreed on most essential points of doctrine.  </a:t>
            </a:r>
          </a:p>
          <a:p>
            <a:pPr>
              <a:lnSpc>
                <a:spcPct val="90000"/>
              </a:lnSpc>
              <a:buFontTx/>
              <a:buChar char="o"/>
            </a:pPr>
            <a:r>
              <a:rPr lang="en-US" sz="2400">
                <a:solidFill>
                  <a:srgbClr val="666699"/>
                </a:solidFill>
                <a:effectLst>
                  <a:outerShdw blurRad="38100" dist="38100" dir="2700000" algn="tl">
                    <a:srgbClr val="000000"/>
                  </a:outerShdw>
                </a:effectLst>
              </a:rPr>
              <a:t>Phillip Landgrave of the city of Hesse was eager to join their movements in political, military, and religious unity,  thereby strengthening the Protestant front against the growing Catholic pressure. </a:t>
            </a:r>
          </a:p>
          <a:p>
            <a:pPr>
              <a:lnSpc>
                <a:spcPct val="90000"/>
              </a:lnSpc>
              <a:buFontTx/>
              <a:buChar char="o"/>
            </a:pPr>
            <a:r>
              <a:rPr lang="en-US" sz="2400">
                <a:solidFill>
                  <a:srgbClr val="666699"/>
                </a:solidFill>
                <a:effectLst>
                  <a:outerShdw blurRad="38100" dist="38100" dir="2700000" algn="tl">
                    <a:srgbClr val="000000"/>
                  </a:outerShdw>
                </a:effectLst>
              </a:rPr>
              <a:t>He brought the two of them together to meet in doctrinal discussion at Marburg.  Fifteen articles of faith were on the agenda and agreement was quickly reached on fourteen of them.  But on the last item – the Eucharist – no concord could be reached and the trading of insults turned ugly!”    </a:t>
            </a:r>
            <a:endParaRPr lang="en-US" sz="2400" i="1">
              <a:solidFill>
                <a:srgbClr val="666699"/>
              </a:solidFill>
              <a:effectLst>
                <a:outerShdw blurRad="38100" dist="38100" dir="2700000" algn="tl">
                  <a:srgbClr val="000000"/>
                </a:outerShdw>
              </a:effectLst>
            </a:endParaRPr>
          </a:p>
        </p:txBody>
      </p:sp>
      <p:sp>
        <p:nvSpPr>
          <p:cNvPr id="407859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7859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78598"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ZWINGLI &amp; LUTHER !</a:t>
            </a:r>
          </a:p>
        </p:txBody>
      </p:sp>
    </p:spTree>
    <p:extLst>
      <p:ext uri="{BB962C8B-B14F-4D97-AF65-F5344CB8AC3E}">
        <p14:creationId xmlns:p14="http://schemas.microsoft.com/office/powerpoint/2010/main" val="6581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8596"/>
                                        </p:tgtEl>
                                        <p:attrNameLst>
                                          <p:attrName>style.visibility</p:attrName>
                                        </p:attrNameLst>
                                      </p:cBhvr>
                                      <p:to>
                                        <p:strVal val="visible"/>
                                      </p:to>
                                    </p:set>
                                    <p:anim calcmode="lin" valueType="num">
                                      <p:cBhvr>
                                        <p:cTn id="7" dur="5000" fill="hold"/>
                                        <p:tgtEl>
                                          <p:spTgt spid="4078596"/>
                                        </p:tgtEl>
                                        <p:attrNameLst>
                                          <p:attrName>ppt_w</p:attrName>
                                        </p:attrNameLst>
                                      </p:cBhvr>
                                      <p:tavLst>
                                        <p:tav tm="0" fmla="#ppt_w*sin(2.5*pi*$)">
                                          <p:val>
                                            <p:fltVal val="0"/>
                                          </p:val>
                                        </p:tav>
                                        <p:tav tm="100000">
                                          <p:val>
                                            <p:fltVal val="1"/>
                                          </p:val>
                                        </p:tav>
                                      </p:tavLst>
                                    </p:anim>
                                    <p:anim calcmode="lin" valueType="num">
                                      <p:cBhvr>
                                        <p:cTn id="8" dur="5000" fill="hold"/>
                                        <p:tgtEl>
                                          <p:spTgt spid="40785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8597"/>
                                        </p:tgtEl>
                                        <p:attrNameLst>
                                          <p:attrName>style.visibility</p:attrName>
                                        </p:attrNameLst>
                                      </p:cBhvr>
                                      <p:to>
                                        <p:strVal val="visible"/>
                                      </p:to>
                                    </p:set>
                                    <p:anim calcmode="lin" valueType="num">
                                      <p:cBhvr>
                                        <p:cTn id="13" dur="500" fill="hold"/>
                                        <p:tgtEl>
                                          <p:spTgt spid="4078597"/>
                                        </p:tgtEl>
                                        <p:attrNameLst>
                                          <p:attrName>ppt_w</p:attrName>
                                        </p:attrNameLst>
                                      </p:cBhvr>
                                      <p:tavLst>
                                        <p:tav tm="0">
                                          <p:val>
                                            <p:strVal val="4/3*#ppt_w"/>
                                          </p:val>
                                        </p:tav>
                                        <p:tav tm="100000">
                                          <p:val>
                                            <p:strVal val="#ppt_w"/>
                                          </p:val>
                                        </p:tav>
                                      </p:tavLst>
                                    </p:anim>
                                    <p:anim calcmode="lin" valueType="num">
                                      <p:cBhvr>
                                        <p:cTn id="14" dur="500" fill="hold"/>
                                        <p:tgtEl>
                                          <p:spTgt spid="407859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8594">
                                            <p:txEl>
                                              <p:pRg st="0" end="0"/>
                                            </p:txEl>
                                          </p:spTgt>
                                        </p:tgtEl>
                                        <p:attrNameLst>
                                          <p:attrName>style.visibility</p:attrName>
                                        </p:attrNameLst>
                                      </p:cBhvr>
                                      <p:to>
                                        <p:strVal val="visible"/>
                                      </p:to>
                                    </p:set>
                                    <p:anim calcmode="lin" valueType="num">
                                      <p:cBhvr additive="base">
                                        <p:cTn id="19" dur="300" fill="hold"/>
                                        <p:tgtEl>
                                          <p:spTgt spid="407859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85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8598"/>
                                        </p:tgtEl>
                                        <p:attrNameLst>
                                          <p:attrName>style.visibility</p:attrName>
                                        </p:attrNameLst>
                                      </p:cBhvr>
                                      <p:to>
                                        <p:strVal val="visible"/>
                                      </p:to>
                                    </p:set>
                                    <p:anim calcmode="lin" valueType="num">
                                      <p:cBhvr>
                                        <p:cTn id="25" dur="500" fill="hold"/>
                                        <p:tgtEl>
                                          <p:spTgt spid="4078598"/>
                                        </p:tgtEl>
                                        <p:attrNameLst>
                                          <p:attrName>ppt_w</p:attrName>
                                        </p:attrNameLst>
                                      </p:cBhvr>
                                      <p:tavLst>
                                        <p:tav tm="0">
                                          <p:val>
                                            <p:fltVal val="0"/>
                                          </p:val>
                                        </p:tav>
                                        <p:tav tm="100000">
                                          <p:val>
                                            <p:strVal val="#ppt_w"/>
                                          </p:val>
                                        </p:tav>
                                      </p:tavLst>
                                    </p:anim>
                                    <p:anim calcmode="lin" valueType="num">
                                      <p:cBhvr>
                                        <p:cTn id="26" dur="500" fill="hold"/>
                                        <p:tgtEl>
                                          <p:spTgt spid="4078598"/>
                                        </p:tgtEl>
                                        <p:attrNameLst>
                                          <p:attrName>ppt_h</p:attrName>
                                        </p:attrNameLst>
                                      </p:cBhvr>
                                      <p:tavLst>
                                        <p:tav tm="0">
                                          <p:val>
                                            <p:fltVal val="0"/>
                                          </p:val>
                                        </p:tav>
                                        <p:tav tm="100000">
                                          <p:val>
                                            <p:strVal val="#ppt_h"/>
                                          </p:val>
                                        </p:tav>
                                      </p:tavLst>
                                    </p:anim>
                                    <p:anim calcmode="lin" valueType="num">
                                      <p:cBhvr>
                                        <p:cTn id="27" dur="500" fill="hold"/>
                                        <p:tgtEl>
                                          <p:spTgt spid="4078598"/>
                                        </p:tgtEl>
                                        <p:attrNameLst>
                                          <p:attrName>ppt_x</p:attrName>
                                        </p:attrNameLst>
                                      </p:cBhvr>
                                      <p:tavLst>
                                        <p:tav tm="0">
                                          <p:val>
                                            <p:fltVal val="0.5"/>
                                          </p:val>
                                        </p:tav>
                                        <p:tav tm="100000">
                                          <p:val>
                                            <p:strVal val="#ppt_x"/>
                                          </p:val>
                                        </p:tav>
                                      </p:tavLst>
                                    </p:anim>
                                    <p:anim calcmode="lin" valueType="num">
                                      <p:cBhvr>
                                        <p:cTn id="28" dur="500" fill="hold"/>
                                        <p:tgtEl>
                                          <p:spTgt spid="407859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8595">
                                            <p:txEl>
                                              <p:pRg st="0" end="0"/>
                                            </p:txEl>
                                          </p:spTgt>
                                        </p:tgtEl>
                                        <p:attrNameLst>
                                          <p:attrName>style.visibility</p:attrName>
                                        </p:attrNameLst>
                                      </p:cBhvr>
                                      <p:to>
                                        <p:strVal val="visible"/>
                                      </p:to>
                                    </p:set>
                                    <p:animEffect transition="in" filter="box(out)">
                                      <p:cBhvr>
                                        <p:cTn id="33" dur="500"/>
                                        <p:tgtEl>
                                          <p:spTgt spid="407859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8595">
                                            <p:txEl>
                                              <p:pRg st="1" end="1"/>
                                            </p:txEl>
                                          </p:spTgt>
                                        </p:tgtEl>
                                        <p:attrNameLst>
                                          <p:attrName>style.visibility</p:attrName>
                                        </p:attrNameLst>
                                      </p:cBhvr>
                                      <p:to>
                                        <p:strVal val="visible"/>
                                      </p:to>
                                    </p:set>
                                    <p:animEffect transition="in" filter="box(out)">
                                      <p:cBhvr>
                                        <p:cTn id="38" dur="500"/>
                                        <p:tgtEl>
                                          <p:spTgt spid="407859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078595">
                                            <p:txEl>
                                              <p:pRg st="2" end="2"/>
                                            </p:txEl>
                                          </p:spTgt>
                                        </p:tgtEl>
                                        <p:attrNameLst>
                                          <p:attrName>style.visibility</p:attrName>
                                        </p:attrNameLst>
                                      </p:cBhvr>
                                      <p:to>
                                        <p:strVal val="visible"/>
                                      </p:to>
                                    </p:set>
                                    <p:animEffect transition="in" filter="box(out)">
                                      <p:cBhvr>
                                        <p:cTn id="43" dur="500"/>
                                        <p:tgtEl>
                                          <p:spTgt spid="4078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8594" grpId="0" build="p" autoUpdateAnimBg="0"/>
      <p:bldP spid="4078595" grpId="0" build="p" autoUpdateAnimBg="0"/>
      <p:bldP spid="4078596" grpId="0" animBg="1"/>
      <p:bldP spid="4078597" grpId="0" animBg="1"/>
      <p:bldP spid="407859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870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1536</a:t>
            </a:r>
          </a:p>
        </p:txBody>
      </p:sp>
      <p:sp>
        <p:nvSpPr>
          <p:cNvPr id="288870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8870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8870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Luther agrees to the Wittenberg Concord defining the Lord’s Supper in an attempt to resolve differences with other reformers, but the Swiss Zwinglians reject the document</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2888710" name="Group 6"/>
          <p:cNvGrpSpPr>
            <a:grpSpLocks/>
          </p:cNvGrpSpPr>
          <p:nvPr/>
        </p:nvGrpSpPr>
        <p:grpSpPr bwMode="auto">
          <a:xfrm>
            <a:off x="3505200" y="3505200"/>
            <a:ext cx="6934200" cy="2819400"/>
            <a:chOff x="1248" y="2208"/>
            <a:chExt cx="4368" cy="1776"/>
          </a:xfrm>
        </p:grpSpPr>
        <p:sp>
          <p:nvSpPr>
            <p:cNvPr id="2888711" name="AutoShape 7"/>
            <p:cNvSpPr>
              <a:spLocks noChangeArrowheads="1"/>
            </p:cNvSpPr>
            <p:nvPr/>
          </p:nvSpPr>
          <p:spPr bwMode="auto">
            <a:xfrm>
              <a:off x="1248" y="2208"/>
              <a:ext cx="4368" cy="1776"/>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88712" name="Text Box 8"/>
            <p:cNvSpPr txBox="1">
              <a:spLocks noChangeArrowheads="1"/>
            </p:cNvSpPr>
            <p:nvPr/>
          </p:nvSpPr>
          <p:spPr bwMode="auto">
            <a:xfrm>
              <a:off x="1344" y="2276"/>
              <a:ext cx="4224" cy="160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The Wittenberg Concord (covenant) was signed by Reformed and Lutheran leaders to resolve different beliefs about the Real Presence of Christ’s body and blood in the Eucharist.</a:t>
              </a:r>
            </a:p>
          </p:txBody>
        </p:sp>
      </p:grpSp>
    </p:spTree>
    <p:extLst>
      <p:ext uri="{BB962C8B-B14F-4D97-AF65-F5344CB8AC3E}">
        <p14:creationId xmlns:p14="http://schemas.microsoft.com/office/powerpoint/2010/main" val="1730583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88710"/>
                                        </p:tgtEl>
                                        <p:attrNameLst>
                                          <p:attrName>style.visibility</p:attrName>
                                        </p:attrNameLst>
                                      </p:cBhvr>
                                      <p:to>
                                        <p:strVal val="visible"/>
                                      </p:to>
                                    </p:set>
                                    <p:animEffect transition="in" filter="dissolve">
                                      <p:cBhvr>
                                        <p:cTn id="7" dur="500"/>
                                        <p:tgtEl>
                                          <p:spTgt spid="2888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9042" name="Rectangle 2"/>
          <p:cNvSpPr>
            <a:spLocks noGrp="1" noChangeArrowheads="1"/>
          </p:cNvSpPr>
          <p:nvPr>
            <p:ph type="title"/>
          </p:nvPr>
        </p:nvSpPr>
        <p:spPr/>
        <p:txBody>
          <a:bodyPr/>
          <a:lstStyle/>
          <a:p>
            <a:endParaRPr lang="en-US" dirty="0"/>
          </a:p>
        </p:txBody>
      </p:sp>
      <p:sp>
        <p:nvSpPr>
          <p:cNvPr id="5079043" name="WordArt 3"/>
          <p:cNvSpPr>
            <a:spLocks noChangeArrowheads="1" noChangeShapeType="1" noTextEdit="1"/>
          </p:cNvSpPr>
          <p:nvPr/>
        </p:nvSpPr>
        <p:spPr bwMode="auto">
          <a:xfrm>
            <a:off x="4495800" y="3105150"/>
            <a:ext cx="3200400" cy="6477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323345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079043"/>
                                        </p:tgtEl>
                                        <p:attrNameLst>
                                          <p:attrName>style.visibility</p:attrName>
                                        </p:attrNameLst>
                                      </p:cBhvr>
                                      <p:to>
                                        <p:strVal val="visible"/>
                                      </p:to>
                                    </p:set>
                                    <p:anim calcmode="lin" valueType="num">
                                      <p:cBhvr>
                                        <p:cTn id="7" dur="500" fill="hold"/>
                                        <p:tgtEl>
                                          <p:spTgt spid="5079043"/>
                                        </p:tgtEl>
                                        <p:attrNameLst>
                                          <p:attrName>ppt_w</p:attrName>
                                        </p:attrNameLst>
                                      </p:cBhvr>
                                      <p:tavLst>
                                        <p:tav tm="0">
                                          <p:val>
                                            <p:strVal val="4*#ppt_w"/>
                                          </p:val>
                                        </p:tav>
                                        <p:tav tm="100000">
                                          <p:val>
                                            <p:strVal val="#ppt_w"/>
                                          </p:val>
                                        </p:tav>
                                      </p:tavLst>
                                    </p:anim>
                                    <p:anim calcmode="lin" valueType="num">
                                      <p:cBhvr>
                                        <p:cTn id="8" dur="500" fill="hold"/>
                                        <p:tgtEl>
                                          <p:spTgt spid="50790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43"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064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0643"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“Zwingli interpreted the presence of Christ in the Eucharist in a more spiritual &amp; more metaphorical way than Luther could accept.  Thus a significant opportunity for expanded unity within the reform Protestant movement ended in division. Argument over the Lord’s Supper – a sign of the oneness of God’s people,  rather than bringing together these two stalwart defenders of Scripture, instead drove  a mean wedge between them!”</a:t>
            </a:r>
            <a:endParaRPr lang="en-US" sz="2800" i="1">
              <a:solidFill>
                <a:srgbClr val="666699"/>
              </a:solidFill>
              <a:effectLst>
                <a:outerShdw blurRad="38100" dist="38100" dir="2700000" algn="tl">
                  <a:srgbClr val="000000"/>
                </a:outerShdw>
              </a:effectLst>
            </a:endParaRPr>
          </a:p>
        </p:txBody>
      </p:sp>
      <p:sp>
        <p:nvSpPr>
          <p:cNvPr id="408064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8064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80646"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ZWINGLI &amp; LUTHER !</a:t>
            </a:r>
          </a:p>
        </p:txBody>
      </p:sp>
    </p:spTree>
    <p:extLst>
      <p:ext uri="{BB962C8B-B14F-4D97-AF65-F5344CB8AC3E}">
        <p14:creationId xmlns:p14="http://schemas.microsoft.com/office/powerpoint/2010/main" val="29806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0644"/>
                                        </p:tgtEl>
                                        <p:attrNameLst>
                                          <p:attrName>style.visibility</p:attrName>
                                        </p:attrNameLst>
                                      </p:cBhvr>
                                      <p:to>
                                        <p:strVal val="visible"/>
                                      </p:to>
                                    </p:set>
                                    <p:anim calcmode="lin" valueType="num">
                                      <p:cBhvr>
                                        <p:cTn id="7" dur="5000" fill="hold"/>
                                        <p:tgtEl>
                                          <p:spTgt spid="4080644"/>
                                        </p:tgtEl>
                                        <p:attrNameLst>
                                          <p:attrName>ppt_w</p:attrName>
                                        </p:attrNameLst>
                                      </p:cBhvr>
                                      <p:tavLst>
                                        <p:tav tm="0" fmla="#ppt_w*sin(2.5*pi*$)">
                                          <p:val>
                                            <p:fltVal val="0"/>
                                          </p:val>
                                        </p:tav>
                                        <p:tav tm="100000">
                                          <p:val>
                                            <p:fltVal val="1"/>
                                          </p:val>
                                        </p:tav>
                                      </p:tavLst>
                                    </p:anim>
                                    <p:anim calcmode="lin" valueType="num">
                                      <p:cBhvr>
                                        <p:cTn id="8" dur="5000" fill="hold"/>
                                        <p:tgtEl>
                                          <p:spTgt spid="408064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0645"/>
                                        </p:tgtEl>
                                        <p:attrNameLst>
                                          <p:attrName>style.visibility</p:attrName>
                                        </p:attrNameLst>
                                      </p:cBhvr>
                                      <p:to>
                                        <p:strVal val="visible"/>
                                      </p:to>
                                    </p:set>
                                    <p:anim calcmode="lin" valueType="num">
                                      <p:cBhvr>
                                        <p:cTn id="13" dur="500" fill="hold"/>
                                        <p:tgtEl>
                                          <p:spTgt spid="4080645"/>
                                        </p:tgtEl>
                                        <p:attrNameLst>
                                          <p:attrName>ppt_w</p:attrName>
                                        </p:attrNameLst>
                                      </p:cBhvr>
                                      <p:tavLst>
                                        <p:tav tm="0">
                                          <p:val>
                                            <p:strVal val="4/3*#ppt_w"/>
                                          </p:val>
                                        </p:tav>
                                        <p:tav tm="100000">
                                          <p:val>
                                            <p:strVal val="#ppt_w"/>
                                          </p:val>
                                        </p:tav>
                                      </p:tavLst>
                                    </p:anim>
                                    <p:anim calcmode="lin" valueType="num">
                                      <p:cBhvr>
                                        <p:cTn id="14" dur="500" fill="hold"/>
                                        <p:tgtEl>
                                          <p:spTgt spid="408064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0642">
                                            <p:txEl>
                                              <p:pRg st="0" end="0"/>
                                            </p:txEl>
                                          </p:spTgt>
                                        </p:tgtEl>
                                        <p:attrNameLst>
                                          <p:attrName>style.visibility</p:attrName>
                                        </p:attrNameLst>
                                      </p:cBhvr>
                                      <p:to>
                                        <p:strVal val="visible"/>
                                      </p:to>
                                    </p:set>
                                    <p:anim calcmode="lin" valueType="num">
                                      <p:cBhvr additive="base">
                                        <p:cTn id="19" dur="300" fill="hold"/>
                                        <p:tgtEl>
                                          <p:spTgt spid="408064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06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0646"/>
                                        </p:tgtEl>
                                        <p:attrNameLst>
                                          <p:attrName>style.visibility</p:attrName>
                                        </p:attrNameLst>
                                      </p:cBhvr>
                                      <p:to>
                                        <p:strVal val="visible"/>
                                      </p:to>
                                    </p:set>
                                    <p:anim calcmode="lin" valueType="num">
                                      <p:cBhvr>
                                        <p:cTn id="25" dur="500" fill="hold"/>
                                        <p:tgtEl>
                                          <p:spTgt spid="4080646"/>
                                        </p:tgtEl>
                                        <p:attrNameLst>
                                          <p:attrName>ppt_w</p:attrName>
                                        </p:attrNameLst>
                                      </p:cBhvr>
                                      <p:tavLst>
                                        <p:tav tm="0">
                                          <p:val>
                                            <p:fltVal val="0"/>
                                          </p:val>
                                        </p:tav>
                                        <p:tav tm="100000">
                                          <p:val>
                                            <p:strVal val="#ppt_w"/>
                                          </p:val>
                                        </p:tav>
                                      </p:tavLst>
                                    </p:anim>
                                    <p:anim calcmode="lin" valueType="num">
                                      <p:cBhvr>
                                        <p:cTn id="26" dur="500" fill="hold"/>
                                        <p:tgtEl>
                                          <p:spTgt spid="4080646"/>
                                        </p:tgtEl>
                                        <p:attrNameLst>
                                          <p:attrName>ppt_h</p:attrName>
                                        </p:attrNameLst>
                                      </p:cBhvr>
                                      <p:tavLst>
                                        <p:tav tm="0">
                                          <p:val>
                                            <p:fltVal val="0"/>
                                          </p:val>
                                        </p:tav>
                                        <p:tav tm="100000">
                                          <p:val>
                                            <p:strVal val="#ppt_h"/>
                                          </p:val>
                                        </p:tav>
                                      </p:tavLst>
                                    </p:anim>
                                    <p:anim calcmode="lin" valueType="num">
                                      <p:cBhvr>
                                        <p:cTn id="27" dur="500" fill="hold"/>
                                        <p:tgtEl>
                                          <p:spTgt spid="4080646"/>
                                        </p:tgtEl>
                                        <p:attrNameLst>
                                          <p:attrName>ppt_x</p:attrName>
                                        </p:attrNameLst>
                                      </p:cBhvr>
                                      <p:tavLst>
                                        <p:tav tm="0">
                                          <p:val>
                                            <p:fltVal val="0.5"/>
                                          </p:val>
                                        </p:tav>
                                        <p:tav tm="100000">
                                          <p:val>
                                            <p:strVal val="#ppt_x"/>
                                          </p:val>
                                        </p:tav>
                                      </p:tavLst>
                                    </p:anim>
                                    <p:anim calcmode="lin" valueType="num">
                                      <p:cBhvr>
                                        <p:cTn id="28" dur="500" fill="hold"/>
                                        <p:tgtEl>
                                          <p:spTgt spid="408064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0643">
                                            <p:txEl>
                                              <p:pRg st="0" end="0"/>
                                            </p:txEl>
                                          </p:spTgt>
                                        </p:tgtEl>
                                        <p:attrNameLst>
                                          <p:attrName>style.visibility</p:attrName>
                                        </p:attrNameLst>
                                      </p:cBhvr>
                                      <p:to>
                                        <p:strVal val="visible"/>
                                      </p:to>
                                    </p:set>
                                    <p:animEffect transition="in" filter="box(out)">
                                      <p:cBhvr>
                                        <p:cTn id="33" dur="500"/>
                                        <p:tgtEl>
                                          <p:spTgt spid="4080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0642" grpId="0" build="p" autoUpdateAnimBg="0"/>
      <p:bldP spid="4080643" grpId="0" build="p" autoUpdateAnimBg="0"/>
      <p:bldP spid="4080644" grpId="0" animBg="1"/>
      <p:bldP spid="4080645" grpId="0" animBg="1"/>
      <p:bldP spid="408064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2329314"/>
            <a:ext cx="2590800" cy="1252086"/>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prstClr val="white"/>
                </a:solidFill>
                <a:effectLst>
                  <a:outerShdw blurRad="38100" dist="38100" dir="2700000" algn="tl">
                    <a:srgbClr val="000000">
                      <a:alpha val="43137"/>
                    </a:srgbClr>
                  </a:outerShdw>
                </a:effectLst>
                <a:latin typeface="Calibri"/>
              </a:rPr>
              <a:t>Last Supper Memorial </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sp>
        <p:nvSpPr>
          <p:cNvPr id="3" name="Cloud Callout 2"/>
          <p:cNvSpPr/>
          <p:nvPr/>
        </p:nvSpPr>
        <p:spPr>
          <a:xfrm>
            <a:off x="4398746" y="596766"/>
            <a:ext cx="3243714" cy="2030931"/>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Calibri"/>
              </a:rPr>
              <a:t> </a:t>
            </a:r>
            <a:r>
              <a:rPr lang="en-US" sz="2400" b="1" i="1" dirty="0">
                <a:solidFill>
                  <a:srgbClr val="FFFF00"/>
                </a:solidFill>
                <a:effectLst>
                  <a:outerShdw blurRad="38100" dist="38100" dir="2700000" algn="tl">
                    <a:srgbClr val="000000">
                      <a:alpha val="43137"/>
                    </a:srgbClr>
                  </a:outerShdw>
                </a:effectLst>
                <a:latin typeface="Calibri"/>
              </a:rPr>
              <a:t>Luther’s “Con</a:t>
            </a:r>
            <a:r>
              <a:rPr lang="en-US" sz="2800" b="1" i="1" dirty="0">
                <a:solidFill>
                  <a:srgbClr val="FFFF00"/>
                </a:solidFill>
                <a:effectLst>
                  <a:outerShdw blurRad="38100" dist="38100" dir="2700000" algn="tl">
                    <a:srgbClr val="000000">
                      <a:alpha val="43137"/>
                    </a:srgbClr>
                  </a:outerShdw>
                </a:effectLst>
                <a:latin typeface="Calibri"/>
              </a:rPr>
              <a:t>” </a:t>
            </a:r>
            <a:r>
              <a:rPr lang="en-US" sz="2400" b="1" i="1" dirty="0">
                <a:solidFill>
                  <a:srgbClr val="FFFF00"/>
                </a:solidFill>
                <a:effectLst>
                  <a:outerShdw blurRad="38100" dist="38100" dir="2700000" algn="tl">
                    <a:srgbClr val="000000">
                      <a:alpha val="43137"/>
                    </a:srgbClr>
                  </a:outerShdw>
                </a:effectLst>
                <a:latin typeface="Calibri"/>
              </a:rPr>
              <a:t>Substantiation</a:t>
            </a:r>
            <a:r>
              <a:rPr kumimoji="0" lang="en-US" sz="2800" b="1" i="1"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endPar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10063" y="2329314"/>
            <a:ext cx="2338137" cy="1480686"/>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ysClr val="windowText" lastClr="000000"/>
                </a:solidFill>
                <a:effectLst>
                  <a:outerShdw blurRad="38100" dist="38100" dir="2700000" algn="tl">
                    <a:srgbClr val="000000">
                      <a:alpha val="43137"/>
                    </a:srgbClr>
                  </a:outerShdw>
                </a:effectLst>
                <a:latin typeface="Calibri"/>
              </a:rPr>
              <a:t>TRANS - </a:t>
            </a:r>
            <a:r>
              <a:rPr lang="en-US" sz="2800" b="1" i="1" dirty="0">
                <a:solidFill>
                  <a:sysClr val="windowText" lastClr="000000"/>
                </a:solidFill>
                <a:effectLst>
                  <a:outerShdw blurRad="38100" dist="38100" dir="2700000" algn="tl">
                    <a:srgbClr val="000000">
                      <a:alpha val="43137"/>
                    </a:srgbClr>
                  </a:outerShdw>
                </a:effectLst>
                <a:latin typeface="Calibri"/>
              </a:rPr>
              <a:t>Substantiation</a:t>
            </a:r>
            <a:endParaRPr kumimoji="0" lang="en-US" sz="28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ndParaRPr>
          </a:p>
        </p:txBody>
      </p:sp>
    </p:spTree>
    <p:extLst>
      <p:ext uri="{BB962C8B-B14F-4D97-AF65-F5344CB8AC3E}">
        <p14:creationId xmlns:p14="http://schemas.microsoft.com/office/powerpoint/2010/main" val="393583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209800" y="152400"/>
            <a:ext cx="7772400" cy="1371600"/>
          </a:xfrm>
          <a:ln>
            <a:solidFill>
              <a:schemeClr val="hlink"/>
            </a:solidFill>
          </a:ln>
        </p:spPr>
        <p:txBody>
          <a:bodyPr/>
          <a:lstStyle/>
          <a:p>
            <a:r>
              <a:rPr lang="en-US"/>
              <a:t>Swiss Reformers &amp; Lutherans Separate Over Lord’s Supper</a:t>
            </a:r>
          </a:p>
        </p:txBody>
      </p:sp>
      <p:sp>
        <p:nvSpPr>
          <p:cNvPr id="87043" name="Rectangle 3"/>
          <p:cNvSpPr>
            <a:spLocks noGrp="1" noChangeArrowheads="1"/>
          </p:cNvSpPr>
          <p:nvPr>
            <p:ph type="body" sz="half" idx="1"/>
          </p:nvPr>
        </p:nvSpPr>
        <p:spPr>
          <a:xfrm>
            <a:off x="2133600" y="1600200"/>
            <a:ext cx="7924800" cy="1752600"/>
          </a:xfrm>
          <a:solidFill>
            <a:schemeClr val="hlink"/>
          </a:solidFill>
        </p:spPr>
        <p:txBody>
          <a:bodyPr/>
          <a:lstStyle/>
          <a:p>
            <a:pPr>
              <a:lnSpc>
                <a:spcPct val="90000"/>
              </a:lnSpc>
              <a:buFontTx/>
              <a:buNone/>
            </a:pPr>
            <a:r>
              <a:rPr lang="en-US" sz="2800"/>
              <a:t>Agreement Then Holding Today Over Three Sola’s:</a:t>
            </a:r>
          </a:p>
          <a:p>
            <a:pPr>
              <a:lnSpc>
                <a:spcPct val="90000"/>
              </a:lnSpc>
              <a:buFontTx/>
              <a:buNone/>
            </a:pPr>
            <a:r>
              <a:rPr lang="en-US" sz="2800"/>
              <a:t>    - </a:t>
            </a:r>
            <a:r>
              <a:rPr lang="en-US" sz="2800" i="1"/>
              <a:t>Sola Fida</a:t>
            </a:r>
            <a:r>
              <a:rPr lang="en-US" sz="2800"/>
              <a:t>  = by </a:t>
            </a:r>
            <a:r>
              <a:rPr lang="en-US" sz="2800" b="1"/>
              <a:t>faith alone</a:t>
            </a:r>
            <a:r>
              <a:rPr lang="en-US" sz="2800"/>
              <a:t>, apart from works                                                                                                  - </a:t>
            </a:r>
            <a:r>
              <a:rPr lang="en-US" sz="2800" i="1"/>
              <a:t>Sola Gratia</a:t>
            </a:r>
            <a:r>
              <a:rPr lang="en-US" sz="2800"/>
              <a:t>   = by </a:t>
            </a:r>
            <a:r>
              <a:rPr lang="en-US" sz="2800" b="1"/>
              <a:t>grace alone</a:t>
            </a:r>
            <a:r>
              <a:rPr lang="en-US" sz="2800"/>
              <a:t>, without merit                                                                       - </a:t>
            </a:r>
            <a:r>
              <a:rPr lang="en-US" sz="2800" i="1"/>
              <a:t>Sola Scriptura</a:t>
            </a:r>
            <a:r>
              <a:rPr lang="en-US" sz="2800"/>
              <a:t> = by </a:t>
            </a:r>
            <a:r>
              <a:rPr lang="en-US" sz="2800" b="1"/>
              <a:t>scripture alone</a:t>
            </a:r>
            <a:r>
              <a:rPr lang="en-US" sz="2800"/>
              <a:t>, without add</a:t>
            </a:r>
            <a:r>
              <a:rPr lang="en-US" sz="2400"/>
              <a:t> </a:t>
            </a:r>
          </a:p>
        </p:txBody>
      </p:sp>
      <p:sp>
        <p:nvSpPr>
          <p:cNvPr id="87044" name="Rectangle 4"/>
          <p:cNvSpPr>
            <a:spLocks noGrp="1" noChangeArrowheads="1"/>
          </p:cNvSpPr>
          <p:nvPr>
            <p:ph sz="half" idx="2"/>
          </p:nvPr>
        </p:nvSpPr>
        <p:spPr>
          <a:xfrm>
            <a:off x="2057400" y="3429000"/>
            <a:ext cx="8001000" cy="3429000"/>
          </a:xfrm>
        </p:spPr>
        <p:txBody>
          <a:bodyPr/>
          <a:lstStyle/>
          <a:p>
            <a:r>
              <a:rPr lang="en-US" sz="1800">
                <a:solidFill>
                  <a:schemeClr val="hlink"/>
                </a:solidFill>
                <a:effectLst>
                  <a:outerShdw blurRad="38100" dist="38100" dir="2700000" algn="tl">
                    <a:srgbClr val="000000"/>
                  </a:outerShdw>
                </a:effectLst>
              </a:rPr>
              <a:t>Protestantism Landscape Of State &amp; Territorial Churches With Swiss &amp;   German Branches</a:t>
            </a:r>
          </a:p>
          <a:p>
            <a:r>
              <a:rPr lang="en-US" sz="1800">
                <a:solidFill>
                  <a:schemeClr val="hlink"/>
                </a:solidFill>
                <a:effectLst>
                  <a:outerShdw blurRad="38100" dist="38100" dir="2700000" algn="tl">
                    <a:srgbClr val="000000"/>
                  </a:outerShdw>
                </a:effectLst>
              </a:rPr>
              <a:t>Swiss Reform Movement Soon Split Into Three:  Puritan, Presbyterian, &amp; Congregational Variants</a:t>
            </a:r>
          </a:p>
          <a:p>
            <a:r>
              <a:rPr lang="en-US" sz="1800">
                <a:solidFill>
                  <a:schemeClr val="hlink"/>
                </a:solidFill>
                <a:effectLst>
                  <a:outerShdw blurRad="38100" dist="38100" dir="2700000" algn="tl">
                    <a:srgbClr val="000000"/>
                  </a:outerShdw>
                </a:effectLst>
              </a:rPr>
              <a:t>Had Historic 1529 Meeting Worked – One Protestant Reform Church</a:t>
            </a:r>
          </a:p>
          <a:p>
            <a:r>
              <a:rPr lang="en-US" sz="1800">
                <a:solidFill>
                  <a:schemeClr val="hlink"/>
                </a:solidFill>
                <a:effectLst>
                  <a:outerShdw blurRad="38100" dist="38100" dir="2700000" algn="tl">
                    <a:srgbClr val="000000"/>
                  </a:outerShdw>
                </a:effectLst>
              </a:rPr>
              <a:t>Long List Agreed All But Item Of Nature Of  Elements In Communion:     Luther  Materialist; Zwingli Memorialism</a:t>
            </a:r>
          </a:p>
          <a:p>
            <a:r>
              <a:rPr lang="en-US" sz="1800">
                <a:solidFill>
                  <a:schemeClr val="hlink"/>
                </a:solidFill>
                <a:effectLst>
                  <a:outerShdw blurRad="38100" dist="38100" dir="2700000" algn="tl">
                    <a:srgbClr val="000000"/>
                  </a:outerShdw>
                </a:effectLst>
              </a:rPr>
              <a:t>Both Seriously Thought The Lord’s Supper One Of The Two Marks Of           The True Church Differing Christlogical Not Sacramental </a:t>
            </a:r>
          </a:p>
          <a:p>
            <a:r>
              <a:rPr lang="en-US" sz="1800">
                <a:solidFill>
                  <a:schemeClr val="hlink"/>
                </a:solidFill>
                <a:effectLst>
                  <a:outerShdw blurRad="38100" dist="38100" dir="2700000" algn="tl">
                    <a:srgbClr val="000000"/>
                  </a:outerShdw>
                </a:effectLst>
              </a:rPr>
              <a:t>Debate Centers Over Interpretive Differences Relating To The Relative Symbolism Or Literalness Of  John 6: 63.</a:t>
            </a:r>
          </a:p>
        </p:txBody>
      </p:sp>
      <p:sp>
        <p:nvSpPr>
          <p:cNvPr id="87045" name="Comment 5"/>
          <p:cNvSpPr>
            <a:spLocks noChangeArrowheads="1"/>
          </p:cNvSpPr>
          <p:nvPr/>
        </p:nvSpPr>
        <p:spPr bwMode="auto">
          <a:xfrm>
            <a:off x="1524000" y="-762000"/>
            <a:ext cx="91440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Zwingli Had Just Bested The Local Catholic Bishop In Debate</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Latin “Hocus Pocus” Or Aristotelian Principle Debate?;  Catholics Crucify Anew At Mass? </a:t>
            </a:r>
          </a:p>
        </p:txBody>
      </p:sp>
    </p:spTree>
    <p:extLst>
      <p:ext uri="{BB962C8B-B14F-4D97-AF65-F5344CB8AC3E}">
        <p14:creationId xmlns:p14="http://schemas.microsoft.com/office/powerpoint/2010/main" val="231114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 calcmode="lin" valueType="num">
                                      <p:cBhvr>
                                        <p:cTn id="7" dur="1000" fill="hold"/>
                                        <p:tgtEl>
                                          <p:spTgt spid="8704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704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704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04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044">
                                            <p:txEl>
                                              <p:pRg st="1" end="1"/>
                                            </p:txEl>
                                          </p:spTgt>
                                        </p:tgtEl>
                                        <p:attrNameLst>
                                          <p:attrName>style.visibility</p:attrName>
                                        </p:attrNameLst>
                                      </p:cBhvr>
                                      <p:to>
                                        <p:strVal val="visible"/>
                                      </p:to>
                                    </p:set>
                                    <p:anim calcmode="lin" valueType="num">
                                      <p:cBhvr>
                                        <p:cTn id="15" dur="1000" fill="hold"/>
                                        <p:tgtEl>
                                          <p:spTgt spid="8704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704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704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04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044">
                                            <p:txEl>
                                              <p:pRg st="2" end="2"/>
                                            </p:txEl>
                                          </p:spTgt>
                                        </p:tgtEl>
                                        <p:attrNameLst>
                                          <p:attrName>style.visibility</p:attrName>
                                        </p:attrNameLst>
                                      </p:cBhvr>
                                      <p:to>
                                        <p:strVal val="visible"/>
                                      </p:to>
                                    </p:set>
                                    <p:anim calcmode="lin" valueType="num">
                                      <p:cBhvr>
                                        <p:cTn id="23" dur="1000" fill="hold"/>
                                        <p:tgtEl>
                                          <p:spTgt spid="8704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704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704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04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044">
                                            <p:txEl>
                                              <p:pRg st="3" end="3"/>
                                            </p:txEl>
                                          </p:spTgt>
                                        </p:tgtEl>
                                        <p:attrNameLst>
                                          <p:attrName>style.visibility</p:attrName>
                                        </p:attrNameLst>
                                      </p:cBhvr>
                                      <p:to>
                                        <p:strVal val="visible"/>
                                      </p:to>
                                    </p:set>
                                    <p:anim calcmode="lin" valueType="num">
                                      <p:cBhvr>
                                        <p:cTn id="31" dur="1000" fill="hold"/>
                                        <p:tgtEl>
                                          <p:spTgt spid="8704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704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704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04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7044">
                                            <p:txEl>
                                              <p:pRg st="4" end="4"/>
                                            </p:txEl>
                                          </p:spTgt>
                                        </p:tgtEl>
                                        <p:attrNameLst>
                                          <p:attrName>style.visibility</p:attrName>
                                        </p:attrNameLst>
                                      </p:cBhvr>
                                      <p:to>
                                        <p:strVal val="visible"/>
                                      </p:to>
                                    </p:set>
                                    <p:anim calcmode="lin" valueType="num">
                                      <p:cBhvr>
                                        <p:cTn id="39" dur="1000" fill="hold"/>
                                        <p:tgtEl>
                                          <p:spTgt spid="8704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704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704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704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7044">
                                            <p:txEl>
                                              <p:pRg st="5" end="5"/>
                                            </p:txEl>
                                          </p:spTgt>
                                        </p:tgtEl>
                                        <p:attrNameLst>
                                          <p:attrName>style.visibility</p:attrName>
                                        </p:attrNameLst>
                                      </p:cBhvr>
                                      <p:to>
                                        <p:strVal val="visible"/>
                                      </p:to>
                                    </p:set>
                                    <p:anim calcmode="lin" valueType="num">
                                      <p:cBhvr>
                                        <p:cTn id="47" dur="1000" fill="hold"/>
                                        <p:tgtEl>
                                          <p:spTgt spid="8704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8704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8704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704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62" name="Picture 2" descr="PAGE_30"/>
          <p:cNvPicPr>
            <a:picLocks noChangeAspect="1" noChangeArrowheads="1"/>
          </p:cNvPicPr>
          <p:nvPr/>
        </p:nvPicPr>
        <p:blipFill>
          <a:blip r:embed="rId3" cstate="print"/>
          <a:srcRect/>
          <a:stretch>
            <a:fillRect/>
          </a:stretch>
        </p:blipFill>
        <p:spPr bwMode="auto">
          <a:xfrm>
            <a:off x="0" y="0"/>
            <a:ext cx="12192000" cy="8107052"/>
          </a:xfrm>
          <a:prstGeom prst="rect">
            <a:avLst/>
          </a:prstGeom>
          <a:noFill/>
        </p:spPr>
      </p:pic>
      <p:sp>
        <p:nvSpPr>
          <p:cNvPr id="1525763" name="Comment 3"/>
          <p:cNvSpPr>
            <a:spLocks noChangeArrowheads="1"/>
          </p:cNvSpPr>
          <p:nvPr/>
        </p:nvSpPr>
        <p:spPr bwMode="auto">
          <a:xfrm>
            <a:off x="1524000" y="-914400"/>
            <a:ext cx="82296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Luther was coupled with milder Oecolampadius of Basel &amp; Zwingli with Melanchthon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23576622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4934658" name="Rectangle 2"/>
          <p:cNvSpPr>
            <a:spLocks noGrp="1" noChangeArrowheads="1"/>
          </p:cNvSpPr>
          <p:nvPr>
            <p:ph type="title"/>
          </p:nvPr>
        </p:nvSpPr>
        <p:spPr>
          <a:xfrm>
            <a:off x="2209800" y="152400"/>
            <a:ext cx="7772400" cy="1447800"/>
          </a:xfrm>
          <a:ln>
            <a:solidFill>
              <a:schemeClr val="hlink"/>
            </a:solidFill>
          </a:ln>
        </p:spPr>
        <p:txBody>
          <a:bodyPr/>
          <a:lstStyle/>
          <a:p>
            <a:r>
              <a:rPr lang="en-US"/>
              <a:t>Swiss Reformers &amp; Lutherans Separate Over Lord’s Supper</a:t>
            </a:r>
          </a:p>
        </p:txBody>
      </p:sp>
      <p:sp>
        <p:nvSpPr>
          <p:cNvPr id="4934659" name="Rectangle 3"/>
          <p:cNvSpPr>
            <a:spLocks noGrp="1" noChangeArrowheads="1"/>
          </p:cNvSpPr>
          <p:nvPr>
            <p:ph type="body" sz="half" idx="1"/>
          </p:nvPr>
        </p:nvSpPr>
        <p:spPr>
          <a:xfrm>
            <a:off x="2209800" y="1676400"/>
            <a:ext cx="7772400" cy="1828800"/>
          </a:xfrm>
          <a:solidFill>
            <a:schemeClr val="hlink"/>
          </a:solidFill>
        </p:spPr>
        <p:txBody>
          <a:bodyPr/>
          <a:lstStyle/>
          <a:p>
            <a:pPr>
              <a:lnSpc>
                <a:spcPct val="90000"/>
              </a:lnSpc>
              <a:buFontTx/>
              <a:buNone/>
            </a:pPr>
            <a:r>
              <a:rPr lang="en-US" sz="2800"/>
              <a:t>Agreement Then Holding Today Over Three Sola’s:</a:t>
            </a:r>
          </a:p>
          <a:p>
            <a:pPr>
              <a:lnSpc>
                <a:spcPct val="90000"/>
              </a:lnSpc>
              <a:buFontTx/>
              <a:buNone/>
            </a:pPr>
            <a:r>
              <a:rPr lang="en-US" sz="2800"/>
              <a:t>    - </a:t>
            </a:r>
            <a:r>
              <a:rPr lang="en-US" sz="2800" i="1"/>
              <a:t>Sola Fida</a:t>
            </a:r>
            <a:r>
              <a:rPr lang="en-US" sz="2800"/>
              <a:t>  = by </a:t>
            </a:r>
            <a:r>
              <a:rPr lang="en-US" sz="2800" b="1"/>
              <a:t>faith alone</a:t>
            </a:r>
            <a:r>
              <a:rPr lang="en-US" sz="2800"/>
              <a:t>, apart from works                                                                                                  - </a:t>
            </a:r>
            <a:r>
              <a:rPr lang="en-US" sz="2800" i="1"/>
              <a:t>Sola Gratia</a:t>
            </a:r>
            <a:r>
              <a:rPr lang="en-US" sz="2800"/>
              <a:t>   = by </a:t>
            </a:r>
            <a:r>
              <a:rPr lang="en-US" sz="2800" b="1"/>
              <a:t>grace alone</a:t>
            </a:r>
            <a:r>
              <a:rPr lang="en-US" sz="2800"/>
              <a:t>, without merit                                                                       - </a:t>
            </a:r>
            <a:r>
              <a:rPr lang="en-US" sz="2800" i="1"/>
              <a:t>Sola Scriptura</a:t>
            </a:r>
            <a:r>
              <a:rPr lang="en-US" sz="2800"/>
              <a:t> = by </a:t>
            </a:r>
            <a:r>
              <a:rPr lang="en-US" sz="2800" b="1"/>
              <a:t>scripture alone</a:t>
            </a:r>
            <a:r>
              <a:rPr lang="en-US" sz="2800"/>
              <a:t>, without add</a:t>
            </a:r>
            <a:r>
              <a:rPr lang="en-US" sz="2400"/>
              <a:t> </a:t>
            </a:r>
          </a:p>
        </p:txBody>
      </p:sp>
      <p:sp>
        <p:nvSpPr>
          <p:cNvPr id="4934660" name="Rectangle 4"/>
          <p:cNvSpPr>
            <a:spLocks noGrp="1" noChangeArrowheads="1"/>
          </p:cNvSpPr>
          <p:nvPr>
            <p:ph sz="half" idx="2"/>
          </p:nvPr>
        </p:nvSpPr>
        <p:spPr>
          <a:xfrm>
            <a:off x="2133600" y="3505200"/>
            <a:ext cx="7848600" cy="3124200"/>
          </a:xfrm>
        </p:spPr>
        <p:txBody>
          <a:bodyPr/>
          <a:lstStyle/>
          <a:p>
            <a:r>
              <a:rPr lang="en-US" sz="1800">
                <a:solidFill>
                  <a:schemeClr val="hlink"/>
                </a:solidFill>
                <a:effectLst>
                  <a:outerShdw blurRad="38100" dist="38100" dir="2700000" algn="tl">
                    <a:srgbClr val="000000"/>
                  </a:outerShdw>
                </a:effectLst>
              </a:rPr>
              <a:t>Zwingli Focused On Contextual Understanding Of Apostles Present For The Omnipresence Of His Fleshly Body</a:t>
            </a:r>
          </a:p>
          <a:p>
            <a:r>
              <a:rPr lang="en-US" sz="1800">
                <a:solidFill>
                  <a:schemeClr val="hlink"/>
                </a:solidFill>
                <a:effectLst>
                  <a:outerShdw blurRad="38100" dist="38100" dir="2700000" algn="tl">
                    <a:srgbClr val="000000"/>
                  </a:outerShdw>
                </a:effectLst>
              </a:rPr>
              <a:t>Latter Lutherans Later Label:  of </a:t>
            </a:r>
            <a:r>
              <a:rPr lang="en-US" sz="1800" i="1">
                <a:solidFill>
                  <a:schemeClr val="hlink"/>
                </a:solidFill>
                <a:effectLst>
                  <a:outerShdw blurRad="38100" dist="38100" dir="2700000" algn="tl">
                    <a:srgbClr val="000000"/>
                  </a:outerShdw>
                </a:effectLst>
              </a:rPr>
              <a:t>extra Calvinisticum</a:t>
            </a:r>
            <a:r>
              <a:rPr lang="en-US" sz="1800">
                <a:solidFill>
                  <a:schemeClr val="hlink"/>
                </a:solidFill>
                <a:effectLst>
                  <a:outerShdw blurRad="38100" dist="38100" dir="2700000" algn="tl">
                    <a:srgbClr val="000000"/>
                  </a:outerShdw>
                </a:effectLst>
              </a:rPr>
              <a:t> or contrary position    “Christ is God outside flesh”</a:t>
            </a:r>
          </a:p>
          <a:p>
            <a:r>
              <a:rPr lang="en-US" sz="1800">
                <a:solidFill>
                  <a:schemeClr val="hlink"/>
                </a:solidFill>
                <a:effectLst>
                  <a:outerShdw blurRad="38100" dist="38100" dir="2700000" algn="tl">
                    <a:srgbClr val="000000"/>
                  </a:outerShdw>
                </a:effectLst>
              </a:rPr>
              <a:t>Luther’s case described as “distinctive ubiquity” or that “Christ’s human body or corporal presence everywhere”</a:t>
            </a:r>
          </a:p>
          <a:p>
            <a:r>
              <a:rPr lang="en-US" sz="1800">
                <a:solidFill>
                  <a:schemeClr val="hlink"/>
                </a:solidFill>
                <a:effectLst>
                  <a:outerShdw blurRad="38100" dist="38100" dir="2700000" algn="tl">
                    <a:srgbClr val="000000"/>
                  </a:outerShdw>
                </a:effectLst>
              </a:rPr>
              <a:t>Connected to Doctrine of </a:t>
            </a:r>
            <a:r>
              <a:rPr lang="en-US" sz="1800" i="1">
                <a:solidFill>
                  <a:schemeClr val="hlink"/>
                </a:solidFill>
                <a:effectLst>
                  <a:outerShdw blurRad="38100" dist="38100" dir="2700000" algn="tl">
                    <a:srgbClr val="000000"/>
                  </a:outerShdw>
                </a:effectLst>
              </a:rPr>
              <a:t>Communicatio Idiomatum </a:t>
            </a:r>
            <a:r>
              <a:rPr lang="en-US" sz="1800">
                <a:solidFill>
                  <a:schemeClr val="hlink"/>
                </a:solidFill>
                <a:effectLst>
                  <a:outerShdw blurRad="38100" dist="38100" dir="2700000" algn="tl">
                    <a:srgbClr val="000000"/>
                  </a:outerShdw>
                </a:effectLst>
              </a:rPr>
              <a:t>or sharing of properties    and the “blessed exchange”</a:t>
            </a:r>
            <a:endParaRPr lang="en-US" sz="1800" i="1">
              <a:solidFill>
                <a:schemeClr val="hlink"/>
              </a:solidFill>
              <a:effectLst>
                <a:outerShdw blurRad="38100" dist="38100" dir="2700000" algn="tl">
                  <a:srgbClr val="000000"/>
                </a:outerShdw>
              </a:effectLst>
            </a:endParaRPr>
          </a:p>
          <a:p>
            <a:r>
              <a:rPr lang="en-US" sz="1800">
                <a:solidFill>
                  <a:schemeClr val="hlink"/>
                </a:solidFill>
                <a:effectLst>
                  <a:outerShdw blurRad="38100" dist="38100" dir="2700000" algn="tl">
                    <a:srgbClr val="000000"/>
                  </a:outerShdw>
                </a:effectLst>
              </a:rPr>
              <a:t>Theologians Explain As Emphasis Disagreement Since Orthodox Agree One Person Of  Two Natures:  Emphasis Either On Differences Or Similarities;  Position Of Swiss Reformers:  Luther Denatures Jesus’ Body</a:t>
            </a:r>
          </a:p>
        </p:txBody>
      </p:sp>
      <p:sp>
        <p:nvSpPr>
          <p:cNvPr id="4934661" name="Comment 5"/>
          <p:cNvSpPr>
            <a:spLocks noChangeArrowheads="1"/>
          </p:cNvSpPr>
          <p:nvPr/>
        </p:nvSpPr>
        <p:spPr bwMode="auto">
          <a:xfrm>
            <a:off x="1524000" y="-5867400"/>
            <a:ext cx="9144000" cy="43799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Both Lutheran &amp; Catholic Arguments Pointless With Recent Translations Of 1Cor. 10: 16;</a:t>
            </a: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Luther, the bread was the body of Christ.  That is what Christ said.  Luther wrote on the velvet cloth “Hoc est corpus meum!”  The Swiss reminded Luther that Christ also called Himself the vine and the door.  Oecolampadius asked,  “Martin, how is Christ any more present in the sacrament if He is corporeally present than He is when spiritually and dynamically?  “I don’t know,”  answered Luther,  “but if Christ told me to eat dung I’d do it knowing it was good for me.”  Not to believe Christ’s words was to be of another spirit! </a:t>
            </a: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TWO IRONIC POSTSCRIPTS:</a:t>
            </a:r>
          </a:p>
          <a:p>
            <a:pPr marL="457200" marR="0" lvl="0" indent="-457200" algn="ctr" defTabSz="914400" rtl="0" eaLnBrk="1" fontAlgn="base" latinLnBrk="0" hangingPunct="1">
              <a:lnSpc>
                <a:spcPct val="100000"/>
              </a:lnSpc>
              <a:spcBef>
                <a:spcPct val="50000"/>
              </a:spcBef>
              <a:spcAft>
                <a:spcPct val="0"/>
              </a:spcAft>
              <a:buClrTx/>
              <a:buSzTx/>
              <a:buFontTx/>
              <a:buAutoNum type="arabicParenR"/>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Luther later saw a copy of Calvin’s writings on the Lord’s Supper (essentially like Oecolampadius’ views)  and seemed to agree with it</a:t>
            </a:r>
          </a:p>
          <a:p>
            <a:pPr marL="457200" marR="0" lvl="0" indent="-457200" algn="ctr" defTabSz="914400" rtl="0" eaLnBrk="1" fontAlgn="base" latinLnBrk="0" hangingPunct="1">
              <a:lnSpc>
                <a:spcPct val="100000"/>
              </a:lnSpc>
              <a:spcBef>
                <a:spcPct val="50000"/>
              </a:spcBef>
              <a:spcAft>
                <a:spcPct val="0"/>
              </a:spcAft>
              <a:buClrTx/>
              <a:buSzTx/>
              <a:buFontTx/>
              <a:buAutoNum type="arabicParenR"/>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Manschreck,  a Melanchthon authority,  says that it was Melanchthon who stiffened Luther against the Swiss view of the Eucharist,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fearing it would make reunion with Rome impossible!   </a:t>
            </a:r>
          </a:p>
        </p:txBody>
      </p:sp>
    </p:spTree>
    <p:extLst>
      <p:ext uri="{BB962C8B-B14F-4D97-AF65-F5344CB8AC3E}">
        <p14:creationId xmlns:p14="http://schemas.microsoft.com/office/powerpoint/2010/main" val="18237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934660">
                                            <p:txEl>
                                              <p:pRg st="0" end="0"/>
                                            </p:txEl>
                                          </p:spTgt>
                                        </p:tgtEl>
                                        <p:attrNameLst>
                                          <p:attrName>style.visibility</p:attrName>
                                        </p:attrNameLst>
                                      </p:cBhvr>
                                      <p:to>
                                        <p:strVal val="visible"/>
                                      </p:to>
                                    </p:set>
                                    <p:anim calcmode="lin" valueType="num">
                                      <p:cBhvr>
                                        <p:cTn id="7" dur="1000" fill="hold"/>
                                        <p:tgtEl>
                                          <p:spTgt spid="493466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93466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93466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3466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934660">
                                            <p:txEl>
                                              <p:pRg st="1" end="1"/>
                                            </p:txEl>
                                          </p:spTgt>
                                        </p:tgtEl>
                                        <p:attrNameLst>
                                          <p:attrName>style.visibility</p:attrName>
                                        </p:attrNameLst>
                                      </p:cBhvr>
                                      <p:to>
                                        <p:strVal val="visible"/>
                                      </p:to>
                                    </p:set>
                                    <p:anim calcmode="lin" valueType="num">
                                      <p:cBhvr>
                                        <p:cTn id="15" dur="1000" fill="hold"/>
                                        <p:tgtEl>
                                          <p:spTgt spid="493466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93466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93466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93466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34660">
                                            <p:txEl>
                                              <p:pRg st="2" end="2"/>
                                            </p:txEl>
                                          </p:spTgt>
                                        </p:tgtEl>
                                        <p:attrNameLst>
                                          <p:attrName>style.visibility</p:attrName>
                                        </p:attrNameLst>
                                      </p:cBhvr>
                                      <p:to>
                                        <p:strVal val="visible"/>
                                      </p:to>
                                    </p:set>
                                    <p:anim calcmode="lin" valueType="num">
                                      <p:cBhvr>
                                        <p:cTn id="23" dur="1000" fill="hold"/>
                                        <p:tgtEl>
                                          <p:spTgt spid="493466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93466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93466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3466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34660">
                                            <p:txEl>
                                              <p:pRg st="3" end="3"/>
                                            </p:txEl>
                                          </p:spTgt>
                                        </p:tgtEl>
                                        <p:attrNameLst>
                                          <p:attrName>style.visibility</p:attrName>
                                        </p:attrNameLst>
                                      </p:cBhvr>
                                      <p:to>
                                        <p:strVal val="visible"/>
                                      </p:to>
                                    </p:set>
                                    <p:anim calcmode="lin" valueType="num">
                                      <p:cBhvr>
                                        <p:cTn id="31" dur="1000" fill="hold"/>
                                        <p:tgtEl>
                                          <p:spTgt spid="493466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93466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93466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3466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934660">
                                            <p:txEl>
                                              <p:pRg st="4" end="4"/>
                                            </p:txEl>
                                          </p:spTgt>
                                        </p:tgtEl>
                                        <p:attrNameLst>
                                          <p:attrName>style.visibility</p:attrName>
                                        </p:attrNameLst>
                                      </p:cBhvr>
                                      <p:to>
                                        <p:strVal val="visible"/>
                                      </p:to>
                                    </p:set>
                                    <p:anim calcmode="lin" valueType="num">
                                      <p:cBhvr>
                                        <p:cTn id="39" dur="1000" fill="hold"/>
                                        <p:tgtEl>
                                          <p:spTgt spid="493466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93466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93466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93466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660"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61666" name="Rectangle 2"/>
          <p:cNvSpPr>
            <a:spLocks noGrp="1" noChangeArrowheads="1"/>
          </p:cNvSpPr>
          <p:nvPr>
            <p:ph type="title" sz="quarter"/>
          </p:nvPr>
        </p:nvSpPr>
        <p:spPr>
          <a:xfrm>
            <a:off x="2209800" y="304800"/>
            <a:ext cx="7772400" cy="1371600"/>
          </a:xfrm>
          <a:solidFill>
            <a:srgbClr val="990000"/>
          </a:solidFill>
          <a:ln>
            <a:solidFill>
              <a:schemeClr val="bg1"/>
            </a:solidFill>
          </a:ln>
        </p:spPr>
        <p:txBody>
          <a:bodyPr/>
          <a:lstStyle/>
          <a:p>
            <a:r>
              <a:rPr lang="en-US" dirty="0">
                <a:hlinkClick r:id="rId4" action="ppaction://hlinkfile"/>
              </a:rPr>
              <a:t>Incarnate Substance </a:t>
            </a:r>
            <a:r>
              <a:rPr lang="en-US" dirty="0">
                <a:effectLst>
                  <a:outerShdw blurRad="38100" dist="38100" dir="2700000" algn="tl">
                    <a:srgbClr val="FFFFFF"/>
                  </a:outerShdw>
                </a:effectLst>
                <a:hlinkClick r:id="rId4" action="ppaction://hlinkfile"/>
              </a:rPr>
              <a:t>Trans-mutes</a:t>
            </a:r>
            <a:r>
              <a:rPr lang="en-US" dirty="0">
                <a:hlinkClick r:id="rId4" action="ppaction://hlinkfile"/>
              </a:rPr>
              <a:t> </a:t>
            </a:r>
            <a:r>
              <a:rPr lang="en-US" sz="4000" dirty="0">
                <a:hlinkClick r:id="rId4" action="ppaction://hlinkfile"/>
              </a:rPr>
              <a:t>To</a:t>
            </a:r>
            <a:r>
              <a:rPr lang="en-US" dirty="0">
                <a:hlinkClick r:id="rId4" action="ppaction://hlinkfile"/>
              </a:rPr>
              <a:t> Communion Presence Debate</a:t>
            </a:r>
            <a:endParaRPr lang="en-US" dirty="0"/>
          </a:p>
        </p:txBody>
      </p:sp>
      <p:sp>
        <p:nvSpPr>
          <p:cNvPr id="5361667" name="Rectangle 3"/>
          <p:cNvSpPr>
            <a:spLocks noGrp="1" noChangeArrowheads="1"/>
          </p:cNvSpPr>
          <p:nvPr>
            <p:ph sz="quarter" idx="1"/>
          </p:nvPr>
        </p:nvSpPr>
        <p:spPr>
          <a:ln>
            <a:solidFill>
              <a:schemeClr val="bg2"/>
            </a:solidFill>
          </a:ln>
        </p:spPr>
        <p:txBody>
          <a:bodyPr/>
          <a:lstStyle/>
          <a:p>
            <a:r>
              <a:rPr lang="en-US" sz="2400"/>
              <a:t>Roman Catholic Church: </a:t>
            </a:r>
            <a:r>
              <a:rPr lang="en-US" sz="2400" u="sng"/>
              <a:t>Transubstantiation</a:t>
            </a:r>
            <a:r>
              <a:rPr lang="en-US" sz="2400"/>
              <a:t> of the elements’ substance into Jesus’s real flesh &amp; blood regardless of appearance. </a:t>
            </a:r>
          </a:p>
        </p:txBody>
      </p:sp>
      <p:sp>
        <p:nvSpPr>
          <p:cNvPr id="5361668" name="Rectangle 4"/>
          <p:cNvSpPr>
            <a:spLocks noGrp="1" noChangeArrowheads="1"/>
          </p:cNvSpPr>
          <p:nvPr>
            <p:ph sz="quarter" idx="2"/>
          </p:nvPr>
        </p:nvSpPr>
        <p:spPr>
          <a:ln>
            <a:solidFill>
              <a:schemeClr val="bg2"/>
            </a:solidFill>
          </a:ln>
        </p:spPr>
        <p:txBody>
          <a:bodyPr/>
          <a:lstStyle/>
          <a:p>
            <a:r>
              <a:rPr lang="en-US" sz="2400"/>
              <a:t>German Lutheran Reform: </a:t>
            </a:r>
            <a:r>
              <a:rPr lang="en-US" sz="2400" u="sng"/>
              <a:t>Consubstantiation</a:t>
            </a:r>
            <a:r>
              <a:rPr lang="en-US" sz="2400"/>
              <a:t> of the elements’ substance that stays the same &amp; coexists w/ the real flesh &amp; blood.   </a:t>
            </a:r>
          </a:p>
        </p:txBody>
      </p:sp>
      <p:sp>
        <p:nvSpPr>
          <p:cNvPr id="5361669" name="Rectangle 5"/>
          <p:cNvSpPr>
            <a:spLocks noGrp="1" noChangeArrowheads="1"/>
          </p:cNvSpPr>
          <p:nvPr>
            <p:ph sz="quarter" idx="3"/>
          </p:nvPr>
        </p:nvSpPr>
        <p:spPr>
          <a:ln>
            <a:solidFill>
              <a:schemeClr val="bg2"/>
            </a:solidFill>
          </a:ln>
        </p:spPr>
        <p:txBody>
          <a:bodyPr/>
          <a:lstStyle/>
          <a:p>
            <a:r>
              <a:rPr lang="en-US" sz="2400"/>
              <a:t>Eastern Greek Orthodox: </a:t>
            </a:r>
            <a:r>
              <a:rPr lang="en-US" sz="2400" u="sng"/>
              <a:t>Theosis</a:t>
            </a:r>
            <a:r>
              <a:rPr lang="en-US" sz="2400"/>
              <a:t> Images Doctrine views the elements types of  Christ’s 2 natures that transport to His presence. </a:t>
            </a:r>
          </a:p>
        </p:txBody>
      </p:sp>
      <p:sp>
        <p:nvSpPr>
          <p:cNvPr id="5361670" name="Rectangle 6"/>
          <p:cNvSpPr>
            <a:spLocks noGrp="1" noChangeArrowheads="1"/>
          </p:cNvSpPr>
          <p:nvPr>
            <p:ph sz="quarter" idx="4"/>
          </p:nvPr>
        </p:nvSpPr>
        <p:spPr>
          <a:ln>
            <a:solidFill>
              <a:schemeClr val="bg2"/>
            </a:solidFill>
          </a:ln>
        </p:spPr>
        <p:txBody>
          <a:bodyPr/>
          <a:lstStyle/>
          <a:p>
            <a:r>
              <a:rPr lang="en-US" sz="2400"/>
              <a:t>Swiss Reformer Position: </a:t>
            </a:r>
            <a:r>
              <a:rPr lang="en-US" sz="2400" u="sng"/>
              <a:t>Memorial</a:t>
            </a:r>
            <a:r>
              <a:rPr lang="en-US" sz="2400"/>
              <a:t>  Remembrance  </a:t>
            </a:r>
            <a:r>
              <a:rPr lang="en-US" sz="2400">
                <a:solidFill>
                  <a:srgbClr val="CC00CC"/>
                </a:solidFill>
              </a:rPr>
              <a:t>representation &amp; symbol</a:t>
            </a:r>
            <a:r>
              <a:rPr lang="en-US" sz="2400"/>
              <a:t> not of the divine substance or presence of  His body.  </a:t>
            </a:r>
          </a:p>
        </p:txBody>
      </p:sp>
    </p:spTree>
    <p:extLst>
      <p:ext uri="{BB962C8B-B14F-4D97-AF65-F5344CB8AC3E}">
        <p14:creationId xmlns:p14="http://schemas.microsoft.com/office/powerpoint/2010/main" val="12767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61670"/>
                                        </p:tgtEl>
                                        <p:attrNameLst>
                                          <p:attrName>style.visibility</p:attrName>
                                        </p:attrNameLst>
                                      </p:cBhvr>
                                      <p:to>
                                        <p:strVal val="visible"/>
                                      </p:to>
                                    </p:set>
                                    <p:anim calcmode="lin" valueType="num">
                                      <p:cBhvr additive="base">
                                        <p:cTn id="7" dur="500" fill="hold"/>
                                        <p:tgtEl>
                                          <p:spTgt spid="5361670"/>
                                        </p:tgtEl>
                                        <p:attrNameLst>
                                          <p:attrName>ppt_x</p:attrName>
                                        </p:attrNameLst>
                                      </p:cBhvr>
                                      <p:tavLst>
                                        <p:tav tm="0">
                                          <p:val>
                                            <p:strVal val="0-#ppt_w/2"/>
                                          </p:val>
                                        </p:tav>
                                        <p:tav tm="100000">
                                          <p:val>
                                            <p:strVal val="#ppt_x"/>
                                          </p:val>
                                        </p:tav>
                                      </p:tavLst>
                                    </p:anim>
                                    <p:anim calcmode="lin" valueType="num">
                                      <p:cBhvr additive="base">
                                        <p:cTn id="8" dur="500" fill="hold"/>
                                        <p:tgtEl>
                                          <p:spTgt spid="53616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additive="base">
                                        <p:cTn id="13" dur="500" fill="hold"/>
                                        <p:tgtEl>
                                          <p:spTgt spid="5361668"/>
                                        </p:tgtEl>
                                        <p:attrNameLst>
                                          <p:attrName>ppt_x</p:attrName>
                                        </p:attrNameLst>
                                      </p:cBhvr>
                                      <p:tavLst>
                                        <p:tav tm="0">
                                          <p:val>
                                            <p:strVal val="0-#ppt_w/2"/>
                                          </p:val>
                                        </p:tav>
                                        <p:tav tm="100000">
                                          <p:val>
                                            <p:strVal val="#ppt_x"/>
                                          </p:val>
                                        </p:tav>
                                      </p:tavLst>
                                    </p:anim>
                                    <p:anim calcmode="lin" valueType="num">
                                      <p:cBhvr additive="base">
                                        <p:cTn id="14" dur="500" fill="hold"/>
                                        <p:tgtEl>
                                          <p:spTgt spid="53616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61667"/>
                                        </p:tgtEl>
                                        <p:attrNameLst>
                                          <p:attrName>style.visibility</p:attrName>
                                        </p:attrNameLst>
                                      </p:cBhvr>
                                      <p:to>
                                        <p:strVal val="visible"/>
                                      </p:to>
                                    </p:set>
                                    <p:anim calcmode="lin" valueType="num">
                                      <p:cBhvr additive="base">
                                        <p:cTn id="19" dur="500" fill="hold"/>
                                        <p:tgtEl>
                                          <p:spTgt spid="5361667"/>
                                        </p:tgtEl>
                                        <p:attrNameLst>
                                          <p:attrName>ppt_x</p:attrName>
                                        </p:attrNameLst>
                                      </p:cBhvr>
                                      <p:tavLst>
                                        <p:tav tm="0">
                                          <p:val>
                                            <p:strVal val="0-#ppt_w/2"/>
                                          </p:val>
                                        </p:tav>
                                        <p:tav tm="100000">
                                          <p:val>
                                            <p:strVal val="#ppt_x"/>
                                          </p:val>
                                        </p:tav>
                                      </p:tavLst>
                                    </p:anim>
                                    <p:anim calcmode="lin" valueType="num">
                                      <p:cBhvr additive="base">
                                        <p:cTn id="20" dur="500" fill="hold"/>
                                        <p:tgtEl>
                                          <p:spTgt spid="536166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61669"/>
                                        </p:tgtEl>
                                        <p:attrNameLst>
                                          <p:attrName>style.visibility</p:attrName>
                                        </p:attrNameLst>
                                      </p:cBhvr>
                                      <p:to>
                                        <p:strVal val="visible"/>
                                      </p:to>
                                    </p:set>
                                    <p:anim calcmode="lin" valueType="num">
                                      <p:cBhvr additive="base">
                                        <p:cTn id="25" dur="500" fill="hold"/>
                                        <p:tgtEl>
                                          <p:spTgt spid="5361669"/>
                                        </p:tgtEl>
                                        <p:attrNameLst>
                                          <p:attrName>ppt_x</p:attrName>
                                        </p:attrNameLst>
                                      </p:cBhvr>
                                      <p:tavLst>
                                        <p:tav tm="0">
                                          <p:val>
                                            <p:strVal val="0-#ppt_w/2"/>
                                          </p:val>
                                        </p:tav>
                                        <p:tav tm="100000">
                                          <p:val>
                                            <p:strVal val="#ppt_x"/>
                                          </p:val>
                                        </p:tav>
                                      </p:tavLst>
                                    </p:anim>
                                    <p:anim calcmode="lin" valueType="num">
                                      <p:cBhvr additive="base">
                                        <p:cTn id="26" dur="500" fill="hold"/>
                                        <p:tgtEl>
                                          <p:spTgt spid="53616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animBg="1" autoUpdateAnimBg="0"/>
      <p:bldP spid="5361668" grpId="0" animBg="1" autoUpdateAnimBg="0"/>
      <p:bldP spid="5361669" grpId="0" animBg="1" autoUpdateAnimBg="0"/>
      <p:bldP spid="5361670"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1981200" y="228600"/>
            <a:ext cx="83058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2438400" y="1447800"/>
            <a:ext cx="7696200" cy="495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meaning of worship.  </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formation of ‘worship’ is a key to its meanings and how they developed.  The word is formed of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worth</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and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ship</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and its original meaning in Old English (about 888) was ‘the condition of being worthy,  worthiness.’   This meaning was extended in late Old English  (about 1000)  to ‘the respect and honor shown someone worthy,’  found in such phrases as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do worship  </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pay respect or show honor,’  and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have or hold in worship </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show honor to,’  always referring to a person of distinction.”  -  Semantic Antics     </a:t>
            </a:r>
          </a:p>
        </p:txBody>
      </p:sp>
      <p:sp>
        <p:nvSpPr>
          <p:cNvPr id="5159945" name="WordArt 9" descr="Paper bag"/>
          <p:cNvSpPr>
            <a:spLocks noChangeArrowheads="1" noChangeShapeType="1" noTextEdit="1"/>
          </p:cNvSpPr>
          <p:nvPr/>
        </p:nvSpPr>
        <p:spPr bwMode="auto">
          <a:xfrm>
            <a:off x="2819400" y="762000"/>
            <a:ext cx="6096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Principle Of  Godly Worth</a:t>
            </a:r>
          </a:p>
        </p:txBody>
      </p:sp>
    </p:spTree>
    <p:extLst>
      <p:ext uri="{BB962C8B-B14F-4D97-AF65-F5344CB8AC3E}">
        <p14:creationId xmlns:p14="http://schemas.microsoft.com/office/powerpoint/2010/main" val="624183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59945"/>
                                        </p:tgtEl>
                                        <p:attrNameLst>
                                          <p:attrName>style.visibility</p:attrName>
                                        </p:attrNameLst>
                                      </p:cBhvr>
                                      <p:to>
                                        <p:strVal val="visible"/>
                                      </p:to>
                                    </p:set>
                                    <p:anim calcmode="lin" valueType="num">
                                      <p:cBhvr>
                                        <p:cTn id="7" dur="500" fill="hold"/>
                                        <p:tgtEl>
                                          <p:spTgt spid="5159945"/>
                                        </p:tgtEl>
                                        <p:attrNameLst>
                                          <p:attrName>ppt_w</p:attrName>
                                        </p:attrNameLst>
                                      </p:cBhvr>
                                      <p:tavLst>
                                        <p:tav tm="0">
                                          <p:val>
                                            <p:strVal val="4*#ppt_w"/>
                                          </p:val>
                                        </p:tav>
                                        <p:tav tm="100000">
                                          <p:val>
                                            <p:strVal val="#ppt_w"/>
                                          </p:val>
                                        </p:tav>
                                      </p:tavLst>
                                    </p:anim>
                                    <p:anim calcmode="lin" valueType="num">
                                      <p:cBhvr>
                                        <p:cTn id="8"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159940">
                                            <p:txEl>
                                              <p:pRg st="0" end="0"/>
                                            </p:txEl>
                                          </p:spTgt>
                                        </p:tgtEl>
                                        <p:attrNameLst>
                                          <p:attrName>style.visibility</p:attrName>
                                        </p:attrNameLst>
                                      </p:cBhvr>
                                      <p:to>
                                        <p:strVal val="visible"/>
                                      </p:to>
                                    </p:set>
                                    <p:anim calcmode="lin" valueType="num">
                                      <p:cBhvr additive="base">
                                        <p:cTn id="13"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40" name="Rectangle 4"/>
          <p:cNvSpPr>
            <a:spLocks noChangeArrowheads="1"/>
          </p:cNvSpPr>
          <p:nvPr/>
        </p:nvSpPr>
        <p:spPr bwMode="auto">
          <a:xfrm>
            <a:off x="3352800" y="152400"/>
            <a:ext cx="7315198" cy="6248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question of worthiness.  </a:t>
            </a: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By Luther’s lifetime, the phrase for  the communion ceremony and host had been altered &amp; with it a change   of emphasis.  The term </a:t>
            </a:r>
            <a:r>
              <a:rPr kumimoji="0" lang="en-US" sz="32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Eucharistia</a:t>
            </a:r>
            <a:r>
              <a:rPr kumimoji="0" lang="en-US" sz="32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thanksgiving,  had been replaced with </a:t>
            </a:r>
            <a:r>
              <a:rPr kumimoji="0" lang="en-US" sz="32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Missa</a:t>
            </a:r>
            <a:r>
              <a:rPr kumimoji="0" lang="en-US" sz="32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the dismissal of the unworthy. Worthiness itself had metamorphized in meaning from a subjective and introspective responsibility to an objective meaning measured by works.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600199" y="3124201"/>
            <a:ext cx="6858000" cy="60959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YOUNG MAN LUTHER </a:t>
            </a:r>
          </a:p>
        </p:txBody>
      </p:sp>
      <p:sp>
        <p:nvSpPr>
          <p:cNvPr id="5159943" name="WordArt 7"/>
          <p:cNvSpPr>
            <a:spLocks noChangeArrowheads="1" noChangeShapeType="1" noTextEdit="1"/>
          </p:cNvSpPr>
          <p:nvPr/>
        </p:nvSpPr>
        <p:spPr bwMode="auto">
          <a:xfrm rot="5400000">
            <a:off x="-990600" y="3124200"/>
            <a:ext cx="68580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psychoanalysis &amp; History </a:t>
            </a:r>
          </a:p>
        </p:txBody>
      </p:sp>
      <p:sp>
        <p:nvSpPr>
          <p:cNvPr id="5159944" name="WordArt 8"/>
          <p:cNvSpPr>
            <a:spLocks noChangeArrowheads="1" noChangeShapeType="1" noTextEdit="1"/>
          </p:cNvSpPr>
          <p:nvPr/>
        </p:nvSpPr>
        <p:spPr bwMode="auto">
          <a:xfrm rot="5400000">
            <a:off x="-1524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Erik H Erikson</a:t>
            </a:r>
          </a:p>
        </p:txBody>
      </p:sp>
      <p:sp>
        <p:nvSpPr>
          <p:cNvPr id="10" name="TextBox 9"/>
          <p:cNvSpPr txBox="1"/>
          <p:nvPr/>
        </p:nvSpPr>
        <p:spPr>
          <a:xfrm>
            <a:off x="4033838" y="6553200"/>
            <a:ext cx="6481762" cy="30777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Significant Development Influencing German-Swiss Reformation &amp; Scottish Restoration</a:t>
            </a:r>
          </a:p>
        </p:txBody>
      </p:sp>
    </p:spTree>
    <p:extLst>
      <p:ext uri="{BB962C8B-B14F-4D97-AF65-F5344CB8AC3E}">
        <p14:creationId xmlns:p14="http://schemas.microsoft.com/office/powerpoint/2010/main" val="18870892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9940">
                                            <p:txEl>
                                              <p:pRg st="0" end="0"/>
                                            </p:txEl>
                                          </p:spTgt>
                                        </p:tgtEl>
                                        <p:attrNameLst>
                                          <p:attrName>style.visibility</p:attrName>
                                        </p:attrNameLst>
                                      </p:cBhvr>
                                      <p:to>
                                        <p:strVal val="visible"/>
                                      </p:to>
                                    </p:set>
                                    <p:anim calcmode="lin" valueType="num">
                                      <p:cBhvr additive="base">
                                        <p:cTn id="29"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0">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nted1.bmp">
            <a:extLst>
              <a:ext uri="{FF2B5EF4-FFF2-40B4-BE49-F238E27FC236}">
                <a16:creationId xmlns:a16="http://schemas.microsoft.com/office/drawing/2014/main" id="{435F05E9-6909-4717-B340-AE7591EEB504}"/>
              </a:ext>
            </a:extLst>
          </p:cNvPr>
          <p:cNvPicPr>
            <a:picLocks noChangeAspect="1"/>
          </p:cNvPicPr>
          <p:nvPr/>
        </p:nvPicPr>
        <p:blipFill>
          <a:blip r:embed="rId2" cstate="print"/>
          <a:stretch>
            <a:fillRect/>
          </a:stretch>
        </p:blipFill>
        <p:spPr>
          <a:xfrm>
            <a:off x="-1447800" y="75415"/>
            <a:ext cx="14325601" cy="11123628"/>
          </a:xfrm>
          <a:prstGeom prst="rect">
            <a:avLst/>
          </a:prstGeom>
        </p:spPr>
      </p:pic>
      <p:pic>
        <p:nvPicPr>
          <p:cNvPr id="3" name="Picture 2" descr="4380662805_9e86ed48c0.jpg">
            <a:extLst>
              <a:ext uri="{FF2B5EF4-FFF2-40B4-BE49-F238E27FC236}">
                <a16:creationId xmlns:a16="http://schemas.microsoft.com/office/drawing/2014/main" id="{5261110B-275F-4AC4-B517-C9EBFCB90437}"/>
              </a:ext>
            </a:extLst>
          </p:cNvPr>
          <p:cNvPicPr>
            <a:picLocks noChangeAspect="1"/>
          </p:cNvPicPr>
          <p:nvPr/>
        </p:nvPicPr>
        <p:blipFill>
          <a:blip r:embed="rId3" cstate="print"/>
          <a:stretch>
            <a:fillRect/>
          </a:stretch>
        </p:blipFill>
        <p:spPr>
          <a:xfrm>
            <a:off x="-461913" y="0"/>
            <a:ext cx="12653913" cy="6858000"/>
          </a:xfrm>
          <a:prstGeom prst="rect">
            <a:avLst/>
          </a:prstGeom>
        </p:spPr>
      </p:pic>
      <p:pic>
        <p:nvPicPr>
          <p:cNvPr id="4" name="Picture 3">
            <a:extLst>
              <a:ext uri="{FF2B5EF4-FFF2-40B4-BE49-F238E27FC236}">
                <a16:creationId xmlns:a16="http://schemas.microsoft.com/office/drawing/2014/main" id="{959668B1-7F65-4A8C-B0BA-88C73F3CB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13" y="0"/>
            <a:ext cx="12653913" cy="6858000"/>
          </a:xfrm>
          <a:prstGeom prst="rect">
            <a:avLst/>
          </a:prstGeom>
        </p:spPr>
      </p:pic>
    </p:spTree>
    <p:extLst>
      <p:ext uri="{BB962C8B-B14F-4D97-AF65-F5344CB8AC3E}">
        <p14:creationId xmlns:p14="http://schemas.microsoft.com/office/powerpoint/2010/main" val="421829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38754" name="Rectangle 2">
            <a:extLst>
              <a:ext uri="{FF2B5EF4-FFF2-40B4-BE49-F238E27FC236}">
                <a16:creationId xmlns:a16="http://schemas.microsoft.com/office/drawing/2014/main" id="{96F98799-552A-493D-B5FC-AD9EDD689C70}"/>
              </a:ext>
            </a:extLst>
          </p:cNvPr>
          <p:cNvSpPr>
            <a:spLocks noGrp="1" noChangeArrowheads="1"/>
          </p:cNvSpPr>
          <p:nvPr>
            <p:ph type="title"/>
          </p:nvPr>
        </p:nvSpPr>
        <p:spPr>
          <a:xfrm>
            <a:off x="1524000" y="457200"/>
            <a:ext cx="6705600" cy="1371600"/>
          </a:xfrm>
        </p:spPr>
        <p:txBody>
          <a:bodyPr/>
          <a:lstStyle/>
          <a:p>
            <a:pPr eaLnBrk="1" hangingPunct="1">
              <a:defRPr/>
            </a:pPr>
            <a:r>
              <a:rPr lang="en-US" b="1">
                <a:solidFill>
                  <a:srgbClr val="3333FF"/>
                </a:solidFill>
                <a:effectLst>
                  <a:outerShdw blurRad="38100" dist="38100" dir="2700000" algn="tl">
                    <a:srgbClr val="C0C0C0"/>
                  </a:outerShdw>
                </a:effectLst>
              </a:rPr>
              <a:t>Borders </a:t>
            </a:r>
            <a:r>
              <a:rPr lang="en-US">
                <a:solidFill>
                  <a:srgbClr val="3333FF"/>
                </a:solidFill>
                <a:effectLst>
                  <a:outerShdw blurRad="38100" dist="38100" dir="2700000" algn="tl">
                    <a:srgbClr val="C0C0C0"/>
                  </a:outerShdw>
                </a:effectLst>
              </a:rPr>
              <a:t>Of God’s Word</a:t>
            </a:r>
          </a:p>
        </p:txBody>
      </p:sp>
      <p:sp>
        <p:nvSpPr>
          <p:cNvPr id="624643" name="Rectangle 3">
            <a:extLst>
              <a:ext uri="{FF2B5EF4-FFF2-40B4-BE49-F238E27FC236}">
                <a16:creationId xmlns:a16="http://schemas.microsoft.com/office/drawing/2014/main" id="{18A6365B-A1C7-44ED-9CF6-FA4342F290D0}"/>
              </a:ext>
            </a:extLst>
          </p:cNvPr>
          <p:cNvSpPr>
            <a:spLocks noGrp="1" noChangeArrowheads="1"/>
          </p:cNvSpPr>
          <p:nvPr>
            <p:ph type="body" idx="1"/>
          </p:nvPr>
        </p:nvSpPr>
        <p:spPr>
          <a:xfrm>
            <a:off x="1524000" y="1905000"/>
            <a:ext cx="6629400" cy="4953000"/>
          </a:xfrm>
        </p:spPr>
        <p:txBody>
          <a:bodyPr/>
          <a:lstStyle/>
          <a:p>
            <a:pPr lvl="1" eaLnBrk="1" hangingPunct="1">
              <a:buFontTx/>
              <a:buNone/>
            </a:pPr>
            <a:r>
              <a:rPr lang="en-US" altLang="en-US" sz="900">
                <a:solidFill>
                  <a:schemeClr val="accent1"/>
                </a:solidFill>
                <a:latin typeface="Comic Sans MS" panose="030F0702030302020204" pitchFamily="66" charset="0"/>
              </a:rPr>
              <a:t> </a:t>
            </a:r>
          </a:p>
          <a:p>
            <a:pPr lvl="1" eaLnBrk="1" hangingPunct="1"/>
            <a:endParaRPr lang="en-US" altLang="en-US" sz="900">
              <a:solidFill>
                <a:schemeClr val="accent1"/>
              </a:solidFill>
              <a:latin typeface="Comic Sans MS" panose="030F0702030302020204" pitchFamily="66" charset="0"/>
            </a:endParaRPr>
          </a:p>
          <a:p>
            <a:pPr eaLnBrk="1" hangingPunct="1">
              <a:buFontTx/>
              <a:buNone/>
            </a:pPr>
            <a:endParaRPr lang="en-US" altLang="en-US" sz="2800" b="1">
              <a:solidFill>
                <a:schemeClr val="accent1"/>
              </a:solidFill>
            </a:endParaRPr>
          </a:p>
        </p:txBody>
      </p:sp>
      <p:pic>
        <p:nvPicPr>
          <p:cNvPr id="4938756" name="Picture 4" descr="C:\Documents and Settings\Owner\My Documents\Educational Illustrations\bibleopen2.gif">
            <a:extLst>
              <a:ext uri="{FF2B5EF4-FFF2-40B4-BE49-F238E27FC236}">
                <a16:creationId xmlns:a16="http://schemas.microsoft.com/office/drawing/2014/main" id="{103E9054-8F9A-4E1F-BE1B-FF3AF77970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6019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59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4938756"/>
                                        </p:tgtEl>
                                        <p:attrNameLst>
                                          <p:attrName>style.visibility</p:attrName>
                                        </p:attrNameLst>
                                      </p:cBhvr>
                                      <p:to>
                                        <p:strVal val="visible"/>
                                      </p:to>
                                    </p:set>
                                    <p:anim calcmode="lin" valueType="num">
                                      <p:cBhvr>
                                        <p:cTn id="7" dur="500" fill="hold"/>
                                        <p:tgtEl>
                                          <p:spTgt spid="4938756"/>
                                        </p:tgtEl>
                                        <p:attrNameLst>
                                          <p:attrName>ppt_x</p:attrName>
                                        </p:attrNameLst>
                                      </p:cBhvr>
                                      <p:tavLst>
                                        <p:tav tm="0">
                                          <p:val>
                                            <p:strVal val="#ppt_x"/>
                                          </p:val>
                                        </p:tav>
                                        <p:tav tm="100000">
                                          <p:val>
                                            <p:strVal val="#ppt_x"/>
                                          </p:val>
                                        </p:tav>
                                      </p:tavLst>
                                    </p:anim>
                                    <p:anim calcmode="lin" valueType="num">
                                      <p:cBhvr>
                                        <p:cTn id="8" dur="500" fill="hold"/>
                                        <p:tgtEl>
                                          <p:spTgt spid="4938756"/>
                                        </p:tgtEl>
                                        <p:attrNameLst>
                                          <p:attrName>ppt_y</p:attrName>
                                        </p:attrNameLst>
                                      </p:cBhvr>
                                      <p:tavLst>
                                        <p:tav tm="0">
                                          <p:val>
                                            <p:strVal val="#ppt_y-#ppt_h/2"/>
                                          </p:val>
                                        </p:tav>
                                        <p:tav tm="100000">
                                          <p:val>
                                            <p:strVal val="#ppt_y"/>
                                          </p:val>
                                        </p:tav>
                                      </p:tavLst>
                                    </p:anim>
                                    <p:anim calcmode="lin" valueType="num">
                                      <p:cBhvr>
                                        <p:cTn id="9" dur="500" fill="hold"/>
                                        <p:tgtEl>
                                          <p:spTgt spid="4938756"/>
                                        </p:tgtEl>
                                        <p:attrNameLst>
                                          <p:attrName>ppt_w</p:attrName>
                                        </p:attrNameLst>
                                      </p:cBhvr>
                                      <p:tavLst>
                                        <p:tav tm="0">
                                          <p:val>
                                            <p:strVal val="#ppt_w"/>
                                          </p:val>
                                        </p:tav>
                                        <p:tav tm="100000">
                                          <p:val>
                                            <p:strVal val="#ppt_w"/>
                                          </p:val>
                                        </p:tav>
                                      </p:tavLst>
                                    </p:anim>
                                    <p:anim calcmode="lin" valueType="num">
                                      <p:cBhvr>
                                        <p:cTn id="10" dur="500" fill="hold"/>
                                        <p:tgtEl>
                                          <p:spTgt spid="4938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0850"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“During the Late Middle Ages,  an Italian mystic by the name of Joachim of Fiore created a scheme in which history was divided into the Age of the Father,  the Age of the Son,  and the Age of the Spirit.”</a:t>
            </a:r>
            <a:r>
              <a:rPr lang="en-US"/>
              <a:t>  </a:t>
            </a:r>
          </a:p>
        </p:txBody>
      </p:sp>
      <p:sp>
        <p:nvSpPr>
          <p:cNvPr id="5070851"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18428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0851"/>
                                        </p:tgtEl>
                                        <p:attrNameLst>
                                          <p:attrName>style.visibility</p:attrName>
                                        </p:attrNameLst>
                                      </p:cBhvr>
                                      <p:to>
                                        <p:strVal val="visible"/>
                                      </p:to>
                                    </p:set>
                                    <p:anim calcmode="lin" valueType="num">
                                      <p:cBhvr>
                                        <p:cTn id="7" dur="500" fill="hold"/>
                                        <p:tgtEl>
                                          <p:spTgt spid="5070851"/>
                                        </p:tgtEl>
                                        <p:attrNameLst>
                                          <p:attrName>ppt_w</p:attrName>
                                        </p:attrNameLst>
                                      </p:cBhvr>
                                      <p:tavLst>
                                        <p:tav tm="0">
                                          <p:val>
                                            <p:fltVal val="0"/>
                                          </p:val>
                                        </p:tav>
                                        <p:tav tm="100000">
                                          <p:val>
                                            <p:strVal val="#ppt_w"/>
                                          </p:val>
                                        </p:tav>
                                      </p:tavLst>
                                    </p:anim>
                                    <p:anim calcmode="lin" valueType="num">
                                      <p:cBhvr>
                                        <p:cTn id="8" dur="500" fill="hold"/>
                                        <p:tgtEl>
                                          <p:spTgt spid="5070851"/>
                                        </p:tgtEl>
                                        <p:attrNameLst>
                                          <p:attrName>ppt_h</p:attrName>
                                        </p:attrNameLst>
                                      </p:cBhvr>
                                      <p:tavLst>
                                        <p:tav tm="0">
                                          <p:val>
                                            <p:fltVal val="0"/>
                                          </p:val>
                                        </p:tav>
                                        <p:tav tm="100000">
                                          <p:val>
                                            <p:strVal val="#ppt_h"/>
                                          </p:val>
                                        </p:tav>
                                      </p:tavLst>
                                    </p:anim>
                                    <p:anim calcmode="lin" valueType="num">
                                      <p:cBhvr>
                                        <p:cTn id="9" dur="500" fill="hold"/>
                                        <p:tgtEl>
                                          <p:spTgt spid="5070851"/>
                                        </p:tgtEl>
                                        <p:attrNameLst>
                                          <p:attrName>ppt_x</p:attrName>
                                        </p:attrNameLst>
                                      </p:cBhvr>
                                      <p:tavLst>
                                        <p:tav tm="0">
                                          <p:val>
                                            <p:fltVal val="0.5"/>
                                          </p:val>
                                        </p:tav>
                                        <p:tav tm="100000">
                                          <p:val>
                                            <p:strVal val="#ppt_x"/>
                                          </p:val>
                                        </p:tav>
                                      </p:tavLst>
                                    </p:anim>
                                    <p:anim calcmode="lin" valueType="num">
                                      <p:cBhvr>
                                        <p:cTn id="10" dur="500" fill="hold"/>
                                        <p:tgtEl>
                                          <p:spTgt spid="50708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0850"/>
                                        </p:tgtEl>
                                        <p:attrNameLst>
                                          <p:attrName>style.visibility</p:attrName>
                                        </p:attrNameLst>
                                      </p:cBhvr>
                                      <p:to>
                                        <p:strVal val="visible"/>
                                      </p:to>
                                    </p:set>
                                    <p:anim calcmode="lin" valueType="num">
                                      <p:cBhvr>
                                        <p:cTn id="15" dur="300" fill="hold"/>
                                        <p:tgtEl>
                                          <p:spTgt spid="5070850"/>
                                        </p:tgtEl>
                                        <p:attrNameLst>
                                          <p:attrName>ppt_w</p:attrName>
                                        </p:attrNameLst>
                                      </p:cBhvr>
                                      <p:tavLst>
                                        <p:tav tm="0">
                                          <p:val>
                                            <p:strVal val="2/3*#ppt_w"/>
                                          </p:val>
                                        </p:tav>
                                        <p:tav tm="100000">
                                          <p:val>
                                            <p:strVal val="#ppt_w"/>
                                          </p:val>
                                        </p:tav>
                                      </p:tavLst>
                                    </p:anim>
                                    <p:anim calcmode="lin" valueType="num">
                                      <p:cBhvr>
                                        <p:cTn id="16" dur="300" fill="hold"/>
                                        <p:tgtEl>
                                          <p:spTgt spid="50708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0850" grpId="0" autoUpdateAnimBg="0"/>
      <p:bldP spid="5070851"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7810"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47811"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47812" name="Rectangle 4"/>
          <p:cNvSpPr>
            <a:spLocks noGrp="1" noChangeArrowheads="1"/>
          </p:cNvSpPr>
          <p:nvPr>
            <p:ph sz="half" idx="2"/>
          </p:nvPr>
        </p:nvSpPr>
        <p:spPr>
          <a:xfrm>
            <a:off x="1524000" y="2286000"/>
            <a:ext cx="9144000" cy="5029200"/>
          </a:xfrm>
          <a:noFill/>
        </p:spPr>
        <p:txBody>
          <a:bodyPr/>
          <a:lstStyle/>
          <a:p>
            <a:r>
              <a:rPr lang="en-US" sz="1600">
                <a:solidFill>
                  <a:srgbClr val="009900"/>
                </a:solidFill>
              </a:rPr>
              <a:t>As we related earlier Luther &amp; Zwingli agree on how to resolve 14 of 15 items of difference between them.  The contentious 15</a:t>
            </a:r>
            <a:r>
              <a:rPr lang="en-US" sz="1600" baseline="30000">
                <a:solidFill>
                  <a:srgbClr val="009900"/>
                </a:solidFill>
              </a:rPr>
              <a:t>th</a:t>
            </a:r>
            <a:r>
              <a:rPr lang="en-US" sz="1600">
                <a:solidFill>
                  <a:srgbClr val="009900"/>
                </a:solidFill>
              </a:rPr>
              <a:t> item is that of the Lord’s Supper.   Although their discussion on this occasion obsessed on the eucharist – Luther objected as well to the memorial practice of open communion.  Luther referred to this practice as “manducatio indignorum” or  “eating by the unworthy.”  According to this Lutheran Doctrine the unworthy receive Christ’s body to their own harm – this behavior is not among those deemed harmless and therefore indifferent to God.</a:t>
            </a:r>
          </a:p>
          <a:p>
            <a:r>
              <a:rPr lang="en-US" sz="1600">
                <a:solidFill>
                  <a:srgbClr val="009900"/>
                </a:solidFill>
              </a:rPr>
              <a:t>The nature of the disagreement between the two reform camps is difficult to determine.  First, the two sides disagree as to how important the disagreement is – Luther has it as highest priority demanding conformity while Zwingli wants a “soul freedom” of opinion on the issue.   Second, there is an underlying disagreement about basic spirituality and the power of external things.   This disagreement </a:t>
            </a:r>
            <a:r>
              <a:rPr lang="en-US" sz="1600" b="1">
                <a:solidFill>
                  <a:srgbClr val="CC0000"/>
                </a:solidFill>
              </a:rPr>
              <a:t>goes all the way down to a basic dispute about the person of our Lord and Savior Jesus Christ,   and the universal or limited nature of His atonement sacrifice.</a:t>
            </a:r>
            <a:r>
              <a:rPr lang="en-US" sz="1600">
                <a:solidFill>
                  <a:srgbClr val="009900"/>
                </a:solidFill>
              </a:rPr>
              <a:t>  </a:t>
            </a:r>
          </a:p>
          <a:p>
            <a:r>
              <a:rPr lang="en-US" sz="1600">
                <a:solidFill>
                  <a:srgbClr val="009900"/>
                </a:solidFill>
              </a:rPr>
              <a:t>In follow-up, not giving up, the Strasbourg reformer Martin Bucer worked out a compromise with the Lutherans in 1536 called the Wittenberg Concord, but the agreement did not last because it was ambiguous on the issue of  “manducatio indignorum.” </a:t>
            </a:r>
          </a:p>
          <a:p>
            <a:r>
              <a:rPr lang="en-US" sz="1600">
                <a:solidFill>
                  <a:srgbClr val="009900"/>
                </a:solidFill>
              </a:rPr>
              <a:t>Furthermore, in a third attempt, Calvin makes another compromise proposal with the Lutherans which endorses the functional language of sacrament and - in effect - its related aspect of closed communion.</a:t>
            </a:r>
          </a:p>
        </p:txBody>
      </p:sp>
      <p:sp>
        <p:nvSpPr>
          <p:cNvPr id="247813" name="Comment 5"/>
          <p:cNvSpPr>
            <a:spLocks noChangeArrowheads="1"/>
          </p:cNvSpPr>
          <p:nvPr/>
        </p:nvSpPr>
        <p:spPr bwMode="auto">
          <a:xfrm>
            <a:off x="1539876" y="-762000"/>
            <a:ext cx="6918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N.T. Worthiness Of Manner Consistent With O.T. Passover Practice.</a:t>
            </a:r>
          </a:p>
        </p:txBody>
      </p:sp>
    </p:spTree>
    <p:extLst>
      <p:ext uri="{BB962C8B-B14F-4D97-AF65-F5344CB8AC3E}">
        <p14:creationId xmlns:p14="http://schemas.microsoft.com/office/powerpoint/2010/main" val="13618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7812">
                                            <p:txEl>
                                              <p:pRg st="0" end="0"/>
                                            </p:txEl>
                                          </p:spTgt>
                                        </p:tgtEl>
                                        <p:attrNameLst>
                                          <p:attrName>style.visibility</p:attrName>
                                        </p:attrNameLst>
                                      </p:cBhvr>
                                      <p:to>
                                        <p:strVal val="visible"/>
                                      </p:to>
                                    </p:set>
                                    <p:anim calcmode="lin" valueType="num">
                                      <p:cBhvr>
                                        <p:cTn id="7" dur="1000" fill="hold"/>
                                        <p:tgtEl>
                                          <p:spTgt spid="2478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78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78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78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7812">
                                            <p:txEl>
                                              <p:pRg st="1" end="1"/>
                                            </p:txEl>
                                          </p:spTgt>
                                        </p:tgtEl>
                                        <p:attrNameLst>
                                          <p:attrName>style.visibility</p:attrName>
                                        </p:attrNameLst>
                                      </p:cBhvr>
                                      <p:to>
                                        <p:strVal val="visible"/>
                                      </p:to>
                                    </p:set>
                                    <p:anim calcmode="lin" valueType="num">
                                      <p:cBhvr>
                                        <p:cTn id="15" dur="1000" fill="hold"/>
                                        <p:tgtEl>
                                          <p:spTgt spid="2478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78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78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78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7812">
                                            <p:txEl>
                                              <p:pRg st="2" end="2"/>
                                            </p:txEl>
                                          </p:spTgt>
                                        </p:tgtEl>
                                        <p:attrNameLst>
                                          <p:attrName>style.visibility</p:attrName>
                                        </p:attrNameLst>
                                      </p:cBhvr>
                                      <p:to>
                                        <p:strVal val="visible"/>
                                      </p:to>
                                    </p:set>
                                    <p:anim calcmode="lin" valueType="num">
                                      <p:cBhvr>
                                        <p:cTn id="23" dur="1000" fill="hold"/>
                                        <p:tgtEl>
                                          <p:spTgt spid="24781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781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781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781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7812">
                                            <p:txEl>
                                              <p:pRg st="3" end="3"/>
                                            </p:txEl>
                                          </p:spTgt>
                                        </p:tgtEl>
                                        <p:attrNameLst>
                                          <p:attrName>style.visibility</p:attrName>
                                        </p:attrNameLst>
                                      </p:cBhvr>
                                      <p:to>
                                        <p:strVal val="visible"/>
                                      </p:to>
                                    </p:set>
                                    <p:anim calcmode="lin" valueType="num">
                                      <p:cBhvr>
                                        <p:cTn id="31" dur="1000" fill="hold"/>
                                        <p:tgtEl>
                                          <p:spTgt spid="24781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781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781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781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9858"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49859"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49860" name="Rectangle 4"/>
          <p:cNvSpPr>
            <a:spLocks noGrp="1" noChangeArrowheads="1"/>
          </p:cNvSpPr>
          <p:nvPr>
            <p:ph sz="half" idx="2"/>
          </p:nvPr>
        </p:nvSpPr>
        <p:spPr>
          <a:xfrm>
            <a:off x="1524000" y="2209800"/>
            <a:ext cx="9144000" cy="5105400"/>
          </a:xfrm>
          <a:noFill/>
        </p:spPr>
        <p:txBody>
          <a:bodyPr/>
          <a:lstStyle/>
          <a:p>
            <a:pPr>
              <a:buFontTx/>
              <a:buNone/>
            </a:pPr>
            <a:r>
              <a:rPr lang="en-US" sz="1400" b="1" u="sng">
                <a:solidFill>
                  <a:srgbClr val="009900"/>
                </a:solidFill>
              </a:rPr>
              <a:t>The Backdrop Setting To This Background Material – Considering The Separate Motivations Of The Major Players</a:t>
            </a:r>
            <a:r>
              <a:rPr lang="en-US" sz="1400" b="1">
                <a:solidFill>
                  <a:srgbClr val="009900"/>
                </a:solidFill>
              </a:rPr>
              <a:t>:</a:t>
            </a:r>
          </a:p>
          <a:p>
            <a:r>
              <a:rPr lang="en-US" sz="1600">
                <a:solidFill>
                  <a:srgbClr val="009900"/>
                </a:solidFill>
              </a:rPr>
              <a:t>Luther is more concerned with preserving the priesthood administered sacramental system existing since the fourth century than he is in merger with the Swiss Church or any group which actually practices the “priesthood of all believers.”    From his publication on “The Babylonian Captivity Of The Church” he only criticized the abuses of the sacramental system and questioned the specific interdict and special excommunication powers of the papal office.  Of the seven sacraments then in practice – he did recognize only two – baptism &amp; communion.  Luther redefines the standard threshold using a modified version of the traditional Augustinian definition of sacrament.  Since the sacraments are founded on Christ’s promise - they are to be received only by faith – faith of family or faith of persons.  The other five “sacraments” are reduced simply to church practices – except for penance which he places in an uncertain status. As regards communion – it is only for those recognized by the church as being faithful.</a:t>
            </a:r>
          </a:p>
          <a:p>
            <a:r>
              <a:rPr lang="en-US" sz="1600">
                <a:solidFill>
                  <a:srgbClr val="009900"/>
                </a:solidFill>
              </a:rPr>
              <a:t>In his heart simply a reformer – his motivation is the eventual re-unification with the Catholic Church – making it once again into that which is truly Catholic in meaning.  The Lutheran Church has the mission of preserving this golden age pattern of the fourth century for the duration.</a:t>
            </a:r>
          </a:p>
          <a:p>
            <a:r>
              <a:rPr lang="en-US" sz="1600">
                <a:solidFill>
                  <a:srgbClr val="009900"/>
                </a:solidFill>
              </a:rPr>
              <a:t>Calvin just like Zwingli desires the dream of one Protestant church entity - totally rejecting further attempts at reunification or even reform of the Catholic Church.  Calvin learns from reports of Zwingli’s meeting with Luther that hopes of progress and eventual realization of this dream require the ending of avoidance and focused attention on this communion controversy.</a:t>
            </a:r>
          </a:p>
        </p:txBody>
      </p:sp>
    </p:spTree>
    <p:extLst>
      <p:ext uri="{BB962C8B-B14F-4D97-AF65-F5344CB8AC3E}">
        <p14:creationId xmlns:p14="http://schemas.microsoft.com/office/powerpoint/2010/main" val="363203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9860">
                                            <p:txEl>
                                              <p:pRg st="0" end="0"/>
                                            </p:txEl>
                                          </p:spTgt>
                                        </p:tgtEl>
                                        <p:attrNameLst>
                                          <p:attrName>style.visibility</p:attrName>
                                        </p:attrNameLst>
                                      </p:cBhvr>
                                      <p:to>
                                        <p:strVal val="visible"/>
                                      </p:to>
                                    </p:set>
                                    <p:anim calcmode="lin" valueType="num">
                                      <p:cBhvr>
                                        <p:cTn id="7" dur="1000" fill="hold"/>
                                        <p:tgtEl>
                                          <p:spTgt spid="24986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986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986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986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9860">
                                            <p:txEl>
                                              <p:pRg st="1" end="1"/>
                                            </p:txEl>
                                          </p:spTgt>
                                        </p:tgtEl>
                                        <p:attrNameLst>
                                          <p:attrName>style.visibility</p:attrName>
                                        </p:attrNameLst>
                                      </p:cBhvr>
                                      <p:to>
                                        <p:strVal val="visible"/>
                                      </p:to>
                                    </p:set>
                                    <p:anim calcmode="lin" valueType="num">
                                      <p:cBhvr>
                                        <p:cTn id="15" dur="1000" fill="hold"/>
                                        <p:tgtEl>
                                          <p:spTgt spid="24986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986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986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986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9860">
                                            <p:txEl>
                                              <p:pRg st="2" end="2"/>
                                            </p:txEl>
                                          </p:spTgt>
                                        </p:tgtEl>
                                        <p:attrNameLst>
                                          <p:attrName>style.visibility</p:attrName>
                                        </p:attrNameLst>
                                      </p:cBhvr>
                                      <p:to>
                                        <p:strVal val="visible"/>
                                      </p:to>
                                    </p:set>
                                    <p:anim calcmode="lin" valueType="num">
                                      <p:cBhvr>
                                        <p:cTn id="23" dur="1000" fill="hold"/>
                                        <p:tgtEl>
                                          <p:spTgt spid="24986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986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986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986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9860">
                                            <p:txEl>
                                              <p:pRg st="3" end="3"/>
                                            </p:txEl>
                                          </p:spTgt>
                                        </p:tgtEl>
                                        <p:attrNameLst>
                                          <p:attrName>style.visibility</p:attrName>
                                        </p:attrNameLst>
                                      </p:cBhvr>
                                      <p:to>
                                        <p:strVal val="visible"/>
                                      </p:to>
                                    </p:set>
                                    <p:anim calcmode="lin" valueType="num">
                                      <p:cBhvr>
                                        <p:cTn id="31" dur="1000" fill="hold"/>
                                        <p:tgtEl>
                                          <p:spTgt spid="24986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986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986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986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50882"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50883"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50884" name="Rectangle 4"/>
          <p:cNvSpPr>
            <a:spLocks noGrp="1" noChangeArrowheads="1"/>
          </p:cNvSpPr>
          <p:nvPr>
            <p:ph sz="half" idx="2"/>
          </p:nvPr>
        </p:nvSpPr>
        <p:spPr>
          <a:xfrm>
            <a:off x="1524000" y="2209800"/>
            <a:ext cx="9144000" cy="5105400"/>
          </a:xfrm>
          <a:noFill/>
        </p:spPr>
        <p:txBody>
          <a:bodyPr/>
          <a:lstStyle/>
          <a:p>
            <a:r>
              <a:rPr lang="en-US" sz="1600">
                <a:solidFill>
                  <a:srgbClr val="009900"/>
                </a:solidFill>
              </a:rPr>
              <a:t>Through triangulation Calvin formulates an intermediate position between that of his predecessor and Luther that for all intents and purposes accommodates Luther on his major point of sacramental language - making of the memorial itself the “means of grace.”   John Calvin considers this a minor point on a not so important tangential issue.  However,  it has the significant effect of closing the self-examined communion – with church officials being allowed to start to share in that examination of worthiness. </a:t>
            </a:r>
          </a:p>
          <a:p>
            <a:r>
              <a:rPr lang="en-US" sz="1600">
                <a:solidFill>
                  <a:srgbClr val="009900"/>
                </a:solidFill>
              </a:rPr>
              <a:t>In other words, neither the Ideologue Reformers Luther and Zwingli or the Ideologue Systematizer Calvin are purists – by the evidence of their doctrinal disconnects they can all be defined more precisely as compromisers to a greater or lesser degree.   As is so often the case these weaknesses of message at a base level correspond at to huge flaws of character.   These leaders evidenced over time less of a desire to glorify God than to aggrandize themselves.   As a group they paved the way for rightly convicted, sincerely motivated, and uncompromisingly dedicated leaders.    </a:t>
            </a:r>
          </a:p>
          <a:p>
            <a:r>
              <a:rPr lang="en-US" sz="1600">
                <a:solidFill>
                  <a:srgbClr val="009900"/>
                </a:solidFill>
              </a:rPr>
              <a:t>The doctrinal outcomes of these egregious errors throughout the Protestant world was to harden denominational boundaries and reinforce judgmental attitudes.  Through their theological traditions everyone seems to have passed over the middle verse of the proof text. </a:t>
            </a:r>
          </a:p>
          <a:p>
            <a:r>
              <a:rPr lang="en-US" sz="1600">
                <a:solidFill>
                  <a:srgbClr val="009900"/>
                </a:solidFill>
              </a:rPr>
              <a:t>Zwingli’s outward badge of participation in the Christian community had devolved to literalistic badges of identification – a mark of worthiness prerequisite to participation.  This Protestant tradition of judging the faith of another was and is as abusive as the Catholic point system of penance which determined participation in the communion sacrament.</a:t>
            </a:r>
          </a:p>
          <a:p>
            <a:endParaRPr lang="en-US" sz="800">
              <a:solidFill>
                <a:srgbClr val="009900"/>
              </a:solidFill>
            </a:endParaRPr>
          </a:p>
        </p:txBody>
      </p:sp>
    </p:spTree>
    <p:extLst>
      <p:ext uri="{BB962C8B-B14F-4D97-AF65-F5344CB8AC3E}">
        <p14:creationId xmlns:p14="http://schemas.microsoft.com/office/powerpoint/2010/main" val="3034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884">
                                            <p:txEl>
                                              <p:pRg st="0" end="0"/>
                                            </p:txEl>
                                          </p:spTgt>
                                        </p:tgtEl>
                                        <p:attrNameLst>
                                          <p:attrName>style.visibility</p:attrName>
                                        </p:attrNameLst>
                                      </p:cBhvr>
                                      <p:to>
                                        <p:strVal val="visible"/>
                                      </p:to>
                                    </p:set>
                                    <p:anim calcmode="lin" valueType="num">
                                      <p:cBhvr>
                                        <p:cTn id="7" dur="1000" fill="hold"/>
                                        <p:tgtEl>
                                          <p:spTgt spid="25088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5088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5088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88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50884">
                                            <p:txEl>
                                              <p:pRg st="1" end="1"/>
                                            </p:txEl>
                                          </p:spTgt>
                                        </p:tgtEl>
                                        <p:attrNameLst>
                                          <p:attrName>style.visibility</p:attrName>
                                        </p:attrNameLst>
                                      </p:cBhvr>
                                      <p:to>
                                        <p:strVal val="visible"/>
                                      </p:to>
                                    </p:set>
                                    <p:anim calcmode="lin" valueType="num">
                                      <p:cBhvr>
                                        <p:cTn id="15" dur="1000" fill="hold"/>
                                        <p:tgtEl>
                                          <p:spTgt spid="25088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5088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5088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5088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50884">
                                            <p:txEl>
                                              <p:pRg st="2" end="2"/>
                                            </p:txEl>
                                          </p:spTgt>
                                        </p:tgtEl>
                                        <p:attrNameLst>
                                          <p:attrName>style.visibility</p:attrName>
                                        </p:attrNameLst>
                                      </p:cBhvr>
                                      <p:to>
                                        <p:strVal val="visible"/>
                                      </p:to>
                                    </p:set>
                                    <p:anim calcmode="lin" valueType="num">
                                      <p:cBhvr>
                                        <p:cTn id="23" dur="1000" fill="hold"/>
                                        <p:tgtEl>
                                          <p:spTgt spid="25088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5088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5088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088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50884">
                                            <p:txEl>
                                              <p:pRg st="3" end="3"/>
                                            </p:txEl>
                                          </p:spTgt>
                                        </p:tgtEl>
                                        <p:attrNameLst>
                                          <p:attrName>style.visibility</p:attrName>
                                        </p:attrNameLst>
                                      </p:cBhvr>
                                      <p:to>
                                        <p:strVal val="visible"/>
                                      </p:to>
                                    </p:set>
                                    <p:anim calcmode="lin" valueType="num">
                                      <p:cBhvr>
                                        <p:cTn id="31" dur="1000" fill="hold"/>
                                        <p:tgtEl>
                                          <p:spTgt spid="25088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5088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5088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088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8834"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48835"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48836" name="Rectangle 4"/>
          <p:cNvSpPr>
            <a:spLocks noGrp="1" noChangeArrowheads="1"/>
          </p:cNvSpPr>
          <p:nvPr>
            <p:ph sz="half" idx="2"/>
          </p:nvPr>
        </p:nvSpPr>
        <p:spPr>
          <a:xfrm>
            <a:off x="1524000" y="2133600"/>
            <a:ext cx="9144000" cy="5181600"/>
          </a:xfrm>
          <a:noFill/>
        </p:spPr>
        <p:txBody>
          <a:bodyPr/>
          <a:lstStyle/>
          <a:p>
            <a:r>
              <a:rPr lang="en-US" sz="1600">
                <a:solidFill>
                  <a:srgbClr val="009900"/>
                </a:solidFill>
              </a:rPr>
              <a:t>Both major religious bodies had accomplished the establishment of closed communion as a universal norm.  The communion practices of the four major Protestant offshoots of the Swiss Reform movement were just variations on this courtroom theme.  It Was Time Overdue To Reconcile This Remembrance Ceremony To That Of The Spirit Of The New Covenant!</a:t>
            </a:r>
          </a:p>
          <a:p>
            <a:r>
              <a:rPr lang="en-US" sz="1600">
                <a:solidFill>
                  <a:srgbClr val="009900"/>
                </a:solidFill>
              </a:rPr>
              <a:t>The communal nature of communion has been taken out – that which was intended to unite man with man and them together with God had been perversely twisted.   In the Be-atitudes Christ speaks to this ideal in  Matthew 5:  23–26. </a:t>
            </a:r>
          </a:p>
          <a:p>
            <a:r>
              <a:rPr lang="en-US" sz="1600">
                <a:solidFill>
                  <a:srgbClr val="009900"/>
                </a:solidFill>
              </a:rPr>
              <a:t>These effects taken as a whole paved the way for one with a healing message of brotherly love -  worship that is in doctrinal rather than dogmatic conformity – preaching lifestyle of collective submission where there is Biblical authority and the ideal of respect for personal opinions and choices where there is no direct scripture or obvious example of necessary application.  </a:t>
            </a:r>
          </a:p>
          <a:p>
            <a:r>
              <a:rPr lang="en-US" sz="1600">
                <a:solidFill>
                  <a:srgbClr val="009900"/>
                </a:solidFill>
              </a:rPr>
              <a:t>Bible Students With Sensitive Consciences Are Ripened &amp; Ready For Change When They Hear Alexander Campbell.  But first he has to have his own heart pricked as we see happen in the opening scene of our docu-drama.  We witness the moment when Alexander Campbell comes to the fundamental realization that – although the human creation as a whole has performed miserably thus not being worthy of reward  - yet without any merit of our own – God has made us all worthy!</a:t>
            </a:r>
          </a:p>
          <a:p>
            <a:r>
              <a:rPr lang="en-US" sz="1600" b="1">
                <a:solidFill>
                  <a:srgbClr val="009900"/>
                </a:solidFill>
              </a:rPr>
              <a:t>He Did Not Send His Son For Some Persons And Not For Others!</a:t>
            </a:r>
            <a:r>
              <a:rPr lang="en-US" sz="1600">
                <a:solidFill>
                  <a:srgbClr val="009900"/>
                </a:solidFill>
              </a:rPr>
              <a:t> </a:t>
            </a:r>
          </a:p>
          <a:p>
            <a:r>
              <a:rPr lang="en-US" sz="1600">
                <a:solidFill>
                  <a:srgbClr val="009900"/>
                </a:solidFill>
                <a:effectLst>
                  <a:outerShdw blurRad="38100" dist="38100" dir="2700000" algn="tl">
                    <a:srgbClr val="000000"/>
                  </a:outerShdw>
                </a:effectLst>
              </a:rPr>
              <a:t>CHRIST DIED ON THE CRUEL CROSS SO THE ENTIRE HUMAN RACE COULD BE SAVED!</a:t>
            </a:r>
          </a:p>
        </p:txBody>
      </p:sp>
    </p:spTree>
    <p:extLst>
      <p:ext uri="{BB962C8B-B14F-4D97-AF65-F5344CB8AC3E}">
        <p14:creationId xmlns:p14="http://schemas.microsoft.com/office/powerpoint/2010/main" val="5993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8836">
                                            <p:txEl>
                                              <p:pRg st="0" end="0"/>
                                            </p:txEl>
                                          </p:spTgt>
                                        </p:tgtEl>
                                        <p:attrNameLst>
                                          <p:attrName>style.visibility</p:attrName>
                                        </p:attrNameLst>
                                      </p:cBhvr>
                                      <p:to>
                                        <p:strVal val="visible"/>
                                      </p:to>
                                    </p:set>
                                    <p:anim calcmode="lin" valueType="num">
                                      <p:cBhvr>
                                        <p:cTn id="7" dur="1000" fill="hold"/>
                                        <p:tgtEl>
                                          <p:spTgt spid="2488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88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88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883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8836">
                                            <p:txEl>
                                              <p:pRg st="1" end="1"/>
                                            </p:txEl>
                                          </p:spTgt>
                                        </p:tgtEl>
                                        <p:attrNameLst>
                                          <p:attrName>style.visibility</p:attrName>
                                        </p:attrNameLst>
                                      </p:cBhvr>
                                      <p:to>
                                        <p:strVal val="visible"/>
                                      </p:to>
                                    </p:set>
                                    <p:anim calcmode="lin" valueType="num">
                                      <p:cBhvr>
                                        <p:cTn id="15" dur="1000" fill="hold"/>
                                        <p:tgtEl>
                                          <p:spTgt spid="24883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883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88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88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8836">
                                            <p:txEl>
                                              <p:pRg st="2" end="2"/>
                                            </p:txEl>
                                          </p:spTgt>
                                        </p:tgtEl>
                                        <p:attrNameLst>
                                          <p:attrName>style.visibility</p:attrName>
                                        </p:attrNameLst>
                                      </p:cBhvr>
                                      <p:to>
                                        <p:strVal val="visible"/>
                                      </p:to>
                                    </p:set>
                                    <p:anim calcmode="lin" valueType="num">
                                      <p:cBhvr>
                                        <p:cTn id="23" dur="1000" fill="hold"/>
                                        <p:tgtEl>
                                          <p:spTgt spid="24883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883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883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883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8836">
                                            <p:txEl>
                                              <p:pRg st="3" end="3"/>
                                            </p:txEl>
                                          </p:spTgt>
                                        </p:tgtEl>
                                        <p:attrNameLst>
                                          <p:attrName>style.visibility</p:attrName>
                                        </p:attrNameLst>
                                      </p:cBhvr>
                                      <p:to>
                                        <p:strVal val="visible"/>
                                      </p:to>
                                    </p:set>
                                    <p:anim calcmode="lin" valueType="num">
                                      <p:cBhvr>
                                        <p:cTn id="31" dur="1000" fill="hold"/>
                                        <p:tgtEl>
                                          <p:spTgt spid="24883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883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883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883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48836">
                                            <p:txEl>
                                              <p:pRg st="4" end="4"/>
                                            </p:txEl>
                                          </p:spTgt>
                                        </p:tgtEl>
                                        <p:attrNameLst>
                                          <p:attrName>style.visibility</p:attrName>
                                        </p:attrNameLst>
                                      </p:cBhvr>
                                      <p:to>
                                        <p:strVal val="visible"/>
                                      </p:to>
                                    </p:set>
                                    <p:anim calcmode="lin" valueType="num">
                                      <p:cBhvr>
                                        <p:cTn id="39" dur="1000" fill="hold"/>
                                        <p:tgtEl>
                                          <p:spTgt spid="24883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4883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4883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4883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8836">
                                            <p:txEl>
                                              <p:pRg st="5" end="5"/>
                                            </p:txEl>
                                          </p:spTgt>
                                        </p:tgtEl>
                                        <p:attrNameLst>
                                          <p:attrName>style.visibility</p:attrName>
                                        </p:attrNameLst>
                                      </p:cBhvr>
                                      <p:to>
                                        <p:strVal val="visible"/>
                                      </p:to>
                                    </p:set>
                                    <p:anim calcmode="lin" valueType="num">
                                      <p:cBhvr>
                                        <p:cTn id="47" dur="1000" fill="hold"/>
                                        <p:tgtEl>
                                          <p:spTgt spid="24883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4883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4883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883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88898-64F2-4A85-88F7-713C273C9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1355001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35778"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38769902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656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“The belief that Jesus’ life and ministry is primarily an example to humans of how to live uprightly before God rather than as a means of providing something that humans cannot gain on their own.”</a:t>
            </a:r>
            <a:endParaRPr lang="en-US" sz="2800"/>
          </a:p>
        </p:txBody>
      </p:sp>
      <p:sp>
        <p:nvSpPr>
          <p:cNvPr id="3266563"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EXEMPLARISM</a:t>
            </a:r>
          </a:p>
        </p:txBody>
      </p:sp>
      <p:sp>
        <p:nvSpPr>
          <p:cNvPr id="326656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7716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6563"/>
                                        </p:tgtEl>
                                        <p:attrNameLst>
                                          <p:attrName>style.visibility</p:attrName>
                                        </p:attrNameLst>
                                      </p:cBhvr>
                                      <p:to>
                                        <p:strVal val="visible"/>
                                      </p:to>
                                    </p:set>
                                    <p:anim calcmode="lin" valueType="num">
                                      <p:cBhvr>
                                        <p:cTn id="7" dur="5000" fill="hold"/>
                                        <p:tgtEl>
                                          <p:spTgt spid="3266563"/>
                                        </p:tgtEl>
                                        <p:attrNameLst>
                                          <p:attrName>ppt_w</p:attrName>
                                        </p:attrNameLst>
                                      </p:cBhvr>
                                      <p:tavLst>
                                        <p:tav tm="0" fmla="#ppt_w*sin(2.5*pi*$)">
                                          <p:val>
                                            <p:fltVal val="0"/>
                                          </p:val>
                                        </p:tav>
                                        <p:tav tm="100000">
                                          <p:val>
                                            <p:fltVal val="1"/>
                                          </p:val>
                                        </p:tav>
                                      </p:tavLst>
                                    </p:anim>
                                    <p:anim calcmode="lin" valueType="num">
                                      <p:cBhvr>
                                        <p:cTn id="8" dur="5000" fill="hold"/>
                                        <p:tgtEl>
                                          <p:spTgt spid="32665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6562">
                                            <p:txEl>
                                              <p:pRg st="1" end="1"/>
                                            </p:txEl>
                                          </p:spTgt>
                                        </p:tgtEl>
                                        <p:attrNameLst>
                                          <p:attrName>style.visibility</p:attrName>
                                        </p:attrNameLst>
                                      </p:cBhvr>
                                      <p:to>
                                        <p:strVal val="visible"/>
                                      </p:to>
                                    </p:set>
                                    <p:animEffect transition="in" filter="wipe(left)">
                                      <p:cBhvr>
                                        <p:cTn id="13" dur="500"/>
                                        <p:tgtEl>
                                          <p:spTgt spid="326656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6564"/>
                                        </p:tgtEl>
                                        <p:attrNameLst>
                                          <p:attrName>style.visibility</p:attrName>
                                        </p:attrNameLst>
                                      </p:cBhvr>
                                      <p:to>
                                        <p:strVal val="visible"/>
                                      </p:to>
                                    </p:set>
                                    <p:anim calcmode="lin" valueType="num">
                                      <p:cBhvr>
                                        <p:cTn id="18" dur="500" fill="hold"/>
                                        <p:tgtEl>
                                          <p:spTgt spid="3266564"/>
                                        </p:tgtEl>
                                        <p:attrNameLst>
                                          <p:attrName>ppt_w</p:attrName>
                                        </p:attrNameLst>
                                      </p:cBhvr>
                                      <p:tavLst>
                                        <p:tav tm="0">
                                          <p:val>
                                            <p:fltVal val="0"/>
                                          </p:val>
                                        </p:tav>
                                        <p:tav tm="100000">
                                          <p:val>
                                            <p:strVal val="#ppt_w"/>
                                          </p:val>
                                        </p:tav>
                                      </p:tavLst>
                                    </p:anim>
                                    <p:anim calcmode="lin" valueType="num">
                                      <p:cBhvr>
                                        <p:cTn id="19" dur="500" fill="hold"/>
                                        <p:tgtEl>
                                          <p:spTgt spid="3266564"/>
                                        </p:tgtEl>
                                        <p:attrNameLst>
                                          <p:attrName>ppt_h</p:attrName>
                                        </p:attrNameLst>
                                      </p:cBhvr>
                                      <p:tavLst>
                                        <p:tav tm="0">
                                          <p:val>
                                            <p:fltVal val="0"/>
                                          </p:val>
                                        </p:tav>
                                        <p:tav tm="100000">
                                          <p:val>
                                            <p:strVal val="#ppt_h"/>
                                          </p:val>
                                        </p:tav>
                                      </p:tavLst>
                                    </p:anim>
                                    <p:anim calcmode="lin" valueType="num">
                                      <p:cBhvr>
                                        <p:cTn id="20" dur="500" fill="hold"/>
                                        <p:tgtEl>
                                          <p:spTgt spid="3266564"/>
                                        </p:tgtEl>
                                        <p:attrNameLst>
                                          <p:attrName>ppt_x</p:attrName>
                                        </p:attrNameLst>
                                      </p:cBhvr>
                                      <p:tavLst>
                                        <p:tav tm="0">
                                          <p:val>
                                            <p:fltVal val="0.5"/>
                                          </p:val>
                                        </p:tav>
                                        <p:tav tm="100000">
                                          <p:val>
                                            <p:strVal val="#ppt_x"/>
                                          </p:val>
                                        </p:tav>
                                      </p:tavLst>
                                    </p:anim>
                                    <p:anim calcmode="lin" valueType="num">
                                      <p:cBhvr>
                                        <p:cTn id="21" dur="500" fill="hold"/>
                                        <p:tgtEl>
                                          <p:spTgt spid="32665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62" grpId="0" build="p" autoUpdateAnimBg="0" rev="1"/>
      <p:bldP spid="3266563" grpId="0" animBg="1"/>
      <p:bldP spid="3266564"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8610"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5400">
                <a:solidFill>
                  <a:srgbClr val="FFFF00"/>
                </a:solidFill>
                <a:effectLst>
                  <a:outerShdw blurRad="38100" dist="38100" dir="2700000" algn="tl">
                    <a:srgbClr val="000000"/>
                  </a:outerShdw>
                </a:effectLst>
                <a:latin typeface="Old English Text MT" pitchFamily="66" charset="0"/>
              </a:rPr>
              <a:t> </a:t>
            </a:r>
            <a:r>
              <a:rPr lang="en-US" sz="5400" b="1">
                <a:solidFill>
                  <a:srgbClr val="FFFF00"/>
                </a:solidFill>
                <a:effectLst>
                  <a:outerShdw blurRad="38100" dist="38100" dir="2700000" algn="tl">
                    <a:srgbClr val="000000"/>
                  </a:outerShdw>
                </a:effectLst>
                <a:latin typeface="Old English Text MT" pitchFamily="66" charset="0"/>
              </a:rPr>
              <a:t>“The belief that sin is cancelled out by being covered over.  For Christians,  expiation suggests that Christ’s death covers our sin.”</a:t>
            </a:r>
            <a:endParaRPr lang="en-US" sz="3600" b="1"/>
          </a:p>
        </p:txBody>
      </p:sp>
      <p:sp>
        <p:nvSpPr>
          <p:cNvPr id="3268611"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EXPIATION</a:t>
            </a:r>
          </a:p>
        </p:txBody>
      </p:sp>
      <p:sp>
        <p:nvSpPr>
          <p:cNvPr id="326861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94714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8611"/>
                                        </p:tgtEl>
                                        <p:attrNameLst>
                                          <p:attrName>style.visibility</p:attrName>
                                        </p:attrNameLst>
                                      </p:cBhvr>
                                      <p:to>
                                        <p:strVal val="visible"/>
                                      </p:to>
                                    </p:set>
                                    <p:anim calcmode="lin" valueType="num">
                                      <p:cBhvr>
                                        <p:cTn id="7" dur="5000" fill="hold"/>
                                        <p:tgtEl>
                                          <p:spTgt spid="3268611"/>
                                        </p:tgtEl>
                                        <p:attrNameLst>
                                          <p:attrName>ppt_w</p:attrName>
                                        </p:attrNameLst>
                                      </p:cBhvr>
                                      <p:tavLst>
                                        <p:tav tm="0" fmla="#ppt_w*sin(2.5*pi*$)">
                                          <p:val>
                                            <p:fltVal val="0"/>
                                          </p:val>
                                        </p:tav>
                                        <p:tav tm="100000">
                                          <p:val>
                                            <p:fltVal val="1"/>
                                          </p:val>
                                        </p:tav>
                                      </p:tavLst>
                                    </p:anim>
                                    <p:anim calcmode="lin" valueType="num">
                                      <p:cBhvr>
                                        <p:cTn id="8" dur="5000" fill="hold"/>
                                        <p:tgtEl>
                                          <p:spTgt spid="32686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8610">
                                            <p:txEl>
                                              <p:pRg st="1" end="1"/>
                                            </p:txEl>
                                          </p:spTgt>
                                        </p:tgtEl>
                                        <p:attrNameLst>
                                          <p:attrName>style.visibility</p:attrName>
                                        </p:attrNameLst>
                                      </p:cBhvr>
                                      <p:to>
                                        <p:strVal val="visible"/>
                                      </p:to>
                                    </p:set>
                                    <p:animEffect transition="in" filter="wipe(left)">
                                      <p:cBhvr>
                                        <p:cTn id="13" dur="500"/>
                                        <p:tgtEl>
                                          <p:spTgt spid="32686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8612"/>
                                        </p:tgtEl>
                                        <p:attrNameLst>
                                          <p:attrName>style.visibility</p:attrName>
                                        </p:attrNameLst>
                                      </p:cBhvr>
                                      <p:to>
                                        <p:strVal val="visible"/>
                                      </p:to>
                                    </p:set>
                                    <p:anim calcmode="lin" valueType="num">
                                      <p:cBhvr>
                                        <p:cTn id="18" dur="500" fill="hold"/>
                                        <p:tgtEl>
                                          <p:spTgt spid="3268612"/>
                                        </p:tgtEl>
                                        <p:attrNameLst>
                                          <p:attrName>ppt_w</p:attrName>
                                        </p:attrNameLst>
                                      </p:cBhvr>
                                      <p:tavLst>
                                        <p:tav tm="0">
                                          <p:val>
                                            <p:fltVal val="0"/>
                                          </p:val>
                                        </p:tav>
                                        <p:tav tm="100000">
                                          <p:val>
                                            <p:strVal val="#ppt_w"/>
                                          </p:val>
                                        </p:tav>
                                      </p:tavLst>
                                    </p:anim>
                                    <p:anim calcmode="lin" valueType="num">
                                      <p:cBhvr>
                                        <p:cTn id="19" dur="500" fill="hold"/>
                                        <p:tgtEl>
                                          <p:spTgt spid="3268612"/>
                                        </p:tgtEl>
                                        <p:attrNameLst>
                                          <p:attrName>ppt_h</p:attrName>
                                        </p:attrNameLst>
                                      </p:cBhvr>
                                      <p:tavLst>
                                        <p:tav tm="0">
                                          <p:val>
                                            <p:fltVal val="0"/>
                                          </p:val>
                                        </p:tav>
                                        <p:tav tm="100000">
                                          <p:val>
                                            <p:strVal val="#ppt_h"/>
                                          </p:val>
                                        </p:tav>
                                      </p:tavLst>
                                    </p:anim>
                                    <p:anim calcmode="lin" valueType="num">
                                      <p:cBhvr>
                                        <p:cTn id="20" dur="500" fill="hold"/>
                                        <p:tgtEl>
                                          <p:spTgt spid="3268612"/>
                                        </p:tgtEl>
                                        <p:attrNameLst>
                                          <p:attrName>ppt_x</p:attrName>
                                        </p:attrNameLst>
                                      </p:cBhvr>
                                      <p:tavLst>
                                        <p:tav tm="0">
                                          <p:val>
                                            <p:fltVal val="0.5"/>
                                          </p:val>
                                        </p:tav>
                                        <p:tav tm="100000">
                                          <p:val>
                                            <p:strVal val="#ppt_x"/>
                                          </p:val>
                                        </p:tav>
                                      </p:tavLst>
                                    </p:anim>
                                    <p:anim calcmode="lin" valueType="num">
                                      <p:cBhvr>
                                        <p:cTn id="21" dur="500" fill="hold"/>
                                        <p:tgtEl>
                                          <p:spTgt spid="32686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8610" grpId="0" build="p" autoUpdateAnimBg="0" rev="1"/>
      <p:bldP spid="3268611" grpId="0" animBg="1"/>
      <p:bldP spid="3268612"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6802" name="Rectangle 2" descr="Purple mesh"/>
          <p:cNvSpPr>
            <a:spLocks noGrp="1" noChangeArrowheads="1"/>
          </p:cNvSpPr>
          <p:nvPr>
            <p:ph type="body" idx="1"/>
          </p:nvPr>
        </p:nvSpPr>
        <p:spPr>
          <a:xfrm>
            <a:off x="2209800" y="1295400"/>
            <a:ext cx="7772400" cy="48768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“A transfer of benefit or harm from one individual to another.  In theology imputation may be used negatively to refer to the transfer of sin and guilt of Adam to the rest of humankind.  Positively,  imputation refers to the righteousness of Christ transferred to those who believe on him for salvation.”</a:t>
            </a:r>
            <a:endParaRPr lang="en-US" sz="3600" dirty="0"/>
          </a:p>
        </p:txBody>
      </p:sp>
      <p:sp>
        <p:nvSpPr>
          <p:cNvPr id="3276803"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IMPUTATION</a:t>
            </a:r>
          </a:p>
        </p:txBody>
      </p:sp>
      <p:sp>
        <p:nvSpPr>
          <p:cNvPr id="32768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9356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6803"/>
                                        </p:tgtEl>
                                        <p:attrNameLst>
                                          <p:attrName>style.visibility</p:attrName>
                                        </p:attrNameLst>
                                      </p:cBhvr>
                                      <p:to>
                                        <p:strVal val="visible"/>
                                      </p:to>
                                    </p:set>
                                    <p:anim calcmode="lin" valueType="num">
                                      <p:cBhvr>
                                        <p:cTn id="7" dur="5000" fill="hold"/>
                                        <p:tgtEl>
                                          <p:spTgt spid="3276803"/>
                                        </p:tgtEl>
                                        <p:attrNameLst>
                                          <p:attrName>ppt_w</p:attrName>
                                        </p:attrNameLst>
                                      </p:cBhvr>
                                      <p:tavLst>
                                        <p:tav tm="0" fmla="#ppt_w*sin(2.5*pi*$)">
                                          <p:val>
                                            <p:fltVal val="0"/>
                                          </p:val>
                                        </p:tav>
                                        <p:tav tm="100000">
                                          <p:val>
                                            <p:fltVal val="1"/>
                                          </p:val>
                                        </p:tav>
                                      </p:tavLst>
                                    </p:anim>
                                    <p:anim calcmode="lin" valueType="num">
                                      <p:cBhvr>
                                        <p:cTn id="8" dur="5000" fill="hold"/>
                                        <p:tgtEl>
                                          <p:spTgt spid="32768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6802">
                                            <p:txEl>
                                              <p:pRg st="1" end="1"/>
                                            </p:txEl>
                                          </p:spTgt>
                                        </p:tgtEl>
                                        <p:attrNameLst>
                                          <p:attrName>style.visibility</p:attrName>
                                        </p:attrNameLst>
                                      </p:cBhvr>
                                      <p:to>
                                        <p:strVal val="visible"/>
                                      </p:to>
                                    </p:set>
                                    <p:animEffect transition="in" filter="wipe(left)">
                                      <p:cBhvr>
                                        <p:cTn id="13" dur="500"/>
                                        <p:tgtEl>
                                          <p:spTgt spid="327680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6804"/>
                                        </p:tgtEl>
                                        <p:attrNameLst>
                                          <p:attrName>style.visibility</p:attrName>
                                        </p:attrNameLst>
                                      </p:cBhvr>
                                      <p:to>
                                        <p:strVal val="visible"/>
                                      </p:to>
                                    </p:set>
                                    <p:anim calcmode="lin" valueType="num">
                                      <p:cBhvr>
                                        <p:cTn id="18" dur="500" fill="hold"/>
                                        <p:tgtEl>
                                          <p:spTgt spid="3276804"/>
                                        </p:tgtEl>
                                        <p:attrNameLst>
                                          <p:attrName>ppt_w</p:attrName>
                                        </p:attrNameLst>
                                      </p:cBhvr>
                                      <p:tavLst>
                                        <p:tav tm="0">
                                          <p:val>
                                            <p:fltVal val="0"/>
                                          </p:val>
                                        </p:tav>
                                        <p:tav tm="100000">
                                          <p:val>
                                            <p:strVal val="#ppt_w"/>
                                          </p:val>
                                        </p:tav>
                                      </p:tavLst>
                                    </p:anim>
                                    <p:anim calcmode="lin" valueType="num">
                                      <p:cBhvr>
                                        <p:cTn id="19" dur="500" fill="hold"/>
                                        <p:tgtEl>
                                          <p:spTgt spid="3276804"/>
                                        </p:tgtEl>
                                        <p:attrNameLst>
                                          <p:attrName>ppt_h</p:attrName>
                                        </p:attrNameLst>
                                      </p:cBhvr>
                                      <p:tavLst>
                                        <p:tav tm="0">
                                          <p:val>
                                            <p:fltVal val="0"/>
                                          </p:val>
                                        </p:tav>
                                        <p:tav tm="100000">
                                          <p:val>
                                            <p:strVal val="#ppt_h"/>
                                          </p:val>
                                        </p:tav>
                                      </p:tavLst>
                                    </p:anim>
                                    <p:anim calcmode="lin" valueType="num">
                                      <p:cBhvr>
                                        <p:cTn id="20" dur="500" fill="hold"/>
                                        <p:tgtEl>
                                          <p:spTgt spid="3276804"/>
                                        </p:tgtEl>
                                        <p:attrNameLst>
                                          <p:attrName>ppt_x</p:attrName>
                                        </p:attrNameLst>
                                      </p:cBhvr>
                                      <p:tavLst>
                                        <p:tav tm="0">
                                          <p:val>
                                            <p:fltVal val="0.5"/>
                                          </p:val>
                                        </p:tav>
                                        <p:tav tm="100000">
                                          <p:val>
                                            <p:strVal val="#ppt_x"/>
                                          </p:val>
                                        </p:tav>
                                      </p:tavLst>
                                    </p:anim>
                                    <p:anim calcmode="lin" valueType="num">
                                      <p:cBhvr>
                                        <p:cTn id="21" dur="500" fill="hold"/>
                                        <p:tgtEl>
                                          <p:spTgt spid="32768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02" grpId="0" build="p" autoUpdateAnimBg="0" rev="1"/>
      <p:bldP spid="3276803" grpId="0" animBg="1"/>
      <p:bldP spid="3276804"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9810"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6000" b="1">
                <a:solidFill>
                  <a:srgbClr val="FFFF00"/>
                </a:solidFill>
                <a:effectLst>
                  <a:outerShdw blurRad="38100" dist="38100" dir="2700000" algn="tl">
                    <a:srgbClr val="000000"/>
                  </a:outerShdw>
                </a:effectLst>
                <a:latin typeface="Old English Text MT" pitchFamily="66" charset="0"/>
              </a:rPr>
              <a:t> “Atoning Sacrifice; An offering that turns away the wrath of God directed against sin.”  </a:t>
            </a:r>
            <a:endParaRPr lang="en-US" sz="4000"/>
          </a:p>
        </p:txBody>
      </p:sp>
      <p:sp>
        <p:nvSpPr>
          <p:cNvPr id="3319811"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PROPITIATION</a:t>
            </a:r>
          </a:p>
        </p:txBody>
      </p:sp>
      <p:sp>
        <p:nvSpPr>
          <p:cNvPr id="331981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93198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9811"/>
                                        </p:tgtEl>
                                        <p:attrNameLst>
                                          <p:attrName>style.visibility</p:attrName>
                                        </p:attrNameLst>
                                      </p:cBhvr>
                                      <p:to>
                                        <p:strVal val="visible"/>
                                      </p:to>
                                    </p:set>
                                    <p:anim calcmode="lin" valueType="num">
                                      <p:cBhvr>
                                        <p:cTn id="7" dur="5000" fill="hold"/>
                                        <p:tgtEl>
                                          <p:spTgt spid="3319811"/>
                                        </p:tgtEl>
                                        <p:attrNameLst>
                                          <p:attrName>ppt_w</p:attrName>
                                        </p:attrNameLst>
                                      </p:cBhvr>
                                      <p:tavLst>
                                        <p:tav tm="0" fmla="#ppt_w*sin(2.5*pi*$)">
                                          <p:val>
                                            <p:fltVal val="0"/>
                                          </p:val>
                                        </p:tav>
                                        <p:tav tm="100000">
                                          <p:val>
                                            <p:fltVal val="1"/>
                                          </p:val>
                                        </p:tav>
                                      </p:tavLst>
                                    </p:anim>
                                    <p:anim calcmode="lin" valueType="num">
                                      <p:cBhvr>
                                        <p:cTn id="8" dur="5000" fill="hold"/>
                                        <p:tgtEl>
                                          <p:spTgt spid="33198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9810">
                                            <p:txEl>
                                              <p:pRg st="1" end="1"/>
                                            </p:txEl>
                                          </p:spTgt>
                                        </p:tgtEl>
                                        <p:attrNameLst>
                                          <p:attrName>style.visibility</p:attrName>
                                        </p:attrNameLst>
                                      </p:cBhvr>
                                      <p:to>
                                        <p:strVal val="visible"/>
                                      </p:to>
                                    </p:set>
                                    <p:animEffect transition="in" filter="wipe(left)">
                                      <p:cBhvr>
                                        <p:cTn id="13" dur="500"/>
                                        <p:tgtEl>
                                          <p:spTgt spid="33198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9812"/>
                                        </p:tgtEl>
                                        <p:attrNameLst>
                                          <p:attrName>style.visibility</p:attrName>
                                        </p:attrNameLst>
                                      </p:cBhvr>
                                      <p:to>
                                        <p:strVal val="visible"/>
                                      </p:to>
                                    </p:set>
                                    <p:anim calcmode="lin" valueType="num">
                                      <p:cBhvr>
                                        <p:cTn id="18" dur="500" fill="hold"/>
                                        <p:tgtEl>
                                          <p:spTgt spid="3319812"/>
                                        </p:tgtEl>
                                        <p:attrNameLst>
                                          <p:attrName>ppt_w</p:attrName>
                                        </p:attrNameLst>
                                      </p:cBhvr>
                                      <p:tavLst>
                                        <p:tav tm="0">
                                          <p:val>
                                            <p:fltVal val="0"/>
                                          </p:val>
                                        </p:tav>
                                        <p:tav tm="100000">
                                          <p:val>
                                            <p:strVal val="#ppt_w"/>
                                          </p:val>
                                        </p:tav>
                                      </p:tavLst>
                                    </p:anim>
                                    <p:anim calcmode="lin" valueType="num">
                                      <p:cBhvr>
                                        <p:cTn id="19" dur="500" fill="hold"/>
                                        <p:tgtEl>
                                          <p:spTgt spid="3319812"/>
                                        </p:tgtEl>
                                        <p:attrNameLst>
                                          <p:attrName>ppt_h</p:attrName>
                                        </p:attrNameLst>
                                      </p:cBhvr>
                                      <p:tavLst>
                                        <p:tav tm="0">
                                          <p:val>
                                            <p:fltVal val="0"/>
                                          </p:val>
                                        </p:tav>
                                        <p:tav tm="100000">
                                          <p:val>
                                            <p:strVal val="#ppt_h"/>
                                          </p:val>
                                        </p:tav>
                                      </p:tavLst>
                                    </p:anim>
                                    <p:anim calcmode="lin" valueType="num">
                                      <p:cBhvr>
                                        <p:cTn id="20" dur="500" fill="hold"/>
                                        <p:tgtEl>
                                          <p:spTgt spid="3319812"/>
                                        </p:tgtEl>
                                        <p:attrNameLst>
                                          <p:attrName>ppt_x</p:attrName>
                                        </p:attrNameLst>
                                      </p:cBhvr>
                                      <p:tavLst>
                                        <p:tav tm="0">
                                          <p:val>
                                            <p:fltVal val="0.5"/>
                                          </p:val>
                                        </p:tav>
                                        <p:tav tm="100000">
                                          <p:val>
                                            <p:strVal val="#ppt_x"/>
                                          </p:val>
                                        </p:tav>
                                      </p:tavLst>
                                    </p:anim>
                                    <p:anim calcmode="lin" valueType="num">
                                      <p:cBhvr>
                                        <p:cTn id="21" dur="500" fill="hold"/>
                                        <p:tgtEl>
                                          <p:spTgt spid="33198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9810" grpId="0" build="p" autoUpdateAnimBg="0" rev="1"/>
      <p:bldP spid="3319811" grpId="0" animBg="1"/>
      <p:bldP spid="33198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2898" name="Rectangle 2"/>
          <p:cNvSpPr>
            <a:spLocks noGrp="1" noChangeArrowheads="1"/>
          </p:cNvSpPr>
          <p:nvPr>
            <p:ph type="title"/>
          </p:nvPr>
        </p:nvSpPr>
        <p:spPr>
          <a:xfrm>
            <a:off x="2209800" y="1143000"/>
            <a:ext cx="7772400" cy="5181600"/>
          </a:xfrm>
        </p:spPr>
        <p:txBody>
          <a:bodyPr/>
          <a:lstStyle/>
          <a:p>
            <a:r>
              <a:rPr lang="en-US" sz="4800" b="1">
                <a:solidFill>
                  <a:srgbClr val="660033"/>
                </a:solidFill>
                <a:effectLst>
                  <a:outerShdw blurRad="38100" dist="38100" dir="2700000" algn="tl">
                    <a:srgbClr val="C0C0C0"/>
                  </a:outerShdw>
                </a:effectLst>
              </a:rPr>
              <a:t>“The Old Testament,  corresponding to this first age,  is distinguished by its cruel,  harsh deity who ordered the slaughters of entire people groups.”</a:t>
            </a:r>
            <a:endParaRPr lang="en-US" sz="4800"/>
          </a:p>
        </p:txBody>
      </p:sp>
      <p:sp>
        <p:nvSpPr>
          <p:cNvPr id="5072899"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30402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2899"/>
                                        </p:tgtEl>
                                        <p:attrNameLst>
                                          <p:attrName>style.visibility</p:attrName>
                                        </p:attrNameLst>
                                      </p:cBhvr>
                                      <p:to>
                                        <p:strVal val="visible"/>
                                      </p:to>
                                    </p:set>
                                    <p:anim calcmode="lin" valueType="num">
                                      <p:cBhvr>
                                        <p:cTn id="7" dur="500" fill="hold"/>
                                        <p:tgtEl>
                                          <p:spTgt spid="5072899"/>
                                        </p:tgtEl>
                                        <p:attrNameLst>
                                          <p:attrName>ppt_w</p:attrName>
                                        </p:attrNameLst>
                                      </p:cBhvr>
                                      <p:tavLst>
                                        <p:tav tm="0">
                                          <p:val>
                                            <p:fltVal val="0"/>
                                          </p:val>
                                        </p:tav>
                                        <p:tav tm="100000">
                                          <p:val>
                                            <p:strVal val="#ppt_w"/>
                                          </p:val>
                                        </p:tav>
                                      </p:tavLst>
                                    </p:anim>
                                    <p:anim calcmode="lin" valueType="num">
                                      <p:cBhvr>
                                        <p:cTn id="8" dur="500" fill="hold"/>
                                        <p:tgtEl>
                                          <p:spTgt spid="5072899"/>
                                        </p:tgtEl>
                                        <p:attrNameLst>
                                          <p:attrName>ppt_h</p:attrName>
                                        </p:attrNameLst>
                                      </p:cBhvr>
                                      <p:tavLst>
                                        <p:tav tm="0">
                                          <p:val>
                                            <p:fltVal val="0"/>
                                          </p:val>
                                        </p:tav>
                                        <p:tav tm="100000">
                                          <p:val>
                                            <p:strVal val="#ppt_h"/>
                                          </p:val>
                                        </p:tav>
                                      </p:tavLst>
                                    </p:anim>
                                    <p:anim calcmode="lin" valueType="num">
                                      <p:cBhvr>
                                        <p:cTn id="9" dur="500" fill="hold"/>
                                        <p:tgtEl>
                                          <p:spTgt spid="5072899"/>
                                        </p:tgtEl>
                                        <p:attrNameLst>
                                          <p:attrName>ppt_x</p:attrName>
                                        </p:attrNameLst>
                                      </p:cBhvr>
                                      <p:tavLst>
                                        <p:tav tm="0">
                                          <p:val>
                                            <p:fltVal val="0.5"/>
                                          </p:val>
                                        </p:tav>
                                        <p:tav tm="100000">
                                          <p:val>
                                            <p:strVal val="#ppt_x"/>
                                          </p:val>
                                        </p:tav>
                                      </p:tavLst>
                                    </p:anim>
                                    <p:anim calcmode="lin" valueType="num">
                                      <p:cBhvr>
                                        <p:cTn id="10" dur="500" fill="hold"/>
                                        <p:tgtEl>
                                          <p:spTgt spid="50728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2898"/>
                                        </p:tgtEl>
                                        <p:attrNameLst>
                                          <p:attrName>style.visibility</p:attrName>
                                        </p:attrNameLst>
                                      </p:cBhvr>
                                      <p:to>
                                        <p:strVal val="visible"/>
                                      </p:to>
                                    </p:set>
                                    <p:anim calcmode="lin" valueType="num">
                                      <p:cBhvr>
                                        <p:cTn id="15" dur="300" fill="hold"/>
                                        <p:tgtEl>
                                          <p:spTgt spid="5072898"/>
                                        </p:tgtEl>
                                        <p:attrNameLst>
                                          <p:attrName>ppt_w</p:attrName>
                                        </p:attrNameLst>
                                      </p:cBhvr>
                                      <p:tavLst>
                                        <p:tav tm="0">
                                          <p:val>
                                            <p:strVal val="2/3*#ppt_w"/>
                                          </p:val>
                                        </p:tav>
                                        <p:tav tm="100000">
                                          <p:val>
                                            <p:strVal val="#ppt_w"/>
                                          </p:val>
                                        </p:tav>
                                      </p:tavLst>
                                    </p:anim>
                                    <p:anim calcmode="lin" valueType="num">
                                      <p:cBhvr>
                                        <p:cTn id="16" dur="300" fill="hold"/>
                                        <p:tgtEl>
                                          <p:spTgt spid="507289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2898" grpId="0" autoUpdateAnimBg="0"/>
      <p:bldP spid="5072899"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8242" name="Rectangle 2" descr="Purple mesh"/>
          <p:cNvSpPr>
            <a:spLocks noGrp="1" noChangeArrowheads="1"/>
          </p:cNvSpPr>
          <p:nvPr>
            <p:ph type="body" idx="1"/>
          </p:nvPr>
        </p:nvSpPr>
        <p:spPr>
          <a:xfrm>
            <a:off x="2209800" y="1752600"/>
            <a:ext cx="7696200" cy="4114800"/>
          </a:xfrm>
          <a:blipFill dpi="0" rotWithShape="0">
            <a:blip r:embed="rId4" cstate="print"/>
            <a:srcRect/>
            <a:tile tx="0" ty="0" sx="100000" sy="100000" flip="none" algn="tl"/>
          </a:blipFill>
        </p:spPr>
        <p:txBody>
          <a:bodyPr/>
          <a:lstStyle/>
          <a:p>
            <a:pPr>
              <a:buFont typeface="Wingdings" pitchFamily="2" charset="2"/>
              <a:buChar char="v"/>
            </a:pPr>
            <a:endParaRPr lang="en-US" sz="2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800" b="1">
                <a:solidFill>
                  <a:srgbClr val="FFFF00"/>
                </a:solidFill>
                <a:effectLst>
                  <a:outerShdw blurRad="38100" dist="38100" dir="2700000" algn="tl">
                    <a:srgbClr val="000000"/>
                  </a:outerShdw>
                </a:effectLst>
                <a:latin typeface="Old English Text MT" pitchFamily="66" charset="0"/>
              </a:rPr>
              <a:t>“Literally,  ‘in place of.’</a:t>
            </a:r>
            <a:r>
              <a:rPr lang="en-US" sz="4400" b="1">
                <a:solidFill>
                  <a:srgbClr val="FFFF00"/>
                </a:solidFill>
                <a:effectLst>
                  <a:outerShdw blurRad="38100" dist="38100" dir="2700000" algn="tl">
                    <a:srgbClr val="000000"/>
                  </a:outerShdw>
                </a:effectLst>
                <a:latin typeface="Old English Text MT" pitchFamily="66" charset="0"/>
              </a:rPr>
              <a:t>  Hence in that Jesus died ‘for us,’  that is,  took upon himself the consequences of human sin.”</a:t>
            </a:r>
            <a:endParaRPr lang="en-US" sz="4400"/>
          </a:p>
        </p:txBody>
      </p:sp>
      <p:sp>
        <p:nvSpPr>
          <p:cNvPr id="3338243" name="WordArt 3"/>
          <p:cNvSpPr>
            <a:spLocks noChangeArrowheads="1" noChangeShapeType="1" noTextEdit="1"/>
          </p:cNvSpPr>
          <p:nvPr/>
        </p:nvSpPr>
        <p:spPr bwMode="auto">
          <a:xfrm>
            <a:off x="1981200" y="152400"/>
            <a:ext cx="7924800" cy="1371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Vicarious Atonement</a:t>
            </a:r>
          </a:p>
        </p:txBody>
      </p:sp>
      <p:sp>
        <p:nvSpPr>
          <p:cNvPr id="333824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0203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8243"/>
                                        </p:tgtEl>
                                        <p:attrNameLst>
                                          <p:attrName>style.visibility</p:attrName>
                                        </p:attrNameLst>
                                      </p:cBhvr>
                                      <p:to>
                                        <p:strVal val="visible"/>
                                      </p:to>
                                    </p:set>
                                    <p:anim calcmode="lin" valueType="num">
                                      <p:cBhvr>
                                        <p:cTn id="7" dur="5000" fill="hold"/>
                                        <p:tgtEl>
                                          <p:spTgt spid="3338243"/>
                                        </p:tgtEl>
                                        <p:attrNameLst>
                                          <p:attrName>ppt_w</p:attrName>
                                        </p:attrNameLst>
                                      </p:cBhvr>
                                      <p:tavLst>
                                        <p:tav tm="0" fmla="#ppt_w*sin(2.5*pi*$)">
                                          <p:val>
                                            <p:fltVal val="0"/>
                                          </p:val>
                                        </p:tav>
                                        <p:tav tm="100000">
                                          <p:val>
                                            <p:fltVal val="1"/>
                                          </p:val>
                                        </p:tav>
                                      </p:tavLst>
                                    </p:anim>
                                    <p:anim calcmode="lin" valueType="num">
                                      <p:cBhvr>
                                        <p:cTn id="8" dur="5000" fill="hold"/>
                                        <p:tgtEl>
                                          <p:spTgt spid="33382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8242">
                                            <p:txEl>
                                              <p:pRg st="1" end="1"/>
                                            </p:txEl>
                                          </p:spTgt>
                                        </p:tgtEl>
                                        <p:attrNameLst>
                                          <p:attrName>style.visibility</p:attrName>
                                        </p:attrNameLst>
                                      </p:cBhvr>
                                      <p:to>
                                        <p:strVal val="visible"/>
                                      </p:to>
                                    </p:set>
                                    <p:animEffect transition="in" filter="wipe(left)">
                                      <p:cBhvr>
                                        <p:cTn id="13" dur="500"/>
                                        <p:tgtEl>
                                          <p:spTgt spid="333824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8244"/>
                                        </p:tgtEl>
                                        <p:attrNameLst>
                                          <p:attrName>style.visibility</p:attrName>
                                        </p:attrNameLst>
                                      </p:cBhvr>
                                      <p:to>
                                        <p:strVal val="visible"/>
                                      </p:to>
                                    </p:set>
                                    <p:anim calcmode="lin" valueType="num">
                                      <p:cBhvr>
                                        <p:cTn id="18" dur="500" fill="hold"/>
                                        <p:tgtEl>
                                          <p:spTgt spid="3338244"/>
                                        </p:tgtEl>
                                        <p:attrNameLst>
                                          <p:attrName>ppt_w</p:attrName>
                                        </p:attrNameLst>
                                      </p:cBhvr>
                                      <p:tavLst>
                                        <p:tav tm="0">
                                          <p:val>
                                            <p:fltVal val="0"/>
                                          </p:val>
                                        </p:tav>
                                        <p:tav tm="100000">
                                          <p:val>
                                            <p:strVal val="#ppt_w"/>
                                          </p:val>
                                        </p:tav>
                                      </p:tavLst>
                                    </p:anim>
                                    <p:anim calcmode="lin" valueType="num">
                                      <p:cBhvr>
                                        <p:cTn id="19" dur="500" fill="hold"/>
                                        <p:tgtEl>
                                          <p:spTgt spid="3338244"/>
                                        </p:tgtEl>
                                        <p:attrNameLst>
                                          <p:attrName>ppt_h</p:attrName>
                                        </p:attrNameLst>
                                      </p:cBhvr>
                                      <p:tavLst>
                                        <p:tav tm="0">
                                          <p:val>
                                            <p:fltVal val="0"/>
                                          </p:val>
                                        </p:tav>
                                        <p:tav tm="100000">
                                          <p:val>
                                            <p:strVal val="#ppt_h"/>
                                          </p:val>
                                        </p:tav>
                                      </p:tavLst>
                                    </p:anim>
                                    <p:anim calcmode="lin" valueType="num">
                                      <p:cBhvr>
                                        <p:cTn id="20" dur="500" fill="hold"/>
                                        <p:tgtEl>
                                          <p:spTgt spid="3338244"/>
                                        </p:tgtEl>
                                        <p:attrNameLst>
                                          <p:attrName>ppt_x</p:attrName>
                                        </p:attrNameLst>
                                      </p:cBhvr>
                                      <p:tavLst>
                                        <p:tav tm="0">
                                          <p:val>
                                            <p:fltVal val="0.5"/>
                                          </p:val>
                                        </p:tav>
                                        <p:tav tm="100000">
                                          <p:val>
                                            <p:strVal val="#ppt_x"/>
                                          </p:val>
                                        </p:tav>
                                      </p:tavLst>
                                    </p:anim>
                                    <p:anim calcmode="lin" valueType="num">
                                      <p:cBhvr>
                                        <p:cTn id="21" dur="500" fill="hold"/>
                                        <p:tgtEl>
                                          <p:spTgt spid="3338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42" grpId="0" build="p" autoUpdateAnimBg="0" rev="1"/>
      <p:bldP spid="3338243" grpId="0" animBg="1"/>
      <p:bldP spid="333824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A4AF41-3972-4A3C-937E-7A1E91A35F3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F87CD9-ADFA-467C-8F49-036ADB7B78E7}" type="slidenum">
              <a:rPr kumimoji="0" lang="en-US" altLang="en-US" sz="1400" b="0" i="0" u="none" strike="noStrike" kern="1200" cap="none" spc="0" normalizeH="0" baseline="0" noProof="0">
                <a:ln>
                  <a:noFill/>
                </a:ln>
                <a:solidFill>
                  <a:srgbClr val="CCCC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400" b="0" i="0" u="none" strike="noStrike" kern="1200" cap="none" spc="0" normalizeH="0" baseline="0" noProof="0">
              <a:ln>
                <a:noFill/>
              </a:ln>
              <a:solidFill>
                <a:srgbClr val="CCCCFF"/>
              </a:solidFill>
              <a:effectLst/>
              <a:uLnTx/>
              <a:uFillTx/>
              <a:latin typeface="Times" panose="02020603050405020304" pitchFamily="18" charset="0"/>
              <a:ea typeface="+mn-ea"/>
              <a:cs typeface="+mn-cs"/>
            </a:endParaRPr>
          </a:p>
        </p:txBody>
      </p:sp>
      <p:sp>
        <p:nvSpPr>
          <p:cNvPr id="4099" name="Rectangle 3">
            <a:extLst>
              <a:ext uri="{FF2B5EF4-FFF2-40B4-BE49-F238E27FC236}">
                <a16:creationId xmlns:a16="http://schemas.microsoft.com/office/drawing/2014/main" id="{BB23DF22-6640-4E1B-83BB-981228D13E91}"/>
              </a:ext>
            </a:extLst>
          </p:cNvPr>
          <p:cNvSpPr>
            <a:spLocks noGrp="1" noChangeArrowheads="1"/>
          </p:cNvSpPr>
          <p:nvPr>
            <p:ph type="body" idx="1"/>
          </p:nvPr>
        </p:nvSpPr>
        <p:spPr>
          <a:xfrm>
            <a:off x="1524000" y="304800"/>
            <a:ext cx="9144000" cy="5791200"/>
          </a:xfrm>
        </p:spPr>
        <p:txBody>
          <a:bodyPr/>
          <a:lstStyle/>
          <a:p>
            <a:pPr algn="just">
              <a:buFontTx/>
              <a:buNone/>
            </a:pPr>
            <a:r>
              <a:rPr lang="en-US" altLang="en-US"/>
              <a:t>   The act by which God restores a relationship of harmony and unity between Himself and human beings. The word can be broken into three parts which express this great truth in simple but profound terms: "at-one-ment." Through God's atoning grace and forgiveness, we are reinstated to a relationship of at-one-ment with God, in spite of our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0"/>
                                        <p:tgtEl>
                                          <p:spTgt spid="4099">
                                            <p:txEl>
                                              <p:pRg st="0" end="0"/>
                                            </p:txEl>
                                          </p:spTgt>
                                        </p:tgtEl>
                                      </p:cBhvr>
                                    </p:animEffect>
                                    <p:anim calcmode="lin" valueType="num">
                                      <p:cBhvr>
                                        <p:cTn id="8" dur="5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9" dur="4500"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133600" y="609600"/>
            <a:ext cx="7848600" cy="1143000"/>
          </a:xfrm>
        </p:spPr>
        <p:txBody>
          <a:bodyPr/>
          <a:lstStyle/>
          <a:p>
            <a:br>
              <a:rPr lang="en-US"/>
            </a:br>
            <a:r>
              <a:rPr lang="en-US"/>
              <a:t>          </a:t>
            </a:r>
            <a:r>
              <a:rPr lang="en-US" i="1" u="sng">
                <a:solidFill>
                  <a:srgbClr val="990033"/>
                </a:solidFill>
                <a:effectLst>
                  <a:outerShdw blurRad="38100" dist="38100" dir="2700000" algn="tl">
                    <a:srgbClr val="000000"/>
                  </a:outerShdw>
                </a:effectLst>
              </a:rPr>
              <a:t>Purpose</a:t>
            </a:r>
            <a:r>
              <a:rPr lang="en-US" i="1">
                <a:solidFill>
                  <a:srgbClr val="990033"/>
                </a:solidFill>
                <a:effectLst>
                  <a:outerShdw blurRad="38100" dist="38100" dir="2700000" algn="tl">
                    <a:srgbClr val="000000"/>
                  </a:outerShdw>
                </a:effectLst>
              </a:rPr>
              <a:t>-</a:t>
            </a:r>
            <a:r>
              <a:rPr lang="en-US" i="1" u="sng">
                <a:solidFill>
                  <a:srgbClr val="990033"/>
                </a:solidFill>
                <a:effectLst>
                  <a:outerShdw blurRad="38100" dist="38100" dir="2700000" algn="tl">
                    <a:srgbClr val="000000"/>
                  </a:outerShdw>
                </a:effectLst>
              </a:rPr>
              <a:t>Fact</a:t>
            </a:r>
            <a:r>
              <a:rPr lang="en-US" i="1">
                <a:solidFill>
                  <a:srgbClr val="990033"/>
                </a:solidFill>
                <a:effectLst>
                  <a:outerShdw blurRad="38100" dist="38100" dir="2700000" algn="tl">
                    <a:srgbClr val="000000"/>
                  </a:outerShdw>
                </a:effectLst>
              </a:rPr>
              <a:t>-</a:t>
            </a:r>
            <a:r>
              <a:rPr lang="en-US" i="1" u="sng">
                <a:solidFill>
                  <a:srgbClr val="990033"/>
                </a:solidFill>
                <a:effectLst>
                  <a:outerShdw blurRad="38100" dist="38100" dir="2700000" algn="tl">
                    <a:srgbClr val="000000"/>
                  </a:outerShdw>
                </a:effectLst>
              </a:rPr>
              <a:t>Focus</a:t>
            </a:r>
            <a:r>
              <a:rPr lang="en-US" i="1">
                <a:solidFill>
                  <a:srgbClr val="990033"/>
                </a:solidFill>
                <a:effectLst>
                  <a:outerShdw blurRad="38100" dist="38100" dir="2700000" algn="tl">
                    <a:srgbClr val="000000"/>
                  </a:outerShdw>
                </a:effectLst>
              </a:rPr>
              <a:t>-</a:t>
            </a:r>
            <a:r>
              <a:rPr lang="en-US" i="1" u="sng">
                <a:solidFill>
                  <a:srgbClr val="990033"/>
                </a:solidFill>
                <a:effectLst>
                  <a:outerShdw blurRad="38100" dist="38100" dir="2700000" algn="tl">
                    <a:srgbClr val="000000"/>
                  </a:outerShdw>
                </a:effectLst>
              </a:rPr>
              <a:t>Result</a:t>
            </a:r>
          </a:p>
        </p:txBody>
      </p:sp>
      <p:graphicFrame>
        <p:nvGraphicFramePr>
          <p:cNvPr id="48232" name="Group 104"/>
          <p:cNvGraphicFramePr>
            <a:graphicFrameLocks noGrp="1"/>
          </p:cNvGraphicFramePr>
          <p:nvPr/>
        </p:nvGraphicFramePr>
        <p:xfrm>
          <a:off x="2209800" y="1981200"/>
          <a:ext cx="7772400" cy="4373880"/>
        </p:xfrm>
        <a:graphic>
          <a:graphicData uri="http://schemas.openxmlformats.org/drawingml/2006/table">
            <a:tbl>
              <a:tblPr/>
              <a:tblGrid>
                <a:gridCol w="1554163">
                  <a:extLst>
                    <a:ext uri="{9D8B030D-6E8A-4147-A177-3AD203B41FA5}">
                      <a16:colId xmlns:a16="http://schemas.microsoft.com/office/drawing/2014/main" val="20000"/>
                    </a:ext>
                  </a:extLst>
                </a:gridCol>
                <a:gridCol w="1554162">
                  <a:extLst>
                    <a:ext uri="{9D8B030D-6E8A-4147-A177-3AD203B41FA5}">
                      <a16:colId xmlns:a16="http://schemas.microsoft.com/office/drawing/2014/main" val="20001"/>
                    </a:ext>
                  </a:extLst>
                </a:gridCol>
                <a:gridCol w="1555750">
                  <a:extLst>
                    <a:ext uri="{9D8B030D-6E8A-4147-A177-3AD203B41FA5}">
                      <a16:colId xmlns:a16="http://schemas.microsoft.com/office/drawing/2014/main" val="20002"/>
                    </a:ext>
                  </a:extLst>
                </a:gridCol>
                <a:gridCol w="1584325">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Abelard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No Need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Optional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Virtue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Imitation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Socinian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No Need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Optional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Repent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Repent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Ransom</a:t>
                      </a:r>
                      <a:r>
                        <a:rPr kumimoji="0" lang="en-US" sz="2800" b="0" i="0" u="sng" strike="noStrike" cap="none" normalizeH="0" baseline="0">
                          <a:ln>
                            <a:noFill/>
                          </a:ln>
                          <a:solidFill>
                            <a:schemeClr val="tx1"/>
                          </a:solidFill>
                          <a:effectLst/>
                          <a:latin typeface="Times New Roman" pitchFamily="18" charset="0"/>
                        </a:rPr>
                        <a:t> </a:t>
                      </a:r>
                      <a:r>
                        <a:rPr kumimoji="0" lang="en-US" sz="2800" b="1" i="0" u="sng" strike="noStrike" cap="none" normalizeH="0" baseline="0">
                          <a:ln>
                            <a:noFill/>
                          </a:ln>
                          <a:solidFill>
                            <a:schemeClr val="tx1"/>
                          </a:solidFill>
                          <a:effectLst/>
                          <a:latin typeface="Times New Roman" pitchFamily="18" charset="0"/>
                        </a:rPr>
                        <a:t>to Satan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Liberate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Payment To Satan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BondageRelease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Grotian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Govern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Optional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Virtue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Stop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a:ln>
                            <a:noFill/>
                          </a:ln>
                          <a:solidFill>
                            <a:srgbClr val="CC00CC"/>
                          </a:solidFill>
                          <a:effectLst/>
                          <a:latin typeface="Times New Roman" pitchFamily="18" charset="0"/>
                        </a:rPr>
                        <a:t>Arminian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&amp; 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Retribute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Past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Anselm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&amp; 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Retribute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All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5"/>
                  </a:ext>
                </a:extLst>
              </a:tr>
            </a:tbl>
          </a:graphicData>
        </a:graphic>
      </p:graphicFrame>
      <p:sp>
        <p:nvSpPr>
          <p:cNvPr id="48233" name="Comment 105"/>
          <p:cNvSpPr>
            <a:spLocks noChangeArrowheads="1"/>
          </p:cNvSpPr>
          <p:nvPr/>
        </p:nvSpPr>
        <p:spPr bwMode="auto">
          <a:xfrm>
            <a:off x="1539876" y="-712788"/>
            <a:ext cx="9128125"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Without Proper Theology Of God Religion Degenerates Into Both Superstition &amp; Legalism</a:t>
            </a:r>
          </a:p>
        </p:txBody>
      </p:sp>
      <p:sp>
        <p:nvSpPr>
          <p:cNvPr id="48235" name="WordArt 107" descr="Paper bag"/>
          <p:cNvSpPr>
            <a:spLocks noChangeArrowheads="1" noChangeShapeType="1" noTextEdit="1"/>
          </p:cNvSpPr>
          <p:nvPr/>
        </p:nvSpPr>
        <p:spPr bwMode="auto">
          <a:xfrm>
            <a:off x="2209800" y="533400"/>
            <a:ext cx="6705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Views Of The Atonement</a:t>
            </a:r>
          </a:p>
        </p:txBody>
      </p:sp>
    </p:spTree>
    <p:extLst>
      <p:ext uri="{BB962C8B-B14F-4D97-AF65-F5344CB8AC3E}">
        <p14:creationId xmlns:p14="http://schemas.microsoft.com/office/powerpoint/2010/main" val="10501281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58370"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 Positive Example Of Love In Action</a:t>
            </a:r>
          </a:p>
        </p:txBody>
      </p:sp>
      <p:sp>
        <p:nvSpPr>
          <p:cNvPr id="325837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Moral Influence</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6"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He’s Legal Stand-In He Bears Our Guilt</a:t>
            </a:r>
          </a:p>
        </p:txBody>
      </p:sp>
      <p:sp>
        <p:nvSpPr>
          <p:cNvPr id="325837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Penal Substitution</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8"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Appease God’s Honor Robbed By Our Sin</a:t>
            </a:r>
          </a:p>
        </p:txBody>
      </p:sp>
      <p:sp>
        <p:nvSpPr>
          <p:cNvPr id="325837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Satisfaction</a:t>
            </a:r>
          </a:p>
        </p:txBody>
      </p:sp>
      <p:sp>
        <p:nvSpPr>
          <p:cNvPr id="3258380"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Buys Lost From Sin Gains The Victory!</a:t>
            </a:r>
          </a:p>
        </p:txBody>
      </p:sp>
      <p:sp>
        <p:nvSpPr>
          <p:cNvPr id="325838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Ransoming</a:t>
            </a:r>
          </a:p>
        </p:txBody>
      </p:sp>
      <p:sp>
        <p:nvSpPr>
          <p:cNvPr id="3258382"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5" name="WordArt 27" descr="White marble"/>
          <p:cNvSpPr>
            <a:spLocks noChangeArrowheads="1" noChangeShapeType="1" noTextEdit="1"/>
          </p:cNvSpPr>
          <p:nvPr/>
        </p:nvSpPr>
        <p:spPr bwMode="auto">
          <a:xfrm>
            <a:off x="1828800" y="228600"/>
            <a:ext cx="3829050" cy="762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uLnTx/>
                <a:uFillTx/>
                <a:latin typeface="Arial Black"/>
                <a:ea typeface="+mn-ea"/>
                <a:cs typeface="+mn-cs"/>
              </a:rPr>
              <a:t>ATONEMENT THEORIES</a:t>
            </a:r>
          </a:p>
        </p:txBody>
      </p:sp>
      <p:sp>
        <p:nvSpPr>
          <p:cNvPr id="3258396"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DESCRIPTION</a:t>
            </a:r>
          </a:p>
        </p:txBody>
      </p:sp>
      <p:sp>
        <p:nvSpPr>
          <p:cNvPr id="3258397"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3258398" name="Cross-3[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1524000" y="4953000"/>
            <a:ext cx="9144000" cy="1905000"/>
          </a:xfrm>
          <a:prstGeom prst="rect">
            <a:avLst/>
          </a:prstGeom>
          <a:noFill/>
        </p:spPr>
      </p:pic>
    </p:spTree>
    <p:extLst>
      <p:ext uri="{BB962C8B-B14F-4D97-AF65-F5344CB8AC3E}">
        <p14:creationId xmlns:p14="http://schemas.microsoft.com/office/powerpoint/2010/main" val="4185758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58371"/>
                                        </p:tgtEl>
                                        <p:attrNameLst>
                                          <p:attrName>style.visibility</p:attrName>
                                        </p:attrNameLst>
                                      </p:cBhvr>
                                      <p:to>
                                        <p:strVal val="visible"/>
                                      </p:to>
                                    </p:set>
                                    <p:anim calcmode="lin" valueType="num">
                                      <p:cBhvr>
                                        <p:cTn id="7" dur="1000" fill="hold"/>
                                        <p:tgtEl>
                                          <p:spTgt spid="3258371"/>
                                        </p:tgtEl>
                                        <p:attrNameLst>
                                          <p:attrName>ppt_w</p:attrName>
                                        </p:attrNameLst>
                                      </p:cBhvr>
                                      <p:tavLst>
                                        <p:tav tm="0">
                                          <p:val>
                                            <p:fltVal val="0"/>
                                          </p:val>
                                        </p:tav>
                                        <p:tav tm="100000">
                                          <p:val>
                                            <p:strVal val="#ppt_w"/>
                                          </p:val>
                                        </p:tav>
                                      </p:tavLst>
                                    </p:anim>
                                    <p:anim calcmode="lin" valueType="num">
                                      <p:cBhvr>
                                        <p:cTn id="8" dur="1000" fill="hold"/>
                                        <p:tgtEl>
                                          <p:spTgt spid="3258371"/>
                                        </p:tgtEl>
                                        <p:attrNameLst>
                                          <p:attrName>ppt_h</p:attrName>
                                        </p:attrNameLst>
                                      </p:cBhvr>
                                      <p:tavLst>
                                        <p:tav tm="0">
                                          <p:val>
                                            <p:fltVal val="0"/>
                                          </p:val>
                                        </p:tav>
                                        <p:tav tm="100000">
                                          <p:val>
                                            <p:strVal val="#ppt_h"/>
                                          </p:val>
                                        </p:tav>
                                      </p:tavLst>
                                    </p:anim>
                                    <p:anim calcmode="lin" valueType="num">
                                      <p:cBhvr>
                                        <p:cTn id="9" dur="1000" fill="hold"/>
                                        <p:tgtEl>
                                          <p:spTgt spid="32583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583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58370"/>
                                        </p:tgtEl>
                                        <p:attrNameLst>
                                          <p:attrName>style.visibility</p:attrName>
                                        </p:attrNameLst>
                                      </p:cBhvr>
                                      <p:to>
                                        <p:strVal val="visible"/>
                                      </p:to>
                                    </p:set>
                                    <p:anim calcmode="lin" valueType="num">
                                      <p:cBhvr>
                                        <p:cTn id="15" dur="1000" fill="hold"/>
                                        <p:tgtEl>
                                          <p:spTgt spid="3258370"/>
                                        </p:tgtEl>
                                        <p:attrNameLst>
                                          <p:attrName>ppt_w</p:attrName>
                                        </p:attrNameLst>
                                      </p:cBhvr>
                                      <p:tavLst>
                                        <p:tav tm="0">
                                          <p:val>
                                            <p:fltVal val="0"/>
                                          </p:val>
                                        </p:tav>
                                        <p:tav tm="100000">
                                          <p:val>
                                            <p:strVal val="#ppt_w"/>
                                          </p:val>
                                        </p:tav>
                                      </p:tavLst>
                                    </p:anim>
                                    <p:anim calcmode="lin" valueType="num">
                                      <p:cBhvr>
                                        <p:cTn id="16" dur="1000" fill="hold"/>
                                        <p:tgtEl>
                                          <p:spTgt spid="3258370"/>
                                        </p:tgtEl>
                                        <p:attrNameLst>
                                          <p:attrName>ppt_h</p:attrName>
                                        </p:attrNameLst>
                                      </p:cBhvr>
                                      <p:tavLst>
                                        <p:tav tm="0">
                                          <p:val>
                                            <p:fltVal val="0"/>
                                          </p:val>
                                        </p:tav>
                                        <p:tav tm="100000">
                                          <p:val>
                                            <p:strVal val="#ppt_h"/>
                                          </p:val>
                                        </p:tav>
                                      </p:tavLst>
                                    </p:anim>
                                    <p:anim calcmode="lin" valueType="num">
                                      <p:cBhvr>
                                        <p:cTn id="17" dur="1000" fill="hold"/>
                                        <p:tgtEl>
                                          <p:spTgt spid="32583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58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58381"/>
                                        </p:tgtEl>
                                        <p:attrNameLst>
                                          <p:attrName>style.visibility</p:attrName>
                                        </p:attrNameLst>
                                      </p:cBhvr>
                                      <p:to>
                                        <p:strVal val="visible"/>
                                      </p:to>
                                    </p:set>
                                    <p:anim calcmode="lin" valueType="num">
                                      <p:cBhvr>
                                        <p:cTn id="23" dur="1000" fill="hold"/>
                                        <p:tgtEl>
                                          <p:spTgt spid="3258381"/>
                                        </p:tgtEl>
                                        <p:attrNameLst>
                                          <p:attrName>ppt_w</p:attrName>
                                        </p:attrNameLst>
                                      </p:cBhvr>
                                      <p:tavLst>
                                        <p:tav tm="0">
                                          <p:val>
                                            <p:fltVal val="0"/>
                                          </p:val>
                                        </p:tav>
                                        <p:tav tm="100000">
                                          <p:val>
                                            <p:strVal val="#ppt_w"/>
                                          </p:val>
                                        </p:tav>
                                      </p:tavLst>
                                    </p:anim>
                                    <p:anim calcmode="lin" valueType="num">
                                      <p:cBhvr>
                                        <p:cTn id="24" dur="1000" fill="hold"/>
                                        <p:tgtEl>
                                          <p:spTgt spid="3258381"/>
                                        </p:tgtEl>
                                        <p:attrNameLst>
                                          <p:attrName>ppt_h</p:attrName>
                                        </p:attrNameLst>
                                      </p:cBhvr>
                                      <p:tavLst>
                                        <p:tav tm="0">
                                          <p:val>
                                            <p:fltVal val="0"/>
                                          </p:val>
                                        </p:tav>
                                        <p:tav tm="100000">
                                          <p:val>
                                            <p:strVal val="#ppt_h"/>
                                          </p:val>
                                        </p:tav>
                                      </p:tavLst>
                                    </p:anim>
                                    <p:anim calcmode="lin" valueType="num">
                                      <p:cBhvr>
                                        <p:cTn id="25" dur="1000" fill="hold"/>
                                        <p:tgtEl>
                                          <p:spTgt spid="325838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58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58380"/>
                                        </p:tgtEl>
                                        <p:attrNameLst>
                                          <p:attrName>style.visibility</p:attrName>
                                        </p:attrNameLst>
                                      </p:cBhvr>
                                      <p:to>
                                        <p:strVal val="visible"/>
                                      </p:to>
                                    </p:set>
                                    <p:anim calcmode="lin" valueType="num">
                                      <p:cBhvr>
                                        <p:cTn id="31" dur="1000" fill="hold"/>
                                        <p:tgtEl>
                                          <p:spTgt spid="3258380"/>
                                        </p:tgtEl>
                                        <p:attrNameLst>
                                          <p:attrName>ppt_w</p:attrName>
                                        </p:attrNameLst>
                                      </p:cBhvr>
                                      <p:tavLst>
                                        <p:tav tm="0">
                                          <p:val>
                                            <p:fltVal val="0"/>
                                          </p:val>
                                        </p:tav>
                                        <p:tav tm="100000">
                                          <p:val>
                                            <p:strVal val="#ppt_w"/>
                                          </p:val>
                                        </p:tav>
                                      </p:tavLst>
                                    </p:anim>
                                    <p:anim calcmode="lin" valueType="num">
                                      <p:cBhvr>
                                        <p:cTn id="32" dur="1000" fill="hold"/>
                                        <p:tgtEl>
                                          <p:spTgt spid="3258380"/>
                                        </p:tgtEl>
                                        <p:attrNameLst>
                                          <p:attrName>ppt_h</p:attrName>
                                        </p:attrNameLst>
                                      </p:cBhvr>
                                      <p:tavLst>
                                        <p:tav tm="0">
                                          <p:val>
                                            <p:fltVal val="0"/>
                                          </p:val>
                                        </p:tav>
                                        <p:tav tm="100000">
                                          <p:val>
                                            <p:strVal val="#ppt_h"/>
                                          </p:val>
                                        </p:tav>
                                      </p:tavLst>
                                    </p:anim>
                                    <p:anim calcmode="lin" valueType="num">
                                      <p:cBhvr>
                                        <p:cTn id="33" dur="1000" fill="hold"/>
                                        <p:tgtEl>
                                          <p:spTgt spid="325838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58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58379"/>
                                        </p:tgtEl>
                                        <p:attrNameLst>
                                          <p:attrName>style.visibility</p:attrName>
                                        </p:attrNameLst>
                                      </p:cBhvr>
                                      <p:to>
                                        <p:strVal val="visible"/>
                                      </p:to>
                                    </p:set>
                                    <p:anim calcmode="lin" valueType="num">
                                      <p:cBhvr>
                                        <p:cTn id="39" dur="1000" fill="hold"/>
                                        <p:tgtEl>
                                          <p:spTgt spid="3258379"/>
                                        </p:tgtEl>
                                        <p:attrNameLst>
                                          <p:attrName>ppt_w</p:attrName>
                                        </p:attrNameLst>
                                      </p:cBhvr>
                                      <p:tavLst>
                                        <p:tav tm="0">
                                          <p:val>
                                            <p:fltVal val="0"/>
                                          </p:val>
                                        </p:tav>
                                        <p:tav tm="100000">
                                          <p:val>
                                            <p:strVal val="#ppt_w"/>
                                          </p:val>
                                        </p:tav>
                                      </p:tavLst>
                                    </p:anim>
                                    <p:anim calcmode="lin" valueType="num">
                                      <p:cBhvr>
                                        <p:cTn id="40" dur="1000" fill="hold"/>
                                        <p:tgtEl>
                                          <p:spTgt spid="3258379"/>
                                        </p:tgtEl>
                                        <p:attrNameLst>
                                          <p:attrName>ppt_h</p:attrName>
                                        </p:attrNameLst>
                                      </p:cBhvr>
                                      <p:tavLst>
                                        <p:tav tm="0">
                                          <p:val>
                                            <p:fltVal val="0"/>
                                          </p:val>
                                        </p:tav>
                                        <p:tav tm="100000">
                                          <p:val>
                                            <p:strVal val="#ppt_h"/>
                                          </p:val>
                                        </p:tav>
                                      </p:tavLst>
                                    </p:anim>
                                    <p:anim calcmode="lin" valueType="num">
                                      <p:cBhvr>
                                        <p:cTn id="41" dur="1000" fill="hold"/>
                                        <p:tgtEl>
                                          <p:spTgt spid="32583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258378"/>
                                        </p:tgtEl>
                                        <p:attrNameLst>
                                          <p:attrName>style.visibility</p:attrName>
                                        </p:attrNameLst>
                                      </p:cBhvr>
                                      <p:to>
                                        <p:strVal val="visible"/>
                                      </p:to>
                                    </p:set>
                                    <p:anim calcmode="lin" valueType="num">
                                      <p:cBhvr>
                                        <p:cTn id="47" dur="1000" fill="hold"/>
                                        <p:tgtEl>
                                          <p:spTgt spid="3258378"/>
                                        </p:tgtEl>
                                        <p:attrNameLst>
                                          <p:attrName>ppt_w</p:attrName>
                                        </p:attrNameLst>
                                      </p:cBhvr>
                                      <p:tavLst>
                                        <p:tav tm="0">
                                          <p:val>
                                            <p:fltVal val="0"/>
                                          </p:val>
                                        </p:tav>
                                        <p:tav tm="100000">
                                          <p:val>
                                            <p:strVal val="#ppt_w"/>
                                          </p:val>
                                        </p:tav>
                                      </p:tavLst>
                                    </p:anim>
                                    <p:anim calcmode="lin" valueType="num">
                                      <p:cBhvr>
                                        <p:cTn id="48" dur="1000" fill="hold"/>
                                        <p:tgtEl>
                                          <p:spTgt spid="3258378"/>
                                        </p:tgtEl>
                                        <p:attrNameLst>
                                          <p:attrName>ppt_h</p:attrName>
                                        </p:attrNameLst>
                                      </p:cBhvr>
                                      <p:tavLst>
                                        <p:tav tm="0">
                                          <p:val>
                                            <p:fltVal val="0"/>
                                          </p:val>
                                        </p:tav>
                                        <p:tav tm="100000">
                                          <p:val>
                                            <p:strVal val="#ppt_h"/>
                                          </p:val>
                                        </p:tav>
                                      </p:tavLst>
                                    </p:anim>
                                    <p:anim calcmode="lin" valueType="num">
                                      <p:cBhvr>
                                        <p:cTn id="49" dur="1000" fill="hold"/>
                                        <p:tgtEl>
                                          <p:spTgt spid="325837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2583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258377"/>
                                        </p:tgtEl>
                                        <p:attrNameLst>
                                          <p:attrName>style.visibility</p:attrName>
                                        </p:attrNameLst>
                                      </p:cBhvr>
                                      <p:to>
                                        <p:strVal val="visible"/>
                                      </p:to>
                                    </p:set>
                                    <p:anim calcmode="lin" valueType="num">
                                      <p:cBhvr>
                                        <p:cTn id="55" dur="1000" fill="hold"/>
                                        <p:tgtEl>
                                          <p:spTgt spid="3258377"/>
                                        </p:tgtEl>
                                        <p:attrNameLst>
                                          <p:attrName>ppt_w</p:attrName>
                                        </p:attrNameLst>
                                      </p:cBhvr>
                                      <p:tavLst>
                                        <p:tav tm="0">
                                          <p:val>
                                            <p:fltVal val="0"/>
                                          </p:val>
                                        </p:tav>
                                        <p:tav tm="100000">
                                          <p:val>
                                            <p:strVal val="#ppt_w"/>
                                          </p:val>
                                        </p:tav>
                                      </p:tavLst>
                                    </p:anim>
                                    <p:anim calcmode="lin" valueType="num">
                                      <p:cBhvr>
                                        <p:cTn id="56" dur="1000" fill="hold"/>
                                        <p:tgtEl>
                                          <p:spTgt spid="3258377"/>
                                        </p:tgtEl>
                                        <p:attrNameLst>
                                          <p:attrName>ppt_h</p:attrName>
                                        </p:attrNameLst>
                                      </p:cBhvr>
                                      <p:tavLst>
                                        <p:tav tm="0">
                                          <p:val>
                                            <p:fltVal val="0"/>
                                          </p:val>
                                        </p:tav>
                                        <p:tav tm="100000">
                                          <p:val>
                                            <p:strVal val="#ppt_h"/>
                                          </p:val>
                                        </p:tav>
                                      </p:tavLst>
                                    </p:anim>
                                    <p:anim calcmode="lin" valueType="num">
                                      <p:cBhvr>
                                        <p:cTn id="57" dur="1000" fill="hold"/>
                                        <p:tgtEl>
                                          <p:spTgt spid="325837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2583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258376"/>
                                        </p:tgtEl>
                                        <p:attrNameLst>
                                          <p:attrName>style.visibility</p:attrName>
                                        </p:attrNameLst>
                                      </p:cBhvr>
                                      <p:to>
                                        <p:strVal val="visible"/>
                                      </p:to>
                                    </p:set>
                                    <p:anim calcmode="lin" valueType="num">
                                      <p:cBhvr>
                                        <p:cTn id="63" dur="1000" fill="hold"/>
                                        <p:tgtEl>
                                          <p:spTgt spid="3258376"/>
                                        </p:tgtEl>
                                        <p:attrNameLst>
                                          <p:attrName>ppt_w</p:attrName>
                                        </p:attrNameLst>
                                      </p:cBhvr>
                                      <p:tavLst>
                                        <p:tav tm="0">
                                          <p:val>
                                            <p:fltVal val="0"/>
                                          </p:val>
                                        </p:tav>
                                        <p:tav tm="100000">
                                          <p:val>
                                            <p:strVal val="#ppt_w"/>
                                          </p:val>
                                        </p:tav>
                                      </p:tavLst>
                                    </p:anim>
                                    <p:anim calcmode="lin" valueType="num">
                                      <p:cBhvr>
                                        <p:cTn id="64" dur="1000" fill="hold"/>
                                        <p:tgtEl>
                                          <p:spTgt spid="3258376"/>
                                        </p:tgtEl>
                                        <p:attrNameLst>
                                          <p:attrName>ppt_h</p:attrName>
                                        </p:attrNameLst>
                                      </p:cBhvr>
                                      <p:tavLst>
                                        <p:tav tm="0">
                                          <p:val>
                                            <p:fltVal val="0"/>
                                          </p:val>
                                        </p:tav>
                                        <p:tav tm="100000">
                                          <p:val>
                                            <p:strVal val="#ppt_h"/>
                                          </p:val>
                                        </p:tav>
                                      </p:tavLst>
                                    </p:anim>
                                    <p:anim calcmode="lin" valueType="num">
                                      <p:cBhvr>
                                        <p:cTn id="65" dur="1000" fill="hold"/>
                                        <p:tgtEl>
                                          <p:spTgt spid="325837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258376"/>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1000"/>
                            </p:stCondLst>
                            <p:childTnLst>
                              <p:par>
                                <p:cTn id="68" presetID="1" presetClass="mediacall" presetSubtype="0" fill="hold" nodeType="afterEffect">
                                  <p:stCondLst>
                                    <p:cond delay="0"/>
                                  </p:stCondLst>
                                  <p:childTnLst>
                                    <p:cmd type="call" cmd="playFrom(0.0)">
                                      <p:cBhvr>
                                        <p:cTn id="69" dur="1" fill="hold"/>
                                        <p:tgtEl>
                                          <p:spTgt spid="32583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0" fill="hold" display="0">
                  <p:stCondLst>
                    <p:cond delay="indefinite"/>
                  </p:stCondLst>
                  <p:endCondLst>
                    <p:cond evt="onNext" delay="0">
                      <p:tgtEl>
                        <p:sldTgt/>
                      </p:tgtEl>
                    </p:cond>
                    <p:cond evt="onPrev" delay="0">
                      <p:tgtEl>
                        <p:sldTgt/>
                      </p:tgtEl>
                    </p:cond>
                  </p:endCondLst>
                </p:cTn>
                <p:tgtEl>
                  <p:spTgt spid="3258398"/>
                </p:tgtEl>
              </p:cMediaNode>
            </p:video>
            <p:seq concurrent="1" nextAc="seek">
              <p:cTn id="71" restart="whenNotActive" fill="hold" evtFilter="cancelBubble" nodeType="interactiveSeq">
                <p:stCondLst>
                  <p:cond evt="onClick" delay="0">
                    <p:tgtEl>
                      <p:spTgt spid="3258398"/>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3258398"/>
                                        </p:tgtEl>
                                      </p:cBhvr>
                                    </p:cmd>
                                  </p:childTnLst>
                                </p:cTn>
                              </p:par>
                            </p:childTnLst>
                          </p:cTn>
                        </p:par>
                      </p:childTnLst>
                    </p:cTn>
                  </p:par>
                </p:childTnLst>
              </p:cTn>
              <p:nextCondLst>
                <p:cond evt="onClick" delay="0">
                  <p:tgtEl>
                    <p:spTgt spid="3258398"/>
                  </p:tgtEl>
                </p:cond>
              </p:nextCondLst>
            </p:seq>
          </p:childTnLst>
        </p:cTn>
      </p:par>
    </p:tnLst>
    <p:bldLst>
      <p:bldP spid="3258370" grpId="0" animBg="1" autoUpdateAnimBg="0"/>
      <p:bldP spid="3258371" grpId="0" animBg="1" autoUpdateAnimBg="0"/>
      <p:bldP spid="3258376" grpId="0" animBg="1" autoUpdateAnimBg="0"/>
      <p:bldP spid="3258377" grpId="0" animBg="1" autoUpdateAnimBg="0"/>
      <p:bldP spid="3258378" grpId="0" animBg="1" autoUpdateAnimBg="0"/>
      <p:bldP spid="3258379" grpId="0" animBg="1" autoUpdateAnimBg="0"/>
      <p:bldP spid="3258380" grpId="0" animBg="1" autoUpdateAnimBg="0"/>
      <p:bldP spid="3258381"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30018" name="Rectangle 2"/>
          <p:cNvSpPr>
            <a:spLocks noGrp="1" noChangeArrowheads="1"/>
          </p:cNvSpPr>
          <p:nvPr>
            <p:ph type="title"/>
          </p:nvPr>
        </p:nvSpPr>
        <p:spPr/>
        <p:txBody>
          <a:bodyPr/>
          <a:lstStyle/>
          <a:p>
            <a:endParaRPr lang="en-US"/>
          </a:p>
        </p:txBody>
      </p:sp>
      <p:sp>
        <p:nvSpPr>
          <p:cNvPr id="3030019" name="WordArt 3"/>
          <p:cNvSpPr>
            <a:spLocks noChangeArrowheads="1" noChangeShapeType="1" noTextEdit="1"/>
          </p:cNvSpPr>
          <p:nvPr/>
        </p:nvSpPr>
        <p:spPr bwMode="auto">
          <a:xfrm>
            <a:off x="5334000" y="1524000"/>
            <a:ext cx="3048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ROLE</a:t>
            </a:r>
          </a:p>
        </p:txBody>
      </p:sp>
      <p:sp>
        <p:nvSpPr>
          <p:cNvPr id="3030020" name="WordArt 4"/>
          <p:cNvSpPr>
            <a:spLocks noChangeArrowheads="1" noChangeShapeType="1" noTextEdit="1"/>
          </p:cNvSpPr>
          <p:nvPr/>
        </p:nvSpPr>
        <p:spPr bwMode="auto">
          <a:xfrm>
            <a:off x="5257800" y="4724400"/>
            <a:ext cx="31242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REVERSAL</a:t>
            </a:r>
          </a:p>
        </p:txBody>
      </p:sp>
    </p:spTree>
    <p:extLst>
      <p:ext uri="{BB962C8B-B14F-4D97-AF65-F5344CB8AC3E}">
        <p14:creationId xmlns:p14="http://schemas.microsoft.com/office/powerpoint/2010/main" val="41416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30019"/>
                                        </p:tgtEl>
                                        <p:attrNameLst>
                                          <p:attrName>style.visibility</p:attrName>
                                        </p:attrNameLst>
                                      </p:cBhvr>
                                      <p:to>
                                        <p:strVal val="visible"/>
                                      </p:to>
                                    </p:set>
                                    <p:anim calcmode="lin" valueType="num">
                                      <p:cBhvr>
                                        <p:cTn id="7" dur="500" fill="hold"/>
                                        <p:tgtEl>
                                          <p:spTgt spid="3030019"/>
                                        </p:tgtEl>
                                        <p:attrNameLst>
                                          <p:attrName>ppt_w</p:attrName>
                                        </p:attrNameLst>
                                      </p:cBhvr>
                                      <p:tavLst>
                                        <p:tav tm="0">
                                          <p:val>
                                            <p:fltVal val="0"/>
                                          </p:val>
                                        </p:tav>
                                        <p:tav tm="100000">
                                          <p:val>
                                            <p:strVal val="#ppt_w"/>
                                          </p:val>
                                        </p:tav>
                                      </p:tavLst>
                                    </p:anim>
                                    <p:anim calcmode="lin" valueType="num">
                                      <p:cBhvr>
                                        <p:cTn id="8" dur="500" fill="hold"/>
                                        <p:tgtEl>
                                          <p:spTgt spid="3030019"/>
                                        </p:tgtEl>
                                        <p:attrNameLst>
                                          <p:attrName>ppt_h</p:attrName>
                                        </p:attrNameLst>
                                      </p:cBhvr>
                                      <p:tavLst>
                                        <p:tav tm="0">
                                          <p:val>
                                            <p:fltVal val="0"/>
                                          </p:val>
                                        </p:tav>
                                        <p:tav tm="100000">
                                          <p:val>
                                            <p:strVal val="#ppt_h"/>
                                          </p:val>
                                        </p:tav>
                                      </p:tavLst>
                                    </p:anim>
                                    <p:anim calcmode="lin" valueType="num">
                                      <p:cBhvr>
                                        <p:cTn id="9" dur="500" fill="hold"/>
                                        <p:tgtEl>
                                          <p:spTgt spid="3030019"/>
                                        </p:tgtEl>
                                        <p:attrNameLst>
                                          <p:attrName>ppt_x</p:attrName>
                                        </p:attrNameLst>
                                      </p:cBhvr>
                                      <p:tavLst>
                                        <p:tav tm="0">
                                          <p:val>
                                            <p:fltVal val="0.5"/>
                                          </p:val>
                                        </p:tav>
                                        <p:tav tm="100000">
                                          <p:val>
                                            <p:strVal val="#ppt_x"/>
                                          </p:val>
                                        </p:tav>
                                      </p:tavLst>
                                    </p:anim>
                                    <p:anim calcmode="lin" valueType="num">
                                      <p:cBhvr>
                                        <p:cTn id="10" dur="500" fill="hold"/>
                                        <p:tgtEl>
                                          <p:spTgt spid="303001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30020"/>
                                        </p:tgtEl>
                                        <p:attrNameLst>
                                          <p:attrName>style.visibility</p:attrName>
                                        </p:attrNameLst>
                                      </p:cBhvr>
                                      <p:to>
                                        <p:strVal val="visible"/>
                                      </p:to>
                                    </p:set>
                                    <p:anim calcmode="lin" valueType="num">
                                      <p:cBhvr>
                                        <p:cTn id="15" dur="500" fill="hold"/>
                                        <p:tgtEl>
                                          <p:spTgt spid="3030020"/>
                                        </p:tgtEl>
                                        <p:attrNameLst>
                                          <p:attrName>ppt_w</p:attrName>
                                        </p:attrNameLst>
                                      </p:cBhvr>
                                      <p:tavLst>
                                        <p:tav tm="0">
                                          <p:val>
                                            <p:fltVal val="0"/>
                                          </p:val>
                                        </p:tav>
                                        <p:tav tm="100000">
                                          <p:val>
                                            <p:strVal val="#ppt_w"/>
                                          </p:val>
                                        </p:tav>
                                      </p:tavLst>
                                    </p:anim>
                                    <p:anim calcmode="lin" valueType="num">
                                      <p:cBhvr>
                                        <p:cTn id="16" dur="500" fill="hold"/>
                                        <p:tgtEl>
                                          <p:spTgt spid="3030020"/>
                                        </p:tgtEl>
                                        <p:attrNameLst>
                                          <p:attrName>ppt_h</p:attrName>
                                        </p:attrNameLst>
                                      </p:cBhvr>
                                      <p:tavLst>
                                        <p:tav tm="0">
                                          <p:val>
                                            <p:fltVal val="0"/>
                                          </p:val>
                                        </p:tav>
                                        <p:tav tm="100000">
                                          <p:val>
                                            <p:strVal val="#ppt_h"/>
                                          </p:val>
                                        </p:tav>
                                      </p:tavLst>
                                    </p:anim>
                                    <p:anim calcmode="lin" valueType="num">
                                      <p:cBhvr>
                                        <p:cTn id="17" dur="500" fill="hold"/>
                                        <p:tgtEl>
                                          <p:spTgt spid="3030020"/>
                                        </p:tgtEl>
                                        <p:attrNameLst>
                                          <p:attrName>ppt_x</p:attrName>
                                        </p:attrNameLst>
                                      </p:cBhvr>
                                      <p:tavLst>
                                        <p:tav tm="0">
                                          <p:val>
                                            <p:fltVal val="0.5"/>
                                          </p:val>
                                        </p:tav>
                                        <p:tav tm="100000">
                                          <p:val>
                                            <p:strVal val="#ppt_x"/>
                                          </p:val>
                                        </p:tav>
                                      </p:tavLst>
                                    </p:anim>
                                    <p:anim calcmode="lin" valueType="num">
                                      <p:cBhvr>
                                        <p:cTn id="18" dur="500" fill="hold"/>
                                        <p:tgtEl>
                                          <p:spTgt spid="30300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0019" grpId="0" animBg="1"/>
      <p:bldP spid="3030020"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14371" name="Rectangle 3"/>
          <p:cNvSpPr>
            <a:spLocks noGrp="1" noChangeArrowheads="1"/>
          </p:cNvSpPr>
          <p:nvPr>
            <p:ph type="body" idx="1"/>
          </p:nvPr>
        </p:nvSpPr>
        <p:spPr>
          <a:xfrm>
            <a:off x="1981199" y="990600"/>
            <a:ext cx="9212981" cy="5105400"/>
          </a:xfrm>
        </p:spPr>
        <p:txBody>
          <a:bodyPr/>
          <a:lstStyle/>
          <a:p>
            <a:pPr>
              <a:lnSpc>
                <a:spcPct val="90000"/>
              </a:lnSpc>
              <a:buFontTx/>
              <a:buBlip>
                <a:blip r:embed="rId4"/>
              </a:buBlip>
            </a:pPr>
            <a:r>
              <a:rPr lang="en-US" b="1" dirty="0">
                <a:solidFill>
                  <a:srgbClr val="FFFF00"/>
                </a:solidFill>
                <a:effectLst>
                  <a:outerShdw blurRad="38100" dist="38100" dir="2700000" algn="tl">
                    <a:srgbClr val="C0C0C0"/>
                  </a:outerShdw>
                </a:effectLst>
              </a:rPr>
              <a:t>      He was numbered with transgressors</a:t>
            </a:r>
          </a:p>
          <a:p>
            <a:pPr>
              <a:lnSpc>
                <a:spcPct val="90000"/>
              </a:lnSpc>
              <a:buFontTx/>
              <a:buNone/>
            </a:pPr>
            <a:r>
              <a:rPr lang="en-US" b="1" dirty="0">
                <a:solidFill>
                  <a:srgbClr val="FFFF00"/>
                </a:solidFill>
                <a:effectLst>
                  <a:outerShdw blurRad="38100" dist="38100" dir="2700000" algn="tl">
                    <a:srgbClr val="C0C0C0"/>
                  </a:outerShdw>
                </a:effectLst>
              </a:rPr>
              <a:t>         in public reputation.</a:t>
            </a:r>
          </a:p>
          <a:p>
            <a:pPr>
              <a:lnSpc>
                <a:spcPct val="90000"/>
              </a:lnSpc>
              <a:buFontTx/>
              <a:buNone/>
            </a:pPr>
            <a:endParaRPr lang="en-US" sz="800" b="1" dirty="0">
              <a:solidFill>
                <a:srgbClr val="FFFF00"/>
              </a:solidFill>
              <a:effectLst>
                <a:outerShdw blurRad="38100" dist="38100" dir="2700000" algn="tl">
                  <a:srgbClr val="C0C0C0"/>
                </a:outerShdw>
              </a:effectLst>
            </a:endParaRPr>
          </a:p>
          <a:p>
            <a:pPr>
              <a:lnSpc>
                <a:spcPct val="90000"/>
              </a:lnSpc>
              <a:buFontTx/>
              <a:buBlip>
                <a:blip r:embed="rId4"/>
              </a:buBlip>
            </a:pPr>
            <a:r>
              <a:rPr lang="en-US" b="1" dirty="0">
                <a:solidFill>
                  <a:srgbClr val="FFFF00"/>
                </a:solidFill>
                <a:effectLst>
                  <a:outerShdw blurRad="38100" dist="38100" dir="2700000" algn="tl">
                    <a:srgbClr val="C0C0C0"/>
                  </a:outerShdw>
                </a:effectLst>
              </a:rPr>
              <a:t>      He was numbered with transgressors</a:t>
            </a:r>
          </a:p>
          <a:p>
            <a:pPr>
              <a:lnSpc>
                <a:spcPct val="90000"/>
              </a:lnSpc>
              <a:buFontTx/>
              <a:buNone/>
            </a:pPr>
            <a:r>
              <a:rPr lang="en-US" b="1" dirty="0">
                <a:solidFill>
                  <a:srgbClr val="FFFF00"/>
                </a:solidFill>
                <a:effectLst>
                  <a:outerShdw blurRad="38100" dist="38100" dir="2700000" algn="tl">
                    <a:srgbClr val="C0C0C0"/>
                  </a:outerShdw>
                </a:effectLst>
              </a:rPr>
              <a:t>          in the courts of law.</a:t>
            </a:r>
          </a:p>
          <a:p>
            <a:pPr>
              <a:lnSpc>
                <a:spcPct val="90000"/>
              </a:lnSpc>
              <a:buFontTx/>
              <a:buNone/>
            </a:pPr>
            <a:endParaRPr lang="en-US" sz="1400" b="1" dirty="0">
              <a:solidFill>
                <a:srgbClr val="FFFF00"/>
              </a:solidFill>
              <a:effectLst>
                <a:outerShdw blurRad="38100" dist="38100" dir="2700000" algn="tl">
                  <a:srgbClr val="C0C0C0"/>
                </a:outerShdw>
              </a:effectLst>
            </a:endParaRPr>
          </a:p>
          <a:p>
            <a:pPr>
              <a:lnSpc>
                <a:spcPct val="90000"/>
              </a:lnSpc>
              <a:buFontTx/>
              <a:buBlip>
                <a:blip r:embed="rId4"/>
              </a:buBlip>
            </a:pPr>
            <a:r>
              <a:rPr lang="en-US" b="1" dirty="0">
                <a:solidFill>
                  <a:srgbClr val="FFFF00"/>
                </a:solidFill>
                <a:effectLst>
                  <a:outerShdw blurRad="38100" dist="38100" dir="2700000" algn="tl">
                    <a:srgbClr val="C0C0C0"/>
                  </a:outerShdw>
                </a:effectLst>
              </a:rPr>
              <a:t>      The whole mob numbered Him with</a:t>
            </a:r>
          </a:p>
          <a:p>
            <a:pPr>
              <a:lnSpc>
                <a:spcPct val="90000"/>
              </a:lnSpc>
              <a:buFontTx/>
              <a:buNone/>
            </a:pPr>
            <a:r>
              <a:rPr lang="en-US" b="1" dirty="0">
                <a:solidFill>
                  <a:srgbClr val="FFFF00"/>
                </a:solidFill>
                <a:effectLst>
                  <a:outerShdw blurRad="38100" dist="38100" dir="2700000" algn="tl">
                    <a:srgbClr val="C0C0C0"/>
                  </a:outerShdw>
                </a:effectLst>
              </a:rPr>
              <a:t>          transgressors when He was on trial.</a:t>
            </a:r>
          </a:p>
          <a:p>
            <a:pPr>
              <a:lnSpc>
                <a:spcPct val="90000"/>
              </a:lnSpc>
              <a:buFontTx/>
              <a:buBlip>
                <a:blip r:embed="rId4"/>
              </a:buBlip>
            </a:pPr>
            <a:r>
              <a:rPr lang="en-US" b="1" dirty="0">
                <a:solidFill>
                  <a:srgbClr val="FFFF00"/>
                </a:solidFill>
                <a:effectLst>
                  <a:outerShdw blurRad="38100" dist="38100" dir="2700000" algn="tl">
                    <a:srgbClr val="C0C0C0"/>
                  </a:outerShdw>
                </a:effectLst>
              </a:rPr>
              <a:t>       He bears the transgressor’s scourging.</a:t>
            </a:r>
          </a:p>
          <a:p>
            <a:pPr>
              <a:lnSpc>
                <a:spcPct val="90000"/>
              </a:lnSpc>
              <a:buFontTx/>
              <a:buBlip>
                <a:blip r:embed="rId4"/>
              </a:buBlip>
            </a:pPr>
            <a:r>
              <a:rPr lang="en-US" b="1" dirty="0">
                <a:solidFill>
                  <a:srgbClr val="FFFF00"/>
                </a:solidFill>
                <a:effectLst>
                  <a:outerShdw blurRad="38100" dist="38100" dir="2700000" algn="tl">
                    <a:srgbClr val="C0C0C0"/>
                  </a:outerShdw>
                </a:effectLst>
              </a:rPr>
              <a:t>       He also bears the felon’s cross.</a:t>
            </a:r>
          </a:p>
          <a:p>
            <a:pPr>
              <a:lnSpc>
                <a:spcPct val="90000"/>
              </a:lnSpc>
              <a:buFontTx/>
              <a:buNone/>
            </a:pPr>
            <a:r>
              <a:rPr lang="en-US" sz="2800" dirty="0"/>
              <a:t>     </a:t>
            </a:r>
          </a:p>
        </p:txBody>
      </p:sp>
      <p:sp>
        <p:nvSpPr>
          <p:cNvPr id="3514372" name="WordArt 4"/>
          <p:cNvSpPr>
            <a:spLocks noChangeArrowheads="1" noChangeShapeType="1" noTextEdit="1"/>
          </p:cNvSpPr>
          <p:nvPr/>
        </p:nvSpPr>
        <p:spPr bwMode="auto">
          <a:xfrm>
            <a:off x="3124200" y="5791200"/>
            <a:ext cx="59436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From:  Spurgeon's Sermon On Isaiah 53</a:t>
            </a:r>
          </a:p>
        </p:txBody>
      </p:sp>
    </p:spTree>
    <p:extLst>
      <p:ext uri="{BB962C8B-B14F-4D97-AF65-F5344CB8AC3E}">
        <p14:creationId xmlns:p14="http://schemas.microsoft.com/office/powerpoint/2010/main" val="26167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514371">
                                            <p:txEl>
                                              <p:pRg st="0" end="0"/>
                                            </p:txEl>
                                          </p:spTgt>
                                        </p:tgtEl>
                                        <p:attrNameLst>
                                          <p:attrName>style.visibility</p:attrName>
                                        </p:attrNameLst>
                                      </p:cBhvr>
                                      <p:to>
                                        <p:strVal val="visible"/>
                                      </p:to>
                                    </p:set>
                                    <p:anim calcmode="lin" valueType="num">
                                      <p:cBhvr>
                                        <p:cTn id="7" dur="300" fill="hold"/>
                                        <p:tgtEl>
                                          <p:spTgt spid="351437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514371">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514371">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51437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514371">
                                            <p:txEl>
                                              <p:pRg st="1" end="1"/>
                                            </p:txEl>
                                          </p:spTgt>
                                        </p:tgtEl>
                                        <p:attrNameLst>
                                          <p:attrName>style.visibility</p:attrName>
                                        </p:attrNameLst>
                                      </p:cBhvr>
                                      <p:to>
                                        <p:strVal val="visible"/>
                                      </p:to>
                                    </p:set>
                                    <p:anim calcmode="lin" valueType="num">
                                      <p:cBhvr>
                                        <p:cTn id="15" dur="300" fill="hold"/>
                                        <p:tgtEl>
                                          <p:spTgt spid="3514371">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514371">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514371">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51437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iterate type="wd">
                                    <p:tmPct val="100000"/>
                                  </p:iterate>
                                  <p:childTnLst>
                                    <p:set>
                                      <p:cBhvr>
                                        <p:cTn id="22" dur="1" fill="hold">
                                          <p:stCondLst>
                                            <p:cond delay="0"/>
                                          </p:stCondLst>
                                        </p:cTn>
                                        <p:tgtEl>
                                          <p:spTgt spid="3514371">
                                            <p:txEl>
                                              <p:pRg st="3" end="3"/>
                                            </p:txEl>
                                          </p:spTgt>
                                        </p:tgtEl>
                                        <p:attrNameLst>
                                          <p:attrName>style.visibility</p:attrName>
                                        </p:attrNameLst>
                                      </p:cBhvr>
                                      <p:to>
                                        <p:strVal val="visible"/>
                                      </p:to>
                                    </p:set>
                                    <p:anim calcmode="lin" valueType="num">
                                      <p:cBhvr>
                                        <p:cTn id="23" dur="300" fill="hold"/>
                                        <p:tgtEl>
                                          <p:spTgt spid="3514371">
                                            <p:txEl>
                                              <p:pRg st="3" end="3"/>
                                            </p:txEl>
                                          </p:spTgt>
                                        </p:tgtEl>
                                        <p:attrNameLst>
                                          <p:attrName>ppt_w</p:attrName>
                                        </p:attrNameLst>
                                      </p:cBhvr>
                                      <p:tavLst>
                                        <p:tav tm="0">
                                          <p:val>
                                            <p:fltVal val="0"/>
                                          </p:val>
                                        </p:tav>
                                        <p:tav tm="100000">
                                          <p:val>
                                            <p:strVal val="#ppt_w"/>
                                          </p:val>
                                        </p:tav>
                                      </p:tavLst>
                                    </p:anim>
                                    <p:anim calcmode="lin" valueType="num">
                                      <p:cBhvr>
                                        <p:cTn id="24" dur="300" fill="hold"/>
                                        <p:tgtEl>
                                          <p:spTgt spid="3514371">
                                            <p:txEl>
                                              <p:pRg st="3" end="3"/>
                                            </p:txEl>
                                          </p:spTgt>
                                        </p:tgtEl>
                                        <p:attrNameLst>
                                          <p:attrName>ppt_h</p:attrName>
                                        </p:attrNameLst>
                                      </p:cBhvr>
                                      <p:tavLst>
                                        <p:tav tm="0">
                                          <p:val>
                                            <p:fltVal val="0"/>
                                          </p:val>
                                        </p:tav>
                                        <p:tav tm="100000">
                                          <p:val>
                                            <p:strVal val="#ppt_h"/>
                                          </p:val>
                                        </p:tav>
                                      </p:tavLst>
                                    </p:anim>
                                    <p:anim calcmode="lin" valueType="num">
                                      <p:cBhvr>
                                        <p:cTn id="25" dur="300" fill="hold"/>
                                        <p:tgtEl>
                                          <p:spTgt spid="3514371">
                                            <p:txEl>
                                              <p:pRg st="3" end="3"/>
                                            </p:txEl>
                                          </p:spTgt>
                                        </p:tgtEl>
                                        <p:attrNameLst>
                                          <p:attrName>ppt_x</p:attrName>
                                        </p:attrNameLst>
                                      </p:cBhvr>
                                      <p:tavLst>
                                        <p:tav tm="0">
                                          <p:val>
                                            <p:fltVal val="0.5"/>
                                          </p:val>
                                        </p:tav>
                                        <p:tav tm="100000">
                                          <p:val>
                                            <p:strVal val="#ppt_x"/>
                                          </p:val>
                                        </p:tav>
                                      </p:tavLst>
                                    </p:anim>
                                    <p:anim calcmode="lin" valueType="num">
                                      <p:cBhvr>
                                        <p:cTn id="26" dur="300" fill="hold"/>
                                        <p:tgtEl>
                                          <p:spTgt spid="3514371">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iterate type="wd">
                                    <p:tmPct val="100000"/>
                                  </p:iterate>
                                  <p:childTnLst>
                                    <p:set>
                                      <p:cBhvr>
                                        <p:cTn id="30" dur="1" fill="hold">
                                          <p:stCondLst>
                                            <p:cond delay="0"/>
                                          </p:stCondLst>
                                        </p:cTn>
                                        <p:tgtEl>
                                          <p:spTgt spid="3514371">
                                            <p:txEl>
                                              <p:pRg st="4" end="4"/>
                                            </p:txEl>
                                          </p:spTgt>
                                        </p:tgtEl>
                                        <p:attrNameLst>
                                          <p:attrName>style.visibility</p:attrName>
                                        </p:attrNameLst>
                                      </p:cBhvr>
                                      <p:to>
                                        <p:strVal val="visible"/>
                                      </p:to>
                                    </p:set>
                                    <p:anim calcmode="lin" valueType="num">
                                      <p:cBhvr>
                                        <p:cTn id="31" dur="300" fill="hold"/>
                                        <p:tgtEl>
                                          <p:spTgt spid="3514371">
                                            <p:txEl>
                                              <p:pRg st="4" end="4"/>
                                            </p:txEl>
                                          </p:spTgt>
                                        </p:tgtEl>
                                        <p:attrNameLst>
                                          <p:attrName>ppt_w</p:attrName>
                                        </p:attrNameLst>
                                      </p:cBhvr>
                                      <p:tavLst>
                                        <p:tav tm="0">
                                          <p:val>
                                            <p:fltVal val="0"/>
                                          </p:val>
                                        </p:tav>
                                        <p:tav tm="100000">
                                          <p:val>
                                            <p:strVal val="#ppt_w"/>
                                          </p:val>
                                        </p:tav>
                                      </p:tavLst>
                                    </p:anim>
                                    <p:anim calcmode="lin" valueType="num">
                                      <p:cBhvr>
                                        <p:cTn id="32" dur="300" fill="hold"/>
                                        <p:tgtEl>
                                          <p:spTgt spid="3514371">
                                            <p:txEl>
                                              <p:pRg st="4" end="4"/>
                                            </p:txEl>
                                          </p:spTgt>
                                        </p:tgtEl>
                                        <p:attrNameLst>
                                          <p:attrName>ppt_h</p:attrName>
                                        </p:attrNameLst>
                                      </p:cBhvr>
                                      <p:tavLst>
                                        <p:tav tm="0">
                                          <p:val>
                                            <p:fltVal val="0"/>
                                          </p:val>
                                        </p:tav>
                                        <p:tav tm="100000">
                                          <p:val>
                                            <p:strVal val="#ppt_h"/>
                                          </p:val>
                                        </p:tav>
                                      </p:tavLst>
                                    </p:anim>
                                    <p:anim calcmode="lin" valueType="num">
                                      <p:cBhvr>
                                        <p:cTn id="33" dur="300" fill="hold"/>
                                        <p:tgtEl>
                                          <p:spTgt spid="3514371">
                                            <p:txEl>
                                              <p:pRg st="4" end="4"/>
                                            </p:txEl>
                                          </p:spTgt>
                                        </p:tgtEl>
                                        <p:attrNameLst>
                                          <p:attrName>ppt_x</p:attrName>
                                        </p:attrNameLst>
                                      </p:cBhvr>
                                      <p:tavLst>
                                        <p:tav tm="0">
                                          <p:val>
                                            <p:fltVal val="0.5"/>
                                          </p:val>
                                        </p:tav>
                                        <p:tav tm="100000">
                                          <p:val>
                                            <p:strVal val="#ppt_x"/>
                                          </p:val>
                                        </p:tav>
                                      </p:tavLst>
                                    </p:anim>
                                    <p:anim calcmode="lin" valueType="num">
                                      <p:cBhvr>
                                        <p:cTn id="34" dur="300" fill="hold"/>
                                        <p:tgtEl>
                                          <p:spTgt spid="3514371">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iterate type="wd">
                                    <p:tmPct val="100000"/>
                                  </p:iterate>
                                  <p:childTnLst>
                                    <p:set>
                                      <p:cBhvr>
                                        <p:cTn id="38" dur="1" fill="hold">
                                          <p:stCondLst>
                                            <p:cond delay="0"/>
                                          </p:stCondLst>
                                        </p:cTn>
                                        <p:tgtEl>
                                          <p:spTgt spid="3514371">
                                            <p:txEl>
                                              <p:pRg st="6" end="6"/>
                                            </p:txEl>
                                          </p:spTgt>
                                        </p:tgtEl>
                                        <p:attrNameLst>
                                          <p:attrName>style.visibility</p:attrName>
                                        </p:attrNameLst>
                                      </p:cBhvr>
                                      <p:to>
                                        <p:strVal val="visible"/>
                                      </p:to>
                                    </p:set>
                                    <p:anim calcmode="lin" valueType="num">
                                      <p:cBhvr>
                                        <p:cTn id="39" dur="300" fill="hold"/>
                                        <p:tgtEl>
                                          <p:spTgt spid="3514371">
                                            <p:txEl>
                                              <p:pRg st="6" end="6"/>
                                            </p:txEl>
                                          </p:spTgt>
                                        </p:tgtEl>
                                        <p:attrNameLst>
                                          <p:attrName>ppt_w</p:attrName>
                                        </p:attrNameLst>
                                      </p:cBhvr>
                                      <p:tavLst>
                                        <p:tav tm="0">
                                          <p:val>
                                            <p:fltVal val="0"/>
                                          </p:val>
                                        </p:tav>
                                        <p:tav tm="100000">
                                          <p:val>
                                            <p:strVal val="#ppt_w"/>
                                          </p:val>
                                        </p:tav>
                                      </p:tavLst>
                                    </p:anim>
                                    <p:anim calcmode="lin" valueType="num">
                                      <p:cBhvr>
                                        <p:cTn id="40" dur="300" fill="hold"/>
                                        <p:tgtEl>
                                          <p:spTgt spid="3514371">
                                            <p:txEl>
                                              <p:pRg st="6" end="6"/>
                                            </p:txEl>
                                          </p:spTgt>
                                        </p:tgtEl>
                                        <p:attrNameLst>
                                          <p:attrName>ppt_h</p:attrName>
                                        </p:attrNameLst>
                                      </p:cBhvr>
                                      <p:tavLst>
                                        <p:tav tm="0">
                                          <p:val>
                                            <p:fltVal val="0"/>
                                          </p:val>
                                        </p:tav>
                                        <p:tav tm="100000">
                                          <p:val>
                                            <p:strVal val="#ppt_h"/>
                                          </p:val>
                                        </p:tav>
                                      </p:tavLst>
                                    </p:anim>
                                    <p:anim calcmode="lin" valueType="num">
                                      <p:cBhvr>
                                        <p:cTn id="41" dur="300" fill="hold"/>
                                        <p:tgtEl>
                                          <p:spTgt spid="3514371">
                                            <p:txEl>
                                              <p:pRg st="6" end="6"/>
                                            </p:txEl>
                                          </p:spTgt>
                                        </p:tgtEl>
                                        <p:attrNameLst>
                                          <p:attrName>ppt_x</p:attrName>
                                        </p:attrNameLst>
                                      </p:cBhvr>
                                      <p:tavLst>
                                        <p:tav tm="0">
                                          <p:val>
                                            <p:fltVal val="0.5"/>
                                          </p:val>
                                        </p:tav>
                                        <p:tav tm="100000">
                                          <p:val>
                                            <p:strVal val="#ppt_x"/>
                                          </p:val>
                                        </p:tav>
                                      </p:tavLst>
                                    </p:anim>
                                    <p:anim calcmode="lin" valueType="num">
                                      <p:cBhvr>
                                        <p:cTn id="42" dur="300" fill="hold"/>
                                        <p:tgtEl>
                                          <p:spTgt spid="351437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iterate type="wd">
                                    <p:tmPct val="100000"/>
                                  </p:iterate>
                                  <p:childTnLst>
                                    <p:set>
                                      <p:cBhvr>
                                        <p:cTn id="46" dur="1" fill="hold">
                                          <p:stCondLst>
                                            <p:cond delay="0"/>
                                          </p:stCondLst>
                                        </p:cTn>
                                        <p:tgtEl>
                                          <p:spTgt spid="3514371">
                                            <p:txEl>
                                              <p:pRg st="7" end="7"/>
                                            </p:txEl>
                                          </p:spTgt>
                                        </p:tgtEl>
                                        <p:attrNameLst>
                                          <p:attrName>style.visibility</p:attrName>
                                        </p:attrNameLst>
                                      </p:cBhvr>
                                      <p:to>
                                        <p:strVal val="visible"/>
                                      </p:to>
                                    </p:set>
                                    <p:anim calcmode="lin" valueType="num">
                                      <p:cBhvr>
                                        <p:cTn id="47" dur="300" fill="hold"/>
                                        <p:tgtEl>
                                          <p:spTgt spid="3514371">
                                            <p:txEl>
                                              <p:pRg st="7" end="7"/>
                                            </p:txEl>
                                          </p:spTgt>
                                        </p:tgtEl>
                                        <p:attrNameLst>
                                          <p:attrName>ppt_w</p:attrName>
                                        </p:attrNameLst>
                                      </p:cBhvr>
                                      <p:tavLst>
                                        <p:tav tm="0">
                                          <p:val>
                                            <p:fltVal val="0"/>
                                          </p:val>
                                        </p:tav>
                                        <p:tav tm="100000">
                                          <p:val>
                                            <p:strVal val="#ppt_w"/>
                                          </p:val>
                                        </p:tav>
                                      </p:tavLst>
                                    </p:anim>
                                    <p:anim calcmode="lin" valueType="num">
                                      <p:cBhvr>
                                        <p:cTn id="48" dur="300" fill="hold"/>
                                        <p:tgtEl>
                                          <p:spTgt spid="3514371">
                                            <p:txEl>
                                              <p:pRg st="7" end="7"/>
                                            </p:txEl>
                                          </p:spTgt>
                                        </p:tgtEl>
                                        <p:attrNameLst>
                                          <p:attrName>ppt_h</p:attrName>
                                        </p:attrNameLst>
                                      </p:cBhvr>
                                      <p:tavLst>
                                        <p:tav tm="0">
                                          <p:val>
                                            <p:fltVal val="0"/>
                                          </p:val>
                                        </p:tav>
                                        <p:tav tm="100000">
                                          <p:val>
                                            <p:strVal val="#ppt_h"/>
                                          </p:val>
                                        </p:tav>
                                      </p:tavLst>
                                    </p:anim>
                                    <p:anim calcmode="lin" valueType="num">
                                      <p:cBhvr>
                                        <p:cTn id="49" dur="300" fill="hold"/>
                                        <p:tgtEl>
                                          <p:spTgt spid="3514371">
                                            <p:txEl>
                                              <p:pRg st="7" end="7"/>
                                            </p:txEl>
                                          </p:spTgt>
                                        </p:tgtEl>
                                        <p:attrNameLst>
                                          <p:attrName>ppt_x</p:attrName>
                                        </p:attrNameLst>
                                      </p:cBhvr>
                                      <p:tavLst>
                                        <p:tav tm="0">
                                          <p:val>
                                            <p:fltVal val="0.5"/>
                                          </p:val>
                                        </p:tav>
                                        <p:tav tm="100000">
                                          <p:val>
                                            <p:strVal val="#ppt_x"/>
                                          </p:val>
                                        </p:tav>
                                      </p:tavLst>
                                    </p:anim>
                                    <p:anim calcmode="lin" valueType="num">
                                      <p:cBhvr>
                                        <p:cTn id="50" dur="300" fill="hold"/>
                                        <p:tgtEl>
                                          <p:spTgt spid="3514371">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iterate type="wd">
                                    <p:tmPct val="100000"/>
                                  </p:iterate>
                                  <p:childTnLst>
                                    <p:set>
                                      <p:cBhvr>
                                        <p:cTn id="54" dur="1" fill="hold">
                                          <p:stCondLst>
                                            <p:cond delay="0"/>
                                          </p:stCondLst>
                                        </p:cTn>
                                        <p:tgtEl>
                                          <p:spTgt spid="3514371">
                                            <p:txEl>
                                              <p:pRg st="8" end="8"/>
                                            </p:txEl>
                                          </p:spTgt>
                                        </p:tgtEl>
                                        <p:attrNameLst>
                                          <p:attrName>style.visibility</p:attrName>
                                        </p:attrNameLst>
                                      </p:cBhvr>
                                      <p:to>
                                        <p:strVal val="visible"/>
                                      </p:to>
                                    </p:set>
                                    <p:anim calcmode="lin" valueType="num">
                                      <p:cBhvr>
                                        <p:cTn id="55" dur="300" fill="hold"/>
                                        <p:tgtEl>
                                          <p:spTgt spid="3514371">
                                            <p:txEl>
                                              <p:pRg st="8" end="8"/>
                                            </p:txEl>
                                          </p:spTgt>
                                        </p:tgtEl>
                                        <p:attrNameLst>
                                          <p:attrName>ppt_w</p:attrName>
                                        </p:attrNameLst>
                                      </p:cBhvr>
                                      <p:tavLst>
                                        <p:tav tm="0">
                                          <p:val>
                                            <p:fltVal val="0"/>
                                          </p:val>
                                        </p:tav>
                                        <p:tav tm="100000">
                                          <p:val>
                                            <p:strVal val="#ppt_w"/>
                                          </p:val>
                                        </p:tav>
                                      </p:tavLst>
                                    </p:anim>
                                    <p:anim calcmode="lin" valueType="num">
                                      <p:cBhvr>
                                        <p:cTn id="56" dur="300" fill="hold"/>
                                        <p:tgtEl>
                                          <p:spTgt spid="3514371">
                                            <p:txEl>
                                              <p:pRg st="8" end="8"/>
                                            </p:txEl>
                                          </p:spTgt>
                                        </p:tgtEl>
                                        <p:attrNameLst>
                                          <p:attrName>ppt_h</p:attrName>
                                        </p:attrNameLst>
                                      </p:cBhvr>
                                      <p:tavLst>
                                        <p:tav tm="0">
                                          <p:val>
                                            <p:fltVal val="0"/>
                                          </p:val>
                                        </p:tav>
                                        <p:tav tm="100000">
                                          <p:val>
                                            <p:strVal val="#ppt_h"/>
                                          </p:val>
                                        </p:tav>
                                      </p:tavLst>
                                    </p:anim>
                                    <p:anim calcmode="lin" valueType="num">
                                      <p:cBhvr>
                                        <p:cTn id="57" dur="300" fill="hold"/>
                                        <p:tgtEl>
                                          <p:spTgt spid="3514371">
                                            <p:txEl>
                                              <p:pRg st="8" end="8"/>
                                            </p:txEl>
                                          </p:spTgt>
                                        </p:tgtEl>
                                        <p:attrNameLst>
                                          <p:attrName>ppt_x</p:attrName>
                                        </p:attrNameLst>
                                      </p:cBhvr>
                                      <p:tavLst>
                                        <p:tav tm="0">
                                          <p:val>
                                            <p:fltVal val="0.5"/>
                                          </p:val>
                                        </p:tav>
                                        <p:tav tm="100000">
                                          <p:val>
                                            <p:strVal val="#ppt_x"/>
                                          </p:val>
                                        </p:tav>
                                      </p:tavLst>
                                    </p:anim>
                                    <p:anim calcmode="lin" valueType="num">
                                      <p:cBhvr>
                                        <p:cTn id="58" dur="300" fill="hold"/>
                                        <p:tgtEl>
                                          <p:spTgt spid="3514371">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grpId="0" nodeType="clickEffect">
                                  <p:stCondLst>
                                    <p:cond delay="0"/>
                                  </p:stCondLst>
                                  <p:iterate type="wd">
                                    <p:tmPct val="100000"/>
                                  </p:iterate>
                                  <p:childTnLst>
                                    <p:set>
                                      <p:cBhvr>
                                        <p:cTn id="62" dur="1" fill="hold">
                                          <p:stCondLst>
                                            <p:cond delay="0"/>
                                          </p:stCondLst>
                                        </p:cTn>
                                        <p:tgtEl>
                                          <p:spTgt spid="3514371">
                                            <p:txEl>
                                              <p:pRg st="9" end="9"/>
                                            </p:txEl>
                                          </p:spTgt>
                                        </p:tgtEl>
                                        <p:attrNameLst>
                                          <p:attrName>style.visibility</p:attrName>
                                        </p:attrNameLst>
                                      </p:cBhvr>
                                      <p:to>
                                        <p:strVal val="visible"/>
                                      </p:to>
                                    </p:set>
                                    <p:anim calcmode="lin" valueType="num">
                                      <p:cBhvr>
                                        <p:cTn id="63" dur="300" fill="hold"/>
                                        <p:tgtEl>
                                          <p:spTgt spid="3514371">
                                            <p:txEl>
                                              <p:pRg st="9" end="9"/>
                                            </p:txEl>
                                          </p:spTgt>
                                        </p:tgtEl>
                                        <p:attrNameLst>
                                          <p:attrName>ppt_w</p:attrName>
                                        </p:attrNameLst>
                                      </p:cBhvr>
                                      <p:tavLst>
                                        <p:tav tm="0">
                                          <p:val>
                                            <p:fltVal val="0"/>
                                          </p:val>
                                        </p:tav>
                                        <p:tav tm="100000">
                                          <p:val>
                                            <p:strVal val="#ppt_w"/>
                                          </p:val>
                                        </p:tav>
                                      </p:tavLst>
                                    </p:anim>
                                    <p:anim calcmode="lin" valueType="num">
                                      <p:cBhvr>
                                        <p:cTn id="64" dur="300" fill="hold"/>
                                        <p:tgtEl>
                                          <p:spTgt spid="3514371">
                                            <p:txEl>
                                              <p:pRg st="9" end="9"/>
                                            </p:txEl>
                                          </p:spTgt>
                                        </p:tgtEl>
                                        <p:attrNameLst>
                                          <p:attrName>ppt_h</p:attrName>
                                        </p:attrNameLst>
                                      </p:cBhvr>
                                      <p:tavLst>
                                        <p:tav tm="0">
                                          <p:val>
                                            <p:fltVal val="0"/>
                                          </p:val>
                                        </p:tav>
                                        <p:tav tm="100000">
                                          <p:val>
                                            <p:strVal val="#ppt_h"/>
                                          </p:val>
                                        </p:tav>
                                      </p:tavLst>
                                    </p:anim>
                                    <p:anim calcmode="lin" valueType="num">
                                      <p:cBhvr>
                                        <p:cTn id="65" dur="300" fill="hold"/>
                                        <p:tgtEl>
                                          <p:spTgt spid="3514371">
                                            <p:txEl>
                                              <p:pRg st="9" end="9"/>
                                            </p:txEl>
                                          </p:spTgt>
                                        </p:tgtEl>
                                        <p:attrNameLst>
                                          <p:attrName>ppt_x</p:attrName>
                                        </p:attrNameLst>
                                      </p:cBhvr>
                                      <p:tavLst>
                                        <p:tav tm="0">
                                          <p:val>
                                            <p:fltVal val="0.5"/>
                                          </p:val>
                                        </p:tav>
                                        <p:tav tm="100000">
                                          <p:val>
                                            <p:strVal val="#ppt_x"/>
                                          </p:val>
                                        </p:tav>
                                      </p:tavLst>
                                    </p:anim>
                                    <p:anim calcmode="lin" valueType="num">
                                      <p:cBhvr>
                                        <p:cTn id="66" dur="300" fill="hold"/>
                                        <p:tgtEl>
                                          <p:spTgt spid="3514371">
                                            <p:txEl>
                                              <p:pRg st="9" end="9"/>
                                            </p:tx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528" fill="hold" grpId="0" nodeType="clickEffect">
                                  <p:stCondLst>
                                    <p:cond delay="0"/>
                                  </p:stCondLst>
                                  <p:iterate type="wd">
                                    <p:tmPct val="100000"/>
                                  </p:iterate>
                                  <p:childTnLst>
                                    <p:set>
                                      <p:cBhvr>
                                        <p:cTn id="70" dur="1" fill="hold">
                                          <p:stCondLst>
                                            <p:cond delay="0"/>
                                          </p:stCondLst>
                                        </p:cTn>
                                        <p:tgtEl>
                                          <p:spTgt spid="3514371">
                                            <p:txEl>
                                              <p:pRg st="10" end="10"/>
                                            </p:txEl>
                                          </p:spTgt>
                                        </p:tgtEl>
                                        <p:attrNameLst>
                                          <p:attrName>style.visibility</p:attrName>
                                        </p:attrNameLst>
                                      </p:cBhvr>
                                      <p:to>
                                        <p:strVal val="visible"/>
                                      </p:to>
                                    </p:set>
                                    <p:anim calcmode="lin" valueType="num">
                                      <p:cBhvr>
                                        <p:cTn id="71" dur="300" fill="hold"/>
                                        <p:tgtEl>
                                          <p:spTgt spid="3514371">
                                            <p:txEl>
                                              <p:pRg st="10" end="10"/>
                                            </p:txEl>
                                          </p:spTgt>
                                        </p:tgtEl>
                                        <p:attrNameLst>
                                          <p:attrName>ppt_w</p:attrName>
                                        </p:attrNameLst>
                                      </p:cBhvr>
                                      <p:tavLst>
                                        <p:tav tm="0">
                                          <p:val>
                                            <p:fltVal val="0"/>
                                          </p:val>
                                        </p:tav>
                                        <p:tav tm="100000">
                                          <p:val>
                                            <p:strVal val="#ppt_w"/>
                                          </p:val>
                                        </p:tav>
                                      </p:tavLst>
                                    </p:anim>
                                    <p:anim calcmode="lin" valueType="num">
                                      <p:cBhvr>
                                        <p:cTn id="72" dur="300" fill="hold"/>
                                        <p:tgtEl>
                                          <p:spTgt spid="3514371">
                                            <p:txEl>
                                              <p:pRg st="10" end="10"/>
                                            </p:txEl>
                                          </p:spTgt>
                                        </p:tgtEl>
                                        <p:attrNameLst>
                                          <p:attrName>ppt_h</p:attrName>
                                        </p:attrNameLst>
                                      </p:cBhvr>
                                      <p:tavLst>
                                        <p:tav tm="0">
                                          <p:val>
                                            <p:fltVal val="0"/>
                                          </p:val>
                                        </p:tav>
                                        <p:tav tm="100000">
                                          <p:val>
                                            <p:strVal val="#ppt_h"/>
                                          </p:val>
                                        </p:tav>
                                      </p:tavLst>
                                    </p:anim>
                                    <p:anim calcmode="lin" valueType="num">
                                      <p:cBhvr>
                                        <p:cTn id="73" dur="300" fill="hold"/>
                                        <p:tgtEl>
                                          <p:spTgt spid="3514371">
                                            <p:txEl>
                                              <p:pRg st="10" end="10"/>
                                            </p:txEl>
                                          </p:spTgt>
                                        </p:tgtEl>
                                        <p:attrNameLst>
                                          <p:attrName>ppt_x</p:attrName>
                                        </p:attrNameLst>
                                      </p:cBhvr>
                                      <p:tavLst>
                                        <p:tav tm="0">
                                          <p:val>
                                            <p:fltVal val="0.5"/>
                                          </p:val>
                                        </p:tav>
                                        <p:tav tm="100000">
                                          <p:val>
                                            <p:strVal val="#ppt_x"/>
                                          </p:val>
                                        </p:tav>
                                      </p:tavLst>
                                    </p:anim>
                                    <p:anim calcmode="lin" valueType="num">
                                      <p:cBhvr>
                                        <p:cTn id="74" dur="300" fill="hold"/>
                                        <p:tgtEl>
                                          <p:spTgt spid="3514371">
                                            <p:txEl>
                                              <p:pRg st="10" end="10"/>
                                            </p:tx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1" presetClass="entr" presetSubtype="0" fill="hold" grpId="0" nodeType="clickEffect">
                                  <p:stCondLst>
                                    <p:cond delay="0"/>
                                  </p:stCondLst>
                                  <p:childTnLst>
                                    <p:set>
                                      <p:cBhvr>
                                        <p:cTn id="78" dur="1000">
                                          <p:stCondLst>
                                            <p:cond delay="0"/>
                                          </p:stCondLst>
                                        </p:cTn>
                                        <p:tgtEl>
                                          <p:spTgt spid="351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4371" grpId="0" build="p" autoUpdateAnimBg="0"/>
      <p:bldP spid="3514372"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15394" name="Rectangle 2"/>
          <p:cNvSpPr>
            <a:spLocks noGrp="1" noChangeArrowheads="1"/>
          </p:cNvSpPr>
          <p:nvPr>
            <p:ph type="body" idx="1"/>
          </p:nvPr>
        </p:nvSpPr>
        <p:spPr>
          <a:xfrm>
            <a:off x="1981199" y="914400"/>
            <a:ext cx="9184105" cy="5181600"/>
          </a:xfrm>
        </p:spPr>
        <p:txBody>
          <a:bodyPr/>
          <a:lstStyle/>
          <a:p>
            <a:pPr>
              <a:lnSpc>
                <a:spcPct val="90000"/>
              </a:lnSpc>
              <a:buFontTx/>
              <a:buBlip>
                <a:blip r:embed="rId4"/>
              </a:buBlip>
            </a:pPr>
            <a:r>
              <a:rPr lang="en-US" b="1" dirty="0">
                <a:solidFill>
                  <a:srgbClr val="FFFF00"/>
                </a:solidFill>
                <a:effectLst>
                  <a:outerShdw blurRad="38100" dist="38100" dir="2700000" algn="tl">
                    <a:srgbClr val="C0C0C0"/>
                  </a:outerShdw>
                </a:effectLst>
              </a:rPr>
              <a:t>      He trades places so He could better</a:t>
            </a:r>
          </a:p>
          <a:p>
            <a:pPr>
              <a:lnSpc>
                <a:spcPct val="90000"/>
              </a:lnSpc>
              <a:buFontTx/>
              <a:buNone/>
            </a:pPr>
            <a:r>
              <a:rPr lang="en-US" b="1" dirty="0">
                <a:solidFill>
                  <a:srgbClr val="FFFF00"/>
                </a:solidFill>
                <a:effectLst>
                  <a:outerShdw blurRad="38100" dist="38100" dir="2700000" algn="tl">
                    <a:srgbClr val="C0C0C0"/>
                  </a:outerShdw>
                </a:effectLst>
              </a:rPr>
              <a:t>          become the transgressor’s advocate.</a:t>
            </a:r>
          </a:p>
          <a:p>
            <a:pPr>
              <a:lnSpc>
                <a:spcPct val="90000"/>
              </a:lnSpc>
              <a:buFontTx/>
              <a:buNone/>
            </a:pPr>
            <a:endParaRPr lang="en-US" sz="800" b="1" dirty="0">
              <a:solidFill>
                <a:srgbClr val="FFFF00"/>
              </a:solidFill>
              <a:effectLst>
                <a:outerShdw blurRad="38100" dist="38100" dir="2700000" algn="tl">
                  <a:srgbClr val="C0C0C0"/>
                </a:outerShdw>
              </a:effectLst>
            </a:endParaRPr>
          </a:p>
          <a:p>
            <a:pPr>
              <a:lnSpc>
                <a:spcPct val="90000"/>
              </a:lnSpc>
              <a:buFontTx/>
              <a:buBlip>
                <a:blip r:embed="rId4"/>
              </a:buBlip>
            </a:pPr>
            <a:r>
              <a:rPr lang="en-US" b="1" dirty="0">
                <a:solidFill>
                  <a:srgbClr val="FFFF00"/>
                </a:solidFill>
                <a:effectLst>
                  <a:outerShdw blurRad="38100" dist="38100" dir="2700000" algn="tl">
                    <a:srgbClr val="C0C0C0"/>
                  </a:outerShdw>
                </a:effectLst>
              </a:rPr>
              <a:t>      He trades places that He might plead</a:t>
            </a:r>
          </a:p>
          <a:p>
            <a:pPr>
              <a:lnSpc>
                <a:spcPct val="90000"/>
              </a:lnSpc>
              <a:buFontTx/>
              <a:buNone/>
            </a:pPr>
            <a:r>
              <a:rPr lang="en-US" b="1" dirty="0">
                <a:solidFill>
                  <a:srgbClr val="FFFF00"/>
                </a:solidFill>
                <a:effectLst>
                  <a:outerShdw blurRad="38100" dist="38100" dir="2700000" algn="tl">
                    <a:srgbClr val="C0C0C0"/>
                  </a:outerShdw>
                </a:effectLst>
              </a:rPr>
              <a:t>          with the transgressor.</a:t>
            </a:r>
          </a:p>
          <a:p>
            <a:pPr>
              <a:lnSpc>
                <a:spcPct val="90000"/>
              </a:lnSpc>
              <a:buFontTx/>
              <a:buNone/>
            </a:pPr>
            <a:endParaRPr lang="en-US" sz="800" b="1" dirty="0">
              <a:solidFill>
                <a:srgbClr val="FFFF00"/>
              </a:solidFill>
              <a:effectLst>
                <a:outerShdw blurRad="38100" dist="38100" dir="2700000" algn="tl">
                  <a:srgbClr val="C0C0C0"/>
                </a:outerShdw>
              </a:effectLst>
            </a:endParaRPr>
          </a:p>
          <a:p>
            <a:pPr>
              <a:lnSpc>
                <a:spcPct val="90000"/>
              </a:lnSpc>
              <a:buFontTx/>
              <a:buBlip>
                <a:blip r:embed="rId4"/>
              </a:buBlip>
            </a:pPr>
            <a:r>
              <a:rPr lang="en-US" b="1" dirty="0">
                <a:solidFill>
                  <a:srgbClr val="FFFF00"/>
                </a:solidFill>
                <a:effectLst>
                  <a:outerShdw blurRad="38100" dist="38100" dir="2700000" algn="tl">
                    <a:srgbClr val="C0C0C0"/>
                  </a:outerShdw>
                </a:effectLst>
              </a:rPr>
              <a:t>      He trades places so that sinners may</a:t>
            </a:r>
          </a:p>
          <a:p>
            <a:pPr>
              <a:lnSpc>
                <a:spcPct val="90000"/>
              </a:lnSpc>
              <a:buFontTx/>
              <a:buNone/>
            </a:pPr>
            <a:r>
              <a:rPr lang="en-US" b="1" dirty="0">
                <a:solidFill>
                  <a:srgbClr val="FFFF00"/>
                </a:solidFill>
                <a:effectLst>
                  <a:outerShdw blurRad="38100" dist="38100" dir="2700000" algn="tl">
                    <a:srgbClr val="C0C0C0"/>
                  </a:outerShdw>
                </a:effectLst>
              </a:rPr>
              <a:t>          feel drawn to Him.</a:t>
            </a:r>
          </a:p>
          <a:p>
            <a:pPr>
              <a:lnSpc>
                <a:spcPct val="90000"/>
              </a:lnSpc>
              <a:buFontTx/>
              <a:buBlip>
                <a:blip r:embed="rId4"/>
              </a:buBlip>
            </a:pPr>
            <a:r>
              <a:rPr lang="en-US" b="1" dirty="0">
                <a:solidFill>
                  <a:srgbClr val="FFFF00"/>
                </a:solidFill>
                <a:effectLst>
                  <a:outerShdw blurRad="38100" dist="38100" dir="2700000" algn="tl">
                    <a:srgbClr val="C0C0C0"/>
                  </a:outerShdw>
                </a:effectLst>
              </a:rPr>
              <a:t>      He on the transgressor’s list that we </a:t>
            </a:r>
          </a:p>
          <a:p>
            <a:pPr>
              <a:lnSpc>
                <a:spcPct val="90000"/>
              </a:lnSpc>
              <a:buFontTx/>
              <a:buNone/>
            </a:pPr>
            <a:r>
              <a:rPr lang="en-US" b="1" dirty="0">
                <a:solidFill>
                  <a:srgbClr val="FFFF00"/>
                </a:solidFill>
                <a:effectLst>
                  <a:outerShdw blurRad="38100" dist="38100" dir="2700000" algn="tl">
                    <a:srgbClr val="C0C0C0"/>
                  </a:outerShdw>
                </a:effectLst>
              </a:rPr>
              <a:t>          might be written in the roll of saints.</a:t>
            </a:r>
          </a:p>
          <a:p>
            <a:pPr>
              <a:lnSpc>
                <a:spcPct val="90000"/>
              </a:lnSpc>
              <a:buFontTx/>
              <a:buBlip>
                <a:blip r:embed="rId4"/>
              </a:buBlip>
            </a:pPr>
            <a:r>
              <a:rPr lang="en-US" b="1" dirty="0">
                <a:solidFill>
                  <a:srgbClr val="FFFF00"/>
                </a:solidFill>
                <a:effectLst>
                  <a:outerShdw blurRad="38100" dist="38100" dir="2700000" algn="tl">
                    <a:srgbClr val="C0C0C0"/>
                  </a:outerShdw>
                </a:effectLst>
              </a:rPr>
              <a:t>      He trades places to challenge Justice.  </a:t>
            </a:r>
          </a:p>
          <a:p>
            <a:pPr>
              <a:lnSpc>
                <a:spcPct val="90000"/>
              </a:lnSpc>
              <a:buFontTx/>
              <a:buNone/>
            </a:pPr>
            <a:r>
              <a:rPr lang="en-US" sz="2800" dirty="0"/>
              <a:t>     </a:t>
            </a:r>
          </a:p>
        </p:txBody>
      </p:sp>
    </p:spTree>
    <p:extLst>
      <p:ext uri="{BB962C8B-B14F-4D97-AF65-F5344CB8AC3E}">
        <p14:creationId xmlns:p14="http://schemas.microsoft.com/office/powerpoint/2010/main" val="21440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515394">
                                            <p:txEl>
                                              <p:pRg st="0" end="0"/>
                                            </p:txEl>
                                          </p:spTgt>
                                        </p:tgtEl>
                                        <p:attrNameLst>
                                          <p:attrName>style.visibility</p:attrName>
                                        </p:attrNameLst>
                                      </p:cBhvr>
                                      <p:to>
                                        <p:strVal val="visible"/>
                                      </p:to>
                                    </p:set>
                                    <p:anim calcmode="lin" valueType="num">
                                      <p:cBhvr>
                                        <p:cTn id="7" dur="300" fill="hold"/>
                                        <p:tgtEl>
                                          <p:spTgt spid="3515394">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515394">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515394">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515394">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515394">
                                            <p:txEl>
                                              <p:pRg st="1" end="1"/>
                                            </p:txEl>
                                          </p:spTgt>
                                        </p:tgtEl>
                                        <p:attrNameLst>
                                          <p:attrName>style.visibility</p:attrName>
                                        </p:attrNameLst>
                                      </p:cBhvr>
                                      <p:to>
                                        <p:strVal val="visible"/>
                                      </p:to>
                                    </p:set>
                                    <p:anim calcmode="lin" valueType="num">
                                      <p:cBhvr>
                                        <p:cTn id="15" dur="300" fill="hold"/>
                                        <p:tgtEl>
                                          <p:spTgt spid="3515394">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515394">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515394">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515394">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iterate type="wd">
                                    <p:tmPct val="100000"/>
                                  </p:iterate>
                                  <p:childTnLst>
                                    <p:set>
                                      <p:cBhvr>
                                        <p:cTn id="22" dur="1" fill="hold">
                                          <p:stCondLst>
                                            <p:cond delay="0"/>
                                          </p:stCondLst>
                                        </p:cTn>
                                        <p:tgtEl>
                                          <p:spTgt spid="3515394">
                                            <p:txEl>
                                              <p:pRg st="3" end="3"/>
                                            </p:txEl>
                                          </p:spTgt>
                                        </p:tgtEl>
                                        <p:attrNameLst>
                                          <p:attrName>style.visibility</p:attrName>
                                        </p:attrNameLst>
                                      </p:cBhvr>
                                      <p:to>
                                        <p:strVal val="visible"/>
                                      </p:to>
                                    </p:set>
                                    <p:anim calcmode="lin" valueType="num">
                                      <p:cBhvr>
                                        <p:cTn id="23" dur="300" fill="hold"/>
                                        <p:tgtEl>
                                          <p:spTgt spid="3515394">
                                            <p:txEl>
                                              <p:pRg st="3" end="3"/>
                                            </p:txEl>
                                          </p:spTgt>
                                        </p:tgtEl>
                                        <p:attrNameLst>
                                          <p:attrName>ppt_w</p:attrName>
                                        </p:attrNameLst>
                                      </p:cBhvr>
                                      <p:tavLst>
                                        <p:tav tm="0">
                                          <p:val>
                                            <p:fltVal val="0"/>
                                          </p:val>
                                        </p:tav>
                                        <p:tav tm="100000">
                                          <p:val>
                                            <p:strVal val="#ppt_w"/>
                                          </p:val>
                                        </p:tav>
                                      </p:tavLst>
                                    </p:anim>
                                    <p:anim calcmode="lin" valueType="num">
                                      <p:cBhvr>
                                        <p:cTn id="24" dur="300" fill="hold"/>
                                        <p:tgtEl>
                                          <p:spTgt spid="3515394">
                                            <p:txEl>
                                              <p:pRg st="3" end="3"/>
                                            </p:txEl>
                                          </p:spTgt>
                                        </p:tgtEl>
                                        <p:attrNameLst>
                                          <p:attrName>ppt_h</p:attrName>
                                        </p:attrNameLst>
                                      </p:cBhvr>
                                      <p:tavLst>
                                        <p:tav tm="0">
                                          <p:val>
                                            <p:fltVal val="0"/>
                                          </p:val>
                                        </p:tav>
                                        <p:tav tm="100000">
                                          <p:val>
                                            <p:strVal val="#ppt_h"/>
                                          </p:val>
                                        </p:tav>
                                      </p:tavLst>
                                    </p:anim>
                                    <p:anim calcmode="lin" valueType="num">
                                      <p:cBhvr>
                                        <p:cTn id="25" dur="300" fill="hold"/>
                                        <p:tgtEl>
                                          <p:spTgt spid="3515394">
                                            <p:txEl>
                                              <p:pRg st="3" end="3"/>
                                            </p:txEl>
                                          </p:spTgt>
                                        </p:tgtEl>
                                        <p:attrNameLst>
                                          <p:attrName>ppt_x</p:attrName>
                                        </p:attrNameLst>
                                      </p:cBhvr>
                                      <p:tavLst>
                                        <p:tav tm="0">
                                          <p:val>
                                            <p:fltVal val="0.5"/>
                                          </p:val>
                                        </p:tav>
                                        <p:tav tm="100000">
                                          <p:val>
                                            <p:strVal val="#ppt_x"/>
                                          </p:val>
                                        </p:tav>
                                      </p:tavLst>
                                    </p:anim>
                                    <p:anim calcmode="lin" valueType="num">
                                      <p:cBhvr>
                                        <p:cTn id="26" dur="300" fill="hold"/>
                                        <p:tgtEl>
                                          <p:spTgt spid="3515394">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iterate type="wd">
                                    <p:tmPct val="100000"/>
                                  </p:iterate>
                                  <p:childTnLst>
                                    <p:set>
                                      <p:cBhvr>
                                        <p:cTn id="30" dur="1" fill="hold">
                                          <p:stCondLst>
                                            <p:cond delay="0"/>
                                          </p:stCondLst>
                                        </p:cTn>
                                        <p:tgtEl>
                                          <p:spTgt spid="3515394">
                                            <p:txEl>
                                              <p:pRg st="4" end="4"/>
                                            </p:txEl>
                                          </p:spTgt>
                                        </p:tgtEl>
                                        <p:attrNameLst>
                                          <p:attrName>style.visibility</p:attrName>
                                        </p:attrNameLst>
                                      </p:cBhvr>
                                      <p:to>
                                        <p:strVal val="visible"/>
                                      </p:to>
                                    </p:set>
                                    <p:anim calcmode="lin" valueType="num">
                                      <p:cBhvr>
                                        <p:cTn id="31" dur="300" fill="hold"/>
                                        <p:tgtEl>
                                          <p:spTgt spid="3515394">
                                            <p:txEl>
                                              <p:pRg st="4" end="4"/>
                                            </p:txEl>
                                          </p:spTgt>
                                        </p:tgtEl>
                                        <p:attrNameLst>
                                          <p:attrName>ppt_w</p:attrName>
                                        </p:attrNameLst>
                                      </p:cBhvr>
                                      <p:tavLst>
                                        <p:tav tm="0">
                                          <p:val>
                                            <p:fltVal val="0"/>
                                          </p:val>
                                        </p:tav>
                                        <p:tav tm="100000">
                                          <p:val>
                                            <p:strVal val="#ppt_w"/>
                                          </p:val>
                                        </p:tav>
                                      </p:tavLst>
                                    </p:anim>
                                    <p:anim calcmode="lin" valueType="num">
                                      <p:cBhvr>
                                        <p:cTn id="32" dur="300" fill="hold"/>
                                        <p:tgtEl>
                                          <p:spTgt spid="3515394">
                                            <p:txEl>
                                              <p:pRg st="4" end="4"/>
                                            </p:txEl>
                                          </p:spTgt>
                                        </p:tgtEl>
                                        <p:attrNameLst>
                                          <p:attrName>ppt_h</p:attrName>
                                        </p:attrNameLst>
                                      </p:cBhvr>
                                      <p:tavLst>
                                        <p:tav tm="0">
                                          <p:val>
                                            <p:fltVal val="0"/>
                                          </p:val>
                                        </p:tav>
                                        <p:tav tm="100000">
                                          <p:val>
                                            <p:strVal val="#ppt_h"/>
                                          </p:val>
                                        </p:tav>
                                      </p:tavLst>
                                    </p:anim>
                                    <p:anim calcmode="lin" valueType="num">
                                      <p:cBhvr>
                                        <p:cTn id="33" dur="300" fill="hold"/>
                                        <p:tgtEl>
                                          <p:spTgt spid="3515394">
                                            <p:txEl>
                                              <p:pRg st="4" end="4"/>
                                            </p:txEl>
                                          </p:spTgt>
                                        </p:tgtEl>
                                        <p:attrNameLst>
                                          <p:attrName>ppt_x</p:attrName>
                                        </p:attrNameLst>
                                      </p:cBhvr>
                                      <p:tavLst>
                                        <p:tav tm="0">
                                          <p:val>
                                            <p:fltVal val="0.5"/>
                                          </p:val>
                                        </p:tav>
                                        <p:tav tm="100000">
                                          <p:val>
                                            <p:strVal val="#ppt_x"/>
                                          </p:val>
                                        </p:tav>
                                      </p:tavLst>
                                    </p:anim>
                                    <p:anim calcmode="lin" valueType="num">
                                      <p:cBhvr>
                                        <p:cTn id="34" dur="300" fill="hold"/>
                                        <p:tgtEl>
                                          <p:spTgt spid="3515394">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iterate type="wd">
                                    <p:tmPct val="100000"/>
                                  </p:iterate>
                                  <p:childTnLst>
                                    <p:set>
                                      <p:cBhvr>
                                        <p:cTn id="38" dur="1" fill="hold">
                                          <p:stCondLst>
                                            <p:cond delay="0"/>
                                          </p:stCondLst>
                                        </p:cTn>
                                        <p:tgtEl>
                                          <p:spTgt spid="3515394">
                                            <p:txEl>
                                              <p:pRg st="6" end="6"/>
                                            </p:txEl>
                                          </p:spTgt>
                                        </p:tgtEl>
                                        <p:attrNameLst>
                                          <p:attrName>style.visibility</p:attrName>
                                        </p:attrNameLst>
                                      </p:cBhvr>
                                      <p:to>
                                        <p:strVal val="visible"/>
                                      </p:to>
                                    </p:set>
                                    <p:anim calcmode="lin" valueType="num">
                                      <p:cBhvr>
                                        <p:cTn id="39" dur="300" fill="hold"/>
                                        <p:tgtEl>
                                          <p:spTgt spid="3515394">
                                            <p:txEl>
                                              <p:pRg st="6" end="6"/>
                                            </p:txEl>
                                          </p:spTgt>
                                        </p:tgtEl>
                                        <p:attrNameLst>
                                          <p:attrName>ppt_w</p:attrName>
                                        </p:attrNameLst>
                                      </p:cBhvr>
                                      <p:tavLst>
                                        <p:tav tm="0">
                                          <p:val>
                                            <p:fltVal val="0"/>
                                          </p:val>
                                        </p:tav>
                                        <p:tav tm="100000">
                                          <p:val>
                                            <p:strVal val="#ppt_w"/>
                                          </p:val>
                                        </p:tav>
                                      </p:tavLst>
                                    </p:anim>
                                    <p:anim calcmode="lin" valueType="num">
                                      <p:cBhvr>
                                        <p:cTn id="40" dur="300" fill="hold"/>
                                        <p:tgtEl>
                                          <p:spTgt spid="3515394">
                                            <p:txEl>
                                              <p:pRg st="6" end="6"/>
                                            </p:txEl>
                                          </p:spTgt>
                                        </p:tgtEl>
                                        <p:attrNameLst>
                                          <p:attrName>ppt_h</p:attrName>
                                        </p:attrNameLst>
                                      </p:cBhvr>
                                      <p:tavLst>
                                        <p:tav tm="0">
                                          <p:val>
                                            <p:fltVal val="0"/>
                                          </p:val>
                                        </p:tav>
                                        <p:tav tm="100000">
                                          <p:val>
                                            <p:strVal val="#ppt_h"/>
                                          </p:val>
                                        </p:tav>
                                      </p:tavLst>
                                    </p:anim>
                                    <p:anim calcmode="lin" valueType="num">
                                      <p:cBhvr>
                                        <p:cTn id="41" dur="300" fill="hold"/>
                                        <p:tgtEl>
                                          <p:spTgt spid="3515394">
                                            <p:txEl>
                                              <p:pRg st="6" end="6"/>
                                            </p:txEl>
                                          </p:spTgt>
                                        </p:tgtEl>
                                        <p:attrNameLst>
                                          <p:attrName>ppt_x</p:attrName>
                                        </p:attrNameLst>
                                      </p:cBhvr>
                                      <p:tavLst>
                                        <p:tav tm="0">
                                          <p:val>
                                            <p:fltVal val="0.5"/>
                                          </p:val>
                                        </p:tav>
                                        <p:tav tm="100000">
                                          <p:val>
                                            <p:strVal val="#ppt_x"/>
                                          </p:val>
                                        </p:tav>
                                      </p:tavLst>
                                    </p:anim>
                                    <p:anim calcmode="lin" valueType="num">
                                      <p:cBhvr>
                                        <p:cTn id="42" dur="300" fill="hold"/>
                                        <p:tgtEl>
                                          <p:spTgt spid="3515394">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iterate type="wd">
                                    <p:tmPct val="100000"/>
                                  </p:iterate>
                                  <p:childTnLst>
                                    <p:set>
                                      <p:cBhvr>
                                        <p:cTn id="46" dur="1" fill="hold">
                                          <p:stCondLst>
                                            <p:cond delay="0"/>
                                          </p:stCondLst>
                                        </p:cTn>
                                        <p:tgtEl>
                                          <p:spTgt spid="3515394">
                                            <p:txEl>
                                              <p:pRg st="7" end="7"/>
                                            </p:txEl>
                                          </p:spTgt>
                                        </p:tgtEl>
                                        <p:attrNameLst>
                                          <p:attrName>style.visibility</p:attrName>
                                        </p:attrNameLst>
                                      </p:cBhvr>
                                      <p:to>
                                        <p:strVal val="visible"/>
                                      </p:to>
                                    </p:set>
                                    <p:anim calcmode="lin" valueType="num">
                                      <p:cBhvr>
                                        <p:cTn id="47" dur="300" fill="hold"/>
                                        <p:tgtEl>
                                          <p:spTgt spid="3515394">
                                            <p:txEl>
                                              <p:pRg st="7" end="7"/>
                                            </p:txEl>
                                          </p:spTgt>
                                        </p:tgtEl>
                                        <p:attrNameLst>
                                          <p:attrName>ppt_w</p:attrName>
                                        </p:attrNameLst>
                                      </p:cBhvr>
                                      <p:tavLst>
                                        <p:tav tm="0">
                                          <p:val>
                                            <p:fltVal val="0"/>
                                          </p:val>
                                        </p:tav>
                                        <p:tav tm="100000">
                                          <p:val>
                                            <p:strVal val="#ppt_w"/>
                                          </p:val>
                                        </p:tav>
                                      </p:tavLst>
                                    </p:anim>
                                    <p:anim calcmode="lin" valueType="num">
                                      <p:cBhvr>
                                        <p:cTn id="48" dur="300" fill="hold"/>
                                        <p:tgtEl>
                                          <p:spTgt spid="3515394">
                                            <p:txEl>
                                              <p:pRg st="7" end="7"/>
                                            </p:txEl>
                                          </p:spTgt>
                                        </p:tgtEl>
                                        <p:attrNameLst>
                                          <p:attrName>ppt_h</p:attrName>
                                        </p:attrNameLst>
                                      </p:cBhvr>
                                      <p:tavLst>
                                        <p:tav tm="0">
                                          <p:val>
                                            <p:fltVal val="0"/>
                                          </p:val>
                                        </p:tav>
                                        <p:tav tm="100000">
                                          <p:val>
                                            <p:strVal val="#ppt_h"/>
                                          </p:val>
                                        </p:tav>
                                      </p:tavLst>
                                    </p:anim>
                                    <p:anim calcmode="lin" valueType="num">
                                      <p:cBhvr>
                                        <p:cTn id="49" dur="300" fill="hold"/>
                                        <p:tgtEl>
                                          <p:spTgt spid="3515394">
                                            <p:txEl>
                                              <p:pRg st="7" end="7"/>
                                            </p:txEl>
                                          </p:spTgt>
                                        </p:tgtEl>
                                        <p:attrNameLst>
                                          <p:attrName>ppt_x</p:attrName>
                                        </p:attrNameLst>
                                      </p:cBhvr>
                                      <p:tavLst>
                                        <p:tav tm="0">
                                          <p:val>
                                            <p:fltVal val="0.5"/>
                                          </p:val>
                                        </p:tav>
                                        <p:tav tm="100000">
                                          <p:val>
                                            <p:strVal val="#ppt_x"/>
                                          </p:val>
                                        </p:tav>
                                      </p:tavLst>
                                    </p:anim>
                                    <p:anim calcmode="lin" valueType="num">
                                      <p:cBhvr>
                                        <p:cTn id="50" dur="300" fill="hold"/>
                                        <p:tgtEl>
                                          <p:spTgt spid="3515394">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iterate type="wd">
                                    <p:tmPct val="100000"/>
                                  </p:iterate>
                                  <p:childTnLst>
                                    <p:set>
                                      <p:cBhvr>
                                        <p:cTn id="54" dur="1" fill="hold">
                                          <p:stCondLst>
                                            <p:cond delay="0"/>
                                          </p:stCondLst>
                                        </p:cTn>
                                        <p:tgtEl>
                                          <p:spTgt spid="3515394">
                                            <p:txEl>
                                              <p:pRg st="8" end="8"/>
                                            </p:txEl>
                                          </p:spTgt>
                                        </p:tgtEl>
                                        <p:attrNameLst>
                                          <p:attrName>style.visibility</p:attrName>
                                        </p:attrNameLst>
                                      </p:cBhvr>
                                      <p:to>
                                        <p:strVal val="visible"/>
                                      </p:to>
                                    </p:set>
                                    <p:anim calcmode="lin" valueType="num">
                                      <p:cBhvr>
                                        <p:cTn id="55" dur="300" fill="hold"/>
                                        <p:tgtEl>
                                          <p:spTgt spid="3515394">
                                            <p:txEl>
                                              <p:pRg st="8" end="8"/>
                                            </p:txEl>
                                          </p:spTgt>
                                        </p:tgtEl>
                                        <p:attrNameLst>
                                          <p:attrName>ppt_w</p:attrName>
                                        </p:attrNameLst>
                                      </p:cBhvr>
                                      <p:tavLst>
                                        <p:tav tm="0">
                                          <p:val>
                                            <p:fltVal val="0"/>
                                          </p:val>
                                        </p:tav>
                                        <p:tav tm="100000">
                                          <p:val>
                                            <p:strVal val="#ppt_w"/>
                                          </p:val>
                                        </p:tav>
                                      </p:tavLst>
                                    </p:anim>
                                    <p:anim calcmode="lin" valueType="num">
                                      <p:cBhvr>
                                        <p:cTn id="56" dur="300" fill="hold"/>
                                        <p:tgtEl>
                                          <p:spTgt spid="3515394">
                                            <p:txEl>
                                              <p:pRg st="8" end="8"/>
                                            </p:txEl>
                                          </p:spTgt>
                                        </p:tgtEl>
                                        <p:attrNameLst>
                                          <p:attrName>ppt_h</p:attrName>
                                        </p:attrNameLst>
                                      </p:cBhvr>
                                      <p:tavLst>
                                        <p:tav tm="0">
                                          <p:val>
                                            <p:fltVal val="0"/>
                                          </p:val>
                                        </p:tav>
                                        <p:tav tm="100000">
                                          <p:val>
                                            <p:strVal val="#ppt_h"/>
                                          </p:val>
                                        </p:tav>
                                      </p:tavLst>
                                    </p:anim>
                                    <p:anim calcmode="lin" valueType="num">
                                      <p:cBhvr>
                                        <p:cTn id="57" dur="300" fill="hold"/>
                                        <p:tgtEl>
                                          <p:spTgt spid="3515394">
                                            <p:txEl>
                                              <p:pRg st="8" end="8"/>
                                            </p:txEl>
                                          </p:spTgt>
                                        </p:tgtEl>
                                        <p:attrNameLst>
                                          <p:attrName>ppt_x</p:attrName>
                                        </p:attrNameLst>
                                      </p:cBhvr>
                                      <p:tavLst>
                                        <p:tav tm="0">
                                          <p:val>
                                            <p:fltVal val="0.5"/>
                                          </p:val>
                                        </p:tav>
                                        <p:tav tm="100000">
                                          <p:val>
                                            <p:strVal val="#ppt_x"/>
                                          </p:val>
                                        </p:tav>
                                      </p:tavLst>
                                    </p:anim>
                                    <p:anim calcmode="lin" valueType="num">
                                      <p:cBhvr>
                                        <p:cTn id="58" dur="300" fill="hold"/>
                                        <p:tgtEl>
                                          <p:spTgt spid="3515394">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grpId="0" nodeType="clickEffect">
                                  <p:stCondLst>
                                    <p:cond delay="0"/>
                                  </p:stCondLst>
                                  <p:iterate type="wd">
                                    <p:tmPct val="100000"/>
                                  </p:iterate>
                                  <p:childTnLst>
                                    <p:set>
                                      <p:cBhvr>
                                        <p:cTn id="62" dur="1" fill="hold">
                                          <p:stCondLst>
                                            <p:cond delay="0"/>
                                          </p:stCondLst>
                                        </p:cTn>
                                        <p:tgtEl>
                                          <p:spTgt spid="3515394">
                                            <p:txEl>
                                              <p:pRg st="9" end="9"/>
                                            </p:txEl>
                                          </p:spTgt>
                                        </p:tgtEl>
                                        <p:attrNameLst>
                                          <p:attrName>style.visibility</p:attrName>
                                        </p:attrNameLst>
                                      </p:cBhvr>
                                      <p:to>
                                        <p:strVal val="visible"/>
                                      </p:to>
                                    </p:set>
                                    <p:anim calcmode="lin" valueType="num">
                                      <p:cBhvr>
                                        <p:cTn id="63" dur="300" fill="hold"/>
                                        <p:tgtEl>
                                          <p:spTgt spid="3515394">
                                            <p:txEl>
                                              <p:pRg st="9" end="9"/>
                                            </p:txEl>
                                          </p:spTgt>
                                        </p:tgtEl>
                                        <p:attrNameLst>
                                          <p:attrName>ppt_w</p:attrName>
                                        </p:attrNameLst>
                                      </p:cBhvr>
                                      <p:tavLst>
                                        <p:tav tm="0">
                                          <p:val>
                                            <p:fltVal val="0"/>
                                          </p:val>
                                        </p:tav>
                                        <p:tav tm="100000">
                                          <p:val>
                                            <p:strVal val="#ppt_w"/>
                                          </p:val>
                                        </p:tav>
                                      </p:tavLst>
                                    </p:anim>
                                    <p:anim calcmode="lin" valueType="num">
                                      <p:cBhvr>
                                        <p:cTn id="64" dur="300" fill="hold"/>
                                        <p:tgtEl>
                                          <p:spTgt spid="3515394">
                                            <p:txEl>
                                              <p:pRg st="9" end="9"/>
                                            </p:txEl>
                                          </p:spTgt>
                                        </p:tgtEl>
                                        <p:attrNameLst>
                                          <p:attrName>ppt_h</p:attrName>
                                        </p:attrNameLst>
                                      </p:cBhvr>
                                      <p:tavLst>
                                        <p:tav tm="0">
                                          <p:val>
                                            <p:fltVal val="0"/>
                                          </p:val>
                                        </p:tav>
                                        <p:tav tm="100000">
                                          <p:val>
                                            <p:strVal val="#ppt_h"/>
                                          </p:val>
                                        </p:tav>
                                      </p:tavLst>
                                    </p:anim>
                                    <p:anim calcmode="lin" valueType="num">
                                      <p:cBhvr>
                                        <p:cTn id="65" dur="300" fill="hold"/>
                                        <p:tgtEl>
                                          <p:spTgt spid="3515394">
                                            <p:txEl>
                                              <p:pRg st="9" end="9"/>
                                            </p:txEl>
                                          </p:spTgt>
                                        </p:tgtEl>
                                        <p:attrNameLst>
                                          <p:attrName>ppt_x</p:attrName>
                                        </p:attrNameLst>
                                      </p:cBhvr>
                                      <p:tavLst>
                                        <p:tav tm="0">
                                          <p:val>
                                            <p:fltVal val="0.5"/>
                                          </p:val>
                                        </p:tav>
                                        <p:tav tm="100000">
                                          <p:val>
                                            <p:strVal val="#ppt_x"/>
                                          </p:val>
                                        </p:tav>
                                      </p:tavLst>
                                    </p:anim>
                                    <p:anim calcmode="lin" valueType="num">
                                      <p:cBhvr>
                                        <p:cTn id="66" dur="300" fill="hold"/>
                                        <p:tgtEl>
                                          <p:spTgt spid="3515394">
                                            <p:txEl>
                                              <p:pRg st="9" end="9"/>
                                            </p:tx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528" fill="hold" grpId="0" nodeType="clickEffect">
                                  <p:stCondLst>
                                    <p:cond delay="0"/>
                                  </p:stCondLst>
                                  <p:iterate type="wd">
                                    <p:tmPct val="100000"/>
                                  </p:iterate>
                                  <p:childTnLst>
                                    <p:set>
                                      <p:cBhvr>
                                        <p:cTn id="70" dur="1" fill="hold">
                                          <p:stCondLst>
                                            <p:cond delay="0"/>
                                          </p:stCondLst>
                                        </p:cTn>
                                        <p:tgtEl>
                                          <p:spTgt spid="3515394">
                                            <p:txEl>
                                              <p:pRg st="10" end="10"/>
                                            </p:txEl>
                                          </p:spTgt>
                                        </p:tgtEl>
                                        <p:attrNameLst>
                                          <p:attrName>style.visibility</p:attrName>
                                        </p:attrNameLst>
                                      </p:cBhvr>
                                      <p:to>
                                        <p:strVal val="visible"/>
                                      </p:to>
                                    </p:set>
                                    <p:anim calcmode="lin" valueType="num">
                                      <p:cBhvr>
                                        <p:cTn id="71" dur="300" fill="hold"/>
                                        <p:tgtEl>
                                          <p:spTgt spid="3515394">
                                            <p:txEl>
                                              <p:pRg st="10" end="10"/>
                                            </p:txEl>
                                          </p:spTgt>
                                        </p:tgtEl>
                                        <p:attrNameLst>
                                          <p:attrName>ppt_w</p:attrName>
                                        </p:attrNameLst>
                                      </p:cBhvr>
                                      <p:tavLst>
                                        <p:tav tm="0">
                                          <p:val>
                                            <p:fltVal val="0"/>
                                          </p:val>
                                        </p:tav>
                                        <p:tav tm="100000">
                                          <p:val>
                                            <p:strVal val="#ppt_w"/>
                                          </p:val>
                                        </p:tav>
                                      </p:tavLst>
                                    </p:anim>
                                    <p:anim calcmode="lin" valueType="num">
                                      <p:cBhvr>
                                        <p:cTn id="72" dur="300" fill="hold"/>
                                        <p:tgtEl>
                                          <p:spTgt spid="3515394">
                                            <p:txEl>
                                              <p:pRg st="10" end="10"/>
                                            </p:txEl>
                                          </p:spTgt>
                                        </p:tgtEl>
                                        <p:attrNameLst>
                                          <p:attrName>ppt_h</p:attrName>
                                        </p:attrNameLst>
                                      </p:cBhvr>
                                      <p:tavLst>
                                        <p:tav tm="0">
                                          <p:val>
                                            <p:fltVal val="0"/>
                                          </p:val>
                                        </p:tav>
                                        <p:tav tm="100000">
                                          <p:val>
                                            <p:strVal val="#ppt_h"/>
                                          </p:val>
                                        </p:tav>
                                      </p:tavLst>
                                    </p:anim>
                                    <p:anim calcmode="lin" valueType="num">
                                      <p:cBhvr>
                                        <p:cTn id="73" dur="300" fill="hold"/>
                                        <p:tgtEl>
                                          <p:spTgt spid="3515394">
                                            <p:txEl>
                                              <p:pRg st="10" end="10"/>
                                            </p:txEl>
                                          </p:spTgt>
                                        </p:tgtEl>
                                        <p:attrNameLst>
                                          <p:attrName>ppt_x</p:attrName>
                                        </p:attrNameLst>
                                      </p:cBhvr>
                                      <p:tavLst>
                                        <p:tav tm="0">
                                          <p:val>
                                            <p:fltVal val="0.5"/>
                                          </p:val>
                                        </p:tav>
                                        <p:tav tm="100000">
                                          <p:val>
                                            <p:strVal val="#ppt_x"/>
                                          </p:val>
                                        </p:tav>
                                      </p:tavLst>
                                    </p:anim>
                                    <p:anim calcmode="lin" valueType="num">
                                      <p:cBhvr>
                                        <p:cTn id="74" dur="300" fill="hold"/>
                                        <p:tgtEl>
                                          <p:spTgt spid="3515394">
                                            <p:txEl>
                                              <p:pRg st="10" end="10"/>
                                            </p:tx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528" fill="hold" grpId="0" nodeType="clickEffect">
                                  <p:stCondLst>
                                    <p:cond delay="0"/>
                                  </p:stCondLst>
                                  <p:iterate type="wd">
                                    <p:tmPct val="100000"/>
                                  </p:iterate>
                                  <p:childTnLst>
                                    <p:set>
                                      <p:cBhvr>
                                        <p:cTn id="78" dur="1" fill="hold">
                                          <p:stCondLst>
                                            <p:cond delay="0"/>
                                          </p:stCondLst>
                                        </p:cTn>
                                        <p:tgtEl>
                                          <p:spTgt spid="3515394">
                                            <p:txEl>
                                              <p:pRg st="11" end="11"/>
                                            </p:txEl>
                                          </p:spTgt>
                                        </p:tgtEl>
                                        <p:attrNameLst>
                                          <p:attrName>style.visibility</p:attrName>
                                        </p:attrNameLst>
                                      </p:cBhvr>
                                      <p:to>
                                        <p:strVal val="visible"/>
                                      </p:to>
                                    </p:set>
                                    <p:anim calcmode="lin" valueType="num">
                                      <p:cBhvr>
                                        <p:cTn id="79" dur="300" fill="hold"/>
                                        <p:tgtEl>
                                          <p:spTgt spid="3515394">
                                            <p:txEl>
                                              <p:pRg st="11" end="11"/>
                                            </p:txEl>
                                          </p:spTgt>
                                        </p:tgtEl>
                                        <p:attrNameLst>
                                          <p:attrName>ppt_w</p:attrName>
                                        </p:attrNameLst>
                                      </p:cBhvr>
                                      <p:tavLst>
                                        <p:tav tm="0">
                                          <p:val>
                                            <p:fltVal val="0"/>
                                          </p:val>
                                        </p:tav>
                                        <p:tav tm="100000">
                                          <p:val>
                                            <p:strVal val="#ppt_w"/>
                                          </p:val>
                                        </p:tav>
                                      </p:tavLst>
                                    </p:anim>
                                    <p:anim calcmode="lin" valueType="num">
                                      <p:cBhvr>
                                        <p:cTn id="80" dur="300" fill="hold"/>
                                        <p:tgtEl>
                                          <p:spTgt spid="3515394">
                                            <p:txEl>
                                              <p:pRg st="11" end="11"/>
                                            </p:txEl>
                                          </p:spTgt>
                                        </p:tgtEl>
                                        <p:attrNameLst>
                                          <p:attrName>ppt_h</p:attrName>
                                        </p:attrNameLst>
                                      </p:cBhvr>
                                      <p:tavLst>
                                        <p:tav tm="0">
                                          <p:val>
                                            <p:fltVal val="0"/>
                                          </p:val>
                                        </p:tav>
                                        <p:tav tm="100000">
                                          <p:val>
                                            <p:strVal val="#ppt_h"/>
                                          </p:val>
                                        </p:tav>
                                      </p:tavLst>
                                    </p:anim>
                                    <p:anim calcmode="lin" valueType="num">
                                      <p:cBhvr>
                                        <p:cTn id="81" dur="300" fill="hold"/>
                                        <p:tgtEl>
                                          <p:spTgt spid="3515394">
                                            <p:txEl>
                                              <p:pRg st="11" end="11"/>
                                            </p:txEl>
                                          </p:spTgt>
                                        </p:tgtEl>
                                        <p:attrNameLst>
                                          <p:attrName>ppt_x</p:attrName>
                                        </p:attrNameLst>
                                      </p:cBhvr>
                                      <p:tavLst>
                                        <p:tav tm="0">
                                          <p:val>
                                            <p:fltVal val="0.5"/>
                                          </p:val>
                                        </p:tav>
                                        <p:tav tm="100000">
                                          <p:val>
                                            <p:strVal val="#ppt_x"/>
                                          </p:val>
                                        </p:tav>
                                      </p:tavLst>
                                    </p:anim>
                                    <p:anim calcmode="lin" valueType="num">
                                      <p:cBhvr>
                                        <p:cTn id="82" dur="300" fill="hold"/>
                                        <p:tgtEl>
                                          <p:spTgt spid="3515394">
                                            <p:txEl>
                                              <p:pRg st="11" end="1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5394"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713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1541</a:t>
            </a:r>
          </a:p>
        </p:txBody>
      </p:sp>
      <p:sp>
        <p:nvSpPr>
          <p:cNvPr id="290713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0714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0714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500">
                <a:solidFill>
                  <a:srgbClr val="000000"/>
                </a:solidFill>
                <a:latin typeface="Times New Roman" pitchFamily="18" charset="0"/>
              </a:rPr>
              <a:t>Conference of Regensburg, Germany, attempts to reach doctrinal agreement between Protestants and Catholics, but Luther and official Rome reject their work</a:t>
            </a:r>
            <a:r>
              <a:rPr lang="en-US" sz="3200">
                <a:solidFill>
                  <a:srgbClr val="000000"/>
                </a:solidFill>
                <a:latin typeface="Times New Roman" pitchFamily="18" charset="0"/>
              </a:rPr>
              <a:t> </a:t>
            </a:r>
            <a:endParaRPr lang="en-US" sz="3600">
              <a:solidFill>
                <a:srgbClr val="000000"/>
              </a:solidFill>
              <a:latin typeface="Times New Roman" pitchFamily="18" charset="0"/>
            </a:endParaRPr>
          </a:p>
        </p:txBody>
      </p:sp>
      <p:pic>
        <p:nvPicPr>
          <p:cNvPr id="2907142" name="Picture 6" descr="Europe Reform Map"/>
          <p:cNvPicPr>
            <a:picLocks noChangeAspect="1" noChangeArrowheads="1"/>
          </p:cNvPicPr>
          <p:nvPr/>
        </p:nvPicPr>
        <p:blipFill>
          <a:blip r:embed="rId4" cstate="print"/>
          <a:srcRect l="40724" t="15569" r="6973" b="23219"/>
          <a:stretch>
            <a:fillRect/>
          </a:stretch>
        </p:blipFill>
        <p:spPr bwMode="auto">
          <a:xfrm>
            <a:off x="5410200" y="2971801"/>
            <a:ext cx="3733800" cy="3609975"/>
          </a:xfrm>
          <a:prstGeom prst="rect">
            <a:avLst/>
          </a:prstGeom>
          <a:noFill/>
          <a:ln w="38100">
            <a:solidFill>
              <a:srgbClr val="14455E"/>
            </a:solidFill>
            <a:miter lim="800000"/>
            <a:headEnd/>
            <a:tailEnd/>
          </a:ln>
        </p:spPr>
      </p:pic>
      <p:sp>
        <p:nvSpPr>
          <p:cNvPr id="2907143" name="Oval 7"/>
          <p:cNvSpPr>
            <a:spLocks noChangeArrowheads="1"/>
          </p:cNvSpPr>
          <p:nvPr/>
        </p:nvSpPr>
        <p:spPr bwMode="auto">
          <a:xfrm>
            <a:off x="7010400" y="4622800"/>
            <a:ext cx="609600" cy="3048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907142"/>
                                        </p:tgtEl>
                                        <p:attrNameLst>
                                          <p:attrName>style.visibility</p:attrName>
                                        </p:attrNameLst>
                                      </p:cBhvr>
                                      <p:to>
                                        <p:strVal val="visible"/>
                                      </p:to>
                                    </p:set>
                                    <p:animEffect transition="in" filter="dissolve">
                                      <p:cBhvr>
                                        <p:cTn id="7" dur="500"/>
                                        <p:tgtEl>
                                          <p:spTgt spid="29071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07143"/>
                                        </p:tgtEl>
                                        <p:attrNameLst>
                                          <p:attrName>style.visibility</p:attrName>
                                        </p:attrNameLst>
                                      </p:cBhvr>
                                      <p:to>
                                        <p:strVal val="visible"/>
                                      </p:to>
                                    </p:set>
                                    <p:animEffect transition="in" filter="wipe(left)">
                                      <p:cBhvr>
                                        <p:cTn id="11" dur="500"/>
                                        <p:tgtEl>
                                          <p:spTgt spid="2907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14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26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726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27268" name="Text Box 4"/>
          <p:cNvSpPr txBox="1">
            <a:spLocks noChangeArrowheads="1"/>
          </p:cNvSpPr>
          <p:nvPr/>
        </p:nvSpPr>
        <p:spPr bwMode="auto">
          <a:xfrm>
            <a:off x="3581400" y="457201"/>
            <a:ext cx="6858000" cy="1463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The Diet of Augsburg attempts to calm rising tension between Protestantism and Roman Catholicism.</a:t>
            </a:r>
          </a:p>
        </p:txBody>
      </p:sp>
      <p:sp>
        <p:nvSpPr>
          <p:cNvPr id="2827269" name="Text Box 5"/>
          <p:cNvSpPr txBox="1">
            <a:spLocks noChangeArrowheads="1"/>
          </p:cNvSpPr>
          <p:nvPr/>
        </p:nvSpPr>
        <p:spPr bwMode="auto">
          <a:xfrm>
            <a:off x="3581400" y="1838325"/>
            <a:ext cx="6781800" cy="4385816"/>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Luther, being an outlaw, cannot attend.</a:t>
            </a: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Philipp Melanchthon,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Luther’s friend and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collaborator on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German Bible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translation, presents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Augsburg Confession,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 statement of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Lutheran beliefs. </a:t>
            </a:r>
          </a:p>
        </p:txBody>
      </p:sp>
      <p:grpSp>
        <p:nvGrpSpPr>
          <p:cNvPr id="2" name="Group 6"/>
          <p:cNvGrpSpPr>
            <a:grpSpLocks/>
          </p:cNvGrpSpPr>
          <p:nvPr/>
        </p:nvGrpSpPr>
        <p:grpSpPr bwMode="auto">
          <a:xfrm>
            <a:off x="7620000" y="2743200"/>
            <a:ext cx="2971800" cy="3589338"/>
            <a:chOff x="3840" y="1728"/>
            <a:chExt cx="1872" cy="2261"/>
          </a:xfrm>
        </p:grpSpPr>
        <p:pic>
          <p:nvPicPr>
            <p:cNvPr id="2827271" name="Picture 7"/>
            <p:cNvPicPr>
              <a:picLocks noChangeAspect="1" noChangeArrowheads="1"/>
            </p:cNvPicPr>
            <p:nvPr/>
          </p:nvPicPr>
          <p:blipFill>
            <a:blip r:embed="rId4" cstate="print">
              <a:lum bright="-24000" contrast="36000"/>
            </a:blip>
            <a:srcRect/>
            <a:stretch>
              <a:fillRect/>
            </a:stretch>
          </p:blipFill>
          <p:spPr bwMode="auto">
            <a:xfrm>
              <a:off x="4080" y="1728"/>
              <a:ext cx="1381" cy="1776"/>
            </a:xfrm>
            <a:prstGeom prst="rect">
              <a:avLst/>
            </a:prstGeom>
            <a:noFill/>
          </p:spPr>
        </p:pic>
        <p:sp>
          <p:nvSpPr>
            <p:cNvPr id="2827272" name="Text Box 8"/>
            <p:cNvSpPr txBox="1">
              <a:spLocks noChangeArrowheads="1"/>
            </p:cNvSpPr>
            <p:nvPr/>
          </p:nvSpPr>
          <p:spPr bwMode="auto">
            <a:xfrm>
              <a:off x="3840" y="3512"/>
              <a:ext cx="1872" cy="47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The Augsburg Confession</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Rectangle 8"/>
          <p:cNvSpPr/>
          <p:nvPr/>
        </p:nvSpPr>
        <p:spPr>
          <a:xfrm>
            <a:off x="1524001" y="1905001"/>
            <a:ext cx="19811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 </a:t>
            </a:r>
            <a:r>
              <a:rPr kumimoji="0" lang="en-US" sz="32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Like Occam Before Him,  Luther Princely Protected</a:t>
            </a:r>
          </a:p>
        </p:txBody>
      </p:sp>
    </p:spTree>
    <p:extLst>
      <p:ext uri="{BB962C8B-B14F-4D97-AF65-F5344CB8AC3E}">
        <p14:creationId xmlns:p14="http://schemas.microsoft.com/office/powerpoint/2010/main" val="25905759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27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827269">
                                            <p:txEl>
                                              <p:pRg st="1" end="1"/>
                                            </p:txEl>
                                          </p:spTgt>
                                        </p:tgtEl>
                                        <p:attrNameLst>
                                          <p:attrName>style.visibility</p:attrName>
                                        </p:attrNameLst>
                                      </p:cBhvr>
                                      <p:to>
                                        <p:strVal val="visible"/>
                                      </p:to>
                                    </p:se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269" grpId="0" uiExpand="1" build="p" autoUpdateAnimBg="0"/>
      <p:bldP spid="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1555</a:t>
            </a:r>
          </a:p>
        </p:txBody>
      </p:sp>
      <p:sp>
        <p:nvSpPr>
          <p:cNvPr id="29173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173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173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Peace of Augsburg (Germany) allows each ruler to determine religion of his region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917382" name="Group 6"/>
          <p:cNvGrpSpPr>
            <a:grpSpLocks/>
          </p:cNvGrpSpPr>
          <p:nvPr/>
        </p:nvGrpSpPr>
        <p:grpSpPr bwMode="auto">
          <a:xfrm>
            <a:off x="3505200" y="1981200"/>
            <a:ext cx="7010400" cy="4648200"/>
            <a:chOff x="1248" y="1248"/>
            <a:chExt cx="4416" cy="2928"/>
          </a:xfrm>
        </p:grpSpPr>
        <p:sp>
          <p:nvSpPr>
            <p:cNvPr id="2917383" name="AutoShape 7"/>
            <p:cNvSpPr>
              <a:spLocks noChangeArrowheads="1"/>
            </p:cNvSpPr>
            <p:nvPr/>
          </p:nvSpPr>
          <p:spPr bwMode="auto">
            <a:xfrm>
              <a:off x="1248" y="1248"/>
              <a:ext cx="4416" cy="2928"/>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17384" name="Text Box 8"/>
            <p:cNvSpPr txBox="1">
              <a:spLocks noChangeArrowheads="1"/>
            </p:cNvSpPr>
            <p:nvPr/>
          </p:nvSpPr>
          <p:spPr bwMode="auto">
            <a:xfrm>
              <a:off x="4176" y="3638"/>
              <a:ext cx="1248" cy="2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Charles V</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17385" name="Text Box 9"/>
            <p:cNvSpPr txBox="1">
              <a:spLocks noChangeArrowheads="1"/>
            </p:cNvSpPr>
            <p:nvPr/>
          </p:nvSpPr>
          <p:spPr bwMode="auto">
            <a:xfrm>
              <a:off x="1344" y="1268"/>
              <a:ext cx="4224" cy="285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Peace of Augsburg was a treaty signed between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Charles V and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Protestant princes;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it established the first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permanent legal basis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for the dual existence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of Lutheranism and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Catholicism in Germany. </a:t>
              </a:r>
            </a:p>
          </p:txBody>
        </p:sp>
        <p:pic>
          <p:nvPicPr>
            <p:cNvPr id="2917386" name="Picture 10" descr="Charles V"/>
            <p:cNvPicPr>
              <a:picLocks noChangeAspect="1" noChangeArrowheads="1"/>
            </p:cNvPicPr>
            <p:nvPr/>
          </p:nvPicPr>
          <p:blipFill>
            <a:blip r:embed="rId4" cstate="print"/>
            <a:srcRect/>
            <a:stretch>
              <a:fillRect/>
            </a:stretch>
          </p:blipFill>
          <p:spPr bwMode="auto">
            <a:xfrm>
              <a:off x="4076" y="1718"/>
              <a:ext cx="1444" cy="1872"/>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21341753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17382"/>
                                        </p:tgtEl>
                                        <p:attrNameLst>
                                          <p:attrName>style.visibility</p:attrName>
                                        </p:attrNameLst>
                                      </p:cBhvr>
                                      <p:to>
                                        <p:strVal val="visible"/>
                                      </p:to>
                                    </p:set>
                                    <p:animEffect transition="in" filter="dissolve">
                                      <p:cBhvr>
                                        <p:cTn id="7" dur="500"/>
                                        <p:tgtEl>
                                          <p:spTgt spid="2917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4946"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“We  know the Age of the Son as the period in which the ‘good God,’  Jesus Christ,  softened the harsher features of the Jewish deity and the church was founded with its material way of worshipping.”</a:t>
            </a:r>
            <a:endParaRPr lang="en-US"/>
          </a:p>
        </p:txBody>
      </p:sp>
      <p:sp>
        <p:nvSpPr>
          <p:cNvPr id="5074947"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262835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4947"/>
                                        </p:tgtEl>
                                        <p:attrNameLst>
                                          <p:attrName>style.visibility</p:attrName>
                                        </p:attrNameLst>
                                      </p:cBhvr>
                                      <p:to>
                                        <p:strVal val="visible"/>
                                      </p:to>
                                    </p:set>
                                    <p:anim calcmode="lin" valueType="num">
                                      <p:cBhvr>
                                        <p:cTn id="7" dur="500" fill="hold"/>
                                        <p:tgtEl>
                                          <p:spTgt spid="5074947"/>
                                        </p:tgtEl>
                                        <p:attrNameLst>
                                          <p:attrName>ppt_w</p:attrName>
                                        </p:attrNameLst>
                                      </p:cBhvr>
                                      <p:tavLst>
                                        <p:tav tm="0">
                                          <p:val>
                                            <p:fltVal val="0"/>
                                          </p:val>
                                        </p:tav>
                                        <p:tav tm="100000">
                                          <p:val>
                                            <p:strVal val="#ppt_w"/>
                                          </p:val>
                                        </p:tav>
                                      </p:tavLst>
                                    </p:anim>
                                    <p:anim calcmode="lin" valueType="num">
                                      <p:cBhvr>
                                        <p:cTn id="8" dur="500" fill="hold"/>
                                        <p:tgtEl>
                                          <p:spTgt spid="5074947"/>
                                        </p:tgtEl>
                                        <p:attrNameLst>
                                          <p:attrName>ppt_h</p:attrName>
                                        </p:attrNameLst>
                                      </p:cBhvr>
                                      <p:tavLst>
                                        <p:tav tm="0">
                                          <p:val>
                                            <p:fltVal val="0"/>
                                          </p:val>
                                        </p:tav>
                                        <p:tav tm="100000">
                                          <p:val>
                                            <p:strVal val="#ppt_h"/>
                                          </p:val>
                                        </p:tav>
                                      </p:tavLst>
                                    </p:anim>
                                    <p:anim calcmode="lin" valueType="num">
                                      <p:cBhvr>
                                        <p:cTn id="9" dur="500" fill="hold"/>
                                        <p:tgtEl>
                                          <p:spTgt spid="5074947"/>
                                        </p:tgtEl>
                                        <p:attrNameLst>
                                          <p:attrName>ppt_x</p:attrName>
                                        </p:attrNameLst>
                                      </p:cBhvr>
                                      <p:tavLst>
                                        <p:tav tm="0">
                                          <p:val>
                                            <p:fltVal val="0.5"/>
                                          </p:val>
                                        </p:tav>
                                        <p:tav tm="100000">
                                          <p:val>
                                            <p:strVal val="#ppt_x"/>
                                          </p:val>
                                        </p:tav>
                                      </p:tavLst>
                                    </p:anim>
                                    <p:anim calcmode="lin" valueType="num">
                                      <p:cBhvr>
                                        <p:cTn id="10" dur="500" fill="hold"/>
                                        <p:tgtEl>
                                          <p:spTgt spid="507494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4946"/>
                                        </p:tgtEl>
                                        <p:attrNameLst>
                                          <p:attrName>style.visibility</p:attrName>
                                        </p:attrNameLst>
                                      </p:cBhvr>
                                      <p:to>
                                        <p:strVal val="visible"/>
                                      </p:to>
                                    </p:set>
                                    <p:anim calcmode="lin" valueType="num">
                                      <p:cBhvr>
                                        <p:cTn id="15" dur="300" fill="hold"/>
                                        <p:tgtEl>
                                          <p:spTgt spid="5074946"/>
                                        </p:tgtEl>
                                        <p:attrNameLst>
                                          <p:attrName>ppt_w</p:attrName>
                                        </p:attrNameLst>
                                      </p:cBhvr>
                                      <p:tavLst>
                                        <p:tav tm="0">
                                          <p:val>
                                            <p:strVal val="2/3*#ppt_w"/>
                                          </p:val>
                                        </p:tav>
                                        <p:tav tm="100000">
                                          <p:val>
                                            <p:strVal val="#ppt_w"/>
                                          </p:val>
                                        </p:tav>
                                      </p:tavLst>
                                    </p:anim>
                                    <p:anim calcmode="lin" valueType="num">
                                      <p:cBhvr>
                                        <p:cTn id="16" dur="300" fill="hold"/>
                                        <p:tgtEl>
                                          <p:spTgt spid="507494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4946" grpId="0" autoUpdateAnimBg="0"/>
      <p:bldP spid="507494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DCEB7-D00A-B824-E95C-3A8BECD3C2CB}"/>
              </a:ext>
            </a:extLst>
          </p:cNvPr>
          <p:cNvSpPr/>
          <p:nvPr/>
        </p:nvSpPr>
        <p:spPr>
          <a:xfrm>
            <a:off x="4504623" y="3570973"/>
            <a:ext cx="4177364"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 Was He?</a:t>
            </a:r>
          </a:p>
        </p:txBody>
      </p:sp>
    </p:spTree>
    <p:extLst>
      <p:ext uri="{BB962C8B-B14F-4D97-AF65-F5344CB8AC3E}">
        <p14:creationId xmlns:p14="http://schemas.microsoft.com/office/powerpoint/2010/main" val="4559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51F7-9CFE-48FE-BA67-7A5D587C3A0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09404C-0EDF-4EAD-A28A-193A0656E9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0917"/>
          </a:xfrm>
        </p:spPr>
      </p:pic>
    </p:spTree>
    <p:extLst>
      <p:ext uri="{BB962C8B-B14F-4D97-AF65-F5344CB8AC3E}">
        <p14:creationId xmlns:p14="http://schemas.microsoft.com/office/powerpoint/2010/main" val="41365060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550695"/>
            <a:ext cx="9509760" cy="2521819"/>
          </a:xfrm>
        </p:spPr>
        <p:txBody>
          <a:bodyPr/>
          <a:lstStyle/>
          <a:p>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Luther  translates to correlate with his predetermined  </a:t>
            </a:r>
            <a:r>
              <a:rPr lang="en-US" sz="4800" b="1" dirty="0" err="1">
                <a:solidFill>
                  <a:srgbClr val="8B2939"/>
                </a:solidFill>
                <a:effectLst>
                  <a:outerShdw blurRad="38100" dist="38100" dir="2700000" algn="tl">
                    <a:srgbClr val="000000">
                      <a:alpha val="43137"/>
                    </a:srgbClr>
                  </a:outerShdw>
                </a:effectLst>
                <a:latin typeface="Papyrus" panose="03070502060502030205" pitchFamily="66" charset="0"/>
              </a:rPr>
              <a:t>interpretationS</a:t>
            </a:r>
            <a:endParaRPr lang="en-US" sz="4800"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42091679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2231" name="Rectangle 7"/>
          <p:cNvSpPr>
            <a:spLocks noGrp="1" noChangeArrowheads="1"/>
          </p:cNvSpPr>
          <p:nvPr>
            <p:ph type="title"/>
          </p:nvPr>
        </p:nvSpPr>
        <p:spPr/>
        <p:txBody>
          <a:bodyPr/>
          <a:lstStyle/>
          <a:p>
            <a:r>
              <a:rPr lang="en-US"/>
              <a:t>Martin Luther the Monk</a:t>
            </a:r>
          </a:p>
        </p:txBody>
      </p:sp>
      <p:sp>
        <p:nvSpPr>
          <p:cNvPr id="692232" name="Rectangle 8"/>
          <p:cNvSpPr>
            <a:spLocks noGrp="1" noChangeArrowheads="1"/>
          </p:cNvSpPr>
          <p:nvPr>
            <p:ph type="body" idx="1"/>
          </p:nvPr>
        </p:nvSpPr>
        <p:spPr>
          <a:xfrm>
            <a:off x="5334000" y="990600"/>
            <a:ext cx="5195740" cy="5105400"/>
          </a:xfrm>
        </p:spPr>
        <p:txBody>
          <a:bodyPr/>
          <a:lstStyle/>
          <a:p>
            <a:r>
              <a:rPr lang="en-US" dirty="0"/>
              <a:t>While studying the Greek New Testament, Luther saw that God imputes his righteousness to anyone who truly trusts Jesus.</a:t>
            </a:r>
          </a:p>
          <a:p>
            <a:r>
              <a:rPr lang="en-US" b="1" dirty="0"/>
              <a:t>“The passage of Paul,” Luther said, “became my gateway to heaven.”</a:t>
            </a:r>
          </a:p>
        </p:txBody>
      </p:sp>
      <p:pic>
        <p:nvPicPr>
          <p:cNvPr id="692233" name="Picture 9" descr="Luther-Fina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1201" y="1447800"/>
            <a:ext cx="3503613" cy="4572000"/>
          </a:xfrm>
          <a:prstGeom prst="rect">
            <a:avLst/>
          </a:prstGeom>
          <a:noFill/>
        </p:spPr>
      </p:pic>
      <p:sp>
        <p:nvSpPr>
          <p:cNvPr id="692234" name="Rectangle 10"/>
          <p:cNvSpPr>
            <a:spLocks noChangeArrowheads="1"/>
          </p:cNvSpPr>
          <p:nvPr/>
        </p:nvSpPr>
        <p:spPr bwMode="auto">
          <a:xfrm>
            <a:off x="2967038" y="5943601"/>
            <a:ext cx="1681162"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Martin Luther</a:t>
            </a:r>
          </a:p>
        </p:txBody>
      </p:sp>
    </p:spTree>
    <p:extLst>
      <p:ext uri="{BB962C8B-B14F-4D97-AF65-F5344CB8AC3E}">
        <p14:creationId xmlns:p14="http://schemas.microsoft.com/office/powerpoint/2010/main" val="3613784295"/>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21926" name="Rectangle 6"/>
          <p:cNvSpPr>
            <a:spLocks noGrp="1" noChangeArrowheads="1"/>
          </p:cNvSpPr>
          <p:nvPr>
            <p:ph type="title"/>
          </p:nvPr>
        </p:nvSpPr>
        <p:spPr/>
        <p:txBody>
          <a:bodyPr/>
          <a:lstStyle/>
          <a:p>
            <a:r>
              <a:rPr lang="en-US" sz="7200" dirty="0">
                <a:solidFill>
                  <a:srgbClr val="C00000"/>
                </a:solidFill>
                <a:effectLst>
                  <a:outerShdw blurRad="38100" dist="38100" dir="2700000" algn="tl">
                    <a:srgbClr val="000000">
                      <a:alpha val="43137"/>
                    </a:srgbClr>
                  </a:outerShdw>
                </a:effectLst>
              </a:rPr>
              <a:t>Romans 1:17</a:t>
            </a:r>
          </a:p>
        </p:txBody>
      </p:sp>
      <p:sp>
        <p:nvSpPr>
          <p:cNvPr id="721927" name="Rectangle 7"/>
          <p:cNvSpPr>
            <a:spLocks noGrp="1" noChangeArrowheads="1"/>
          </p:cNvSpPr>
          <p:nvPr>
            <p:ph type="body" idx="1"/>
          </p:nvPr>
        </p:nvSpPr>
        <p:spPr>
          <a:xfrm>
            <a:off x="1319752" y="1534212"/>
            <a:ext cx="10058400" cy="4495800"/>
          </a:xfrm>
        </p:spPr>
        <p:txBody>
          <a:bodyPr/>
          <a:lstStyle/>
          <a:p>
            <a:r>
              <a:rPr lang="en-US" sz="5400" b="1" dirty="0">
                <a:effectLst>
                  <a:outerShdw blurRad="38100" dist="38100" dir="2700000" algn="tl">
                    <a:srgbClr val="000000">
                      <a:alpha val="43137"/>
                    </a:srgbClr>
                  </a:outerShdw>
                </a:effectLst>
              </a:rPr>
              <a:t>“For in [the Gospel] the righteousness of God is revealed from faith for faith, as it is </a:t>
            </a:r>
            <a:r>
              <a:rPr lang="en-US" sz="5400" b="1" dirty="0" err="1">
                <a:effectLst>
                  <a:outerShdw blurRad="38100" dist="38100" dir="2700000" algn="tl">
                    <a:srgbClr val="000000">
                      <a:alpha val="43137"/>
                    </a:srgbClr>
                  </a:outerShdw>
                </a:effectLst>
              </a:rPr>
              <a:t>written,‘The</a:t>
            </a:r>
            <a:r>
              <a:rPr lang="en-US" sz="5400" b="1" dirty="0">
                <a:effectLst>
                  <a:outerShdw blurRad="38100" dist="38100" dir="2700000" algn="tl">
                    <a:srgbClr val="000000">
                      <a:alpha val="43137"/>
                    </a:srgbClr>
                  </a:outerShdw>
                </a:effectLst>
              </a:rPr>
              <a:t> righteous shall live by faith.’”</a:t>
            </a:r>
          </a:p>
        </p:txBody>
      </p:sp>
    </p:spTree>
    <p:extLst>
      <p:ext uri="{BB962C8B-B14F-4D97-AF65-F5344CB8AC3E}">
        <p14:creationId xmlns:p14="http://schemas.microsoft.com/office/powerpoint/2010/main" val="2732411201"/>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6283961" y="76200"/>
            <a:ext cx="3962400" cy="1828800"/>
          </a:xfrm>
          <a:prstGeom prst="rect">
            <a:avLst/>
          </a:prstGeom>
          <a:noFill/>
        </p:spPr>
      </p:pic>
      <p:sp>
        <p:nvSpPr>
          <p:cNvPr id="4" name="WordArt 4"/>
          <p:cNvSpPr>
            <a:spLocks noChangeArrowheads="1" noChangeShapeType="1" noTextEdit="1"/>
          </p:cNvSpPr>
          <p:nvPr/>
        </p:nvSpPr>
        <p:spPr bwMode="auto">
          <a:xfrm>
            <a:off x="6283962" y="1905000"/>
            <a:ext cx="3962399"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Translating From Vulgate Into Vernacular</a:t>
            </a:r>
          </a:p>
        </p:txBody>
      </p:sp>
      <p:sp>
        <p:nvSpPr>
          <p:cNvPr id="5" name="WordArt 5"/>
          <p:cNvSpPr>
            <a:spLocks noChangeArrowheads="1" noChangeShapeType="1" noTextEdit="1"/>
          </p:cNvSpPr>
          <p:nvPr/>
        </p:nvSpPr>
        <p:spPr bwMode="auto">
          <a:xfrm>
            <a:off x="193040" y="5293360"/>
            <a:ext cx="11856720" cy="72136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LUTHER ADDS "ALONE" TO TEXT OF ROMANS 3:28!</a:t>
            </a:r>
          </a:p>
        </p:txBody>
      </p:sp>
      <p:sp>
        <p:nvSpPr>
          <p:cNvPr id="6" name="WordArt 5"/>
          <p:cNvSpPr>
            <a:spLocks noChangeArrowheads="1" noChangeShapeType="1" noTextEdit="1"/>
          </p:cNvSpPr>
          <p:nvPr/>
        </p:nvSpPr>
        <p:spPr bwMode="auto">
          <a:xfrm>
            <a:off x="193040" y="6106160"/>
            <a:ext cx="11856720" cy="57912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LUTHER INSERTS "ONLY" IN 3:20 &amp; 4:15!</a:t>
            </a:r>
          </a:p>
        </p:txBody>
      </p:sp>
    </p:spTree>
    <p:extLst>
      <p:ext uri="{BB962C8B-B14F-4D97-AF65-F5344CB8AC3E}">
        <p14:creationId xmlns:p14="http://schemas.microsoft.com/office/powerpoint/2010/main" val="30689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41B0E-BAE9-4EE4-8C1A-FA379519A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3B90487-AF99-4BCA-8174-2994AE79DF95}"/>
              </a:ext>
            </a:extLst>
          </p:cNvPr>
          <p:cNvSpPr/>
          <p:nvPr/>
        </p:nvSpPr>
        <p:spPr>
          <a:xfrm>
            <a:off x="437378" y="2967335"/>
            <a:ext cx="1131726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uLnTx/>
                <a:uFillTx/>
                <a:latin typeface="Times New Roman"/>
                <a:ea typeface="+mn-ea"/>
                <a:cs typeface="+mn-cs"/>
              </a:rPr>
              <a:t>LUTHER DOES NOT PREACH THE NARROW WAY!</a:t>
            </a:r>
          </a:p>
        </p:txBody>
      </p:sp>
    </p:spTree>
    <p:extLst>
      <p:ext uri="{BB962C8B-B14F-4D97-AF65-F5344CB8AC3E}">
        <p14:creationId xmlns:p14="http://schemas.microsoft.com/office/powerpoint/2010/main" val="49128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8738" name="Rectangle 2"/>
          <p:cNvSpPr>
            <a:spLocks noGrp="1" noChangeArrowheads="1"/>
          </p:cNvSpPr>
          <p:nvPr>
            <p:ph type="title"/>
          </p:nvPr>
        </p:nvSpPr>
        <p:spPr/>
        <p:txBody>
          <a:bodyPr/>
          <a:lstStyle/>
          <a:p>
            <a:endParaRPr lang="en-US"/>
          </a:p>
        </p:txBody>
      </p:sp>
      <p:pic>
        <p:nvPicPr>
          <p:cNvPr id="1908739"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908740" name="WordArt 4"/>
          <p:cNvSpPr>
            <a:spLocks noChangeArrowheads="1" noChangeShapeType="1" noTextEdit="1"/>
          </p:cNvSpPr>
          <p:nvPr/>
        </p:nvSpPr>
        <p:spPr bwMode="auto">
          <a:xfrm>
            <a:off x="3124200" y="6324600"/>
            <a:ext cx="58674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Translating From Vulgate Into Vernacular</a:t>
            </a:r>
          </a:p>
        </p:txBody>
      </p:sp>
      <p:sp>
        <p:nvSpPr>
          <p:cNvPr id="1908741" name="WordArt 5"/>
          <p:cNvSpPr>
            <a:spLocks noChangeArrowheads="1" noChangeShapeType="1" noTextEdit="1"/>
          </p:cNvSpPr>
          <p:nvPr/>
        </p:nvSpPr>
        <p:spPr bwMode="auto">
          <a:xfrm>
            <a:off x="837399" y="5334000"/>
            <a:ext cx="10440201"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dirty="0">
                <a:ln w="9525">
                  <a:solidFill>
                    <a:srgbClr val="000000"/>
                  </a:solidFill>
                  <a:round/>
                  <a:headEnd/>
                  <a:tailEnd/>
                </a:ln>
                <a:solidFill>
                  <a:srgbClr val="FFFFFF"/>
                </a:solidFill>
                <a:latin typeface="Arial Black"/>
              </a:rPr>
              <a:t>LUTHER CALLS HIS CRITICS HERE DONKEYS! </a:t>
            </a:r>
          </a:p>
        </p:txBody>
      </p:sp>
      <p:sp>
        <p:nvSpPr>
          <p:cNvPr id="1908742" name="WordArt 6"/>
          <p:cNvSpPr>
            <a:spLocks noChangeArrowheads="1" noChangeShapeType="1" noTextEdit="1"/>
          </p:cNvSpPr>
          <p:nvPr/>
        </p:nvSpPr>
        <p:spPr bwMode="auto">
          <a:xfrm>
            <a:off x="1501540" y="609600"/>
            <a:ext cx="9776059" cy="457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FROM HUMBLE MONKERY UNTO ARROGANT MOCKERY!</a:t>
            </a:r>
          </a:p>
        </p:txBody>
      </p:sp>
      <p:sp>
        <p:nvSpPr>
          <p:cNvPr id="2" name="WordArt 5">
            <a:extLst>
              <a:ext uri="{FF2B5EF4-FFF2-40B4-BE49-F238E27FC236}">
                <a16:creationId xmlns:a16="http://schemas.microsoft.com/office/drawing/2014/main" id="{75A64EA3-B00F-30E8-9049-59D53BBA7414}"/>
              </a:ext>
            </a:extLst>
          </p:cNvPr>
          <p:cNvSpPr>
            <a:spLocks noChangeArrowheads="1" noChangeShapeType="1" noTextEdit="1"/>
          </p:cNvSpPr>
          <p:nvPr/>
        </p:nvSpPr>
        <p:spPr bwMode="auto">
          <a:xfrm>
            <a:off x="837399" y="4495800"/>
            <a:ext cx="10440202"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dirty="0">
                <a:ln w="9525">
                  <a:solidFill>
                    <a:srgbClr val="000000"/>
                  </a:solidFill>
                  <a:round/>
                  <a:headEnd/>
                  <a:tailEnd/>
                </a:ln>
                <a:solidFill>
                  <a:srgbClr val="FFFFFF"/>
                </a:solidFill>
                <a:latin typeface="Arial Black"/>
              </a:rPr>
              <a:t>HE SAYS: "MY WILL IS THE REASON &amp; I AM DETERMINED TO HAVE IT!" </a:t>
            </a:r>
          </a:p>
        </p:txBody>
      </p:sp>
      <p:pic>
        <p:nvPicPr>
          <p:cNvPr id="3" name="Picture 2" descr="bow.gif">
            <a:extLst>
              <a:ext uri="{FF2B5EF4-FFF2-40B4-BE49-F238E27FC236}">
                <a16:creationId xmlns:a16="http://schemas.microsoft.com/office/drawing/2014/main" id="{6499AEB1-EAE7-CC15-2727-C2C24924065C}"/>
              </a:ext>
            </a:extLst>
          </p:cNvPr>
          <p:cNvPicPr>
            <a:picLocks noChangeAspect="1"/>
          </p:cNvPicPr>
          <p:nvPr/>
        </p:nvPicPr>
        <p:blipFill>
          <a:blip r:embed="rId5" cstate="print"/>
          <a:stretch>
            <a:fillRect/>
          </a:stretch>
        </p:blipFill>
        <p:spPr>
          <a:xfrm>
            <a:off x="3301465" y="1111827"/>
            <a:ext cx="3359217" cy="762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908739"/>
                                        </p:tgtEl>
                                        <p:attrNameLst>
                                          <p:attrName>style.visibility</p:attrName>
                                        </p:attrNameLst>
                                      </p:cBhvr>
                                      <p:to>
                                        <p:strVal val="visible"/>
                                      </p:to>
                                    </p:set>
                                    <p:anim calcmode="lin" valueType="num">
                                      <p:cBhvr>
                                        <p:cTn id="7" dur="5000" fill="hold"/>
                                        <p:tgtEl>
                                          <p:spTgt spid="1908739"/>
                                        </p:tgtEl>
                                        <p:attrNameLst>
                                          <p:attrName>ppt_w</p:attrName>
                                        </p:attrNameLst>
                                      </p:cBhvr>
                                      <p:tavLst>
                                        <p:tav tm="0" fmla="#ppt_w*sin(2.5*pi*$)">
                                          <p:val>
                                            <p:fltVal val="0"/>
                                          </p:val>
                                        </p:tav>
                                        <p:tav tm="100000">
                                          <p:val>
                                            <p:fltVal val="1"/>
                                          </p:val>
                                        </p:tav>
                                      </p:tavLst>
                                    </p:anim>
                                    <p:anim calcmode="lin" valueType="num">
                                      <p:cBhvr>
                                        <p:cTn id="8" dur="5000" fill="hold"/>
                                        <p:tgtEl>
                                          <p:spTgt spid="19087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08740"/>
                                        </p:tgtEl>
                                        <p:attrNameLst>
                                          <p:attrName>style.visibility</p:attrName>
                                        </p:attrNameLst>
                                      </p:cBhvr>
                                      <p:to>
                                        <p:strVal val="visible"/>
                                      </p:to>
                                    </p:set>
                                    <p:animEffect transition="in" filter="dissolve">
                                      <p:cBhvr>
                                        <p:cTn id="13" dur="500"/>
                                        <p:tgtEl>
                                          <p:spTgt spid="1908740"/>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childTnLst>
                                    <p:set>
                                      <p:cBhvr>
                                        <p:cTn id="17" dur="1" fill="hold">
                                          <p:stCondLst>
                                            <p:cond delay="0"/>
                                          </p:stCondLst>
                                        </p:cTn>
                                        <p:tgtEl>
                                          <p:spTgt spid="1908742"/>
                                        </p:tgtEl>
                                        <p:attrNameLst>
                                          <p:attrName>style.visibility</p:attrName>
                                        </p:attrNameLst>
                                      </p:cBhvr>
                                      <p:to>
                                        <p:strVal val="visible"/>
                                      </p:to>
                                    </p:set>
                                    <p:anim calcmode="lin" valueType="num">
                                      <p:cBhvr>
                                        <p:cTn id="18" dur="500" fill="hold"/>
                                        <p:tgtEl>
                                          <p:spTgt spid="1908742"/>
                                        </p:tgtEl>
                                        <p:attrNameLst>
                                          <p:attrName>ppt_w</p:attrName>
                                        </p:attrNameLst>
                                      </p:cBhvr>
                                      <p:tavLst>
                                        <p:tav tm="0">
                                          <p:val>
                                            <p:strVal val="4*#ppt_w"/>
                                          </p:val>
                                        </p:tav>
                                        <p:tav tm="100000">
                                          <p:val>
                                            <p:strVal val="#ppt_w"/>
                                          </p:val>
                                        </p:tav>
                                      </p:tavLst>
                                    </p:anim>
                                    <p:anim calcmode="lin" valueType="num">
                                      <p:cBhvr>
                                        <p:cTn id="19" dur="500" fill="hold"/>
                                        <p:tgtEl>
                                          <p:spTgt spid="1908742"/>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8740" grpId="0" animBg="1"/>
      <p:bldP spid="190874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15906" name="Rectangle 2"/>
          <p:cNvSpPr>
            <a:spLocks noGrp="1" noChangeArrowheads="1"/>
          </p:cNvSpPr>
          <p:nvPr>
            <p:ph type="title"/>
          </p:nvPr>
        </p:nvSpPr>
        <p:spPr/>
        <p:txBody>
          <a:bodyPr/>
          <a:lstStyle/>
          <a:p>
            <a:endParaRPr lang="en-US" dirty="0"/>
          </a:p>
        </p:txBody>
      </p:sp>
      <p:pic>
        <p:nvPicPr>
          <p:cNvPr id="1915907"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915908" name="WordArt 4"/>
          <p:cNvSpPr>
            <a:spLocks noChangeArrowheads="1" noChangeShapeType="1" noTextEdit="1"/>
          </p:cNvSpPr>
          <p:nvPr/>
        </p:nvSpPr>
        <p:spPr bwMode="auto">
          <a:xfrm>
            <a:off x="3124200" y="6324600"/>
            <a:ext cx="5867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Translating From Vulgate Into Vernacular</a:t>
            </a:r>
          </a:p>
        </p:txBody>
      </p:sp>
      <p:sp>
        <p:nvSpPr>
          <p:cNvPr id="1915909" name="WordArt 5"/>
          <p:cNvSpPr>
            <a:spLocks noChangeArrowheads="1" noChangeShapeType="1" noTextEdit="1"/>
          </p:cNvSpPr>
          <p:nvPr/>
        </p:nvSpPr>
        <p:spPr bwMode="auto">
          <a:xfrm>
            <a:off x="833120" y="4480560"/>
            <a:ext cx="1044448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OF JAMES 2: "BEFORE GOD JUSTIFIED BY FAITH ALONE"</a:t>
            </a:r>
          </a:p>
        </p:txBody>
      </p:sp>
      <p:sp>
        <p:nvSpPr>
          <p:cNvPr id="6" name="WordArt 5">
            <a:extLst>
              <a:ext uri="{FF2B5EF4-FFF2-40B4-BE49-F238E27FC236}">
                <a16:creationId xmlns:a16="http://schemas.microsoft.com/office/drawing/2014/main" id="{64502E03-337F-42C5-AB32-F0B4147633AD}"/>
              </a:ext>
            </a:extLst>
          </p:cNvPr>
          <p:cNvSpPr>
            <a:spLocks noChangeArrowheads="1" noChangeShapeType="1" noTextEdit="1"/>
          </p:cNvSpPr>
          <p:nvPr/>
        </p:nvSpPr>
        <p:spPr bwMode="auto">
          <a:xfrm>
            <a:off x="833120" y="5334000"/>
            <a:ext cx="1044448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OF JAMES 2: "BEFORE PEOPLE JUSTIFIED THRU WORKS"</a:t>
            </a:r>
          </a:p>
        </p:txBody>
      </p:sp>
    </p:spTree>
    <p:extLst>
      <p:ext uri="{BB962C8B-B14F-4D97-AF65-F5344CB8AC3E}">
        <p14:creationId xmlns:p14="http://schemas.microsoft.com/office/powerpoint/2010/main" val="2078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915907"/>
                                        </p:tgtEl>
                                        <p:attrNameLst>
                                          <p:attrName>style.visibility</p:attrName>
                                        </p:attrNameLst>
                                      </p:cBhvr>
                                      <p:to>
                                        <p:strVal val="visible"/>
                                      </p:to>
                                    </p:set>
                                    <p:anim calcmode="lin" valueType="num">
                                      <p:cBhvr>
                                        <p:cTn id="7" dur="5000" fill="hold"/>
                                        <p:tgtEl>
                                          <p:spTgt spid="1915907"/>
                                        </p:tgtEl>
                                        <p:attrNameLst>
                                          <p:attrName>ppt_w</p:attrName>
                                        </p:attrNameLst>
                                      </p:cBhvr>
                                      <p:tavLst>
                                        <p:tav tm="0" fmla="#ppt_w*sin(2.5*pi*$)">
                                          <p:val>
                                            <p:fltVal val="0"/>
                                          </p:val>
                                        </p:tav>
                                        <p:tav tm="100000">
                                          <p:val>
                                            <p:fltVal val="1"/>
                                          </p:val>
                                        </p:tav>
                                      </p:tavLst>
                                    </p:anim>
                                    <p:anim calcmode="lin" valueType="num">
                                      <p:cBhvr>
                                        <p:cTn id="8" dur="5000" fill="hold"/>
                                        <p:tgtEl>
                                          <p:spTgt spid="19159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15908"/>
                                        </p:tgtEl>
                                        <p:attrNameLst>
                                          <p:attrName>style.visibility</p:attrName>
                                        </p:attrNameLst>
                                      </p:cBhvr>
                                      <p:to>
                                        <p:strVal val="visible"/>
                                      </p:to>
                                    </p:set>
                                    <p:animEffect transition="in" filter="dissolve">
                                      <p:cBhvr>
                                        <p:cTn id="13" dur="500"/>
                                        <p:tgtEl>
                                          <p:spTgt spid="1915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908"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9282" name="Rectangle 2"/>
          <p:cNvSpPr>
            <a:spLocks noGrp="1" noChangeArrowheads="1"/>
          </p:cNvSpPr>
          <p:nvPr>
            <p:ph type="title"/>
          </p:nvPr>
        </p:nvSpPr>
        <p:spPr>
          <a:xfrm>
            <a:off x="0" y="-1"/>
            <a:ext cx="12192000" cy="1078029"/>
          </a:xfrm>
          <a:solidFill>
            <a:srgbClr val="FFFFFF"/>
          </a:solidFill>
        </p:spPr>
        <p:txBody>
          <a:bodyPr/>
          <a:lstStyle/>
          <a:p>
            <a:r>
              <a:rPr lang="en-US" sz="5400" b="1">
                <a:effectLst>
                  <a:outerShdw blurRad="38100" dist="38100" dir="2700000" algn="tl">
                    <a:srgbClr val="C0C0C0"/>
                  </a:outerShdw>
                </a:effectLst>
              </a:rPr>
              <a:t>Battle For The Book Of James</a:t>
            </a:r>
          </a:p>
        </p:txBody>
      </p:sp>
      <p:sp>
        <p:nvSpPr>
          <p:cNvPr id="1889283" name="Rectangle 3"/>
          <p:cNvSpPr>
            <a:spLocks noGrp="1" noChangeArrowheads="1"/>
          </p:cNvSpPr>
          <p:nvPr>
            <p:ph type="body" idx="1"/>
          </p:nvPr>
        </p:nvSpPr>
        <p:spPr>
          <a:xfrm>
            <a:off x="1280161" y="1078029"/>
            <a:ext cx="9865894" cy="4789372"/>
          </a:xfrm>
        </p:spPr>
        <p:txBody>
          <a:bodyPr/>
          <a:lstStyle/>
          <a:p>
            <a:pPr>
              <a:lnSpc>
                <a:spcPct val="90000"/>
              </a:lnSpc>
            </a:pPr>
            <a:r>
              <a:rPr lang="en-US" dirty="0">
                <a:solidFill>
                  <a:srgbClr val="FFFFFF"/>
                </a:solidFill>
                <a:effectLst>
                  <a:outerShdw blurRad="38100" dist="38100" dir="2700000" algn="tl">
                    <a:srgbClr val="C0C0C0"/>
                  </a:outerShdw>
                </a:effectLst>
              </a:rPr>
              <a:t>250 A.D. - Origen quotes James extensively.</a:t>
            </a:r>
          </a:p>
          <a:p>
            <a:pPr>
              <a:lnSpc>
                <a:spcPct val="90000"/>
              </a:lnSpc>
            </a:pPr>
            <a:r>
              <a:rPr lang="en-US" dirty="0">
                <a:solidFill>
                  <a:srgbClr val="FFFFFF"/>
                </a:solidFill>
                <a:effectLst>
                  <a:outerShdw blurRad="38100" dist="38100" dir="2700000" algn="tl">
                    <a:srgbClr val="C0C0C0"/>
                  </a:outerShdw>
                </a:effectLst>
              </a:rPr>
              <a:t>350 A.D. – Eusebius acknowledges James as both canonical and orthodox.  However,  he categorizes it along with other of the catholic epistles as “disputed texts” – i.e.  the “universal letters” of James 1 &amp; 2,   Peter 1 &amp; 2,  3</a:t>
            </a:r>
            <a:r>
              <a:rPr lang="en-US" baseline="30000" dirty="0">
                <a:solidFill>
                  <a:srgbClr val="FFFFFF"/>
                </a:solidFill>
                <a:effectLst>
                  <a:outerShdw blurRad="38100" dist="38100" dir="2700000" algn="tl">
                    <a:srgbClr val="C0C0C0"/>
                  </a:outerShdw>
                </a:effectLst>
              </a:rPr>
              <a:t>rd</a:t>
            </a:r>
            <a:r>
              <a:rPr lang="en-US" dirty="0">
                <a:solidFill>
                  <a:srgbClr val="FFFFFF"/>
                </a:solidFill>
                <a:effectLst>
                  <a:outerShdw blurRad="38100" dist="38100" dir="2700000" algn="tl">
                    <a:srgbClr val="C0C0C0"/>
                  </a:outerShdw>
                </a:effectLst>
              </a:rPr>
              <a:t> John,  and the Book of Jude.</a:t>
            </a:r>
          </a:p>
          <a:p>
            <a:pPr>
              <a:lnSpc>
                <a:spcPct val="90000"/>
              </a:lnSpc>
            </a:pPr>
            <a:r>
              <a:rPr lang="en-US" dirty="0">
                <a:solidFill>
                  <a:srgbClr val="FFFFFF"/>
                </a:solidFill>
                <a:effectLst>
                  <a:outerShdw blurRad="38100" dist="38100" dir="2700000" algn="tl">
                    <a:srgbClr val="C0C0C0"/>
                  </a:outerShdw>
                </a:effectLst>
              </a:rPr>
              <a:t>450 A.D. – Church Bishops reject all universal letters.</a:t>
            </a:r>
          </a:p>
          <a:p>
            <a:pPr>
              <a:lnSpc>
                <a:spcPct val="90000"/>
              </a:lnSpc>
            </a:pPr>
            <a:r>
              <a:rPr lang="en-US" dirty="0">
                <a:solidFill>
                  <a:srgbClr val="FFFFFF"/>
                </a:solidFill>
                <a:effectLst>
                  <a:outerShdw blurRad="38100" dist="38100" dir="2700000" algn="tl">
                    <a:srgbClr val="C0C0C0"/>
                  </a:outerShdw>
                </a:effectLst>
              </a:rPr>
              <a:t>Book Of James Considered Canon For 1,000 Years!</a:t>
            </a:r>
          </a:p>
          <a:p>
            <a:pPr>
              <a:lnSpc>
                <a:spcPct val="90000"/>
              </a:lnSpc>
            </a:pPr>
            <a:r>
              <a:rPr lang="en-US" dirty="0">
                <a:solidFill>
                  <a:srgbClr val="FFFFFF"/>
                </a:solidFill>
                <a:effectLst>
                  <a:outerShdw blurRad="38100" dist="38100" dir="2700000" algn="tl">
                    <a:srgbClr val="C0C0C0"/>
                  </a:outerShdw>
                </a:effectLst>
              </a:rPr>
              <a:t>1500 A.D. – Erasmus’ Commentary Doubted James!</a:t>
            </a:r>
          </a:p>
          <a:p>
            <a:pPr>
              <a:lnSpc>
                <a:spcPct val="90000"/>
              </a:lnSpc>
            </a:pPr>
            <a:r>
              <a:rPr lang="en-US" dirty="0">
                <a:solidFill>
                  <a:srgbClr val="FFFFFF"/>
                </a:solidFill>
                <a:effectLst>
                  <a:outerShdw blurRad="38100" dist="38100" dir="2700000" algn="tl">
                    <a:srgbClr val="C0C0C0"/>
                  </a:outerShdw>
                </a:effectLst>
              </a:rPr>
              <a:t>German &amp; Swiss Reformer Consider N.T. Apocrypha!  </a:t>
            </a:r>
          </a:p>
          <a:p>
            <a:pPr>
              <a:lnSpc>
                <a:spcPct val="90000"/>
              </a:lnSpc>
              <a:buFontTx/>
              <a:buNone/>
            </a:pPr>
            <a:endParaRPr lang="en-US" sz="2800" dirty="0">
              <a:solidFill>
                <a:srgbClr val="FFFFFF"/>
              </a:solidFill>
              <a:effectLst>
                <a:outerShdw blurRad="38100" dist="38100" dir="2700000" algn="tl">
                  <a:srgbClr val="C0C0C0"/>
                </a:outerShdw>
              </a:effectLst>
            </a:endParaRPr>
          </a:p>
        </p:txBody>
      </p:sp>
    </p:spTree>
    <p:extLst>
      <p:ext uri="{BB962C8B-B14F-4D97-AF65-F5344CB8AC3E}">
        <p14:creationId xmlns:p14="http://schemas.microsoft.com/office/powerpoint/2010/main" val="4313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9282">
                                            <p:txEl>
                                              <p:pRg st="0" end="0"/>
                                            </p:txEl>
                                          </p:spTgt>
                                        </p:tgtEl>
                                        <p:attrNameLst>
                                          <p:attrName>style.visibility</p:attrName>
                                        </p:attrNameLst>
                                      </p:cBhvr>
                                      <p:to>
                                        <p:strVal val="visible"/>
                                      </p:to>
                                    </p:set>
                                    <p:anim calcmode="lin" valueType="num">
                                      <p:cBhvr additive="base">
                                        <p:cTn id="7" dur="300" fill="hold"/>
                                        <p:tgtEl>
                                          <p:spTgt spid="188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889283">
                                            <p:txEl>
                                              <p:pRg st="0" end="0"/>
                                            </p:txEl>
                                          </p:spTgt>
                                        </p:tgtEl>
                                        <p:attrNameLst>
                                          <p:attrName>style.visibility</p:attrName>
                                        </p:attrNameLst>
                                      </p:cBhvr>
                                      <p:to>
                                        <p:strVal val="visible"/>
                                      </p:to>
                                    </p:set>
                                    <p:anim calcmode="lin" valueType="num">
                                      <p:cBhvr>
                                        <p:cTn id="13" dur="500" fill="hold"/>
                                        <p:tgtEl>
                                          <p:spTgt spid="188928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88928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88928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188928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889283">
                                            <p:txEl>
                                              <p:pRg st="1" end="1"/>
                                            </p:txEl>
                                          </p:spTgt>
                                        </p:tgtEl>
                                        <p:attrNameLst>
                                          <p:attrName>style.visibility</p:attrName>
                                        </p:attrNameLst>
                                      </p:cBhvr>
                                      <p:to>
                                        <p:strVal val="visible"/>
                                      </p:to>
                                    </p:set>
                                    <p:anim calcmode="lin" valueType="num">
                                      <p:cBhvr>
                                        <p:cTn id="21" dur="500" fill="hold"/>
                                        <p:tgtEl>
                                          <p:spTgt spid="18892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88928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889283">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188928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889283">
                                            <p:txEl>
                                              <p:pRg st="2" end="2"/>
                                            </p:txEl>
                                          </p:spTgt>
                                        </p:tgtEl>
                                        <p:attrNameLst>
                                          <p:attrName>style.visibility</p:attrName>
                                        </p:attrNameLst>
                                      </p:cBhvr>
                                      <p:to>
                                        <p:strVal val="visible"/>
                                      </p:to>
                                    </p:set>
                                    <p:anim calcmode="lin" valueType="num">
                                      <p:cBhvr>
                                        <p:cTn id="29" dur="500" fill="hold"/>
                                        <p:tgtEl>
                                          <p:spTgt spid="188928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889283">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1889283">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188928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1889283">
                                            <p:txEl>
                                              <p:pRg st="3" end="3"/>
                                            </p:txEl>
                                          </p:spTgt>
                                        </p:tgtEl>
                                        <p:attrNameLst>
                                          <p:attrName>style.visibility</p:attrName>
                                        </p:attrNameLst>
                                      </p:cBhvr>
                                      <p:to>
                                        <p:strVal val="visible"/>
                                      </p:to>
                                    </p:set>
                                    <p:anim calcmode="lin" valueType="num">
                                      <p:cBhvr>
                                        <p:cTn id="37" dur="500" fill="hold"/>
                                        <p:tgtEl>
                                          <p:spTgt spid="188928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889283">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1889283">
                                            <p:txEl>
                                              <p:pRg st="3" end="3"/>
                                            </p:txEl>
                                          </p:spTgt>
                                        </p:tgtEl>
                                        <p:attrNameLst>
                                          <p:attrName>ppt_x</p:attrName>
                                        </p:attrNameLst>
                                      </p:cBhvr>
                                      <p:tavLst>
                                        <p:tav tm="0">
                                          <p:val>
                                            <p:fltVal val="0.5"/>
                                          </p:val>
                                        </p:tav>
                                        <p:tav tm="100000">
                                          <p:val>
                                            <p:strVal val="#ppt_x"/>
                                          </p:val>
                                        </p:tav>
                                      </p:tavLst>
                                    </p:anim>
                                    <p:anim calcmode="lin" valueType="num">
                                      <p:cBhvr>
                                        <p:cTn id="40" dur="500" fill="hold"/>
                                        <p:tgtEl>
                                          <p:spTgt spid="188928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1889283">
                                            <p:txEl>
                                              <p:pRg st="4" end="4"/>
                                            </p:txEl>
                                          </p:spTgt>
                                        </p:tgtEl>
                                        <p:attrNameLst>
                                          <p:attrName>style.visibility</p:attrName>
                                        </p:attrNameLst>
                                      </p:cBhvr>
                                      <p:to>
                                        <p:strVal val="visible"/>
                                      </p:to>
                                    </p:set>
                                    <p:anim calcmode="lin" valueType="num">
                                      <p:cBhvr>
                                        <p:cTn id="45" dur="500" fill="hold"/>
                                        <p:tgtEl>
                                          <p:spTgt spid="1889283">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889283">
                                            <p:txEl>
                                              <p:pRg st="4" end="4"/>
                                            </p:txEl>
                                          </p:spTgt>
                                        </p:tgtEl>
                                        <p:attrNameLst>
                                          <p:attrName>ppt_h</p:attrName>
                                        </p:attrNameLst>
                                      </p:cBhvr>
                                      <p:tavLst>
                                        <p:tav tm="0">
                                          <p:val>
                                            <p:fltVal val="0"/>
                                          </p:val>
                                        </p:tav>
                                        <p:tav tm="100000">
                                          <p:val>
                                            <p:strVal val="#ppt_h"/>
                                          </p:val>
                                        </p:tav>
                                      </p:tavLst>
                                    </p:anim>
                                    <p:anim calcmode="lin" valueType="num">
                                      <p:cBhvr>
                                        <p:cTn id="47" dur="500" fill="hold"/>
                                        <p:tgtEl>
                                          <p:spTgt spid="1889283">
                                            <p:txEl>
                                              <p:pRg st="4" end="4"/>
                                            </p:txEl>
                                          </p:spTgt>
                                        </p:tgtEl>
                                        <p:attrNameLst>
                                          <p:attrName>ppt_x</p:attrName>
                                        </p:attrNameLst>
                                      </p:cBhvr>
                                      <p:tavLst>
                                        <p:tav tm="0">
                                          <p:val>
                                            <p:fltVal val="0.5"/>
                                          </p:val>
                                        </p:tav>
                                        <p:tav tm="100000">
                                          <p:val>
                                            <p:strVal val="#ppt_x"/>
                                          </p:val>
                                        </p:tav>
                                      </p:tavLst>
                                    </p:anim>
                                    <p:anim calcmode="lin" valueType="num">
                                      <p:cBhvr>
                                        <p:cTn id="48" dur="500" fill="hold"/>
                                        <p:tgtEl>
                                          <p:spTgt spid="188928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1889283">
                                            <p:txEl>
                                              <p:pRg st="5" end="5"/>
                                            </p:txEl>
                                          </p:spTgt>
                                        </p:tgtEl>
                                        <p:attrNameLst>
                                          <p:attrName>style.visibility</p:attrName>
                                        </p:attrNameLst>
                                      </p:cBhvr>
                                      <p:to>
                                        <p:strVal val="visible"/>
                                      </p:to>
                                    </p:set>
                                    <p:anim calcmode="lin" valueType="num">
                                      <p:cBhvr>
                                        <p:cTn id="53" dur="500" fill="hold"/>
                                        <p:tgtEl>
                                          <p:spTgt spid="1889283">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1889283">
                                            <p:txEl>
                                              <p:pRg st="5" end="5"/>
                                            </p:txEl>
                                          </p:spTgt>
                                        </p:tgtEl>
                                        <p:attrNameLst>
                                          <p:attrName>ppt_h</p:attrName>
                                        </p:attrNameLst>
                                      </p:cBhvr>
                                      <p:tavLst>
                                        <p:tav tm="0">
                                          <p:val>
                                            <p:fltVal val="0"/>
                                          </p:val>
                                        </p:tav>
                                        <p:tav tm="100000">
                                          <p:val>
                                            <p:strVal val="#ppt_h"/>
                                          </p:val>
                                        </p:tav>
                                      </p:tavLst>
                                    </p:anim>
                                    <p:anim calcmode="lin" valueType="num">
                                      <p:cBhvr>
                                        <p:cTn id="55" dur="500" fill="hold"/>
                                        <p:tgtEl>
                                          <p:spTgt spid="1889283">
                                            <p:txEl>
                                              <p:pRg st="5" end="5"/>
                                            </p:txEl>
                                          </p:spTgt>
                                        </p:tgtEl>
                                        <p:attrNameLst>
                                          <p:attrName>ppt_x</p:attrName>
                                        </p:attrNameLst>
                                      </p:cBhvr>
                                      <p:tavLst>
                                        <p:tav tm="0">
                                          <p:val>
                                            <p:fltVal val="0.5"/>
                                          </p:val>
                                        </p:tav>
                                        <p:tav tm="100000">
                                          <p:val>
                                            <p:strVal val="#ppt_x"/>
                                          </p:val>
                                        </p:tav>
                                      </p:tavLst>
                                    </p:anim>
                                    <p:anim calcmode="lin" valueType="num">
                                      <p:cBhvr>
                                        <p:cTn id="56" dur="500" fill="hold"/>
                                        <p:tgtEl>
                                          <p:spTgt spid="188928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9282" grpId="0" build="p" autoUpdateAnimBg="0"/>
      <p:bldP spid="188928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6994"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“But an even greater stage of historical development yet awaited:  the Age of the Spirit,  when the institutional church would be eclipsed by the universal brotherhood of man.”</a:t>
            </a:r>
            <a:endParaRPr lang="en-US"/>
          </a:p>
        </p:txBody>
      </p:sp>
      <p:sp>
        <p:nvSpPr>
          <p:cNvPr id="5076995"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
        <p:nvSpPr>
          <p:cNvPr id="5076996" name="WordArt 4"/>
          <p:cNvSpPr>
            <a:spLocks noChangeArrowheads="1" noChangeShapeType="1" noTextEdit="1"/>
          </p:cNvSpPr>
          <p:nvPr/>
        </p:nvSpPr>
        <p:spPr bwMode="auto">
          <a:xfrm>
            <a:off x="2819400" y="5867400"/>
            <a:ext cx="67818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modern reformation nov/dec 1994,  pg. 4</a:t>
            </a:r>
          </a:p>
        </p:txBody>
      </p:sp>
    </p:spTree>
    <p:extLst>
      <p:ext uri="{BB962C8B-B14F-4D97-AF65-F5344CB8AC3E}">
        <p14:creationId xmlns:p14="http://schemas.microsoft.com/office/powerpoint/2010/main" val="31948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6995"/>
                                        </p:tgtEl>
                                        <p:attrNameLst>
                                          <p:attrName>style.visibility</p:attrName>
                                        </p:attrNameLst>
                                      </p:cBhvr>
                                      <p:to>
                                        <p:strVal val="visible"/>
                                      </p:to>
                                    </p:set>
                                    <p:anim calcmode="lin" valueType="num">
                                      <p:cBhvr>
                                        <p:cTn id="7" dur="500" fill="hold"/>
                                        <p:tgtEl>
                                          <p:spTgt spid="5076995"/>
                                        </p:tgtEl>
                                        <p:attrNameLst>
                                          <p:attrName>ppt_w</p:attrName>
                                        </p:attrNameLst>
                                      </p:cBhvr>
                                      <p:tavLst>
                                        <p:tav tm="0">
                                          <p:val>
                                            <p:fltVal val="0"/>
                                          </p:val>
                                        </p:tav>
                                        <p:tav tm="100000">
                                          <p:val>
                                            <p:strVal val="#ppt_w"/>
                                          </p:val>
                                        </p:tav>
                                      </p:tavLst>
                                    </p:anim>
                                    <p:anim calcmode="lin" valueType="num">
                                      <p:cBhvr>
                                        <p:cTn id="8" dur="500" fill="hold"/>
                                        <p:tgtEl>
                                          <p:spTgt spid="5076995"/>
                                        </p:tgtEl>
                                        <p:attrNameLst>
                                          <p:attrName>ppt_h</p:attrName>
                                        </p:attrNameLst>
                                      </p:cBhvr>
                                      <p:tavLst>
                                        <p:tav tm="0">
                                          <p:val>
                                            <p:fltVal val="0"/>
                                          </p:val>
                                        </p:tav>
                                        <p:tav tm="100000">
                                          <p:val>
                                            <p:strVal val="#ppt_h"/>
                                          </p:val>
                                        </p:tav>
                                      </p:tavLst>
                                    </p:anim>
                                    <p:anim calcmode="lin" valueType="num">
                                      <p:cBhvr>
                                        <p:cTn id="9" dur="500" fill="hold"/>
                                        <p:tgtEl>
                                          <p:spTgt spid="5076995"/>
                                        </p:tgtEl>
                                        <p:attrNameLst>
                                          <p:attrName>ppt_x</p:attrName>
                                        </p:attrNameLst>
                                      </p:cBhvr>
                                      <p:tavLst>
                                        <p:tav tm="0">
                                          <p:val>
                                            <p:fltVal val="0.5"/>
                                          </p:val>
                                        </p:tav>
                                        <p:tav tm="100000">
                                          <p:val>
                                            <p:strVal val="#ppt_x"/>
                                          </p:val>
                                        </p:tav>
                                      </p:tavLst>
                                    </p:anim>
                                    <p:anim calcmode="lin" valueType="num">
                                      <p:cBhvr>
                                        <p:cTn id="10" dur="500" fill="hold"/>
                                        <p:tgtEl>
                                          <p:spTgt spid="507699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6994"/>
                                        </p:tgtEl>
                                        <p:attrNameLst>
                                          <p:attrName>style.visibility</p:attrName>
                                        </p:attrNameLst>
                                      </p:cBhvr>
                                      <p:to>
                                        <p:strVal val="visible"/>
                                      </p:to>
                                    </p:set>
                                    <p:anim calcmode="lin" valueType="num">
                                      <p:cBhvr>
                                        <p:cTn id="15" dur="300" fill="hold"/>
                                        <p:tgtEl>
                                          <p:spTgt spid="5076994"/>
                                        </p:tgtEl>
                                        <p:attrNameLst>
                                          <p:attrName>ppt_w</p:attrName>
                                        </p:attrNameLst>
                                      </p:cBhvr>
                                      <p:tavLst>
                                        <p:tav tm="0">
                                          <p:val>
                                            <p:strVal val="2/3*#ppt_w"/>
                                          </p:val>
                                        </p:tav>
                                        <p:tav tm="100000">
                                          <p:val>
                                            <p:strVal val="#ppt_w"/>
                                          </p:val>
                                        </p:tav>
                                      </p:tavLst>
                                    </p:anim>
                                    <p:anim calcmode="lin" valueType="num">
                                      <p:cBhvr>
                                        <p:cTn id="16" dur="300" fill="hold"/>
                                        <p:tgtEl>
                                          <p:spTgt spid="5076994"/>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5076996"/>
                                        </p:tgtEl>
                                        <p:attrNameLst>
                                          <p:attrName>style.visibility</p:attrName>
                                        </p:attrNameLst>
                                      </p:cBhvr>
                                      <p:to>
                                        <p:strVal val="visible"/>
                                      </p:to>
                                    </p:set>
                                    <p:anim calcmode="lin" valueType="num">
                                      <p:cBhvr>
                                        <p:cTn id="21" dur="1000" fill="hold"/>
                                        <p:tgtEl>
                                          <p:spTgt spid="5076996"/>
                                        </p:tgtEl>
                                        <p:attrNameLst>
                                          <p:attrName>ppt_w</p:attrName>
                                        </p:attrNameLst>
                                      </p:cBhvr>
                                      <p:tavLst>
                                        <p:tav tm="0">
                                          <p:val>
                                            <p:fltVal val="0"/>
                                          </p:val>
                                        </p:tav>
                                        <p:tav tm="100000">
                                          <p:val>
                                            <p:strVal val="#ppt_w"/>
                                          </p:val>
                                        </p:tav>
                                      </p:tavLst>
                                    </p:anim>
                                    <p:anim calcmode="lin" valueType="num">
                                      <p:cBhvr>
                                        <p:cTn id="22" dur="1000" fill="hold"/>
                                        <p:tgtEl>
                                          <p:spTgt spid="5076996"/>
                                        </p:tgtEl>
                                        <p:attrNameLst>
                                          <p:attrName>ppt_h</p:attrName>
                                        </p:attrNameLst>
                                      </p:cBhvr>
                                      <p:tavLst>
                                        <p:tav tm="0">
                                          <p:val>
                                            <p:fltVal val="0"/>
                                          </p:val>
                                        </p:tav>
                                        <p:tav tm="100000">
                                          <p:val>
                                            <p:strVal val="#ppt_h"/>
                                          </p:val>
                                        </p:tav>
                                      </p:tavLst>
                                    </p:anim>
                                    <p:anim calcmode="lin" valueType="num">
                                      <p:cBhvr>
                                        <p:cTn id="23" dur="1000" fill="hold"/>
                                        <p:tgtEl>
                                          <p:spTgt spid="507699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0769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6994" grpId="0" autoUpdateAnimBg="0"/>
      <p:bldP spid="5076995" grpId="0" animBg="1"/>
      <p:bldP spid="507699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96450" name="Rectangle 2"/>
          <p:cNvSpPr>
            <a:spLocks noGrp="1" noChangeArrowheads="1"/>
          </p:cNvSpPr>
          <p:nvPr>
            <p:ph type="title"/>
          </p:nvPr>
        </p:nvSpPr>
        <p:spPr/>
        <p:txBody>
          <a:bodyPr/>
          <a:lstStyle/>
          <a:p>
            <a:endParaRPr lang="en-US" dirty="0"/>
          </a:p>
        </p:txBody>
      </p:sp>
    </p:spTree>
    <p:extLst>
      <p:ext uri="{BB962C8B-B14F-4D97-AF65-F5344CB8AC3E}">
        <p14:creationId xmlns:p14="http://schemas.microsoft.com/office/powerpoint/2010/main" val="38969674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05A5-48F0-440C-B5C4-A04CB0D6BE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9AFB40E-8A51-4205-B52E-68E1A804FD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7890001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338" name="Picture 2" descr="Week 6 World - Content">
            <a:extLst>
              <a:ext uri="{FF2B5EF4-FFF2-40B4-BE49-F238E27FC236}">
                <a16:creationId xmlns:a16="http://schemas.microsoft.com/office/drawing/2014/main" id="{55006578-F56E-48D5-AE0E-9A3207BFA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8419" name="Text Box 3">
            <a:extLst>
              <a:ext uri="{FF2B5EF4-FFF2-40B4-BE49-F238E27FC236}">
                <a16:creationId xmlns:a16="http://schemas.microsoft.com/office/drawing/2014/main" id="{FD408937-4E4A-472B-BCDE-94A0ED20B534}"/>
              </a:ext>
            </a:extLst>
          </p:cNvPr>
          <p:cNvSpPr txBox="1">
            <a:spLocks noChangeArrowheads="1"/>
          </p:cNvSpPr>
          <p:nvPr/>
        </p:nvSpPr>
        <p:spPr bwMode="auto">
          <a:xfrm>
            <a:off x="1573214" y="2209801"/>
            <a:ext cx="9094787" cy="22256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 charset="0"/>
                <a:ea typeface="ＭＳ Ｐゴシック" pitchFamily="1" charset="-128"/>
                <a:cs typeface="Arial" panose="020B0604020202020204" pitchFamily="34" charset="0"/>
              </a:rPr>
              <a:t>The Book Of James, The First Chapter…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“Pure &amp; undefiled religion before God &amp; the Father is this:   </a:t>
            </a:r>
            <a:r>
              <a:rPr kumimoji="0" lang="en-US" sz="28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to visit orphans and widows in their trouble,         and to keep oneself unspotted from the world.”</a:t>
            </a:r>
          </a:p>
        </p:txBody>
      </p:sp>
      <p:pic>
        <p:nvPicPr>
          <p:cNvPr id="1294340" name="Picture 4" descr="C:\Documents and Settings\Owner\My Documents\Educational Illustrations\Animations, Any &amp; All Others\image019.gif">
            <a:extLst>
              <a:ext uri="{FF2B5EF4-FFF2-40B4-BE49-F238E27FC236}">
                <a16:creationId xmlns:a16="http://schemas.microsoft.com/office/drawing/2014/main" id="{806F96F9-F878-464C-98F1-4D912580D5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8421" name="Comment 5">
            <a:extLst>
              <a:ext uri="{FF2B5EF4-FFF2-40B4-BE49-F238E27FC236}">
                <a16:creationId xmlns:a16="http://schemas.microsoft.com/office/drawing/2014/main" id="{35030094-8868-414C-B536-820328617CCA}"/>
              </a:ext>
            </a:extLst>
          </p:cNvPr>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Quaker Saying -  “I lift thee up – thou lift me up – and together we ascend to heaven!”</a:t>
            </a:r>
          </a:p>
        </p:txBody>
      </p:sp>
    </p:spTree>
    <p:extLst>
      <p:ext uri="{BB962C8B-B14F-4D97-AF65-F5344CB8AC3E}">
        <p14:creationId xmlns:p14="http://schemas.microsoft.com/office/powerpoint/2010/main" val="4013474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028419"/>
                                        </p:tgtEl>
                                        <p:attrNameLst>
                                          <p:attrName>style.visibility</p:attrName>
                                        </p:attrNameLst>
                                      </p:cBhvr>
                                      <p:to>
                                        <p:strVal val="visible"/>
                                      </p:to>
                                    </p:set>
                                    <p:anim calcmode="lin" valueType="num">
                                      <p:cBhvr>
                                        <p:cTn id="7" dur="300" fill="hold"/>
                                        <p:tgtEl>
                                          <p:spTgt spid="4028419"/>
                                        </p:tgtEl>
                                        <p:attrNameLst>
                                          <p:attrName>ppt_w</p:attrName>
                                        </p:attrNameLst>
                                      </p:cBhvr>
                                      <p:tavLst>
                                        <p:tav tm="0">
                                          <p:val>
                                            <p:fltVal val="0"/>
                                          </p:val>
                                        </p:tav>
                                        <p:tav tm="100000">
                                          <p:val>
                                            <p:strVal val="#ppt_w"/>
                                          </p:val>
                                        </p:tav>
                                      </p:tavLst>
                                    </p:anim>
                                    <p:anim calcmode="lin" valueType="num">
                                      <p:cBhvr>
                                        <p:cTn id="8" dur="300" fill="hold"/>
                                        <p:tgtEl>
                                          <p:spTgt spid="4028419"/>
                                        </p:tgtEl>
                                        <p:attrNameLst>
                                          <p:attrName>ppt_h</p:attrName>
                                        </p:attrNameLst>
                                      </p:cBhvr>
                                      <p:tavLst>
                                        <p:tav tm="0">
                                          <p:val>
                                            <p:fltVal val="0"/>
                                          </p:val>
                                        </p:tav>
                                        <p:tav tm="100000">
                                          <p:val>
                                            <p:strVal val="#ppt_h"/>
                                          </p:val>
                                        </p:tav>
                                      </p:tavLst>
                                    </p:anim>
                                    <p:anim calcmode="lin" valueType="num">
                                      <p:cBhvr>
                                        <p:cTn id="9" dur="300" fill="hold"/>
                                        <p:tgtEl>
                                          <p:spTgt spid="4028419"/>
                                        </p:tgtEl>
                                        <p:attrNameLst>
                                          <p:attrName>ppt_x</p:attrName>
                                        </p:attrNameLst>
                                      </p:cBhvr>
                                      <p:tavLst>
                                        <p:tav tm="0">
                                          <p:val>
                                            <p:fltVal val="0.5"/>
                                          </p:val>
                                        </p:tav>
                                        <p:tav tm="100000">
                                          <p:val>
                                            <p:strVal val="#ppt_x"/>
                                          </p:val>
                                        </p:tav>
                                      </p:tavLst>
                                    </p:anim>
                                    <p:anim calcmode="lin" valueType="num">
                                      <p:cBhvr>
                                        <p:cTn id="10" dur="300" fill="hold"/>
                                        <p:tgtEl>
                                          <p:spTgt spid="40284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8419"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79044" name="WordArt 4" descr="Paper bag"/>
          <p:cNvSpPr>
            <a:spLocks noChangeArrowheads="1" noChangeShapeType="1" noTextEdit="1"/>
          </p:cNvSpPr>
          <p:nvPr/>
        </p:nvSpPr>
        <p:spPr bwMode="auto">
          <a:xfrm>
            <a:off x="3810000" y="3048000"/>
            <a:ext cx="57150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JAMES CHAPTER TWO</a:t>
            </a:r>
          </a:p>
        </p:txBody>
      </p:sp>
      <p:pic>
        <p:nvPicPr>
          <p:cNvPr id="1879046" name="Picture 6" descr="C:\Documents and Settings\Owner\My Documents\Educational Illustrations\Animations, Any &amp; All Others\angel_right.gif"/>
          <p:cNvPicPr>
            <a:picLocks noChangeAspect="1" noChangeArrowheads="1" noCrop="1"/>
          </p:cNvPicPr>
          <p:nvPr/>
        </p:nvPicPr>
        <p:blipFill>
          <a:blip r:embed="rId5" cstate="print"/>
          <a:srcRect/>
          <a:stretch>
            <a:fillRect/>
          </a:stretch>
        </p:blipFill>
        <p:spPr bwMode="auto">
          <a:xfrm>
            <a:off x="1524002" y="0"/>
            <a:ext cx="949325" cy="1143000"/>
          </a:xfrm>
          <a:prstGeom prst="rect">
            <a:avLst/>
          </a:prstGeom>
          <a:noFill/>
        </p:spPr>
      </p:pic>
    </p:spTree>
    <p:extLst>
      <p:ext uri="{BB962C8B-B14F-4D97-AF65-F5344CB8AC3E}">
        <p14:creationId xmlns:p14="http://schemas.microsoft.com/office/powerpoint/2010/main" val="269861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879044"/>
                                        </p:tgtEl>
                                        <p:attrNameLst>
                                          <p:attrName>style.visibility</p:attrName>
                                        </p:attrNameLst>
                                      </p:cBhvr>
                                      <p:to>
                                        <p:strVal val="visible"/>
                                      </p:to>
                                    </p:set>
                                    <p:anim calcmode="lin" valueType="num">
                                      <p:cBhvr>
                                        <p:cTn id="7" dur="500" fill="hold"/>
                                        <p:tgtEl>
                                          <p:spTgt spid="1879044"/>
                                        </p:tgtEl>
                                        <p:attrNameLst>
                                          <p:attrName>ppt_w</p:attrName>
                                        </p:attrNameLst>
                                      </p:cBhvr>
                                      <p:tavLst>
                                        <p:tav tm="0">
                                          <p:val>
                                            <p:strVal val="4*#ppt_w"/>
                                          </p:val>
                                        </p:tav>
                                        <p:tav tm="100000">
                                          <p:val>
                                            <p:strVal val="#ppt_w"/>
                                          </p:val>
                                        </p:tav>
                                      </p:tavLst>
                                    </p:anim>
                                    <p:anim calcmode="lin" valueType="num">
                                      <p:cBhvr>
                                        <p:cTn id="8" dur="500" fill="hold"/>
                                        <p:tgtEl>
                                          <p:spTgt spid="18790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9044"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0066" name="Rectangle 2"/>
          <p:cNvSpPr>
            <a:spLocks noGrp="1" noChangeArrowheads="1"/>
          </p:cNvSpPr>
          <p:nvPr>
            <p:ph type="title"/>
          </p:nvPr>
        </p:nvSpPr>
        <p:spPr>
          <a:xfrm>
            <a:off x="1981200" y="381000"/>
            <a:ext cx="8229600" cy="609600"/>
          </a:xfrm>
          <a:solidFill>
            <a:srgbClr val="FFFFFF"/>
          </a:solidFill>
        </p:spPr>
        <p:txBody>
          <a:bodyPr/>
          <a:lstStyle/>
          <a:p>
            <a:r>
              <a:rPr lang="en-US" sz="4000">
                <a:effectLst>
                  <a:outerShdw blurRad="38100" dist="38100" dir="2700000" algn="tl">
                    <a:srgbClr val="C0C0C0"/>
                  </a:outerShdw>
                </a:effectLst>
              </a:rPr>
              <a:t>Part One:  Faith Presented Unbiased</a:t>
            </a:r>
          </a:p>
        </p:txBody>
      </p:sp>
      <p:sp>
        <p:nvSpPr>
          <p:cNvPr id="1880067" name="Rectangle 3"/>
          <p:cNvSpPr>
            <a:spLocks noGrp="1" noChangeArrowheads="1"/>
          </p:cNvSpPr>
          <p:nvPr>
            <p:ph type="body" idx="1"/>
          </p:nvPr>
        </p:nvSpPr>
        <p:spPr>
          <a:xfrm>
            <a:off x="2057401" y="1447800"/>
            <a:ext cx="7924800" cy="5029200"/>
          </a:xfrm>
        </p:spPr>
        <p:txBody>
          <a:bodyPr/>
          <a:lstStyle/>
          <a:p>
            <a:pPr>
              <a:buClr>
                <a:srgbClr val="FFFF00"/>
              </a:buClr>
              <a:buFont typeface="Wingdings" pitchFamily="2" charset="2"/>
              <a:buChar char="v"/>
            </a:pPr>
            <a:r>
              <a:rPr lang="en-US" b="1" i="1">
                <a:solidFill>
                  <a:srgbClr val="FFFFFF"/>
                </a:solidFill>
                <a:effectLst>
                  <a:outerShdw blurRad="38100" dist="38100" dir="2700000" algn="tl">
                    <a:srgbClr val="C0C0C0"/>
                  </a:outerShdw>
                </a:effectLst>
              </a:rPr>
              <a:t> The setting is that of an assembly of the saints where two men enter,  one rich and dressed accordingly and the other poor and typically dressed.  The presentation of faith observers will note is seen in the treatment these two visitors receive.  When the two men are treated differently,  the royal law,  “Thou shalt love thy neighbor as thyself”  has been violated and the faith has been           shamefully misrepresented.</a:t>
            </a:r>
            <a:r>
              <a:rPr lang="en-US" b="1">
                <a:effectLst>
                  <a:outerShdw blurRad="38100" dist="38100" dir="2700000" algn="tl">
                    <a:srgbClr val="C0C0C0"/>
                  </a:outerShdw>
                </a:effectLst>
              </a:rPr>
              <a:t> </a:t>
            </a:r>
          </a:p>
        </p:txBody>
      </p:sp>
    </p:spTree>
    <p:extLst>
      <p:ext uri="{BB962C8B-B14F-4D97-AF65-F5344CB8AC3E}">
        <p14:creationId xmlns:p14="http://schemas.microsoft.com/office/powerpoint/2010/main" val="298684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0066">
                                            <p:txEl>
                                              <p:pRg st="0" end="0"/>
                                            </p:txEl>
                                          </p:spTgt>
                                        </p:tgtEl>
                                        <p:attrNameLst>
                                          <p:attrName>style.visibility</p:attrName>
                                        </p:attrNameLst>
                                      </p:cBhvr>
                                      <p:to>
                                        <p:strVal val="visible"/>
                                      </p:to>
                                    </p:set>
                                    <p:anim calcmode="lin" valueType="num">
                                      <p:cBhvr additive="base">
                                        <p:cTn id="7" dur="300" fill="hold"/>
                                        <p:tgtEl>
                                          <p:spTgt spid="1880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0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0067">
                                            <p:txEl>
                                              <p:pRg st="0" end="0"/>
                                            </p:txEl>
                                          </p:spTgt>
                                        </p:tgtEl>
                                        <p:attrNameLst>
                                          <p:attrName>style.visibility</p:attrName>
                                        </p:attrNameLst>
                                      </p:cBhvr>
                                      <p:to>
                                        <p:strVal val="visible"/>
                                      </p:to>
                                    </p:set>
                                    <p:animEffect transition="in" filter="wipe(left)">
                                      <p:cBhvr>
                                        <p:cTn id="13" dur="500"/>
                                        <p:tgtEl>
                                          <p:spTgt spid="1880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0066" grpId="0" build="p" autoUpdateAnimBg="0"/>
      <p:bldP spid="1880067" grpId="0" build="p" autoUpdateAnimBg="0" rev="1"/>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1090" name="Rectangle 2"/>
          <p:cNvSpPr>
            <a:spLocks noGrp="1" noChangeArrowheads="1"/>
          </p:cNvSpPr>
          <p:nvPr>
            <p:ph type="title"/>
          </p:nvPr>
        </p:nvSpPr>
        <p:spPr>
          <a:xfrm>
            <a:off x="1981200" y="381000"/>
            <a:ext cx="8229600" cy="609600"/>
          </a:xfrm>
          <a:solidFill>
            <a:srgbClr val="FFFFFF"/>
          </a:solidFill>
        </p:spPr>
        <p:txBody>
          <a:bodyPr/>
          <a:lstStyle/>
          <a:p>
            <a:r>
              <a:rPr lang="en-US">
                <a:effectLst>
                  <a:outerShdw blurRad="38100" dist="38100" dir="2700000" algn="tl">
                    <a:srgbClr val="C0C0C0"/>
                  </a:outerShdw>
                </a:effectLst>
              </a:rPr>
              <a:t>Part Two:  The Law Of Liberty</a:t>
            </a:r>
          </a:p>
        </p:txBody>
      </p:sp>
      <p:sp>
        <p:nvSpPr>
          <p:cNvPr id="1881091" name="Rectangle 3"/>
          <p:cNvSpPr>
            <a:spLocks noGrp="1" noChangeArrowheads="1"/>
          </p:cNvSpPr>
          <p:nvPr>
            <p:ph type="body" idx="1"/>
          </p:nvPr>
        </p:nvSpPr>
        <p:spPr>
          <a:xfrm>
            <a:off x="2057401" y="1524000"/>
            <a:ext cx="7924800" cy="4953000"/>
          </a:xfrm>
        </p:spPr>
        <p:txBody>
          <a:bodyPr/>
          <a:lstStyle/>
          <a:p>
            <a:pPr>
              <a:buClr>
                <a:srgbClr val="FFFF00"/>
              </a:buClr>
              <a:buFont typeface="Wingdings" pitchFamily="2" charset="2"/>
              <a:buChar char="v"/>
            </a:pPr>
            <a:r>
              <a:rPr lang="en-US" b="1" i="1">
                <a:solidFill>
                  <a:srgbClr val="FFFFFF"/>
                </a:solidFill>
                <a:effectLst>
                  <a:outerShdw blurRad="38100" dist="38100" dir="2700000" algn="tl">
                    <a:srgbClr val="C0C0C0"/>
                  </a:outerShdw>
                </a:effectLst>
              </a:rPr>
              <a:t>  No point of the law may be violated  with impunity. Christians must speak and act in harmony with the law of liberty. “We must be uniform in our practice of faith.” …  The primary reason is because judgment    is coming!  Mercy will be sought &amp; found by those extending mercy to others and denied those lacking in such compassion extended toward their fellowman. </a:t>
            </a:r>
            <a:r>
              <a:rPr lang="en-US" b="1">
                <a:effectLst>
                  <a:outerShdw blurRad="38100" dist="38100" dir="2700000" algn="tl">
                    <a:srgbClr val="C0C0C0"/>
                  </a:outerShdw>
                </a:effectLst>
              </a:rPr>
              <a:t> </a:t>
            </a:r>
          </a:p>
        </p:txBody>
      </p:sp>
    </p:spTree>
    <p:extLst>
      <p:ext uri="{BB962C8B-B14F-4D97-AF65-F5344CB8AC3E}">
        <p14:creationId xmlns:p14="http://schemas.microsoft.com/office/powerpoint/2010/main" val="264351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1090">
                                            <p:txEl>
                                              <p:pRg st="0" end="0"/>
                                            </p:txEl>
                                          </p:spTgt>
                                        </p:tgtEl>
                                        <p:attrNameLst>
                                          <p:attrName>style.visibility</p:attrName>
                                        </p:attrNameLst>
                                      </p:cBhvr>
                                      <p:to>
                                        <p:strVal val="visible"/>
                                      </p:to>
                                    </p:set>
                                    <p:anim calcmode="lin" valueType="num">
                                      <p:cBhvr additive="base">
                                        <p:cTn id="7" dur="300" fill="hold"/>
                                        <p:tgtEl>
                                          <p:spTgt spid="18810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10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1091">
                                            <p:txEl>
                                              <p:pRg st="0" end="0"/>
                                            </p:txEl>
                                          </p:spTgt>
                                        </p:tgtEl>
                                        <p:attrNameLst>
                                          <p:attrName>style.visibility</p:attrName>
                                        </p:attrNameLst>
                                      </p:cBhvr>
                                      <p:to>
                                        <p:strVal val="visible"/>
                                      </p:to>
                                    </p:set>
                                    <p:animEffect transition="in" filter="wipe(left)">
                                      <p:cBhvr>
                                        <p:cTn id="13" dur="500"/>
                                        <p:tgtEl>
                                          <p:spTgt spid="18810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1090" grpId="0" build="p" autoUpdateAnimBg="0"/>
      <p:bldP spid="1881091" grpId="0" build="p" autoUpdateAnimBg="0" rev="1"/>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882114" name="Rectangle 2"/>
          <p:cNvSpPr>
            <a:spLocks noGrp="1" noChangeArrowheads="1"/>
          </p:cNvSpPr>
          <p:nvPr>
            <p:ph type="title"/>
          </p:nvPr>
        </p:nvSpPr>
        <p:spPr>
          <a:xfrm>
            <a:off x="1981200" y="381000"/>
            <a:ext cx="8229600" cy="533400"/>
          </a:xfrm>
          <a:solidFill>
            <a:srgbClr val="FFFFFF"/>
          </a:solidFill>
        </p:spPr>
        <p:txBody>
          <a:bodyPr/>
          <a:lstStyle/>
          <a:p>
            <a:r>
              <a:rPr lang="en-US" sz="4000">
                <a:effectLst>
                  <a:outerShdw blurRad="38100" dist="38100" dir="2700000" algn="tl">
                    <a:srgbClr val="C0C0C0"/>
                  </a:outerShdw>
                </a:effectLst>
              </a:rPr>
              <a:t>Part Three:  Justification By Works</a:t>
            </a:r>
          </a:p>
        </p:txBody>
      </p:sp>
      <p:sp>
        <p:nvSpPr>
          <p:cNvPr id="1882115" name="Rectangle 3"/>
          <p:cNvSpPr>
            <a:spLocks noGrp="1" noChangeArrowheads="1"/>
          </p:cNvSpPr>
          <p:nvPr>
            <p:ph type="body" idx="1"/>
          </p:nvPr>
        </p:nvSpPr>
        <p:spPr>
          <a:xfrm>
            <a:off x="2057400" y="914400"/>
            <a:ext cx="8001000" cy="5562600"/>
          </a:xfrm>
        </p:spPr>
        <p:txBody>
          <a:bodyPr/>
          <a:lstStyle/>
          <a:p>
            <a:pPr>
              <a:lnSpc>
                <a:spcPct val="90000"/>
              </a:lnSpc>
              <a:buClr>
                <a:srgbClr val="FFFF00"/>
              </a:buClr>
              <a:buFont typeface="Wingdings" pitchFamily="2" charset="2"/>
              <a:buChar char="v"/>
            </a:pPr>
            <a:r>
              <a:rPr lang="en-US" sz="2800" b="1" i="1">
                <a:solidFill>
                  <a:srgbClr val="FFFFFF"/>
                </a:solidFill>
                <a:effectLst>
                  <a:outerShdw blurRad="38100" dist="38100" dir="2700000" algn="tl">
                    <a:srgbClr val="C0C0C0"/>
                  </a:outerShdw>
                </a:effectLst>
              </a:rPr>
              <a:t> The three main points within this chapter are unified by its theme of  “the demonstration of faith.”   Salvation is emptied out of a faith void of demonstration(v. 14).  An obvious requirement of daily sustenance left unsupplied constitutes a “dead faith” (vv. 15-17).  James wrote,  “Yea,  a man may say,  Thou hast faith, and I have works:  show me thy faith without thy works,  and I will show thee my faith by my works” (v.18).  The existence of faith is verified in the corresponding actions it generates.  Moreover, the only time the term ‘faith only’ appears in the Bible is verse 24:  </a:t>
            </a:r>
            <a:r>
              <a:rPr lang="en-US" sz="3600" b="1" i="1">
                <a:solidFill>
                  <a:srgbClr val="FFFFFF"/>
                </a:solidFill>
                <a:effectLst>
                  <a:outerShdw blurRad="38100" dist="38100" dir="2700000" algn="tl">
                    <a:srgbClr val="C0C0C0"/>
                  </a:outerShdw>
                </a:effectLst>
              </a:rPr>
              <a:t>“Ye see then how that by works a man is justified,  and not by faith only!”</a:t>
            </a:r>
            <a:r>
              <a:rPr lang="en-US" sz="2800" b="1" i="1">
                <a:solidFill>
                  <a:srgbClr val="FFFFFF"/>
                </a:solidFill>
                <a:effectLst>
                  <a:outerShdw blurRad="38100" dist="38100" dir="2700000" algn="tl">
                    <a:srgbClr val="C0C0C0"/>
                  </a:outerShdw>
                </a:effectLst>
              </a:rPr>
              <a:t>       </a:t>
            </a:r>
            <a:r>
              <a:rPr lang="en-US" sz="2800" b="1">
                <a:effectLst>
                  <a:outerShdw blurRad="38100" dist="38100" dir="2700000" algn="tl">
                    <a:srgbClr val="C0C0C0"/>
                  </a:outerShdw>
                </a:effectLst>
              </a:rPr>
              <a:t> </a:t>
            </a:r>
          </a:p>
        </p:txBody>
      </p:sp>
      <p:sp>
        <p:nvSpPr>
          <p:cNvPr id="1882116" name="WordArt 4"/>
          <p:cNvSpPr>
            <a:spLocks noChangeArrowheads="1" noChangeShapeType="1" noTextEdit="1"/>
          </p:cNvSpPr>
          <p:nvPr/>
        </p:nvSpPr>
        <p:spPr bwMode="auto">
          <a:xfrm>
            <a:off x="2286001" y="1143000"/>
            <a:ext cx="7467600" cy="54102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...not by faith only!</a:t>
            </a:r>
          </a:p>
        </p:txBody>
      </p:sp>
    </p:spTree>
    <p:extLst>
      <p:ext uri="{BB962C8B-B14F-4D97-AF65-F5344CB8AC3E}">
        <p14:creationId xmlns:p14="http://schemas.microsoft.com/office/powerpoint/2010/main" val="42058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2114">
                                            <p:txEl>
                                              <p:pRg st="0" end="0"/>
                                            </p:txEl>
                                          </p:spTgt>
                                        </p:tgtEl>
                                        <p:attrNameLst>
                                          <p:attrName>style.visibility</p:attrName>
                                        </p:attrNameLst>
                                      </p:cBhvr>
                                      <p:to>
                                        <p:strVal val="visible"/>
                                      </p:to>
                                    </p:set>
                                    <p:anim calcmode="lin" valueType="num">
                                      <p:cBhvr additive="base">
                                        <p:cTn id="7" dur="300" fill="hold"/>
                                        <p:tgtEl>
                                          <p:spTgt spid="18821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21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2115">
                                            <p:txEl>
                                              <p:pRg st="0" end="0"/>
                                            </p:txEl>
                                          </p:spTgt>
                                        </p:tgtEl>
                                        <p:attrNameLst>
                                          <p:attrName>style.visibility</p:attrName>
                                        </p:attrNameLst>
                                      </p:cBhvr>
                                      <p:to>
                                        <p:strVal val="visible"/>
                                      </p:to>
                                    </p:set>
                                    <p:animEffect transition="in" filter="wipe(left)">
                                      <p:cBhvr>
                                        <p:cTn id="13" dur="500"/>
                                        <p:tgtEl>
                                          <p:spTgt spid="18821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82116"/>
                                        </p:tgtEl>
                                        <p:attrNameLst>
                                          <p:attrName>style.visibility</p:attrName>
                                        </p:attrNameLst>
                                      </p:cBhvr>
                                      <p:to>
                                        <p:strVal val="visible"/>
                                      </p:to>
                                    </p:set>
                                    <p:anim calcmode="lin" valueType="num">
                                      <p:cBhvr additive="base">
                                        <p:cTn id="18" dur="500" fill="hold"/>
                                        <p:tgtEl>
                                          <p:spTgt spid="1882116"/>
                                        </p:tgtEl>
                                        <p:attrNameLst>
                                          <p:attrName>ppt_x</p:attrName>
                                        </p:attrNameLst>
                                      </p:cBhvr>
                                      <p:tavLst>
                                        <p:tav tm="0">
                                          <p:val>
                                            <p:strVal val="1+#ppt_w/2"/>
                                          </p:val>
                                        </p:tav>
                                        <p:tav tm="100000">
                                          <p:val>
                                            <p:strVal val="#ppt_x"/>
                                          </p:val>
                                        </p:tav>
                                      </p:tavLst>
                                    </p:anim>
                                    <p:anim calcmode="lin" valueType="num">
                                      <p:cBhvr additive="base">
                                        <p:cTn id="19" dur="500" fill="hold"/>
                                        <p:tgtEl>
                                          <p:spTgt spid="18821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114" grpId="0" build="p" autoUpdateAnimBg="0"/>
      <p:bldP spid="1882115" grpId="0" build="p" autoUpdateAnimBg="0" rev="1"/>
      <p:bldP spid="188211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481B-3317-4A0C-B252-D1E4647E2FFE}"/>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1AC49E68-E534-48CA-BB4D-D63B66CB8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6" y="0"/>
            <a:ext cx="12282435" cy="6858000"/>
          </a:xfrm>
          <a:prstGeom prst="rect">
            <a:avLst/>
          </a:prstGeom>
        </p:spPr>
      </p:pic>
    </p:spTree>
    <p:extLst>
      <p:ext uri="{BB962C8B-B14F-4D97-AF65-F5344CB8AC3E}">
        <p14:creationId xmlns:p14="http://schemas.microsoft.com/office/powerpoint/2010/main" val="29418646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a:xfrm>
            <a:off x="1981200" y="381000"/>
            <a:ext cx="8229600" cy="457200"/>
          </a:xfrm>
          <a:solidFill>
            <a:srgbClr val="FFFFFF"/>
          </a:solidFill>
        </p:spPr>
        <p:txBody>
          <a:bodyPr/>
          <a:lstStyle/>
          <a:p>
            <a:r>
              <a:rPr lang="en-US" sz="4000">
                <a:effectLst>
                  <a:outerShdw blurRad="38100" dist="38100" dir="2700000" algn="tl">
                    <a:srgbClr val="C0C0C0"/>
                  </a:outerShdw>
                </a:effectLst>
              </a:rPr>
              <a:t>Part Four:  Necessary Conclusions </a:t>
            </a:r>
          </a:p>
        </p:txBody>
      </p:sp>
      <p:sp>
        <p:nvSpPr>
          <p:cNvPr id="1883139" name="Rectangle 3"/>
          <p:cNvSpPr>
            <a:spLocks noGrp="1" noChangeArrowheads="1"/>
          </p:cNvSpPr>
          <p:nvPr>
            <p:ph type="body" idx="1"/>
          </p:nvPr>
        </p:nvSpPr>
        <p:spPr>
          <a:xfrm>
            <a:off x="1981200" y="914400"/>
            <a:ext cx="8305800" cy="5562600"/>
          </a:xfrm>
        </p:spPr>
        <p:txBody>
          <a:bodyPr/>
          <a:lstStyle/>
          <a:p>
            <a:pPr>
              <a:lnSpc>
                <a:spcPct val="90000"/>
              </a:lnSpc>
              <a:buClr>
                <a:srgbClr val="FFFF00"/>
              </a:buClr>
              <a:buFont typeface="Wingdings" pitchFamily="2" charset="2"/>
              <a:buChar char="v"/>
            </a:pPr>
            <a:r>
              <a:rPr lang="en-US" b="1" i="1">
                <a:solidFill>
                  <a:srgbClr val="FFFFFF"/>
                </a:solidFill>
                <a:effectLst>
                  <a:outerShdw blurRad="38100" dist="38100" dir="2700000" algn="tl">
                    <a:srgbClr val="C0C0C0"/>
                  </a:outerShdw>
                </a:effectLst>
              </a:rPr>
              <a:t>  The royal law and the law of liberty find expression in the subject of justification by works.  The law of God establishes the rule   of conduct or action and limits behaviors &amp; activities to the standard of acceptability as authorized by the revealed word of God, the Bible.  Thus,  we must be unbiased in our presentation of faith,  vv. 1–9.   We must be uniform in our practice of faith,  vv. 10-13.  Finally,  we must also be undaunted in our performance of faith,  vv. 14-26.  Together,  this is the “demonstration of faith”  about which James wrote.</a:t>
            </a:r>
            <a:r>
              <a:rPr lang="en-US" sz="2800" b="1" i="1">
                <a:solidFill>
                  <a:srgbClr val="FFFFFF"/>
                </a:solidFill>
                <a:effectLst>
                  <a:outerShdw blurRad="38100" dist="38100" dir="2700000" algn="tl">
                    <a:srgbClr val="C0C0C0"/>
                  </a:outerShdw>
                </a:effectLst>
              </a:rPr>
              <a:t>  </a:t>
            </a:r>
            <a:r>
              <a:rPr lang="en-US" sz="2800" b="1">
                <a:effectLst>
                  <a:outerShdw blurRad="38100" dist="38100" dir="2700000" algn="tl">
                    <a:srgbClr val="C0C0C0"/>
                  </a:outerShdw>
                </a:effectLst>
              </a:rPr>
              <a:t> </a:t>
            </a:r>
          </a:p>
        </p:txBody>
      </p:sp>
    </p:spTree>
    <p:extLst>
      <p:ext uri="{BB962C8B-B14F-4D97-AF65-F5344CB8AC3E}">
        <p14:creationId xmlns:p14="http://schemas.microsoft.com/office/powerpoint/2010/main" val="194221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883138">
                                            <p:txEl>
                                              <p:pRg st="0" end="0"/>
                                            </p:txEl>
                                          </p:spTgt>
                                        </p:tgtEl>
                                        <p:attrNameLst>
                                          <p:attrName>style.visibility</p:attrName>
                                        </p:attrNameLst>
                                      </p:cBhvr>
                                      <p:to>
                                        <p:strVal val="visible"/>
                                      </p:to>
                                    </p:set>
                                    <p:anim calcmode="lin" valueType="num">
                                      <p:cBhvr additive="base">
                                        <p:cTn id="7" dur="75" fill="hold"/>
                                        <p:tgtEl>
                                          <p:spTgt spid="188313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88313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1883139">
                                            <p:txEl>
                                              <p:pRg st="0" end="0"/>
                                            </p:txEl>
                                          </p:spTgt>
                                        </p:tgtEl>
                                        <p:attrNameLst>
                                          <p:attrName>style.visibility</p:attrName>
                                        </p:attrNameLst>
                                      </p:cBhvr>
                                      <p:to>
                                        <p:strVal val="visible"/>
                                      </p:to>
                                    </p:set>
                                    <p:animEffect transition="in" filter="wipe(up)">
                                      <p:cBhvr>
                                        <p:cTn id="13" dur="75"/>
                                        <p:tgtEl>
                                          <p:spTgt spid="18831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3138" grpId="0" build="p" autoUpdateAnimBg="0"/>
      <p:bldP spid="1883139"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3AF0-680E-4244-8B93-809C9F1EFF1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196EB4B-7985-4D79-8D9C-B97460E9E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31642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32994" name="Rectangle 2"/>
          <p:cNvSpPr>
            <a:spLocks noGrp="1" noChangeArrowheads="1"/>
          </p:cNvSpPr>
          <p:nvPr>
            <p:ph type="title"/>
          </p:nvPr>
        </p:nvSpPr>
        <p:spPr>
          <a:xfrm>
            <a:off x="395927" y="348792"/>
            <a:ext cx="11265030" cy="870408"/>
          </a:xfrm>
        </p:spPr>
        <p:txBody>
          <a:bodyPr/>
          <a:lstStyle/>
          <a:p>
            <a:r>
              <a:rPr lang="en-US" sz="5400" u="sng" dirty="0">
                <a:solidFill>
                  <a:schemeClr val="accent1"/>
                </a:solidFill>
                <a:effectLst>
                  <a:outerShdw blurRad="38100" dist="38100" dir="2700000" algn="tl">
                    <a:srgbClr val="000000">
                      <a:alpha val="43137"/>
                    </a:srgbClr>
                  </a:outerShdw>
                </a:effectLst>
              </a:rPr>
              <a:t>HISTORY OF THE CHRISTIAN AGE</a:t>
            </a:r>
          </a:p>
        </p:txBody>
      </p:sp>
      <p:sp>
        <p:nvSpPr>
          <p:cNvPr id="5332995" name="Rectangle 3"/>
          <p:cNvSpPr>
            <a:spLocks noGrp="1" noChangeArrowheads="1"/>
          </p:cNvSpPr>
          <p:nvPr>
            <p:ph type="body" idx="1"/>
          </p:nvPr>
        </p:nvSpPr>
        <p:spPr>
          <a:xfrm>
            <a:off x="1" y="1328286"/>
            <a:ext cx="12192000" cy="4767714"/>
          </a:xfrm>
        </p:spPr>
        <p:txBody>
          <a:bodyPr/>
          <a:lstStyle/>
          <a:p>
            <a:r>
              <a:rPr lang="en-US" sz="4800" b="1" dirty="0">
                <a:solidFill>
                  <a:srgbClr val="FFFFCC"/>
                </a:solidFill>
                <a:effectLst>
                  <a:outerShdw blurRad="38100" dist="38100" dir="2700000" algn="tl">
                    <a:srgbClr val="000000">
                      <a:alpha val="43137"/>
                    </a:srgbClr>
                  </a:outerShdw>
                </a:effectLst>
              </a:rPr>
              <a:t>THE AGE OF JESUS &amp; THE APOSTLES</a:t>
            </a:r>
          </a:p>
          <a:p>
            <a:r>
              <a:rPr lang="en-US" sz="4800" b="1" dirty="0">
                <a:solidFill>
                  <a:srgbClr val="FFFF99"/>
                </a:solidFill>
                <a:effectLst>
                  <a:outerShdw blurRad="38100" dist="38100" dir="2700000" algn="tl">
                    <a:srgbClr val="000000">
                      <a:alpha val="43137"/>
                    </a:srgbClr>
                  </a:outerShdw>
                </a:effectLst>
              </a:rPr>
              <a:t>THE AGE OF EARLY CHRISTIANITY</a:t>
            </a:r>
          </a:p>
          <a:p>
            <a:r>
              <a:rPr lang="en-US" sz="4800" b="1" dirty="0">
                <a:solidFill>
                  <a:srgbClr val="FFFF99"/>
                </a:solidFill>
                <a:effectLst>
                  <a:outerShdw blurRad="38100" dist="38100" dir="2700000" algn="tl">
                    <a:srgbClr val="000000">
                      <a:alpha val="43137"/>
                    </a:srgbClr>
                  </a:outerShdw>
                </a:effectLst>
              </a:rPr>
              <a:t>THE AGE OF STATE RECOGNITION</a:t>
            </a:r>
          </a:p>
          <a:p>
            <a:r>
              <a:rPr lang="en-US" sz="4800" b="1" dirty="0">
                <a:solidFill>
                  <a:srgbClr val="FFFF66"/>
                </a:solidFill>
                <a:effectLst>
                  <a:outerShdw blurRad="38100" dist="38100" dir="2700000" algn="tl">
                    <a:srgbClr val="000000">
                      <a:alpha val="43137"/>
                    </a:srgbClr>
                  </a:outerShdw>
                </a:effectLst>
              </a:rPr>
              <a:t>THE AGE OF OFFICIAL DOMINANCE</a:t>
            </a:r>
          </a:p>
          <a:p>
            <a:r>
              <a:rPr lang="en-US" sz="4800" b="1" dirty="0">
                <a:solidFill>
                  <a:srgbClr val="FFFF00"/>
                </a:solidFill>
                <a:effectLst>
                  <a:outerShdw blurRad="38100" dist="38100" dir="2700000" algn="tl">
                    <a:srgbClr val="000000">
                      <a:alpha val="43137"/>
                    </a:srgbClr>
                  </a:outerShdw>
                </a:effectLst>
              </a:rPr>
              <a:t>THE AGE OF HOLY ROMAN EMPIRE</a:t>
            </a:r>
          </a:p>
          <a:p>
            <a:r>
              <a:rPr lang="en-US" sz="4800" b="1" dirty="0">
                <a:solidFill>
                  <a:srgbClr val="FFCC00"/>
                </a:solidFill>
                <a:effectLst>
                  <a:outerShdw blurRad="38100" dist="38100" dir="2700000" algn="tl">
                    <a:srgbClr val="000000">
                      <a:alpha val="43137"/>
                    </a:srgbClr>
                  </a:outerShdw>
                </a:effectLst>
              </a:rPr>
              <a:t>THE AGE OF PROTESTANT REFORM</a:t>
            </a:r>
          </a:p>
          <a:p>
            <a:endParaRPr lang="en-US" b="1" dirty="0">
              <a:solidFill>
                <a:srgbClr val="FF9900"/>
              </a:solidFill>
              <a:effectLst>
                <a:outerShdw blurRad="38100" dist="38100" dir="2700000" algn="tl">
                  <a:srgbClr val="C0C0C0"/>
                </a:outerShdw>
              </a:effectLst>
            </a:endParaRPr>
          </a:p>
        </p:txBody>
      </p:sp>
    </p:spTree>
    <p:extLst>
      <p:ext uri="{BB962C8B-B14F-4D97-AF65-F5344CB8AC3E}">
        <p14:creationId xmlns:p14="http://schemas.microsoft.com/office/powerpoint/2010/main" val="7727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5332994"/>
                                        </p:tgtEl>
                                        <p:attrNameLst>
                                          <p:attrName>style.visibility</p:attrName>
                                        </p:attrNameLst>
                                      </p:cBhvr>
                                      <p:to>
                                        <p:strVal val="visible"/>
                                      </p:to>
                                    </p:set>
                                    <p:anim calcmode="lin" valueType="num">
                                      <p:cBhvr>
                                        <p:cTn id="7" dur="300" fill="hold"/>
                                        <p:tgtEl>
                                          <p:spTgt spid="5332994"/>
                                        </p:tgtEl>
                                        <p:attrNameLst>
                                          <p:attrName>ppt_w</p:attrName>
                                        </p:attrNameLst>
                                      </p:cBhvr>
                                      <p:tavLst>
                                        <p:tav tm="0">
                                          <p:val>
                                            <p:strVal val="4/3*#ppt_w"/>
                                          </p:val>
                                        </p:tav>
                                        <p:tav tm="100000">
                                          <p:val>
                                            <p:strVal val="#ppt_w"/>
                                          </p:val>
                                        </p:tav>
                                      </p:tavLst>
                                    </p:anim>
                                    <p:anim calcmode="lin" valueType="num">
                                      <p:cBhvr>
                                        <p:cTn id="8" dur="300" fill="hold"/>
                                        <p:tgtEl>
                                          <p:spTgt spid="533299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wd">
                                    <p:tmPct val="100000"/>
                                  </p:iterate>
                                  <p:childTnLst>
                                    <p:set>
                                      <p:cBhvr>
                                        <p:cTn id="12" dur="1" fill="hold">
                                          <p:stCondLst>
                                            <p:cond delay="0"/>
                                          </p:stCondLst>
                                        </p:cTn>
                                        <p:tgtEl>
                                          <p:spTgt spid="5332995">
                                            <p:txEl>
                                              <p:pRg st="0" end="0"/>
                                            </p:txEl>
                                          </p:spTgt>
                                        </p:tgtEl>
                                        <p:attrNameLst>
                                          <p:attrName>style.visibility</p:attrName>
                                        </p:attrNameLst>
                                      </p:cBhvr>
                                      <p:to>
                                        <p:strVal val="visible"/>
                                      </p:to>
                                    </p:set>
                                    <p:anim calcmode="lin" valueType="num">
                                      <p:cBhvr>
                                        <p:cTn id="13" dur="300" fill="hold"/>
                                        <p:tgtEl>
                                          <p:spTgt spid="533299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5332995">
                                            <p:txEl>
                                              <p:pRg st="0" end="0"/>
                                            </p:txEl>
                                          </p:spTgt>
                                        </p:tgtEl>
                                        <p:attrNameLst>
                                          <p:attrName>ppt_h</p:attrName>
                                        </p:attrNameLst>
                                      </p:cBhvr>
                                      <p:tavLst>
                                        <p:tav tm="0">
                                          <p:val>
                                            <p:fltVal val="0"/>
                                          </p:val>
                                        </p:tav>
                                        <p:tav tm="100000">
                                          <p:val>
                                            <p:strVal val="#ppt_h"/>
                                          </p:val>
                                        </p:tav>
                                      </p:tavLst>
                                    </p:anim>
                                    <p:anim calcmode="lin" valueType="num">
                                      <p:cBhvr>
                                        <p:cTn id="15" dur="300" fill="hold"/>
                                        <p:tgtEl>
                                          <p:spTgt spid="5332995">
                                            <p:txEl>
                                              <p:pRg st="0" end="0"/>
                                            </p:txEl>
                                          </p:spTgt>
                                        </p:tgtEl>
                                        <p:attrNameLst>
                                          <p:attrName>ppt_x</p:attrName>
                                        </p:attrNameLst>
                                      </p:cBhvr>
                                      <p:tavLst>
                                        <p:tav tm="0">
                                          <p:val>
                                            <p:fltVal val="0.5"/>
                                          </p:val>
                                        </p:tav>
                                        <p:tav tm="100000">
                                          <p:val>
                                            <p:strVal val="#ppt_x"/>
                                          </p:val>
                                        </p:tav>
                                      </p:tavLst>
                                    </p:anim>
                                    <p:anim calcmode="lin" valueType="num">
                                      <p:cBhvr>
                                        <p:cTn id="16" dur="300" fill="hold"/>
                                        <p:tgtEl>
                                          <p:spTgt spid="53329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wd">
                                    <p:tmPct val="100000"/>
                                  </p:iterate>
                                  <p:childTnLst>
                                    <p:set>
                                      <p:cBhvr>
                                        <p:cTn id="20" dur="1" fill="hold">
                                          <p:stCondLst>
                                            <p:cond delay="0"/>
                                          </p:stCondLst>
                                        </p:cTn>
                                        <p:tgtEl>
                                          <p:spTgt spid="5332995">
                                            <p:txEl>
                                              <p:pRg st="1" end="1"/>
                                            </p:txEl>
                                          </p:spTgt>
                                        </p:tgtEl>
                                        <p:attrNameLst>
                                          <p:attrName>style.visibility</p:attrName>
                                        </p:attrNameLst>
                                      </p:cBhvr>
                                      <p:to>
                                        <p:strVal val="visible"/>
                                      </p:to>
                                    </p:set>
                                    <p:anim calcmode="lin" valueType="num">
                                      <p:cBhvr>
                                        <p:cTn id="21" dur="300" fill="hold"/>
                                        <p:tgtEl>
                                          <p:spTgt spid="5332995">
                                            <p:txEl>
                                              <p:pRg st="1" end="1"/>
                                            </p:txEl>
                                          </p:spTgt>
                                        </p:tgtEl>
                                        <p:attrNameLst>
                                          <p:attrName>ppt_w</p:attrName>
                                        </p:attrNameLst>
                                      </p:cBhvr>
                                      <p:tavLst>
                                        <p:tav tm="0">
                                          <p:val>
                                            <p:fltVal val="0"/>
                                          </p:val>
                                        </p:tav>
                                        <p:tav tm="100000">
                                          <p:val>
                                            <p:strVal val="#ppt_w"/>
                                          </p:val>
                                        </p:tav>
                                      </p:tavLst>
                                    </p:anim>
                                    <p:anim calcmode="lin" valueType="num">
                                      <p:cBhvr>
                                        <p:cTn id="22" dur="300" fill="hold"/>
                                        <p:tgtEl>
                                          <p:spTgt spid="5332995">
                                            <p:txEl>
                                              <p:pRg st="1" end="1"/>
                                            </p:txEl>
                                          </p:spTgt>
                                        </p:tgtEl>
                                        <p:attrNameLst>
                                          <p:attrName>ppt_h</p:attrName>
                                        </p:attrNameLst>
                                      </p:cBhvr>
                                      <p:tavLst>
                                        <p:tav tm="0">
                                          <p:val>
                                            <p:fltVal val="0"/>
                                          </p:val>
                                        </p:tav>
                                        <p:tav tm="100000">
                                          <p:val>
                                            <p:strVal val="#ppt_h"/>
                                          </p:val>
                                        </p:tav>
                                      </p:tavLst>
                                    </p:anim>
                                    <p:anim calcmode="lin" valueType="num">
                                      <p:cBhvr>
                                        <p:cTn id="23" dur="300" fill="hold"/>
                                        <p:tgtEl>
                                          <p:spTgt spid="5332995">
                                            <p:txEl>
                                              <p:pRg st="1" end="1"/>
                                            </p:txEl>
                                          </p:spTgt>
                                        </p:tgtEl>
                                        <p:attrNameLst>
                                          <p:attrName>ppt_x</p:attrName>
                                        </p:attrNameLst>
                                      </p:cBhvr>
                                      <p:tavLst>
                                        <p:tav tm="0">
                                          <p:val>
                                            <p:fltVal val="0.5"/>
                                          </p:val>
                                        </p:tav>
                                        <p:tav tm="100000">
                                          <p:val>
                                            <p:strVal val="#ppt_x"/>
                                          </p:val>
                                        </p:tav>
                                      </p:tavLst>
                                    </p:anim>
                                    <p:anim calcmode="lin" valueType="num">
                                      <p:cBhvr>
                                        <p:cTn id="24" dur="300" fill="hold"/>
                                        <p:tgtEl>
                                          <p:spTgt spid="533299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iterate type="wd">
                                    <p:tmPct val="100000"/>
                                  </p:iterate>
                                  <p:childTnLst>
                                    <p:set>
                                      <p:cBhvr>
                                        <p:cTn id="28" dur="1" fill="hold">
                                          <p:stCondLst>
                                            <p:cond delay="0"/>
                                          </p:stCondLst>
                                        </p:cTn>
                                        <p:tgtEl>
                                          <p:spTgt spid="5332995">
                                            <p:txEl>
                                              <p:pRg st="2" end="2"/>
                                            </p:txEl>
                                          </p:spTgt>
                                        </p:tgtEl>
                                        <p:attrNameLst>
                                          <p:attrName>style.visibility</p:attrName>
                                        </p:attrNameLst>
                                      </p:cBhvr>
                                      <p:to>
                                        <p:strVal val="visible"/>
                                      </p:to>
                                    </p:set>
                                    <p:anim calcmode="lin" valueType="num">
                                      <p:cBhvr>
                                        <p:cTn id="29" dur="300" fill="hold"/>
                                        <p:tgtEl>
                                          <p:spTgt spid="5332995">
                                            <p:txEl>
                                              <p:pRg st="2" end="2"/>
                                            </p:txEl>
                                          </p:spTgt>
                                        </p:tgtEl>
                                        <p:attrNameLst>
                                          <p:attrName>ppt_w</p:attrName>
                                        </p:attrNameLst>
                                      </p:cBhvr>
                                      <p:tavLst>
                                        <p:tav tm="0">
                                          <p:val>
                                            <p:fltVal val="0"/>
                                          </p:val>
                                        </p:tav>
                                        <p:tav tm="100000">
                                          <p:val>
                                            <p:strVal val="#ppt_w"/>
                                          </p:val>
                                        </p:tav>
                                      </p:tavLst>
                                    </p:anim>
                                    <p:anim calcmode="lin" valueType="num">
                                      <p:cBhvr>
                                        <p:cTn id="30" dur="300" fill="hold"/>
                                        <p:tgtEl>
                                          <p:spTgt spid="5332995">
                                            <p:txEl>
                                              <p:pRg st="2" end="2"/>
                                            </p:txEl>
                                          </p:spTgt>
                                        </p:tgtEl>
                                        <p:attrNameLst>
                                          <p:attrName>ppt_h</p:attrName>
                                        </p:attrNameLst>
                                      </p:cBhvr>
                                      <p:tavLst>
                                        <p:tav tm="0">
                                          <p:val>
                                            <p:fltVal val="0"/>
                                          </p:val>
                                        </p:tav>
                                        <p:tav tm="100000">
                                          <p:val>
                                            <p:strVal val="#ppt_h"/>
                                          </p:val>
                                        </p:tav>
                                      </p:tavLst>
                                    </p:anim>
                                    <p:anim calcmode="lin" valueType="num">
                                      <p:cBhvr>
                                        <p:cTn id="31" dur="300" fill="hold"/>
                                        <p:tgtEl>
                                          <p:spTgt spid="5332995">
                                            <p:txEl>
                                              <p:pRg st="2" end="2"/>
                                            </p:txEl>
                                          </p:spTgt>
                                        </p:tgtEl>
                                        <p:attrNameLst>
                                          <p:attrName>ppt_x</p:attrName>
                                        </p:attrNameLst>
                                      </p:cBhvr>
                                      <p:tavLst>
                                        <p:tav tm="0">
                                          <p:val>
                                            <p:fltVal val="0.5"/>
                                          </p:val>
                                        </p:tav>
                                        <p:tav tm="100000">
                                          <p:val>
                                            <p:strVal val="#ppt_x"/>
                                          </p:val>
                                        </p:tav>
                                      </p:tavLst>
                                    </p:anim>
                                    <p:anim calcmode="lin" valueType="num">
                                      <p:cBhvr>
                                        <p:cTn id="32" dur="300" fill="hold"/>
                                        <p:tgtEl>
                                          <p:spTgt spid="5332995">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iterate type="wd">
                                    <p:tmPct val="100000"/>
                                  </p:iterate>
                                  <p:childTnLst>
                                    <p:set>
                                      <p:cBhvr>
                                        <p:cTn id="36" dur="1" fill="hold">
                                          <p:stCondLst>
                                            <p:cond delay="0"/>
                                          </p:stCondLst>
                                        </p:cTn>
                                        <p:tgtEl>
                                          <p:spTgt spid="5332995">
                                            <p:txEl>
                                              <p:pRg st="3" end="3"/>
                                            </p:txEl>
                                          </p:spTgt>
                                        </p:tgtEl>
                                        <p:attrNameLst>
                                          <p:attrName>style.visibility</p:attrName>
                                        </p:attrNameLst>
                                      </p:cBhvr>
                                      <p:to>
                                        <p:strVal val="visible"/>
                                      </p:to>
                                    </p:set>
                                    <p:anim calcmode="lin" valueType="num">
                                      <p:cBhvr>
                                        <p:cTn id="37" dur="300" fill="hold"/>
                                        <p:tgtEl>
                                          <p:spTgt spid="5332995">
                                            <p:txEl>
                                              <p:pRg st="3" end="3"/>
                                            </p:txEl>
                                          </p:spTgt>
                                        </p:tgtEl>
                                        <p:attrNameLst>
                                          <p:attrName>ppt_w</p:attrName>
                                        </p:attrNameLst>
                                      </p:cBhvr>
                                      <p:tavLst>
                                        <p:tav tm="0">
                                          <p:val>
                                            <p:fltVal val="0"/>
                                          </p:val>
                                        </p:tav>
                                        <p:tav tm="100000">
                                          <p:val>
                                            <p:strVal val="#ppt_w"/>
                                          </p:val>
                                        </p:tav>
                                      </p:tavLst>
                                    </p:anim>
                                    <p:anim calcmode="lin" valueType="num">
                                      <p:cBhvr>
                                        <p:cTn id="38" dur="300" fill="hold"/>
                                        <p:tgtEl>
                                          <p:spTgt spid="5332995">
                                            <p:txEl>
                                              <p:pRg st="3" end="3"/>
                                            </p:txEl>
                                          </p:spTgt>
                                        </p:tgtEl>
                                        <p:attrNameLst>
                                          <p:attrName>ppt_h</p:attrName>
                                        </p:attrNameLst>
                                      </p:cBhvr>
                                      <p:tavLst>
                                        <p:tav tm="0">
                                          <p:val>
                                            <p:fltVal val="0"/>
                                          </p:val>
                                        </p:tav>
                                        <p:tav tm="100000">
                                          <p:val>
                                            <p:strVal val="#ppt_h"/>
                                          </p:val>
                                        </p:tav>
                                      </p:tavLst>
                                    </p:anim>
                                    <p:anim calcmode="lin" valueType="num">
                                      <p:cBhvr>
                                        <p:cTn id="39" dur="300" fill="hold"/>
                                        <p:tgtEl>
                                          <p:spTgt spid="5332995">
                                            <p:txEl>
                                              <p:pRg st="3" end="3"/>
                                            </p:txEl>
                                          </p:spTgt>
                                        </p:tgtEl>
                                        <p:attrNameLst>
                                          <p:attrName>ppt_x</p:attrName>
                                        </p:attrNameLst>
                                      </p:cBhvr>
                                      <p:tavLst>
                                        <p:tav tm="0">
                                          <p:val>
                                            <p:fltVal val="0.5"/>
                                          </p:val>
                                        </p:tav>
                                        <p:tav tm="100000">
                                          <p:val>
                                            <p:strVal val="#ppt_x"/>
                                          </p:val>
                                        </p:tav>
                                      </p:tavLst>
                                    </p:anim>
                                    <p:anim calcmode="lin" valueType="num">
                                      <p:cBhvr>
                                        <p:cTn id="40" dur="300" fill="hold"/>
                                        <p:tgtEl>
                                          <p:spTgt spid="5332995">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iterate type="wd">
                                    <p:tmPct val="100000"/>
                                  </p:iterate>
                                  <p:childTnLst>
                                    <p:set>
                                      <p:cBhvr>
                                        <p:cTn id="44" dur="1" fill="hold">
                                          <p:stCondLst>
                                            <p:cond delay="0"/>
                                          </p:stCondLst>
                                        </p:cTn>
                                        <p:tgtEl>
                                          <p:spTgt spid="5332995">
                                            <p:txEl>
                                              <p:pRg st="4" end="4"/>
                                            </p:txEl>
                                          </p:spTgt>
                                        </p:tgtEl>
                                        <p:attrNameLst>
                                          <p:attrName>style.visibility</p:attrName>
                                        </p:attrNameLst>
                                      </p:cBhvr>
                                      <p:to>
                                        <p:strVal val="visible"/>
                                      </p:to>
                                    </p:set>
                                    <p:anim calcmode="lin" valueType="num">
                                      <p:cBhvr>
                                        <p:cTn id="45" dur="300" fill="hold"/>
                                        <p:tgtEl>
                                          <p:spTgt spid="5332995">
                                            <p:txEl>
                                              <p:pRg st="4" end="4"/>
                                            </p:txEl>
                                          </p:spTgt>
                                        </p:tgtEl>
                                        <p:attrNameLst>
                                          <p:attrName>ppt_w</p:attrName>
                                        </p:attrNameLst>
                                      </p:cBhvr>
                                      <p:tavLst>
                                        <p:tav tm="0">
                                          <p:val>
                                            <p:fltVal val="0"/>
                                          </p:val>
                                        </p:tav>
                                        <p:tav tm="100000">
                                          <p:val>
                                            <p:strVal val="#ppt_w"/>
                                          </p:val>
                                        </p:tav>
                                      </p:tavLst>
                                    </p:anim>
                                    <p:anim calcmode="lin" valueType="num">
                                      <p:cBhvr>
                                        <p:cTn id="46" dur="300" fill="hold"/>
                                        <p:tgtEl>
                                          <p:spTgt spid="5332995">
                                            <p:txEl>
                                              <p:pRg st="4" end="4"/>
                                            </p:txEl>
                                          </p:spTgt>
                                        </p:tgtEl>
                                        <p:attrNameLst>
                                          <p:attrName>ppt_h</p:attrName>
                                        </p:attrNameLst>
                                      </p:cBhvr>
                                      <p:tavLst>
                                        <p:tav tm="0">
                                          <p:val>
                                            <p:fltVal val="0"/>
                                          </p:val>
                                        </p:tav>
                                        <p:tav tm="100000">
                                          <p:val>
                                            <p:strVal val="#ppt_h"/>
                                          </p:val>
                                        </p:tav>
                                      </p:tavLst>
                                    </p:anim>
                                    <p:anim calcmode="lin" valueType="num">
                                      <p:cBhvr>
                                        <p:cTn id="47" dur="300" fill="hold"/>
                                        <p:tgtEl>
                                          <p:spTgt spid="5332995">
                                            <p:txEl>
                                              <p:pRg st="4" end="4"/>
                                            </p:txEl>
                                          </p:spTgt>
                                        </p:tgtEl>
                                        <p:attrNameLst>
                                          <p:attrName>ppt_x</p:attrName>
                                        </p:attrNameLst>
                                      </p:cBhvr>
                                      <p:tavLst>
                                        <p:tav tm="0">
                                          <p:val>
                                            <p:fltVal val="0.5"/>
                                          </p:val>
                                        </p:tav>
                                        <p:tav tm="100000">
                                          <p:val>
                                            <p:strVal val="#ppt_x"/>
                                          </p:val>
                                        </p:tav>
                                      </p:tavLst>
                                    </p:anim>
                                    <p:anim calcmode="lin" valueType="num">
                                      <p:cBhvr>
                                        <p:cTn id="48" dur="300" fill="hold"/>
                                        <p:tgtEl>
                                          <p:spTgt spid="5332995">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iterate type="wd">
                                    <p:tmPct val="100000"/>
                                  </p:iterate>
                                  <p:childTnLst>
                                    <p:set>
                                      <p:cBhvr>
                                        <p:cTn id="52" dur="1" fill="hold">
                                          <p:stCondLst>
                                            <p:cond delay="0"/>
                                          </p:stCondLst>
                                        </p:cTn>
                                        <p:tgtEl>
                                          <p:spTgt spid="5332995">
                                            <p:txEl>
                                              <p:pRg st="5" end="5"/>
                                            </p:txEl>
                                          </p:spTgt>
                                        </p:tgtEl>
                                        <p:attrNameLst>
                                          <p:attrName>style.visibility</p:attrName>
                                        </p:attrNameLst>
                                      </p:cBhvr>
                                      <p:to>
                                        <p:strVal val="visible"/>
                                      </p:to>
                                    </p:set>
                                    <p:anim calcmode="lin" valueType="num">
                                      <p:cBhvr>
                                        <p:cTn id="53" dur="300" fill="hold"/>
                                        <p:tgtEl>
                                          <p:spTgt spid="5332995">
                                            <p:txEl>
                                              <p:pRg st="5" end="5"/>
                                            </p:txEl>
                                          </p:spTgt>
                                        </p:tgtEl>
                                        <p:attrNameLst>
                                          <p:attrName>ppt_w</p:attrName>
                                        </p:attrNameLst>
                                      </p:cBhvr>
                                      <p:tavLst>
                                        <p:tav tm="0">
                                          <p:val>
                                            <p:fltVal val="0"/>
                                          </p:val>
                                        </p:tav>
                                        <p:tav tm="100000">
                                          <p:val>
                                            <p:strVal val="#ppt_w"/>
                                          </p:val>
                                        </p:tav>
                                      </p:tavLst>
                                    </p:anim>
                                    <p:anim calcmode="lin" valueType="num">
                                      <p:cBhvr>
                                        <p:cTn id="54" dur="300" fill="hold"/>
                                        <p:tgtEl>
                                          <p:spTgt spid="5332995">
                                            <p:txEl>
                                              <p:pRg st="5" end="5"/>
                                            </p:txEl>
                                          </p:spTgt>
                                        </p:tgtEl>
                                        <p:attrNameLst>
                                          <p:attrName>ppt_h</p:attrName>
                                        </p:attrNameLst>
                                      </p:cBhvr>
                                      <p:tavLst>
                                        <p:tav tm="0">
                                          <p:val>
                                            <p:fltVal val="0"/>
                                          </p:val>
                                        </p:tav>
                                        <p:tav tm="100000">
                                          <p:val>
                                            <p:strVal val="#ppt_h"/>
                                          </p:val>
                                        </p:tav>
                                      </p:tavLst>
                                    </p:anim>
                                    <p:anim calcmode="lin" valueType="num">
                                      <p:cBhvr>
                                        <p:cTn id="55" dur="300" fill="hold"/>
                                        <p:tgtEl>
                                          <p:spTgt spid="5332995">
                                            <p:txEl>
                                              <p:pRg st="5" end="5"/>
                                            </p:txEl>
                                          </p:spTgt>
                                        </p:tgtEl>
                                        <p:attrNameLst>
                                          <p:attrName>ppt_x</p:attrName>
                                        </p:attrNameLst>
                                      </p:cBhvr>
                                      <p:tavLst>
                                        <p:tav tm="0">
                                          <p:val>
                                            <p:fltVal val="0.5"/>
                                          </p:val>
                                        </p:tav>
                                        <p:tav tm="100000">
                                          <p:val>
                                            <p:strVal val="#ppt_x"/>
                                          </p:val>
                                        </p:tav>
                                      </p:tavLst>
                                    </p:anim>
                                    <p:anim calcmode="lin" valueType="num">
                                      <p:cBhvr>
                                        <p:cTn id="56" dur="300" fill="hold"/>
                                        <p:tgtEl>
                                          <p:spTgt spid="5332995">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8" presetClass="emph" presetSubtype="0" fill="hold" nodeType="clickEffect">
                                  <p:stCondLst>
                                    <p:cond delay="0"/>
                                  </p:stCondLst>
                                  <p:iterate type="wd">
                                    <p:tmPct val="4000"/>
                                  </p:iterate>
                                  <p:childTnLst>
                                    <p:set>
                                      <p:cBhvr override="childStyle">
                                        <p:cTn id="60" dur="500" fill="hold"/>
                                        <p:tgtEl>
                                          <p:spTgt spid="5332995">
                                            <p:txEl>
                                              <p:pRg st="0" end="0"/>
                                            </p:txEl>
                                          </p:spTgt>
                                        </p:tgtEl>
                                        <p:attrNameLst>
                                          <p:attrName>style.textDecorationUnderline</p:attrName>
                                        </p:attrNameLst>
                                      </p:cBhvr>
                                      <p:to>
                                        <p:strVal val="true"/>
                                      </p:to>
                                    </p:set>
                                  </p:childTnLst>
                                </p:cTn>
                              </p:par>
                              <p:par>
                                <p:cTn id="61" presetID="18" presetClass="emph" presetSubtype="0" fill="hold" nodeType="withEffect">
                                  <p:stCondLst>
                                    <p:cond delay="0"/>
                                  </p:stCondLst>
                                  <p:iterate type="wd">
                                    <p:tmPct val="4000"/>
                                  </p:iterate>
                                  <p:childTnLst>
                                    <p:set>
                                      <p:cBhvr override="childStyle">
                                        <p:cTn id="62" dur="500" fill="hold"/>
                                        <p:tgtEl>
                                          <p:spTgt spid="5332995">
                                            <p:txEl>
                                              <p:pRg st="1" end="1"/>
                                            </p:txEl>
                                          </p:spTgt>
                                        </p:tgtEl>
                                        <p:attrNameLst>
                                          <p:attrName>style.textDecorationUnderline</p:attrName>
                                        </p:attrNameLst>
                                      </p:cBhvr>
                                      <p:to>
                                        <p:strVal val="true"/>
                                      </p:to>
                                    </p:set>
                                  </p:childTnLst>
                                </p:cTn>
                              </p:par>
                              <p:par>
                                <p:cTn id="63" presetID="18" presetClass="emph" presetSubtype="0" fill="hold" nodeType="withEffect">
                                  <p:stCondLst>
                                    <p:cond delay="0"/>
                                  </p:stCondLst>
                                  <p:iterate type="wd">
                                    <p:tmPct val="4000"/>
                                  </p:iterate>
                                  <p:childTnLst>
                                    <p:set>
                                      <p:cBhvr override="childStyle">
                                        <p:cTn id="64" dur="500" fill="hold"/>
                                        <p:tgtEl>
                                          <p:spTgt spid="5332995">
                                            <p:txEl>
                                              <p:pRg st="2" end="2"/>
                                            </p:txEl>
                                          </p:spTgt>
                                        </p:tgtEl>
                                        <p:attrNameLst>
                                          <p:attrName>style.textDecorationUnderline</p:attrName>
                                        </p:attrNameLst>
                                      </p:cBhvr>
                                      <p:to>
                                        <p:strVal val="true"/>
                                      </p:to>
                                    </p:set>
                                  </p:childTnLst>
                                </p:cTn>
                              </p:par>
                              <p:par>
                                <p:cTn id="65" presetID="18" presetClass="emph" presetSubtype="0" fill="hold" nodeType="withEffect">
                                  <p:stCondLst>
                                    <p:cond delay="0"/>
                                  </p:stCondLst>
                                  <p:iterate type="wd">
                                    <p:tmPct val="4000"/>
                                  </p:iterate>
                                  <p:childTnLst>
                                    <p:set>
                                      <p:cBhvr override="childStyle">
                                        <p:cTn id="66" dur="500" fill="hold"/>
                                        <p:tgtEl>
                                          <p:spTgt spid="5332995">
                                            <p:txEl>
                                              <p:pRg st="3" end="3"/>
                                            </p:txEl>
                                          </p:spTgt>
                                        </p:tgtEl>
                                        <p:attrNameLst>
                                          <p:attrName>style.textDecorationUnderline</p:attrName>
                                        </p:attrNameLst>
                                      </p:cBhvr>
                                      <p:to>
                                        <p:strVal val="true"/>
                                      </p:to>
                                    </p:set>
                                  </p:childTnLst>
                                </p:cTn>
                              </p:par>
                              <p:par>
                                <p:cTn id="67" presetID="18" presetClass="emph" presetSubtype="0" fill="hold" nodeType="withEffect">
                                  <p:stCondLst>
                                    <p:cond delay="0"/>
                                  </p:stCondLst>
                                  <p:iterate type="wd">
                                    <p:tmPct val="4000"/>
                                  </p:iterate>
                                  <p:childTnLst>
                                    <p:set>
                                      <p:cBhvr override="childStyle">
                                        <p:cTn id="68" dur="500" fill="hold"/>
                                        <p:tgtEl>
                                          <p:spTgt spid="5332995">
                                            <p:txEl>
                                              <p:pRg st="4" end="4"/>
                                            </p:txEl>
                                          </p:spTgt>
                                        </p:tgtEl>
                                        <p:attrNameLst>
                                          <p:attrName>style.textDecorationUnderline</p:attrName>
                                        </p:attrNameLst>
                                      </p:cBhvr>
                                      <p:to>
                                        <p:strVal val="true"/>
                                      </p:to>
                                    </p:set>
                                  </p:childTnLst>
                                </p:cTn>
                              </p:par>
                              <p:par>
                                <p:cTn id="69" presetID="18" presetClass="emph" presetSubtype="0" fill="hold" nodeType="withEffect">
                                  <p:stCondLst>
                                    <p:cond delay="0"/>
                                  </p:stCondLst>
                                  <p:iterate type="wd">
                                    <p:tmPct val="4000"/>
                                  </p:iterate>
                                  <p:childTnLst>
                                    <p:set>
                                      <p:cBhvr override="childStyle">
                                        <p:cTn id="70" dur="500" fill="hold"/>
                                        <p:tgtEl>
                                          <p:spTgt spid="5332995">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994" grpId="0" autoUpdateAnimBg="0"/>
      <p:bldP spid="5332995"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2881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DCEB7-D00A-B824-E95C-3A8BECD3C2CB}"/>
              </a:ext>
            </a:extLst>
          </p:cNvPr>
          <p:cNvSpPr/>
          <p:nvPr/>
        </p:nvSpPr>
        <p:spPr>
          <a:xfrm>
            <a:off x="4504623" y="3570973"/>
            <a:ext cx="4177364"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 Was He?</a:t>
            </a:r>
          </a:p>
        </p:txBody>
      </p:sp>
    </p:spTree>
    <p:extLst>
      <p:ext uri="{BB962C8B-B14F-4D97-AF65-F5344CB8AC3E}">
        <p14:creationId xmlns:p14="http://schemas.microsoft.com/office/powerpoint/2010/main" val="184323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8742" name="WordArt 6"/>
          <p:cNvSpPr>
            <a:spLocks noChangeArrowheads="1" noChangeShapeType="1" noTextEdit="1"/>
          </p:cNvSpPr>
          <p:nvPr/>
        </p:nvSpPr>
        <p:spPr bwMode="auto">
          <a:xfrm>
            <a:off x="1981200" y="304800"/>
            <a:ext cx="8458200" cy="6248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“First, their synagogues should be set on fire,…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their homes should be destroyed and they should be put under one roof,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or in a stable, like Gypsies, in order that they may realize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that they are not masters in our land.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But if still considered too dangerous after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then these ‘poisonous bitter worms’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should be stripped of their belongings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which they have extorted usuriously from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And be driven out of the country for all time.”</a:t>
            </a:r>
          </a:p>
        </p:txBody>
      </p:sp>
    </p:spTree>
    <p:extLst>
      <p:ext uri="{BB962C8B-B14F-4D97-AF65-F5344CB8AC3E}">
        <p14:creationId xmlns:p14="http://schemas.microsoft.com/office/powerpoint/2010/main" val="341319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908742"/>
                                        </p:tgtEl>
                                        <p:attrNameLst>
                                          <p:attrName>style.visibility</p:attrName>
                                        </p:attrNameLst>
                                      </p:cBhvr>
                                      <p:to>
                                        <p:strVal val="visible"/>
                                      </p:to>
                                    </p:set>
                                    <p:anim calcmode="lin" valueType="num">
                                      <p:cBhvr>
                                        <p:cTn id="7" dur="500" fill="hold"/>
                                        <p:tgtEl>
                                          <p:spTgt spid="1908742"/>
                                        </p:tgtEl>
                                        <p:attrNameLst>
                                          <p:attrName>ppt_w</p:attrName>
                                        </p:attrNameLst>
                                      </p:cBhvr>
                                      <p:tavLst>
                                        <p:tav tm="0">
                                          <p:val>
                                            <p:strVal val="4*#ppt_w"/>
                                          </p:val>
                                        </p:tav>
                                        <p:tav tm="100000">
                                          <p:val>
                                            <p:strVal val="#ppt_w"/>
                                          </p:val>
                                        </p:tav>
                                      </p:tavLst>
                                    </p:anim>
                                    <p:anim calcmode="lin" valueType="num">
                                      <p:cBhvr>
                                        <p:cTn id="8" dur="500" fill="hold"/>
                                        <p:tgtEl>
                                          <p:spTgt spid="19087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8742"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502569"/>
            <a:ext cx="9509760" cy="2569946"/>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Questions of character</a:t>
            </a:r>
          </a:p>
        </p:txBody>
      </p:sp>
    </p:spTree>
    <p:extLst>
      <p:ext uri="{BB962C8B-B14F-4D97-AF65-F5344CB8AC3E}">
        <p14:creationId xmlns:p14="http://schemas.microsoft.com/office/powerpoint/2010/main" val="1442743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748867" name="WordArt 3"/>
          <p:cNvSpPr>
            <a:spLocks noChangeArrowheads="1" noChangeShapeType="1" noTextEdit="1"/>
          </p:cNvSpPr>
          <p:nvPr/>
        </p:nvSpPr>
        <p:spPr bwMode="auto">
          <a:xfrm>
            <a:off x="4038600" y="5029200"/>
            <a:ext cx="4191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German Peasant's Revolt</a:t>
            </a:r>
          </a:p>
        </p:txBody>
      </p:sp>
      <p:sp>
        <p:nvSpPr>
          <p:cNvPr id="3748868" name="WordArt 4"/>
          <p:cNvSpPr>
            <a:spLocks noChangeArrowheads="1" noChangeShapeType="1" noTextEdit="1"/>
          </p:cNvSpPr>
          <p:nvPr/>
        </p:nvSpPr>
        <p:spPr bwMode="auto">
          <a:xfrm>
            <a:off x="4114800" y="4191000"/>
            <a:ext cx="4343400" cy="762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1524 ~ 1525 </a:t>
            </a:r>
          </a:p>
        </p:txBody>
      </p:sp>
      <p:sp>
        <p:nvSpPr>
          <p:cNvPr id="3748871" name="WordArt 7" descr="Sand"/>
          <p:cNvSpPr>
            <a:spLocks noChangeArrowheads="1" noChangeShapeType="1" noTextEdit="1"/>
          </p:cNvSpPr>
          <p:nvPr/>
        </p:nvSpPr>
        <p:spPr bwMode="auto">
          <a:xfrm rot="5400000">
            <a:off x="8098857" y="2583583"/>
            <a:ext cx="6450529" cy="158816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uLnTx/>
                <a:uFillTx/>
                <a:latin typeface="Times New Roman"/>
                <a:ea typeface="+mn-ea"/>
                <a:cs typeface="Times New Roman"/>
              </a:rPr>
              <a:t>100000 DEATHS</a:t>
            </a:r>
          </a:p>
        </p:txBody>
      </p:sp>
      <p:sp>
        <p:nvSpPr>
          <p:cNvPr id="3748872" name="Comment 8"/>
          <p:cNvSpPr>
            <a:spLocks noChangeArrowheads="1"/>
          </p:cNvSpPr>
          <p:nvPr/>
        </p:nvSpPr>
        <p:spPr bwMode="auto">
          <a:xfrm>
            <a:off x="1539876" y="-1143000"/>
            <a:ext cx="7223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Southern German peasants remained in the Roman Catholic Church partly because of this apparent betrayal of them by Luther.</a:t>
            </a:r>
          </a:p>
        </p:txBody>
      </p:sp>
      <p:pic>
        <p:nvPicPr>
          <p:cNvPr id="8" name="laughed_at_dea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943600" y="6858000"/>
            <a:ext cx="304800" cy="304800"/>
          </a:xfrm>
          <a:prstGeom prst="rect">
            <a:avLst/>
          </a:prstGeom>
        </p:spPr>
      </p:pic>
      <p:sp>
        <p:nvSpPr>
          <p:cNvPr id="13" name="WordArt 7" descr="Sand"/>
          <p:cNvSpPr>
            <a:spLocks noChangeArrowheads="1" noChangeShapeType="1" noTextEdit="1"/>
          </p:cNvSpPr>
          <p:nvPr/>
        </p:nvSpPr>
        <p:spPr bwMode="auto">
          <a:xfrm rot="5400000">
            <a:off x="-2378326" y="2684729"/>
            <a:ext cx="6450531" cy="1385872"/>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en-US" sz="3600" b="1" i="1" kern="1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latin typeface="Times New Roman"/>
                <a:cs typeface="Times New Roman"/>
              </a:rPr>
              <a:t>AT</a:t>
            </a:r>
            <a:r>
              <a:rPr kumimoji="0" lang="en-US" sz="3600" b="1" i="1" u="none" strike="noStrike" kern="10" cap="none" spc="0" normalizeH="0" baseline="0" noProof="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uLnTx/>
                <a:uFillTx/>
                <a:latin typeface="Times New Roman"/>
                <a:ea typeface="+mn-ea"/>
                <a:cs typeface="Times New Roman"/>
              </a:rPr>
              <a:t> THE LEAST</a:t>
            </a:r>
          </a:p>
        </p:txBody>
      </p:sp>
    </p:spTree>
    <p:extLst>
      <p:ext uri="{BB962C8B-B14F-4D97-AF65-F5344CB8AC3E}">
        <p14:creationId xmlns:p14="http://schemas.microsoft.com/office/powerpoint/2010/main" val="41934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748867"/>
                                        </p:tgtEl>
                                        <p:attrNameLst>
                                          <p:attrName>style.visibility</p:attrName>
                                        </p:attrNameLst>
                                      </p:cBhvr>
                                      <p:to>
                                        <p:strVal val="visible"/>
                                      </p:to>
                                    </p:set>
                                    <p:anim calcmode="lin" valueType="num">
                                      <p:cBhvr additive="base">
                                        <p:cTn id="7" dur="5000" fill="hold"/>
                                        <p:tgtEl>
                                          <p:spTgt spid="3748867"/>
                                        </p:tgtEl>
                                        <p:attrNameLst>
                                          <p:attrName>ppt_x</p:attrName>
                                        </p:attrNameLst>
                                      </p:cBhvr>
                                      <p:tavLst>
                                        <p:tav tm="0">
                                          <p:val>
                                            <p:strVal val="#ppt_x"/>
                                          </p:val>
                                        </p:tav>
                                        <p:tav tm="100000">
                                          <p:val>
                                            <p:strVal val="#ppt_x"/>
                                          </p:val>
                                        </p:tav>
                                      </p:tavLst>
                                    </p:anim>
                                    <p:anim calcmode="lin" valueType="num">
                                      <p:cBhvr additive="base">
                                        <p:cTn id="8" dur="5000" fill="hold"/>
                                        <p:tgtEl>
                                          <p:spTgt spid="37488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748868"/>
                                        </p:tgtEl>
                                        <p:attrNameLst>
                                          <p:attrName>style.visibility</p:attrName>
                                        </p:attrNameLst>
                                      </p:cBhvr>
                                      <p:to>
                                        <p:strVal val="visible"/>
                                      </p:to>
                                    </p:set>
                                    <p:anim calcmode="lin" valueType="num">
                                      <p:cBhvr>
                                        <p:cTn id="13" dur="5000" fill="hold"/>
                                        <p:tgtEl>
                                          <p:spTgt spid="3748868"/>
                                        </p:tgtEl>
                                        <p:attrNameLst>
                                          <p:attrName>ppt_w</p:attrName>
                                        </p:attrNameLst>
                                      </p:cBhvr>
                                      <p:tavLst>
                                        <p:tav tm="0" fmla="#ppt_w*sin(2.5*pi*$)">
                                          <p:val>
                                            <p:fltVal val="0"/>
                                          </p:val>
                                        </p:tav>
                                        <p:tav tm="100000">
                                          <p:val>
                                            <p:fltVal val="1"/>
                                          </p:val>
                                        </p:tav>
                                      </p:tavLst>
                                    </p:anim>
                                    <p:anim calcmode="lin" valueType="num">
                                      <p:cBhvr>
                                        <p:cTn id="14" dur="5000" fill="hold"/>
                                        <p:tgtEl>
                                          <p:spTgt spid="374886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3748871"/>
                                        </p:tgtEl>
                                        <p:attrNameLst>
                                          <p:attrName>style.visibility</p:attrName>
                                        </p:attrNameLst>
                                      </p:cBhvr>
                                      <p:to>
                                        <p:strVal val="visible"/>
                                      </p:to>
                                    </p:set>
                                    <p:anim calcmode="lin" valueType="num">
                                      <p:cBhvr>
                                        <p:cTn id="27" dur="500" fill="hold"/>
                                        <p:tgtEl>
                                          <p:spTgt spid="3748871"/>
                                        </p:tgtEl>
                                        <p:attrNameLst>
                                          <p:attrName>ppt_w</p:attrName>
                                        </p:attrNameLst>
                                      </p:cBhvr>
                                      <p:tavLst>
                                        <p:tav tm="0">
                                          <p:val>
                                            <p:fltVal val="0"/>
                                          </p:val>
                                        </p:tav>
                                        <p:tav tm="100000">
                                          <p:val>
                                            <p:strVal val="#ppt_w"/>
                                          </p:val>
                                        </p:tav>
                                      </p:tavLst>
                                    </p:anim>
                                    <p:anim calcmode="lin" valueType="num">
                                      <p:cBhvr>
                                        <p:cTn id="28" dur="500" fill="hold"/>
                                        <p:tgtEl>
                                          <p:spTgt spid="3748871"/>
                                        </p:tgtEl>
                                        <p:attrNameLst>
                                          <p:attrName>ppt_h</p:attrName>
                                        </p:attrNameLst>
                                      </p:cBhvr>
                                      <p:tavLst>
                                        <p:tav tm="0">
                                          <p:val>
                                            <p:fltVal val="0"/>
                                          </p:val>
                                        </p:tav>
                                        <p:tav tm="100000">
                                          <p:val>
                                            <p:strVal val="#ppt_h"/>
                                          </p:val>
                                        </p:tav>
                                      </p:tavLst>
                                    </p:anim>
                                    <p:anim calcmode="lin" valueType="num">
                                      <p:cBhvr>
                                        <p:cTn id="29" dur="500" fill="hold"/>
                                        <p:tgtEl>
                                          <p:spTgt spid="3748871"/>
                                        </p:tgtEl>
                                        <p:attrNameLst>
                                          <p:attrName>ppt_x</p:attrName>
                                        </p:attrNameLst>
                                      </p:cBhvr>
                                      <p:tavLst>
                                        <p:tav tm="0">
                                          <p:val>
                                            <p:fltVal val="0.5"/>
                                          </p:val>
                                        </p:tav>
                                        <p:tav tm="100000">
                                          <p:val>
                                            <p:strVal val="#ppt_x"/>
                                          </p:val>
                                        </p:tav>
                                      </p:tavLst>
                                    </p:anim>
                                    <p:anim calcmode="lin" valueType="num">
                                      <p:cBhvr>
                                        <p:cTn id="30" dur="500" fill="hold"/>
                                        <p:tgtEl>
                                          <p:spTgt spid="3748871"/>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6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748867" grpId="0" animBg="1"/>
      <p:bldP spid="3748868" grpId="0" animBg="1"/>
      <p:bldP spid="3748871" grpId="0" animBg="1"/>
      <p:bldP spid="13"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95778" name="Rectangle 2"/>
          <p:cNvSpPr>
            <a:spLocks noGrp="1" noChangeArrowheads="1"/>
          </p:cNvSpPr>
          <p:nvPr>
            <p:ph type="title"/>
          </p:nvPr>
        </p:nvSpPr>
        <p:spPr>
          <a:xfrm>
            <a:off x="1828799" y="609600"/>
            <a:ext cx="8479857" cy="5191432"/>
          </a:xfrm>
          <a:solidFill>
            <a:schemeClr val="accent5"/>
          </a:solidFill>
        </p:spPr>
        <p:txBody>
          <a:bodyPr/>
          <a:lstStyle/>
          <a:p>
            <a:r>
              <a:rPr lang="en-US" sz="8800" dirty="0">
                <a:solidFill>
                  <a:srgbClr val="CC3300"/>
                </a:solidFill>
                <a:effectLst>
                  <a:outerShdw blurRad="38100" dist="38100" dir="2700000" algn="tl">
                    <a:srgbClr val="000000">
                      <a:alpha val="43137"/>
                    </a:srgbClr>
                  </a:outerShdw>
                </a:effectLst>
                <a:latin typeface="Ravie" panose="04040805050809020602" pitchFamily="82" charset="0"/>
              </a:rPr>
              <a:t>“Smite, Stab, and Slay the Peasants!”</a:t>
            </a:r>
          </a:p>
        </p:txBody>
      </p:sp>
      <p:sp>
        <p:nvSpPr>
          <p:cNvPr id="5195779" name="WordArt 3"/>
          <p:cNvSpPr>
            <a:spLocks noChangeArrowheads="1" noChangeShapeType="1" noTextEdit="1"/>
          </p:cNvSpPr>
          <p:nvPr/>
        </p:nvSpPr>
        <p:spPr bwMode="auto">
          <a:xfrm>
            <a:off x="2743200" y="6096000"/>
            <a:ext cx="6781800" cy="609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Martin Luther to the German Princes</a:t>
            </a:r>
            <a:r>
              <a:rPr kumimoji="0" lang="en-US" sz="3600" b="1"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a:t>
            </a:r>
          </a:p>
        </p:txBody>
      </p:sp>
    </p:spTree>
    <p:extLst>
      <p:ext uri="{BB962C8B-B14F-4D97-AF65-F5344CB8AC3E}">
        <p14:creationId xmlns:p14="http://schemas.microsoft.com/office/powerpoint/2010/main" val="295590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95778"/>
                                        </p:tgtEl>
                                        <p:attrNameLst>
                                          <p:attrName>style.visibility</p:attrName>
                                        </p:attrNameLst>
                                      </p:cBhvr>
                                      <p:to>
                                        <p:strVal val="visible"/>
                                      </p:to>
                                    </p:set>
                                    <p:anim calcmode="lin" valueType="num">
                                      <p:cBhvr>
                                        <p:cTn id="7" dur="300" fill="hold"/>
                                        <p:tgtEl>
                                          <p:spTgt spid="5195778"/>
                                        </p:tgtEl>
                                        <p:attrNameLst>
                                          <p:attrName>ppt_w</p:attrName>
                                        </p:attrNameLst>
                                      </p:cBhvr>
                                      <p:tavLst>
                                        <p:tav tm="0">
                                          <p:val>
                                            <p:fltVal val="0"/>
                                          </p:val>
                                        </p:tav>
                                        <p:tav tm="100000">
                                          <p:val>
                                            <p:strVal val="#ppt_w"/>
                                          </p:val>
                                        </p:tav>
                                      </p:tavLst>
                                    </p:anim>
                                    <p:anim calcmode="lin" valueType="num">
                                      <p:cBhvr>
                                        <p:cTn id="8" dur="300" fill="hold"/>
                                        <p:tgtEl>
                                          <p:spTgt spid="5195778"/>
                                        </p:tgtEl>
                                        <p:attrNameLst>
                                          <p:attrName>ppt_h</p:attrName>
                                        </p:attrNameLst>
                                      </p:cBhvr>
                                      <p:tavLst>
                                        <p:tav tm="0">
                                          <p:val>
                                            <p:fltVal val="0"/>
                                          </p:val>
                                        </p:tav>
                                        <p:tav tm="100000">
                                          <p:val>
                                            <p:strVal val="#ppt_h"/>
                                          </p:val>
                                        </p:tav>
                                      </p:tavLst>
                                    </p:anim>
                                    <p:anim calcmode="lin" valueType="num">
                                      <p:cBhvr>
                                        <p:cTn id="9" dur="300" fill="hold"/>
                                        <p:tgtEl>
                                          <p:spTgt spid="5195778"/>
                                        </p:tgtEl>
                                        <p:attrNameLst>
                                          <p:attrName>ppt_x</p:attrName>
                                        </p:attrNameLst>
                                      </p:cBhvr>
                                      <p:tavLst>
                                        <p:tav tm="0">
                                          <p:val>
                                            <p:fltVal val="0.5"/>
                                          </p:val>
                                        </p:tav>
                                        <p:tav tm="100000">
                                          <p:val>
                                            <p:strVal val="#ppt_x"/>
                                          </p:val>
                                        </p:tav>
                                      </p:tavLst>
                                    </p:anim>
                                    <p:anim calcmode="lin" valueType="num">
                                      <p:cBhvr>
                                        <p:cTn id="10" dur="300" fill="hold"/>
                                        <p:tgtEl>
                                          <p:spTgt spid="519577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iterate type="wd">
                                    <p:tmPct val="0"/>
                                  </p:iterate>
                                  <p:childTnLst>
                                    <p:animClr clrSpc="rgb" dir="cw">
                                      <p:cBhvr override="childStyle">
                                        <p:cTn id="14" dur="2000" fill="hold"/>
                                        <p:tgtEl>
                                          <p:spTgt spid="5195778"/>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5778" grpId="0" animBg="1" autoUpdateAnimBg="0"/>
      <p:bldP spid="5195778" grpId="1"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B5296-AB59-4D50-85F9-FF5ED1F1AE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94DEE9-979A-44BB-92D4-CBFF7A0F6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32987454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45474"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Lutheranism  After  Luther</a:t>
            </a:r>
            <a:r>
              <a:rPr lang="en-US">
                <a:effectLst>
                  <a:outerShdw blurRad="38100" dist="38100" dir="2700000" algn="tl">
                    <a:srgbClr val="C0C0C0"/>
                  </a:outerShdw>
                </a:effectLst>
              </a:rPr>
              <a:t>  </a:t>
            </a:r>
            <a:r>
              <a:rPr lang="en-US" sz="2800" u="sng">
                <a:solidFill>
                  <a:srgbClr val="FFFFFF"/>
                </a:solidFill>
                <a:effectLst>
                  <a:outerShdw blurRad="38100" dist="38100" dir="2700000" algn="tl">
                    <a:srgbClr val="C0C0C0"/>
                  </a:outerShdw>
                </a:effectLst>
                <a:latin typeface="Algerian" pitchFamily="82" charset="0"/>
              </a:rPr>
              <a:t>Philip Melanchthon  &amp;  Lutheran Slippage</a:t>
            </a:r>
          </a:p>
        </p:txBody>
      </p:sp>
      <p:sp>
        <p:nvSpPr>
          <p:cNvPr id="3945475" name="Rectangle 3"/>
          <p:cNvSpPr>
            <a:spLocks noGrp="1" noChangeArrowheads="1"/>
          </p:cNvSpPr>
          <p:nvPr>
            <p:ph type="body" idx="1"/>
          </p:nvPr>
        </p:nvSpPr>
        <p:spPr>
          <a:xfrm>
            <a:off x="2057400" y="1828800"/>
            <a:ext cx="8077200" cy="4419600"/>
          </a:xfrm>
        </p:spPr>
        <p:txBody>
          <a:bodyPr/>
          <a:lstStyle/>
          <a:p>
            <a:pPr>
              <a:buFont typeface="Wingdings" pitchFamily="2" charset="2"/>
              <a:buChar char="§"/>
            </a:pPr>
            <a:r>
              <a:rPr lang="en-US" sz="2000" b="1">
                <a:solidFill>
                  <a:srgbClr val="FFFF00"/>
                </a:solidFill>
                <a:effectLst>
                  <a:outerShdw blurRad="38100" dist="38100" dir="2700000" algn="tl">
                    <a:srgbClr val="C0C0C0"/>
                  </a:outerShdw>
                </a:effectLst>
              </a:rPr>
              <a:t>We all know the proverbial pun that the man is head of the family and the wife the neck,  but it is the neck that turns the head.</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It was something like that in Melanchthon’s relationship to Luther.  He not only helped Luther but was in awe of him.</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Nevertheless, as we have seen, it was probably Melanchthon and not Luther who turned the Reformation against the Swiss, causing the first great division in Protestantism.</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Moreover, it was Melanchthon and not Luther who wrote the first Lutheran systematic theology.  </a:t>
            </a:r>
            <a:r>
              <a:rPr lang="en-US" sz="2000" b="1" i="1">
                <a:solidFill>
                  <a:srgbClr val="FFFF00"/>
                </a:solidFill>
                <a:effectLst>
                  <a:outerShdw blurRad="38100" dist="38100" dir="2700000" algn="tl">
                    <a:srgbClr val="C0C0C0"/>
                  </a:outerShdw>
                </a:effectLst>
              </a:rPr>
              <a:t>Loci Communes</a:t>
            </a:r>
            <a:r>
              <a:rPr lang="en-US" sz="2000" b="1">
                <a:solidFill>
                  <a:srgbClr val="FFFF00"/>
                </a:solidFill>
                <a:effectLst>
                  <a:outerShdw blurRad="38100" dist="38100" dir="2700000" algn="tl">
                    <a:srgbClr val="C0C0C0"/>
                  </a:outerShdw>
                </a:effectLst>
              </a:rPr>
              <a:t> (commonplaces) was the first Protestant theology and it was Melanchthon who negotiated with Roman Catholicism at Augsburg in 1530, though Luther was in the background keeping his associate in line. </a:t>
            </a:r>
          </a:p>
        </p:txBody>
      </p:sp>
      <p:sp>
        <p:nvSpPr>
          <p:cNvPr id="3945476"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45475">
                                            <p:txEl>
                                              <p:pRg st="0" end="0"/>
                                            </p:txEl>
                                          </p:spTgt>
                                        </p:tgtEl>
                                        <p:attrNameLst>
                                          <p:attrName>style.visibility</p:attrName>
                                        </p:attrNameLst>
                                      </p:cBhvr>
                                      <p:to>
                                        <p:strVal val="visible"/>
                                      </p:to>
                                    </p:set>
                                    <p:anim calcmode="lin" valueType="num">
                                      <p:cBhvr>
                                        <p:cTn id="7" dur="500" fill="hold"/>
                                        <p:tgtEl>
                                          <p:spTgt spid="394547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45475">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45475">
                                            <p:txEl>
                                              <p:pRg st="2" end="2"/>
                                            </p:txEl>
                                          </p:spTgt>
                                        </p:tgtEl>
                                        <p:attrNameLst>
                                          <p:attrName>style.visibility</p:attrName>
                                        </p:attrNameLst>
                                      </p:cBhvr>
                                      <p:to>
                                        <p:strVal val="visible"/>
                                      </p:to>
                                    </p:set>
                                    <p:anim calcmode="lin" valueType="num">
                                      <p:cBhvr>
                                        <p:cTn id="13" dur="500" fill="hold"/>
                                        <p:tgtEl>
                                          <p:spTgt spid="3945475">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3945475">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45475">
                                            <p:txEl>
                                              <p:pRg st="4" end="4"/>
                                            </p:txEl>
                                          </p:spTgt>
                                        </p:tgtEl>
                                        <p:attrNameLst>
                                          <p:attrName>style.visibility</p:attrName>
                                        </p:attrNameLst>
                                      </p:cBhvr>
                                      <p:to>
                                        <p:strVal val="visible"/>
                                      </p:to>
                                    </p:set>
                                    <p:anim calcmode="lin" valueType="num">
                                      <p:cBhvr>
                                        <p:cTn id="19" dur="500" fill="hold"/>
                                        <p:tgtEl>
                                          <p:spTgt spid="3945475">
                                            <p:txEl>
                                              <p:pRg st="4" end="4"/>
                                            </p:txEl>
                                          </p:spTgt>
                                        </p:tgtEl>
                                        <p:attrNameLst>
                                          <p:attrName>ppt_w</p:attrName>
                                        </p:attrNameLst>
                                      </p:cBhvr>
                                      <p:tavLst>
                                        <p:tav tm="0">
                                          <p:val>
                                            <p:strVal val="2/3*#ppt_w"/>
                                          </p:val>
                                        </p:tav>
                                        <p:tav tm="100000">
                                          <p:val>
                                            <p:strVal val="#ppt_w"/>
                                          </p:val>
                                        </p:tav>
                                      </p:tavLst>
                                    </p:anim>
                                    <p:anim calcmode="lin" valueType="num">
                                      <p:cBhvr>
                                        <p:cTn id="20" dur="500" fill="hold"/>
                                        <p:tgtEl>
                                          <p:spTgt spid="3945475">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45475">
                                            <p:txEl>
                                              <p:pRg st="6" end="6"/>
                                            </p:txEl>
                                          </p:spTgt>
                                        </p:tgtEl>
                                        <p:attrNameLst>
                                          <p:attrName>style.visibility</p:attrName>
                                        </p:attrNameLst>
                                      </p:cBhvr>
                                      <p:to>
                                        <p:strVal val="visible"/>
                                      </p:to>
                                    </p:set>
                                    <p:anim calcmode="lin" valueType="num">
                                      <p:cBhvr>
                                        <p:cTn id="25" dur="500" fill="hold"/>
                                        <p:tgtEl>
                                          <p:spTgt spid="3945475">
                                            <p:txEl>
                                              <p:pRg st="6" end="6"/>
                                            </p:txEl>
                                          </p:spTgt>
                                        </p:tgtEl>
                                        <p:attrNameLst>
                                          <p:attrName>ppt_w</p:attrName>
                                        </p:attrNameLst>
                                      </p:cBhvr>
                                      <p:tavLst>
                                        <p:tav tm="0">
                                          <p:val>
                                            <p:strVal val="2/3*#ppt_w"/>
                                          </p:val>
                                        </p:tav>
                                        <p:tav tm="100000">
                                          <p:val>
                                            <p:strVal val="#ppt_w"/>
                                          </p:val>
                                        </p:tav>
                                      </p:tavLst>
                                    </p:anim>
                                    <p:anim calcmode="lin" valueType="num">
                                      <p:cBhvr>
                                        <p:cTn id="26" dur="500" fill="hold"/>
                                        <p:tgtEl>
                                          <p:spTgt spid="3945475">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5475"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49570"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Lutheranism  After  Luther</a:t>
            </a:r>
            <a:r>
              <a:rPr lang="en-US">
                <a:effectLst>
                  <a:outerShdw blurRad="38100" dist="38100" dir="2700000" algn="tl">
                    <a:srgbClr val="C0C0C0"/>
                  </a:outerShdw>
                </a:effectLst>
              </a:rPr>
              <a:t>  </a:t>
            </a:r>
            <a:r>
              <a:rPr lang="en-US" sz="2800" u="sng">
                <a:solidFill>
                  <a:srgbClr val="FFFFFF"/>
                </a:solidFill>
                <a:effectLst>
                  <a:outerShdw blurRad="38100" dist="38100" dir="2700000" algn="tl">
                    <a:srgbClr val="C0C0C0"/>
                  </a:outerShdw>
                </a:effectLst>
                <a:latin typeface="Algerian" pitchFamily="82" charset="0"/>
              </a:rPr>
              <a:t>Philip Melanchthon  &amp;  Lutheran Slippage</a:t>
            </a:r>
          </a:p>
        </p:txBody>
      </p:sp>
      <p:sp>
        <p:nvSpPr>
          <p:cNvPr id="3949571" name="Rectangle 3"/>
          <p:cNvSpPr>
            <a:spLocks noGrp="1" noChangeArrowheads="1"/>
          </p:cNvSpPr>
          <p:nvPr>
            <p:ph type="body" idx="1"/>
          </p:nvPr>
        </p:nvSpPr>
        <p:spPr>
          <a:xfrm>
            <a:off x="2057400" y="1752600"/>
            <a:ext cx="8077200" cy="44958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Nevertheless,  Melanchthon never agreed with Luther’s profound Augustinianism, though he never dared differ with him openly while Luther lived.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After Luther’s death in 1546,  immediately and openly Melanchthon differed,  and Lutheranism gradually slipped back to medieval semi-Augustinianism adopting  a more synergistic view of salvation.</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After the controversies within Lutheranism settled and the Book of Concord was adopted in 1580,  the Lutheran movement had become Luther-anism,  not Lutherism.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They agreed with the Reformed up to the point that regeneration preceded faith but then made that faith resistible  –  a thought alien to the mind of Luther!</a:t>
            </a:r>
          </a:p>
          <a:p>
            <a:pPr>
              <a:lnSpc>
                <a:spcPct val="90000"/>
              </a:lnSpc>
              <a:buFont typeface="Wingdings" pitchFamily="2" charset="2"/>
              <a:buNone/>
            </a:pPr>
            <a:endParaRPr lang="en-US" sz="2400" b="1">
              <a:solidFill>
                <a:srgbClr val="FFFF00"/>
              </a:solidFill>
              <a:effectLst>
                <a:outerShdw blurRad="38100" dist="38100" dir="2700000" algn="tl">
                  <a:srgbClr val="C0C0C0"/>
                </a:outerShdw>
              </a:effectLst>
            </a:endParaRPr>
          </a:p>
        </p:txBody>
      </p:sp>
      <p:sp>
        <p:nvSpPr>
          <p:cNvPr id="394957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49571">
                                            <p:txEl>
                                              <p:pRg st="0" end="0"/>
                                            </p:txEl>
                                          </p:spTgt>
                                        </p:tgtEl>
                                        <p:attrNameLst>
                                          <p:attrName>style.visibility</p:attrName>
                                        </p:attrNameLst>
                                      </p:cBhvr>
                                      <p:to>
                                        <p:strVal val="visible"/>
                                      </p:to>
                                    </p:set>
                                    <p:anim calcmode="lin" valueType="num">
                                      <p:cBhvr>
                                        <p:cTn id="7" dur="500" fill="hold"/>
                                        <p:tgtEl>
                                          <p:spTgt spid="394957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4957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49571">
                                            <p:txEl>
                                              <p:pRg st="1" end="1"/>
                                            </p:txEl>
                                          </p:spTgt>
                                        </p:tgtEl>
                                        <p:attrNameLst>
                                          <p:attrName>style.visibility</p:attrName>
                                        </p:attrNameLst>
                                      </p:cBhvr>
                                      <p:to>
                                        <p:strVal val="visible"/>
                                      </p:to>
                                    </p:set>
                                    <p:anim calcmode="lin" valueType="num">
                                      <p:cBhvr>
                                        <p:cTn id="13" dur="500" fill="hold"/>
                                        <p:tgtEl>
                                          <p:spTgt spid="394957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49571">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49571">
                                            <p:txEl>
                                              <p:pRg st="2" end="2"/>
                                            </p:txEl>
                                          </p:spTgt>
                                        </p:tgtEl>
                                        <p:attrNameLst>
                                          <p:attrName>style.visibility</p:attrName>
                                        </p:attrNameLst>
                                      </p:cBhvr>
                                      <p:to>
                                        <p:strVal val="visible"/>
                                      </p:to>
                                    </p:set>
                                    <p:anim calcmode="lin" valueType="num">
                                      <p:cBhvr>
                                        <p:cTn id="19" dur="500" fill="hold"/>
                                        <p:tgtEl>
                                          <p:spTgt spid="394957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49571">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49571">
                                            <p:txEl>
                                              <p:pRg st="3" end="3"/>
                                            </p:txEl>
                                          </p:spTgt>
                                        </p:tgtEl>
                                        <p:attrNameLst>
                                          <p:attrName>style.visibility</p:attrName>
                                        </p:attrNameLst>
                                      </p:cBhvr>
                                      <p:to>
                                        <p:strVal val="visible"/>
                                      </p:to>
                                    </p:set>
                                    <p:anim calcmode="lin" valueType="num">
                                      <p:cBhvr>
                                        <p:cTn id="25" dur="500" fill="hold"/>
                                        <p:tgtEl>
                                          <p:spTgt spid="394957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49571">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9571"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PAGE_24"/>
          <p:cNvPicPr>
            <a:picLocks noGrp="1" noChangeAspect="1" noChangeArrowheads="1"/>
          </p:cNvPicPr>
          <p:nvPr>
            <p:ph/>
          </p:nvPr>
        </p:nvPicPr>
        <p:blipFill>
          <a:blip r:embed="rId3" cstate="print"/>
          <a:srcRect/>
          <a:stretch>
            <a:fillRect/>
          </a:stretch>
        </p:blipFill>
        <p:spPr>
          <a:xfrm>
            <a:off x="0" y="-725865"/>
            <a:ext cx="12192000" cy="8898903"/>
          </a:xfrm>
          <a:noFill/>
          <a:ln/>
        </p:spPr>
      </p:pic>
    </p:spTree>
    <p:extLst>
      <p:ext uri="{BB962C8B-B14F-4D97-AF65-F5344CB8AC3E}">
        <p14:creationId xmlns:p14="http://schemas.microsoft.com/office/powerpoint/2010/main" val="216255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A4D33-16CD-4D55-AAC9-D5028665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73812" cy="6858000"/>
          </a:xfrm>
          <a:prstGeom prst="rect">
            <a:avLst/>
          </a:prstGeom>
        </p:spPr>
      </p:pic>
      <p:sp>
        <p:nvSpPr>
          <p:cNvPr id="4" name="Rectangle 3">
            <a:extLst>
              <a:ext uri="{FF2B5EF4-FFF2-40B4-BE49-F238E27FC236}">
                <a16:creationId xmlns:a16="http://schemas.microsoft.com/office/drawing/2014/main" id="{2EEAAB4E-18C3-4EB4-9CB6-1C4B5DCBB241}"/>
              </a:ext>
            </a:extLst>
          </p:cNvPr>
          <p:cNvSpPr/>
          <p:nvPr/>
        </p:nvSpPr>
        <p:spPr>
          <a:xfrm>
            <a:off x="681135" y="802433"/>
            <a:ext cx="9750489"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The</a:t>
            </a:r>
            <a:r>
              <a:rPr kumimoji="0" lang="en-US" sz="3200" b="1" i="1"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 Catholic World Magazine </a:t>
            </a: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Endorsement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1</a:t>
            </a:r>
            <a:r>
              <a:rPr kumimoji="0" lang="en-US" sz="3200" b="1" i="0" u="none" strike="noStrike" kern="1200" cap="none" spc="0" normalizeH="0" baseline="3000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st</a:t>
            </a: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 Edition Chamberlin’s “The Bad Popes”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Note: The Pope Allowed the Archive Assist</a:t>
            </a:r>
          </a:p>
        </p:txBody>
      </p:sp>
    </p:spTree>
    <p:extLst>
      <p:ext uri="{BB962C8B-B14F-4D97-AF65-F5344CB8AC3E}">
        <p14:creationId xmlns:p14="http://schemas.microsoft.com/office/powerpoint/2010/main" val="3627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7269" name="WordArt 5"/>
          <p:cNvSpPr>
            <a:spLocks noChangeArrowheads="1" noChangeShapeType="1" noTextEdit="1"/>
          </p:cNvSpPr>
          <p:nvPr/>
        </p:nvSpPr>
        <p:spPr bwMode="auto">
          <a:xfrm>
            <a:off x="4357689" y="5181600"/>
            <a:ext cx="3476625" cy="1447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BLOODY BULLS</a:t>
            </a:r>
          </a:p>
        </p:txBody>
      </p:sp>
      <p:grpSp>
        <p:nvGrpSpPr>
          <p:cNvPr id="4747270" name="Group 6"/>
          <p:cNvGrpSpPr>
            <a:grpSpLocks/>
          </p:cNvGrpSpPr>
          <p:nvPr/>
        </p:nvGrpSpPr>
        <p:grpSpPr bwMode="auto">
          <a:xfrm>
            <a:off x="0" y="0"/>
            <a:ext cx="12192000" cy="7754938"/>
            <a:chOff x="1920" y="2021"/>
            <a:chExt cx="2928" cy="2229"/>
          </a:xfrm>
        </p:grpSpPr>
        <p:sp>
          <p:nvSpPr>
            <p:cNvPr id="4747271" name="Text Box 7"/>
            <p:cNvSpPr txBox="1">
              <a:spLocks noChangeArrowheads="1"/>
            </p:cNvSpPr>
            <p:nvPr/>
          </p:nvSpPr>
          <p:spPr bwMode="auto">
            <a:xfrm>
              <a:off x="1968" y="4133"/>
              <a:ext cx="2832" cy="11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Luther burns the document</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747272" name="Picture 8" descr="LutherPapalBull"/>
            <p:cNvPicPr>
              <a:picLocks noChangeAspect="1" noChangeArrowheads="1"/>
            </p:cNvPicPr>
            <p:nvPr/>
          </p:nvPicPr>
          <p:blipFill>
            <a:blip r:embed="rId4" cstate="print"/>
            <a:srcRect/>
            <a:stretch>
              <a:fillRect/>
            </a:stretch>
          </p:blipFill>
          <p:spPr bwMode="auto">
            <a:xfrm>
              <a:off x="1920" y="2021"/>
              <a:ext cx="2928" cy="2011"/>
            </a:xfrm>
            <a:prstGeom prst="rect">
              <a:avLst/>
            </a:prstGeom>
            <a:noFill/>
            <a:ln w="38100">
              <a:solidFill>
                <a:srgbClr val="14455E"/>
              </a:solidFill>
              <a:miter lim="800000"/>
              <a:headEnd/>
              <a:tailEnd/>
            </a:ln>
          </p:spPr>
        </p:pic>
      </p:grpSp>
      <p:sp>
        <p:nvSpPr>
          <p:cNvPr id="6" name="WordArt 5" descr="Paper bag">
            <a:extLst>
              <a:ext uri="{FF2B5EF4-FFF2-40B4-BE49-F238E27FC236}">
                <a16:creationId xmlns:a16="http://schemas.microsoft.com/office/drawing/2014/main" id="{812B09D9-7FED-4964-AF2B-D6BAD832E062}"/>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5"/>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Comes the Perfect Storm </a:t>
            </a:r>
          </a:p>
        </p:txBody>
      </p:sp>
    </p:spTree>
    <p:extLst>
      <p:ext uri="{BB962C8B-B14F-4D97-AF65-F5344CB8AC3E}">
        <p14:creationId xmlns:p14="http://schemas.microsoft.com/office/powerpoint/2010/main" val="2473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747269"/>
                                        </p:tgtEl>
                                        <p:attrNameLst>
                                          <p:attrName>style.visibility</p:attrName>
                                        </p:attrNameLst>
                                      </p:cBhvr>
                                      <p:to>
                                        <p:strVal val="visible"/>
                                      </p:to>
                                    </p:set>
                                    <p:anim calcmode="lin" valueType="num">
                                      <p:cBhvr additive="base">
                                        <p:cTn id="7" dur="5000" fill="hold"/>
                                        <p:tgtEl>
                                          <p:spTgt spid="4747269"/>
                                        </p:tgtEl>
                                        <p:attrNameLst>
                                          <p:attrName>ppt_x</p:attrName>
                                        </p:attrNameLst>
                                      </p:cBhvr>
                                      <p:tavLst>
                                        <p:tav tm="0">
                                          <p:val>
                                            <p:strVal val="#ppt_x"/>
                                          </p:val>
                                        </p:tav>
                                        <p:tav tm="100000">
                                          <p:val>
                                            <p:strVal val="#ppt_x"/>
                                          </p:val>
                                        </p:tav>
                                      </p:tavLst>
                                    </p:anim>
                                    <p:anim calcmode="lin" valueType="num">
                                      <p:cBhvr additive="base">
                                        <p:cTn id="8" dur="5000" fill="hold"/>
                                        <p:tgtEl>
                                          <p:spTgt spid="47472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7269" grpId="0" animBg="1"/>
      <p:bldP spid="6"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7B092E-129F-7A5B-3080-7D70006154F5}"/>
              </a:ext>
            </a:extLst>
          </p:cNvPr>
          <p:cNvSpPr/>
          <p:nvPr/>
        </p:nvSpPr>
        <p:spPr>
          <a:xfrm>
            <a:off x="0" y="1309036"/>
            <a:ext cx="12106977" cy="341632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The Only One Protestant Denomination</a:t>
            </a: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Named After Catholic Church Reformer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p:cTn id="1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Wars_2.jpg"/>
          <p:cNvPicPr>
            <a:picLocks noGrp="1" noChangeAspect="1"/>
          </p:cNvPicPr>
          <p:nvPr>
            <p:ph idx="1"/>
          </p:nvPr>
        </p:nvPicPr>
        <p:blipFill>
          <a:blip r:embed="rId2" cstate="print"/>
          <a:stretch>
            <a:fillRect/>
          </a:stretch>
        </p:blipFill>
        <p:spPr>
          <a:xfrm>
            <a:off x="-134224" y="1"/>
            <a:ext cx="12407318" cy="6920916"/>
          </a:xfrm>
        </p:spPr>
      </p:pic>
      <p:sp>
        <p:nvSpPr>
          <p:cNvPr id="3" name="Rectangle 2">
            <a:extLst>
              <a:ext uri="{FF2B5EF4-FFF2-40B4-BE49-F238E27FC236}">
                <a16:creationId xmlns:a16="http://schemas.microsoft.com/office/drawing/2014/main" id="{B6706B7A-D720-4AF2-1EB2-4E5E69E424A7}"/>
              </a:ext>
            </a:extLst>
          </p:cNvPr>
          <p:cNvSpPr/>
          <p:nvPr/>
        </p:nvSpPr>
        <p:spPr>
          <a:xfrm>
            <a:off x="-145604" y="2967335"/>
            <a:ext cx="1248322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Islam Stopped at the Gates Of Vienna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7682" name="Picture 2" descr="I:\DEPTCOMM\Zamcomm\Jody\ChartsEPS\148.jpg"/>
          <p:cNvPicPr>
            <a:picLocks noChangeAspect="1" noChangeArrowheads="1"/>
          </p:cNvPicPr>
          <p:nvPr/>
        </p:nvPicPr>
        <p:blipFill>
          <a:blip r:embed="rId3" cstate="print"/>
          <a:srcRect/>
          <a:stretch>
            <a:fillRect/>
          </a:stretch>
        </p:blipFill>
        <p:spPr bwMode="auto">
          <a:xfrm>
            <a:off x="2743200" y="6350"/>
            <a:ext cx="7010400" cy="6851650"/>
          </a:xfrm>
          <a:prstGeom prst="rect">
            <a:avLst/>
          </a:prstGeom>
          <a:noFill/>
        </p:spPr>
      </p:pic>
      <p:sp>
        <p:nvSpPr>
          <p:cNvPr id="4807683" name="Rectangle 3"/>
          <p:cNvSpPr>
            <a:spLocks noChangeArrowheads="1"/>
          </p:cNvSpPr>
          <p:nvPr/>
        </p:nvSpPr>
        <p:spPr bwMode="auto">
          <a:xfrm>
            <a:off x="7467600" y="2743200"/>
            <a:ext cx="990600" cy="228600"/>
          </a:xfrm>
          <a:prstGeom prst="rect">
            <a:avLst/>
          </a:prstGeom>
          <a:noFill/>
          <a:ln w="9525">
            <a:solidFill>
              <a:srgbClr val="FF7C8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7C80"/>
              </a:solidFill>
              <a:effectLst>
                <a:outerShdw blurRad="38100" dist="38100" dir="2700000" algn="tl">
                  <a:srgbClr val="C0C0C0"/>
                </a:outerShdw>
              </a:effectLst>
              <a:uLnTx/>
              <a:uFillTx/>
              <a:latin typeface="Calligrapher" pitchFamily="2" charset="0"/>
              <a:ea typeface="+mn-ea"/>
              <a:cs typeface="+mn-cs"/>
            </a:endParaRPr>
          </a:p>
        </p:txBody>
      </p:sp>
      <p:pic>
        <p:nvPicPr>
          <p:cNvPr id="4807684" name="Picture 4"/>
          <p:cNvPicPr>
            <a:picLocks noChangeArrowheads="1"/>
          </p:cNvPicPr>
          <p:nvPr/>
        </p:nvPicPr>
        <p:blipFill>
          <a:blip r:embed="rId4" cstate="print"/>
          <a:srcRect/>
          <a:stretch>
            <a:fillRect/>
          </a:stretch>
        </p:blipFill>
        <p:spPr bwMode="auto">
          <a:xfrm>
            <a:off x="0" y="0"/>
            <a:ext cx="12191999" cy="6705600"/>
          </a:xfrm>
          <a:prstGeom prst="rect">
            <a:avLst/>
          </a:prstGeom>
          <a:noFill/>
          <a:ln w="9525">
            <a:noFill/>
            <a:miter lim="800000"/>
            <a:headEnd/>
            <a:tailEnd/>
          </a:ln>
        </p:spPr>
      </p:pic>
      <p:pic>
        <p:nvPicPr>
          <p:cNvPr id="5" name="Picture 4" descr="vienna0.gif"/>
          <p:cNvPicPr>
            <a:picLocks noChangeAspect="1"/>
          </p:cNvPicPr>
          <p:nvPr/>
        </p:nvPicPr>
        <p:blipFill>
          <a:blip r:embed="rId5" cstate="print"/>
          <a:stretch>
            <a:fillRect/>
          </a:stretch>
        </p:blipFill>
        <p:spPr>
          <a:xfrm>
            <a:off x="0" y="-228600"/>
            <a:ext cx="12113443" cy="7086600"/>
          </a:xfrm>
          <a:prstGeom prst="rect">
            <a:avLst/>
          </a:prstGeom>
        </p:spPr>
      </p:pic>
      <p:sp>
        <p:nvSpPr>
          <p:cNvPr id="2" name="Rectangle 1">
            <a:extLst>
              <a:ext uri="{FF2B5EF4-FFF2-40B4-BE49-F238E27FC236}">
                <a16:creationId xmlns:a16="http://schemas.microsoft.com/office/drawing/2014/main" id="{56A6276A-656C-4034-92DE-520278A4E046}"/>
              </a:ext>
            </a:extLst>
          </p:cNvPr>
          <p:cNvSpPr/>
          <p:nvPr/>
        </p:nvSpPr>
        <p:spPr>
          <a:xfrm>
            <a:off x="3165038" y="2967335"/>
            <a:ext cx="586192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09-11-1653</a:t>
            </a:r>
          </a:p>
        </p:txBody>
      </p:sp>
    </p:spTree>
    <p:extLst>
      <p:ext uri="{BB962C8B-B14F-4D97-AF65-F5344CB8AC3E}">
        <p14:creationId xmlns:p14="http://schemas.microsoft.com/office/powerpoint/2010/main" val="375246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77AB94-FEFC-4905-9CA4-5F2C561F9FC9}"/>
              </a:ext>
            </a:extLst>
          </p:cNvPr>
          <p:cNvSpPr/>
          <p:nvPr/>
        </p:nvSpPr>
        <p:spPr>
          <a:xfrm>
            <a:off x="2083324" y="4345757"/>
            <a:ext cx="9106292"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Martin Luther Was Trained      Philosophically In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Nominalism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a:t>
            </a:r>
          </a:p>
        </p:txBody>
      </p:sp>
      <p:pic>
        <p:nvPicPr>
          <p:cNvPr id="3" name="Picture 2">
            <a:extLst>
              <a:ext uri="{FF2B5EF4-FFF2-40B4-BE49-F238E27FC236}">
                <a16:creationId xmlns:a16="http://schemas.microsoft.com/office/drawing/2014/main" id="{E201935E-AB03-42AF-8E3B-EFB93ADE7DBF}"/>
              </a:ext>
            </a:extLst>
          </p:cNvPr>
          <p:cNvPicPr>
            <a:picLocks noChangeAspect="1"/>
          </p:cNvPicPr>
          <p:nvPr/>
        </p:nvPicPr>
        <p:blipFill>
          <a:blip r:embed="rId4"/>
          <a:stretch>
            <a:fillRect/>
          </a:stretch>
        </p:blipFill>
        <p:spPr>
          <a:xfrm>
            <a:off x="0" y="0"/>
            <a:ext cx="2768367" cy="3716323"/>
          </a:xfrm>
          <a:prstGeom prst="rect">
            <a:avLst/>
          </a:prstGeom>
        </p:spPr>
      </p:pic>
    </p:spTree>
    <p:extLst>
      <p:ext uri="{BB962C8B-B14F-4D97-AF65-F5344CB8AC3E}">
        <p14:creationId xmlns:p14="http://schemas.microsoft.com/office/powerpoint/2010/main" val="19002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0" y="-880218"/>
            <a:ext cx="12273094" cy="3255949"/>
          </a:xfrm>
        </p:spPr>
        <p:txBody>
          <a:bodyPr/>
          <a:lstStyle/>
          <a:p>
            <a:r>
              <a:rPr lang="en-US" sz="4800" dirty="0">
                <a:solidFill>
                  <a:schemeClr val="bg1"/>
                </a:solidFill>
                <a:effectLst>
                  <a:outerShdw blurRad="38100" dist="38100" dir="2700000" algn="tl">
                    <a:srgbClr val="000000">
                      <a:alpha val="43137"/>
                    </a:srgbClr>
                  </a:outerShdw>
                </a:effectLst>
              </a:rPr>
              <a:t>MARTIN LUTHER MAKES FIRST POST TO GO VIRAL GERMANY TO SPAIN  IN 2 WKS.</a:t>
            </a:r>
          </a:p>
        </p:txBody>
      </p:sp>
      <p:pic>
        <p:nvPicPr>
          <p:cNvPr id="6" name="Online Media 5" title="The 95 thesis of Luther (Luther 2003)">
            <a:hlinkClick r:id="" action="ppaction://media"/>
            <a:extLst>
              <a:ext uri="{FF2B5EF4-FFF2-40B4-BE49-F238E27FC236}">
                <a16:creationId xmlns:a16="http://schemas.microsoft.com/office/drawing/2014/main" id="{576F13B5-6DFF-7667-3A05-670018DE83F9}"/>
              </a:ext>
            </a:extLst>
          </p:cNvPr>
          <p:cNvPicPr>
            <a:picLocks noRot="1" noChangeAspect="1"/>
          </p:cNvPicPr>
          <p:nvPr>
            <a:videoFile r:link="rId1"/>
          </p:nvPr>
        </p:nvPicPr>
        <p:blipFill>
          <a:blip r:embed="rId3"/>
          <a:stretch>
            <a:fillRect/>
          </a:stretch>
        </p:blipFill>
        <p:spPr>
          <a:xfrm>
            <a:off x="343949" y="1384419"/>
            <a:ext cx="11333526" cy="5982056"/>
          </a:xfrm>
          <a:prstGeom prst="rect">
            <a:avLst/>
          </a:prstGeom>
        </p:spPr>
      </p:pic>
    </p:spTree>
    <p:extLst>
      <p:ext uri="{BB962C8B-B14F-4D97-AF65-F5344CB8AC3E}">
        <p14:creationId xmlns:p14="http://schemas.microsoft.com/office/powerpoint/2010/main" val="496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279134"/>
            <a:ext cx="10256364" cy="972150"/>
          </a:xfrm>
        </p:spPr>
        <p:txBody>
          <a:bodyPr/>
          <a:lstStyle/>
          <a:p>
            <a:r>
              <a:rPr lang="en-US" sz="5400" dirty="0">
                <a:solidFill>
                  <a:schemeClr val="bg1"/>
                </a:solidFill>
                <a:effectLst>
                  <a:outerShdw blurRad="38100" dist="38100" dir="2700000" algn="tl">
                    <a:srgbClr val="000000">
                      <a:alpha val="43137"/>
                    </a:srgbClr>
                  </a:outerShdw>
                </a:effectLst>
              </a:rPr>
              <a:t>MARTIN LUTHER DISPUTES </a:t>
            </a:r>
          </a:p>
        </p:txBody>
      </p:sp>
      <p:pic>
        <p:nvPicPr>
          <p:cNvPr id="4" name="Online Media 3" title="Martin Luther arguing with a Roman Cardinal">
            <a:hlinkClick r:id="" action="ppaction://media"/>
            <a:extLst>
              <a:ext uri="{FF2B5EF4-FFF2-40B4-BE49-F238E27FC236}">
                <a16:creationId xmlns:a16="http://schemas.microsoft.com/office/drawing/2014/main" id="{210B0E73-729E-D3DA-9A1C-17787A9D364F}"/>
              </a:ext>
            </a:extLst>
          </p:cNvPr>
          <p:cNvPicPr>
            <a:picLocks noRot="1" noChangeAspect="1"/>
          </p:cNvPicPr>
          <p:nvPr>
            <a:videoFile r:link="rId1"/>
          </p:nvPr>
        </p:nvPicPr>
        <p:blipFill>
          <a:blip r:embed="rId3"/>
          <a:stretch>
            <a:fillRect/>
          </a:stretch>
        </p:blipFill>
        <p:spPr>
          <a:xfrm>
            <a:off x="1593908" y="1251284"/>
            <a:ext cx="8816830" cy="4897846"/>
          </a:xfrm>
          <a:prstGeom prst="rect">
            <a:avLst/>
          </a:prstGeom>
        </p:spPr>
      </p:pic>
    </p:spTree>
    <p:extLst>
      <p:ext uri="{BB962C8B-B14F-4D97-AF65-F5344CB8AC3E}">
        <p14:creationId xmlns:p14="http://schemas.microsoft.com/office/powerpoint/2010/main" val="12977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95778" name="Rectangle 2"/>
          <p:cNvSpPr>
            <a:spLocks noGrp="1" noChangeArrowheads="1"/>
          </p:cNvSpPr>
          <p:nvPr>
            <p:ph type="title"/>
          </p:nvPr>
        </p:nvSpPr>
        <p:spPr>
          <a:xfrm>
            <a:off x="1828799" y="609600"/>
            <a:ext cx="8479857" cy="5191432"/>
          </a:xfrm>
          <a:solidFill>
            <a:srgbClr val="FFFFFF"/>
          </a:solidFill>
        </p:spPr>
        <p:txBody>
          <a:bodyPr/>
          <a:lstStyle/>
          <a:p>
            <a:r>
              <a:rPr lang="en-US" sz="7200" dirty="0">
                <a:latin typeface="Jokerman" panose="04090605060D06020702" pitchFamily="82" charset="0"/>
              </a:rPr>
              <a:t>Questions are a burden to others.</a:t>
            </a:r>
            <a:br>
              <a:rPr lang="en-US" sz="7200" dirty="0">
                <a:latin typeface="Jokerman" panose="04090605060D06020702" pitchFamily="82" charset="0"/>
              </a:rPr>
            </a:br>
            <a:r>
              <a:rPr lang="en-US" sz="7200" dirty="0">
                <a:latin typeface="Jokerman" panose="04090605060D06020702" pitchFamily="82" charset="0"/>
              </a:rPr>
              <a:t>Answers are a prison for oneself.           </a:t>
            </a:r>
          </a:p>
        </p:txBody>
      </p:sp>
      <p:sp>
        <p:nvSpPr>
          <p:cNvPr id="5195779" name="WordArt 3"/>
          <p:cNvSpPr>
            <a:spLocks noChangeArrowheads="1" noChangeShapeType="1" noTextEdit="1"/>
          </p:cNvSpPr>
          <p:nvPr/>
        </p:nvSpPr>
        <p:spPr bwMode="auto">
          <a:xfrm>
            <a:off x="2743200" y="6096000"/>
            <a:ext cx="6781800" cy="609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VILLAGE SAYING PRISONER SERIES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95778"/>
                                        </p:tgtEl>
                                        <p:attrNameLst>
                                          <p:attrName>style.visibility</p:attrName>
                                        </p:attrNameLst>
                                      </p:cBhvr>
                                      <p:to>
                                        <p:strVal val="visible"/>
                                      </p:to>
                                    </p:set>
                                    <p:anim calcmode="lin" valueType="num">
                                      <p:cBhvr>
                                        <p:cTn id="7" dur="300" fill="hold"/>
                                        <p:tgtEl>
                                          <p:spTgt spid="5195778"/>
                                        </p:tgtEl>
                                        <p:attrNameLst>
                                          <p:attrName>ppt_w</p:attrName>
                                        </p:attrNameLst>
                                      </p:cBhvr>
                                      <p:tavLst>
                                        <p:tav tm="0">
                                          <p:val>
                                            <p:fltVal val="0"/>
                                          </p:val>
                                        </p:tav>
                                        <p:tav tm="100000">
                                          <p:val>
                                            <p:strVal val="#ppt_w"/>
                                          </p:val>
                                        </p:tav>
                                      </p:tavLst>
                                    </p:anim>
                                    <p:anim calcmode="lin" valueType="num">
                                      <p:cBhvr>
                                        <p:cTn id="8" dur="300" fill="hold"/>
                                        <p:tgtEl>
                                          <p:spTgt spid="5195778"/>
                                        </p:tgtEl>
                                        <p:attrNameLst>
                                          <p:attrName>ppt_h</p:attrName>
                                        </p:attrNameLst>
                                      </p:cBhvr>
                                      <p:tavLst>
                                        <p:tav tm="0">
                                          <p:val>
                                            <p:fltVal val="0"/>
                                          </p:val>
                                        </p:tav>
                                        <p:tav tm="100000">
                                          <p:val>
                                            <p:strVal val="#ppt_h"/>
                                          </p:val>
                                        </p:tav>
                                      </p:tavLst>
                                    </p:anim>
                                    <p:anim calcmode="lin" valueType="num">
                                      <p:cBhvr>
                                        <p:cTn id="9" dur="300" fill="hold"/>
                                        <p:tgtEl>
                                          <p:spTgt spid="5195778"/>
                                        </p:tgtEl>
                                        <p:attrNameLst>
                                          <p:attrName>ppt_x</p:attrName>
                                        </p:attrNameLst>
                                      </p:cBhvr>
                                      <p:tavLst>
                                        <p:tav tm="0">
                                          <p:val>
                                            <p:fltVal val="0.5"/>
                                          </p:val>
                                        </p:tav>
                                        <p:tav tm="100000">
                                          <p:val>
                                            <p:strVal val="#ppt_x"/>
                                          </p:val>
                                        </p:tav>
                                      </p:tavLst>
                                    </p:anim>
                                    <p:anim calcmode="lin" valueType="num">
                                      <p:cBhvr>
                                        <p:cTn id="10" dur="300" fill="hold"/>
                                        <p:tgtEl>
                                          <p:spTgt spid="519577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577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429250" name="Rectangle 2"/>
          <p:cNvSpPr>
            <a:spLocks noGrp="1" noChangeArrowheads="1"/>
          </p:cNvSpPr>
          <p:nvPr>
            <p:ph type="title"/>
          </p:nvPr>
        </p:nvSpPr>
        <p:spPr>
          <a:xfrm>
            <a:off x="1524000" y="0"/>
            <a:ext cx="9144000" cy="685800"/>
          </a:xfrm>
          <a:solidFill>
            <a:srgbClr val="FF0066"/>
          </a:solidFill>
        </p:spPr>
        <p:txBody>
          <a:bodyPr/>
          <a:lstStyle/>
          <a:p>
            <a:r>
              <a:rPr lang="en-US" sz="6600" b="1" u="sng" dirty="0">
                <a:solidFill>
                  <a:srgbClr val="CCECFF"/>
                </a:solidFill>
                <a:effectLst>
                  <a:outerShdw blurRad="38100" dist="38100" dir="2700000" algn="tl">
                    <a:srgbClr val="000000"/>
                  </a:outerShdw>
                </a:effectLst>
                <a:latin typeface="Storybook" pitchFamily="2" charset="0"/>
              </a:rPr>
              <a:t>THE TILT &amp; PIVOT POINT</a:t>
            </a:r>
          </a:p>
        </p:txBody>
      </p:sp>
      <p:sp>
        <p:nvSpPr>
          <p:cNvPr id="5429253" name="WordArt 5"/>
          <p:cNvSpPr>
            <a:spLocks noChangeArrowheads="1" noChangeShapeType="1" noTextEdit="1"/>
          </p:cNvSpPr>
          <p:nvPr/>
        </p:nvSpPr>
        <p:spPr bwMode="auto">
          <a:xfrm>
            <a:off x="2514600" y="1676400"/>
            <a:ext cx="7086600" cy="419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TRANSFORMATION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THEORETICAL SCHISM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TO PRACTICAL SCHISM</a:t>
            </a:r>
          </a:p>
        </p:txBody>
      </p:sp>
    </p:spTree>
    <p:extLst>
      <p:ext uri="{BB962C8B-B14F-4D97-AF65-F5344CB8AC3E}">
        <p14:creationId xmlns:p14="http://schemas.microsoft.com/office/powerpoint/2010/main" val="14576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29250">
                                            <p:txEl>
                                              <p:pRg st="0" end="0"/>
                                            </p:txEl>
                                          </p:spTgt>
                                        </p:tgtEl>
                                        <p:attrNameLst>
                                          <p:attrName>style.visibility</p:attrName>
                                        </p:attrNameLst>
                                      </p:cBhvr>
                                      <p:to>
                                        <p:strVal val="visible"/>
                                      </p:to>
                                    </p:set>
                                    <p:anim calcmode="lin" valueType="num">
                                      <p:cBhvr additive="base">
                                        <p:cTn id="7" dur="300" fill="hold"/>
                                        <p:tgtEl>
                                          <p:spTgt spid="5429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9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429253"/>
                                        </p:tgtEl>
                                        <p:attrNameLst>
                                          <p:attrName>style.visibility</p:attrName>
                                        </p:attrNameLst>
                                      </p:cBhvr>
                                      <p:to>
                                        <p:strVal val="visible"/>
                                      </p:to>
                                    </p:set>
                                    <p:anim calcmode="lin" valueType="num">
                                      <p:cBhvr>
                                        <p:cTn id="13" dur="500" fill="hold"/>
                                        <p:tgtEl>
                                          <p:spTgt spid="5429253"/>
                                        </p:tgtEl>
                                        <p:attrNameLst>
                                          <p:attrName>ppt_w</p:attrName>
                                        </p:attrNameLst>
                                      </p:cBhvr>
                                      <p:tavLst>
                                        <p:tav tm="0">
                                          <p:val>
                                            <p:strVal val="4/3*#ppt_w"/>
                                          </p:val>
                                        </p:tav>
                                        <p:tav tm="100000">
                                          <p:val>
                                            <p:strVal val="#ppt_w"/>
                                          </p:val>
                                        </p:tav>
                                      </p:tavLst>
                                    </p:anim>
                                    <p:anim calcmode="lin" valueType="num">
                                      <p:cBhvr>
                                        <p:cTn id="14" dur="500" fill="hold"/>
                                        <p:tgtEl>
                                          <p:spTgt spid="542925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50" grpId="0" build="p" autoUpdateAnimBg="0"/>
      <p:bldP spid="54292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245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1518</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245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245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245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At a meeting in Heidelberg, Germany, Luther defends his theology</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792454" name="Picture 6" descr="Europe Reform Map"/>
          <p:cNvPicPr>
            <a:picLocks noChangeAspect="1" noChangeArrowheads="1"/>
          </p:cNvPicPr>
          <p:nvPr/>
        </p:nvPicPr>
        <p:blipFill>
          <a:blip r:embed="rId4" cstate="print"/>
          <a:srcRect l="48120" t="32768" r="16107" b="30081"/>
          <a:stretch>
            <a:fillRect/>
          </a:stretch>
        </p:blipFill>
        <p:spPr bwMode="auto">
          <a:xfrm>
            <a:off x="6858000" y="3505200"/>
            <a:ext cx="3276600" cy="2808288"/>
          </a:xfrm>
          <a:prstGeom prst="rect">
            <a:avLst/>
          </a:prstGeom>
          <a:noFill/>
          <a:ln w="38100">
            <a:solidFill>
              <a:srgbClr val="14455E"/>
            </a:solidFill>
            <a:miter lim="800000"/>
            <a:headEnd/>
            <a:tailEnd/>
          </a:ln>
        </p:spPr>
      </p:pic>
      <p:sp>
        <p:nvSpPr>
          <p:cNvPr id="2792455" name="Oval 7"/>
          <p:cNvSpPr>
            <a:spLocks noChangeArrowheads="1"/>
          </p:cNvSpPr>
          <p:nvPr/>
        </p:nvSpPr>
        <p:spPr bwMode="auto">
          <a:xfrm>
            <a:off x="8153400" y="4527550"/>
            <a:ext cx="609600" cy="34925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2456" name="Rectangle 8"/>
          <p:cNvSpPr>
            <a:spLocks noChangeArrowheads="1"/>
          </p:cNvSpPr>
          <p:nvPr/>
        </p:nvSpPr>
        <p:spPr bwMode="auto">
          <a:xfrm>
            <a:off x="3352800" y="12192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Later he appears before Cardinal Cajetan at Augsburg, Germany, but refuses to recant (take back or say one no longer has an opinion or belief)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Frederick the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Wise protects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Luther from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being handed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over to Rome</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2792457" name="Text Box 9"/>
          <p:cNvSpPr txBox="1">
            <a:spLocks noChangeArrowheads="1"/>
          </p:cNvSpPr>
          <p:nvPr/>
        </p:nvSpPr>
        <p:spPr bwMode="auto">
          <a:xfrm>
            <a:off x="6629401" y="6461126"/>
            <a:ext cx="371792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Behind Scene Political Theatre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24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2456">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792454"/>
                                        </p:tgtEl>
                                        <p:attrNameLst>
                                          <p:attrName>style.visibility</p:attrName>
                                        </p:attrNameLst>
                                      </p:cBhvr>
                                      <p:to>
                                        <p:strVal val="visible"/>
                                      </p:to>
                                    </p:set>
                                    <p:animEffect transition="in" filter="dissolve">
                                      <p:cBhvr>
                                        <p:cTn id="14" dur="500"/>
                                        <p:tgtEl>
                                          <p:spTgt spid="279245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792455"/>
                                        </p:tgtEl>
                                        <p:attrNameLst>
                                          <p:attrName>style.visibility</p:attrName>
                                        </p:attrNameLst>
                                      </p:cBhvr>
                                      <p:to>
                                        <p:strVal val="visible"/>
                                      </p:to>
                                    </p:set>
                                    <p:animEffect transition="in" filter="wipe(left)">
                                      <p:cBhvr>
                                        <p:cTn id="18" dur="500"/>
                                        <p:tgtEl>
                                          <p:spTgt spid="279245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2792457"/>
                                        </p:tgtEl>
                                        <p:attrNameLst>
                                          <p:attrName>style.visibility</p:attrName>
                                        </p:attrNameLst>
                                      </p:cBhvr>
                                      <p:to>
                                        <p:strVal val="visible"/>
                                      </p:to>
                                    </p:set>
                                    <p:anim calcmode="lin" valueType="num">
                                      <p:cBhvr>
                                        <p:cTn id="23" dur="500" fill="hold"/>
                                        <p:tgtEl>
                                          <p:spTgt spid="2792457"/>
                                        </p:tgtEl>
                                        <p:attrNameLst>
                                          <p:attrName>ppt_w</p:attrName>
                                        </p:attrNameLst>
                                      </p:cBhvr>
                                      <p:tavLst>
                                        <p:tav tm="0">
                                          <p:val>
                                            <p:strVal val="4/3*#ppt_w"/>
                                          </p:val>
                                        </p:tav>
                                        <p:tav tm="100000">
                                          <p:val>
                                            <p:strVal val="#ppt_w"/>
                                          </p:val>
                                        </p:tav>
                                      </p:tavLst>
                                    </p:anim>
                                    <p:anim calcmode="lin" valueType="num">
                                      <p:cBhvr>
                                        <p:cTn id="24" dur="500" fill="hold"/>
                                        <p:tgtEl>
                                          <p:spTgt spid="279245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2455" grpId="0" animBg="1"/>
      <p:bldP spid="2792456" grpId="0" build="p" autoUpdateAnimBg="0"/>
      <p:bldP spid="279245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55650" name="Rectangle 2" descr="Papyrus"/>
          <p:cNvSpPr>
            <a:spLocks noGrp="1" noChangeArrowheads="1"/>
          </p:cNvSpPr>
          <p:nvPr>
            <p:ph type="title"/>
          </p:nvPr>
        </p:nvSpPr>
        <p:spPr>
          <a:xfrm>
            <a:off x="1068404" y="228600"/>
            <a:ext cx="10048775" cy="1752600"/>
          </a:xfrm>
          <a:blipFill dpi="0" rotWithShape="0">
            <a:blip r:embed="rId4" cstate="print"/>
            <a:srcRect/>
            <a:tile tx="0" ty="0" sx="100000" sy="100000" flip="none" algn="tl"/>
          </a:blipFill>
          <a:ln/>
        </p:spPr>
        <p:txBody>
          <a:bodyPr/>
          <a:lstStyle/>
          <a:p>
            <a:r>
              <a:rPr lang="en-US" sz="4800" dirty="0">
                <a:effectLst>
                  <a:outerShdw blurRad="38100" dist="38100" dir="2700000" algn="tl">
                    <a:srgbClr val="FFFFFF"/>
                  </a:outerShdw>
                </a:effectLst>
                <a:latin typeface="Banner" pitchFamily="2" charset="0"/>
              </a:rPr>
              <a:t>Sentence Launching Reformation Public</a:t>
            </a:r>
            <a:r>
              <a:rPr lang="en-US" sz="4800" dirty="0">
                <a:latin typeface="Banner" pitchFamily="2" charset="0"/>
              </a:rPr>
              <a:t>                     </a:t>
            </a:r>
            <a:r>
              <a:rPr lang="en-US" sz="4000" dirty="0">
                <a:effectLst>
                  <a:outerShdw blurRad="38100" dist="38100" dir="2700000" algn="tl">
                    <a:srgbClr val="FFFFFF"/>
                  </a:outerShdw>
                </a:effectLst>
              </a:rPr>
              <a:t>Papal Reply Sending Luther Over The Edge</a:t>
            </a:r>
            <a:r>
              <a:rPr lang="en-US" sz="4000" b="1" dirty="0">
                <a:effectLst>
                  <a:outerShdw blurRad="38100" dist="38100" dir="2700000" algn="tl">
                    <a:srgbClr val="FFFFFF"/>
                  </a:outerShdw>
                </a:effectLst>
              </a:rPr>
              <a:t> </a:t>
            </a:r>
            <a:r>
              <a:rPr lang="en-US" sz="3200" b="1" dirty="0">
                <a:solidFill>
                  <a:srgbClr val="660033"/>
                </a:solidFill>
                <a:effectLst>
                  <a:outerShdw blurRad="38100" dist="38100" dir="2700000" algn="tl">
                    <a:srgbClr val="000000"/>
                  </a:outerShdw>
                </a:effectLst>
              </a:rPr>
              <a:t>Luther Responds: </a:t>
            </a:r>
            <a:r>
              <a:rPr lang="en-US" sz="3200" b="1" i="1" dirty="0">
                <a:solidFill>
                  <a:srgbClr val="660033"/>
                </a:solidFill>
                <a:effectLst>
                  <a:outerShdw blurRad="38100" dist="38100" dir="2700000" algn="tl">
                    <a:srgbClr val="000000"/>
                  </a:outerShdw>
                </a:effectLst>
              </a:rPr>
              <a:t>“The Pope’s The Anti-Christ”</a:t>
            </a:r>
          </a:p>
        </p:txBody>
      </p:sp>
      <p:sp>
        <p:nvSpPr>
          <p:cNvPr id="155651" name="Rectangle 3"/>
          <p:cNvSpPr>
            <a:spLocks noGrp="1" noChangeArrowheads="1"/>
          </p:cNvSpPr>
          <p:nvPr>
            <p:ph idx="1"/>
          </p:nvPr>
        </p:nvSpPr>
        <p:spPr>
          <a:xfrm>
            <a:off x="1530417" y="2079057"/>
            <a:ext cx="9115124" cy="4550343"/>
          </a:xfrm>
          <a:solidFill>
            <a:srgbClr val="FF5050"/>
          </a:solidFill>
        </p:spPr>
        <p:txBody>
          <a:bodyPr/>
          <a:lstStyle/>
          <a:p>
            <a:pPr>
              <a:buFontTx/>
              <a:buNone/>
            </a:pPr>
            <a:r>
              <a:rPr lang="en-US" sz="2800" b="1" dirty="0">
                <a:effectLst>
                  <a:outerShdw blurRad="38100" dist="38100" dir="2700000" algn="tl">
                    <a:srgbClr val="FFFFFF"/>
                  </a:outerShdw>
                </a:effectLst>
              </a:rPr>
              <a:t>Following Written Faith Belief Profession In The Not Yet</a:t>
            </a:r>
          </a:p>
          <a:p>
            <a:pPr>
              <a:buFontTx/>
              <a:buNone/>
            </a:pPr>
            <a:r>
              <a:rPr lang="en-US" sz="2800" b="1" dirty="0">
                <a:effectLst>
                  <a:outerShdw blurRad="38100" dist="38100" dir="2700000" algn="tl">
                    <a:srgbClr val="FFFFFF"/>
                  </a:outerShdw>
                </a:effectLst>
              </a:rPr>
              <a:t>Developed Or Formulated Papal Infallibility Doctrine We</a:t>
            </a:r>
          </a:p>
          <a:p>
            <a:pPr>
              <a:buFontTx/>
              <a:buNone/>
            </a:pPr>
            <a:r>
              <a:rPr lang="en-US" sz="2800" b="1" dirty="0">
                <a:effectLst>
                  <a:outerShdw blurRad="38100" dist="38100" dir="2700000" algn="tl">
                    <a:srgbClr val="FFFFFF"/>
                  </a:outerShdw>
                </a:effectLst>
              </a:rPr>
              <a:t> </a:t>
            </a:r>
            <a:r>
              <a:rPr lang="en-US" sz="2800" b="1" u="sng" dirty="0">
                <a:effectLst>
                  <a:outerShdw blurRad="38100" dist="38100" dir="2700000" algn="tl">
                    <a:srgbClr val="FFFFFF"/>
                  </a:outerShdw>
                </a:effectLst>
              </a:rPr>
              <a:t>Find These Words From S. </a:t>
            </a:r>
            <a:r>
              <a:rPr lang="en-US" sz="2800" b="1" u="sng" dirty="0" err="1">
                <a:effectLst>
                  <a:outerShdw blurRad="38100" dist="38100" dir="2700000" algn="tl">
                    <a:srgbClr val="FFFFFF"/>
                  </a:outerShdw>
                </a:effectLst>
              </a:rPr>
              <a:t>Prierias</a:t>
            </a:r>
            <a:r>
              <a:rPr lang="en-US" sz="2800" b="1" u="sng" dirty="0">
                <a:effectLst>
                  <a:outerShdw blurRad="38100" dist="38100" dir="2700000" algn="tl">
                    <a:srgbClr val="FFFFFF"/>
                  </a:outerShdw>
                </a:effectLst>
              </a:rPr>
              <a:t> - Rome’s Theologian:</a:t>
            </a:r>
          </a:p>
          <a:p>
            <a:pPr>
              <a:buFontTx/>
              <a:buNone/>
            </a:pPr>
            <a:r>
              <a:rPr lang="en-US" sz="4800" i="1" dirty="0">
                <a:effectLst>
                  <a:outerShdw blurRad="38100" dist="38100" dir="2700000" algn="tl">
                    <a:srgbClr val="FFFFFF"/>
                  </a:outerShdw>
                </a:effectLst>
              </a:rPr>
              <a:t> </a:t>
            </a:r>
            <a:r>
              <a:rPr lang="en-US" sz="4800" b="1" dirty="0">
                <a:solidFill>
                  <a:schemeClr val="bg1"/>
                </a:solidFill>
                <a:effectLst>
                  <a:outerShdw blurRad="38100" dist="38100" dir="2700000" algn="tl">
                    <a:srgbClr val="000000"/>
                  </a:outerShdw>
                </a:effectLst>
              </a:rPr>
              <a:t>“If the Pope were so scandalously bad that he led multitudes of souls to the Devil,  still he could not be removed from office.”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9122" name="Rectangle 2"/>
          <p:cNvSpPr>
            <a:spLocks noGrp="1" noChangeArrowheads="1"/>
          </p:cNvSpPr>
          <p:nvPr>
            <p:ph type="title"/>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ac.bmp"/>
          <p:cNvPicPr>
            <a:picLocks noGrp="1" noChangeAspect="1"/>
          </p:cNvPicPr>
          <p:nvPr>
            <p:ph idx="1"/>
          </p:nvPr>
        </p:nvPicPr>
        <p:blipFill>
          <a:blip r:embed="rId2" cstate="print"/>
          <a:stretch>
            <a:fillRect/>
          </a:stretch>
        </p:blipFill>
        <p:spPr>
          <a:xfrm>
            <a:off x="1" y="0"/>
            <a:ext cx="12192000" cy="6858000"/>
          </a:xfrm>
        </p:spPr>
      </p:pic>
      <p:pic>
        <p:nvPicPr>
          <p:cNvPr id="5" name="Picture 4" descr="ac2.bmp"/>
          <p:cNvPicPr>
            <a:picLocks noChangeAspect="1"/>
          </p:cNvPicPr>
          <p:nvPr/>
        </p:nvPicPr>
        <p:blipFill>
          <a:blip r:embed="rId3" cstate="print"/>
          <a:stretch>
            <a:fillRect/>
          </a:stretch>
        </p:blipFill>
        <p:spPr>
          <a:xfrm>
            <a:off x="67377" y="0"/>
            <a:ext cx="12124623" cy="6858000"/>
          </a:xfrm>
          <a:prstGeom prst="rect">
            <a:avLst/>
          </a:prstGeom>
        </p:spPr>
      </p:pic>
      <p:pic>
        <p:nvPicPr>
          <p:cNvPr id="6" name="Picture 5" descr="ac3.bmp"/>
          <p:cNvPicPr>
            <a:picLocks noChangeAspect="1"/>
          </p:cNvPicPr>
          <p:nvPr/>
        </p:nvPicPr>
        <p:blipFill>
          <a:blip r:embed="rId4" cstate="print"/>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5ABA4-983C-1944-7C4F-15A9ABEAC870}"/>
              </a:ext>
            </a:extLst>
          </p:cNvPr>
          <p:cNvPicPr>
            <a:picLocks noChangeAspect="1"/>
          </p:cNvPicPr>
          <p:nvPr/>
        </p:nvPicPr>
        <p:blipFill>
          <a:blip r:embed="rId5"/>
          <a:stretch>
            <a:fillRect/>
          </a:stretch>
        </p:blipFill>
        <p:spPr>
          <a:xfrm>
            <a:off x="1" y="0"/>
            <a:ext cx="12191998" cy="6858000"/>
          </a:xfrm>
          <a:prstGeom prst="rect">
            <a:avLst/>
          </a:prstGeom>
        </p:spPr>
      </p:pic>
      <p:sp>
        <p:nvSpPr>
          <p:cNvPr id="7" name="Rectangle 6">
            <a:extLst>
              <a:ext uri="{FF2B5EF4-FFF2-40B4-BE49-F238E27FC236}">
                <a16:creationId xmlns:a16="http://schemas.microsoft.com/office/drawing/2014/main" id="{7A7DAF8B-298A-EC12-280A-F1FA05AF2F26}"/>
              </a:ext>
            </a:extLst>
          </p:cNvPr>
          <p:cNvSpPr/>
          <p:nvPr/>
        </p:nvSpPr>
        <p:spPr>
          <a:xfrm>
            <a:off x="-81280" y="1"/>
            <a:ext cx="12273279" cy="46474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Times New Roman"/>
                <a:ea typeface="+mn-ea"/>
                <a:cs typeface="+mn-cs"/>
              </a:rPr>
              <a:t>In his translation of the Book of Revelation Martin Luther portrays the Catholic Church </a:t>
            </a:r>
            <a:r>
              <a:rPr kumimoji="0" lang="en-US" sz="80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Times New Roman"/>
                <a:ea typeface="+mn-ea"/>
                <a:cs typeface="+mn-cs"/>
              </a:rPr>
              <a:t>as the Whore of Babylon!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7">
                                            <p:txEl>
                                              <p:pRg st="0" end="0"/>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DCEB7-D00A-B824-E95C-3A8BECD3C2CB}"/>
              </a:ext>
            </a:extLst>
          </p:cNvPr>
          <p:cNvSpPr/>
          <p:nvPr/>
        </p:nvSpPr>
        <p:spPr>
          <a:xfrm>
            <a:off x="4504623" y="3570973"/>
            <a:ext cx="417736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Or Was 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t>Martin Luther questions </a:t>
            </a:r>
            <a:b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t>papal infallibility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(belief that the pope is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preserved from error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in matters of faith and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morals) and begins New Testament sermon series, starting a new era of preaching</a:t>
            </a:r>
            <a:endPar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Martin Luther</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Ulrich Zwingli begins New Testament sermons, thus ushering in the Swiss reformation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5348122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8850" name="Rectangle 2" descr="Purple mesh"/>
          <p:cNvSpPr>
            <a:spLocks noGrp="1" noChangeArrowheads="1"/>
          </p:cNvSpPr>
          <p:nvPr>
            <p:ph type="body" idx="1"/>
          </p:nvPr>
        </p:nvSpPr>
        <p:spPr>
          <a:xfrm>
            <a:off x="2209800" y="1219200"/>
            <a:ext cx="78486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characteristic of being incapable of failing to accomplish     a predetermined purpose.  In Protestant theology infallibility is usually associated with Scripture.   In Roman Catholic theology infallibility is also extended to the teaching of the church </a:t>
            </a:r>
            <a:r>
              <a:rPr lang="en-US" sz="4000" dirty="0" err="1">
                <a:solidFill>
                  <a:srgbClr val="FFFF00"/>
                </a:solidFill>
                <a:effectLst>
                  <a:outerShdw blurRad="38100" dist="38100" dir="2700000" algn="tl">
                    <a:srgbClr val="000000"/>
                  </a:outerShdw>
                </a:effectLst>
                <a:latin typeface="Old English Text MT" pitchFamily="66" charset="0"/>
              </a:rPr>
              <a:t>magisterium</a:t>
            </a:r>
            <a:r>
              <a:rPr lang="en-US" sz="4000" dirty="0">
                <a:solidFill>
                  <a:srgbClr val="FFFF00"/>
                </a:solidFill>
                <a:effectLst>
                  <a:outerShdw blurRad="38100" dist="38100" dir="2700000" algn="tl">
                    <a:srgbClr val="000000"/>
                  </a:outerShdw>
                </a:effectLst>
                <a:latin typeface="Old English Text MT" pitchFamily="66" charset="0"/>
              </a:rPr>
              <a:t> under the authority of the pope.”</a:t>
            </a:r>
            <a:endParaRPr lang="en-US" sz="4000" dirty="0"/>
          </a:p>
        </p:txBody>
      </p:sp>
      <p:sp>
        <p:nvSpPr>
          <p:cNvPr id="3278851" name="WordArt 3"/>
          <p:cNvSpPr>
            <a:spLocks noChangeArrowheads="1" noChangeShapeType="1" noTextEdit="1"/>
          </p:cNvSpPr>
          <p:nvPr/>
        </p:nvSpPr>
        <p:spPr bwMode="auto">
          <a:xfrm>
            <a:off x="22098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INFALLIBILITY</a:t>
            </a:r>
          </a:p>
        </p:txBody>
      </p:sp>
      <p:sp>
        <p:nvSpPr>
          <p:cNvPr id="327885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8851"/>
                                        </p:tgtEl>
                                        <p:attrNameLst>
                                          <p:attrName>style.visibility</p:attrName>
                                        </p:attrNameLst>
                                      </p:cBhvr>
                                      <p:to>
                                        <p:strVal val="visible"/>
                                      </p:to>
                                    </p:set>
                                    <p:anim calcmode="lin" valueType="num">
                                      <p:cBhvr>
                                        <p:cTn id="7" dur="5000" fill="hold"/>
                                        <p:tgtEl>
                                          <p:spTgt spid="3278851"/>
                                        </p:tgtEl>
                                        <p:attrNameLst>
                                          <p:attrName>ppt_w</p:attrName>
                                        </p:attrNameLst>
                                      </p:cBhvr>
                                      <p:tavLst>
                                        <p:tav tm="0" fmla="#ppt_w*sin(2.5*pi*$)">
                                          <p:val>
                                            <p:fltVal val="0"/>
                                          </p:val>
                                        </p:tav>
                                        <p:tav tm="100000">
                                          <p:val>
                                            <p:fltVal val="1"/>
                                          </p:val>
                                        </p:tav>
                                      </p:tavLst>
                                    </p:anim>
                                    <p:anim calcmode="lin" valueType="num">
                                      <p:cBhvr>
                                        <p:cTn id="8" dur="5000" fill="hold"/>
                                        <p:tgtEl>
                                          <p:spTgt spid="32788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8850">
                                            <p:txEl>
                                              <p:pRg st="0" end="0"/>
                                            </p:txEl>
                                          </p:spTgt>
                                        </p:tgtEl>
                                        <p:attrNameLst>
                                          <p:attrName>style.visibility</p:attrName>
                                        </p:attrNameLst>
                                      </p:cBhvr>
                                      <p:to>
                                        <p:strVal val="visible"/>
                                      </p:to>
                                    </p:set>
                                    <p:animEffect transition="in" filter="wipe(left)">
                                      <p:cBhvr>
                                        <p:cTn id="13" dur="500"/>
                                        <p:tgtEl>
                                          <p:spTgt spid="327885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8852"/>
                                        </p:tgtEl>
                                        <p:attrNameLst>
                                          <p:attrName>style.visibility</p:attrName>
                                        </p:attrNameLst>
                                      </p:cBhvr>
                                      <p:to>
                                        <p:strVal val="visible"/>
                                      </p:to>
                                    </p:set>
                                    <p:anim calcmode="lin" valueType="num">
                                      <p:cBhvr>
                                        <p:cTn id="18" dur="500" fill="hold"/>
                                        <p:tgtEl>
                                          <p:spTgt spid="3278852"/>
                                        </p:tgtEl>
                                        <p:attrNameLst>
                                          <p:attrName>ppt_w</p:attrName>
                                        </p:attrNameLst>
                                      </p:cBhvr>
                                      <p:tavLst>
                                        <p:tav tm="0">
                                          <p:val>
                                            <p:fltVal val="0"/>
                                          </p:val>
                                        </p:tav>
                                        <p:tav tm="100000">
                                          <p:val>
                                            <p:strVal val="#ppt_w"/>
                                          </p:val>
                                        </p:tav>
                                      </p:tavLst>
                                    </p:anim>
                                    <p:anim calcmode="lin" valueType="num">
                                      <p:cBhvr>
                                        <p:cTn id="19" dur="500" fill="hold"/>
                                        <p:tgtEl>
                                          <p:spTgt spid="3278852"/>
                                        </p:tgtEl>
                                        <p:attrNameLst>
                                          <p:attrName>ppt_h</p:attrName>
                                        </p:attrNameLst>
                                      </p:cBhvr>
                                      <p:tavLst>
                                        <p:tav tm="0">
                                          <p:val>
                                            <p:fltVal val="0"/>
                                          </p:val>
                                        </p:tav>
                                        <p:tav tm="100000">
                                          <p:val>
                                            <p:strVal val="#ppt_h"/>
                                          </p:val>
                                        </p:tav>
                                      </p:tavLst>
                                    </p:anim>
                                    <p:anim calcmode="lin" valueType="num">
                                      <p:cBhvr>
                                        <p:cTn id="20" dur="500" fill="hold"/>
                                        <p:tgtEl>
                                          <p:spTgt spid="3278852"/>
                                        </p:tgtEl>
                                        <p:attrNameLst>
                                          <p:attrName>ppt_x</p:attrName>
                                        </p:attrNameLst>
                                      </p:cBhvr>
                                      <p:tavLst>
                                        <p:tav tm="0">
                                          <p:val>
                                            <p:fltVal val="0.5"/>
                                          </p:val>
                                        </p:tav>
                                        <p:tav tm="100000">
                                          <p:val>
                                            <p:strVal val="#ppt_x"/>
                                          </p:val>
                                        </p:tav>
                                      </p:tavLst>
                                    </p:anim>
                                    <p:anim calcmode="lin" valueType="num">
                                      <p:cBhvr>
                                        <p:cTn id="21" dur="500" fill="hold"/>
                                        <p:tgtEl>
                                          <p:spTgt spid="3278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50" grpId="0" build="p" autoUpdateAnimBg="0" rev="1"/>
      <p:bldP spid="3278851" grpId="0" animBg="1"/>
      <p:bldP spid="32788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Martin Luther questions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papal infallibility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(belief that the pope is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preserved from error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in matters of faith and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morals) and begins New Testament sermon series, </a:t>
            </a:r>
            <a: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t>starting a new era of preaching</a:t>
            </a:r>
            <a:endPar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Martin Luther</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Ulrich Zwingli begins New Testament sermons, thus ushering in the Swiss reformation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0114"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400" b="1">
                <a:solidFill>
                  <a:srgbClr val="FFFF00"/>
                </a:solidFill>
                <a:effectLst>
                  <a:outerShdw blurRad="38100" dist="38100" dir="2700000" algn="tl">
                    <a:srgbClr val="000000"/>
                  </a:outerShdw>
                </a:effectLst>
                <a:latin typeface="Old English Text MT" pitchFamily="66" charset="0"/>
              </a:rPr>
              <a:t>“The emphasis in the Roman Catholic tradition,  especially as proclaimed in the Middle Ages,  on the powers of earthly priests as essential mediators between God and humankind.”</a:t>
            </a:r>
            <a:endParaRPr lang="en-US" sz="4400"/>
          </a:p>
        </p:txBody>
      </p:sp>
      <p:sp>
        <p:nvSpPr>
          <p:cNvPr id="5210115"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SACERDOTALISM</a:t>
            </a:r>
          </a:p>
        </p:txBody>
      </p:sp>
      <p:sp>
        <p:nvSpPr>
          <p:cNvPr id="52101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0115"/>
                                        </p:tgtEl>
                                        <p:attrNameLst>
                                          <p:attrName>style.visibility</p:attrName>
                                        </p:attrNameLst>
                                      </p:cBhvr>
                                      <p:to>
                                        <p:strVal val="visible"/>
                                      </p:to>
                                    </p:set>
                                    <p:anim calcmode="lin" valueType="num">
                                      <p:cBhvr>
                                        <p:cTn id="7" dur="5000" fill="hold"/>
                                        <p:tgtEl>
                                          <p:spTgt spid="5210115"/>
                                        </p:tgtEl>
                                        <p:attrNameLst>
                                          <p:attrName>ppt_w</p:attrName>
                                        </p:attrNameLst>
                                      </p:cBhvr>
                                      <p:tavLst>
                                        <p:tav tm="0" fmla="#ppt_w*sin(2.5*pi*$)">
                                          <p:val>
                                            <p:fltVal val="0"/>
                                          </p:val>
                                        </p:tav>
                                        <p:tav tm="100000">
                                          <p:val>
                                            <p:fltVal val="1"/>
                                          </p:val>
                                        </p:tav>
                                      </p:tavLst>
                                    </p:anim>
                                    <p:anim calcmode="lin" valueType="num">
                                      <p:cBhvr>
                                        <p:cTn id="8" dur="5000" fill="hold"/>
                                        <p:tgtEl>
                                          <p:spTgt spid="5210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0114">
                                            <p:txEl>
                                              <p:pRg st="1" end="1"/>
                                            </p:txEl>
                                          </p:spTgt>
                                        </p:tgtEl>
                                        <p:attrNameLst>
                                          <p:attrName>style.visibility</p:attrName>
                                        </p:attrNameLst>
                                      </p:cBhvr>
                                      <p:to>
                                        <p:strVal val="visible"/>
                                      </p:to>
                                    </p:set>
                                    <p:animEffect transition="in" filter="wipe(left)">
                                      <p:cBhvr>
                                        <p:cTn id="13" dur="500"/>
                                        <p:tgtEl>
                                          <p:spTgt spid="52101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5210116"/>
                                        </p:tgtEl>
                                        <p:attrNameLst>
                                          <p:attrName>style.visibility</p:attrName>
                                        </p:attrNameLst>
                                      </p:cBhvr>
                                      <p:to>
                                        <p:strVal val="visible"/>
                                      </p:to>
                                    </p:set>
                                    <p:anim calcmode="lin" valueType="num">
                                      <p:cBhvr>
                                        <p:cTn id="18" dur="500" fill="hold"/>
                                        <p:tgtEl>
                                          <p:spTgt spid="5210116"/>
                                        </p:tgtEl>
                                        <p:attrNameLst>
                                          <p:attrName>ppt_w</p:attrName>
                                        </p:attrNameLst>
                                      </p:cBhvr>
                                      <p:tavLst>
                                        <p:tav tm="0">
                                          <p:val>
                                            <p:fltVal val="0"/>
                                          </p:val>
                                        </p:tav>
                                        <p:tav tm="100000">
                                          <p:val>
                                            <p:strVal val="#ppt_w"/>
                                          </p:val>
                                        </p:tav>
                                      </p:tavLst>
                                    </p:anim>
                                    <p:anim calcmode="lin" valueType="num">
                                      <p:cBhvr>
                                        <p:cTn id="19" dur="500" fill="hold"/>
                                        <p:tgtEl>
                                          <p:spTgt spid="5210116"/>
                                        </p:tgtEl>
                                        <p:attrNameLst>
                                          <p:attrName>ppt_h</p:attrName>
                                        </p:attrNameLst>
                                      </p:cBhvr>
                                      <p:tavLst>
                                        <p:tav tm="0">
                                          <p:val>
                                            <p:fltVal val="0"/>
                                          </p:val>
                                        </p:tav>
                                        <p:tav tm="100000">
                                          <p:val>
                                            <p:strVal val="#ppt_h"/>
                                          </p:val>
                                        </p:tav>
                                      </p:tavLst>
                                    </p:anim>
                                    <p:anim calcmode="lin" valueType="num">
                                      <p:cBhvr>
                                        <p:cTn id="20" dur="500" fill="hold"/>
                                        <p:tgtEl>
                                          <p:spTgt spid="5210116"/>
                                        </p:tgtEl>
                                        <p:attrNameLst>
                                          <p:attrName>ppt_x</p:attrName>
                                        </p:attrNameLst>
                                      </p:cBhvr>
                                      <p:tavLst>
                                        <p:tav tm="0">
                                          <p:val>
                                            <p:fltVal val="0.5"/>
                                          </p:val>
                                        </p:tav>
                                        <p:tav tm="100000">
                                          <p:val>
                                            <p:strVal val="#ppt_x"/>
                                          </p:val>
                                        </p:tav>
                                      </p:tavLst>
                                    </p:anim>
                                    <p:anim calcmode="lin" valueType="num">
                                      <p:cBhvr>
                                        <p:cTn id="21" dur="500" fill="hold"/>
                                        <p:tgtEl>
                                          <p:spTgt spid="52101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0114" grpId="0" build="p" autoUpdateAnimBg="0" rev="1"/>
      <p:bldP spid="5210115" grpId="0" animBg="1"/>
      <p:bldP spid="5210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9570" name="Rectangle 2" descr="Purple mesh"/>
          <p:cNvSpPr>
            <a:spLocks noGrp="1" noChangeArrowheads="1"/>
          </p:cNvSpPr>
          <p:nvPr>
            <p:ph type="body" idx="1"/>
          </p:nvPr>
        </p:nvSpPr>
        <p:spPr>
          <a:xfrm>
            <a:off x="2209800" y="1143000"/>
            <a:ext cx="7696200" cy="50292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Reformation principle that declares the privilege &amp; freedom of all believing Christians is to stand before God in personal communion through Christ,  directly receiving forgiveness without the necessary recourse to human intermediaries.”</a:t>
            </a:r>
            <a:endParaRPr lang="en-US" sz="4000" dirty="0"/>
          </a:p>
        </p:txBody>
      </p:sp>
      <p:sp>
        <p:nvSpPr>
          <p:cNvPr id="3309571" name="WordArt 3"/>
          <p:cNvSpPr>
            <a:spLocks noChangeArrowheads="1" noChangeShapeType="1" noTextEdit="1"/>
          </p:cNvSpPr>
          <p:nvPr/>
        </p:nvSpPr>
        <p:spPr bwMode="auto">
          <a:xfrm>
            <a:off x="2209800" y="1524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Priesthood Of Believers</a:t>
            </a:r>
          </a:p>
        </p:txBody>
      </p:sp>
      <p:sp>
        <p:nvSpPr>
          <p:cNvPr id="330957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9571"/>
                                        </p:tgtEl>
                                        <p:attrNameLst>
                                          <p:attrName>style.visibility</p:attrName>
                                        </p:attrNameLst>
                                      </p:cBhvr>
                                      <p:to>
                                        <p:strVal val="visible"/>
                                      </p:to>
                                    </p:set>
                                    <p:anim calcmode="lin" valueType="num">
                                      <p:cBhvr>
                                        <p:cTn id="7" dur="5000" fill="hold"/>
                                        <p:tgtEl>
                                          <p:spTgt spid="3309571"/>
                                        </p:tgtEl>
                                        <p:attrNameLst>
                                          <p:attrName>ppt_w</p:attrName>
                                        </p:attrNameLst>
                                      </p:cBhvr>
                                      <p:tavLst>
                                        <p:tav tm="0" fmla="#ppt_w*sin(2.5*pi*$)">
                                          <p:val>
                                            <p:fltVal val="0"/>
                                          </p:val>
                                        </p:tav>
                                        <p:tav tm="100000">
                                          <p:val>
                                            <p:fltVal val="1"/>
                                          </p:val>
                                        </p:tav>
                                      </p:tavLst>
                                    </p:anim>
                                    <p:anim calcmode="lin" valueType="num">
                                      <p:cBhvr>
                                        <p:cTn id="8" dur="5000" fill="hold"/>
                                        <p:tgtEl>
                                          <p:spTgt spid="330957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9570">
                                            <p:txEl>
                                              <p:pRg st="1" end="1"/>
                                            </p:txEl>
                                          </p:spTgt>
                                        </p:tgtEl>
                                        <p:attrNameLst>
                                          <p:attrName>style.visibility</p:attrName>
                                        </p:attrNameLst>
                                      </p:cBhvr>
                                      <p:to>
                                        <p:strVal val="visible"/>
                                      </p:to>
                                    </p:set>
                                    <p:animEffect transition="in" filter="wipe(left)">
                                      <p:cBhvr>
                                        <p:cTn id="13" dur="500"/>
                                        <p:tgtEl>
                                          <p:spTgt spid="330957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9572"/>
                                        </p:tgtEl>
                                        <p:attrNameLst>
                                          <p:attrName>style.visibility</p:attrName>
                                        </p:attrNameLst>
                                      </p:cBhvr>
                                      <p:to>
                                        <p:strVal val="visible"/>
                                      </p:to>
                                    </p:set>
                                    <p:anim calcmode="lin" valueType="num">
                                      <p:cBhvr>
                                        <p:cTn id="18" dur="500" fill="hold"/>
                                        <p:tgtEl>
                                          <p:spTgt spid="3309572"/>
                                        </p:tgtEl>
                                        <p:attrNameLst>
                                          <p:attrName>ppt_w</p:attrName>
                                        </p:attrNameLst>
                                      </p:cBhvr>
                                      <p:tavLst>
                                        <p:tav tm="0">
                                          <p:val>
                                            <p:fltVal val="0"/>
                                          </p:val>
                                        </p:tav>
                                        <p:tav tm="100000">
                                          <p:val>
                                            <p:strVal val="#ppt_w"/>
                                          </p:val>
                                        </p:tav>
                                      </p:tavLst>
                                    </p:anim>
                                    <p:anim calcmode="lin" valueType="num">
                                      <p:cBhvr>
                                        <p:cTn id="19" dur="500" fill="hold"/>
                                        <p:tgtEl>
                                          <p:spTgt spid="3309572"/>
                                        </p:tgtEl>
                                        <p:attrNameLst>
                                          <p:attrName>ppt_h</p:attrName>
                                        </p:attrNameLst>
                                      </p:cBhvr>
                                      <p:tavLst>
                                        <p:tav tm="0">
                                          <p:val>
                                            <p:fltVal val="0"/>
                                          </p:val>
                                        </p:tav>
                                        <p:tav tm="100000">
                                          <p:val>
                                            <p:strVal val="#ppt_h"/>
                                          </p:val>
                                        </p:tav>
                                      </p:tavLst>
                                    </p:anim>
                                    <p:anim calcmode="lin" valueType="num">
                                      <p:cBhvr>
                                        <p:cTn id="20" dur="500" fill="hold"/>
                                        <p:tgtEl>
                                          <p:spTgt spid="3309572"/>
                                        </p:tgtEl>
                                        <p:attrNameLst>
                                          <p:attrName>ppt_x</p:attrName>
                                        </p:attrNameLst>
                                      </p:cBhvr>
                                      <p:tavLst>
                                        <p:tav tm="0">
                                          <p:val>
                                            <p:fltVal val="0.5"/>
                                          </p:val>
                                        </p:tav>
                                        <p:tav tm="100000">
                                          <p:val>
                                            <p:strVal val="#ppt_x"/>
                                          </p:val>
                                        </p:tav>
                                      </p:tavLst>
                                    </p:anim>
                                    <p:anim calcmode="lin" valueType="num">
                                      <p:cBhvr>
                                        <p:cTn id="21" dur="500" fill="hold"/>
                                        <p:tgtEl>
                                          <p:spTgt spid="33095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9570" grpId="0" build="p" autoUpdateAnimBg="0" rev="1"/>
      <p:bldP spid="3309571" grpId="0" animBg="1"/>
      <p:bldP spid="330957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82" name="Picture 2" descr="PAGE_18"/>
          <p:cNvPicPr>
            <a:picLocks noChangeAspect="1" noChangeArrowheads="1"/>
          </p:cNvPicPr>
          <p:nvPr/>
        </p:nvPicPr>
        <p:blipFill>
          <a:blip r:embed="rId3" cstate="print"/>
          <a:srcRect/>
          <a:stretch>
            <a:fillRect/>
          </a:stretch>
        </p:blipFill>
        <p:spPr bwMode="auto">
          <a:xfrm>
            <a:off x="0" y="0"/>
            <a:ext cx="12192000" cy="7603958"/>
          </a:xfrm>
          <a:prstGeom prst="rect">
            <a:avLst/>
          </a:prstGeom>
          <a:noFill/>
        </p:spPr>
      </p:pic>
    </p:spTree>
    <p:extLst>
      <p:ext uri="{BB962C8B-B14F-4D97-AF65-F5344CB8AC3E}">
        <p14:creationId xmlns:p14="http://schemas.microsoft.com/office/powerpoint/2010/main" val="501078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endParaRPr lang="en-US"/>
          </a:p>
        </p:txBody>
      </p:sp>
      <p:pic>
        <p:nvPicPr>
          <p:cNvPr id="628739" name="Picture 3" descr="C:\Documents and Settings\Owner\My Documents\Educational Illustrations\an146.gif"/>
          <p:cNvPicPr>
            <a:picLocks noChangeAspect="1" noChangeArrowheads="1" noCrop="1"/>
          </p:cNvPicPr>
          <p:nvPr/>
        </p:nvPicPr>
        <p:blipFill>
          <a:blip r:embed="rId4" cstate="print"/>
          <a:srcRect/>
          <a:stretch>
            <a:fillRect/>
          </a:stretch>
        </p:blipFill>
        <p:spPr bwMode="auto">
          <a:xfrm>
            <a:off x="5546726" y="2897189"/>
            <a:ext cx="1096963" cy="106362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68400" y="0"/>
            <a:ext cx="11115040" cy="1066800"/>
          </a:xfrm>
        </p:spPr>
        <p:txBody>
          <a:bodyPr/>
          <a:lstStyle/>
          <a:p>
            <a:r>
              <a:rPr lang="en-US" sz="2800" dirty="0">
                <a:solidFill>
                  <a:srgbClr val="FFFF00"/>
                </a:solidFill>
                <a:effectLst>
                  <a:outerShdw blurRad="38100" dist="38100" dir="2700000" algn="tl">
                    <a:srgbClr val="C0C0C0"/>
                  </a:outerShdw>
                </a:effectLst>
                <a:latin typeface="Wide Latin" panose="020A0A07050505020404" pitchFamily="18" charset="0"/>
              </a:rPr>
              <a:t>WHERE DID THEY COME FROM?</a:t>
            </a:r>
            <a:r>
              <a:rPr lang="en-US" sz="2800" dirty="0">
                <a:solidFill>
                  <a:srgbClr val="FFFF00"/>
                </a:solidFill>
                <a:latin typeface="Wide Latin" panose="020A0A07050505020404" pitchFamily="18" charset="0"/>
              </a:rPr>
              <a:t> </a:t>
            </a:r>
            <a:br>
              <a:rPr lang="en-US" sz="2800" dirty="0">
                <a:solidFill>
                  <a:srgbClr val="FFFF00"/>
                </a:solidFill>
                <a:latin typeface="Bernard MT Condensed" panose="02050806060905020404" pitchFamily="18" charset="0"/>
              </a:rPr>
            </a:br>
            <a:r>
              <a:rPr lang="en-US" sz="3200" b="1" dirty="0">
                <a:solidFill>
                  <a:srgbClr val="FFFF00"/>
                </a:solidFill>
                <a:effectLst>
                  <a:outerShdw blurRad="38100" dist="38100" dir="2700000" algn="tl">
                    <a:srgbClr val="C0C0C0"/>
                  </a:outerShdw>
                </a:effectLst>
                <a:latin typeface="Wide Latin" panose="020A0A07050505020404" pitchFamily="18" charset="0"/>
              </a:rPr>
              <a:t>Pulpit System &amp; Chorus Music </a:t>
            </a:r>
          </a:p>
        </p:txBody>
      </p:sp>
      <p:sp>
        <p:nvSpPr>
          <p:cNvPr id="5363715" name="Rectangle 3"/>
          <p:cNvSpPr>
            <a:spLocks noGrp="1" noChangeArrowheads="1"/>
          </p:cNvSpPr>
          <p:nvPr>
            <p:ph type="body" sz="half" idx="1"/>
          </p:nvPr>
        </p:nvSpPr>
        <p:spPr>
          <a:xfrm>
            <a:off x="1295400" y="1066800"/>
            <a:ext cx="5207000" cy="6096000"/>
          </a:xfrm>
        </p:spPr>
        <p:txBody>
          <a:bodyPr/>
          <a:lstStyle/>
          <a:p>
            <a:pPr>
              <a:buFontTx/>
              <a:buNone/>
            </a:pPr>
            <a:r>
              <a:rPr lang="en-US" sz="1800" dirty="0">
                <a:solidFill>
                  <a:srgbClr val="FFFF99"/>
                </a:solidFill>
              </a:rPr>
              <a:t>                                                                        </a:t>
            </a:r>
            <a:endParaRPr lang="en-US" sz="2000" dirty="0">
              <a:solidFill>
                <a:srgbClr val="FFFF99"/>
              </a:solidFill>
            </a:endParaRPr>
          </a:p>
          <a:p>
            <a:pPr>
              <a:buFont typeface="Wingdings" pitchFamily="2" charset="2"/>
              <a:buChar char="Ø"/>
            </a:pPr>
            <a:r>
              <a:rPr lang="en-US" b="1" u="sng" dirty="0">
                <a:solidFill>
                  <a:srgbClr val="CCFF33"/>
                </a:solidFill>
                <a:effectLst>
                  <a:outerShdw blurRad="38100" dist="38100" dir="2700000" algn="tl">
                    <a:srgbClr val="C0C0C0"/>
                  </a:outerShdw>
                </a:effectLst>
              </a:rPr>
              <a:t>Altar Replaced With Pulpit:</a:t>
            </a:r>
          </a:p>
          <a:p>
            <a:pPr>
              <a:buFont typeface="Wingdings" pitchFamily="2" charset="2"/>
              <a:buNone/>
            </a:pPr>
            <a:r>
              <a:rPr lang="en-US" sz="800" b="1" dirty="0">
                <a:solidFill>
                  <a:srgbClr val="CCFF33"/>
                </a:solidFill>
                <a:effectLst>
                  <a:outerShdw blurRad="38100" dist="38100" dir="2700000" algn="tl">
                    <a:srgbClr val="C0C0C0"/>
                  </a:outerShdw>
                </a:effectLst>
              </a:rPr>
              <a:t> </a:t>
            </a:r>
          </a:p>
          <a:p>
            <a:pPr>
              <a:buFont typeface="Wingdings" pitchFamily="2" charset="2"/>
              <a:buChar char="Ø"/>
            </a:pPr>
            <a:r>
              <a:rPr lang="en-US" sz="2400" dirty="0">
                <a:solidFill>
                  <a:srgbClr val="CCFF33"/>
                </a:solidFill>
                <a:effectLst>
                  <a:outerShdw blurRad="38100" dist="38100" dir="2700000" algn="tl">
                    <a:srgbClr val="C0C0C0"/>
                  </a:outerShdw>
                </a:effectLst>
              </a:rPr>
              <a:t>Luther had the entire area ripped out of the front of the church. High up on one of the pillars of the church was a rostrum or pulpit which the Catholic priest had climbed  up by means of a circular staircase to read dutifully the weekly announcements to the faithful flock below.  Luther had one of those pulpits placed in the front &amp; center of the building, where the altar had been.  That was new.  Brand new.  And so,   was born the Protestant pulpit!</a:t>
            </a:r>
            <a:endParaRPr lang="en-US" sz="2400" u="sng" dirty="0">
              <a:solidFill>
                <a:srgbClr val="FF3300"/>
              </a:solidFill>
            </a:endParaRPr>
          </a:p>
        </p:txBody>
      </p:sp>
      <p:sp>
        <p:nvSpPr>
          <p:cNvPr id="5363716" name="Rectangle 4"/>
          <p:cNvSpPr>
            <a:spLocks noGrp="1" noChangeArrowheads="1"/>
          </p:cNvSpPr>
          <p:nvPr>
            <p:ph type="body" sz="half" idx="2"/>
          </p:nvPr>
        </p:nvSpPr>
        <p:spPr>
          <a:xfrm>
            <a:off x="6502400" y="1270000"/>
            <a:ext cx="5689600" cy="5435600"/>
          </a:xfrm>
        </p:spPr>
        <p:txBody>
          <a:bodyPr/>
          <a:lstStyle/>
          <a:p>
            <a:pPr>
              <a:lnSpc>
                <a:spcPct val="90000"/>
              </a:lnSpc>
              <a:buFont typeface="Wingdings" pitchFamily="2" charset="2"/>
              <a:buNone/>
            </a:pPr>
            <a:r>
              <a:rPr lang="en-US" sz="4000" b="1" dirty="0">
                <a:solidFill>
                  <a:srgbClr val="CCFF33"/>
                </a:solidFill>
                <a:effectLst>
                  <a:outerShdw blurRad="38100" dist="38100" dir="2700000" algn="tl">
                    <a:srgbClr val="C0C0C0"/>
                  </a:outerShdw>
                </a:effectLst>
              </a:rPr>
              <a:t> </a:t>
            </a:r>
            <a:r>
              <a:rPr lang="en-US" sz="2400" b="1" dirty="0">
                <a:solidFill>
                  <a:srgbClr val="CCFF33"/>
                </a:solidFill>
                <a:effectLst>
                  <a:outerShdw blurRad="38100" dist="38100" dir="2700000" algn="tl">
                    <a:srgbClr val="C0C0C0"/>
                  </a:outerShdw>
                </a:effectLst>
              </a:rPr>
              <a:t>    </a:t>
            </a:r>
            <a:r>
              <a:rPr lang="en-US" sz="3200" b="1" u="sng" dirty="0">
                <a:solidFill>
                  <a:srgbClr val="CCFF33"/>
                </a:solidFill>
                <a:effectLst>
                  <a:outerShdw blurRad="38100" dist="38100" dir="2700000" algn="tl">
                    <a:srgbClr val="C0C0C0"/>
                  </a:outerShdw>
                </a:effectLst>
              </a:rPr>
              <a:t>Congregational Singing</a:t>
            </a:r>
            <a:r>
              <a:rPr lang="en-US" sz="3200" b="1" dirty="0">
                <a:solidFill>
                  <a:srgbClr val="CCFF33"/>
                </a:solidFill>
                <a:effectLst>
                  <a:outerShdw blurRad="38100" dist="38100" dir="2700000" algn="tl">
                    <a:srgbClr val="C0C0C0"/>
                  </a:outerShdw>
                </a:effectLst>
              </a:rPr>
              <a:t> </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 </a:t>
            </a:r>
            <a:r>
              <a:rPr lang="en-US" b="1" dirty="0">
                <a:solidFill>
                  <a:srgbClr val="CCFF33"/>
                </a:solidFill>
                <a:effectLst>
                  <a:outerShdw blurRad="38100" dist="38100" dir="2700000" algn="tl">
                    <a:srgbClr val="C0C0C0"/>
                  </a:outerShdw>
                </a:effectLst>
              </a:rPr>
              <a:t>Martin Luther and his followers understood the importance that music can play in spiritual health and encouraged church singing.</a:t>
            </a:r>
          </a:p>
          <a:p>
            <a:pPr>
              <a:lnSpc>
                <a:spcPct val="90000"/>
              </a:lnSpc>
              <a:buFont typeface="Wingdings" pitchFamily="2" charset="2"/>
              <a:buChar char="Ø"/>
            </a:pPr>
            <a:r>
              <a:rPr lang="en-US" b="1" dirty="0">
                <a:solidFill>
                  <a:srgbClr val="CCFF33"/>
                </a:solidFill>
                <a:effectLst>
                  <a:outerShdw blurRad="38100" dist="38100" dir="2700000" algn="tl">
                    <a:srgbClr val="C0C0C0"/>
                  </a:outerShdw>
                </a:effectLst>
              </a:rPr>
              <a:t>They also stressed the importance of hymns sung in the worshipers’ native languages as a means for facilitating greater personal involvement for churchgoers.</a:t>
            </a:r>
          </a:p>
          <a:p>
            <a:pPr>
              <a:lnSpc>
                <a:spcPct val="90000"/>
              </a:lnSpc>
              <a:buFont typeface="Wingdings" pitchFamily="2" charset="2"/>
              <a:buChar char="Ø"/>
            </a:pPr>
            <a:r>
              <a:rPr lang="en-US" b="1" dirty="0">
                <a:solidFill>
                  <a:srgbClr val="CCFF33"/>
                </a:solidFill>
                <a:effectLst>
                  <a:outerShdw blurRad="38100" dist="38100" dir="2700000" algn="tl">
                    <a:srgbClr val="C0C0C0"/>
                  </a:outerShdw>
                </a:effectLst>
              </a:rPr>
              <a:t>This led to the creation of a new kind of music, called the </a:t>
            </a:r>
            <a:r>
              <a:rPr lang="en-US" b="1" i="1" dirty="0">
                <a:solidFill>
                  <a:srgbClr val="CCFF33"/>
                </a:solidFill>
                <a:effectLst>
                  <a:outerShdw blurRad="38100" dist="38100" dir="2700000" algn="tl">
                    <a:srgbClr val="C0C0C0"/>
                  </a:outerShdw>
                </a:effectLst>
              </a:rPr>
              <a:t>chorale.  </a:t>
            </a:r>
          </a:p>
          <a:p>
            <a:pPr>
              <a:lnSpc>
                <a:spcPct val="90000"/>
              </a:lnSpc>
              <a:buFont typeface="Wingdings" pitchFamily="2" charset="2"/>
              <a:buChar char="Ø"/>
            </a:pPr>
            <a:endParaRPr lang="en-US" sz="800" b="1" dirty="0">
              <a:solidFill>
                <a:srgbClr val="CCFF33"/>
              </a:solidFill>
              <a:effectLst>
                <a:outerShdw blurRad="38100" dist="38100" dir="2700000" algn="tl">
                  <a:srgbClr val="C0C0C0"/>
                </a:outerShdw>
              </a:effectLst>
            </a:endParaRPr>
          </a:p>
          <a:p>
            <a:pPr>
              <a:lnSpc>
                <a:spcPct val="90000"/>
              </a:lnSpc>
              <a:buFont typeface="Wingdings" pitchFamily="2" charset="2"/>
              <a:buChar char="Ø"/>
            </a:pPr>
            <a:endParaRPr lang="en-US" sz="3200" b="1" dirty="0">
              <a:solidFill>
                <a:srgbClr val="CCFF33"/>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3" end="3"/>
                                            </p:txEl>
                                          </p:spTgt>
                                        </p:tgtEl>
                                        <p:attrNameLst>
                                          <p:attrName>style.visibility</p:attrName>
                                        </p:attrNameLst>
                                      </p:cBhvr>
                                      <p:to>
                                        <p:strVal val="visible"/>
                                      </p:to>
                                    </p:set>
                                    <p:animEffect transition="in" filter="wipe(left)">
                                      <p:cBhvr>
                                        <p:cTn id="7" dur="500"/>
                                        <p:tgtEl>
                                          <p:spTgt spid="5363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63715">
                                            <p:txEl>
                                              <p:pRg st="2" end="2"/>
                                            </p:txEl>
                                          </p:spTgt>
                                        </p:tgtEl>
                                        <p:attrNameLst>
                                          <p:attrName>style.visibility</p:attrName>
                                        </p:attrNameLst>
                                      </p:cBhvr>
                                      <p:to>
                                        <p:strVal val="visible"/>
                                      </p:to>
                                    </p:set>
                                    <p:animEffect transition="in" filter="wipe(left)">
                                      <p:cBhvr>
                                        <p:cTn id="12" dur="500"/>
                                        <p:tgtEl>
                                          <p:spTgt spid="5363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63715">
                                            <p:txEl>
                                              <p:pRg st="1" end="1"/>
                                            </p:txEl>
                                          </p:spTgt>
                                        </p:tgtEl>
                                        <p:attrNameLst>
                                          <p:attrName>style.visibility</p:attrName>
                                        </p:attrNameLst>
                                      </p:cBhvr>
                                      <p:to>
                                        <p:strVal val="visible"/>
                                      </p:to>
                                    </p:set>
                                    <p:animEffect transition="in" filter="wipe(left)">
                                      <p:cBhvr>
                                        <p:cTn id="17" dur="500"/>
                                        <p:tgtEl>
                                          <p:spTgt spid="5363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63715">
                                            <p:txEl>
                                              <p:pRg st="0" end="0"/>
                                            </p:txEl>
                                          </p:spTgt>
                                        </p:tgtEl>
                                        <p:attrNameLst>
                                          <p:attrName>style.visibility</p:attrName>
                                        </p:attrNameLst>
                                      </p:cBhvr>
                                      <p:to>
                                        <p:strVal val="visible"/>
                                      </p:to>
                                    </p:set>
                                    <p:animEffect transition="in" filter="wipe(left)">
                                      <p:cBhvr>
                                        <p:cTn id="22" dur="500"/>
                                        <p:tgtEl>
                                          <p:spTgt spid="53637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iterate type="wd">
                                    <p:tmPct val="100000"/>
                                  </p:iterate>
                                  <p:childTnLst>
                                    <p:set>
                                      <p:cBhvr>
                                        <p:cTn id="26" dur="1" fill="hold">
                                          <p:stCondLst>
                                            <p:cond delay="0"/>
                                          </p:stCondLst>
                                        </p:cTn>
                                        <p:tgtEl>
                                          <p:spTgt spid="5363716">
                                            <p:txEl>
                                              <p:pRg st="0" end="0"/>
                                            </p:txEl>
                                          </p:spTgt>
                                        </p:tgtEl>
                                        <p:attrNameLst>
                                          <p:attrName>style.visibility</p:attrName>
                                        </p:attrNameLst>
                                      </p:cBhvr>
                                      <p:to>
                                        <p:strVal val="visible"/>
                                      </p:to>
                                    </p:set>
                                    <p:anim calcmode="lin" valueType="num">
                                      <p:cBhvr additive="base">
                                        <p:cTn id="27" dur="300" fill="hold"/>
                                        <p:tgtEl>
                                          <p:spTgt spid="5363716">
                                            <p:txEl>
                                              <p:pRg st="0" end="0"/>
                                            </p:txEl>
                                          </p:spTgt>
                                        </p:tgtEl>
                                        <p:attrNameLst>
                                          <p:attrName>ppt_x</p:attrName>
                                        </p:attrNameLst>
                                      </p:cBhvr>
                                      <p:tavLst>
                                        <p:tav tm="0">
                                          <p:val>
                                            <p:strVal val="#ppt_x"/>
                                          </p:val>
                                        </p:tav>
                                        <p:tav tm="100000">
                                          <p:val>
                                            <p:strVal val="#ppt_x"/>
                                          </p:val>
                                        </p:tav>
                                      </p:tavLst>
                                    </p:anim>
                                    <p:anim calcmode="lin" valueType="num">
                                      <p:cBhvr additive="base">
                                        <p:cTn id="28" dur="300" fill="hold"/>
                                        <p:tgtEl>
                                          <p:spTgt spid="53637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iterate type="wd">
                                    <p:tmPct val="100000"/>
                                  </p:iterate>
                                  <p:childTnLst>
                                    <p:set>
                                      <p:cBhvr>
                                        <p:cTn id="32" dur="1" fill="hold">
                                          <p:stCondLst>
                                            <p:cond delay="0"/>
                                          </p:stCondLst>
                                        </p:cTn>
                                        <p:tgtEl>
                                          <p:spTgt spid="5363716">
                                            <p:txEl>
                                              <p:pRg st="1" end="1"/>
                                            </p:txEl>
                                          </p:spTgt>
                                        </p:tgtEl>
                                        <p:attrNameLst>
                                          <p:attrName>style.visibility</p:attrName>
                                        </p:attrNameLst>
                                      </p:cBhvr>
                                      <p:to>
                                        <p:strVal val="visible"/>
                                      </p:to>
                                    </p:set>
                                    <p:anim calcmode="lin" valueType="num">
                                      <p:cBhvr additive="base">
                                        <p:cTn id="33" dur="300" fill="hold"/>
                                        <p:tgtEl>
                                          <p:spTgt spid="5363716">
                                            <p:txEl>
                                              <p:pRg st="1" end="1"/>
                                            </p:txEl>
                                          </p:spTgt>
                                        </p:tgtEl>
                                        <p:attrNameLst>
                                          <p:attrName>ppt_x</p:attrName>
                                        </p:attrNameLst>
                                      </p:cBhvr>
                                      <p:tavLst>
                                        <p:tav tm="0">
                                          <p:val>
                                            <p:strVal val="#ppt_x"/>
                                          </p:val>
                                        </p:tav>
                                        <p:tav tm="100000">
                                          <p:val>
                                            <p:strVal val="#ppt_x"/>
                                          </p:val>
                                        </p:tav>
                                      </p:tavLst>
                                    </p:anim>
                                    <p:anim calcmode="lin" valueType="num">
                                      <p:cBhvr additive="base">
                                        <p:cTn id="34" dur="300" fill="hold"/>
                                        <p:tgtEl>
                                          <p:spTgt spid="536371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type="wd">
                                    <p:tmPct val="100000"/>
                                  </p:iterate>
                                  <p:childTnLst>
                                    <p:set>
                                      <p:cBhvr>
                                        <p:cTn id="38" dur="1" fill="hold">
                                          <p:stCondLst>
                                            <p:cond delay="0"/>
                                          </p:stCondLst>
                                        </p:cTn>
                                        <p:tgtEl>
                                          <p:spTgt spid="5363716">
                                            <p:txEl>
                                              <p:pRg st="2" end="2"/>
                                            </p:txEl>
                                          </p:spTgt>
                                        </p:tgtEl>
                                        <p:attrNameLst>
                                          <p:attrName>style.visibility</p:attrName>
                                        </p:attrNameLst>
                                      </p:cBhvr>
                                      <p:to>
                                        <p:strVal val="visible"/>
                                      </p:to>
                                    </p:set>
                                    <p:anim calcmode="lin" valueType="num">
                                      <p:cBhvr additive="base">
                                        <p:cTn id="39" dur="300" fill="hold"/>
                                        <p:tgtEl>
                                          <p:spTgt spid="5363716">
                                            <p:txEl>
                                              <p:pRg st="2" end="2"/>
                                            </p:txEl>
                                          </p:spTgt>
                                        </p:tgtEl>
                                        <p:attrNameLst>
                                          <p:attrName>ppt_x</p:attrName>
                                        </p:attrNameLst>
                                      </p:cBhvr>
                                      <p:tavLst>
                                        <p:tav tm="0">
                                          <p:val>
                                            <p:strVal val="#ppt_x"/>
                                          </p:val>
                                        </p:tav>
                                        <p:tav tm="100000">
                                          <p:val>
                                            <p:strVal val="#ppt_x"/>
                                          </p:val>
                                        </p:tav>
                                      </p:tavLst>
                                    </p:anim>
                                    <p:anim calcmode="lin" valueType="num">
                                      <p:cBhvr additive="base">
                                        <p:cTn id="40" dur="300" fill="hold"/>
                                        <p:tgtEl>
                                          <p:spTgt spid="536371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iterate type="wd">
                                    <p:tmPct val="100000"/>
                                  </p:iterate>
                                  <p:childTnLst>
                                    <p:set>
                                      <p:cBhvr>
                                        <p:cTn id="44" dur="1" fill="hold">
                                          <p:stCondLst>
                                            <p:cond delay="0"/>
                                          </p:stCondLst>
                                        </p:cTn>
                                        <p:tgtEl>
                                          <p:spTgt spid="5363716">
                                            <p:txEl>
                                              <p:pRg st="3" end="3"/>
                                            </p:txEl>
                                          </p:spTgt>
                                        </p:tgtEl>
                                        <p:attrNameLst>
                                          <p:attrName>style.visibility</p:attrName>
                                        </p:attrNameLst>
                                      </p:cBhvr>
                                      <p:to>
                                        <p:strVal val="visible"/>
                                      </p:to>
                                    </p:set>
                                    <p:anim calcmode="lin" valueType="num">
                                      <p:cBhvr additive="base">
                                        <p:cTn id="45" dur="300" fill="hold"/>
                                        <p:tgtEl>
                                          <p:spTgt spid="5363716">
                                            <p:txEl>
                                              <p:pRg st="3" end="3"/>
                                            </p:txEl>
                                          </p:spTgt>
                                        </p:tgtEl>
                                        <p:attrNameLst>
                                          <p:attrName>ppt_x</p:attrName>
                                        </p:attrNameLst>
                                      </p:cBhvr>
                                      <p:tavLst>
                                        <p:tav tm="0">
                                          <p:val>
                                            <p:strVal val="#ppt_x"/>
                                          </p:val>
                                        </p:tav>
                                        <p:tav tm="100000">
                                          <p:val>
                                            <p:strVal val="#ppt_x"/>
                                          </p:val>
                                        </p:tav>
                                      </p:tavLst>
                                    </p:anim>
                                    <p:anim calcmode="lin" valueType="num">
                                      <p:cBhvr additive="base">
                                        <p:cTn id="46" dur="300" fill="hold"/>
                                        <p:tgtEl>
                                          <p:spTgt spid="5363716">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715" grpId="0" build="p" autoUpdateAnimBg="0" rev="1"/>
      <p:bldP spid="536371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48080" y="0"/>
            <a:ext cx="11254026" cy="1066800"/>
          </a:xfrm>
        </p:spPr>
        <p:txBody>
          <a:bodyPr/>
          <a:lstStyle/>
          <a:p>
            <a:r>
              <a:rPr lang="en-US" dirty="0">
                <a:solidFill>
                  <a:srgbClr val="FFFF00"/>
                </a:solidFill>
                <a:effectLst>
                  <a:outerShdw blurRad="38100" dist="38100" dir="2700000" algn="tl">
                    <a:srgbClr val="C0C0C0"/>
                  </a:outerShdw>
                </a:effectLst>
                <a:latin typeface="Bernard MT Condensed" panose="02050806060905020404" pitchFamily="18" charset="0"/>
              </a:rPr>
              <a:t>WHERE DID THEY COME FROM?</a:t>
            </a:r>
            <a:r>
              <a:rPr lang="en-US" dirty="0">
                <a:solidFill>
                  <a:srgbClr val="FFFF00"/>
                </a:solidFill>
                <a:latin typeface="Bernard MT Condensed" panose="02050806060905020404" pitchFamily="18" charset="0"/>
              </a:rPr>
              <a:t> </a:t>
            </a:r>
            <a:r>
              <a:rPr lang="en-US" b="1" dirty="0">
                <a:solidFill>
                  <a:srgbClr val="FFFF00"/>
                </a:solidFill>
                <a:effectLst>
                  <a:outerShdw blurRad="38100" dist="38100" dir="2700000" algn="tl">
                    <a:srgbClr val="C0C0C0"/>
                  </a:outerShdw>
                </a:effectLst>
                <a:latin typeface="Bernard MT Condensed" panose="02050806060905020404" pitchFamily="18" charset="0"/>
              </a:rPr>
              <a:t>ORDER OF WORSHIP</a:t>
            </a:r>
          </a:p>
        </p:txBody>
      </p:sp>
      <p:sp>
        <p:nvSpPr>
          <p:cNvPr id="5363715" name="Rectangle 3"/>
          <p:cNvSpPr>
            <a:spLocks noGrp="1" noChangeArrowheads="1"/>
          </p:cNvSpPr>
          <p:nvPr>
            <p:ph type="body" sz="half" idx="1"/>
          </p:nvPr>
        </p:nvSpPr>
        <p:spPr>
          <a:xfrm>
            <a:off x="1317071" y="914400"/>
            <a:ext cx="5015917" cy="6248400"/>
          </a:xfrm>
        </p:spPr>
        <p:txBody>
          <a:bodyPr/>
          <a:lstStyle/>
          <a:p>
            <a:pPr>
              <a:buFontTx/>
              <a:buNone/>
            </a:pPr>
            <a:r>
              <a:rPr lang="en-US" sz="1800" dirty="0">
                <a:solidFill>
                  <a:srgbClr val="FFFF99"/>
                </a:solidFill>
              </a:rPr>
              <a:t>                                                                        </a:t>
            </a:r>
            <a:endParaRPr lang="en-US" sz="2000" dirty="0">
              <a:solidFill>
                <a:srgbClr val="FFFF99"/>
              </a:solidFill>
            </a:endParaRPr>
          </a:p>
        </p:txBody>
      </p:sp>
      <p:sp>
        <p:nvSpPr>
          <p:cNvPr id="5" name="TextBox 4">
            <a:extLst>
              <a:ext uri="{FF2B5EF4-FFF2-40B4-BE49-F238E27FC236}">
                <a16:creationId xmlns:a16="http://schemas.microsoft.com/office/drawing/2014/main" id="{41738C79-7972-E42A-CD73-141A35C94B41}"/>
              </a:ext>
            </a:extLst>
          </p:cNvPr>
          <p:cNvSpPr txBox="1"/>
          <p:nvPr/>
        </p:nvSpPr>
        <p:spPr>
          <a:xfrm>
            <a:off x="1317071" y="1148080"/>
            <a:ext cx="4890690" cy="557691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kumimoji="0" lang="en-US" sz="1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sng"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WITTENBURG RITE</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4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1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STARTING SONG</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1</a:t>
            </a:r>
            <a:r>
              <a:rPr kumimoji="0" lang="en-US" sz="3600" b="1" i="0" u="none" strike="noStrike" kern="1200" cap="none" spc="0" normalizeH="0" baseline="30000" noProof="0" dirty="0">
                <a:ln>
                  <a:noFill/>
                </a:ln>
                <a:solidFill>
                  <a:srgbClr val="CCFF33"/>
                </a:solidFill>
                <a:effectLst>
                  <a:outerShdw blurRad="38100" dist="38100" dir="2700000" algn="tl">
                    <a:srgbClr val="C0C0C0"/>
                  </a:outerShdw>
                </a:effectLst>
                <a:uLnTx/>
                <a:uFillTx/>
                <a:latin typeface="Times New Roman"/>
                <a:ea typeface="+mn-ea"/>
                <a:cs typeface="+mn-cs"/>
              </a:rPr>
              <a:t>ST</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PRAYER</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THREE SONGS</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2</a:t>
            </a:r>
            <a:r>
              <a:rPr kumimoji="0" lang="en-US" sz="3600" b="1" i="0" u="none" strike="noStrike" kern="1200" cap="none" spc="0" normalizeH="0" baseline="30000" noProof="0" dirty="0">
                <a:ln>
                  <a:noFill/>
                </a:ln>
                <a:solidFill>
                  <a:srgbClr val="CCFF33"/>
                </a:solidFill>
                <a:effectLst>
                  <a:outerShdw blurRad="38100" dist="38100" dir="2700000" algn="tl">
                    <a:srgbClr val="C0C0C0"/>
                  </a:outerShdw>
                </a:effectLst>
                <a:uLnTx/>
                <a:uFillTx/>
                <a:latin typeface="Times New Roman"/>
                <a:ea typeface="+mn-ea"/>
                <a:cs typeface="+mn-cs"/>
              </a:rPr>
              <a:t>ND</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PRAYER</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OFFERTORY</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ANOTHER SONG</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THE SERMON</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BENEDICTION</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0" name="Picture 6" descr="C:\Documents and Settings\Owner\My Documents\Educational Illustrations\2760807298_2b2943d686.jpg">
            <a:extLst>
              <a:ext uri="{FF2B5EF4-FFF2-40B4-BE49-F238E27FC236}">
                <a16:creationId xmlns:a16="http://schemas.microsoft.com/office/drawing/2014/main" id="{62769F9C-2142-0600-0687-19F603222AD2}"/>
              </a:ext>
            </a:extLst>
          </p:cNvPr>
          <p:cNvPicPr>
            <a:picLocks noChangeAspect="1" noChangeArrowheads="1"/>
          </p:cNvPicPr>
          <p:nvPr/>
        </p:nvPicPr>
        <p:blipFill>
          <a:blip r:embed="rId6" cstate="print"/>
          <a:srcRect/>
          <a:stretch>
            <a:fillRect/>
          </a:stretch>
        </p:blipFill>
        <p:spPr bwMode="auto">
          <a:xfrm>
            <a:off x="6096000" y="1330961"/>
            <a:ext cx="5791200" cy="5252720"/>
          </a:xfrm>
          <a:prstGeom prst="rect">
            <a:avLst/>
          </a:prstGeom>
          <a:noFill/>
        </p:spPr>
      </p:pic>
      <p:pic>
        <p:nvPicPr>
          <p:cNvPr id="11" name="Picture 10">
            <a:extLst>
              <a:ext uri="{FF2B5EF4-FFF2-40B4-BE49-F238E27FC236}">
                <a16:creationId xmlns:a16="http://schemas.microsoft.com/office/drawing/2014/main" id="{44B4756F-36C5-298F-C7A0-1E03E51FD9F6}"/>
              </a:ext>
            </a:extLst>
          </p:cNvPr>
          <p:cNvPicPr>
            <a:picLocks noChangeAspect="1"/>
          </p:cNvPicPr>
          <p:nvPr/>
        </p:nvPicPr>
        <p:blipFill>
          <a:blip r:embed="rId7"/>
          <a:stretch>
            <a:fillRect/>
          </a:stretch>
        </p:blipFill>
        <p:spPr>
          <a:xfrm>
            <a:off x="6096000" y="1605280"/>
            <a:ext cx="5791200" cy="4978401"/>
          </a:xfrm>
          <a:prstGeom prst="rect">
            <a:avLst/>
          </a:prstGeom>
        </p:spPr>
      </p:pic>
      <p:pic>
        <p:nvPicPr>
          <p:cNvPr id="12" name="Picture 11" descr="securedownload.gif">
            <a:extLst>
              <a:ext uri="{FF2B5EF4-FFF2-40B4-BE49-F238E27FC236}">
                <a16:creationId xmlns:a16="http://schemas.microsoft.com/office/drawing/2014/main" id="{D68D6DE7-C5CB-E6C6-0D63-4546E040131C}"/>
              </a:ext>
            </a:extLst>
          </p:cNvPr>
          <p:cNvPicPr>
            <a:picLocks noChangeAspect="1"/>
          </p:cNvPicPr>
          <p:nvPr/>
        </p:nvPicPr>
        <p:blipFill>
          <a:blip r:embed="rId8" cstate="print"/>
          <a:stretch>
            <a:fillRect/>
          </a:stretch>
        </p:blipFill>
        <p:spPr>
          <a:xfrm>
            <a:off x="76200" y="33556"/>
            <a:ext cx="1240872" cy="1033244"/>
          </a:xfrm>
          <a:prstGeom prst="rect">
            <a:avLst/>
          </a:prstGeom>
        </p:spPr>
      </p:pic>
      <p:pic>
        <p:nvPicPr>
          <p:cNvPr id="13" name="oh-ee-oh.wav">
            <a:hlinkClick r:id="" action="ppaction://media"/>
            <a:extLst>
              <a:ext uri="{FF2B5EF4-FFF2-40B4-BE49-F238E27FC236}">
                <a16:creationId xmlns:a16="http://schemas.microsoft.com/office/drawing/2014/main" id="{2C52AEA6-2BAB-7075-55BC-8FD04A9A883D}"/>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2181896" y="609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0" end="0"/>
                                            </p:txEl>
                                          </p:spTgt>
                                        </p:tgtEl>
                                        <p:attrNameLst>
                                          <p:attrName>style.visibility</p:attrName>
                                        </p:attrNameLst>
                                      </p:cBhvr>
                                      <p:to>
                                        <p:strVal val="visible"/>
                                      </p:to>
                                    </p:set>
                                    <p:animEffect transition="in" filter="wipe(left)">
                                      <p:cBhvr>
                                        <p:cTn id="7" dur="500"/>
                                        <p:tgtEl>
                                          <p:spTgt spid="5363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xEl>
                                              <p:pRg st="0" end="0"/>
                                            </p:txEl>
                                          </p:spTgt>
                                        </p:tgtEl>
                                        <p:attrNameLst>
                                          <p:attrName>r</p:attrName>
                                        </p:attrNameLst>
                                      </p:cBhvr>
                                    </p:animRot>
                                  </p:childTnLst>
                                </p:cTn>
                              </p:par>
                              <p:par>
                                <p:cTn id="12" presetID="8" presetClass="emph" presetSubtype="0" fill="hold" nodeType="withEffect">
                                  <p:stCondLst>
                                    <p:cond delay="0"/>
                                  </p:stCondLst>
                                  <p:childTnLst>
                                    <p:animRot by="21600000">
                                      <p:cBhvr>
                                        <p:cTn id="13" dur="2000" fill="hold"/>
                                        <p:tgtEl>
                                          <p:spTgt spid="5">
                                            <p:txEl>
                                              <p:pRg st="3" end="3"/>
                                            </p:txEl>
                                          </p:spTgt>
                                        </p:tgtEl>
                                        <p:attrNameLst>
                                          <p:attrName>r</p:attrName>
                                        </p:attrNameLst>
                                      </p:cBhvr>
                                    </p:animRot>
                                  </p:childTnLst>
                                </p:cTn>
                              </p:par>
                              <p:par>
                                <p:cTn id="14" presetID="8" presetClass="emph" presetSubtype="0" fill="hold" nodeType="withEffect">
                                  <p:stCondLst>
                                    <p:cond delay="0"/>
                                  </p:stCondLst>
                                  <p:childTnLst>
                                    <p:animRot by="21600000">
                                      <p:cBhvr>
                                        <p:cTn id="15" dur="2000" fill="hold"/>
                                        <p:tgtEl>
                                          <p:spTgt spid="5">
                                            <p:txEl>
                                              <p:pRg st="5" end="5"/>
                                            </p:txEl>
                                          </p:spTgt>
                                        </p:tgtEl>
                                        <p:attrNameLst>
                                          <p:attrName>r</p:attrName>
                                        </p:attrNameLst>
                                      </p:cBhvr>
                                    </p:animRot>
                                  </p:childTnLst>
                                </p:cTn>
                              </p:par>
                              <p:par>
                                <p:cTn id="16" presetID="8" presetClass="emph" presetSubtype="0" fill="hold" nodeType="withEffect">
                                  <p:stCondLst>
                                    <p:cond delay="0"/>
                                  </p:stCondLst>
                                  <p:childTnLst>
                                    <p:animRot by="21600000">
                                      <p:cBhvr>
                                        <p:cTn id="17" dur="2000" fill="hold"/>
                                        <p:tgtEl>
                                          <p:spTgt spid="5">
                                            <p:txEl>
                                              <p:pRg st="7" end="7"/>
                                            </p:txEl>
                                          </p:spTgt>
                                        </p:tgtEl>
                                        <p:attrNameLst>
                                          <p:attrName>r</p:attrName>
                                        </p:attrNameLst>
                                      </p:cBhvr>
                                    </p:animRot>
                                  </p:childTnLst>
                                </p:cTn>
                              </p:par>
                              <p:par>
                                <p:cTn id="18" presetID="8" presetClass="emph" presetSubtype="0" fill="hold" nodeType="withEffect">
                                  <p:stCondLst>
                                    <p:cond delay="0"/>
                                  </p:stCondLst>
                                  <p:childTnLst>
                                    <p:animRot by="21600000">
                                      <p:cBhvr>
                                        <p:cTn id="19" dur="2000" fill="hold"/>
                                        <p:tgtEl>
                                          <p:spTgt spid="5">
                                            <p:txEl>
                                              <p:pRg st="9" end="9"/>
                                            </p:txEl>
                                          </p:spTgt>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5">
                                            <p:txEl>
                                              <p:pRg st="11" end="11"/>
                                            </p:txEl>
                                          </p:spTgt>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5">
                                            <p:txEl>
                                              <p:pRg st="13" end="13"/>
                                            </p:txEl>
                                          </p:spTgt>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
                                            <p:txEl>
                                              <p:pRg st="15" end="15"/>
                                            </p:txEl>
                                          </p:spTgt>
                                        </p:tgtEl>
                                        <p:attrNameLst>
                                          <p:attrName>r</p:attrName>
                                        </p:attrNameLst>
                                      </p:cBhvr>
                                    </p:animRot>
                                  </p:childTnLst>
                                </p:cTn>
                              </p:par>
                              <p:par>
                                <p:cTn id="26" presetID="8" presetClass="emph" presetSubtype="0" fill="hold" nodeType="withEffect">
                                  <p:stCondLst>
                                    <p:cond delay="0"/>
                                  </p:stCondLst>
                                  <p:childTnLst>
                                    <p:animRot by="21600000">
                                      <p:cBhvr>
                                        <p:cTn id="27" dur="2000" fill="hold"/>
                                        <p:tgtEl>
                                          <p:spTgt spid="5">
                                            <p:txEl>
                                              <p:pRg st="17" end="17"/>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ou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3"/>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81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5363715" grpId="0" uiExpand="1" build="p" autoUpdateAnimBg="0" rev="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5307" name="Rectangle 11"/>
          <p:cNvSpPr>
            <a:spLocks noGrp="1" noChangeArrowheads="1"/>
          </p:cNvSpPr>
          <p:nvPr>
            <p:ph type="title"/>
          </p:nvPr>
        </p:nvSpPr>
        <p:spPr/>
        <p:txBody>
          <a:bodyPr/>
          <a:lstStyle/>
          <a:p>
            <a:r>
              <a:rPr lang="en-US"/>
              <a:t>Martin Luther, the Wild Pig</a:t>
            </a:r>
          </a:p>
        </p:txBody>
      </p:sp>
      <p:sp>
        <p:nvSpPr>
          <p:cNvPr id="695308" name="Rectangle 12"/>
          <p:cNvSpPr>
            <a:spLocks noGrp="1" noChangeArrowheads="1"/>
          </p:cNvSpPr>
          <p:nvPr>
            <p:ph type="body" idx="1"/>
          </p:nvPr>
        </p:nvSpPr>
        <p:spPr/>
        <p:txBody>
          <a:bodyPr/>
          <a:lstStyle/>
          <a:p>
            <a:r>
              <a:rPr lang="en-US" dirty="0"/>
              <a:t>Martin Luther wanted to debate the validity of indulgences.</a:t>
            </a:r>
          </a:p>
          <a:p>
            <a:r>
              <a:rPr lang="en-US" dirty="0"/>
              <a:t>On October 31, 1517, Luther nailed a list of 95 theses (topics for debate) on a chapel door in Wittenberg, Germany.</a:t>
            </a:r>
          </a:p>
          <a:p>
            <a:r>
              <a:rPr lang="en-US" b="1" dirty="0"/>
              <a:t>In response Pope Leo X declared,</a:t>
            </a:r>
            <a:r>
              <a:rPr lang="en-US" dirty="0"/>
              <a:t> “Arise, O Lord. A wild </a:t>
            </a:r>
            <a:r>
              <a:rPr lang="en-US" b="1" dirty="0">
                <a:solidFill>
                  <a:srgbClr val="C00000"/>
                </a:solidFill>
              </a:rPr>
              <a:t>(alcoholic) </a:t>
            </a:r>
            <a:r>
              <a:rPr lang="en-US" dirty="0"/>
              <a:t>pig has invaded the Lord’s vineyard!”</a:t>
            </a:r>
          </a:p>
        </p:txBody>
      </p:sp>
      <p:pic>
        <p:nvPicPr>
          <p:cNvPr id="695309" name="Picture 13" descr="Wild_Pig"/>
          <p:cNvPicPr>
            <a:picLocks noChangeAspect="1" noChangeArrowheads="1"/>
          </p:cNvPicPr>
          <p:nvPr/>
        </p:nvPicPr>
        <p:blipFill>
          <a:blip r:embed="rId4" cstate="print"/>
          <a:srcRect/>
          <a:stretch>
            <a:fillRect/>
          </a:stretch>
        </p:blipFill>
        <p:spPr bwMode="auto">
          <a:xfrm>
            <a:off x="7696200" y="4953029"/>
            <a:ext cx="2362200" cy="1412875"/>
          </a:xfrm>
          <a:prstGeom prst="rect">
            <a:avLst/>
          </a:prstGeom>
          <a:noFill/>
        </p:spPr>
      </p:pic>
    </p:spTree>
    <p:extLst>
      <p:ext uri="{BB962C8B-B14F-4D97-AF65-F5344CB8AC3E}">
        <p14:creationId xmlns:p14="http://schemas.microsoft.com/office/powerpoint/2010/main" val="963009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308">
                                            <p:txEl>
                                              <p:pRg st="2" end="2"/>
                                            </p:txEl>
                                          </p:spTgt>
                                        </p:tgtEl>
                                        <p:attrNameLst>
                                          <p:attrName>style.visibility</p:attrName>
                                        </p:attrNameLst>
                                      </p:cBhvr>
                                      <p:to>
                                        <p:strVal val="visible"/>
                                      </p:to>
                                    </p:set>
                                  </p:childTnLst>
                                </p:cTn>
                              </p:par>
                              <p:par>
                                <p:cTn id="7" presetID="26" presetClass="entr" presetSubtype="0" fill="hold" nodeType="withEffect">
                                  <p:stCondLst>
                                    <p:cond delay="2000"/>
                                  </p:stCondLst>
                                  <p:childTnLst>
                                    <p:set>
                                      <p:cBhvr>
                                        <p:cTn id="8" dur="1" fill="hold">
                                          <p:stCondLst>
                                            <p:cond delay="0"/>
                                          </p:stCondLst>
                                        </p:cTn>
                                        <p:tgtEl>
                                          <p:spTgt spid="695309"/>
                                        </p:tgtEl>
                                        <p:attrNameLst>
                                          <p:attrName>style.visibility</p:attrName>
                                        </p:attrNameLst>
                                      </p:cBhvr>
                                      <p:to>
                                        <p:strVal val="visible"/>
                                      </p:to>
                                    </p:set>
                                    <p:animEffect transition="in" filter="wipe(down)">
                                      <p:cBhvr>
                                        <p:cTn id="9" dur="290">
                                          <p:stCondLst>
                                            <p:cond delay="0"/>
                                          </p:stCondLst>
                                        </p:cTn>
                                        <p:tgtEl>
                                          <p:spTgt spid="695309"/>
                                        </p:tgtEl>
                                      </p:cBhvr>
                                    </p:animEffect>
                                    <p:anim calcmode="lin" valueType="num">
                                      <p:cBhvr>
                                        <p:cTn id="10" dur="911" tmFilter="0,0; 0.14,0.36; 0.43,0.73; 0.71,0.91; 1.0,1.0">
                                          <p:stCondLst>
                                            <p:cond delay="0"/>
                                          </p:stCondLst>
                                        </p:cTn>
                                        <p:tgtEl>
                                          <p:spTgt spid="695309"/>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695309"/>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695309"/>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695309"/>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695309"/>
                                        </p:tgtEl>
                                        <p:attrNameLst>
                                          <p:attrName>ppt_y</p:attrName>
                                        </p:attrNameLst>
                                      </p:cBhvr>
                                      <p:tavLst>
                                        <p:tav tm="0" fmla="#ppt_y-sin(pi*$)/81">
                                          <p:val>
                                            <p:fltVal val="0"/>
                                          </p:val>
                                        </p:tav>
                                        <p:tav tm="100000">
                                          <p:val>
                                            <p:fltVal val="1"/>
                                          </p:val>
                                        </p:tav>
                                      </p:tavLst>
                                    </p:anim>
                                    <p:animScale>
                                      <p:cBhvr>
                                        <p:cTn id="15" dur="13">
                                          <p:stCondLst>
                                            <p:cond delay="325"/>
                                          </p:stCondLst>
                                        </p:cTn>
                                        <p:tgtEl>
                                          <p:spTgt spid="695309"/>
                                        </p:tgtEl>
                                      </p:cBhvr>
                                      <p:to x="100000" y="60000"/>
                                    </p:animScale>
                                    <p:animScale>
                                      <p:cBhvr>
                                        <p:cTn id="16" dur="83" decel="50000">
                                          <p:stCondLst>
                                            <p:cond delay="338"/>
                                          </p:stCondLst>
                                        </p:cTn>
                                        <p:tgtEl>
                                          <p:spTgt spid="695309"/>
                                        </p:tgtEl>
                                      </p:cBhvr>
                                      <p:to x="100000" y="100000"/>
                                    </p:animScale>
                                    <p:animScale>
                                      <p:cBhvr>
                                        <p:cTn id="17" dur="13">
                                          <p:stCondLst>
                                            <p:cond delay="656"/>
                                          </p:stCondLst>
                                        </p:cTn>
                                        <p:tgtEl>
                                          <p:spTgt spid="695309"/>
                                        </p:tgtEl>
                                      </p:cBhvr>
                                      <p:to x="100000" y="80000"/>
                                    </p:animScale>
                                    <p:animScale>
                                      <p:cBhvr>
                                        <p:cTn id="18" dur="83" decel="50000">
                                          <p:stCondLst>
                                            <p:cond delay="669"/>
                                          </p:stCondLst>
                                        </p:cTn>
                                        <p:tgtEl>
                                          <p:spTgt spid="695309"/>
                                        </p:tgtEl>
                                      </p:cBhvr>
                                      <p:to x="100000" y="100000"/>
                                    </p:animScale>
                                    <p:animScale>
                                      <p:cBhvr>
                                        <p:cTn id="19" dur="13">
                                          <p:stCondLst>
                                            <p:cond delay="821"/>
                                          </p:stCondLst>
                                        </p:cTn>
                                        <p:tgtEl>
                                          <p:spTgt spid="695309"/>
                                        </p:tgtEl>
                                      </p:cBhvr>
                                      <p:to x="100000" y="90000"/>
                                    </p:animScale>
                                    <p:animScale>
                                      <p:cBhvr>
                                        <p:cTn id="20" dur="83" decel="50000">
                                          <p:stCondLst>
                                            <p:cond delay="834"/>
                                          </p:stCondLst>
                                        </p:cTn>
                                        <p:tgtEl>
                                          <p:spTgt spid="695309"/>
                                        </p:tgtEl>
                                      </p:cBhvr>
                                      <p:to x="100000" y="100000"/>
                                    </p:animScale>
                                    <p:animScale>
                                      <p:cBhvr>
                                        <p:cTn id="21" dur="13">
                                          <p:stCondLst>
                                            <p:cond delay="904"/>
                                          </p:stCondLst>
                                        </p:cTn>
                                        <p:tgtEl>
                                          <p:spTgt spid="695309"/>
                                        </p:tgtEl>
                                      </p:cBhvr>
                                      <p:to x="100000" y="95000"/>
                                    </p:animScale>
                                    <p:animScale>
                                      <p:cBhvr>
                                        <p:cTn id="22" dur="83" decel="50000">
                                          <p:stCondLst>
                                            <p:cond delay="917"/>
                                          </p:stCondLst>
                                        </p:cTn>
                                        <p:tgtEl>
                                          <p:spTgt spid="6953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362200" y="838200"/>
            <a:ext cx="7391400" cy="762000"/>
          </a:xfrm>
        </p:spPr>
        <p:txBody>
          <a:bodyPr/>
          <a:lstStyle/>
          <a:p>
            <a:r>
              <a:rPr lang="en-US" sz="4400" dirty="0"/>
              <a:t>The Study of History</a:t>
            </a:r>
          </a:p>
        </p:txBody>
      </p:sp>
      <p:sp>
        <p:nvSpPr>
          <p:cNvPr id="178179" name="Rectangle 3"/>
          <p:cNvSpPr>
            <a:spLocks noGrp="1" noChangeArrowheads="1"/>
          </p:cNvSpPr>
          <p:nvPr>
            <p:ph type="body" idx="1"/>
          </p:nvPr>
        </p:nvSpPr>
        <p:spPr>
          <a:xfrm>
            <a:off x="3048000" y="1905000"/>
            <a:ext cx="6248400" cy="4191000"/>
          </a:xfrm>
        </p:spPr>
        <p:txBody>
          <a:bodyPr/>
          <a:lstStyle/>
          <a:p>
            <a:r>
              <a:rPr lang="en-US" sz="4800" dirty="0"/>
              <a:t>To be ignorant of what occurred before you were born is to remain always a child! </a:t>
            </a:r>
          </a:p>
          <a:p>
            <a:r>
              <a:rPr lang="en-US" sz="4400" dirty="0"/>
              <a:t>– </a:t>
            </a:r>
            <a:r>
              <a:rPr lang="en-US" sz="4000" b="1" dirty="0"/>
              <a:t>Marcus </a:t>
            </a:r>
            <a:r>
              <a:rPr lang="en-US" sz="4000" b="1" dirty="0" err="1"/>
              <a:t>Tullius</a:t>
            </a:r>
            <a:r>
              <a:rPr lang="en-US" sz="4000" b="1" dirty="0"/>
              <a:t> Cicero</a:t>
            </a:r>
          </a:p>
          <a:p>
            <a:r>
              <a:rPr lang="en-US" sz="4400" dirty="0"/>
              <a:t>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654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1520</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9654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65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9654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The Pope publishes a bull (sealed declaration by the pope) giving Martin Luther 60 days to recant or be excommunicated</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2796550" name="Group 6"/>
          <p:cNvGrpSpPr>
            <a:grpSpLocks/>
          </p:cNvGrpSpPr>
          <p:nvPr/>
        </p:nvGrpSpPr>
        <p:grpSpPr bwMode="auto">
          <a:xfrm>
            <a:off x="4572000" y="3208338"/>
            <a:ext cx="4648200" cy="3649662"/>
            <a:chOff x="1920" y="2021"/>
            <a:chExt cx="2928" cy="2299"/>
          </a:xfrm>
        </p:grpSpPr>
        <p:sp>
          <p:nvSpPr>
            <p:cNvPr id="2796551" name="Text Box 7"/>
            <p:cNvSpPr txBox="1">
              <a:spLocks noChangeArrowheads="1"/>
            </p:cNvSpPr>
            <p:nvPr/>
          </p:nvSpPr>
          <p:spPr bwMode="auto">
            <a:xfrm>
              <a:off x="1968" y="4063"/>
              <a:ext cx="2832"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a:ea typeface="+mn-ea"/>
                  <a:cs typeface="+mn-cs"/>
                </a:rPr>
                <a:t>Luther burns the document</a:t>
              </a:r>
              <a:endParaRPr kumimoji="0" lang="en-US" sz="2400" b="1" i="1" u="none" strike="noStrike" kern="1200" cap="none" spc="0" normalizeH="0" baseline="0" noProof="0">
                <a:ln>
                  <a:noFill/>
                </a:ln>
                <a:solidFill>
                  <a:srgbClr val="000000"/>
                </a:solidFill>
                <a:effectLst/>
                <a:uLnTx/>
                <a:uFillTx/>
                <a:latin typeface="Times New Roman"/>
                <a:ea typeface="+mn-ea"/>
                <a:cs typeface="+mn-cs"/>
              </a:endParaRPr>
            </a:p>
          </p:txBody>
        </p:sp>
        <p:pic>
          <p:nvPicPr>
            <p:cNvPr id="2796552" name="Picture 8" descr="LutherPapalBull"/>
            <p:cNvPicPr>
              <a:picLocks noChangeAspect="1" noChangeArrowheads="1"/>
            </p:cNvPicPr>
            <p:nvPr/>
          </p:nvPicPr>
          <p:blipFill>
            <a:blip r:embed="rId4" cstate="print"/>
            <a:srcRect/>
            <a:stretch>
              <a:fillRect/>
            </a:stretch>
          </p:blipFill>
          <p:spPr bwMode="auto">
            <a:xfrm>
              <a:off x="1920" y="2021"/>
              <a:ext cx="2928" cy="2011"/>
            </a:xfrm>
            <a:prstGeom prst="rect">
              <a:avLst/>
            </a:prstGeom>
            <a:noFill/>
            <a:ln w="38100">
              <a:solidFill>
                <a:srgbClr val="14455E"/>
              </a:solidFill>
              <a:miter lim="800000"/>
              <a:headEnd/>
              <a:tailEnd/>
            </a:ln>
          </p:spPr>
        </p:pic>
      </p:grpSp>
      <p:sp>
        <p:nvSpPr>
          <p:cNvPr id="2796553" name="Rectangle 9"/>
          <p:cNvSpPr>
            <a:spLocks noChangeArrowheads="1"/>
          </p:cNvSpPr>
          <p:nvPr/>
        </p:nvSpPr>
        <p:spPr bwMode="auto">
          <a:xfrm>
            <a:off x="3352800" y="2438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Luther burns the document</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10" name="Picture 4" descr="C:\Documents and Settings\Owner\My Documents\Educational Illustrations\zodiac_the_series___taurus_by_bgx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11" name="WordArt 5"/>
          <p:cNvSpPr>
            <a:spLocks noChangeArrowheads="1" noChangeShapeType="1" noTextEdit="1"/>
          </p:cNvSpPr>
          <p:nvPr/>
        </p:nvSpPr>
        <p:spPr bwMode="auto">
          <a:xfrm>
            <a:off x="4357689" y="5181600"/>
            <a:ext cx="3476625" cy="1447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BLOODY BULLS</a:t>
            </a:r>
          </a:p>
        </p:txBody>
      </p:sp>
    </p:spTree>
    <p:extLst>
      <p:ext uri="{BB962C8B-B14F-4D97-AF65-F5344CB8AC3E}">
        <p14:creationId xmlns:p14="http://schemas.microsoft.com/office/powerpoint/2010/main" val="27963206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6553">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6550"/>
                                        </p:tgtEl>
                                        <p:attrNameLst>
                                          <p:attrName>style.visibility</p:attrName>
                                        </p:attrNameLst>
                                      </p:cBhvr>
                                      <p:to>
                                        <p:strVal val="visible"/>
                                      </p:to>
                                    </p:set>
                                    <p:animEffect transition="in" filter="dissolve">
                                      <p:cBhvr>
                                        <p:cTn id="10" dur="500"/>
                                        <p:tgtEl>
                                          <p:spTgt spid="279655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ou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0" fill="hold"/>
                                        <p:tgtEl>
                                          <p:spTgt spid="11"/>
                                        </p:tgtEl>
                                        <p:attrNameLst>
                                          <p:attrName>ppt_x</p:attrName>
                                        </p:attrNameLst>
                                      </p:cBhvr>
                                      <p:tavLst>
                                        <p:tav tm="0">
                                          <p:val>
                                            <p:strVal val="#ppt_x"/>
                                          </p:val>
                                        </p:tav>
                                        <p:tav tm="100000">
                                          <p:val>
                                            <p:strVal val="#ppt_x"/>
                                          </p:val>
                                        </p:tav>
                                      </p:tavLst>
                                    </p:anim>
                                    <p:anim calcmode="lin" valueType="num">
                                      <p:cBhvr additive="base">
                                        <p:cTn id="21"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6553" grpId="0" build="p" autoUpdateAnimBg="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279134"/>
            <a:ext cx="10256364" cy="972150"/>
          </a:xfrm>
        </p:spPr>
        <p:txBody>
          <a:bodyPr/>
          <a:lstStyle/>
          <a:p>
            <a:r>
              <a:rPr lang="en-US" sz="5400" dirty="0">
                <a:solidFill>
                  <a:schemeClr val="bg1"/>
                </a:solidFill>
                <a:effectLst>
                  <a:outerShdw blurRad="38100" dist="38100" dir="2700000" algn="tl">
                    <a:srgbClr val="000000">
                      <a:alpha val="43137"/>
                    </a:srgbClr>
                  </a:outerShdw>
                </a:effectLst>
              </a:rPr>
              <a:t>LUTHER REFUSES RECANT! </a:t>
            </a:r>
          </a:p>
        </p:txBody>
      </p:sp>
      <p:pic>
        <p:nvPicPr>
          <p:cNvPr id="5" name="Online Media 4" title="&quot;Luther&quot; -- Here I Stand">
            <a:hlinkClick r:id="" action="ppaction://media"/>
            <a:extLst>
              <a:ext uri="{FF2B5EF4-FFF2-40B4-BE49-F238E27FC236}">
                <a16:creationId xmlns:a16="http://schemas.microsoft.com/office/drawing/2014/main" id="{991BCE6D-984F-92F3-6A6D-FD5E3598C5CD}"/>
              </a:ext>
            </a:extLst>
          </p:cNvPr>
          <p:cNvPicPr>
            <a:picLocks noRot="1" noChangeAspect="1"/>
          </p:cNvPicPr>
          <p:nvPr>
            <a:videoFile r:link="rId1"/>
          </p:nvPr>
        </p:nvPicPr>
        <p:blipFill>
          <a:blip r:embed="rId3"/>
          <a:stretch>
            <a:fillRect/>
          </a:stretch>
        </p:blipFill>
        <p:spPr>
          <a:xfrm>
            <a:off x="1661020" y="1317072"/>
            <a:ext cx="8783274" cy="4748168"/>
          </a:xfrm>
          <a:prstGeom prst="rect">
            <a:avLst/>
          </a:prstGeom>
        </p:spPr>
      </p:pic>
    </p:spTree>
    <p:extLst>
      <p:ext uri="{BB962C8B-B14F-4D97-AF65-F5344CB8AC3E}">
        <p14:creationId xmlns:p14="http://schemas.microsoft.com/office/powerpoint/2010/main" val="41132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3C2DD-7A73-459E-B33B-38F9FD469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882032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269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2691"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02692" name="Text Box 4"/>
          <p:cNvSpPr txBox="1">
            <a:spLocks noChangeArrowheads="1"/>
          </p:cNvSpPr>
          <p:nvPr/>
        </p:nvSpPr>
        <p:spPr bwMode="auto">
          <a:xfrm>
            <a:off x="3581400" y="457200"/>
            <a:ext cx="6858000" cy="156966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Edict of Worms banned the reading or possession of Luther’s writings. </a:t>
            </a:r>
          </a:p>
        </p:txBody>
      </p:sp>
      <p:sp>
        <p:nvSpPr>
          <p:cNvPr id="2802693" name="Text Box 5"/>
          <p:cNvSpPr txBox="1">
            <a:spLocks noChangeArrowheads="1"/>
          </p:cNvSpPr>
          <p:nvPr/>
        </p:nvSpPr>
        <p:spPr bwMode="auto">
          <a:xfrm>
            <a:off x="3581400" y="2057400"/>
            <a:ext cx="6858000" cy="3785652"/>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It condemned Luther as a heretic and an outlaw, permitting anyone to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kill Luther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without legal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consequence.</a:t>
            </a: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edict was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not enforced.</a:t>
            </a:r>
            <a:endPar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02694" name="Group 6"/>
          <p:cNvGrpSpPr>
            <a:grpSpLocks/>
          </p:cNvGrpSpPr>
          <p:nvPr/>
        </p:nvGrpSpPr>
        <p:grpSpPr bwMode="auto">
          <a:xfrm>
            <a:off x="6777038" y="3352800"/>
            <a:ext cx="3509962" cy="2852738"/>
            <a:chOff x="3309" y="2112"/>
            <a:chExt cx="2211" cy="1797"/>
          </a:xfrm>
        </p:grpSpPr>
        <p:sp>
          <p:nvSpPr>
            <p:cNvPr id="2802695" name="Rectangle 7"/>
            <p:cNvSpPr>
              <a:spLocks noChangeArrowheads="1"/>
            </p:cNvSpPr>
            <p:nvPr/>
          </p:nvSpPr>
          <p:spPr bwMode="auto">
            <a:xfrm>
              <a:off x="3309" y="3611"/>
              <a:ext cx="2160" cy="2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Luther in Worms</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02696" name="Picture 8" descr="Luther-in-Worms-auf-Rt"/>
            <p:cNvPicPr>
              <a:picLocks noChangeAspect="1" noChangeArrowheads="1"/>
            </p:cNvPicPr>
            <p:nvPr/>
          </p:nvPicPr>
          <p:blipFill>
            <a:blip r:embed="rId4" cstate="print"/>
            <a:srcRect/>
            <a:stretch>
              <a:fillRect/>
            </a:stretch>
          </p:blipFill>
          <p:spPr bwMode="auto">
            <a:xfrm>
              <a:off x="3309" y="2112"/>
              <a:ext cx="2211" cy="1509"/>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8482506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026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02693">
                                            <p:txEl>
                                              <p:pRg st="2" end="2"/>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02694"/>
                                        </p:tgtEl>
                                        <p:attrNameLst>
                                          <p:attrName>style.visibility</p:attrName>
                                        </p:attrNameLst>
                                      </p:cBhvr>
                                      <p:to>
                                        <p:strVal val="visible"/>
                                      </p:to>
                                    </p:set>
                                    <p:animEffect transition="in" filter="dissolve">
                                      <p:cBhvr>
                                        <p:cTn id="14" dur="500"/>
                                        <p:tgtEl>
                                          <p:spTgt spid="280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269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26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726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27268" name="Text Box 4"/>
          <p:cNvSpPr txBox="1">
            <a:spLocks noChangeArrowheads="1"/>
          </p:cNvSpPr>
          <p:nvPr/>
        </p:nvSpPr>
        <p:spPr bwMode="auto">
          <a:xfrm>
            <a:off x="3581400" y="457201"/>
            <a:ext cx="6858000" cy="1463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The Diet of Augsburg attempts to calm rising tension between Protestantism and Roman Catholicism.</a:t>
            </a:r>
          </a:p>
        </p:txBody>
      </p:sp>
      <p:sp>
        <p:nvSpPr>
          <p:cNvPr id="2827269" name="Text Box 5"/>
          <p:cNvSpPr txBox="1">
            <a:spLocks noChangeArrowheads="1"/>
          </p:cNvSpPr>
          <p:nvPr/>
        </p:nvSpPr>
        <p:spPr bwMode="auto">
          <a:xfrm>
            <a:off x="3581400" y="1838325"/>
            <a:ext cx="6781800" cy="4385816"/>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Luther, being an outlaw, cannot attend.</a:t>
            </a: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Philipp Melanchthon,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Luther’s friend and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collaborator on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German Bible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translation, presents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Augsburg Confession,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 statement of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Lutheran beliefs. </a:t>
            </a:r>
          </a:p>
        </p:txBody>
      </p:sp>
      <p:grpSp>
        <p:nvGrpSpPr>
          <p:cNvPr id="2" name="Group 6"/>
          <p:cNvGrpSpPr>
            <a:grpSpLocks/>
          </p:cNvGrpSpPr>
          <p:nvPr/>
        </p:nvGrpSpPr>
        <p:grpSpPr bwMode="auto">
          <a:xfrm>
            <a:off x="7620000" y="2743200"/>
            <a:ext cx="2971800" cy="3589338"/>
            <a:chOff x="3840" y="1728"/>
            <a:chExt cx="1872" cy="2261"/>
          </a:xfrm>
        </p:grpSpPr>
        <p:pic>
          <p:nvPicPr>
            <p:cNvPr id="2827271" name="Picture 7"/>
            <p:cNvPicPr>
              <a:picLocks noChangeAspect="1" noChangeArrowheads="1"/>
            </p:cNvPicPr>
            <p:nvPr/>
          </p:nvPicPr>
          <p:blipFill>
            <a:blip r:embed="rId4" cstate="print">
              <a:lum bright="-24000" contrast="36000"/>
            </a:blip>
            <a:srcRect/>
            <a:stretch>
              <a:fillRect/>
            </a:stretch>
          </p:blipFill>
          <p:spPr bwMode="auto">
            <a:xfrm>
              <a:off x="4080" y="1728"/>
              <a:ext cx="1381" cy="1776"/>
            </a:xfrm>
            <a:prstGeom prst="rect">
              <a:avLst/>
            </a:prstGeom>
            <a:noFill/>
          </p:spPr>
        </p:pic>
        <p:sp>
          <p:nvSpPr>
            <p:cNvPr id="2827272" name="Text Box 8"/>
            <p:cNvSpPr txBox="1">
              <a:spLocks noChangeArrowheads="1"/>
            </p:cNvSpPr>
            <p:nvPr/>
          </p:nvSpPr>
          <p:spPr bwMode="auto">
            <a:xfrm>
              <a:off x="3840" y="3512"/>
              <a:ext cx="1872" cy="47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The Augsburg Confession</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Rectangle 8"/>
          <p:cNvSpPr/>
          <p:nvPr/>
        </p:nvSpPr>
        <p:spPr>
          <a:xfrm>
            <a:off x="716437" y="1131217"/>
            <a:ext cx="2788763" cy="526297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 Like Occam Before Him,  Luther Princely Protected</a:t>
            </a:r>
          </a:p>
        </p:txBody>
      </p:sp>
    </p:spTree>
    <p:extLst>
      <p:ext uri="{BB962C8B-B14F-4D97-AF65-F5344CB8AC3E}">
        <p14:creationId xmlns:p14="http://schemas.microsoft.com/office/powerpoint/2010/main" val="349152129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27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827269">
                                            <p:txEl>
                                              <p:pRg st="1" end="1"/>
                                            </p:txEl>
                                          </p:spTgt>
                                        </p:tgtEl>
                                        <p:attrNameLst>
                                          <p:attrName>style.visibility</p:attrName>
                                        </p:attrNameLst>
                                      </p:cBhvr>
                                      <p:to>
                                        <p:strVal val="visible"/>
                                      </p:to>
                                    </p:se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269" grpId="0" uiExpand="1" build="p" autoUpdateAnimBg="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ts_and_castles_by_Javas.jpg"/>
          <p:cNvPicPr>
            <a:picLocks noChangeAspect="1"/>
          </p:cNvPicPr>
          <p:nvPr/>
        </p:nvPicPr>
        <p:blipFill>
          <a:blip r:embed="rId2" cstate="print"/>
          <a:stretch>
            <a:fillRect/>
          </a:stretch>
        </p:blipFill>
        <p:spPr>
          <a:xfrm>
            <a:off x="0" y="-721895"/>
            <a:ext cx="12192000" cy="8258475"/>
          </a:xfrm>
          <a:prstGeom prst="rect">
            <a:avLst/>
          </a:prstGeom>
        </p:spPr>
      </p:pic>
      <p:sp>
        <p:nvSpPr>
          <p:cNvPr id="3" name="Rectangle 2"/>
          <p:cNvSpPr/>
          <p:nvPr/>
        </p:nvSpPr>
        <p:spPr>
          <a:xfrm>
            <a:off x="1780675" y="2791326"/>
            <a:ext cx="6478484"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Castle With Nut!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sassin__s_Creed_Fanart_by_kerembeyit.jpg"/>
          <p:cNvPicPr>
            <a:picLocks noGrp="1" noChangeAspect="1"/>
          </p:cNvPicPr>
          <p:nvPr>
            <p:ph idx="1"/>
          </p:nvPr>
        </p:nvPicPr>
        <p:blipFill>
          <a:blip r:embed="rId2" cstate="print"/>
          <a:stretch>
            <a:fillRect/>
          </a:stretch>
        </p:blipFill>
        <p:spPr>
          <a:xfrm>
            <a:off x="0" y="1"/>
            <a:ext cx="12192000" cy="6857999"/>
          </a:xfrm>
        </p:spPr>
      </p:pic>
    </p:spTree>
    <p:extLst>
      <p:ext uri="{BB962C8B-B14F-4D97-AF65-F5344CB8AC3E}">
        <p14:creationId xmlns:p14="http://schemas.microsoft.com/office/powerpoint/2010/main" val="1336988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64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1521</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064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0064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0645" name="Rectangle 5"/>
          <p:cNvSpPr>
            <a:spLocks noChangeArrowheads="1"/>
          </p:cNvSpPr>
          <p:nvPr/>
        </p:nvSpPr>
        <p:spPr bwMode="auto">
          <a:xfrm>
            <a:off x="3352800" y="152400"/>
            <a:ext cx="7908758"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For safety’s sake and to avoid assassins </a:t>
            </a:r>
            <a:r>
              <a:rPr kumimoji="0" lang="en-US" sz="3600" b="0" i="0" u="none" strike="noStrike" kern="1200" cap="none" spc="0" normalizeH="0" baseline="0" noProof="0" dirty="0">
                <a:ln>
                  <a:noFill/>
                </a:ln>
                <a:solidFill>
                  <a:srgbClr val="C00000"/>
                </a:solidFill>
                <a:effectLst/>
                <a:uLnTx/>
                <a:uFillTx/>
                <a:latin typeface="Times New Roman" pitchFamily="18" charset="0"/>
                <a:ea typeface="+mn-ea"/>
                <a:cs typeface="+mn-cs"/>
              </a:rPr>
              <a:t>- </a:t>
            </a: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mn-cs"/>
              </a:rPr>
              <a:t>Luther isolates in castle for one year</a:t>
            </a:r>
          </a:p>
        </p:txBody>
      </p:sp>
      <p:sp>
        <p:nvSpPr>
          <p:cNvPr id="2800646" name="Rectangle 6"/>
          <p:cNvSpPr>
            <a:spLocks noChangeArrowheads="1"/>
          </p:cNvSpPr>
          <p:nvPr/>
        </p:nvSpPr>
        <p:spPr bwMode="auto">
          <a:xfrm>
            <a:off x="3352800" y="13335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Luther then begins a project of translating the Bible into German</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800647" name="Picture 7" descr="Europe Reform Map"/>
          <p:cNvPicPr>
            <a:picLocks noChangeAspect="1" noChangeArrowheads="1"/>
          </p:cNvPicPr>
          <p:nvPr/>
        </p:nvPicPr>
        <p:blipFill>
          <a:blip r:embed="rId4" cstate="print"/>
          <a:srcRect l="7600" t="29373"/>
          <a:stretch>
            <a:fillRect/>
          </a:stretch>
        </p:blipFill>
        <p:spPr bwMode="auto">
          <a:xfrm>
            <a:off x="3886200" y="2667000"/>
            <a:ext cx="6400800" cy="4038600"/>
          </a:xfrm>
          <a:prstGeom prst="rect">
            <a:avLst/>
          </a:prstGeom>
          <a:noFill/>
          <a:ln w="38100">
            <a:solidFill>
              <a:srgbClr val="14455E"/>
            </a:solidFill>
            <a:miter lim="800000"/>
            <a:headEnd/>
            <a:tailEnd/>
          </a:ln>
        </p:spPr>
      </p:pic>
      <p:sp>
        <p:nvSpPr>
          <p:cNvPr id="2800648" name="Oval 8"/>
          <p:cNvSpPr>
            <a:spLocks noChangeArrowheads="1"/>
          </p:cNvSpPr>
          <p:nvPr/>
        </p:nvSpPr>
        <p:spPr bwMode="auto">
          <a:xfrm>
            <a:off x="7150100" y="3568700"/>
            <a:ext cx="533400" cy="2413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41830189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00647"/>
                                        </p:tgtEl>
                                        <p:attrNameLst>
                                          <p:attrName>style.visibility</p:attrName>
                                        </p:attrNameLst>
                                      </p:cBhvr>
                                      <p:to>
                                        <p:strVal val="visible"/>
                                      </p:to>
                                    </p:set>
                                    <p:animEffect transition="in" filter="dissolve">
                                      <p:cBhvr>
                                        <p:cTn id="7" dur="500"/>
                                        <p:tgtEl>
                                          <p:spTgt spid="28006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00648"/>
                                        </p:tgtEl>
                                        <p:attrNameLst>
                                          <p:attrName>style.visibility</p:attrName>
                                        </p:attrNameLst>
                                      </p:cBhvr>
                                      <p:to>
                                        <p:strVal val="visible"/>
                                      </p:to>
                                    </p:set>
                                    <p:animEffect transition="in" filter="wipe(left)">
                                      <p:cBhvr>
                                        <p:cTn id="11" dur="500"/>
                                        <p:tgtEl>
                                          <p:spTgt spid="280064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8006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0646" grpId="0" build="p" autoUpdateAnimBg="0"/>
      <p:bldP spid="280064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75618" name="Rectangle 2"/>
          <p:cNvSpPr>
            <a:spLocks noGrp="1" noChangeArrowheads="1"/>
          </p:cNvSpPr>
          <p:nvPr>
            <p:ph type="title"/>
          </p:nvPr>
        </p:nvSpPr>
        <p:spPr/>
        <p:txBody>
          <a:bodyPr/>
          <a:lstStyle/>
          <a:p>
            <a:endParaRPr lang="en-US"/>
          </a:p>
        </p:txBody>
      </p:sp>
      <p:pic>
        <p:nvPicPr>
          <p:cNvPr id="1775620" name="Picture 4"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775621" name="WordArt 5"/>
          <p:cNvSpPr>
            <a:spLocks noChangeArrowheads="1" noChangeShapeType="1" noTextEdit="1"/>
          </p:cNvSpPr>
          <p:nvPr/>
        </p:nvSpPr>
        <p:spPr bwMode="auto">
          <a:xfrm>
            <a:off x="3124200" y="6324600"/>
            <a:ext cx="58674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Martin Luther Translating From Vulgate Into Vernacular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775620"/>
                                        </p:tgtEl>
                                        <p:attrNameLst>
                                          <p:attrName>style.visibility</p:attrName>
                                        </p:attrNameLst>
                                      </p:cBhvr>
                                      <p:to>
                                        <p:strVal val="visible"/>
                                      </p:to>
                                    </p:set>
                                    <p:anim calcmode="lin" valueType="num">
                                      <p:cBhvr>
                                        <p:cTn id="7" dur="5000" fill="hold"/>
                                        <p:tgtEl>
                                          <p:spTgt spid="1775620"/>
                                        </p:tgtEl>
                                        <p:attrNameLst>
                                          <p:attrName>ppt_w</p:attrName>
                                        </p:attrNameLst>
                                      </p:cBhvr>
                                      <p:tavLst>
                                        <p:tav tm="0" fmla="#ppt_w*sin(2.5*pi*$)">
                                          <p:val>
                                            <p:fltVal val="0"/>
                                          </p:val>
                                        </p:tav>
                                        <p:tav tm="100000">
                                          <p:val>
                                            <p:fltVal val="1"/>
                                          </p:val>
                                        </p:tav>
                                      </p:tavLst>
                                    </p:anim>
                                    <p:anim calcmode="lin" valueType="num">
                                      <p:cBhvr>
                                        <p:cTn id="8" dur="5000" fill="hold"/>
                                        <p:tgtEl>
                                          <p:spTgt spid="17756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75621"/>
                                        </p:tgtEl>
                                        <p:attrNameLst>
                                          <p:attrName>style.visibility</p:attrName>
                                        </p:attrNameLst>
                                      </p:cBhvr>
                                      <p:to>
                                        <p:strVal val="visible"/>
                                      </p:to>
                                    </p:set>
                                    <p:animEffect transition="in" filter="dissolve">
                                      <p:cBhvr>
                                        <p:cTn id="13" dur="500"/>
                                        <p:tgtEl>
                                          <p:spTgt spid="1775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56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Owner\My Documents\Educational Illustrations\Niederl%C3%A4ndische+Historienbibel+-+BSB+Cgm+5062.jpg">
            <a:extLst>
              <a:ext uri="{FF2B5EF4-FFF2-40B4-BE49-F238E27FC236}">
                <a16:creationId xmlns:a16="http://schemas.microsoft.com/office/drawing/2014/main" id="{33E5F2D5-4895-4CBC-9C8C-64FF6E595004}"/>
              </a:ext>
            </a:extLst>
          </p:cNvPr>
          <p:cNvPicPr>
            <a:picLocks noChangeAspect="1" noChangeArrowheads="1"/>
          </p:cNvPicPr>
          <p:nvPr/>
        </p:nvPicPr>
        <p:blipFill>
          <a:blip r:embed="rId4" cstate="print"/>
          <a:srcRect/>
          <a:stretch>
            <a:fillRect/>
          </a:stretch>
        </p:blipFill>
        <p:spPr bwMode="auto">
          <a:xfrm>
            <a:off x="0" y="0"/>
            <a:ext cx="12192000" cy="7086600"/>
          </a:xfrm>
          <a:prstGeom prst="rect">
            <a:avLst/>
          </a:prstGeom>
          <a:noFill/>
        </p:spPr>
      </p:pic>
      <p:sp>
        <p:nvSpPr>
          <p:cNvPr id="4" name="WordArt 7">
            <a:extLst>
              <a:ext uri="{FF2B5EF4-FFF2-40B4-BE49-F238E27FC236}">
                <a16:creationId xmlns:a16="http://schemas.microsoft.com/office/drawing/2014/main" id="{D9FA0956-AF6A-44BD-A6A1-BC2A69583EA3}"/>
              </a:ext>
            </a:extLst>
          </p:cNvPr>
          <p:cNvSpPr>
            <a:spLocks noChangeArrowheads="1" noChangeShapeType="1" noTextEdit="1"/>
          </p:cNvSpPr>
          <p:nvPr/>
        </p:nvSpPr>
        <p:spPr bwMode="auto">
          <a:xfrm>
            <a:off x="3473117" y="3810000"/>
            <a:ext cx="5141493" cy="1259305"/>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FROM SHEPHERD'S STAFF</a:t>
            </a:r>
          </a:p>
        </p:txBody>
      </p:sp>
      <p:sp>
        <p:nvSpPr>
          <p:cNvPr id="5" name="WordArt 8">
            <a:extLst>
              <a:ext uri="{FF2B5EF4-FFF2-40B4-BE49-F238E27FC236}">
                <a16:creationId xmlns:a16="http://schemas.microsoft.com/office/drawing/2014/main" id="{C70F57BD-8DE7-4DCA-A5E9-C51C950F5E1A}"/>
              </a:ext>
            </a:extLst>
          </p:cNvPr>
          <p:cNvSpPr>
            <a:spLocks noChangeArrowheads="1" noChangeShapeType="1" noTextEdit="1"/>
          </p:cNvSpPr>
          <p:nvPr/>
        </p:nvSpPr>
        <p:spPr bwMode="auto">
          <a:xfrm>
            <a:off x="3473117" y="200526"/>
            <a:ext cx="5205662" cy="1323474"/>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UNTO KING'S SCEPTER</a:t>
            </a:r>
          </a:p>
        </p:txBody>
      </p:sp>
      <p:pic>
        <p:nvPicPr>
          <p:cNvPr id="2" name="Picture 1" descr="120px-Emblem_of_the_Papacy_SE_svg.png">
            <a:extLst>
              <a:ext uri="{FF2B5EF4-FFF2-40B4-BE49-F238E27FC236}">
                <a16:creationId xmlns:a16="http://schemas.microsoft.com/office/drawing/2014/main" id="{38FF177B-F86F-86F2-53DE-117C9943BE44}"/>
              </a:ext>
            </a:extLst>
          </p:cNvPr>
          <p:cNvPicPr>
            <a:picLocks noChangeAspect="1"/>
          </p:cNvPicPr>
          <p:nvPr/>
        </p:nvPicPr>
        <p:blipFill>
          <a:blip r:embed="rId5" cstate="print"/>
          <a:stretch>
            <a:fillRect/>
          </a:stretch>
        </p:blipFill>
        <p:spPr>
          <a:xfrm>
            <a:off x="115503" y="200526"/>
            <a:ext cx="3118585" cy="2937310"/>
          </a:xfrm>
          <a:prstGeom prst="rect">
            <a:avLst/>
          </a:prstGeom>
        </p:spPr>
      </p:pic>
    </p:spTree>
    <p:extLst>
      <p:ext uri="{BB962C8B-B14F-4D97-AF65-F5344CB8AC3E}">
        <p14:creationId xmlns:p14="http://schemas.microsoft.com/office/powerpoint/2010/main" val="392297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70" decel="100000"/>
                                        <p:tgtEl>
                                          <p:spTgt spid="2"/>
                                        </p:tgtEl>
                                      </p:cBhvr>
                                    </p:animEffect>
                                    <p:animScale>
                                      <p:cBhvr>
                                        <p:cTn id="20" dur="770" decel="100000"/>
                                        <p:tgtEl>
                                          <p:spTgt spid="2"/>
                                        </p:tgtEl>
                                      </p:cBhvr>
                                      <p:from x="10000" y="10000"/>
                                      <p:to x="200000" y="450000"/>
                                    </p:animScale>
                                    <p:animScale>
                                      <p:cBhvr>
                                        <p:cTn id="21" dur="1230" accel="100000" fill="hold">
                                          <p:stCondLst>
                                            <p:cond delay="770"/>
                                          </p:stCondLst>
                                        </p:cTn>
                                        <p:tgtEl>
                                          <p:spTgt spid="2"/>
                                        </p:tgtEl>
                                      </p:cBhvr>
                                      <p:from x="200000" y="450000"/>
                                      <p:to x="100000" y="100000"/>
                                    </p:animScale>
                                    <p:set>
                                      <p:cBhvr>
                                        <p:cTn id="22" dur="770" fill="hold"/>
                                        <p:tgtEl>
                                          <p:spTgt spid="2"/>
                                        </p:tgtEl>
                                        <p:attrNameLst>
                                          <p:attrName>ppt_x</p:attrName>
                                        </p:attrNameLst>
                                      </p:cBhvr>
                                      <p:to>
                                        <p:strVal val="(0.5)"/>
                                      </p:to>
                                    </p:set>
                                    <p:anim from="(0.5)" to="(#ppt_x)" calcmode="lin" valueType="num">
                                      <p:cBhvr>
                                        <p:cTn id="23" dur="1230" accel="100000" fill="hold">
                                          <p:stCondLst>
                                            <p:cond delay="770"/>
                                          </p:stCondLst>
                                        </p:cTn>
                                        <p:tgtEl>
                                          <p:spTgt spid="2"/>
                                        </p:tgtEl>
                                        <p:attrNameLst>
                                          <p:attrName>ppt_x</p:attrName>
                                        </p:attrNameLst>
                                      </p:cBhvr>
                                    </p:anim>
                                    <p:set>
                                      <p:cBhvr>
                                        <p:cTn id="24" dur="770" fill="hold"/>
                                        <p:tgtEl>
                                          <p:spTgt spid="2"/>
                                        </p:tgtEl>
                                        <p:attrNameLst>
                                          <p:attrName>ppt_y</p:attrName>
                                        </p:attrNameLst>
                                      </p:cBhvr>
                                      <p:to>
                                        <p:strVal val="(#ppt_y+0.4)"/>
                                      </p:to>
                                    </p:set>
                                    <p:anim from="(#ppt_y+0.4)" to="(#ppt_y)" calcmode="lin" valueType="num">
                                      <p:cBhvr>
                                        <p:cTn id="2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p:txBody>
          <a:bodyPr/>
          <a:lstStyle/>
          <a:p>
            <a:endParaRPr lang="en-US"/>
          </a:p>
        </p:txBody>
      </p:sp>
      <p:pic>
        <p:nvPicPr>
          <p:cNvPr id="2225155"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2225156" name="WordArt 4"/>
          <p:cNvSpPr>
            <a:spLocks noChangeArrowheads="1" noChangeShapeType="1" noTextEdit="1"/>
          </p:cNvSpPr>
          <p:nvPr/>
        </p:nvSpPr>
        <p:spPr bwMode="auto">
          <a:xfrm>
            <a:off x="1524000" y="6248400"/>
            <a:ext cx="91440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spc="48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Fifth Century Latin Vulgate Reflected Errors Of Early Church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225156"/>
                                        </p:tgtEl>
                                        <p:attrNameLst>
                                          <p:attrName>style.visibility</p:attrName>
                                        </p:attrNameLst>
                                      </p:cBhvr>
                                      <p:to>
                                        <p:strVal val="visible"/>
                                      </p:to>
                                    </p:set>
                                    <p:anim calcmode="lin" valueType="num">
                                      <p:cBhvr additive="base">
                                        <p:cTn id="7" dur="5000" fill="hold"/>
                                        <p:tgtEl>
                                          <p:spTgt spid="2225156"/>
                                        </p:tgtEl>
                                        <p:attrNameLst>
                                          <p:attrName>ppt_x</p:attrName>
                                        </p:attrNameLst>
                                      </p:cBhvr>
                                      <p:tavLst>
                                        <p:tav tm="0">
                                          <p:val>
                                            <p:strVal val="0-#ppt_w/2"/>
                                          </p:val>
                                        </p:tav>
                                        <p:tav tm="100000">
                                          <p:val>
                                            <p:strVal val="#ppt_x"/>
                                          </p:val>
                                        </p:tav>
                                      </p:tavLst>
                                    </p:anim>
                                    <p:anim calcmode="lin" valueType="num">
                                      <p:cBhvr additive="base">
                                        <p:cTn id="8" dur="5000" fill="hold"/>
                                        <p:tgtEl>
                                          <p:spTgt spid="2225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1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27202" name="Rectangle 2"/>
          <p:cNvSpPr>
            <a:spLocks noGrp="1" noChangeArrowheads="1"/>
          </p:cNvSpPr>
          <p:nvPr>
            <p:ph type="title"/>
          </p:nvPr>
        </p:nvSpPr>
        <p:spPr/>
        <p:txBody>
          <a:bodyPr/>
          <a:lstStyle/>
          <a:p>
            <a:endParaRPr lang="en-US"/>
          </a:p>
        </p:txBody>
      </p:sp>
      <p:pic>
        <p:nvPicPr>
          <p:cNvPr id="2227203"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2227204" name="WordArt 4"/>
          <p:cNvSpPr>
            <a:spLocks noChangeArrowheads="1" noChangeShapeType="1" noTextEdit="1"/>
          </p:cNvSpPr>
          <p:nvPr/>
        </p:nvSpPr>
        <p:spPr bwMode="auto">
          <a:xfrm>
            <a:off x="1524000" y="6248400"/>
            <a:ext cx="91440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spc="48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Vulgate Reflected Errors Of Two Linguistic Shifts  </a:t>
            </a:r>
          </a:p>
        </p:txBody>
      </p:sp>
      <p:sp>
        <p:nvSpPr>
          <p:cNvPr id="2227205" name="Comment 5"/>
          <p:cNvSpPr>
            <a:spLocks noChangeArrowheads="1"/>
          </p:cNvSpPr>
          <p:nvPr/>
        </p:nvSpPr>
        <p:spPr bwMode="auto">
          <a:xfrm>
            <a:off x="1539876" y="-990600"/>
            <a:ext cx="6461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Over 5,000 Greek Manuscripts Available To The Translators!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227204"/>
                                        </p:tgtEl>
                                        <p:attrNameLst>
                                          <p:attrName>style.visibility</p:attrName>
                                        </p:attrNameLst>
                                      </p:cBhvr>
                                      <p:to>
                                        <p:strVal val="visible"/>
                                      </p:to>
                                    </p:set>
                                    <p:anim calcmode="lin" valueType="num">
                                      <p:cBhvr additive="base">
                                        <p:cTn id="7" dur="5000" fill="hold"/>
                                        <p:tgtEl>
                                          <p:spTgt spid="2227204"/>
                                        </p:tgtEl>
                                        <p:attrNameLst>
                                          <p:attrName>ppt_x</p:attrName>
                                        </p:attrNameLst>
                                      </p:cBhvr>
                                      <p:tavLst>
                                        <p:tav tm="0">
                                          <p:val>
                                            <p:strVal val="0-#ppt_w/2"/>
                                          </p:val>
                                        </p:tav>
                                        <p:tav tm="100000">
                                          <p:val>
                                            <p:strVal val="#ppt_x"/>
                                          </p:val>
                                        </p:tav>
                                      </p:tavLst>
                                    </p:anim>
                                    <p:anim calcmode="lin" valueType="num">
                                      <p:cBhvr additive="base">
                                        <p:cTn id="8" dur="5000" fill="hold"/>
                                        <p:tgtEl>
                                          <p:spTgt spid="22272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720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C:\Users\Owner\Documents\000 aaa AAA\Apostate Church Picture Version\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3779" name="Picture 3" descr="C:\Users\Owner\Documents\000 aaa AAA\Apostate Church Picture Version\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0"/>
            <a:ext cx="73151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AA32B7E5-F399-431E-B7A7-D9E21BA019FE}"/>
              </a:ext>
            </a:extLst>
          </p:cNvPr>
          <p:cNvPicPr>
            <a:picLocks noChangeAspect="1" noChangeArrowheads="1"/>
          </p:cNvPicPr>
          <p:nvPr/>
        </p:nvPicPr>
        <p:blipFill>
          <a:blip r:embed="rId4" cstate="print"/>
          <a:srcRect/>
          <a:stretch>
            <a:fillRect/>
          </a:stretch>
        </p:blipFill>
        <p:spPr bwMode="auto">
          <a:xfrm>
            <a:off x="0" y="1"/>
            <a:ext cx="12192000" cy="6857999"/>
          </a:xfrm>
          <a:prstGeom prst="rect">
            <a:avLst/>
          </a:prstGeom>
          <a:noFill/>
          <a:ln w="9525">
            <a:noFill/>
            <a:miter lim="800000"/>
            <a:headEnd/>
            <a:tailEnd/>
          </a:ln>
        </p:spPr>
      </p:pic>
      <p:sp>
        <p:nvSpPr>
          <p:cNvPr id="2" name="Rectangle 1">
            <a:extLst>
              <a:ext uri="{FF2B5EF4-FFF2-40B4-BE49-F238E27FC236}">
                <a16:creationId xmlns:a16="http://schemas.microsoft.com/office/drawing/2014/main" id="{F12D0256-8E37-4864-A3ED-D4CBC242DB18}"/>
              </a:ext>
            </a:extLst>
          </p:cNvPr>
          <p:cNvSpPr/>
          <p:nvPr/>
        </p:nvSpPr>
        <p:spPr>
          <a:xfrm>
            <a:off x="503434" y="3428999"/>
            <a:ext cx="9832368"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She wears the Three Tiered Papal Crown as Illustrated in Luther’s Bible Revelation Translation.</a:t>
            </a:r>
          </a:p>
        </p:txBody>
      </p:sp>
      <p:pic>
        <p:nvPicPr>
          <p:cNvPr id="6" name="Picture 7" descr="C:\Documents and Settings\Owner\My Documents\Educational Illustrations\excerpts_luther_bible_08.jpg">
            <a:extLst>
              <a:ext uri="{FF2B5EF4-FFF2-40B4-BE49-F238E27FC236}">
                <a16:creationId xmlns:a16="http://schemas.microsoft.com/office/drawing/2014/main" id="{D84B6EFA-DDA6-456A-AEB5-70088427EC1F}"/>
              </a:ext>
            </a:extLst>
          </p:cNvPr>
          <p:cNvPicPr>
            <a:picLocks noChangeAspect="1" noChangeArrowheads="1"/>
          </p:cNvPicPr>
          <p:nvPr/>
        </p:nvPicPr>
        <p:blipFill>
          <a:blip r:embed="rId5" cstate="print"/>
          <a:srcRect/>
          <a:stretch>
            <a:fillRect/>
          </a:stretch>
        </p:blipFill>
        <p:spPr bwMode="auto">
          <a:xfrm>
            <a:off x="9365064" y="204316"/>
            <a:ext cx="2612933" cy="1704871"/>
          </a:xfrm>
          <a:prstGeom prst="rect">
            <a:avLst/>
          </a:prstGeom>
          <a:noFill/>
        </p:spPr>
      </p:pic>
    </p:spTree>
    <p:extLst>
      <p:ext uri="{BB962C8B-B14F-4D97-AF65-F5344CB8AC3E}">
        <p14:creationId xmlns:p14="http://schemas.microsoft.com/office/powerpoint/2010/main" val="373198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4800" b="1" i="1" dirty="0">
                <a:solidFill>
                  <a:srgbClr val="C00000"/>
                </a:solidFill>
              </a:rPr>
              <a:t>DESIDERIUS ERASMUS </a:t>
            </a:r>
            <a:r>
              <a:rPr lang="en-US" sz="5400" b="1" i="1" dirty="0">
                <a:solidFill>
                  <a:srgbClr val="C00000"/>
                </a:solidFill>
              </a:rPr>
              <a:t>VS. MARTIN LUTHER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1841201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0"/>
                                  </p:iterate>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p:cTn id="7"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6">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8001000" y="4924426"/>
            <a:ext cx="1486304" cy="46166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Erasmus</a:t>
            </a: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60431" name="Picture 15"/>
          <p:cNvPicPr>
            <a:picLocks noChangeAspect="1" noChangeArrowheads="1"/>
          </p:cNvPicPr>
          <p:nvPr/>
        </p:nvPicPr>
        <p:blipFill>
          <a:blip r:embed="rId4" cstate="print"/>
          <a:srcRect/>
          <a:stretch>
            <a:fillRect/>
          </a:stretch>
        </p:blipFill>
        <p:spPr bwMode="auto">
          <a:xfrm>
            <a:off x="7543801" y="1573214"/>
            <a:ext cx="2352675" cy="3074987"/>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pic>
        <p:nvPicPr>
          <p:cNvPr id="11" name="Picture 85"/>
          <p:cNvPicPr>
            <a:picLocks noChangeAspect="1" noChangeArrowheads="1"/>
          </p:cNvPicPr>
          <p:nvPr/>
        </p:nvPicPr>
        <p:blipFill>
          <a:blip r:embed="rId5" cstate="print"/>
          <a:srcRect/>
          <a:stretch>
            <a:fillRect/>
          </a:stretch>
        </p:blipFill>
        <p:spPr bwMode="auto">
          <a:xfrm flipH="1">
            <a:off x="2667000" y="1752600"/>
            <a:ext cx="3276600" cy="3200400"/>
          </a:xfrm>
          <a:prstGeom prst="rect">
            <a:avLst/>
          </a:prstGeom>
          <a:noFill/>
          <a:ln w="50800">
            <a:solidFill>
              <a:srgbClr val="008CFF">
                <a:alpha val="50000"/>
              </a:srgbClr>
            </a:solidFill>
            <a:miter lim="800000"/>
            <a:headEnd/>
            <a:tailEnd/>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I:\DEPTCOMM\Zamcomm\Jody\ChartsEPS\159.jpg"/>
          <p:cNvPicPr>
            <a:picLocks noChangeAspect="1" noChangeArrowheads="1"/>
          </p:cNvPicPr>
          <p:nvPr/>
        </p:nvPicPr>
        <p:blipFill>
          <a:blip r:embed="rId3" cstate="print"/>
          <a:srcRect/>
          <a:stretch>
            <a:fillRect/>
          </a:stretch>
        </p:blipFill>
        <p:spPr bwMode="auto">
          <a:xfrm>
            <a:off x="837398" y="-452387"/>
            <a:ext cx="10597415" cy="7825339"/>
          </a:xfrm>
          <a:prstGeom prst="rect">
            <a:avLst/>
          </a:prstGeom>
          <a:noFill/>
        </p:spPr>
      </p:pic>
      <p:sp>
        <p:nvSpPr>
          <p:cNvPr id="1460227" name="AutoShape 3">
            <a:hlinkClick r:id="" action="ppaction://noaction" highlightClick="1">
              <a:snd r:embed="rId4" name="wolf howls like werewolf.wav"/>
            </a:hlinkClick>
          </p:cNvPr>
          <p:cNvSpPr>
            <a:spLocks noChangeArrowheads="1"/>
          </p:cNvSpPr>
          <p:nvPr/>
        </p:nvSpPr>
        <p:spPr bwMode="auto">
          <a:xfrm>
            <a:off x="9601200" y="6096000"/>
            <a:ext cx="1066800" cy="762000"/>
          </a:xfrm>
          <a:prstGeom prst="actionButtonForwardNext">
            <a:avLst/>
          </a:prstGeom>
          <a:noFill/>
          <a:ln w="9525">
            <a:noFill/>
            <a:miter lim="800000"/>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 name="WordArt 3">
            <a:extLst>
              <a:ext uri="{FF2B5EF4-FFF2-40B4-BE49-F238E27FC236}">
                <a16:creationId xmlns:a16="http://schemas.microsoft.com/office/drawing/2014/main" id="{B0C538D1-28FC-4E3B-ADD7-DC9CBD716784}"/>
              </a:ext>
            </a:extLst>
          </p:cNvPr>
          <p:cNvSpPr>
            <a:spLocks noChangeArrowheads="1" noChangeShapeType="1" noTextEdit="1"/>
          </p:cNvSpPr>
          <p:nvPr/>
        </p:nvSpPr>
        <p:spPr bwMode="auto">
          <a:xfrm rot="5400000">
            <a:off x="-2577170" y="2594811"/>
            <a:ext cx="6679935" cy="1066801"/>
          </a:xfrm>
          <a:prstGeom prst="rect">
            <a:avLst/>
          </a:prstGeom>
        </p:spPr>
        <p:txBody>
          <a:bodyPr vert="wordArtVert" wrap="none" fromWordArt="1">
            <a:prstTxWarp prst="textPlain">
              <a:avLst>
                <a:gd name="adj" fmla="val 49856"/>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b="1" kern="10" dirty="0">
                <a:ln w="9525">
                  <a:round/>
                  <a:headEnd/>
                  <a:tailEnd/>
                </a:ln>
                <a:solidFill>
                  <a:srgbClr val="CC0000"/>
                </a:solidFill>
                <a:latin typeface="Arial Black"/>
              </a:rPr>
              <a:t>QUESTIONS OF</a:t>
            </a:r>
          </a:p>
        </p:txBody>
      </p:sp>
      <p:sp>
        <p:nvSpPr>
          <p:cNvPr id="3" name="WordArt 4">
            <a:extLst>
              <a:ext uri="{FF2B5EF4-FFF2-40B4-BE49-F238E27FC236}">
                <a16:creationId xmlns:a16="http://schemas.microsoft.com/office/drawing/2014/main" id="{A1886125-544D-2F56-1097-590F5DB1F54C}"/>
              </a:ext>
            </a:extLst>
          </p:cNvPr>
          <p:cNvSpPr>
            <a:spLocks noChangeArrowheads="1" noChangeShapeType="1" noTextEdit="1"/>
          </p:cNvSpPr>
          <p:nvPr/>
        </p:nvSpPr>
        <p:spPr bwMode="auto">
          <a:xfrm rot="5400000">
            <a:off x="8276120" y="2484924"/>
            <a:ext cx="6612558" cy="1219197"/>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b="1" kern="10" dirty="0">
                <a:ln w="9525">
                  <a:round/>
                  <a:headEnd/>
                  <a:tailEnd/>
                </a:ln>
                <a:solidFill>
                  <a:srgbClr val="CC0000"/>
                </a:solidFill>
                <a:latin typeface="Arial Black"/>
              </a:rPr>
              <a:t>HUMAN WILL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fmla="#ppt_w*sin(2.5*pi*$)">
                                          <p:val>
                                            <p:fltVal val="0"/>
                                          </p:val>
                                        </p:tav>
                                        <p:tav tm="100000">
                                          <p:val>
                                            <p:fltVal val="1"/>
                                          </p:val>
                                        </p:tav>
                                      </p:tavLst>
                                    </p:anim>
                                    <p:anim calcmode="lin" valueType="num">
                                      <p:cBhvr>
                                        <p:cTn id="14"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794" name="Text Box 2"/>
          <p:cNvSpPr txBox="1">
            <a:spLocks noChangeArrowheads="1"/>
          </p:cNvSpPr>
          <p:nvPr/>
        </p:nvSpPr>
        <p:spPr bwMode="auto">
          <a:xfrm>
            <a:off x="1392572" y="1371600"/>
            <a:ext cx="1960228"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1524</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4979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4979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9797" name="Rectangle 5"/>
          <p:cNvSpPr>
            <a:spLocks noChangeArrowheads="1"/>
          </p:cNvSpPr>
          <p:nvPr/>
        </p:nvSpPr>
        <p:spPr bwMode="auto">
          <a:xfrm>
            <a:off x="3352800" y="1057012"/>
            <a:ext cx="7086600" cy="314587"/>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Erasmus publishes </a:t>
            </a:r>
            <a:r>
              <a:rPr kumimoji="0" lang="en-US" sz="6000" b="1" i="1" u="none" strike="noStrike" kern="1200" cap="none" spc="0" normalizeH="0" baseline="0" noProof="0" dirty="0">
                <a:ln>
                  <a:noFill/>
                </a:ln>
                <a:solidFill>
                  <a:srgbClr val="000000"/>
                </a:solidFill>
                <a:effectLst/>
                <a:uLnTx/>
                <a:uFillTx/>
                <a:latin typeface="Times New Roman" pitchFamily="18" charset="0"/>
                <a:ea typeface="+mn-ea"/>
                <a:cs typeface="+mn-cs"/>
              </a:rPr>
              <a:t>On Freedom of the Will</a:t>
            </a: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 his famous attack on Luther’s denial of free will</a:t>
            </a:r>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88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1525</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1088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5" name="Rectangle 5"/>
          <p:cNvSpPr>
            <a:spLocks noChangeArrowheads="1"/>
          </p:cNvSpPr>
          <p:nvPr/>
        </p:nvSpPr>
        <p:spPr bwMode="auto">
          <a:xfrm>
            <a:off x="3352800" y="152400"/>
            <a:ext cx="4876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Martin Luther writes </a:t>
            </a:r>
            <a:r>
              <a:rPr kumimoji="0" lang="en-US" sz="3600" b="0" i="1" u="none" strike="noStrike" kern="1200" cap="none" spc="0" normalizeH="0" baseline="0" noProof="0">
                <a:ln>
                  <a:noFill/>
                </a:ln>
                <a:solidFill>
                  <a:srgbClr val="000000"/>
                </a:solidFill>
                <a:effectLst/>
                <a:uLnTx/>
                <a:uFillTx/>
                <a:latin typeface="Times New Roman"/>
                <a:ea typeface="+mn-ea"/>
                <a:cs typeface="+mn-cs"/>
              </a:rPr>
              <a:t>Bondage of the Will</a:t>
            </a:r>
            <a:r>
              <a:rPr kumimoji="0" lang="en-US" sz="3600" b="0" i="0" u="none" strike="noStrike" kern="1200" cap="none" spc="0" normalizeH="0" baseline="0" noProof="0">
                <a:ln>
                  <a:noFill/>
                </a:ln>
                <a:solidFill>
                  <a:srgbClr val="000000"/>
                </a:solidFill>
                <a:effectLst/>
                <a:uLnTx/>
                <a:uFillTx/>
                <a:latin typeface="Times New Roman"/>
                <a:ea typeface="+mn-ea"/>
                <a:cs typeface="+mn-cs"/>
              </a:rPr>
              <a:t>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(a response to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Erasmus)</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p:txBody>
      </p:sp>
      <p:sp>
        <p:nvSpPr>
          <p:cNvPr id="2810886" name="Rectangle 6"/>
          <p:cNvSpPr>
            <a:spLocks noChangeArrowheads="1"/>
          </p:cNvSpPr>
          <p:nvPr/>
        </p:nvSpPr>
        <p:spPr bwMode="auto">
          <a:xfrm>
            <a:off x="3352800" y="5105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3600" b="1" i="0" u="none" strike="noStrike" kern="1200" cap="none" spc="0" normalizeH="0" baseline="0" noProof="0" dirty="0">
                <a:ln>
                  <a:noFill/>
                </a:ln>
                <a:solidFill>
                  <a:srgbClr val="000000"/>
                </a:solidFill>
                <a:effectLst/>
                <a:uLnTx/>
                <a:uFillTx/>
                <a:latin typeface="Times New Roman"/>
                <a:ea typeface="+mn-ea"/>
                <a:cs typeface="+mn-cs"/>
              </a:rPr>
              <a:t>HERESY IS ALL AROUND:  </a:t>
            </a: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To read the work of a heretic is an excommunicable criminal offense!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2" name="Group 7"/>
          <p:cNvGrpSpPr>
            <a:grpSpLocks/>
          </p:cNvGrpSpPr>
          <p:nvPr/>
        </p:nvGrpSpPr>
        <p:grpSpPr bwMode="auto">
          <a:xfrm>
            <a:off x="1524000" y="5168900"/>
            <a:ext cx="1828800" cy="579438"/>
            <a:chOff x="0" y="2248"/>
            <a:chExt cx="1152" cy="365"/>
          </a:xfrm>
        </p:grpSpPr>
        <p:sp>
          <p:nvSpPr>
            <p:cNvPr id="2810888" name="Text Box 8"/>
            <p:cNvSpPr txBox="1">
              <a:spLocks noChangeArrowheads="1"/>
            </p:cNvSpPr>
            <p:nvPr/>
          </p:nvSpPr>
          <p:spPr bwMode="auto">
            <a:xfrm>
              <a:off x="0" y="224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1526</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9" name="Line 9"/>
            <p:cNvSpPr>
              <a:spLocks noChangeShapeType="1"/>
            </p:cNvSpPr>
            <p:nvPr/>
          </p:nvSpPr>
          <p:spPr bwMode="auto">
            <a:xfrm>
              <a:off x="720" y="2431"/>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pic>
        <p:nvPicPr>
          <p:cNvPr id="2810890" name="Picture 10" descr="Bondage of the Will"/>
          <p:cNvPicPr>
            <a:picLocks noChangeAspect="1" noChangeArrowheads="1"/>
          </p:cNvPicPr>
          <p:nvPr/>
        </p:nvPicPr>
        <p:blipFill>
          <a:blip r:embed="rId4" cstate="print">
            <a:lum contrast="36000"/>
          </a:blip>
          <a:srcRect/>
          <a:stretch>
            <a:fillRect/>
          </a:stretch>
        </p:blipFill>
        <p:spPr bwMode="auto">
          <a:xfrm>
            <a:off x="8229600" y="304800"/>
            <a:ext cx="1531938" cy="2057400"/>
          </a:xfrm>
          <a:prstGeom prst="rect">
            <a:avLst/>
          </a:prstGeom>
          <a:noFill/>
          <a:ln w="38100">
            <a:solidFill>
              <a:srgbClr val="14455E"/>
            </a:solidFill>
            <a:miter lim="800000"/>
            <a:headEnd/>
            <a:tailEnd/>
          </a:ln>
        </p:spPr>
      </p:pic>
      <p:sp>
        <p:nvSpPr>
          <p:cNvPr id="2810891" name="Rectangle 11"/>
          <p:cNvSpPr>
            <a:spLocks noChangeArrowheads="1"/>
          </p:cNvSpPr>
          <p:nvPr/>
        </p:nvSpPr>
        <p:spPr bwMode="auto">
          <a:xfrm>
            <a:off x="7543800" y="2413001"/>
            <a:ext cx="2971800" cy="4730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a:ea typeface="+mn-ea"/>
                <a:cs typeface="+mn-cs"/>
              </a:rPr>
              <a:t>Bondage of the Will</a:t>
            </a:r>
            <a:endParaRPr kumimoji="0" lang="en-US" sz="2500" b="0" i="1" u="none" strike="noStrike" kern="1200" cap="none" spc="0" normalizeH="0" baseline="0" noProof="0">
              <a:ln>
                <a:noFill/>
              </a:ln>
              <a:solidFill>
                <a:srgbClr val="000000"/>
              </a:solidFill>
              <a:effectLst/>
              <a:uLnTx/>
              <a:uFillTx/>
              <a:latin typeface="Times New Roman"/>
              <a:ea typeface="+mn-ea"/>
              <a:cs typeface="+mn-cs"/>
            </a:endParaRPr>
          </a:p>
        </p:txBody>
      </p:sp>
      <p:grpSp>
        <p:nvGrpSpPr>
          <p:cNvPr id="3" name="Group 12"/>
          <p:cNvGrpSpPr>
            <a:grpSpLocks/>
          </p:cNvGrpSpPr>
          <p:nvPr/>
        </p:nvGrpSpPr>
        <p:grpSpPr bwMode="auto">
          <a:xfrm>
            <a:off x="3429000" y="2911476"/>
            <a:ext cx="6934200" cy="2117725"/>
            <a:chOff x="1200" y="1834"/>
            <a:chExt cx="4368" cy="1334"/>
          </a:xfrm>
        </p:grpSpPr>
        <p:sp>
          <p:nvSpPr>
            <p:cNvPr id="2810893" name="AutoShape 13"/>
            <p:cNvSpPr>
              <a:spLocks noChangeArrowheads="1"/>
            </p:cNvSpPr>
            <p:nvPr/>
          </p:nvSpPr>
          <p:spPr bwMode="auto">
            <a:xfrm>
              <a:off x="1200" y="1872"/>
              <a:ext cx="4368" cy="1296"/>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10894" name="Text Box 14"/>
            <p:cNvSpPr txBox="1">
              <a:spLocks noChangeArrowheads="1"/>
            </p:cNvSpPr>
            <p:nvPr/>
          </p:nvSpPr>
          <p:spPr bwMode="auto">
            <a:xfrm>
              <a:off x="1488" y="1834"/>
              <a:ext cx="4032" cy="129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Luther’s work describes the absolute inability of humankind in our fallen state to act morally, a clear opposite to Erasmus’ humanistic ideal.</a:t>
              </a:r>
            </a:p>
          </p:txBody>
        </p:sp>
      </p:grpSp>
    </p:spTree>
    <p:extLst>
      <p:ext uri="{BB962C8B-B14F-4D97-AF65-F5344CB8AC3E}">
        <p14:creationId xmlns:p14="http://schemas.microsoft.com/office/powerpoint/2010/main" val="32506230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8108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886" grpId="0" build="p" autoUpdateAnimBg="0" advAuto="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152400"/>
            <a:ext cx="7772400" cy="1828800"/>
          </a:xfrm>
          <a:ln>
            <a:solidFill>
              <a:schemeClr val="hlink"/>
            </a:solidFill>
          </a:ln>
        </p:spPr>
        <p:txBody>
          <a:bodyPr/>
          <a:lstStyle/>
          <a:p>
            <a:r>
              <a:rPr lang="en-US"/>
              <a:t>LUTHER - &amp; / V. – ERASMUS</a:t>
            </a:r>
            <a:br>
              <a:rPr lang="en-US"/>
            </a:br>
            <a:r>
              <a:rPr lang="en-US"/>
              <a:t> </a:t>
            </a:r>
            <a:r>
              <a:rPr lang="en-US">
                <a:effectLst>
                  <a:outerShdw blurRad="38100" dist="38100" dir="2700000" algn="tl">
                    <a:srgbClr val="FFFFFF"/>
                  </a:outerShdw>
                </a:effectLst>
              </a:rPr>
              <a:t>Neo-Platonist - New Humanist</a:t>
            </a:r>
            <a:br>
              <a:rPr lang="en-US"/>
            </a:br>
            <a:r>
              <a:rPr lang="en-US" b="1"/>
              <a:t>From Friends Unto Enemies</a:t>
            </a:r>
            <a:r>
              <a:rPr lang="en-US"/>
              <a:t> </a:t>
            </a:r>
            <a:endParaRPr lang="en-US" b="1"/>
          </a:p>
        </p:txBody>
      </p:sp>
      <p:sp>
        <p:nvSpPr>
          <p:cNvPr id="89091" name="Rectangle 3"/>
          <p:cNvSpPr>
            <a:spLocks noGrp="1" noChangeArrowheads="1"/>
          </p:cNvSpPr>
          <p:nvPr>
            <p:ph type="body" sz="half" idx="1"/>
          </p:nvPr>
        </p:nvSpPr>
        <p:spPr>
          <a:xfrm>
            <a:off x="2209800" y="2133600"/>
            <a:ext cx="7772400" cy="1752600"/>
          </a:xfrm>
          <a:solidFill>
            <a:schemeClr val="hlink"/>
          </a:solidFill>
        </p:spPr>
        <p:txBody>
          <a:bodyPr/>
          <a:lstStyle/>
          <a:p>
            <a:pPr>
              <a:lnSpc>
                <a:spcPct val="90000"/>
              </a:lnSpc>
              <a:buFontTx/>
              <a:buNone/>
            </a:pPr>
            <a:r>
              <a:rPr lang="en-US" sz="2400" dirty="0"/>
              <a:t>     </a:t>
            </a:r>
            <a:r>
              <a:rPr lang="en-US" sz="2400" dirty="0">
                <a:effectLst>
                  <a:outerShdw blurRad="38100" dist="38100" dir="2700000" algn="tl">
                    <a:srgbClr val="000000">
                      <a:alpha val="43137"/>
                    </a:srgbClr>
                  </a:outerShdw>
                </a:effectLst>
              </a:rPr>
              <a:t>Erasmus was the leading representative of Renaissance Humanism self-dedicated in the recovery of classical languages and literature – Old Latin, Greek, Hebrew.  Learning Greek and Hebrew helped both the secular humanists like Erasmus &amp; church reformers like Luther. </a:t>
            </a:r>
          </a:p>
        </p:txBody>
      </p:sp>
      <p:sp>
        <p:nvSpPr>
          <p:cNvPr id="89092" name="Rectangle 4"/>
          <p:cNvSpPr>
            <a:spLocks noGrp="1" noChangeArrowheads="1"/>
          </p:cNvSpPr>
          <p:nvPr>
            <p:ph sz="half" idx="2"/>
          </p:nvPr>
        </p:nvSpPr>
        <p:spPr>
          <a:xfrm>
            <a:off x="2209800" y="3886200"/>
            <a:ext cx="8001000" cy="2971800"/>
          </a:xfrm>
        </p:spPr>
        <p:txBody>
          <a:bodyPr/>
          <a:lstStyle/>
          <a:p>
            <a:r>
              <a:rPr lang="en-US" sz="1800" dirty="0">
                <a:solidFill>
                  <a:schemeClr val="hlink"/>
                </a:solidFill>
                <a:effectLst>
                  <a:outerShdw blurRad="38100" dist="38100" dir="2700000" algn="tl">
                    <a:srgbClr val="000000"/>
                  </a:outerShdw>
                </a:effectLst>
              </a:rPr>
              <a:t>Erasmus discovered documentation of the Donation of Constantine fake &amp; fraud.</a:t>
            </a:r>
          </a:p>
          <a:p>
            <a:r>
              <a:rPr lang="en-US" sz="1800" dirty="0">
                <a:solidFill>
                  <a:schemeClr val="hlink"/>
                </a:solidFill>
                <a:effectLst>
                  <a:outerShdw blurRad="38100" dist="38100" dir="2700000" algn="tl">
                    <a:srgbClr val="000000"/>
                  </a:outerShdw>
                </a:effectLst>
              </a:rPr>
              <a:t>His criticism of superstitious reverence for religious images was of major influence to Zwingli.</a:t>
            </a:r>
          </a:p>
          <a:p>
            <a:r>
              <a:rPr lang="en-US" sz="1800" dirty="0">
                <a:solidFill>
                  <a:schemeClr val="hlink"/>
                </a:solidFill>
                <a:effectLst>
                  <a:outerShdw blurRad="38100" dist="38100" dir="2700000" algn="tl">
                    <a:srgbClr val="000000"/>
                  </a:outerShdw>
                </a:effectLst>
              </a:rPr>
              <a:t>He satirized individual popes, not the office of the papacy.   He similarly wrote against abuses of the office. This made him a favorite of Luther who went further by attacking persons &amp; principles.</a:t>
            </a:r>
          </a:p>
          <a:p>
            <a:r>
              <a:rPr lang="en-US" sz="1800" dirty="0">
                <a:solidFill>
                  <a:schemeClr val="hlink"/>
                </a:solidFill>
                <a:effectLst>
                  <a:outerShdw blurRad="38100" dist="38100" dir="2700000" algn="tl">
                    <a:srgbClr val="000000"/>
                  </a:outerShdw>
                </a:effectLst>
              </a:rPr>
              <a:t>In Luther’s opinion, the central problem was that the Pope was now an anti-Christ;  In Erasmus’s opinion, the central problem was an environment of worldly corruption that had too long permeated Christendom and had finally worked its way to the top church official.</a:t>
            </a:r>
          </a:p>
          <a:p>
            <a:endParaRPr lang="en-US" sz="1800" dirty="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8382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anim calcmode="lin" valueType="num">
                                      <p:cBhvr>
                                        <p:cTn id="7" dur="1000" fill="hold"/>
                                        <p:tgtEl>
                                          <p:spTgt spid="890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9092">
                                            <p:txEl>
                                              <p:pRg st="1" end="1"/>
                                            </p:txEl>
                                          </p:spTgt>
                                        </p:tgtEl>
                                        <p:attrNameLst>
                                          <p:attrName>style.visibility</p:attrName>
                                        </p:attrNameLst>
                                      </p:cBhvr>
                                      <p:to>
                                        <p:strVal val="visible"/>
                                      </p:to>
                                    </p:set>
                                    <p:anim calcmode="lin" valueType="num">
                                      <p:cBhvr>
                                        <p:cTn id="15" dur="1000" fill="hold"/>
                                        <p:tgtEl>
                                          <p:spTgt spid="890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90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90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9092">
                                            <p:txEl>
                                              <p:pRg st="2" end="2"/>
                                            </p:txEl>
                                          </p:spTgt>
                                        </p:tgtEl>
                                        <p:attrNameLst>
                                          <p:attrName>style.visibility</p:attrName>
                                        </p:attrNameLst>
                                      </p:cBhvr>
                                      <p:to>
                                        <p:strVal val="visible"/>
                                      </p:to>
                                    </p:set>
                                    <p:anim calcmode="lin" valueType="num">
                                      <p:cBhvr>
                                        <p:cTn id="23" dur="1000" fill="hold"/>
                                        <p:tgtEl>
                                          <p:spTgt spid="890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90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90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90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2">
                                            <p:txEl>
                                              <p:pRg st="3" end="3"/>
                                            </p:txEl>
                                          </p:spTgt>
                                        </p:tgtEl>
                                        <p:attrNameLst>
                                          <p:attrName>style.visibility</p:attrName>
                                        </p:attrNameLst>
                                      </p:cBhvr>
                                      <p:to>
                                        <p:strVal val="visible"/>
                                      </p:to>
                                    </p:set>
                                    <p:anim calcmode="lin" valueType="num">
                                      <p:cBhvr>
                                        <p:cTn id="31" dur="1000" fill="hold"/>
                                        <p:tgtEl>
                                          <p:spTgt spid="890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90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90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130" name="Picture 2" descr="I:\DEPTCOMM\Zamcomm\Jody\ChartsEPS\157.jpg"/>
          <p:cNvPicPr>
            <a:picLocks noChangeAspect="1" noChangeArrowheads="1"/>
          </p:cNvPicPr>
          <p:nvPr/>
        </p:nvPicPr>
        <p:blipFill>
          <a:blip r:embed="rId3" cstate="print"/>
          <a:srcRect/>
          <a:stretch>
            <a:fillRect/>
          </a:stretch>
        </p:blipFill>
        <p:spPr bwMode="auto">
          <a:xfrm>
            <a:off x="1116531" y="-304800"/>
            <a:ext cx="10010273" cy="7696200"/>
          </a:xfrm>
          <a:prstGeom prst="rect">
            <a:avLst/>
          </a:prstGeom>
          <a:noFill/>
        </p:spPr>
      </p:pic>
      <p:sp>
        <p:nvSpPr>
          <p:cNvPr id="2" name="Rectangle 1"/>
          <p:cNvSpPr/>
          <p:nvPr/>
        </p:nvSpPr>
        <p:spPr>
          <a:xfrm>
            <a:off x="2964581" y="1260910"/>
            <a:ext cx="615054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Clear Text</a:t>
            </a:r>
            <a:r>
              <a:rPr kumimoji="0" lang="en-US" sz="4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 &amp; </a:t>
            </a:r>
            <a:r>
              <a:rPr kumimoji="0" lang="en-US" sz="44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Pure Faith</a:t>
            </a:r>
          </a:p>
        </p:txBody>
      </p:sp>
    </p:spTree>
    <p:extLst>
      <p:ext uri="{BB962C8B-B14F-4D97-AF65-F5344CB8AC3E}">
        <p14:creationId xmlns:p14="http://schemas.microsoft.com/office/powerpoint/2010/main" val="216909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eeple Painting by Steve Shanks - Fine Art America">
            <a:extLst>
              <a:ext uri="{FF2B5EF4-FFF2-40B4-BE49-F238E27FC236}">
                <a16:creationId xmlns:a16="http://schemas.microsoft.com/office/drawing/2014/main" id="{4FEA43C1-B6C2-29F5-05A8-C9C36E7E2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DF202F-0C2E-E972-2E96-AD3CBA296B8D}"/>
              </a:ext>
            </a:extLst>
          </p:cNvPr>
          <p:cNvSpPr/>
          <p:nvPr/>
        </p:nvSpPr>
        <p:spPr>
          <a:xfrm>
            <a:off x="265471" y="2753032"/>
            <a:ext cx="11926528" cy="132343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17780" cmpd="sng">
                  <a:solidFill>
                    <a:srgbClr val="FFFFFF"/>
                  </a:solidFill>
                  <a:prstDash val="solid"/>
                  <a:miter lim="800000"/>
                </a:ln>
                <a:solidFill>
                  <a:srgbClr val="990033"/>
                </a:solidFill>
                <a:effectLst>
                  <a:outerShdw blurRad="50800" algn="tl" rotWithShape="0">
                    <a:srgbClr val="000000"/>
                  </a:outerShdw>
                </a:effectLst>
                <a:uLnTx/>
                <a:uFillTx/>
                <a:latin typeface="Storybook" pitchFamily="2" charset="0"/>
                <a:ea typeface="ＭＳ Ｐゴシック"/>
                <a:cs typeface="+mn-cs"/>
              </a:rPr>
              <a:t>BY HOOK OR BY CROOK</a:t>
            </a:r>
          </a:p>
        </p:txBody>
      </p:sp>
      <p:sp>
        <p:nvSpPr>
          <p:cNvPr id="5" name="TextBox 4">
            <a:extLst>
              <a:ext uri="{FF2B5EF4-FFF2-40B4-BE49-F238E27FC236}">
                <a16:creationId xmlns:a16="http://schemas.microsoft.com/office/drawing/2014/main" id="{B589E4AF-2592-860F-C597-C7D5AC354766}"/>
              </a:ext>
            </a:extLst>
          </p:cNvPr>
          <p:cNvSpPr txBox="1"/>
          <p:nvPr/>
        </p:nvSpPr>
        <p:spPr>
          <a:xfrm>
            <a:off x="-2" y="5879690"/>
            <a:ext cx="12192001" cy="707886"/>
          </a:xfrm>
          <a:prstGeom prst="rect">
            <a:avLst/>
          </a:prstGeom>
          <a:solidFill>
            <a:srgbClr val="6600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Storybook" pitchFamily="2" charset="0"/>
                <a:ea typeface="ＭＳ Ｐゴシック"/>
                <a:cs typeface="+mn-cs"/>
              </a:rPr>
              <a:t>  Negative Connotation:  Shepherds rounded up flocks by means of a crook,  a long staff with curved end.                 A shepherd would chase after a reluctant lamb and hook it with his staff by any mean by hook or crook.  </a:t>
            </a:r>
          </a:p>
        </p:txBody>
      </p:sp>
    </p:spTree>
    <p:extLst>
      <p:ext uri="{BB962C8B-B14F-4D97-AF65-F5344CB8AC3E}">
        <p14:creationId xmlns:p14="http://schemas.microsoft.com/office/powerpoint/2010/main" val="35631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ou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2209800" y="228600"/>
            <a:ext cx="7772400" cy="1828800"/>
          </a:xfrm>
          <a:ln>
            <a:solidFill>
              <a:schemeClr val="hlink"/>
            </a:solidFill>
          </a:ln>
        </p:spPr>
        <p:txBody>
          <a:bodyPr/>
          <a:lstStyle/>
          <a:p>
            <a:r>
              <a:rPr lang="en-US"/>
              <a:t>LUTHER - &amp; / V. – ERASMUS</a:t>
            </a:r>
            <a:br>
              <a:rPr lang="en-US"/>
            </a:br>
            <a:r>
              <a:rPr lang="en-US"/>
              <a:t> </a:t>
            </a:r>
            <a:r>
              <a:rPr lang="en-US">
                <a:effectLst>
                  <a:outerShdw blurRad="38100" dist="38100" dir="2700000" algn="tl">
                    <a:srgbClr val="FFFFFF"/>
                  </a:outerShdw>
                </a:effectLst>
              </a:rPr>
              <a:t>Neo-Platonist - New Humanist</a:t>
            </a:r>
            <a:br>
              <a:rPr lang="en-US"/>
            </a:br>
            <a:r>
              <a:rPr lang="en-US" b="1"/>
              <a:t>From Friends Unto Enemies</a:t>
            </a:r>
            <a:r>
              <a:rPr lang="en-US"/>
              <a:t> </a:t>
            </a:r>
            <a:endParaRPr lang="en-US" b="1"/>
          </a:p>
        </p:txBody>
      </p:sp>
      <p:sp>
        <p:nvSpPr>
          <p:cNvPr id="235523" name="Rectangle 3"/>
          <p:cNvSpPr>
            <a:spLocks noGrp="1" noChangeArrowheads="1"/>
          </p:cNvSpPr>
          <p:nvPr>
            <p:ph type="body" sz="half" idx="1"/>
          </p:nvPr>
        </p:nvSpPr>
        <p:spPr>
          <a:xfrm>
            <a:off x="2209800" y="2286000"/>
            <a:ext cx="7772400" cy="1676400"/>
          </a:xfrm>
          <a:solidFill>
            <a:schemeClr val="hlink"/>
          </a:solidFill>
        </p:spPr>
        <p:txBody>
          <a:bodyPr/>
          <a:lstStyle/>
          <a:p>
            <a:pPr>
              <a:lnSpc>
                <a:spcPct val="90000"/>
              </a:lnSpc>
              <a:buFontTx/>
              <a:buNone/>
            </a:pPr>
            <a:r>
              <a:rPr lang="en-US" sz="2400" dirty="0">
                <a:effectLst>
                  <a:outerShdw blurRad="38100" dist="38100" dir="2700000" algn="tl">
                    <a:srgbClr val="000000">
                      <a:alpha val="43137"/>
                    </a:srgbClr>
                  </a:outerShdw>
                </a:effectLst>
              </a:rPr>
              <a:t>     Erasmus was the leading representative of Renaissance Humanism self-dedicated in the recovery of classical languages and literature – Old Latin, Greek, Hebrew.  Learning Greek and Hebrew helped both the secular humanists like Erasmus &amp; church reformers like Luther. </a:t>
            </a:r>
          </a:p>
        </p:txBody>
      </p:sp>
      <p:sp>
        <p:nvSpPr>
          <p:cNvPr id="235524" name="Rectangle 4"/>
          <p:cNvSpPr>
            <a:spLocks noGrp="1" noChangeArrowheads="1"/>
          </p:cNvSpPr>
          <p:nvPr>
            <p:ph sz="half" idx="2"/>
          </p:nvPr>
        </p:nvSpPr>
        <p:spPr>
          <a:xfrm>
            <a:off x="2133600" y="4038600"/>
            <a:ext cx="8001000" cy="2667000"/>
          </a:xfrm>
        </p:spPr>
        <p:txBody>
          <a:bodyPr/>
          <a:lstStyle/>
          <a:p>
            <a:r>
              <a:rPr lang="en-US" sz="1800" dirty="0">
                <a:solidFill>
                  <a:schemeClr val="hlink"/>
                </a:solidFill>
                <a:effectLst>
                  <a:outerShdw blurRad="38100" dist="38100" dir="2700000" algn="tl">
                    <a:srgbClr val="000000"/>
                  </a:outerShdw>
                </a:effectLst>
              </a:rPr>
              <a:t>He could not join his admirer Luther for these reasons - ultimately pressured by the Catholic Church to take a loyal stand - specifically to apply his skills of composition to counter those of Luther - he then wrote in literary disagreement with Luther on the subject of free will.</a:t>
            </a:r>
          </a:p>
          <a:p>
            <a:r>
              <a:rPr lang="en-US" sz="1800" dirty="0">
                <a:solidFill>
                  <a:schemeClr val="hlink"/>
                </a:solidFill>
                <a:effectLst>
                  <a:outerShdw blurRad="38100" dist="38100" dir="2700000" algn="tl">
                    <a:srgbClr val="000000"/>
                  </a:outerShdw>
                </a:effectLst>
              </a:rPr>
              <a:t>Erasmus posited that grace restores free will.  Luther insists on equating our free will with one-sided “willfulness.”</a:t>
            </a:r>
          </a:p>
          <a:p>
            <a:r>
              <a:rPr lang="en-US" sz="1800" dirty="0">
                <a:solidFill>
                  <a:schemeClr val="hlink"/>
                </a:solidFill>
                <a:effectLst>
                  <a:outerShdw blurRad="38100" dist="38100" dir="2700000" algn="tl">
                    <a:srgbClr val="000000"/>
                  </a:outerShdw>
                </a:effectLst>
              </a:rPr>
              <a:t>Luther replies in print the next year - by way of -  </a:t>
            </a:r>
            <a:r>
              <a:rPr lang="en-US" sz="1800" u="sng" dirty="0">
                <a:solidFill>
                  <a:schemeClr val="hlink"/>
                </a:solidFill>
                <a:effectLst>
                  <a:outerShdw blurRad="38100" dist="38100" dir="2700000" algn="tl">
                    <a:srgbClr val="000000"/>
                  </a:outerShdw>
                </a:effectLst>
              </a:rPr>
              <a:t>On The Bondage Of The Will</a:t>
            </a:r>
            <a:r>
              <a:rPr lang="en-US" sz="1800" dirty="0">
                <a:solidFill>
                  <a:schemeClr val="hlink"/>
                </a:solidFill>
                <a:effectLst>
                  <a:outerShdw blurRad="38100" dist="38100" dir="2700000" algn="tl">
                    <a:srgbClr val="000000"/>
                  </a:outerShdw>
                </a:effectLst>
              </a:rPr>
              <a:t> – it is essentially self-explanatory by his selection of the title as it relates to the state of our human rebellion against Almighty God.</a:t>
            </a:r>
          </a:p>
          <a:p>
            <a:endParaRPr lang="en-US" sz="1800" dirty="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85178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24">
                                            <p:txEl>
                                              <p:pRg st="0" end="0"/>
                                            </p:txEl>
                                          </p:spTgt>
                                        </p:tgtEl>
                                        <p:attrNameLst>
                                          <p:attrName>style.visibility</p:attrName>
                                        </p:attrNameLst>
                                      </p:cBhvr>
                                      <p:to>
                                        <p:strVal val="visible"/>
                                      </p:to>
                                    </p:set>
                                    <p:anim calcmode="lin" valueType="num">
                                      <p:cBhvr>
                                        <p:cTn id="7" dur="1000" fill="hold"/>
                                        <p:tgtEl>
                                          <p:spTgt spid="23552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2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24">
                                            <p:txEl>
                                              <p:pRg st="1" end="1"/>
                                            </p:txEl>
                                          </p:spTgt>
                                        </p:tgtEl>
                                        <p:attrNameLst>
                                          <p:attrName>style.visibility</p:attrName>
                                        </p:attrNameLst>
                                      </p:cBhvr>
                                      <p:to>
                                        <p:strVal val="visible"/>
                                      </p:to>
                                    </p:set>
                                    <p:anim calcmode="lin" valueType="num">
                                      <p:cBhvr>
                                        <p:cTn id="15" dur="1000" fill="hold"/>
                                        <p:tgtEl>
                                          <p:spTgt spid="23552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552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55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524">
                                            <p:txEl>
                                              <p:pRg st="2" end="2"/>
                                            </p:txEl>
                                          </p:spTgt>
                                        </p:tgtEl>
                                        <p:attrNameLst>
                                          <p:attrName>style.visibility</p:attrName>
                                        </p:attrNameLst>
                                      </p:cBhvr>
                                      <p:to>
                                        <p:strVal val="visible"/>
                                      </p:to>
                                    </p:set>
                                    <p:anim calcmode="lin" valueType="num">
                                      <p:cBhvr>
                                        <p:cTn id="23" dur="1000" fill="hold"/>
                                        <p:tgtEl>
                                          <p:spTgt spid="23552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552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55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2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7924799" y="4924426"/>
            <a:ext cx="2352675" cy="46166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Erasmus</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60431" name="Picture 15"/>
          <p:cNvPicPr>
            <a:picLocks noChangeAspect="1" noChangeArrowheads="1"/>
          </p:cNvPicPr>
          <p:nvPr/>
        </p:nvPicPr>
        <p:blipFill>
          <a:blip r:embed="rId4" cstate="print"/>
          <a:srcRect/>
          <a:stretch>
            <a:fillRect/>
          </a:stretch>
        </p:blipFill>
        <p:spPr bwMode="auto">
          <a:xfrm>
            <a:off x="7924800" y="1770077"/>
            <a:ext cx="2352675" cy="3044672"/>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10" name="Rectangle 9"/>
          <p:cNvSpPr/>
          <p:nvPr/>
        </p:nvSpPr>
        <p:spPr>
          <a:xfrm>
            <a:off x="1736520" y="1240056"/>
            <a:ext cx="5989739"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uLnTx/>
                <a:uFillTx/>
                <a:latin typeface="Storybook" pitchFamily="2" charset="0"/>
                <a:ea typeface="+mn-ea"/>
                <a:cs typeface="+mn-cs"/>
              </a:rPr>
              <a:t>131 Christians Everyone Should Know:</a:t>
            </a:r>
          </a:p>
        </p:txBody>
      </p:sp>
      <p:sp>
        <p:nvSpPr>
          <p:cNvPr id="15" name="TextBox 14"/>
          <p:cNvSpPr txBox="1"/>
          <p:nvPr/>
        </p:nvSpPr>
        <p:spPr>
          <a:xfrm>
            <a:off x="1914525" y="1700213"/>
            <a:ext cx="5553074" cy="4093428"/>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Before the turning point – which would eventually consume the humanist (which at the time meant student of the humanities, not one who praises humanity above all else)  –  Erasmus became famous for his other writings. He said he wrote to  ‘correct the errors of those whose religion is usually composed of ceremonies and observances of  a material sort and neglect the things that conduce to piety.’  He became famous for his biting satire,  </a:t>
            </a:r>
            <a:r>
              <a:rPr kumimoji="0" lang="en-US" sz="2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In Praise of Folly,  </a:t>
            </a: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which attacked monastic and ecclesiastic corruption. He lambasted miracles supposedly performed by images, indulgences, and what he felt were useless church rites.      </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7924799" y="4924426"/>
            <a:ext cx="2352675" cy="46166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Erasmus</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60431" name="Picture 15"/>
          <p:cNvPicPr>
            <a:picLocks noChangeAspect="1" noChangeArrowheads="1"/>
          </p:cNvPicPr>
          <p:nvPr/>
        </p:nvPicPr>
        <p:blipFill>
          <a:blip r:embed="rId4" cstate="print"/>
          <a:srcRect/>
          <a:stretch>
            <a:fillRect/>
          </a:stretch>
        </p:blipFill>
        <p:spPr bwMode="auto">
          <a:xfrm>
            <a:off x="7924800" y="1770077"/>
            <a:ext cx="2352675" cy="3044672"/>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12" name="TextBox 11">
            <a:extLst>
              <a:ext uri="{FF2B5EF4-FFF2-40B4-BE49-F238E27FC236}">
                <a16:creationId xmlns:a16="http://schemas.microsoft.com/office/drawing/2014/main" id="{6BB9F242-510C-49CA-BBE9-69347B2E4039}"/>
              </a:ext>
            </a:extLst>
          </p:cNvPr>
          <p:cNvSpPr txBox="1"/>
          <p:nvPr/>
        </p:nvSpPr>
        <p:spPr>
          <a:xfrm>
            <a:off x="2021747" y="1463537"/>
            <a:ext cx="5445852" cy="4524315"/>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Erasmus’s enemies accused him of inspiring the schismatic Luther. And indeed,  Erasmus found much he liked in the German’s writings,  describing him to Leo X as a ‘mighty trumpet of gospel truth.’  At the same time he privately told his printer to stop printing Luther’s writings because he didn’t want his own efforts tangled with the Reformer’s. For four years,  Erasmus pleaded moderation to both sides.  But when pressed,  he sided with the pope.  ‘I am not so made as to fly in the face of the Vicar of Christ,’  he assured Leo.  Still, he hated the bickering and intolerance of both sides:  ‘I detest dissension because it goes both against the teachings of Christ and against a secret inclination of nature.  I doubt that either side in the dispute can be suppressed without grave loss.  It is clear that many of the reforms for which Luther calls are urgently needed.’ </a:t>
            </a:r>
          </a:p>
        </p:txBody>
      </p:sp>
    </p:spTree>
    <p:extLst>
      <p:ext uri="{BB962C8B-B14F-4D97-AF65-F5344CB8AC3E}">
        <p14:creationId xmlns:p14="http://schemas.microsoft.com/office/powerpoint/2010/main" val="424461553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7C259-680F-6D16-D939-F2E51DD66FC3}"/>
              </a:ext>
            </a:extLst>
          </p:cNvPr>
          <p:cNvPicPr>
            <a:picLocks noChangeAspect="1"/>
          </p:cNvPicPr>
          <p:nvPr/>
        </p:nvPicPr>
        <p:blipFill>
          <a:blip r:embed="rId2"/>
          <a:stretch>
            <a:fillRect/>
          </a:stretch>
        </p:blipFill>
        <p:spPr>
          <a:xfrm>
            <a:off x="0" y="0"/>
            <a:ext cx="12192000" cy="6073541"/>
          </a:xfrm>
          <a:prstGeom prst="rect">
            <a:avLst/>
          </a:prstGeom>
        </p:spPr>
      </p:pic>
    </p:spTree>
    <p:extLst>
      <p:ext uri="{BB962C8B-B14F-4D97-AF65-F5344CB8AC3E}">
        <p14:creationId xmlns:p14="http://schemas.microsoft.com/office/powerpoint/2010/main" val="4146839124"/>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8305101" y="5284786"/>
            <a:ext cx="1896173"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Erasmus</a:t>
            </a:r>
          </a:p>
        </p:txBody>
      </p:sp>
      <p:pic>
        <p:nvPicPr>
          <p:cNvPr id="60431" name="Picture 15"/>
          <p:cNvPicPr>
            <a:picLocks noChangeAspect="1" noChangeArrowheads="1"/>
          </p:cNvPicPr>
          <p:nvPr/>
        </p:nvPicPr>
        <p:blipFill>
          <a:blip r:embed="rId4" cstate="print"/>
          <a:srcRect/>
          <a:stretch>
            <a:fillRect/>
          </a:stretch>
        </p:blipFill>
        <p:spPr bwMode="auto">
          <a:xfrm>
            <a:off x="7848599" y="1573213"/>
            <a:ext cx="2587306" cy="3601896"/>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10" name="Rectangle 9"/>
          <p:cNvSpPr/>
          <p:nvPr/>
        </p:nvSpPr>
        <p:spPr>
          <a:xfrm>
            <a:off x="1694576" y="1208015"/>
            <a:ext cx="6014907" cy="64633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uLnTx/>
                <a:uFillTx/>
                <a:latin typeface="Storybook" pitchFamily="2" charset="0"/>
                <a:ea typeface="+mn-ea"/>
                <a:cs typeface="+mn-cs"/>
              </a:rPr>
              <a:t>“Between Scylla &amp; Charybdis”  </a:t>
            </a:r>
          </a:p>
        </p:txBody>
      </p:sp>
      <p:sp>
        <p:nvSpPr>
          <p:cNvPr id="15" name="TextBox 14"/>
          <p:cNvSpPr txBox="1"/>
          <p:nvPr/>
        </p:nvSpPr>
        <p:spPr>
          <a:xfrm>
            <a:off x="1694576" y="1854345"/>
            <a:ext cx="5773023" cy="4093428"/>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His mediating position,  however,  didn’t satisfy either side:  ‘My only wish is that now that I am old,  I be allowed to enjoy the results of my efforts,’  he wrote.  ‘But both sides reproach me &amp; seek to coerce me.  Some claim that since I  do not attack Luther I agree with him, while the Lutherans declare that I am a coward who has forsaken the gospel.’ Indeed,  Luther attacked him as a ‘Moses who would die in the wilderness  ‘without entering the promised land.’ And the Roman Catholic church forbade his writings. ‘Had I not seen it,  nay,  felt it myself,’  he wrote, ‘I should never have believed anyone who said theologians could become so insane!”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4002" name="Rectangle 2"/>
          <p:cNvSpPr>
            <a:spLocks noGrp="1" noChangeArrowheads="1"/>
          </p:cNvSpPr>
          <p:nvPr>
            <p:ph type="title"/>
          </p:nvPr>
        </p:nvSpPr>
        <p:spPr/>
        <p:txBody>
          <a:bodyPr/>
          <a:lstStyle/>
          <a:p>
            <a:endParaRPr lang="en-US"/>
          </a:p>
        </p:txBody>
      </p:sp>
      <p:pic>
        <p:nvPicPr>
          <p:cNvPr id="5504003" name="Picture 3" descr="C:\Documents and Settings\Owner\My Documents\Educational Illustrations\2743794102_b871bfae54.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504004" name="WordArt 4"/>
          <p:cNvSpPr>
            <a:spLocks noChangeArrowheads="1" noChangeShapeType="1" noTextEdit="1"/>
          </p:cNvSpPr>
          <p:nvPr/>
        </p:nvSpPr>
        <p:spPr bwMode="auto">
          <a:xfrm>
            <a:off x="2743200" y="6172200"/>
            <a:ext cx="66294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LUTHER HATCHES ERASMUS' EASTER EGGS!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504004"/>
                                        </p:tgtEl>
                                        <p:attrNameLst>
                                          <p:attrName>style.visibility</p:attrName>
                                        </p:attrNameLst>
                                      </p:cBhvr>
                                      <p:to>
                                        <p:strVal val="visible"/>
                                      </p:to>
                                    </p:set>
                                    <p:anim calcmode="lin" valueType="num">
                                      <p:cBhvr>
                                        <p:cTn id="7" dur="500" fill="hold"/>
                                        <p:tgtEl>
                                          <p:spTgt spid="5504004"/>
                                        </p:tgtEl>
                                        <p:attrNameLst>
                                          <p:attrName>ppt_w</p:attrName>
                                        </p:attrNameLst>
                                      </p:cBhvr>
                                      <p:tavLst>
                                        <p:tav tm="0">
                                          <p:val>
                                            <p:fltVal val="0"/>
                                          </p:val>
                                        </p:tav>
                                        <p:tav tm="100000">
                                          <p:val>
                                            <p:strVal val="#ppt_w"/>
                                          </p:val>
                                        </p:tav>
                                      </p:tavLst>
                                    </p:anim>
                                    <p:anim calcmode="lin" valueType="num">
                                      <p:cBhvr>
                                        <p:cTn id="8" dur="500" fill="hold"/>
                                        <p:tgtEl>
                                          <p:spTgt spid="5504004"/>
                                        </p:tgtEl>
                                        <p:attrNameLst>
                                          <p:attrName>ppt_h</p:attrName>
                                        </p:attrNameLst>
                                      </p:cBhvr>
                                      <p:tavLst>
                                        <p:tav tm="0">
                                          <p:val>
                                            <p:fltVal val="0"/>
                                          </p:val>
                                        </p:tav>
                                        <p:tav tm="100000">
                                          <p:val>
                                            <p:strVal val="#ppt_h"/>
                                          </p:val>
                                        </p:tav>
                                      </p:tavLst>
                                    </p:anim>
                                    <p:anim calcmode="lin" valueType="num">
                                      <p:cBhvr>
                                        <p:cTn id="9" dur="500" fill="hold"/>
                                        <p:tgtEl>
                                          <p:spTgt spid="5504004"/>
                                        </p:tgtEl>
                                        <p:attrNameLst>
                                          <p:attrName>ppt_x</p:attrName>
                                        </p:attrNameLst>
                                      </p:cBhvr>
                                      <p:tavLst>
                                        <p:tav tm="0">
                                          <p:val>
                                            <p:fltVal val="0.5"/>
                                          </p:val>
                                        </p:tav>
                                        <p:tav tm="100000">
                                          <p:val>
                                            <p:strVal val="#ppt_x"/>
                                          </p:val>
                                        </p:tav>
                                      </p:tavLst>
                                    </p:anim>
                                    <p:anim calcmode="lin" valueType="num">
                                      <p:cBhvr>
                                        <p:cTn id="10" dur="500" fill="hold"/>
                                        <p:tgtEl>
                                          <p:spTgt spid="55040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400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p:txBody>
          <a:bodyPr/>
          <a:lstStyle/>
          <a:p>
            <a:endParaRPr lang="en-US"/>
          </a:p>
        </p:txBody>
      </p:sp>
      <p:sp>
        <p:nvSpPr>
          <p:cNvPr id="973829" name="WordArt 5"/>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b="1" kern="10" dirty="0">
                <a:ln w="9525">
                  <a:round/>
                  <a:headEnd/>
                  <a:tailEnd/>
                </a:ln>
                <a:gradFill rotWithShape="0">
                  <a:gsLst>
                    <a:gs pos="0">
                      <a:srgbClr val="FFE701"/>
                    </a:gs>
                    <a:gs pos="100000">
                      <a:srgbClr val="FE3E02"/>
                    </a:gs>
                  </a:gsLst>
                  <a:lin ang="5400000" scaled="1"/>
                </a:gradFill>
                <a:latin typeface="Impact"/>
              </a:rPr>
              <a:t>Luther Versus Erasmus</a:t>
            </a:r>
          </a:p>
        </p:txBody>
      </p:sp>
      <p:sp>
        <p:nvSpPr>
          <p:cNvPr id="973830" name="WordArt 6"/>
          <p:cNvSpPr>
            <a:spLocks noChangeArrowheads="1" noChangeShapeType="1" noTextEdit="1"/>
          </p:cNvSpPr>
          <p:nvPr/>
        </p:nvSpPr>
        <p:spPr bwMode="auto">
          <a:xfrm>
            <a:off x="3276600" y="4114800"/>
            <a:ext cx="5562600" cy="21336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Nature Of Jesus'</a:t>
            </a:r>
          </a:p>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RESURRECTION</a:t>
            </a:r>
          </a:p>
        </p:txBody>
      </p:sp>
      <p:sp>
        <p:nvSpPr>
          <p:cNvPr id="973831" name="Comment 7"/>
          <p:cNvSpPr>
            <a:spLocks noChangeArrowheads="1"/>
          </p:cNvSpPr>
          <p:nvPr/>
        </p:nvSpPr>
        <p:spPr bwMode="auto">
          <a:xfrm>
            <a:off x="1539876"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  Salvation Is ~ </a:t>
            </a:r>
            <a:r>
              <a:rPr lang="en-US" sz="1600" b="1" i="1">
                <a:solidFill>
                  <a:srgbClr val="000000"/>
                </a:solidFill>
                <a:latin typeface="Arial" charset="0"/>
              </a:rPr>
              <a:t>EXTRA NOS</a:t>
            </a:r>
            <a:r>
              <a:rPr lang="en-US" sz="1600" b="1">
                <a:solidFill>
                  <a:srgbClr val="000000"/>
                </a:solidFill>
                <a:latin typeface="Arial" charset="0"/>
              </a:rPr>
              <a:t> ~ “Outside Of Ourselves” </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Even Elect’s Sin Of Disbelief Forgiven Beforehand</a:t>
            </a:r>
          </a:p>
        </p:txBody>
      </p:sp>
      <p:pic>
        <p:nvPicPr>
          <p:cNvPr id="6" name="Picture 5" descr="ATT00107.gif"/>
          <p:cNvPicPr>
            <a:picLocks noChangeAspect="1"/>
          </p:cNvPicPr>
          <p:nvPr/>
        </p:nvPicPr>
        <p:blipFill>
          <a:blip r:embed="rId4" cstate="print"/>
          <a:stretch>
            <a:fillRect/>
          </a:stretch>
        </p:blipFill>
        <p:spPr>
          <a:xfrm>
            <a:off x="5410200" y="228601"/>
            <a:ext cx="11430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73829"/>
                                        </p:tgtEl>
                                        <p:attrNameLst>
                                          <p:attrName>style.visibility</p:attrName>
                                        </p:attrNameLst>
                                      </p:cBhvr>
                                      <p:to>
                                        <p:strVal val="visible"/>
                                      </p:to>
                                    </p:set>
                                    <p:anim calcmode="lin" valueType="num">
                                      <p:cBhvr>
                                        <p:cTn id="7" dur="5000" fill="hold"/>
                                        <p:tgtEl>
                                          <p:spTgt spid="973829"/>
                                        </p:tgtEl>
                                        <p:attrNameLst>
                                          <p:attrName>ppt_w</p:attrName>
                                        </p:attrNameLst>
                                      </p:cBhvr>
                                      <p:tavLst>
                                        <p:tav tm="0" fmla="#ppt_w*sin(2.5*pi*$)">
                                          <p:val>
                                            <p:fltVal val="0"/>
                                          </p:val>
                                        </p:tav>
                                        <p:tav tm="100000">
                                          <p:val>
                                            <p:fltVal val="1"/>
                                          </p:val>
                                        </p:tav>
                                      </p:tavLst>
                                    </p:anim>
                                    <p:anim calcmode="lin" valueType="num">
                                      <p:cBhvr>
                                        <p:cTn id="8" dur="5000" fill="hold"/>
                                        <p:tgtEl>
                                          <p:spTgt spid="97382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73830"/>
                                        </p:tgtEl>
                                        <p:attrNameLst>
                                          <p:attrName>style.visibility</p:attrName>
                                        </p:attrNameLst>
                                      </p:cBhvr>
                                      <p:to>
                                        <p:strVal val="visible"/>
                                      </p:to>
                                    </p:set>
                                    <p:anim calcmode="lin" valueType="num">
                                      <p:cBhvr additive="base">
                                        <p:cTn id="13" dur="500" fill="hold"/>
                                        <p:tgtEl>
                                          <p:spTgt spid="973830"/>
                                        </p:tgtEl>
                                        <p:attrNameLst>
                                          <p:attrName>ppt_x</p:attrName>
                                        </p:attrNameLst>
                                      </p:cBhvr>
                                      <p:tavLst>
                                        <p:tav tm="0">
                                          <p:val>
                                            <p:strVal val="#ppt_x"/>
                                          </p:val>
                                        </p:tav>
                                        <p:tav tm="100000">
                                          <p:val>
                                            <p:strVal val="#ppt_x"/>
                                          </p:val>
                                        </p:tav>
                                      </p:tavLst>
                                    </p:anim>
                                    <p:anim calcmode="lin" valueType="num">
                                      <p:cBhvr additive="base">
                                        <p:cTn id="14" dur="500" fill="hold"/>
                                        <p:tgtEl>
                                          <p:spTgt spid="97383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9" grpId="0" animBg="1"/>
      <p:bldP spid="9738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178" name="Picture 2" descr="I:\DEPTCOMM\Zamcomm\Jody\ChartsEPS\158.jpg"/>
          <p:cNvPicPr>
            <a:picLocks noChangeAspect="1" noChangeArrowheads="1"/>
          </p:cNvPicPr>
          <p:nvPr/>
        </p:nvPicPr>
        <p:blipFill>
          <a:blip r:embed="rId3" cstate="print"/>
          <a:srcRect/>
          <a:stretch>
            <a:fillRect/>
          </a:stretch>
        </p:blipFill>
        <p:spPr bwMode="auto">
          <a:xfrm>
            <a:off x="1174283" y="-548640"/>
            <a:ext cx="9827394" cy="7892716"/>
          </a:xfrm>
          <a:prstGeom prst="rect">
            <a:avLst/>
          </a:prstGeom>
          <a:noFill/>
        </p:spPr>
      </p:pic>
    </p:spTree>
    <p:extLst>
      <p:ext uri="{BB962C8B-B14F-4D97-AF65-F5344CB8AC3E}">
        <p14:creationId xmlns:p14="http://schemas.microsoft.com/office/powerpoint/2010/main" val="2060875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5026" name="Rectangle 2"/>
          <p:cNvSpPr>
            <a:spLocks noGrp="1" noChangeArrowheads="1"/>
          </p:cNvSpPr>
          <p:nvPr>
            <p:ph type="title"/>
          </p:nvPr>
        </p:nvSpPr>
        <p:spPr/>
        <p:txBody>
          <a:bodyPr/>
          <a:lstStyle/>
          <a:p>
            <a:endParaRPr lang="en-US"/>
          </a:p>
        </p:txBody>
      </p:sp>
      <p:sp>
        <p:nvSpPr>
          <p:cNvPr id="5505027" name="WordArt 3"/>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Luther Versus Erasmus</a:t>
            </a:r>
          </a:p>
        </p:txBody>
      </p:sp>
      <p:sp>
        <p:nvSpPr>
          <p:cNvPr id="5505028" name="WordArt 4"/>
          <p:cNvSpPr>
            <a:spLocks noChangeArrowheads="1" noChangeShapeType="1" noTextEdit="1"/>
          </p:cNvSpPr>
          <p:nvPr/>
        </p:nvSpPr>
        <p:spPr bwMode="auto">
          <a:xfrm>
            <a:off x="3276600" y="3886200"/>
            <a:ext cx="5562600" cy="2362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Monergistic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Synergistic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Controversy</a:t>
            </a:r>
          </a:p>
        </p:txBody>
      </p:sp>
      <p:sp>
        <p:nvSpPr>
          <p:cNvPr id="5505029" name="Comment 5"/>
          <p:cNvSpPr>
            <a:spLocks noChangeArrowheads="1"/>
          </p:cNvSpPr>
          <p:nvPr/>
        </p:nvSpPr>
        <p:spPr bwMode="auto">
          <a:xfrm>
            <a:off x="1539876"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Salvation Is ~ </a:t>
            </a:r>
            <a:r>
              <a:rPr kumimoji="0" lang="en-US" sz="1600" b="1" i="1" u="none" strike="noStrike" kern="1200" cap="none" spc="0" normalizeH="0" baseline="0" noProof="0">
                <a:ln>
                  <a:noFill/>
                </a:ln>
                <a:solidFill>
                  <a:srgbClr val="000000"/>
                </a:solidFill>
                <a:effectLst/>
                <a:uLnTx/>
                <a:uFillTx/>
                <a:latin typeface="Arial" charset="0"/>
                <a:ea typeface="+mn-ea"/>
                <a:cs typeface="+mn-cs"/>
              </a:rPr>
              <a:t>EXTRA NOS</a:t>
            </a:r>
            <a:r>
              <a:rPr kumimoji="0" lang="en-US" sz="1600" b="1" i="0" u="none" strike="noStrike" kern="1200" cap="none" spc="0" normalizeH="0" baseline="0" noProof="0">
                <a:ln>
                  <a:noFill/>
                </a:ln>
                <a:solidFill>
                  <a:srgbClr val="000000"/>
                </a:solidFill>
                <a:effectLst/>
                <a:uLnTx/>
                <a:uFillTx/>
                <a:latin typeface="Arial" charset="0"/>
                <a:ea typeface="+mn-ea"/>
                <a:cs typeface="+mn-cs"/>
              </a:rPr>
              <a:t> ~ “Outside Of Ourselves”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Even Elect’s Sin Of Disbelief Forgiven Beforehand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505027"/>
                                        </p:tgtEl>
                                        <p:attrNameLst>
                                          <p:attrName>style.visibility</p:attrName>
                                        </p:attrNameLst>
                                      </p:cBhvr>
                                      <p:to>
                                        <p:strVal val="visible"/>
                                      </p:to>
                                    </p:set>
                                    <p:anim calcmode="lin" valueType="num">
                                      <p:cBhvr>
                                        <p:cTn id="7" dur="5000" fill="hold"/>
                                        <p:tgtEl>
                                          <p:spTgt spid="5505027"/>
                                        </p:tgtEl>
                                        <p:attrNameLst>
                                          <p:attrName>ppt_w</p:attrName>
                                        </p:attrNameLst>
                                      </p:cBhvr>
                                      <p:tavLst>
                                        <p:tav tm="0" fmla="#ppt_w*sin(2.5*pi*$)">
                                          <p:val>
                                            <p:fltVal val="0"/>
                                          </p:val>
                                        </p:tav>
                                        <p:tav tm="100000">
                                          <p:val>
                                            <p:fltVal val="1"/>
                                          </p:val>
                                        </p:tav>
                                      </p:tavLst>
                                    </p:anim>
                                    <p:anim calcmode="lin" valueType="num">
                                      <p:cBhvr>
                                        <p:cTn id="8" dur="5000" fill="hold"/>
                                        <p:tgtEl>
                                          <p:spTgt spid="55050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505028"/>
                                        </p:tgtEl>
                                        <p:attrNameLst>
                                          <p:attrName>style.visibility</p:attrName>
                                        </p:attrNameLst>
                                      </p:cBhvr>
                                      <p:to>
                                        <p:strVal val="visible"/>
                                      </p:to>
                                    </p:set>
                                    <p:anim calcmode="lin" valueType="num">
                                      <p:cBhvr additive="base">
                                        <p:cTn id="13" dur="500" fill="hold"/>
                                        <p:tgtEl>
                                          <p:spTgt spid="5505028"/>
                                        </p:tgtEl>
                                        <p:attrNameLst>
                                          <p:attrName>ppt_x</p:attrName>
                                        </p:attrNameLst>
                                      </p:cBhvr>
                                      <p:tavLst>
                                        <p:tav tm="0">
                                          <p:val>
                                            <p:strVal val="#ppt_x"/>
                                          </p:val>
                                        </p:tav>
                                        <p:tav tm="100000">
                                          <p:val>
                                            <p:strVal val="#ppt_x"/>
                                          </p:val>
                                        </p:tav>
                                      </p:tavLst>
                                    </p:anim>
                                    <p:anim calcmode="lin" valueType="num">
                                      <p:cBhvr additive="base">
                                        <p:cTn id="14" dur="500" fill="hold"/>
                                        <p:tgtEl>
                                          <p:spTgt spid="5505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5027" grpId="0" animBg="1"/>
      <p:bldP spid="5505028"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7026" name="Rectangle 2"/>
          <p:cNvSpPr>
            <a:spLocks noGrp="1" noChangeArrowheads="1"/>
          </p:cNvSpPr>
          <p:nvPr>
            <p:ph type="ctrTitle"/>
          </p:nvPr>
        </p:nvSpPr>
        <p:spPr>
          <a:xfrm>
            <a:off x="1524000" y="320511"/>
            <a:ext cx="9144000" cy="942681"/>
          </a:xfrm>
        </p:spPr>
        <p:txBody>
          <a:bodyPr/>
          <a:lstStyle/>
          <a:p>
            <a:r>
              <a:rPr lang="en-US" sz="9600" b="1" dirty="0">
                <a:effectLst>
                  <a:outerShdw blurRad="38100" dist="38100" dir="2700000" algn="tl">
                    <a:srgbClr val="C0C0C0"/>
                  </a:outerShdw>
                </a:effectLst>
                <a:latin typeface="Calligrapher" pitchFamily="2" charset="0"/>
              </a:rPr>
              <a:t>SALVATION:</a:t>
            </a:r>
          </a:p>
        </p:txBody>
      </p:sp>
      <p:sp>
        <p:nvSpPr>
          <p:cNvPr id="4737027" name="Rectangle 3"/>
          <p:cNvSpPr>
            <a:spLocks noGrp="1" noChangeArrowheads="1"/>
          </p:cNvSpPr>
          <p:nvPr>
            <p:ph type="subTitle" idx="1"/>
          </p:nvPr>
        </p:nvSpPr>
        <p:spPr>
          <a:xfrm>
            <a:off x="0" y="1600200"/>
            <a:ext cx="12192000" cy="5257800"/>
          </a:xfrm>
          <a:solidFill>
            <a:srgbClr val="000000"/>
          </a:solidFill>
        </p:spPr>
        <p:txBody>
          <a:bodyPr/>
          <a:lstStyle/>
          <a:p>
            <a:r>
              <a:rPr lang="en-US" sz="9600" b="1" dirty="0">
                <a:solidFill>
                  <a:srgbClr val="FFFFFF"/>
                </a:solidFill>
                <a:effectLst>
                  <a:outerShdw blurRad="38100" dist="38100" dir="2700000" algn="tl">
                    <a:srgbClr val="808080"/>
                  </a:outerShdw>
                </a:effectLst>
              </a:rPr>
              <a:t>A L </a:t>
            </a:r>
            <a:r>
              <a:rPr lang="en-US" sz="9600" b="1" dirty="0" err="1">
                <a:solidFill>
                  <a:srgbClr val="FFFFFF"/>
                </a:solidFill>
                <a:effectLst>
                  <a:outerShdw blurRad="38100" dist="38100" dir="2700000" algn="tl">
                    <a:srgbClr val="808080"/>
                  </a:outerShdw>
                </a:effectLst>
              </a:rPr>
              <a:t>L</a:t>
            </a:r>
            <a:endParaRPr lang="en-US" sz="9600" b="1" dirty="0">
              <a:solidFill>
                <a:srgbClr val="FFFFFF"/>
              </a:solidFill>
              <a:effectLst>
                <a:outerShdw blurRad="38100" dist="38100" dir="2700000" algn="tl">
                  <a:srgbClr val="808080"/>
                </a:outerShdw>
              </a:effectLst>
            </a:endParaRPr>
          </a:p>
          <a:p>
            <a:r>
              <a:rPr lang="en-US" sz="9600" b="1" dirty="0">
                <a:solidFill>
                  <a:srgbClr val="FFFFFF"/>
                </a:solidFill>
                <a:effectLst>
                  <a:outerShdw blurRad="38100" dist="38100" dir="2700000" algn="tl">
                    <a:srgbClr val="808080"/>
                  </a:outerShdw>
                </a:effectLst>
              </a:rPr>
              <a:t>O F</a:t>
            </a:r>
          </a:p>
          <a:p>
            <a:r>
              <a:rPr lang="en-US" sz="9600" b="1" dirty="0">
                <a:solidFill>
                  <a:srgbClr val="FFFFFF"/>
                </a:solidFill>
                <a:effectLst>
                  <a:outerShdw blurRad="38100" dist="38100" dir="2700000" algn="tl">
                    <a:srgbClr val="808080"/>
                  </a:outerShdw>
                </a:effectLst>
              </a:rPr>
              <a:t>   G O D ?</a:t>
            </a:r>
          </a:p>
        </p:txBody>
      </p:sp>
    </p:spTree>
    <p:extLst>
      <p:ext uri="{BB962C8B-B14F-4D97-AF65-F5344CB8AC3E}">
        <p14:creationId xmlns:p14="http://schemas.microsoft.com/office/powerpoint/2010/main" val="18571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737026">
                                            <p:txEl>
                                              <p:pRg st="0" end="0"/>
                                            </p:txEl>
                                          </p:spTgt>
                                        </p:tgtEl>
                                        <p:attrNameLst>
                                          <p:attrName>style.visibility</p:attrName>
                                        </p:attrNameLst>
                                      </p:cBhvr>
                                      <p:to>
                                        <p:strVal val="visible"/>
                                      </p:to>
                                    </p:set>
                                    <p:anim calcmode="lin" valueType="num">
                                      <p:cBhvr additive="base">
                                        <p:cTn id="7" dur="75" fill="hold"/>
                                        <p:tgtEl>
                                          <p:spTgt spid="47370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7370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737027">
                                            <p:txEl>
                                              <p:pRg st="0" end="0"/>
                                            </p:txEl>
                                          </p:spTgt>
                                        </p:tgtEl>
                                        <p:attrNameLst>
                                          <p:attrName>style.visibility</p:attrName>
                                        </p:attrNameLst>
                                      </p:cBhvr>
                                      <p:to>
                                        <p:strVal val="visible"/>
                                      </p:to>
                                    </p:set>
                                    <p:anim calcmode="lin" valueType="num">
                                      <p:cBhvr additive="base">
                                        <p:cTn id="13" dur="300" fill="hold"/>
                                        <p:tgtEl>
                                          <p:spTgt spid="47370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737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737027">
                                            <p:txEl>
                                              <p:pRg st="1" end="1"/>
                                            </p:txEl>
                                          </p:spTgt>
                                        </p:tgtEl>
                                        <p:attrNameLst>
                                          <p:attrName>style.visibility</p:attrName>
                                        </p:attrNameLst>
                                      </p:cBhvr>
                                      <p:to>
                                        <p:strVal val="visible"/>
                                      </p:to>
                                    </p:set>
                                    <p:anim calcmode="lin" valueType="num">
                                      <p:cBhvr additive="base">
                                        <p:cTn id="19" dur="300" fill="hold"/>
                                        <p:tgtEl>
                                          <p:spTgt spid="473702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7370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737027">
                                            <p:txEl>
                                              <p:pRg st="2" end="2"/>
                                            </p:txEl>
                                          </p:spTgt>
                                        </p:tgtEl>
                                        <p:attrNameLst>
                                          <p:attrName>style.visibility</p:attrName>
                                        </p:attrNameLst>
                                      </p:cBhvr>
                                      <p:to>
                                        <p:strVal val="visible"/>
                                      </p:to>
                                    </p:set>
                                    <p:anim calcmode="lin" valueType="num">
                                      <p:cBhvr additive="base">
                                        <p:cTn id="25" dur="300" fill="hold"/>
                                        <p:tgtEl>
                                          <p:spTgt spid="473702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7370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026" grpId="0" build="p" autoUpdateAnimBg="0"/>
      <p:bldP spid="473702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2274" name="Picture 2" descr="I:\DEPTCOMM\Zamcomm\Jody\ChartsEPS\77 copy.jpg"/>
          <p:cNvPicPr>
            <a:picLocks noChangeAspect="1" noChangeArrowheads="1"/>
          </p:cNvPicPr>
          <p:nvPr/>
        </p:nvPicPr>
        <p:blipFill>
          <a:blip r:embed="rId3" cstate="print"/>
          <a:srcRect/>
          <a:stretch>
            <a:fillRect/>
          </a:stretch>
        </p:blipFill>
        <p:spPr bwMode="auto">
          <a:xfrm>
            <a:off x="0" y="-311499"/>
            <a:ext cx="12192000" cy="765684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3730" name="Picture 2" descr="I:\DEPTCOMM\Zamcomm\Jody\ChartsEPS\92copy.jpg"/>
          <p:cNvPicPr>
            <a:picLocks noChangeAspect="1" noChangeArrowheads="1"/>
          </p:cNvPicPr>
          <p:nvPr/>
        </p:nvPicPr>
        <p:blipFill>
          <a:blip r:embed="rId3" cstate="print"/>
          <a:srcRect/>
          <a:stretch>
            <a:fillRect/>
          </a:stretch>
        </p:blipFill>
        <p:spPr bwMode="auto">
          <a:xfrm>
            <a:off x="735291" y="0"/>
            <a:ext cx="10869105" cy="6858000"/>
          </a:xfrm>
          <a:prstGeom prst="rect">
            <a:avLst/>
          </a:prstGeom>
          <a:noFill/>
        </p:spPr>
      </p:pic>
    </p:spTree>
    <p:extLst>
      <p:ext uri="{BB962C8B-B14F-4D97-AF65-F5344CB8AC3E}">
        <p14:creationId xmlns:p14="http://schemas.microsoft.com/office/powerpoint/2010/main" val="2876524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7586" name="Picture 2" descr="I:\DEPTCOMM\Zamcomm\Jody\ChartsEPS\89 copy.jpg"/>
          <p:cNvPicPr>
            <a:picLocks noChangeAspect="1" noChangeArrowheads="1"/>
          </p:cNvPicPr>
          <p:nvPr/>
        </p:nvPicPr>
        <p:blipFill>
          <a:blip r:embed="rId3" cstate="print"/>
          <a:srcRect/>
          <a:stretch>
            <a:fillRect/>
          </a:stretch>
        </p:blipFill>
        <p:spPr bwMode="auto">
          <a:xfrm>
            <a:off x="1357461" y="0"/>
            <a:ext cx="9643620" cy="6858000"/>
          </a:xfrm>
          <a:prstGeom prst="rect">
            <a:avLst/>
          </a:prstGeom>
          <a:noFill/>
        </p:spPr>
      </p:pic>
    </p:spTree>
    <p:extLst>
      <p:ext uri="{BB962C8B-B14F-4D97-AF65-F5344CB8AC3E}">
        <p14:creationId xmlns:p14="http://schemas.microsoft.com/office/powerpoint/2010/main" val="250373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I:\DEPTCOMM\Zamcomm\Jody\ChartsEPS\90copy.jpg"/>
          <p:cNvPicPr>
            <a:picLocks noChangeAspect="1" noChangeArrowheads="1"/>
          </p:cNvPicPr>
          <p:nvPr/>
        </p:nvPicPr>
        <p:blipFill>
          <a:blip r:embed="rId3" cstate="print"/>
          <a:srcRect/>
          <a:stretch>
            <a:fillRect/>
          </a:stretch>
        </p:blipFill>
        <p:spPr bwMode="auto">
          <a:xfrm>
            <a:off x="1414022" y="0"/>
            <a:ext cx="9549352" cy="6858000"/>
          </a:xfrm>
          <a:prstGeom prst="rect">
            <a:avLst/>
          </a:prstGeom>
          <a:noFill/>
        </p:spPr>
      </p:pic>
    </p:spTree>
    <p:extLst>
      <p:ext uri="{BB962C8B-B14F-4D97-AF65-F5344CB8AC3E}">
        <p14:creationId xmlns:p14="http://schemas.microsoft.com/office/powerpoint/2010/main" val="3128194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b="1"/>
              <a:t>SEMI</a:t>
            </a:r>
            <a:r>
              <a:rPr lang="en-US"/>
              <a:t>-PELAGIANISM:</a:t>
            </a:r>
            <a:br>
              <a:rPr lang="en-US"/>
            </a:br>
            <a:r>
              <a:rPr lang="en-US">
                <a:effectLst>
                  <a:outerShdw blurRad="38100" dist="38100" dir="2700000" algn="tl">
                    <a:srgbClr val="C0C0C0"/>
                  </a:outerShdw>
                </a:effectLst>
              </a:rPr>
              <a:t>The Cassian Controversy</a:t>
            </a:r>
          </a:p>
        </p:txBody>
      </p:sp>
      <p:sp>
        <p:nvSpPr>
          <p:cNvPr id="46083" name="Rectangle 3"/>
          <p:cNvSpPr>
            <a:spLocks noGrp="1" noChangeArrowheads="1"/>
          </p:cNvSpPr>
          <p:nvPr>
            <p:ph sz="half" idx="1"/>
          </p:nvPr>
        </p:nvSpPr>
        <p:spPr>
          <a:xfrm>
            <a:off x="1102936" y="1838226"/>
            <a:ext cx="10174663" cy="2124173"/>
          </a:xfrm>
        </p:spPr>
        <p:txBody>
          <a:bodyPr/>
          <a:lstStyle/>
          <a:p>
            <a:pPr>
              <a:buFontTx/>
              <a:buNone/>
            </a:pPr>
            <a:r>
              <a:rPr lang="en-US" sz="3600" dirty="0"/>
              <a:t>************** News 529 A.D. ***************                                    Moderate Augustinianism  Prevailed This Year When Bishops Of Rome At The Orange Synod Rejected The Mediating Position Of John </a:t>
            </a:r>
            <a:r>
              <a:rPr lang="en-US" sz="3600" dirty="0" err="1"/>
              <a:t>Cassion</a:t>
            </a:r>
            <a:r>
              <a:rPr lang="en-US" sz="3600" dirty="0"/>
              <a:t>.               </a:t>
            </a:r>
          </a:p>
        </p:txBody>
      </p:sp>
      <p:sp>
        <p:nvSpPr>
          <p:cNvPr id="46084" name="Rectangle 4"/>
          <p:cNvSpPr>
            <a:spLocks noGrp="1" noChangeArrowheads="1"/>
          </p:cNvSpPr>
          <p:nvPr>
            <p:ph type="body" sz="half" idx="2"/>
          </p:nvPr>
        </p:nvSpPr>
        <p:spPr>
          <a:xfrm>
            <a:off x="914400" y="4114800"/>
            <a:ext cx="10363200" cy="2304854"/>
          </a:xfrm>
          <a:solidFill>
            <a:schemeClr val="hlink"/>
          </a:solidFill>
        </p:spPr>
        <p:txBody>
          <a:bodyPr/>
          <a:lstStyle/>
          <a:p>
            <a:pPr>
              <a:buFontTx/>
              <a:buNone/>
            </a:pPr>
            <a:r>
              <a:rPr lang="en-US" sz="2800" dirty="0"/>
              <a:t>     </a:t>
            </a:r>
            <a:r>
              <a:rPr lang="en-US" sz="3600" dirty="0"/>
              <a:t>- </a:t>
            </a:r>
            <a:r>
              <a:rPr lang="en-US" sz="3600" b="1" dirty="0"/>
              <a:t>CAUSATIVE COOPERATIVE ABILITY</a:t>
            </a:r>
            <a:r>
              <a:rPr lang="en-US" sz="3600" dirty="0"/>
              <a:t> -    Salvation As A Second Act Of Grace:  This view argues that God’s action may at times follow the sinner’s repentance and at other times precede it.</a:t>
            </a:r>
          </a:p>
        </p:txBody>
      </p:sp>
    </p:spTree>
    <p:extLst>
      <p:ext uri="{BB962C8B-B14F-4D97-AF65-F5344CB8AC3E}">
        <p14:creationId xmlns:p14="http://schemas.microsoft.com/office/powerpoint/2010/main" val="31789785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Calvinists believe that unregenerate people are so depraved that, left to themselves, they would never repent, believe and follow Jesus.  And they are absolutely correct on that point.  Jesus Christ said, ‘No man can come to Me unless the Father who  sent me draws him’  [John 6: 44]</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Contrary to what some Calvinist theologians try to tell us, however,  the word </a:t>
            </a:r>
            <a:r>
              <a:rPr kumimoji="0" lang="en-US" sz="2800" b="0" i="1" u="none" strike="noStrike" kern="1200" cap="none" spc="0" normalizeH="0" baseline="0" noProof="0" dirty="0">
                <a:ln>
                  <a:noFill/>
                </a:ln>
                <a:solidFill>
                  <a:srgbClr val="000000"/>
                </a:solidFill>
                <a:effectLst/>
                <a:uLnTx/>
                <a:uFillTx/>
                <a:latin typeface="Times New Roman"/>
                <a:ea typeface="+mn-ea"/>
                <a:cs typeface="+mn-cs"/>
              </a:rPr>
              <a:t>draw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doesn’t actually mean </a:t>
            </a:r>
            <a:r>
              <a:rPr kumimoji="0" lang="en-US" sz="2800" b="0" i="1" u="none" strike="noStrike" kern="1200" cap="none" spc="0" normalizeH="0" baseline="0" noProof="0" dirty="0">
                <a:ln>
                  <a:noFill/>
                </a:ln>
                <a:solidFill>
                  <a:srgbClr val="000000"/>
                </a:solidFill>
                <a:effectLst/>
                <a:uLnTx/>
                <a:uFillTx/>
                <a:latin typeface="Times New Roman"/>
                <a:ea typeface="+mn-ea"/>
                <a:cs typeface="+mn-cs"/>
              </a:rPr>
              <a:t>drag</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in the Greek language - per lexicon.   </a:t>
            </a:r>
          </a:p>
        </p:txBody>
      </p:sp>
      <p:sp>
        <p:nvSpPr>
          <p:cNvPr id="9" name="Rectangle 8"/>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256302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743200"/>
            <a:ext cx="8077200" cy="160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if God ‘draws’ people,  that clearly indicates that people have a say in the matter of whether or not they will yield to His drawing. Thus, Christ not only affirmed that our salvation requires the work   of God’s grace from the very start,  but He also affirmed that each person will use his or her God-given ability to either resist or not resist God’s gracious drawing.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9C8205EF-77F5-4592-A895-81EBF89F79F6}"/>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42174119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As I’ve already stated,  Calvinists believe that God draws only those whom He has allegedly predestined,  and that He draws them so strongly that they can’t resist.  He supposedly draws them ‘irresistibly.’</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Non-Calvinists, on the other hand, believe that God could draw people irresistibly,  but that He doesn’t.  If He did,  those who are irresistibly drawn, having no choice in the matter, would be virtual robots, and it could hardly be said they love God, as love is predicated on free choice.  One wonders what God would desire with a group of robots.  It could hardly be said that they have a relationship with them.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F3F033C2-B14D-43D6-B2B1-4717BC484182}"/>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4317576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from="(-#ppt_w/2)" to="(#ppt_x)" calcmode="lin" valueType="num">
                                      <p:cBhvr>
                                        <p:cTn id="18" dur="600" fill="hold">
                                          <p:stCondLst>
                                            <p:cond delay="0"/>
                                          </p:stCondLst>
                                        </p:cTn>
                                        <p:tgtEl>
                                          <p:spTgt spid="11"/>
                                        </p:tgtEl>
                                        <p:attrNameLst>
                                          <p:attrName>ppt_x</p:attrName>
                                        </p:attrNameLst>
                                      </p:cBhvr>
                                    </p:anim>
                                    <p:anim from="0" to="-1.0" calcmode="lin" valueType="num">
                                      <p:cBhvr>
                                        <p:cTn id="19" dur="200" decel="50000" autoRev="1" fill="hold">
                                          <p:stCondLst>
                                            <p:cond delay="600"/>
                                          </p:stCondLst>
                                        </p:cTn>
                                        <p:tgtEl>
                                          <p:spTgt spid="11"/>
                                        </p:tgtEl>
                                        <p:attrNameLst>
                                          <p:attrName>xshear</p:attrName>
                                        </p:attrNameLst>
                                      </p:cBhvr>
                                    </p:anim>
                                    <p:animScale>
                                      <p:cBhvr>
                                        <p:cTn id="20" dur="200" decel="100000" autoRev="1" fill="hold">
                                          <p:stCondLst>
                                            <p:cond delay="600"/>
                                          </p:stCondLst>
                                        </p:cTn>
                                        <p:tgtEl>
                                          <p:spTgt spid="11"/>
                                        </p:tgtEl>
                                      </p:cBhvr>
                                      <p:from x="100000" y="100000"/>
                                      <p:to x="80000" y="100000"/>
                                    </p:animScale>
                                    <p:anim by="(#ppt_h/3+#ppt_w*0.1)" calcmode="lin" valueType="num">
                                      <p:cBhvr additive="sum">
                                        <p:cTn id="21"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Non-Calvinists see the Bible as a book about people who resist God’s drawing.  The Old Testament,  in particular,  is a story of people who resisted Him,  and most of them,  as descendants of Israel, were specifically chosen by Him.  They were chosen by Him yet they resisted Him.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when God sent His Son into the world  ‘that it might be saved’ the majority whom He came to save rejected Him – even the Bible students.  [John 1: 11]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D79F5E28-4CCD-4F0B-896E-F4B05C4C7FBA}"/>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9936503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from="(-#ppt_w/2)" to="(#ppt_x)" calcmode="lin" valueType="num">
                                      <p:cBhvr>
                                        <p:cTn id="18" dur="600" fill="hold">
                                          <p:stCondLst>
                                            <p:cond delay="0"/>
                                          </p:stCondLst>
                                        </p:cTn>
                                        <p:tgtEl>
                                          <p:spTgt spid="11"/>
                                        </p:tgtEl>
                                        <p:attrNameLst>
                                          <p:attrName>ppt_x</p:attrName>
                                        </p:attrNameLst>
                                      </p:cBhvr>
                                    </p:anim>
                                    <p:anim from="0" to="-1.0" calcmode="lin" valueType="num">
                                      <p:cBhvr>
                                        <p:cTn id="19" dur="200" decel="50000" autoRev="1" fill="hold">
                                          <p:stCondLst>
                                            <p:cond delay="600"/>
                                          </p:stCondLst>
                                        </p:cTn>
                                        <p:tgtEl>
                                          <p:spTgt spid="11"/>
                                        </p:tgtEl>
                                        <p:attrNameLst>
                                          <p:attrName>xshear</p:attrName>
                                        </p:attrNameLst>
                                      </p:cBhvr>
                                    </p:anim>
                                    <p:animScale>
                                      <p:cBhvr>
                                        <p:cTn id="20" dur="200" decel="100000" autoRev="1" fill="hold">
                                          <p:stCondLst>
                                            <p:cond delay="600"/>
                                          </p:stCondLst>
                                        </p:cTn>
                                        <p:tgtEl>
                                          <p:spTgt spid="11"/>
                                        </p:tgtEl>
                                      </p:cBhvr>
                                      <p:from x="100000" y="100000"/>
                                      <p:to x="80000" y="100000"/>
                                    </p:animScale>
                                    <p:anim by="(#ppt_h/3+#ppt_w*0.1)" calcmode="lin" valueType="num">
                                      <p:cBhvr additive="sum">
                                        <p:cTn id="21"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Calvinists sometimes point out special people in the Bible,  like the Apostle Paul,  who certainly had a strong drawing from God the day he came to Christ. But because Saul(Paul) was struck down on the road to Damascus by a blinding light, does that prove his personal will had no part to play in his salvation? Could he have ignored his experience and continued his plan to persecute Christians? Of course he could.   </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[See - Hebrews 13: 5; </a:t>
            </a:r>
            <a:r>
              <a:rPr kumimoji="0" lang="en-US" sz="3200" b="1" i="0" u="none" strike="noStrike" kern="1200" cap="none" spc="0" normalizeH="0" baseline="0" noProof="0" dirty="0">
                <a:ln>
                  <a:noFill/>
                </a:ln>
                <a:solidFill>
                  <a:srgbClr val="000000"/>
                </a:solidFill>
                <a:effectLst/>
                <a:uLnTx/>
                <a:uFillTx/>
                <a:latin typeface="Times New Roman"/>
                <a:ea typeface="+mn-ea"/>
                <a:cs typeface="+mn-cs"/>
              </a:rPr>
              <a:t>1</a:t>
            </a:r>
            <a:r>
              <a:rPr kumimoji="0" lang="en-US" sz="3200" b="1"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3200" b="1" i="0" u="none" strike="noStrike" kern="1200" cap="none" spc="0" normalizeH="0" baseline="0" noProof="0" dirty="0">
                <a:ln>
                  <a:noFill/>
                </a:ln>
                <a:solidFill>
                  <a:srgbClr val="000000"/>
                </a:solidFill>
                <a:effectLst/>
                <a:uLnTx/>
                <a:uFillTx/>
                <a:latin typeface="Times New Roman"/>
                <a:ea typeface="+mn-ea"/>
                <a:cs typeface="+mn-cs"/>
              </a:rPr>
              <a:t> Corinthians 9:27</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AF3B96B-21DB-4FEE-862A-2B47CA980205}"/>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248476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667000"/>
            <a:ext cx="8077200" cy="1676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May I also point out that God’s very strong drawing of Paul is not typical,  and so it can’t rightly serve as a typical example of how God generally deals with people.  Moreover,  God’s strong drawing of Paul was a manifestation of God’s drawing of you, me, and everyone else who ever heard Paul’s words quoted in the gospel.  God did not strongly draw Paul just for Paul’s sake, but to draw you as well!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28A72220-913C-4E2A-ACB1-F5A03FF9E6E1}"/>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7762861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ebfbaaf1c46de2b.jpg"/>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362200"/>
            <a:ext cx="8077200" cy="1981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Moreover,  Paul believed he was specially singled out by God because he was the foremost sinner,      so that ‘Jesus Christ might demonstrate His perfect patience, as example for those who would believe   in Him for eternal life’ (1</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Timothy 1:16)  That is, God wanted every sinner to have hope because of His great mercy towards Paul.  Thus Paul’s special drawing does not buttress the idea of God’s alleged pre-selection of a few;  rather,  it affirms God’s universal love and mercy offered to every sinner.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0C14515C-985D-416B-B69A-3FF936D639F3}"/>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0382518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497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734979"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7349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734981" name="Text Box 5"/>
          <p:cNvSpPr txBox="1">
            <a:spLocks noChangeArrowheads="1"/>
          </p:cNvSpPr>
          <p:nvPr/>
        </p:nvSpPr>
        <p:spPr bwMode="auto">
          <a:xfrm>
            <a:off x="1676400" y="196850"/>
            <a:ext cx="8763000" cy="91440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Times New Roman" pitchFamily="18" charset="0"/>
                <a:ea typeface="+mn-ea"/>
                <a:cs typeface="+mn-cs"/>
              </a:rPr>
              <a:t>In Their Own Words</a:t>
            </a:r>
          </a:p>
        </p:txBody>
      </p:sp>
      <p:sp>
        <p:nvSpPr>
          <p:cNvPr id="4734982" name="Text Box 6"/>
          <p:cNvSpPr txBox="1">
            <a:spLocks noChangeArrowheads="1"/>
          </p:cNvSpPr>
          <p:nvPr/>
        </p:nvSpPr>
        <p:spPr bwMode="auto">
          <a:xfrm>
            <a:off x="2286000" y="1524001"/>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Times New Roman" pitchFamily="18" charset="0"/>
                <a:ea typeface="+mn-ea"/>
                <a:cs typeface="+mn-cs"/>
              </a:rPr>
              <a:t>   JOHN WESLEY</a:t>
            </a:r>
            <a:r>
              <a:rPr kumimoji="0" lang="en-US" sz="40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4734983"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rPr>
              <a:t> “Natural free-will, in the present state of mankind,  I do not understand:  I only assert that there is a measure of free-will </a:t>
            </a:r>
            <a:r>
              <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rPr>
              <a:t>supernaturally</a:t>
            </a:r>
            <a:r>
              <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rPr>
              <a:t>  restored to every man,  together with the that </a:t>
            </a:r>
            <a:r>
              <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rPr>
              <a:t>supernatural</a:t>
            </a:r>
            <a:r>
              <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rPr>
              <a:t> light which ‘enlightens every man that cometh into the world.’ ”</a:t>
            </a:r>
          </a:p>
        </p:txBody>
      </p:sp>
    </p:spTree>
    <p:extLst>
      <p:ext uri="{BB962C8B-B14F-4D97-AF65-F5344CB8AC3E}">
        <p14:creationId xmlns:p14="http://schemas.microsoft.com/office/powerpoint/2010/main" val="39112351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734983"/>
                                        </p:tgtEl>
                                        <p:attrNameLst>
                                          <p:attrName>style.visibility</p:attrName>
                                        </p:attrNameLst>
                                      </p:cBhvr>
                                      <p:to>
                                        <p:strVal val="visible"/>
                                      </p:to>
                                    </p:set>
                                    <p:anim calcmode="lin" valueType="num">
                                      <p:cBhvr>
                                        <p:cTn id="7" dur="300" fill="hold"/>
                                        <p:tgtEl>
                                          <p:spTgt spid="4734983"/>
                                        </p:tgtEl>
                                        <p:attrNameLst>
                                          <p:attrName>ppt_w</p:attrName>
                                        </p:attrNameLst>
                                      </p:cBhvr>
                                      <p:tavLst>
                                        <p:tav tm="0">
                                          <p:val>
                                            <p:fltVal val="0"/>
                                          </p:val>
                                        </p:tav>
                                        <p:tav tm="100000">
                                          <p:val>
                                            <p:strVal val="#ppt_w"/>
                                          </p:val>
                                        </p:tav>
                                      </p:tavLst>
                                    </p:anim>
                                    <p:anim calcmode="lin" valueType="num">
                                      <p:cBhvr>
                                        <p:cTn id="8" dur="300" fill="hold"/>
                                        <p:tgtEl>
                                          <p:spTgt spid="4734983"/>
                                        </p:tgtEl>
                                        <p:attrNameLst>
                                          <p:attrName>ppt_h</p:attrName>
                                        </p:attrNameLst>
                                      </p:cBhvr>
                                      <p:tavLst>
                                        <p:tav tm="0">
                                          <p:val>
                                            <p:fltVal val="0"/>
                                          </p:val>
                                        </p:tav>
                                        <p:tav tm="100000">
                                          <p:val>
                                            <p:strVal val="#ppt_h"/>
                                          </p:val>
                                        </p:tav>
                                      </p:tavLst>
                                    </p:anim>
                                    <p:anim calcmode="lin" valueType="num">
                                      <p:cBhvr>
                                        <p:cTn id="9" dur="300" fill="hold"/>
                                        <p:tgtEl>
                                          <p:spTgt spid="4734983"/>
                                        </p:tgtEl>
                                        <p:attrNameLst>
                                          <p:attrName>ppt_x</p:attrName>
                                        </p:attrNameLst>
                                      </p:cBhvr>
                                      <p:tavLst>
                                        <p:tav tm="0">
                                          <p:val>
                                            <p:fltVal val="0.5"/>
                                          </p:val>
                                        </p:tav>
                                        <p:tav tm="100000">
                                          <p:val>
                                            <p:strVal val="#ppt_x"/>
                                          </p:val>
                                        </p:tav>
                                      </p:tavLst>
                                    </p:anim>
                                    <p:anim calcmode="lin" valueType="num">
                                      <p:cBhvr>
                                        <p:cTn id="10" dur="300" fill="hold"/>
                                        <p:tgtEl>
                                          <p:spTgt spid="47349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498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Calibri"/>
              </a:rPr>
              <a:t>Individuals Play No Part?</a:t>
            </a: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3" name="Cloud Callout 2"/>
          <p:cNvSpPr/>
          <p:nvPr/>
        </p:nvSpPr>
        <p:spPr>
          <a:xfrm>
            <a:off x="4724400" y="762000"/>
            <a:ext cx="2514600" cy="2133600"/>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Doesn’t The Spirit Draw?</a:t>
            </a:r>
            <a:r>
              <a:rPr kumimoji="0" lang="en-US" sz="2800" b="1" i="1" u="none" strike="noStrike" kern="1200" cap="none" spc="0" normalizeH="0" noProof="0" dirty="0">
                <a:ln>
                  <a:noFill/>
                </a:ln>
                <a:solidFill>
                  <a:prstClr val="white"/>
                </a:solidFill>
                <a:effectLst/>
                <a:uLnTx/>
                <a:uFillTx/>
                <a:latin typeface="Calibri"/>
                <a:ea typeface="+mn-ea"/>
                <a:cs typeface="+mn-cs"/>
              </a:rPr>
              <a:t> </a:t>
            </a: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ysClr val="windowText" lastClr="000000"/>
                </a:solidFill>
                <a:latin typeface="Calibri"/>
              </a:rPr>
              <a:t>God Does Everything?</a:t>
            </a:r>
            <a:endParaRPr kumimoji="0" lang="en-US" sz="3200" b="1" i="1" u="none" strike="noStrike" kern="1200" cap="none" spc="0" normalizeH="0" baseline="0" noProof="0" dirty="0">
              <a:ln>
                <a:noFill/>
              </a:ln>
              <a:solidFill>
                <a:sysClr val="windowText" lastClr="000000"/>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730882" name="Rectangle 2" descr="Purple mesh"/>
          <p:cNvSpPr>
            <a:spLocks noGrp="1" noChangeArrowheads="1"/>
          </p:cNvSpPr>
          <p:nvPr>
            <p:ph type="body" idx="1"/>
          </p:nvPr>
        </p:nvSpPr>
        <p:spPr>
          <a:xfrm>
            <a:off x="2209800" y="12954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900" dirty="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word ‘</a:t>
            </a:r>
            <a:r>
              <a:rPr lang="en-US" sz="4000" dirty="0" err="1">
                <a:solidFill>
                  <a:srgbClr val="FFFF00"/>
                </a:solidFill>
                <a:effectLst>
                  <a:outerShdw blurRad="38100" dist="38100" dir="2700000" algn="tl">
                    <a:srgbClr val="000000"/>
                  </a:outerShdw>
                </a:effectLst>
                <a:latin typeface="Old English Text MT" pitchFamily="66" charset="0"/>
              </a:rPr>
              <a:t>prevenient</a:t>
            </a:r>
            <a:r>
              <a:rPr lang="en-US" sz="4000" dirty="0">
                <a:solidFill>
                  <a:srgbClr val="FFFF00"/>
                </a:solidFill>
                <a:effectLst>
                  <a:outerShdw blurRad="38100" dist="38100" dir="2700000" algn="tl">
                    <a:srgbClr val="000000"/>
                  </a:outerShdw>
                </a:effectLst>
                <a:latin typeface="Old English Text MT" pitchFamily="66" charset="0"/>
              </a:rPr>
              <a:t>’ is based upon two Latin words which mean ‘to come before.’  Thus </a:t>
            </a:r>
            <a:r>
              <a:rPr lang="en-US" sz="4000" dirty="0" err="1">
                <a:solidFill>
                  <a:srgbClr val="FFFF00"/>
                </a:solidFill>
                <a:effectLst>
                  <a:outerShdw blurRad="38100" dist="38100" dir="2700000" algn="tl">
                    <a:srgbClr val="000000"/>
                  </a:outerShdw>
                </a:effectLst>
                <a:latin typeface="Old English Text MT" pitchFamily="66" charset="0"/>
              </a:rPr>
              <a:t>prevenient</a:t>
            </a:r>
            <a:r>
              <a:rPr lang="en-US" sz="4000" dirty="0">
                <a:solidFill>
                  <a:srgbClr val="FFFF00"/>
                </a:solidFill>
                <a:effectLst>
                  <a:outerShdw blurRad="38100" dist="38100" dir="2700000" algn="tl">
                    <a:srgbClr val="000000"/>
                  </a:outerShdw>
                </a:effectLst>
                <a:latin typeface="Old English Text MT" pitchFamily="66" charset="0"/>
              </a:rPr>
              <a:t> or preliminary grace refers to the operation of God’s grace before we turn to God. Implied is the concept that God’s drawing grace precedes the human response of faith.”  </a:t>
            </a:r>
          </a:p>
          <a:p>
            <a:pPr>
              <a:lnSpc>
                <a:spcPct val="90000"/>
              </a:lnSpc>
              <a:buFont typeface="Wingdings" pitchFamily="2" charset="2"/>
              <a:buNone/>
            </a:pPr>
            <a:endParaRPr lang="en-US" sz="4000" dirty="0"/>
          </a:p>
        </p:txBody>
      </p:sp>
      <p:sp>
        <p:nvSpPr>
          <p:cNvPr id="4730883" name="WordArt 3"/>
          <p:cNvSpPr>
            <a:spLocks noChangeArrowheads="1" noChangeShapeType="1" noTextEdit="1"/>
          </p:cNvSpPr>
          <p:nvPr/>
        </p:nvSpPr>
        <p:spPr bwMode="auto">
          <a:xfrm>
            <a:off x="20574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CONVICTION: PREVENIENT GRACE</a:t>
            </a:r>
          </a:p>
        </p:txBody>
      </p:sp>
    </p:spTree>
    <p:extLst>
      <p:ext uri="{BB962C8B-B14F-4D97-AF65-F5344CB8AC3E}">
        <p14:creationId xmlns:p14="http://schemas.microsoft.com/office/powerpoint/2010/main" val="42726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730883"/>
                                        </p:tgtEl>
                                        <p:attrNameLst>
                                          <p:attrName>style.visibility</p:attrName>
                                        </p:attrNameLst>
                                      </p:cBhvr>
                                      <p:to>
                                        <p:strVal val="visible"/>
                                      </p:to>
                                    </p:set>
                                    <p:anim calcmode="lin" valueType="num">
                                      <p:cBhvr>
                                        <p:cTn id="7" dur="5000" fill="hold"/>
                                        <p:tgtEl>
                                          <p:spTgt spid="4730883"/>
                                        </p:tgtEl>
                                        <p:attrNameLst>
                                          <p:attrName>ppt_w</p:attrName>
                                        </p:attrNameLst>
                                      </p:cBhvr>
                                      <p:tavLst>
                                        <p:tav tm="0" fmla="#ppt_w*sin(2.5*pi*$)">
                                          <p:val>
                                            <p:fltVal val="0"/>
                                          </p:val>
                                        </p:tav>
                                        <p:tav tm="100000">
                                          <p:val>
                                            <p:fltVal val="1"/>
                                          </p:val>
                                        </p:tav>
                                      </p:tavLst>
                                    </p:anim>
                                    <p:anim calcmode="lin" valueType="num">
                                      <p:cBhvr>
                                        <p:cTn id="8" dur="5000" fill="hold"/>
                                        <p:tgtEl>
                                          <p:spTgt spid="47308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30882">
                                            <p:txEl>
                                              <p:pRg st="1" end="1"/>
                                            </p:txEl>
                                          </p:spTgt>
                                        </p:tgtEl>
                                        <p:attrNameLst>
                                          <p:attrName>style.visibility</p:attrName>
                                        </p:attrNameLst>
                                      </p:cBhvr>
                                      <p:to>
                                        <p:strVal val="visible"/>
                                      </p:to>
                                    </p:set>
                                    <p:animEffect transition="in" filter="wipe(left)">
                                      <p:cBhvr>
                                        <p:cTn id="13" dur="500"/>
                                        <p:tgtEl>
                                          <p:spTgt spid="47308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882" grpId="0" build="p" autoUpdateAnimBg="0" rev="1"/>
      <p:bldP spid="473088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5234" name="Rectangle 2"/>
          <p:cNvSpPr>
            <a:spLocks noGrp="1" noChangeArrowheads="1"/>
          </p:cNvSpPr>
          <p:nvPr>
            <p:ph type="title"/>
          </p:nvPr>
        </p:nvSpPr>
        <p:spPr/>
        <p:txBody>
          <a:bodyPr/>
          <a:lstStyle/>
          <a:p>
            <a:endParaRPr lang="en-US"/>
          </a:p>
        </p:txBody>
      </p:sp>
      <p:sp>
        <p:nvSpPr>
          <p:cNvPr id="3935235" name="WordArt 3"/>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Class Discussion Question:</a:t>
            </a:r>
          </a:p>
        </p:txBody>
      </p:sp>
      <p:sp>
        <p:nvSpPr>
          <p:cNvPr id="3935236" name="WordArt 4"/>
          <p:cNvSpPr>
            <a:spLocks noChangeArrowheads="1" noChangeShapeType="1" noTextEdit="1"/>
          </p:cNvSpPr>
          <p:nvPr/>
        </p:nvSpPr>
        <p:spPr bwMode="auto">
          <a:xfrm>
            <a:off x="3467101" y="3886200"/>
            <a:ext cx="5562600" cy="2362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Does Synergism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Dilute The Doctrine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Of Divine Initiative?</a:t>
            </a:r>
          </a:p>
        </p:txBody>
      </p:sp>
      <p:sp>
        <p:nvSpPr>
          <p:cNvPr id="3935237" name="Comment 5"/>
          <p:cNvSpPr>
            <a:spLocks noChangeArrowheads="1"/>
          </p:cNvSpPr>
          <p:nvPr/>
        </p:nvSpPr>
        <p:spPr bwMode="auto">
          <a:xfrm>
            <a:off x="1539877"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Salvation Is ~ </a:t>
            </a:r>
            <a:r>
              <a:rPr kumimoji="0" lang="en-US" sz="1600" b="1" i="1" u="none" strike="noStrike" kern="1200" cap="none" spc="0" normalizeH="0" baseline="0" noProof="0">
                <a:ln>
                  <a:noFill/>
                </a:ln>
                <a:solidFill>
                  <a:srgbClr val="000000"/>
                </a:solidFill>
                <a:effectLst/>
                <a:uLnTx/>
                <a:uFillTx/>
                <a:latin typeface="Arial" charset="0"/>
                <a:ea typeface="+mn-ea"/>
                <a:cs typeface="+mn-cs"/>
              </a:rPr>
              <a:t>EXTRA NOS</a:t>
            </a:r>
            <a:r>
              <a:rPr kumimoji="0" lang="en-US" sz="1600" b="1" i="0" u="none" strike="noStrike" kern="1200" cap="none" spc="0" normalizeH="0" baseline="0" noProof="0">
                <a:ln>
                  <a:noFill/>
                </a:ln>
                <a:solidFill>
                  <a:srgbClr val="000000"/>
                </a:solidFill>
                <a:effectLst/>
                <a:uLnTx/>
                <a:uFillTx/>
                <a:latin typeface="Arial" charset="0"/>
                <a:ea typeface="+mn-ea"/>
                <a:cs typeface="+mn-cs"/>
              </a:rPr>
              <a:t> ~ “Outside Of Ourselves”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Even Elect’s Sin Of Disbelief Forgiven Beforehand</a:t>
            </a:r>
          </a:p>
        </p:txBody>
      </p:sp>
    </p:spTree>
    <p:extLst>
      <p:ext uri="{BB962C8B-B14F-4D97-AF65-F5344CB8AC3E}">
        <p14:creationId xmlns:p14="http://schemas.microsoft.com/office/powerpoint/2010/main" val="4929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35235"/>
                                        </p:tgtEl>
                                        <p:attrNameLst>
                                          <p:attrName>style.visibility</p:attrName>
                                        </p:attrNameLst>
                                      </p:cBhvr>
                                      <p:to>
                                        <p:strVal val="visible"/>
                                      </p:to>
                                    </p:set>
                                    <p:anim calcmode="lin" valueType="num">
                                      <p:cBhvr>
                                        <p:cTn id="7" dur="5000" fill="hold"/>
                                        <p:tgtEl>
                                          <p:spTgt spid="3935235"/>
                                        </p:tgtEl>
                                        <p:attrNameLst>
                                          <p:attrName>ppt_w</p:attrName>
                                        </p:attrNameLst>
                                      </p:cBhvr>
                                      <p:tavLst>
                                        <p:tav tm="0" fmla="#ppt_w*sin(2.5*pi*$)">
                                          <p:val>
                                            <p:fltVal val="0"/>
                                          </p:val>
                                        </p:tav>
                                        <p:tav tm="100000">
                                          <p:val>
                                            <p:fltVal val="1"/>
                                          </p:val>
                                        </p:tav>
                                      </p:tavLst>
                                    </p:anim>
                                    <p:anim calcmode="lin" valueType="num">
                                      <p:cBhvr>
                                        <p:cTn id="8" dur="5000" fill="hold"/>
                                        <p:tgtEl>
                                          <p:spTgt spid="39352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935236"/>
                                        </p:tgtEl>
                                        <p:attrNameLst>
                                          <p:attrName>style.visibility</p:attrName>
                                        </p:attrNameLst>
                                      </p:cBhvr>
                                      <p:to>
                                        <p:strVal val="visible"/>
                                      </p:to>
                                    </p:set>
                                    <p:anim calcmode="lin" valueType="num">
                                      <p:cBhvr additive="base">
                                        <p:cTn id="13" dur="500" fill="hold"/>
                                        <p:tgtEl>
                                          <p:spTgt spid="3935236"/>
                                        </p:tgtEl>
                                        <p:attrNameLst>
                                          <p:attrName>ppt_x</p:attrName>
                                        </p:attrNameLst>
                                      </p:cBhvr>
                                      <p:tavLst>
                                        <p:tav tm="0">
                                          <p:val>
                                            <p:strVal val="#ppt_x"/>
                                          </p:val>
                                        </p:tav>
                                        <p:tav tm="100000">
                                          <p:val>
                                            <p:strVal val="#ppt_x"/>
                                          </p:val>
                                        </p:tav>
                                      </p:tavLst>
                                    </p:anim>
                                    <p:anim calcmode="lin" valueType="num">
                                      <p:cBhvr additive="base">
                                        <p:cTn id="14" dur="500" fill="hold"/>
                                        <p:tgtEl>
                                          <p:spTgt spid="39352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5235" grpId="0" animBg="1"/>
      <p:bldP spid="393523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0ACA-E826-441F-9519-BF7D4DF6D891}"/>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17021C6-F268-4ABB-86C0-611627F3C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4677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5308-B8F9-48C9-9F24-F7C75D6AA07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05B13CA-A2A2-4A05-B8A4-D755EBE62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7817" cy="6857999"/>
          </a:xfrm>
        </p:spPr>
      </p:pic>
      <p:sp>
        <p:nvSpPr>
          <p:cNvPr id="3" name="Rectangle 2">
            <a:extLst>
              <a:ext uri="{FF2B5EF4-FFF2-40B4-BE49-F238E27FC236}">
                <a16:creationId xmlns:a16="http://schemas.microsoft.com/office/drawing/2014/main" id="{AB96DB56-D088-4759-838A-8BCF8BB3CE97}"/>
              </a:ext>
            </a:extLst>
          </p:cNvPr>
          <p:cNvSpPr/>
          <p:nvPr/>
        </p:nvSpPr>
        <p:spPr>
          <a:xfrm>
            <a:off x="3657600" y="1467058"/>
            <a:ext cx="7958296" cy="663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1C5EE1C-2D18-495B-B4B3-421BF706D2DB}"/>
              </a:ext>
            </a:extLst>
          </p:cNvPr>
          <p:cNvSpPr/>
          <p:nvPr/>
        </p:nvSpPr>
        <p:spPr>
          <a:xfrm>
            <a:off x="2843684" y="1195754"/>
            <a:ext cx="9555982"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TEACHES TO ALL SEEKERS!</a:t>
            </a:r>
          </a:p>
        </p:txBody>
      </p:sp>
    </p:spTree>
    <p:extLst>
      <p:ext uri="{BB962C8B-B14F-4D97-AF65-F5344CB8AC3E}">
        <p14:creationId xmlns:p14="http://schemas.microsoft.com/office/powerpoint/2010/main" val="324937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7026" name="Rectangle 2"/>
          <p:cNvSpPr>
            <a:spLocks noGrp="1" noChangeArrowheads="1"/>
          </p:cNvSpPr>
          <p:nvPr>
            <p:ph type="ctrTitle"/>
          </p:nvPr>
        </p:nvSpPr>
        <p:spPr>
          <a:xfrm>
            <a:off x="1524000" y="320511"/>
            <a:ext cx="9144000" cy="942681"/>
          </a:xfrm>
        </p:spPr>
        <p:txBody>
          <a:bodyPr/>
          <a:lstStyle/>
          <a:p>
            <a:r>
              <a:rPr lang="en-US" sz="9600" b="1" dirty="0">
                <a:effectLst>
                  <a:outerShdw blurRad="38100" dist="38100" dir="2700000" algn="tl">
                    <a:srgbClr val="C0C0C0"/>
                  </a:outerShdw>
                </a:effectLst>
                <a:latin typeface="Calligrapher" pitchFamily="2" charset="0"/>
              </a:rPr>
              <a:t>PROVISION:</a:t>
            </a:r>
          </a:p>
        </p:txBody>
      </p:sp>
      <p:sp>
        <p:nvSpPr>
          <p:cNvPr id="4737027" name="Rectangle 3"/>
          <p:cNvSpPr>
            <a:spLocks noGrp="1" noChangeArrowheads="1"/>
          </p:cNvSpPr>
          <p:nvPr>
            <p:ph type="subTitle" idx="1"/>
          </p:nvPr>
        </p:nvSpPr>
        <p:spPr>
          <a:xfrm>
            <a:off x="0" y="1600200"/>
            <a:ext cx="12192000" cy="5257800"/>
          </a:xfrm>
          <a:solidFill>
            <a:srgbClr val="000000"/>
          </a:solidFill>
        </p:spPr>
        <p:txBody>
          <a:bodyPr/>
          <a:lstStyle/>
          <a:p>
            <a:r>
              <a:rPr lang="en-US" sz="9600" b="1" dirty="0">
                <a:solidFill>
                  <a:srgbClr val="FFFFFF"/>
                </a:solidFill>
                <a:effectLst>
                  <a:outerShdw blurRad="38100" dist="38100" dir="2700000" algn="tl">
                    <a:srgbClr val="808080"/>
                  </a:outerShdw>
                </a:effectLst>
              </a:rPr>
              <a:t>A L </a:t>
            </a:r>
            <a:r>
              <a:rPr lang="en-US" sz="9600" b="1" dirty="0" err="1">
                <a:solidFill>
                  <a:srgbClr val="FFFFFF"/>
                </a:solidFill>
                <a:effectLst>
                  <a:outerShdw blurRad="38100" dist="38100" dir="2700000" algn="tl">
                    <a:srgbClr val="808080"/>
                  </a:outerShdw>
                </a:effectLst>
              </a:rPr>
              <a:t>L</a:t>
            </a:r>
            <a:endParaRPr lang="en-US" sz="9600" b="1" dirty="0">
              <a:solidFill>
                <a:srgbClr val="FFFFFF"/>
              </a:solidFill>
              <a:effectLst>
                <a:outerShdw blurRad="38100" dist="38100" dir="2700000" algn="tl">
                  <a:srgbClr val="808080"/>
                </a:outerShdw>
              </a:effectLst>
            </a:endParaRPr>
          </a:p>
          <a:p>
            <a:r>
              <a:rPr lang="en-US" sz="9600" b="1" dirty="0">
                <a:solidFill>
                  <a:srgbClr val="FFFFFF"/>
                </a:solidFill>
                <a:effectLst>
                  <a:outerShdw blurRad="38100" dist="38100" dir="2700000" algn="tl">
                    <a:srgbClr val="808080"/>
                  </a:outerShdw>
                </a:effectLst>
              </a:rPr>
              <a:t>O F</a:t>
            </a:r>
          </a:p>
          <a:p>
            <a:r>
              <a:rPr lang="en-US" sz="9600" b="1" dirty="0">
                <a:solidFill>
                  <a:srgbClr val="FFFFFF"/>
                </a:solidFill>
                <a:effectLst>
                  <a:outerShdw blurRad="38100" dist="38100" dir="2700000" algn="tl">
                    <a:srgbClr val="808080"/>
                  </a:outerShdw>
                </a:effectLst>
              </a:rPr>
              <a:t>   G O D !</a:t>
            </a:r>
          </a:p>
        </p:txBody>
      </p:sp>
    </p:spTree>
    <p:extLst>
      <p:ext uri="{BB962C8B-B14F-4D97-AF65-F5344CB8AC3E}">
        <p14:creationId xmlns:p14="http://schemas.microsoft.com/office/powerpoint/2010/main" val="252848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737026">
                                            <p:txEl>
                                              <p:pRg st="0" end="0"/>
                                            </p:txEl>
                                          </p:spTgt>
                                        </p:tgtEl>
                                        <p:attrNameLst>
                                          <p:attrName>style.visibility</p:attrName>
                                        </p:attrNameLst>
                                      </p:cBhvr>
                                      <p:to>
                                        <p:strVal val="visible"/>
                                      </p:to>
                                    </p:set>
                                    <p:anim calcmode="lin" valueType="num">
                                      <p:cBhvr additive="base">
                                        <p:cTn id="7" dur="75" fill="hold"/>
                                        <p:tgtEl>
                                          <p:spTgt spid="47370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7370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737027">
                                            <p:txEl>
                                              <p:pRg st="0" end="0"/>
                                            </p:txEl>
                                          </p:spTgt>
                                        </p:tgtEl>
                                        <p:attrNameLst>
                                          <p:attrName>style.visibility</p:attrName>
                                        </p:attrNameLst>
                                      </p:cBhvr>
                                      <p:to>
                                        <p:strVal val="visible"/>
                                      </p:to>
                                    </p:set>
                                    <p:anim calcmode="lin" valueType="num">
                                      <p:cBhvr additive="base">
                                        <p:cTn id="13" dur="300" fill="hold"/>
                                        <p:tgtEl>
                                          <p:spTgt spid="47370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737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737027">
                                            <p:txEl>
                                              <p:pRg st="1" end="1"/>
                                            </p:txEl>
                                          </p:spTgt>
                                        </p:tgtEl>
                                        <p:attrNameLst>
                                          <p:attrName>style.visibility</p:attrName>
                                        </p:attrNameLst>
                                      </p:cBhvr>
                                      <p:to>
                                        <p:strVal val="visible"/>
                                      </p:to>
                                    </p:set>
                                    <p:anim calcmode="lin" valueType="num">
                                      <p:cBhvr additive="base">
                                        <p:cTn id="19" dur="300" fill="hold"/>
                                        <p:tgtEl>
                                          <p:spTgt spid="473702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7370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737027">
                                            <p:txEl>
                                              <p:pRg st="2" end="2"/>
                                            </p:txEl>
                                          </p:spTgt>
                                        </p:tgtEl>
                                        <p:attrNameLst>
                                          <p:attrName>style.visibility</p:attrName>
                                        </p:attrNameLst>
                                      </p:cBhvr>
                                      <p:to>
                                        <p:strVal val="visible"/>
                                      </p:to>
                                    </p:set>
                                    <p:anim calcmode="lin" valueType="num">
                                      <p:cBhvr additive="base">
                                        <p:cTn id="25" dur="300" fill="hold"/>
                                        <p:tgtEl>
                                          <p:spTgt spid="473702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7370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026" grpId="0" build="p" autoUpdateAnimBg="0"/>
      <p:bldP spid="4737027"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1703672" y="577516"/>
            <a:ext cx="8735728" cy="1222408"/>
          </a:xfrm>
        </p:spPr>
        <p:txBody>
          <a:bodyPr/>
          <a:lstStyle/>
          <a:p>
            <a:r>
              <a:rPr lang="en-US" sz="3600" b="1" dirty="0">
                <a:solidFill>
                  <a:schemeClr val="bg1"/>
                </a:solidFill>
                <a:effectLst>
                  <a:outerShdw blurRad="38100" dist="38100" dir="2700000" algn="tl">
                    <a:srgbClr val="000000"/>
                  </a:outerShdw>
                </a:effectLst>
              </a:rPr>
              <a:t>German &amp; Swiss </a:t>
            </a:r>
            <a:r>
              <a:rPr lang="en-US" sz="3600" b="1" dirty="0" err="1">
                <a:solidFill>
                  <a:schemeClr val="bg1"/>
                </a:solidFill>
                <a:effectLst>
                  <a:outerShdw blurRad="38100" dist="38100" dir="2700000" algn="tl">
                    <a:srgbClr val="000000"/>
                  </a:outerShdw>
                </a:effectLst>
              </a:rPr>
              <a:t>Reformationists</a:t>
            </a:r>
            <a:r>
              <a:rPr lang="en-US" sz="3600" b="1" dirty="0">
                <a:solidFill>
                  <a:schemeClr val="bg1"/>
                </a:solidFill>
                <a:effectLst>
                  <a:outerShdw blurRad="38100" dist="38100" dir="2700000" algn="tl">
                    <a:srgbClr val="000000"/>
                  </a:outerShdw>
                </a:effectLst>
              </a:rPr>
              <a:t> Profess: </a:t>
            </a:r>
            <a:br>
              <a:rPr lang="en-US" sz="3600" b="1" dirty="0">
                <a:solidFill>
                  <a:schemeClr val="bg1"/>
                </a:solidFill>
                <a:effectLst>
                  <a:outerShdw blurRad="38100" dist="38100" dir="2700000" algn="tl">
                    <a:srgbClr val="000000"/>
                  </a:outerShdw>
                </a:effectLst>
              </a:rPr>
            </a:br>
            <a:r>
              <a:rPr lang="en-US" sz="4000" b="1" dirty="0">
                <a:effectLst>
                  <a:outerShdw blurRad="38100" dist="38100" dir="2700000" algn="tl">
                    <a:srgbClr val="FFFFFF"/>
                  </a:outerShdw>
                </a:effectLst>
              </a:rPr>
              <a:t>“All Faith Passive &amp; All Sin Disbelief”</a:t>
            </a:r>
          </a:p>
        </p:txBody>
      </p:sp>
      <p:sp>
        <p:nvSpPr>
          <p:cNvPr id="183299" name="Rectangle 3"/>
          <p:cNvSpPr>
            <a:spLocks noGrp="1" noChangeArrowheads="1"/>
          </p:cNvSpPr>
          <p:nvPr>
            <p:ph type="body" idx="1"/>
          </p:nvPr>
        </p:nvSpPr>
        <p:spPr>
          <a:xfrm>
            <a:off x="2310063" y="2146434"/>
            <a:ext cx="7672137" cy="3949565"/>
          </a:xfrm>
        </p:spPr>
        <p:txBody>
          <a:bodyPr/>
          <a:lstStyle/>
          <a:p>
            <a:pPr>
              <a:lnSpc>
                <a:spcPct val="90000"/>
              </a:lnSpc>
            </a:pPr>
            <a:r>
              <a:rPr lang="en-US" sz="2800" dirty="0">
                <a:effectLst>
                  <a:outerShdw blurRad="38100" dist="38100" dir="2700000" algn="tl">
                    <a:srgbClr val="000000">
                      <a:alpha val="43137"/>
                    </a:srgbClr>
                  </a:outerShdw>
                </a:effectLst>
              </a:rPr>
              <a:t>Lutheran Adventure The Great Monolithic Bifurcation Of The Middle Ages – Two Sides With Two Golden Age Reset Points:  Pope &amp; Catholic Loyalists To Charlemagne The Great;  Luther &amp; German Reformers To Constantine</a:t>
            </a:r>
          </a:p>
          <a:p>
            <a:pPr>
              <a:lnSpc>
                <a:spcPct val="90000"/>
              </a:lnSpc>
            </a:pPr>
            <a:r>
              <a:rPr lang="en-US" sz="800" dirty="0">
                <a:effectLst>
                  <a:outerShdw blurRad="38100" dist="38100" dir="2700000" algn="tl">
                    <a:srgbClr val="000000">
                      <a:alpha val="43137"/>
                    </a:srgbClr>
                  </a:outerShdw>
                </a:effectLst>
              </a:rPr>
              <a:t> </a:t>
            </a:r>
          </a:p>
          <a:p>
            <a:pPr>
              <a:lnSpc>
                <a:spcPct val="90000"/>
              </a:lnSpc>
            </a:pPr>
            <a:r>
              <a:rPr lang="en-US" sz="2800" u="sng" dirty="0">
                <a:effectLst>
                  <a:outerShdw blurRad="38100" dist="38100" dir="2700000" algn="tl">
                    <a:srgbClr val="000000">
                      <a:alpha val="43137"/>
                    </a:srgbClr>
                  </a:outerShdw>
                </a:effectLst>
              </a:rPr>
              <a:t>Protestant Reform Churches Of Two Types:   </a:t>
            </a:r>
            <a:r>
              <a:rPr lang="en-US" sz="2800" dirty="0">
                <a:effectLst>
                  <a:outerShdw blurRad="38100" dist="38100" dir="2700000" algn="tl">
                    <a:srgbClr val="000000">
                      <a:alpha val="43137"/>
                    </a:srgbClr>
                  </a:outerShdw>
                </a:effectLst>
              </a:rPr>
              <a:t>Princely Top-Down &amp; Grassroots Movement Lutheranism Categorized @Magisterial Reform      </a:t>
            </a:r>
          </a:p>
        </p:txBody>
      </p:sp>
    </p:spTree>
    <p:extLst>
      <p:ext uri="{BB962C8B-B14F-4D97-AF65-F5344CB8AC3E}">
        <p14:creationId xmlns:p14="http://schemas.microsoft.com/office/powerpoint/2010/main" val="29008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fade">
                                      <p:cBhvr>
                                        <p:cTn id="7" dur="2000"/>
                                        <p:tgtEl>
                                          <p:spTgt spid="183298"/>
                                        </p:tgtEl>
                                      </p:cBhvr>
                                    </p:animEffect>
                                    <p:anim calcmode="lin" valueType="num">
                                      <p:cBhvr>
                                        <p:cTn id="8" dur="2000" fill="hold"/>
                                        <p:tgtEl>
                                          <p:spTgt spid="183298"/>
                                        </p:tgtEl>
                                        <p:attrNameLst>
                                          <p:attrName>ppt_w</p:attrName>
                                        </p:attrNameLst>
                                      </p:cBhvr>
                                      <p:tavLst>
                                        <p:tav tm="0" fmla="#ppt_w*sin(2.5*pi*$)">
                                          <p:val>
                                            <p:fltVal val="0"/>
                                          </p:val>
                                        </p:tav>
                                        <p:tav tm="100000">
                                          <p:val>
                                            <p:fltVal val="1"/>
                                          </p:val>
                                        </p:tav>
                                      </p:tavLst>
                                    </p:anim>
                                    <p:anim calcmode="lin" valueType="num">
                                      <p:cBhvr>
                                        <p:cTn id="9" dur="2000" fill="hold"/>
                                        <p:tgtEl>
                                          <p:spTgt spid="18329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3299">
                                            <p:txEl>
                                              <p:pRg st="0" end="0"/>
                                            </p:txEl>
                                          </p:spTgt>
                                        </p:tgtEl>
                                        <p:attrNameLst>
                                          <p:attrName>style.visibility</p:attrName>
                                        </p:attrNameLst>
                                      </p:cBhvr>
                                      <p:to>
                                        <p:strVal val="visible"/>
                                      </p:to>
                                    </p:set>
                                    <p:anim calcmode="lin" valueType="num">
                                      <p:cBhvr>
                                        <p:cTn id="14" dur="1000" fill="hold"/>
                                        <p:tgtEl>
                                          <p:spTgt spid="183299">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83299">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83299">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183299">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183299">
                                            <p:txEl>
                                              <p:pRg st="1" end="1"/>
                                            </p:txEl>
                                          </p:spTgt>
                                        </p:tgtEl>
                                        <p:attrNameLst>
                                          <p:attrName>style.visibility</p:attrName>
                                        </p:attrNameLst>
                                      </p:cBhvr>
                                      <p:to>
                                        <p:strVal val="visible"/>
                                      </p:to>
                                    </p:set>
                                    <p:anim calcmode="lin" valueType="num">
                                      <p:cBhvr>
                                        <p:cTn id="20" dur="1000" fill="hold"/>
                                        <p:tgtEl>
                                          <p:spTgt spid="183299">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83299">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83299">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83299">
                                            <p:txEl>
                                              <p:pRg st="1" end="1"/>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183299">
                                            <p:txEl>
                                              <p:pRg st="2" end="2"/>
                                            </p:txEl>
                                          </p:spTgt>
                                        </p:tgtEl>
                                        <p:attrNameLst>
                                          <p:attrName>style.visibility</p:attrName>
                                        </p:attrNameLst>
                                      </p:cBhvr>
                                      <p:to>
                                        <p:strVal val="visible"/>
                                      </p:to>
                                    </p:set>
                                    <p:anim calcmode="lin" valueType="num">
                                      <p:cBhvr>
                                        <p:cTn id="26" dur="1000" fill="hold"/>
                                        <p:tgtEl>
                                          <p:spTgt spid="183299">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183299">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183299">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183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00" y="152400"/>
            <a:ext cx="8305800" cy="1447800"/>
          </a:xfrm>
          <a:solidFill>
            <a:schemeClr val="accent1"/>
          </a:solidFill>
          <a:ln>
            <a:solidFill>
              <a:schemeClr val="hlink"/>
            </a:solidFill>
          </a:ln>
        </p:spPr>
        <p:txBody>
          <a:bodyPr/>
          <a:lstStyle/>
          <a:p>
            <a:pPr marL="1117600" indent="-1117600"/>
            <a:r>
              <a:rPr lang="en-US" dirty="0">
                <a:effectLst>
                  <a:outerShdw blurRad="38100" dist="38100" dir="2700000" algn="tl">
                    <a:srgbClr val="000000">
                      <a:alpha val="43137"/>
                    </a:srgbClr>
                  </a:outerShdw>
                </a:effectLst>
              </a:rPr>
              <a:t>PART I.  -  LUTHER’S  GOSPEL Story Not Journey Metaphor        </a:t>
            </a:r>
          </a:p>
        </p:txBody>
      </p:sp>
      <p:sp>
        <p:nvSpPr>
          <p:cNvPr id="79875" name="Rectangle 3"/>
          <p:cNvSpPr>
            <a:spLocks noGrp="1" noChangeArrowheads="1"/>
          </p:cNvSpPr>
          <p:nvPr>
            <p:ph sz="half" idx="1"/>
          </p:nvPr>
        </p:nvSpPr>
        <p:spPr>
          <a:xfrm>
            <a:off x="2209800" y="1752600"/>
            <a:ext cx="7772400" cy="1524000"/>
          </a:xfrm>
          <a:solidFill>
            <a:schemeClr val="hlink"/>
          </a:solidFill>
          <a:ln>
            <a:solidFill>
              <a:schemeClr val="accent1"/>
            </a:solidFill>
          </a:ln>
        </p:spPr>
        <p:txBody>
          <a:bodyPr/>
          <a:lstStyle/>
          <a:p>
            <a:pPr>
              <a:buFontTx/>
              <a:buNone/>
            </a:pPr>
            <a:r>
              <a:rPr lang="en-US" sz="2400" dirty="0">
                <a:effectLst>
                  <a:outerShdw blurRad="38100" dist="38100" dir="2700000" algn="tl">
                    <a:srgbClr val="000000">
                      <a:alpha val="43137"/>
                    </a:srgbClr>
                  </a:outerShdw>
                </a:effectLst>
              </a:rPr>
              <a:t>    Luther’s Gospel is essentially something all Christians believe:  the </a:t>
            </a:r>
            <a:r>
              <a:rPr lang="en-US" sz="2400" i="1" dirty="0">
                <a:effectLst>
                  <a:outerShdw blurRad="38100" dist="38100" dir="2700000" algn="tl">
                    <a:srgbClr val="000000">
                      <a:alpha val="43137"/>
                    </a:srgbClr>
                  </a:outerShdw>
                </a:effectLst>
              </a:rPr>
              <a:t>story</a:t>
            </a:r>
            <a:r>
              <a:rPr lang="en-US" sz="2400" dirty="0">
                <a:effectLst>
                  <a:outerShdw blurRad="38100" dist="38100" dir="2700000" algn="tl">
                    <a:srgbClr val="000000">
                      <a:alpha val="43137"/>
                    </a:srgbClr>
                  </a:outerShdw>
                </a:effectLst>
              </a:rPr>
              <a:t> of Christ dying for us sinners.  What is new &amp; controversial is Luther’s doctrine about the Gospel -  about how we are changed simply by believing it.</a:t>
            </a:r>
          </a:p>
        </p:txBody>
      </p:sp>
      <p:sp>
        <p:nvSpPr>
          <p:cNvPr id="79876" name="Rectangle 4"/>
          <p:cNvSpPr>
            <a:spLocks noGrp="1" noChangeArrowheads="1"/>
          </p:cNvSpPr>
          <p:nvPr>
            <p:ph type="body" sz="half" idx="2"/>
          </p:nvPr>
        </p:nvSpPr>
        <p:spPr>
          <a:xfrm>
            <a:off x="2209800" y="3581400"/>
            <a:ext cx="7772400" cy="3276600"/>
          </a:xfrm>
        </p:spPr>
        <p:txBody>
          <a:bodyPr/>
          <a:lstStyle/>
          <a:p>
            <a:r>
              <a:rPr lang="en-US" sz="1600" dirty="0">
                <a:solidFill>
                  <a:schemeClr val="hlink"/>
                </a:solidFill>
                <a:effectLst>
                  <a:outerShdw blurRad="38100" dist="38100" dir="2700000" algn="tl">
                    <a:srgbClr val="000000">
                      <a:alpha val="43137"/>
                    </a:srgbClr>
                  </a:outerShdw>
                </a:effectLst>
              </a:rPr>
              <a:t>Definition:  The gospel is the good news about Christ, a story containing his promises.  The four gospels are different ways of telling this one story.</a:t>
            </a:r>
          </a:p>
          <a:p>
            <a:r>
              <a:rPr lang="en-US" sz="1600" dirty="0">
                <a:solidFill>
                  <a:schemeClr val="hlink"/>
                </a:solidFill>
                <a:effectLst>
                  <a:outerShdw blurRad="38100" dist="38100" dir="2700000" algn="tl">
                    <a:srgbClr val="000000">
                      <a:alpha val="43137"/>
                    </a:srgbClr>
                  </a:outerShdw>
                </a:effectLst>
              </a:rPr>
              <a:t>Content:  What the gospel says is what is summarized in the creed.  The content of the gospels is included in the O. T.  because it prophesies and promises Christ’s coming.</a:t>
            </a:r>
          </a:p>
          <a:p>
            <a:r>
              <a:rPr lang="en-US" sz="1600" dirty="0">
                <a:solidFill>
                  <a:schemeClr val="hlink"/>
                </a:solidFill>
                <a:effectLst>
                  <a:outerShdw blurRad="38100" dist="38100" dir="2700000" algn="tl">
                    <a:srgbClr val="000000">
                      <a:alpha val="43137"/>
                    </a:srgbClr>
                  </a:outerShdw>
                </a:effectLst>
              </a:rPr>
              <a:t>Doctrines In The Gospel:  The Gospel contains teachings.</a:t>
            </a:r>
          </a:p>
          <a:p>
            <a:r>
              <a:rPr lang="en-US" sz="1600" dirty="0">
                <a:solidFill>
                  <a:schemeClr val="hlink"/>
                </a:solidFill>
                <a:effectLst>
                  <a:outerShdw blurRad="38100" dist="38100" dir="2700000" algn="tl">
                    <a:srgbClr val="000000">
                      <a:alpha val="43137"/>
                    </a:srgbClr>
                  </a:outerShdw>
                </a:effectLst>
              </a:rPr>
              <a:t>Doctrines About The Gospel:  Teachings as to how the Gospel of Christ saves us. </a:t>
            </a:r>
          </a:p>
          <a:p>
            <a:r>
              <a:rPr lang="en-US" sz="1600" dirty="0">
                <a:solidFill>
                  <a:schemeClr val="hlink"/>
                </a:solidFill>
                <a:effectLst>
                  <a:outerShdw blurRad="38100" dist="38100" dir="2700000" algn="tl">
                    <a:srgbClr val="000000">
                      <a:alpha val="43137"/>
                    </a:srgbClr>
                  </a:outerShdw>
                </a:effectLst>
              </a:rPr>
              <a:t>Gospel As Promise:  According to Luther’s doctrine about the Gospel, it is not only a story, but also a promise contained in the story, about how Christ is given to believers. </a:t>
            </a:r>
          </a:p>
          <a:p>
            <a:r>
              <a:rPr lang="en-US" sz="1600" i="1" dirty="0">
                <a:solidFill>
                  <a:schemeClr val="hlink"/>
                </a:solidFill>
                <a:effectLst>
                  <a:outerShdw blurRad="38100" dist="38100" dir="2700000" algn="tl">
                    <a:srgbClr val="000000">
                      <a:alpha val="43137"/>
                    </a:srgbClr>
                  </a:outerShdw>
                </a:effectLst>
              </a:rPr>
              <a:t>Pro me</a:t>
            </a:r>
            <a:r>
              <a:rPr lang="en-US" sz="1600" dirty="0">
                <a:solidFill>
                  <a:schemeClr val="hlink"/>
                </a:solidFill>
                <a:effectLst>
                  <a:outerShdw blurRad="38100" dist="38100" dir="2700000" algn="tl">
                    <a:srgbClr val="000000">
                      <a:alpha val="43137"/>
                    </a:srgbClr>
                  </a:outerShdw>
                </a:effectLst>
              </a:rPr>
              <a:t>:  Faith in the Gospel means not just believing that the story is true – fides </a:t>
            </a:r>
            <a:r>
              <a:rPr lang="en-US" sz="1600" dirty="0" err="1">
                <a:solidFill>
                  <a:schemeClr val="hlink"/>
                </a:solidFill>
                <a:effectLst>
                  <a:outerShdw blurRad="38100" dist="38100" dir="2700000" algn="tl">
                    <a:srgbClr val="000000">
                      <a:alpha val="43137"/>
                    </a:srgbClr>
                  </a:outerShdw>
                </a:effectLst>
              </a:rPr>
              <a:t>historica</a:t>
            </a:r>
            <a:r>
              <a:rPr lang="en-US" sz="1600" dirty="0">
                <a:solidFill>
                  <a:schemeClr val="hlink"/>
                </a:solidFill>
                <a:effectLst>
                  <a:outerShdw blurRad="38100" dist="38100" dir="2700000" algn="tl">
                    <a:srgbClr val="000000">
                      <a:alpha val="43137"/>
                    </a:srgbClr>
                  </a:outerShdw>
                </a:effectLst>
              </a:rPr>
              <a:t> – but also believing that what Christ did he did “for me.”  The “pro me” aspect does not mean the story is all about me but that I am included because He died “for me.”</a:t>
            </a:r>
            <a:r>
              <a:rPr lang="en-US" sz="1600" dirty="0">
                <a:effectLst>
                  <a:outerShdw blurRad="38100" dist="38100" dir="2700000" algn="tl">
                    <a:srgbClr val="000000">
                      <a:alpha val="43137"/>
                    </a:srgbClr>
                  </a:outerShdw>
                </a:effectLst>
              </a:rPr>
              <a:t> </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539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anim calcmode="lin" valueType="num">
                                      <p:cBhvr>
                                        <p:cTn id="7" dur="1000" fill="hold"/>
                                        <p:tgtEl>
                                          <p:spTgt spid="798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98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98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98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9876">
                                            <p:txEl>
                                              <p:pRg st="1" end="1"/>
                                            </p:txEl>
                                          </p:spTgt>
                                        </p:tgtEl>
                                        <p:attrNameLst>
                                          <p:attrName>style.visibility</p:attrName>
                                        </p:attrNameLst>
                                      </p:cBhvr>
                                      <p:to>
                                        <p:strVal val="visible"/>
                                      </p:to>
                                    </p:set>
                                    <p:anim calcmode="lin" valueType="num">
                                      <p:cBhvr>
                                        <p:cTn id="15" dur="1000" fill="hold"/>
                                        <p:tgtEl>
                                          <p:spTgt spid="798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98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98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98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9876">
                                            <p:txEl>
                                              <p:pRg st="2" end="2"/>
                                            </p:txEl>
                                          </p:spTgt>
                                        </p:tgtEl>
                                        <p:attrNameLst>
                                          <p:attrName>style.visibility</p:attrName>
                                        </p:attrNameLst>
                                      </p:cBhvr>
                                      <p:to>
                                        <p:strVal val="visible"/>
                                      </p:to>
                                    </p:set>
                                    <p:anim calcmode="lin" valueType="num">
                                      <p:cBhvr>
                                        <p:cTn id="23" dur="1000" fill="hold"/>
                                        <p:tgtEl>
                                          <p:spTgt spid="798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98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98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98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9876">
                                            <p:txEl>
                                              <p:pRg st="3" end="3"/>
                                            </p:txEl>
                                          </p:spTgt>
                                        </p:tgtEl>
                                        <p:attrNameLst>
                                          <p:attrName>style.visibility</p:attrName>
                                        </p:attrNameLst>
                                      </p:cBhvr>
                                      <p:to>
                                        <p:strVal val="visible"/>
                                      </p:to>
                                    </p:set>
                                    <p:anim calcmode="lin" valueType="num">
                                      <p:cBhvr>
                                        <p:cTn id="31" dur="1000" fill="hold"/>
                                        <p:tgtEl>
                                          <p:spTgt spid="798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98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98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98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9876">
                                            <p:txEl>
                                              <p:pRg st="4" end="4"/>
                                            </p:txEl>
                                          </p:spTgt>
                                        </p:tgtEl>
                                        <p:attrNameLst>
                                          <p:attrName>style.visibility</p:attrName>
                                        </p:attrNameLst>
                                      </p:cBhvr>
                                      <p:to>
                                        <p:strVal val="visible"/>
                                      </p:to>
                                    </p:set>
                                    <p:anim calcmode="lin" valueType="num">
                                      <p:cBhvr>
                                        <p:cTn id="39" dur="1000" fill="hold"/>
                                        <p:tgtEl>
                                          <p:spTgt spid="7987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987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987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987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9876">
                                            <p:txEl>
                                              <p:pRg st="5" end="5"/>
                                            </p:txEl>
                                          </p:spTgt>
                                        </p:tgtEl>
                                        <p:attrNameLst>
                                          <p:attrName>style.visibility</p:attrName>
                                        </p:attrNameLst>
                                      </p:cBhvr>
                                      <p:to>
                                        <p:strVal val="visible"/>
                                      </p:to>
                                    </p:set>
                                    <p:anim calcmode="lin" valueType="num">
                                      <p:cBhvr>
                                        <p:cTn id="47" dur="1000" fill="hold"/>
                                        <p:tgtEl>
                                          <p:spTgt spid="7987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987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987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987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21133"/>
            <a:ext cx="12192000" cy="6858000"/>
          </a:xfrm>
          <a:prstGeom prst="rect">
            <a:avLst/>
          </a:prstGeom>
        </p:spPr>
      </p:pic>
      <p:sp>
        <p:nvSpPr>
          <p:cNvPr id="4" name="Rectangle 3"/>
          <p:cNvSpPr/>
          <p:nvPr/>
        </p:nvSpPr>
        <p:spPr>
          <a:xfrm>
            <a:off x="566687" y="312004"/>
            <a:ext cx="10964378"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443789" y="1143001"/>
            <a:ext cx="9134375"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Chalcedonian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4509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HABIT_block.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7239787" y="1376312"/>
            <a:ext cx="4647414" cy="304698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   event</a:t>
            </a:r>
          </a:p>
        </p:txBody>
      </p:sp>
    </p:spTree>
    <p:extLst>
      <p:ext uri="{BB962C8B-B14F-4D97-AF65-F5344CB8AC3E}">
        <p14:creationId xmlns:p14="http://schemas.microsoft.com/office/powerpoint/2010/main" val="9268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8C9E-EA8A-4A69-9D6D-0CCD0EA070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3C0A00D-E0D5-4A8C-B061-75F75533C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5586"/>
          </a:xfrm>
          <a:prstGeom prst="rect">
            <a:avLst/>
          </a:prstGeom>
        </p:spPr>
      </p:pic>
    </p:spTree>
    <p:extLst>
      <p:ext uri="{BB962C8B-B14F-4D97-AF65-F5344CB8AC3E}">
        <p14:creationId xmlns:p14="http://schemas.microsoft.com/office/powerpoint/2010/main" val="1599987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152400"/>
            <a:ext cx="7772400" cy="1371600"/>
          </a:xfrm>
          <a:ln>
            <a:solidFill>
              <a:schemeClr val="hlink"/>
            </a:solidFill>
          </a:ln>
        </p:spPr>
        <p:txBody>
          <a:bodyPr/>
          <a:lstStyle/>
          <a:p>
            <a:r>
              <a:rPr lang="en-US" dirty="0">
                <a:effectLst>
                  <a:outerShdw blurRad="38100" dist="38100" dir="2700000" algn="tl">
                    <a:srgbClr val="000000">
                      <a:alpha val="43137"/>
                    </a:srgbClr>
                  </a:outerShdw>
                </a:effectLst>
              </a:rPr>
              <a:t>Subtext IB: Hearing The Gospel</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Christ The Gift Not The Road</a:t>
            </a:r>
            <a:r>
              <a:rPr lang="en-US" dirty="0">
                <a:effectLst>
                  <a:outerShdw blurRad="38100" dist="38100" dir="2700000" algn="tl">
                    <a:srgbClr val="000000">
                      <a:alpha val="43137"/>
                    </a:srgbClr>
                  </a:outerShdw>
                </a:effectLst>
              </a:rPr>
              <a:t> </a:t>
            </a:r>
          </a:p>
        </p:txBody>
      </p:sp>
      <p:sp>
        <p:nvSpPr>
          <p:cNvPr id="80899" name="Rectangle 3"/>
          <p:cNvSpPr>
            <a:spLocks noGrp="1" noChangeArrowheads="1"/>
          </p:cNvSpPr>
          <p:nvPr>
            <p:ph sz="half" idx="1"/>
          </p:nvPr>
        </p:nvSpPr>
        <p:spPr>
          <a:xfrm>
            <a:off x="2209800" y="1676400"/>
            <a:ext cx="7772400" cy="1981200"/>
          </a:xfrm>
          <a:solidFill>
            <a:schemeClr val="hlink"/>
          </a:solidFill>
          <a:ln>
            <a:solidFill>
              <a:schemeClr val="hlink"/>
            </a:solidFill>
          </a:ln>
        </p:spPr>
        <p:txBody>
          <a:bodyPr/>
          <a:lstStyle/>
          <a:p>
            <a:pPr>
              <a:buFontTx/>
              <a:buNone/>
            </a:pPr>
            <a:r>
              <a:rPr lang="en-US" sz="2400" dirty="0"/>
              <a:t>     </a:t>
            </a:r>
            <a:r>
              <a:rPr lang="en-US" sz="2400" dirty="0">
                <a:effectLst>
                  <a:outerShdw blurRad="38100" dist="38100" dir="2700000" algn="tl">
                    <a:srgbClr val="000000">
                      <a:alpha val="43137"/>
                    </a:srgbClr>
                  </a:outerShdw>
                </a:effectLst>
              </a:rPr>
              <a:t>For the mature Luther,  the Gospel includes a divine </a:t>
            </a:r>
            <a:r>
              <a:rPr lang="en-US" sz="2400" i="1" dirty="0">
                <a:effectLst>
                  <a:outerShdw blurRad="38100" dist="38100" dir="2700000" algn="tl">
                    <a:srgbClr val="000000">
                      <a:alpha val="43137"/>
                    </a:srgbClr>
                  </a:outerShdw>
                </a:effectLst>
              </a:rPr>
              <a:t>promise</a:t>
            </a:r>
            <a:r>
              <a:rPr lang="en-US" sz="2400" dirty="0">
                <a:effectLst>
                  <a:outerShdw blurRad="38100" dist="38100" dir="2700000" algn="tl">
                    <a:srgbClr val="000000">
                      <a:alpha val="43137"/>
                    </a:srgbClr>
                  </a:outerShdw>
                </a:effectLst>
              </a:rPr>
              <a:t> of forgiveness, which forbids us from regarding ourselves as God’s enemies.  In </a:t>
            </a:r>
            <a:r>
              <a:rPr lang="en-US" sz="2400" u="sng" dirty="0">
                <a:effectLst>
                  <a:outerShdw blurRad="38100" dist="38100" dir="2700000" algn="tl">
                    <a:srgbClr val="000000">
                      <a:alpha val="43137"/>
                    </a:srgbClr>
                  </a:outerShdw>
                </a:effectLst>
              </a:rPr>
              <a:t>The Freedom of  a Christian</a:t>
            </a:r>
            <a:r>
              <a:rPr lang="en-US" sz="2400" dirty="0">
                <a:effectLst>
                  <a:outerShdw blurRad="38100" dist="38100" dir="2700000" algn="tl">
                    <a:srgbClr val="000000">
                      <a:alpha val="43137"/>
                    </a:srgbClr>
                  </a:outerShdw>
                </a:effectLst>
              </a:rPr>
              <a:t>,  Luther described this as a wedding vow that gives us a divine bridegroom, together with all that is his.</a:t>
            </a:r>
            <a:r>
              <a:rPr lang="en-US" sz="2800" dirty="0">
                <a:effectLst>
                  <a:outerShdw blurRad="38100" dist="38100" dir="2700000" algn="tl">
                    <a:srgbClr val="000000">
                      <a:alpha val="43137"/>
                    </a:srgbClr>
                  </a:outerShdw>
                </a:effectLst>
              </a:rPr>
              <a:t>  </a:t>
            </a:r>
          </a:p>
        </p:txBody>
      </p:sp>
      <p:sp>
        <p:nvSpPr>
          <p:cNvPr id="80900" name="Rectangle 4"/>
          <p:cNvSpPr>
            <a:spLocks noGrp="1" noChangeArrowheads="1"/>
          </p:cNvSpPr>
          <p:nvPr>
            <p:ph type="body" sz="half" idx="2"/>
          </p:nvPr>
        </p:nvSpPr>
        <p:spPr>
          <a:xfrm>
            <a:off x="2438400" y="3657600"/>
            <a:ext cx="7848600" cy="3200400"/>
          </a:xfrm>
        </p:spPr>
        <p:txBody>
          <a:bodyPr/>
          <a:lstStyle/>
          <a:p>
            <a:pPr>
              <a:lnSpc>
                <a:spcPct val="90000"/>
              </a:lnSpc>
            </a:pPr>
            <a:r>
              <a:rPr lang="en-US" sz="1600" dirty="0">
                <a:solidFill>
                  <a:schemeClr val="hlink"/>
                </a:solidFill>
                <a:effectLst>
                  <a:outerShdw blurRad="38100" dist="38100" dir="2700000" algn="tl">
                    <a:srgbClr val="000000">
                      <a:alpha val="43137"/>
                    </a:srgbClr>
                  </a:outerShdw>
                </a:effectLst>
              </a:rPr>
              <a:t>Modifies the Augustinian paradigm of spirituality, because Christ is not just the way, the road we take on our pilgrimage to God, but God coming to us and making Himself ours.</a:t>
            </a:r>
          </a:p>
          <a:p>
            <a:pPr>
              <a:lnSpc>
                <a:spcPct val="90000"/>
              </a:lnSpc>
            </a:pPr>
            <a:r>
              <a:rPr lang="en-US" sz="1600" dirty="0">
                <a:solidFill>
                  <a:schemeClr val="hlink"/>
                </a:solidFill>
                <a:effectLst>
                  <a:outerShdw blurRad="38100" dist="38100" dir="2700000" algn="tl">
                    <a:srgbClr val="000000">
                      <a:alpha val="43137"/>
                    </a:srgbClr>
                  </a:outerShdw>
                </a:effectLst>
              </a:rPr>
              <a:t>Gospel and Law are two different genres with two different purposes and two different effects on those that believe them.</a:t>
            </a:r>
          </a:p>
          <a:p>
            <a:pPr>
              <a:lnSpc>
                <a:spcPct val="90000"/>
              </a:lnSpc>
            </a:pPr>
            <a:r>
              <a:rPr lang="en-US" sz="1600" dirty="0">
                <a:solidFill>
                  <a:schemeClr val="hlink"/>
                </a:solidFill>
                <a:effectLst>
                  <a:outerShdw blurRad="38100" dist="38100" dir="2700000" algn="tl">
                    <a:srgbClr val="000000">
                      <a:alpha val="43137"/>
                    </a:srgbClr>
                  </a:outerShdw>
                </a:effectLst>
              </a:rPr>
              <a:t>The Law tells us what to do and cannot by itself save us.  Its first purpose is “civil” to restrain and punish evil outwardly.  Its second purpose is in its causal relation to our  “evangelical despair” which in turn humbles and prepares us to receive gladly the gospel of good news.</a:t>
            </a:r>
          </a:p>
          <a:p>
            <a:pPr>
              <a:lnSpc>
                <a:spcPct val="90000"/>
              </a:lnSpc>
            </a:pPr>
            <a:r>
              <a:rPr lang="en-US" sz="1600" dirty="0">
                <a:solidFill>
                  <a:schemeClr val="hlink"/>
                </a:solidFill>
                <a:effectLst>
                  <a:outerShdw blurRad="38100" dist="38100" dir="2700000" algn="tl">
                    <a:srgbClr val="000000">
                      <a:alpha val="43137"/>
                    </a:srgbClr>
                  </a:outerShdw>
                </a:effectLst>
              </a:rPr>
              <a:t>Whereby Law is about ritual ceremony and proper technique or obedience and what we do,  Gospel is about what Christ does.  The Gospel is not so much for gleaning practical advice as it is for having a practical effect.</a:t>
            </a:r>
          </a:p>
          <a:p>
            <a:pPr>
              <a:lnSpc>
                <a:spcPct val="90000"/>
              </a:lnSpc>
            </a:pPr>
            <a:r>
              <a:rPr lang="en-US" sz="1600" dirty="0">
                <a:solidFill>
                  <a:schemeClr val="hlink"/>
                </a:solidFill>
                <a:effectLst>
                  <a:outerShdw blurRad="38100" dist="38100" dir="2700000" algn="tl">
                    <a:srgbClr val="000000">
                      <a:alpha val="43137"/>
                    </a:srgbClr>
                  </a:outerShdw>
                </a:effectLst>
              </a:rPr>
              <a:t>The Gospel contains words that change those that believe them from the inside out. Thus,  In its effect, God’s Gospel – cheers, comforts, &amp; consoles.</a:t>
            </a:r>
            <a:r>
              <a:rPr lang="en-US" sz="1000" dirty="0">
                <a:solidFill>
                  <a:schemeClr val="hlink"/>
                </a:solidFill>
                <a:effectLst>
                  <a:outerShdw blurRad="38100" dist="38100" dir="2700000" algn="tl">
                    <a:srgbClr val="000000">
                      <a:alpha val="43137"/>
                    </a:srgbClr>
                  </a:outerShdw>
                </a:effectLst>
              </a:rPr>
              <a:t>  </a:t>
            </a:r>
          </a:p>
          <a:p>
            <a:pPr>
              <a:lnSpc>
                <a:spcPct val="90000"/>
              </a:lnSpc>
            </a:pPr>
            <a:endParaRPr lang="en-US" sz="1000" dirty="0">
              <a:solidFill>
                <a:schemeClr val="hlink"/>
              </a:solidFill>
            </a:endParaRPr>
          </a:p>
        </p:txBody>
      </p:sp>
    </p:spTree>
    <p:extLst>
      <p:ext uri="{BB962C8B-B14F-4D97-AF65-F5344CB8AC3E}">
        <p14:creationId xmlns:p14="http://schemas.microsoft.com/office/powerpoint/2010/main" val="10191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p:cTn id="7" dur="1000" fill="hold"/>
                                        <p:tgtEl>
                                          <p:spTgt spid="8090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090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0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0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0900">
                                            <p:txEl>
                                              <p:pRg st="1" end="1"/>
                                            </p:txEl>
                                          </p:spTgt>
                                        </p:tgtEl>
                                        <p:attrNameLst>
                                          <p:attrName>style.visibility</p:attrName>
                                        </p:attrNameLst>
                                      </p:cBhvr>
                                      <p:to>
                                        <p:strVal val="visible"/>
                                      </p:to>
                                    </p:set>
                                    <p:anim calcmode="lin" valueType="num">
                                      <p:cBhvr>
                                        <p:cTn id="15" dur="1000" fill="hold"/>
                                        <p:tgtEl>
                                          <p:spTgt spid="8090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090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090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090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0900">
                                            <p:txEl>
                                              <p:pRg st="2" end="2"/>
                                            </p:txEl>
                                          </p:spTgt>
                                        </p:tgtEl>
                                        <p:attrNameLst>
                                          <p:attrName>style.visibility</p:attrName>
                                        </p:attrNameLst>
                                      </p:cBhvr>
                                      <p:to>
                                        <p:strVal val="visible"/>
                                      </p:to>
                                    </p:set>
                                    <p:anim calcmode="lin" valueType="num">
                                      <p:cBhvr>
                                        <p:cTn id="23" dur="1000" fill="hold"/>
                                        <p:tgtEl>
                                          <p:spTgt spid="8090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090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090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090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0900">
                                            <p:txEl>
                                              <p:pRg st="3" end="3"/>
                                            </p:txEl>
                                          </p:spTgt>
                                        </p:tgtEl>
                                        <p:attrNameLst>
                                          <p:attrName>style.visibility</p:attrName>
                                        </p:attrNameLst>
                                      </p:cBhvr>
                                      <p:to>
                                        <p:strVal val="visible"/>
                                      </p:to>
                                    </p:set>
                                    <p:anim calcmode="lin" valueType="num">
                                      <p:cBhvr>
                                        <p:cTn id="31" dur="1000" fill="hold"/>
                                        <p:tgtEl>
                                          <p:spTgt spid="8090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090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090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090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0900">
                                            <p:txEl>
                                              <p:pRg st="4" end="4"/>
                                            </p:txEl>
                                          </p:spTgt>
                                        </p:tgtEl>
                                        <p:attrNameLst>
                                          <p:attrName>style.visibility</p:attrName>
                                        </p:attrNameLst>
                                      </p:cBhvr>
                                      <p:to>
                                        <p:strVal val="visible"/>
                                      </p:to>
                                    </p:set>
                                    <p:anim calcmode="lin" valueType="num">
                                      <p:cBhvr>
                                        <p:cTn id="39" dur="1000" fill="hold"/>
                                        <p:tgtEl>
                                          <p:spTgt spid="8090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090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090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090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97187" name="Text Box 3"/>
          <p:cNvSpPr txBox="1">
            <a:spLocks noChangeArrowheads="1"/>
          </p:cNvSpPr>
          <p:nvPr/>
        </p:nvSpPr>
        <p:spPr bwMode="auto">
          <a:xfrm>
            <a:off x="4489856" y="6096000"/>
            <a:ext cx="1964512" cy="338554"/>
          </a:xfrm>
          <a:prstGeom prst="rect">
            <a:avLst/>
          </a:prstGeom>
          <a:solidFill>
            <a:srgbClr val="FFFFFF"/>
          </a:solidFill>
          <a:ln w="9525">
            <a:noFill/>
            <a:miter lim="800000"/>
            <a:headEnd/>
            <a:tailEnd/>
          </a:ln>
          <a:effectLst/>
        </p:spPr>
        <p:txBody>
          <a:bodyPr wrap="none">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Middle Eastern Bride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0418"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“Latin,  meaning </a:t>
            </a:r>
            <a:r>
              <a:rPr lang="en-US" sz="4000" b="1">
                <a:solidFill>
                  <a:srgbClr val="FFFF00"/>
                </a:solidFill>
                <a:effectLst>
                  <a:outerShdw blurRad="38100" dist="38100" dir="2700000" algn="tl">
                    <a:srgbClr val="000000"/>
                  </a:outerShdw>
                </a:effectLst>
                <a:latin typeface="Old English Text MT" pitchFamily="66" charset="0"/>
              </a:rPr>
              <a:t> ‘order of salvation,’</a:t>
            </a:r>
            <a:r>
              <a:rPr lang="en-US" sz="4000">
                <a:solidFill>
                  <a:srgbClr val="FFFF00"/>
                </a:solidFill>
                <a:effectLst>
                  <a:outerShdw blurRad="38100" dist="38100" dir="2700000" algn="tl">
                    <a:srgbClr val="000000"/>
                  </a:outerShdw>
                </a:effectLst>
                <a:latin typeface="Old English Text MT" pitchFamily="66" charset="0"/>
              </a:rPr>
              <a:t> that is, succession of events in God’s salvific program.  Although both the Catholic and Reformed traditions believe salvation comes only through Christ, they diverge dramatically regarding the ordo salutis.”</a:t>
            </a:r>
          </a:p>
          <a:p>
            <a:pPr>
              <a:lnSpc>
                <a:spcPct val="90000"/>
              </a:lnSpc>
              <a:buFont typeface="Wingdings" pitchFamily="2" charset="2"/>
              <a:buNone/>
            </a:pPr>
            <a:r>
              <a:rPr lang="en-US" sz="5400" b="1">
                <a:solidFill>
                  <a:srgbClr val="FFFF00"/>
                </a:solidFill>
                <a:effectLst>
                  <a:outerShdw blurRad="38100" dist="38100" dir="2700000" algn="tl">
                    <a:srgbClr val="000000"/>
                  </a:outerShdw>
                </a:effectLst>
                <a:latin typeface="Old English Text MT" pitchFamily="66" charset="0"/>
              </a:rPr>
              <a:t>     </a:t>
            </a:r>
            <a:endParaRPr lang="en-US" sz="3600"/>
          </a:p>
        </p:txBody>
      </p:sp>
      <p:sp>
        <p:nvSpPr>
          <p:cNvPr id="3260419" name="WordArt 3"/>
          <p:cNvSpPr>
            <a:spLocks noChangeArrowheads="1" noChangeShapeType="1" noTextEdit="1"/>
          </p:cNvSpPr>
          <p:nvPr/>
        </p:nvSpPr>
        <p:spPr bwMode="auto">
          <a:xfrm>
            <a:off x="1524000" y="22860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"Ordo Salutis"</a:t>
            </a:r>
          </a:p>
        </p:txBody>
      </p:sp>
      <p:sp>
        <p:nvSpPr>
          <p:cNvPr id="32604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3736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0419"/>
                                        </p:tgtEl>
                                        <p:attrNameLst>
                                          <p:attrName>style.visibility</p:attrName>
                                        </p:attrNameLst>
                                      </p:cBhvr>
                                      <p:to>
                                        <p:strVal val="visible"/>
                                      </p:to>
                                    </p:set>
                                    <p:anim calcmode="lin" valueType="num">
                                      <p:cBhvr>
                                        <p:cTn id="7" dur="5000" fill="hold"/>
                                        <p:tgtEl>
                                          <p:spTgt spid="3260419"/>
                                        </p:tgtEl>
                                        <p:attrNameLst>
                                          <p:attrName>ppt_w</p:attrName>
                                        </p:attrNameLst>
                                      </p:cBhvr>
                                      <p:tavLst>
                                        <p:tav tm="0" fmla="#ppt_w*sin(2.5*pi*$)">
                                          <p:val>
                                            <p:fltVal val="0"/>
                                          </p:val>
                                        </p:tav>
                                        <p:tav tm="100000">
                                          <p:val>
                                            <p:fltVal val="1"/>
                                          </p:val>
                                        </p:tav>
                                      </p:tavLst>
                                    </p:anim>
                                    <p:anim calcmode="lin" valueType="num">
                                      <p:cBhvr>
                                        <p:cTn id="8" dur="5000" fill="hold"/>
                                        <p:tgtEl>
                                          <p:spTgt spid="32604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0418">
                                            <p:txEl>
                                              <p:pRg st="2" end="2"/>
                                            </p:txEl>
                                          </p:spTgt>
                                        </p:tgtEl>
                                        <p:attrNameLst>
                                          <p:attrName>style.visibility</p:attrName>
                                        </p:attrNameLst>
                                      </p:cBhvr>
                                      <p:to>
                                        <p:strVal val="visible"/>
                                      </p:to>
                                    </p:set>
                                    <p:animEffect transition="in" filter="wipe(left)">
                                      <p:cBhvr>
                                        <p:cTn id="13" dur="500"/>
                                        <p:tgtEl>
                                          <p:spTgt spid="32604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60418">
                                            <p:txEl>
                                              <p:pRg st="1" end="1"/>
                                            </p:txEl>
                                          </p:spTgt>
                                        </p:tgtEl>
                                        <p:attrNameLst>
                                          <p:attrName>style.visibility</p:attrName>
                                        </p:attrNameLst>
                                      </p:cBhvr>
                                      <p:to>
                                        <p:strVal val="visible"/>
                                      </p:to>
                                    </p:set>
                                    <p:animEffect transition="in" filter="wipe(left)">
                                      <p:cBhvr>
                                        <p:cTn id="18" dur="500"/>
                                        <p:tgtEl>
                                          <p:spTgt spid="32604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60420"/>
                                        </p:tgtEl>
                                        <p:attrNameLst>
                                          <p:attrName>style.visibility</p:attrName>
                                        </p:attrNameLst>
                                      </p:cBhvr>
                                      <p:to>
                                        <p:strVal val="visible"/>
                                      </p:to>
                                    </p:set>
                                    <p:anim calcmode="lin" valueType="num">
                                      <p:cBhvr>
                                        <p:cTn id="23" dur="500" fill="hold"/>
                                        <p:tgtEl>
                                          <p:spTgt spid="3260420"/>
                                        </p:tgtEl>
                                        <p:attrNameLst>
                                          <p:attrName>ppt_w</p:attrName>
                                        </p:attrNameLst>
                                      </p:cBhvr>
                                      <p:tavLst>
                                        <p:tav tm="0">
                                          <p:val>
                                            <p:fltVal val="0"/>
                                          </p:val>
                                        </p:tav>
                                        <p:tav tm="100000">
                                          <p:val>
                                            <p:strVal val="#ppt_w"/>
                                          </p:val>
                                        </p:tav>
                                      </p:tavLst>
                                    </p:anim>
                                    <p:anim calcmode="lin" valueType="num">
                                      <p:cBhvr>
                                        <p:cTn id="24" dur="500" fill="hold"/>
                                        <p:tgtEl>
                                          <p:spTgt spid="3260420"/>
                                        </p:tgtEl>
                                        <p:attrNameLst>
                                          <p:attrName>ppt_h</p:attrName>
                                        </p:attrNameLst>
                                      </p:cBhvr>
                                      <p:tavLst>
                                        <p:tav tm="0">
                                          <p:val>
                                            <p:fltVal val="0"/>
                                          </p:val>
                                        </p:tav>
                                        <p:tav tm="100000">
                                          <p:val>
                                            <p:strVal val="#ppt_h"/>
                                          </p:val>
                                        </p:tav>
                                      </p:tavLst>
                                    </p:anim>
                                    <p:anim calcmode="lin" valueType="num">
                                      <p:cBhvr>
                                        <p:cTn id="25" dur="500" fill="hold"/>
                                        <p:tgtEl>
                                          <p:spTgt spid="3260420"/>
                                        </p:tgtEl>
                                        <p:attrNameLst>
                                          <p:attrName>ppt_x</p:attrName>
                                        </p:attrNameLst>
                                      </p:cBhvr>
                                      <p:tavLst>
                                        <p:tav tm="0">
                                          <p:val>
                                            <p:fltVal val="0.5"/>
                                          </p:val>
                                        </p:tav>
                                        <p:tav tm="100000">
                                          <p:val>
                                            <p:strVal val="#ppt_x"/>
                                          </p:val>
                                        </p:tav>
                                      </p:tavLst>
                                    </p:anim>
                                    <p:anim calcmode="lin" valueType="num">
                                      <p:cBhvr>
                                        <p:cTn id="26" dur="500" fill="hold"/>
                                        <p:tgtEl>
                                          <p:spTgt spid="32604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18" grpId="0" build="p" autoUpdateAnimBg="0" rev="1"/>
      <p:bldP spid="3260419" grpId="0" animBg="1"/>
      <p:bldP spid="3260420"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2209800" y="152400"/>
            <a:ext cx="7772400" cy="1371600"/>
          </a:xfrm>
          <a:ln>
            <a:solidFill>
              <a:schemeClr val="hlink"/>
            </a:solidFill>
          </a:ln>
        </p:spPr>
        <p:txBody>
          <a:bodyPr/>
          <a:lstStyle/>
          <a:p>
            <a:r>
              <a:rPr lang="en-US" dirty="0">
                <a:effectLst>
                  <a:outerShdw blurRad="38100" dist="38100" dir="2700000" algn="tl">
                    <a:srgbClr val="000000">
                      <a:alpha val="43137"/>
                    </a:srgbClr>
                  </a:outerShdw>
                </a:effectLst>
              </a:rPr>
              <a:t>Subtext IB: Hearing The Gospel</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Christ The Gift Not The Road</a:t>
            </a:r>
            <a:r>
              <a:rPr lang="en-US" dirty="0">
                <a:effectLst>
                  <a:outerShdw blurRad="38100" dist="38100" dir="2700000" algn="tl">
                    <a:srgbClr val="000000">
                      <a:alpha val="43137"/>
                    </a:srgbClr>
                  </a:outerShdw>
                </a:effectLst>
              </a:rPr>
              <a:t> </a:t>
            </a:r>
          </a:p>
        </p:txBody>
      </p:sp>
      <p:sp>
        <p:nvSpPr>
          <p:cNvPr id="231427" name="Rectangle 3"/>
          <p:cNvSpPr>
            <a:spLocks noGrp="1" noChangeArrowheads="1"/>
          </p:cNvSpPr>
          <p:nvPr>
            <p:ph sz="half" idx="1"/>
          </p:nvPr>
        </p:nvSpPr>
        <p:spPr>
          <a:xfrm>
            <a:off x="2209800" y="1676400"/>
            <a:ext cx="7772400" cy="1981200"/>
          </a:xfrm>
          <a:solidFill>
            <a:schemeClr val="hlink"/>
          </a:solidFill>
          <a:ln>
            <a:solidFill>
              <a:schemeClr val="hlink"/>
            </a:solidFill>
          </a:ln>
        </p:spPr>
        <p:txBody>
          <a:bodyPr/>
          <a:lstStyle/>
          <a:p>
            <a:pPr>
              <a:buFontTx/>
              <a:buNone/>
            </a:pPr>
            <a:r>
              <a:rPr lang="en-US" sz="2400" dirty="0">
                <a:effectLst>
                  <a:outerShdw blurRad="38100" dist="38100" dir="2700000" algn="tl">
                    <a:srgbClr val="000000">
                      <a:alpha val="43137"/>
                    </a:srgbClr>
                  </a:outerShdw>
                </a:effectLst>
              </a:rPr>
              <a:t>     For the mature Luther,  the Gospel includes a divine </a:t>
            </a:r>
            <a:r>
              <a:rPr lang="en-US" sz="2400" i="1" dirty="0">
                <a:effectLst>
                  <a:outerShdw blurRad="38100" dist="38100" dir="2700000" algn="tl">
                    <a:srgbClr val="000000">
                      <a:alpha val="43137"/>
                    </a:srgbClr>
                  </a:outerShdw>
                </a:effectLst>
              </a:rPr>
              <a:t>promise</a:t>
            </a:r>
            <a:r>
              <a:rPr lang="en-US" sz="2400" dirty="0">
                <a:effectLst>
                  <a:outerShdw blurRad="38100" dist="38100" dir="2700000" algn="tl">
                    <a:srgbClr val="000000">
                      <a:alpha val="43137"/>
                    </a:srgbClr>
                  </a:outerShdw>
                </a:effectLst>
              </a:rPr>
              <a:t> of forgiveness, which forbids us from regarding ourselves as God’s enemies.  In </a:t>
            </a:r>
            <a:r>
              <a:rPr lang="en-US" sz="2400" u="sng" dirty="0">
                <a:effectLst>
                  <a:outerShdw blurRad="38100" dist="38100" dir="2700000" algn="tl">
                    <a:srgbClr val="000000">
                      <a:alpha val="43137"/>
                    </a:srgbClr>
                  </a:outerShdw>
                </a:effectLst>
              </a:rPr>
              <a:t>The Freedom of  a Christian</a:t>
            </a:r>
            <a:r>
              <a:rPr lang="en-US" sz="2400" dirty="0">
                <a:effectLst>
                  <a:outerShdw blurRad="38100" dist="38100" dir="2700000" algn="tl">
                    <a:srgbClr val="000000">
                      <a:alpha val="43137"/>
                    </a:srgbClr>
                  </a:outerShdw>
                </a:effectLst>
              </a:rPr>
              <a:t>,  Luther described this as a wedding vow that gives us a divine bridegroom, together with all that is his.</a:t>
            </a:r>
            <a:r>
              <a:rPr lang="en-US" sz="2800" dirty="0">
                <a:effectLst>
                  <a:outerShdw blurRad="38100" dist="38100" dir="2700000" algn="tl">
                    <a:srgbClr val="000000">
                      <a:alpha val="43137"/>
                    </a:srgbClr>
                  </a:outerShdw>
                </a:effectLst>
              </a:rPr>
              <a:t>  </a:t>
            </a:r>
          </a:p>
        </p:txBody>
      </p:sp>
      <p:sp>
        <p:nvSpPr>
          <p:cNvPr id="231428" name="Rectangle 4"/>
          <p:cNvSpPr>
            <a:spLocks noGrp="1" noChangeArrowheads="1"/>
          </p:cNvSpPr>
          <p:nvPr>
            <p:ph type="body" sz="half" idx="2"/>
          </p:nvPr>
        </p:nvSpPr>
        <p:spPr>
          <a:xfrm>
            <a:off x="2209800" y="3657600"/>
            <a:ext cx="7772400" cy="3200400"/>
          </a:xfrm>
        </p:spPr>
        <p:txBody>
          <a:bodyPr/>
          <a:lstStyle/>
          <a:p>
            <a:r>
              <a:rPr lang="en-US" sz="1800" dirty="0">
                <a:solidFill>
                  <a:schemeClr val="hlink"/>
                </a:solidFill>
                <a:effectLst>
                  <a:outerShdw blurRad="38100" dist="38100" dir="2700000" algn="tl">
                    <a:srgbClr val="000000"/>
                  </a:outerShdw>
                </a:effectLst>
              </a:rPr>
              <a:t>Luther’s Famous Motto:  “Believe It &amp; You Have It!”  -- </a:t>
            </a:r>
            <a:r>
              <a:rPr lang="en-US" sz="1800" i="1" dirty="0">
                <a:solidFill>
                  <a:schemeClr val="hlink"/>
                </a:solidFill>
                <a:effectLst>
                  <a:outerShdw blurRad="38100" dist="38100" dir="2700000" algn="tl">
                    <a:srgbClr val="000000"/>
                  </a:outerShdw>
                </a:effectLst>
              </a:rPr>
              <a:t>Words That Do What They Say!</a:t>
            </a:r>
          </a:p>
          <a:p>
            <a:r>
              <a:rPr lang="en-US" sz="1800" dirty="0">
                <a:solidFill>
                  <a:schemeClr val="hlink"/>
                </a:solidFill>
                <a:effectLst>
                  <a:outerShdw blurRad="38100" dist="38100" dir="2700000" algn="tl">
                    <a:srgbClr val="000000"/>
                  </a:outerShdw>
                </a:effectLst>
              </a:rPr>
              <a:t>Explanatory Follow-up:  “The promise[of God] gives what the commandment requires.”</a:t>
            </a:r>
          </a:p>
          <a:p>
            <a:r>
              <a:rPr lang="en-US" sz="1800" dirty="0">
                <a:solidFill>
                  <a:schemeClr val="hlink"/>
                </a:solidFill>
                <a:effectLst>
                  <a:outerShdw blurRad="38100" dist="38100" dir="2700000" algn="tl">
                    <a:srgbClr val="000000"/>
                  </a:outerShdw>
                </a:effectLst>
              </a:rPr>
              <a:t>However, we are at the same time righteous and sinners.</a:t>
            </a:r>
          </a:p>
          <a:p>
            <a:r>
              <a:rPr lang="en-US" sz="1800" dirty="0">
                <a:solidFill>
                  <a:schemeClr val="hlink"/>
                </a:solidFill>
                <a:effectLst>
                  <a:outerShdw blurRad="38100" dist="38100" dir="2700000" algn="tl">
                    <a:srgbClr val="000000"/>
                  </a:outerShdw>
                </a:effectLst>
              </a:rPr>
              <a:t>Because all our righteousness comes by faith, all sin is unbelief.</a:t>
            </a:r>
          </a:p>
          <a:p>
            <a:r>
              <a:rPr lang="en-US" sz="1800" dirty="0">
                <a:solidFill>
                  <a:schemeClr val="hlink"/>
                </a:solidFill>
                <a:effectLst>
                  <a:outerShdw blurRad="38100" dist="38100" dir="2700000" algn="tl">
                    <a:srgbClr val="000000"/>
                  </a:outerShdw>
                </a:effectLst>
              </a:rPr>
              <a:t>Love of God is less like a longing and desire for our heavenly home and more like gladness and gratitude for a gift already received.</a:t>
            </a:r>
          </a:p>
          <a:p>
            <a:r>
              <a:rPr lang="en-US" sz="1800" dirty="0">
                <a:solidFill>
                  <a:schemeClr val="hlink"/>
                </a:solidFill>
                <a:effectLst>
                  <a:outerShdw blurRad="38100" dist="38100" dir="2700000" algn="tl">
                    <a:srgbClr val="000000"/>
                  </a:outerShdw>
                </a:effectLst>
              </a:rPr>
              <a:t>Lutherans separated from Catholics even in such spiritual disciplines as corporate and personal prayer.</a:t>
            </a:r>
          </a:p>
          <a:p>
            <a:endParaRPr lang="en-US" sz="1800" dirty="0">
              <a:solidFill>
                <a:schemeClr val="hlink"/>
              </a:solidFill>
            </a:endParaRPr>
          </a:p>
        </p:txBody>
      </p:sp>
    </p:spTree>
    <p:extLst>
      <p:ext uri="{BB962C8B-B14F-4D97-AF65-F5344CB8AC3E}">
        <p14:creationId xmlns:p14="http://schemas.microsoft.com/office/powerpoint/2010/main" val="21301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1428">
                                            <p:txEl>
                                              <p:pRg st="0" end="0"/>
                                            </p:txEl>
                                          </p:spTgt>
                                        </p:tgtEl>
                                        <p:attrNameLst>
                                          <p:attrName>style.visibility</p:attrName>
                                        </p:attrNameLst>
                                      </p:cBhvr>
                                      <p:to>
                                        <p:strVal val="visible"/>
                                      </p:to>
                                    </p:set>
                                    <p:anim calcmode="lin" valueType="num">
                                      <p:cBhvr>
                                        <p:cTn id="7" dur="1000" fill="hold"/>
                                        <p:tgtEl>
                                          <p:spTgt spid="2314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14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14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1428">
                                            <p:txEl>
                                              <p:pRg st="1" end="1"/>
                                            </p:txEl>
                                          </p:spTgt>
                                        </p:tgtEl>
                                        <p:attrNameLst>
                                          <p:attrName>style.visibility</p:attrName>
                                        </p:attrNameLst>
                                      </p:cBhvr>
                                      <p:to>
                                        <p:strVal val="visible"/>
                                      </p:to>
                                    </p:set>
                                    <p:anim calcmode="lin" valueType="num">
                                      <p:cBhvr>
                                        <p:cTn id="15" dur="1000" fill="hold"/>
                                        <p:tgtEl>
                                          <p:spTgt spid="23142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142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14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14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1428">
                                            <p:txEl>
                                              <p:pRg st="2" end="2"/>
                                            </p:txEl>
                                          </p:spTgt>
                                        </p:tgtEl>
                                        <p:attrNameLst>
                                          <p:attrName>style.visibility</p:attrName>
                                        </p:attrNameLst>
                                      </p:cBhvr>
                                      <p:to>
                                        <p:strVal val="visible"/>
                                      </p:to>
                                    </p:set>
                                    <p:anim calcmode="lin" valueType="num">
                                      <p:cBhvr>
                                        <p:cTn id="23" dur="1000" fill="hold"/>
                                        <p:tgtEl>
                                          <p:spTgt spid="23142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142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14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14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1428">
                                            <p:txEl>
                                              <p:pRg st="3" end="3"/>
                                            </p:txEl>
                                          </p:spTgt>
                                        </p:tgtEl>
                                        <p:attrNameLst>
                                          <p:attrName>style.visibility</p:attrName>
                                        </p:attrNameLst>
                                      </p:cBhvr>
                                      <p:to>
                                        <p:strVal val="visible"/>
                                      </p:to>
                                    </p:set>
                                    <p:anim calcmode="lin" valueType="num">
                                      <p:cBhvr>
                                        <p:cTn id="31" dur="1000" fill="hold"/>
                                        <p:tgtEl>
                                          <p:spTgt spid="23142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142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14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14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1428">
                                            <p:txEl>
                                              <p:pRg st="4" end="4"/>
                                            </p:txEl>
                                          </p:spTgt>
                                        </p:tgtEl>
                                        <p:attrNameLst>
                                          <p:attrName>style.visibility</p:attrName>
                                        </p:attrNameLst>
                                      </p:cBhvr>
                                      <p:to>
                                        <p:strVal val="visible"/>
                                      </p:to>
                                    </p:set>
                                    <p:anim calcmode="lin" valueType="num">
                                      <p:cBhvr>
                                        <p:cTn id="39" dur="1000" fill="hold"/>
                                        <p:tgtEl>
                                          <p:spTgt spid="23142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3142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314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14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1428">
                                            <p:txEl>
                                              <p:pRg st="5" end="5"/>
                                            </p:txEl>
                                          </p:spTgt>
                                        </p:tgtEl>
                                        <p:attrNameLst>
                                          <p:attrName>style.visibility</p:attrName>
                                        </p:attrNameLst>
                                      </p:cBhvr>
                                      <p:to>
                                        <p:strVal val="visible"/>
                                      </p:to>
                                    </p:set>
                                    <p:anim calcmode="lin" valueType="num">
                                      <p:cBhvr>
                                        <p:cTn id="47" dur="1000" fill="hold"/>
                                        <p:tgtEl>
                                          <p:spTgt spid="23142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3142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314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14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4034" name="Rectangle 2" descr="Purple mesh"/>
          <p:cNvSpPr>
            <a:spLocks noGrp="1" noChangeArrowheads="1"/>
          </p:cNvSpPr>
          <p:nvPr>
            <p:ph type="body" idx="1"/>
          </p:nvPr>
        </p:nvSpPr>
        <p:spPr>
          <a:xfrm>
            <a:off x="2209800" y="1371600"/>
            <a:ext cx="7696200" cy="4724400"/>
          </a:xfrm>
          <a:blipFill dpi="0" rotWithShape="0">
            <a:blip r:embed="rId4" cstate="print"/>
            <a:srcRect/>
            <a:tile tx="0" ty="0" sx="100000" sy="100000" flip="none" algn="tl"/>
          </a:blipFill>
        </p:spPr>
        <p:txBody>
          <a:bodyPr/>
          <a:lstStyle/>
          <a:p>
            <a:pPr>
              <a:buFont typeface="Wingdings" pitchFamily="2" charset="2"/>
              <a:buChar char="v"/>
            </a:pPr>
            <a:endParaRPr lang="en-US" sz="14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“A latin term referring to the intellectual assent to or acceptance of a theological truth.  While the biblical concept of faith includes the idea of assensus,  it should not be equated with saving faith… for,  as James notes, ‘even the demons believe’,  that is,  they give intellectual assent while not exercising saving faith in Christ.”</a:t>
            </a:r>
            <a:endParaRPr lang="en-US"/>
          </a:p>
        </p:txBody>
      </p:sp>
      <p:sp>
        <p:nvSpPr>
          <p:cNvPr id="3244035"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ASSENSUS</a:t>
            </a:r>
          </a:p>
        </p:txBody>
      </p:sp>
      <p:sp>
        <p:nvSpPr>
          <p:cNvPr id="324403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047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4035"/>
                                        </p:tgtEl>
                                        <p:attrNameLst>
                                          <p:attrName>style.visibility</p:attrName>
                                        </p:attrNameLst>
                                      </p:cBhvr>
                                      <p:to>
                                        <p:strVal val="visible"/>
                                      </p:to>
                                    </p:set>
                                    <p:anim calcmode="lin" valueType="num">
                                      <p:cBhvr>
                                        <p:cTn id="7" dur="5000" fill="hold"/>
                                        <p:tgtEl>
                                          <p:spTgt spid="3244035"/>
                                        </p:tgtEl>
                                        <p:attrNameLst>
                                          <p:attrName>ppt_w</p:attrName>
                                        </p:attrNameLst>
                                      </p:cBhvr>
                                      <p:tavLst>
                                        <p:tav tm="0" fmla="#ppt_w*sin(2.5*pi*$)">
                                          <p:val>
                                            <p:fltVal val="0"/>
                                          </p:val>
                                        </p:tav>
                                        <p:tav tm="100000">
                                          <p:val>
                                            <p:fltVal val="1"/>
                                          </p:val>
                                        </p:tav>
                                      </p:tavLst>
                                    </p:anim>
                                    <p:anim calcmode="lin" valueType="num">
                                      <p:cBhvr>
                                        <p:cTn id="8" dur="5000" fill="hold"/>
                                        <p:tgtEl>
                                          <p:spTgt spid="32440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4034">
                                            <p:txEl>
                                              <p:pRg st="1" end="1"/>
                                            </p:txEl>
                                          </p:spTgt>
                                        </p:tgtEl>
                                        <p:attrNameLst>
                                          <p:attrName>style.visibility</p:attrName>
                                        </p:attrNameLst>
                                      </p:cBhvr>
                                      <p:to>
                                        <p:strVal val="visible"/>
                                      </p:to>
                                    </p:set>
                                    <p:animEffect transition="in" filter="wipe(left)">
                                      <p:cBhvr>
                                        <p:cTn id="13" dur="500"/>
                                        <p:tgtEl>
                                          <p:spTgt spid="324403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4036"/>
                                        </p:tgtEl>
                                        <p:attrNameLst>
                                          <p:attrName>style.visibility</p:attrName>
                                        </p:attrNameLst>
                                      </p:cBhvr>
                                      <p:to>
                                        <p:strVal val="visible"/>
                                      </p:to>
                                    </p:set>
                                    <p:anim calcmode="lin" valueType="num">
                                      <p:cBhvr>
                                        <p:cTn id="18" dur="500" fill="hold"/>
                                        <p:tgtEl>
                                          <p:spTgt spid="3244036"/>
                                        </p:tgtEl>
                                        <p:attrNameLst>
                                          <p:attrName>ppt_w</p:attrName>
                                        </p:attrNameLst>
                                      </p:cBhvr>
                                      <p:tavLst>
                                        <p:tav tm="0">
                                          <p:val>
                                            <p:fltVal val="0"/>
                                          </p:val>
                                        </p:tav>
                                        <p:tav tm="100000">
                                          <p:val>
                                            <p:strVal val="#ppt_w"/>
                                          </p:val>
                                        </p:tav>
                                      </p:tavLst>
                                    </p:anim>
                                    <p:anim calcmode="lin" valueType="num">
                                      <p:cBhvr>
                                        <p:cTn id="19" dur="500" fill="hold"/>
                                        <p:tgtEl>
                                          <p:spTgt spid="3244036"/>
                                        </p:tgtEl>
                                        <p:attrNameLst>
                                          <p:attrName>ppt_h</p:attrName>
                                        </p:attrNameLst>
                                      </p:cBhvr>
                                      <p:tavLst>
                                        <p:tav tm="0">
                                          <p:val>
                                            <p:fltVal val="0"/>
                                          </p:val>
                                        </p:tav>
                                        <p:tav tm="100000">
                                          <p:val>
                                            <p:strVal val="#ppt_h"/>
                                          </p:val>
                                        </p:tav>
                                      </p:tavLst>
                                    </p:anim>
                                    <p:anim calcmode="lin" valueType="num">
                                      <p:cBhvr>
                                        <p:cTn id="20" dur="500" fill="hold"/>
                                        <p:tgtEl>
                                          <p:spTgt spid="3244036"/>
                                        </p:tgtEl>
                                        <p:attrNameLst>
                                          <p:attrName>ppt_x</p:attrName>
                                        </p:attrNameLst>
                                      </p:cBhvr>
                                      <p:tavLst>
                                        <p:tav tm="0">
                                          <p:val>
                                            <p:fltVal val="0.5"/>
                                          </p:val>
                                        </p:tav>
                                        <p:tav tm="100000">
                                          <p:val>
                                            <p:strVal val="#ppt_x"/>
                                          </p:val>
                                        </p:tav>
                                      </p:tavLst>
                                    </p:anim>
                                    <p:anim calcmode="lin" valueType="num">
                                      <p:cBhvr>
                                        <p:cTn id="21" dur="500" fill="hold"/>
                                        <p:tgtEl>
                                          <p:spTgt spid="3244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034" grpId="0" build="p" autoUpdateAnimBg="0" rev="1"/>
      <p:bldP spid="3244035" grpId="0" animBg="1"/>
      <p:bldP spid="324403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4DD8-70CB-443D-B38C-45328835058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38FCCF7-834C-44F8-851B-B4E93E53D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5537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F9EF-A9AE-46F0-8CF7-7C3DD284501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640FA06-3971-4A61-B178-5CE82A9EA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69900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475C-F38F-4654-847B-BAC4FE1360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1CF6AB-CBAA-4CAB-A6A5-77948F9E70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30171521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808080"/>
      </a:dk1>
      <a:lt1>
        <a:srgbClr val="CCCCFF"/>
      </a:lt1>
      <a:dk2>
        <a:srgbClr val="000000"/>
      </a:dk2>
      <a:lt2>
        <a:srgbClr val="FFFFCC"/>
      </a:lt2>
      <a:accent1>
        <a:srgbClr val="9966FF"/>
      </a:accent1>
      <a:accent2>
        <a:srgbClr val="CCFFFF"/>
      </a:accent2>
      <a:accent3>
        <a:srgbClr val="AAAAAA"/>
      </a:accent3>
      <a:accent4>
        <a:srgbClr val="AEAEDA"/>
      </a:accent4>
      <a:accent5>
        <a:srgbClr val="CAB8FF"/>
      </a:accent5>
      <a:accent6>
        <a:srgbClr val="B9E7E7"/>
      </a:accent6>
      <a:hlink>
        <a:srgbClr val="CC00CC"/>
      </a:hlink>
      <a:folHlink>
        <a:srgbClr val="FFFF99"/>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808080"/>
        </a:dk1>
        <a:lt1>
          <a:srgbClr val="CCCCFF"/>
        </a:lt1>
        <a:dk2>
          <a:srgbClr val="000000"/>
        </a:dk2>
        <a:lt2>
          <a:srgbClr val="FFFFCC"/>
        </a:lt2>
        <a:accent1>
          <a:srgbClr val="9966FF"/>
        </a:accent1>
        <a:accent2>
          <a:srgbClr val="CCFFFF"/>
        </a:accent2>
        <a:accent3>
          <a:srgbClr val="AAAAAA"/>
        </a:accent3>
        <a:accent4>
          <a:srgbClr val="AEAEDA"/>
        </a:accent4>
        <a:accent5>
          <a:srgbClr val="CAB8FF"/>
        </a:accent5>
        <a:accent6>
          <a:srgbClr val="B9E7E7"/>
        </a:accent6>
        <a:hlink>
          <a:srgbClr val="CC00CC"/>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0.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1.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2102</TotalTime>
  <Words>13123</Words>
  <Application>Microsoft Office PowerPoint</Application>
  <PresentationFormat>Widescreen</PresentationFormat>
  <Paragraphs>919</Paragraphs>
  <Slides>203</Slides>
  <Notes>160</Notes>
  <HiddenSlides>0</HiddenSlides>
  <MMClips>7</MMClips>
  <ScaleCrop>false</ScaleCrop>
  <HeadingPairs>
    <vt:vector size="6" baseType="variant">
      <vt:variant>
        <vt:lpstr>Fonts Used</vt:lpstr>
      </vt:variant>
      <vt:variant>
        <vt:i4>25</vt:i4>
      </vt:variant>
      <vt:variant>
        <vt:lpstr>Theme</vt:lpstr>
      </vt:variant>
      <vt:variant>
        <vt:i4>23</vt:i4>
      </vt:variant>
      <vt:variant>
        <vt:lpstr>Slide Titles</vt:lpstr>
      </vt:variant>
      <vt:variant>
        <vt:i4>203</vt:i4>
      </vt:variant>
    </vt:vector>
  </HeadingPairs>
  <TitlesOfParts>
    <vt:vector size="251" baseType="lpstr">
      <vt:lpstr>Algerian</vt:lpstr>
      <vt:lpstr>Arial</vt:lpstr>
      <vt:lpstr>Arial Black</vt:lpstr>
      <vt:lpstr>Avenir Next LT Pro</vt:lpstr>
      <vt:lpstr>Avenir Next LT Pro Light</vt:lpstr>
      <vt:lpstr>Banner</vt:lpstr>
      <vt:lpstr>Bernard MT Condensed</vt:lpstr>
      <vt:lpstr>Blackadder ITC</vt:lpstr>
      <vt:lpstr>Broadway</vt:lpstr>
      <vt:lpstr>Calibri</vt:lpstr>
      <vt:lpstr>Calibri Light</vt:lpstr>
      <vt:lpstr>Calligrapher</vt:lpstr>
      <vt:lpstr>Century Schoolbook</vt:lpstr>
      <vt:lpstr>Comic Sans MS</vt:lpstr>
      <vt:lpstr>Garamond</vt:lpstr>
      <vt:lpstr>Impact</vt:lpstr>
      <vt:lpstr>Jokerman</vt:lpstr>
      <vt:lpstr>Old English Text MT</vt:lpstr>
      <vt:lpstr>Papyrus</vt:lpstr>
      <vt:lpstr>Ravie</vt:lpstr>
      <vt:lpstr>Storybook</vt:lpstr>
      <vt:lpstr>Times</vt:lpstr>
      <vt:lpstr>Times New Roman</vt:lpstr>
      <vt:lpstr>Wide Latin</vt:lpstr>
      <vt:lpstr>Wingdings</vt:lpstr>
      <vt:lpstr>Office Theme</vt:lpstr>
      <vt:lpstr>SavonVTI</vt:lpstr>
      <vt:lpstr>19_Powerpoint 1 - CLASSIC PHILOSOPHICAL, HUMAN RELIGIOUS, AND CHURCH</vt:lpstr>
      <vt:lpstr>Powerpoint 1 - CLASSIC PHILOSOPHICAL, HUMAN RELIGIOUS, AND CHURCH</vt:lpstr>
      <vt:lpstr>ppt43EE</vt:lpstr>
      <vt:lpstr>1_ppt43EE</vt:lpstr>
      <vt:lpstr>2_Green</vt:lpstr>
      <vt:lpstr>57_Powerpoint 1 - CLASSIC PHILOSOPHICAL, HUMAN RELIGIOUS, AND CHURCH</vt:lpstr>
      <vt:lpstr>1_Blank</vt:lpstr>
      <vt:lpstr>2_Office Theme</vt:lpstr>
      <vt:lpstr>5_Powerpoint 1 - CLASSIC PHILOSOPHICAL, HUMAN RELIGIOUS, AND CHURCH</vt:lpstr>
      <vt:lpstr>Blank Presentation</vt:lpstr>
      <vt:lpstr>Red</vt:lpstr>
      <vt:lpstr>1_Default Design</vt:lpstr>
      <vt:lpstr>2_Blank Presentation</vt:lpstr>
      <vt:lpstr>16_Office Theme</vt:lpstr>
      <vt:lpstr>3_Powerpoint 1 - CLASSIC PHILOSOPHICAL, HUMAN RELIGIOUS, AND CHURCH</vt:lpstr>
      <vt:lpstr>2_Default Design</vt:lpstr>
      <vt:lpstr>1_Powerpoint 1 - CLASSIC PHILOSOPHICAL, HUMAN RELIGIOUS, AND CHURCH</vt:lpstr>
      <vt:lpstr>Savon</vt:lpstr>
      <vt:lpstr>TS102011664</vt:lpstr>
      <vt:lpstr>4_Powerpoint 1 - CLASSIC PHILOSOPHICAL, HUMAN RELIGIOUS, AND CHURCH</vt:lpstr>
      <vt:lpstr>Green</vt:lpstr>
      <vt:lpstr>Did He Use a Framing Hammer?</vt:lpstr>
      <vt:lpstr>PowerPoint Presentation</vt:lpstr>
      <vt:lpstr>PowerPoint Presentation</vt:lpstr>
      <vt:lpstr>The Study of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“During the Late Middle Ages,  an Italian mystic by the name of Joachim of Fiore created a scheme in which history was divided into the Age of the Father,  the Age of the Son,  and the Age of the Spirit.”  </vt:lpstr>
      <vt:lpstr>“The Old Testament,  corresponding to this first age,  is distinguished by its cruel,  harsh deity who ordered the slaughters of entire people groups.”</vt:lpstr>
      <vt:lpstr>“We  know the Age of the Son as the period in which the ‘good God,’  Jesus Christ,  softened the harsher features of the Jewish deity and the church was founded with its material way of worshipping.”</vt:lpstr>
      <vt:lpstr>“But an even greater stage of historical development yet awaited:  the Age of the Spirit,  when the institutional church would be eclipsed by the universal brotherhood of man.”</vt:lpstr>
      <vt:lpstr>HISTORY OF THE CHRISTIAN AGE</vt:lpstr>
      <vt:lpstr>PowerPoint Presentation</vt:lpstr>
      <vt:lpstr>PowerPoint Presentation</vt:lpstr>
      <vt:lpstr>MARTIN LUTHER MAKES FIRST POST TO GO VIRAL GERMANY TO SPAIN  IN 2 WKS.</vt:lpstr>
      <vt:lpstr>MARTIN LUTHER DISPUTES </vt:lpstr>
      <vt:lpstr>Questions are a burden to others. Answers are a prison for oneself.           </vt:lpstr>
      <vt:lpstr>THE TILT &amp; PIVOT POINT</vt:lpstr>
      <vt:lpstr>PowerPoint Presentation</vt:lpstr>
      <vt:lpstr>Sentence Launching Reformation Public                     Papal Reply Sending Luther Over The Edge Luther Responds: “The Pope’s The Anti-Christ”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DID THEY COME FROM?  Pulpit System &amp; Chorus Music </vt:lpstr>
      <vt:lpstr>WHERE DID THEY COME FROM? ORDER OF WORSHIP</vt:lpstr>
      <vt:lpstr>Martin Luther, the Wild Pig</vt:lpstr>
      <vt:lpstr>PowerPoint Presentation</vt:lpstr>
      <vt:lpstr>LUTHER REFUSES RECANT!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THESIS &amp; ANTI-THESIS THEOLOGY</vt:lpstr>
      <vt:lpstr>PowerPoint Presentation</vt:lpstr>
      <vt:lpstr>PowerPoint Presentation</vt:lpstr>
      <vt:lpstr>PowerPoint Presentation</vt:lpstr>
      <vt:lpstr>PowerPoint Presentation</vt:lpstr>
      <vt:lpstr>LUTHER - &amp; / V. – ERASMUS  Neo-Platonist - New Humanist From Friends Unto Enemies </vt:lpstr>
      <vt:lpstr>PowerPoint Presentation</vt:lpstr>
      <vt:lpstr>LUTHER - &amp; / V. – ERASMUS  Neo-Platonist - New Humanist From Friends Unto Enemies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SALVATION:</vt:lpstr>
      <vt:lpstr>PowerPoint Presentation</vt:lpstr>
      <vt:lpstr>PowerPoint Presentation</vt:lpstr>
      <vt:lpstr>PowerPoint Presentation</vt:lpstr>
      <vt:lpstr>SEMI-PELAGIANISM: The Cassian Controversy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PROVISION:</vt:lpstr>
      <vt:lpstr>German &amp; Swiss Reformationists Profess:  “All Faith Passive &amp; All Sin Disbelief”</vt:lpstr>
      <vt:lpstr>PART I.  -  LUTHER’S  GOSPEL Story Not Journey Metaphor        </vt:lpstr>
      <vt:lpstr>PowerPoint Presentation</vt:lpstr>
      <vt:lpstr>PowerPoint Presentation</vt:lpstr>
      <vt:lpstr>Subtext IB: Hearing The Gospel Christ The Gift Not The Road </vt:lpstr>
      <vt:lpstr>PowerPoint Presentation</vt:lpstr>
      <vt:lpstr>PowerPoint Presentation</vt:lpstr>
      <vt:lpstr>Subtext IB: Hearing The Gospel Christ The Gift Not The Road </vt:lpstr>
      <vt:lpstr>PowerPoint Presentation</vt:lpstr>
      <vt:lpstr>PowerPoint Presentation</vt:lpstr>
      <vt:lpstr>PowerPoint Presentation</vt:lpstr>
      <vt:lpstr>PowerPoint Presentation</vt:lpstr>
      <vt:lpstr>Faith Only - Without Works                Free Of Self-Chosen Works</vt:lpstr>
      <vt:lpstr>PowerPoint Presentation</vt:lpstr>
      <vt:lpstr>   II. FAITH IS NOT THE GIFT                      SALVATION IS THE GIFT Exposition of Ephesians 2:8                 </vt:lpstr>
      <vt:lpstr>PowerPoint Presentation</vt:lpstr>
      <vt:lpstr>III.  Grace &amp; Justification</vt:lpstr>
      <vt:lpstr>PowerPoint Presentation</vt:lpstr>
      <vt:lpstr>III.  Grace &amp; Justification</vt:lpstr>
      <vt:lpstr>PowerPoint Presentation</vt:lpstr>
      <vt:lpstr>PowerPoint Presentation</vt:lpstr>
      <vt:lpstr>(Pre)determined &amp; Destined God Of Love, Care, Mercy?</vt:lpstr>
      <vt:lpstr>PowerPoint Presentation</vt:lpstr>
      <vt:lpstr>(Pre)determined &amp; Destined God Of Love, Care, Mercy?</vt:lpstr>
      <vt:lpstr>PowerPoint Presentation</vt:lpstr>
      <vt:lpstr>PowerPoint Presentation</vt:lpstr>
      <vt:lpstr>PowerPoint Presentation</vt:lpstr>
      <vt:lpstr>German &amp; Swiss Reformationists Profess:  “All Faith Passive &amp; All Sin Disbelief”</vt:lpstr>
      <vt:lpstr>THESIS &amp; ANTI-THESIS THEOLOGY</vt:lpstr>
      <vt:lpstr>Catholics &amp; Protestants disagree over communion  host</vt:lpstr>
      <vt:lpstr>PowerPoint Presentation</vt:lpstr>
      <vt:lpstr>PowerPoint Presentation</vt:lpstr>
      <vt:lpstr>PowerPoint Presentation</vt:lpstr>
      <vt:lpstr>PowerPoint Presentation</vt:lpstr>
      <vt:lpstr>PowerPoint Presentation</vt:lpstr>
      <vt:lpstr>ROMAN MASS OR PROTESTANT MEMORIAL   THE COMMUNION IN ONE KIND</vt:lpstr>
      <vt:lpstr>ROMAN MASS OR PROTESTANT MEMORIAL   THE COMMUNION IN ONE KIND</vt:lpstr>
      <vt:lpstr>The Sealing Blood Of The Covenant Of Grace                               The Mass Or Memorial Debate</vt:lpstr>
      <vt:lpstr>ROMAN MASS OR PROTESTANT MEMORIAL SACRAMENT OR SACRIFICE</vt:lpstr>
      <vt:lpstr>ROMAN MASS OR PROTESTANT MEMORIAL SACRAMENT OR SACRIFICE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Protestant division over memorial or mass</vt:lpstr>
      <vt:lpstr>                               The Church Across The Ages</vt:lpstr>
      <vt:lpstr>PowerPoint Presentation</vt:lpstr>
      <vt:lpstr>                               The Church Across The Ages</vt:lpstr>
      <vt:lpstr>PowerPoint Presentation</vt:lpstr>
      <vt:lpstr>Swiss Reformers &amp; Lutherans Separate Over Lord’s Supper</vt:lpstr>
      <vt:lpstr>PowerPoint Presentation</vt:lpstr>
      <vt:lpstr>Swiss Reformers &amp; Lutherans Separate Over Lord’s Supper</vt:lpstr>
      <vt:lpstr>Incarnate Substance Trans-mutes To Communion Presence Debate</vt:lpstr>
      <vt:lpstr>PowerPoint Presentation</vt:lpstr>
      <vt:lpstr>PowerPoint Presentation</vt:lpstr>
      <vt:lpstr>PowerPoint Presentation</vt:lpstr>
      <vt:lpstr>Borders Of God’s Word</vt:lpstr>
      <vt:lpstr>Communion Concession &amp; Conscience Crisis:   1st Corinthians 11: 27-29 KJV Misinterpreted</vt:lpstr>
      <vt:lpstr>Communion Concession &amp; Conscience Crisis:   1st Corinthians 11: 27-29 KJV Misinterpreted</vt:lpstr>
      <vt:lpstr>Communion Concession &amp; Conscience Crisis:   1st Corinthians 11: 27-29 KJV Misinterpreted</vt:lpstr>
      <vt:lpstr>Communion Concession &amp; Conscience Crisis:   1st Corinthians 11: 27-29 KJV Misinterpreted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Purpose-Fact-Focus-Result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Luther  translates to correlate with his predetermined  interpretationS</vt:lpstr>
      <vt:lpstr>Martin Luther the Monk</vt:lpstr>
      <vt:lpstr>Romans 1:17</vt:lpstr>
      <vt:lpstr>PowerPoint Presentation</vt:lpstr>
      <vt:lpstr>PowerPoint Presentation</vt:lpstr>
      <vt:lpstr>PowerPoint Presentation</vt:lpstr>
      <vt:lpstr>PowerPoint Presentation</vt:lpstr>
      <vt:lpstr>Battle For The Book Of James</vt:lpstr>
      <vt:lpstr>PowerPoint Presentation</vt:lpstr>
      <vt:lpstr>PowerPoint Presentation</vt:lpstr>
      <vt:lpstr>PowerPoint Presentation</vt:lpstr>
      <vt:lpstr>PowerPoint Presentation</vt:lpstr>
      <vt:lpstr>Part One:  Faith Presented Unbiased</vt:lpstr>
      <vt:lpstr>Part Two:  The Law Of Liberty</vt:lpstr>
      <vt:lpstr>Part Three:  Justification By Works</vt:lpstr>
      <vt:lpstr>PowerPoint Presentation</vt:lpstr>
      <vt:lpstr>Part Four:  Necessary Conclusions </vt:lpstr>
      <vt:lpstr>PowerPoint Presentation</vt:lpstr>
      <vt:lpstr>PowerPoint Presentation</vt:lpstr>
      <vt:lpstr>PowerPoint Presentation</vt:lpstr>
      <vt:lpstr>PowerPoint Presentation</vt:lpstr>
      <vt:lpstr>Questions of character</vt:lpstr>
      <vt:lpstr>PowerPoint Presentation</vt:lpstr>
      <vt:lpstr>“Smite, Stab, and Slay the Peasants!”</vt:lpstr>
      <vt:lpstr>PowerPoint Presentation</vt:lpstr>
      <vt:lpstr>Lutheranism  After  Luther  Philip Melanchthon  &amp;  Lutheran Slippage</vt:lpstr>
      <vt:lpstr>Lutheranism  After  Luther  Philip Melanchthon  &amp;  Lutheran Slippage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78</cp:revision>
  <dcterms:created xsi:type="dcterms:W3CDTF">2023-02-28T22:37:16Z</dcterms:created>
  <dcterms:modified xsi:type="dcterms:W3CDTF">2023-03-23T18:00:54Z</dcterms:modified>
</cp:coreProperties>
</file>