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7.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8.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1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1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16.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7.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theme/theme20.xml" ContentType="application/vnd.openxmlformats-officedocument.theme+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21.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 id="2147483696" r:id="rId4"/>
    <p:sldMasterId id="2147483717" r:id="rId5"/>
    <p:sldMasterId id="2147483738" r:id="rId6"/>
    <p:sldMasterId id="2147483759" r:id="rId7"/>
    <p:sldMasterId id="2147483782" r:id="rId8"/>
    <p:sldMasterId id="2147483803" r:id="rId9"/>
    <p:sldMasterId id="2147483826" r:id="rId10"/>
    <p:sldMasterId id="2147483838" r:id="rId11"/>
    <p:sldMasterId id="2147483850" r:id="rId12"/>
    <p:sldMasterId id="2147483868" r:id="rId13"/>
    <p:sldMasterId id="2147483891" r:id="rId14"/>
    <p:sldMasterId id="2147483914" r:id="rId15"/>
    <p:sldMasterId id="2147483926" r:id="rId16"/>
    <p:sldMasterId id="2147483947" r:id="rId17"/>
    <p:sldMasterId id="2147483968" r:id="rId18"/>
    <p:sldMasterId id="2147483983" r:id="rId19"/>
    <p:sldMasterId id="2147483995" r:id="rId20"/>
    <p:sldMasterId id="2147484016" r:id="rId21"/>
    <p:sldMasterId id="2147484039" r:id="rId22"/>
  </p:sldMasterIdLst>
  <p:notesMasterIdLst>
    <p:notesMasterId r:id="rId136"/>
  </p:notesMasterIdLst>
  <p:sldIdLst>
    <p:sldId id="1015" r:id="rId23"/>
    <p:sldId id="1088" r:id="rId24"/>
    <p:sldId id="1089" r:id="rId25"/>
    <p:sldId id="1090" r:id="rId26"/>
    <p:sldId id="1086" r:id="rId27"/>
    <p:sldId id="1684" r:id="rId28"/>
    <p:sldId id="265" r:id="rId29"/>
    <p:sldId id="1686" r:id="rId30"/>
    <p:sldId id="1683" r:id="rId31"/>
    <p:sldId id="266" r:id="rId32"/>
    <p:sldId id="1093" r:id="rId33"/>
    <p:sldId id="1094" r:id="rId34"/>
    <p:sldId id="1187" r:id="rId35"/>
    <p:sldId id="1095" r:id="rId36"/>
    <p:sldId id="1096" r:id="rId37"/>
    <p:sldId id="1097" r:id="rId38"/>
    <p:sldId id="1098" r:id="rId39"/>
    <p:sldId id="1099" r:id="rId40"/>
    <p:sldId id="1100" r:id="rId41"/>
    <p:sldId id="1101" r:id="rId42"/>
    <p:sldId id="1102" r:id="rId43"/>
    <p:sldId id="1191" r:id="rId44"/>
    <p:sldId id="1103" r:id="rId45"/>
    <p:sldId id="1104" r:id="rId46"/>
    <p:sldId id="1105" r:id="rId47"/>
    <p:sldId id="1106" r:id="rId48"/>
    <p:sldId id="1676" r:id="rId49"/>
    <p:sldId id="1107" r:id="rId50"/>
    <p:sldId id="1108" r:id="rId51"/>
    <p:sldId id="1109" r:id="rId52"/>
    <p:sldId id="1110" r:id="rId53"/>
    <p:sldId id="1111" r:id="rId54"/>
    <p:sldId id="1112" r:id="rId55"/>
    <p:sldId id="1113" r:id="rId56"/>
    <p:sldId id="1685" r:id="rId57"/>
    <p:sldId id="1114" r:id="rId58"/>
    <p:sldId id="1115" r:id="rId59"/>
    <p:sldId id="1116" r:id="rId60"/>
    <p:sldId id="1117" r:id="rId61"/>
    <p:sldId id="1118" r:id="rId62"/>
    <p:sldId id="1119" r:id="rId63"/>
    <p:sldId id="1120" r:id="rId64"/>
    <p:sldId id="1121" r:id="rId65"/>
    <p:sldId id="1122" r:id="rId66"/>
    <p:sldId id="1123" r:id="rId67"/>
    <p:sldId id="1186" r:id="rId68"/>
    <p:sldId id="1681" r:id="rId69"/>
    <p:sldId id="1189" r:id="rId70"/>
    <p:sldId id="1124" r:id="rId71"/>
    <p:sldId id="1682" r:id="rId72"/>
    <p:sldId id="1125" r:id="rId73"/>
    <p:sldId id="1126" r:id="rId74"/>
    <p:sldId id="1127" r:id="rId75"/>
    <p:sldId id="1128" r:id="rId76"/>
    <p:sldId id="1192" r:id="rId77"/>
    <p:sldId id="1130" r:id="rId78"/>
    <p:sldId id="1131" r:id="rId79"/>
    <p:sldId id="306" r:id="rId80"/>
    <p:sldId id="1133" r:id="rId81"/>
    <p:sldId id="1129" r:id="rId82"/>
    <p:sldId id="1134" r:id="rId83"/>
    <p:sldId id="1135" r:id="rId84"/>
    <p:sldId id="1136" r:id="rId85"/>
    <p:sldId id="1137" r:id="rId86"/>
    <p:sldId id="1138" r:id="rId87"/>
    <p:sldId id="1139" r:id="rId88"/>
    <p:sldId id="1140" r:id="rId89"/>
    <p:sldId id="1141" r:id="rId90"/>
    <p:sldId id="1142" r:id="rId91"/>
    <p:sldId id="1143" r:id="rId92"/>
    <p:sldId id="1144" r:id="rId93"/>
    <p:sldId id="1145" r:id="rId94"/>
    <p:sldId id="1146" r:id="rId95"/>
    <p:sldId id="1147" r:id="rId96"/>
    <p:sldId id="1148" r:id="rId97"/>
    <p:sldId id="1149" r:id="rId98"/>
    <p:sldId id="1150" r:id="rId99"/>
    <p:sldId id="1151" r:id="rId100"/>
    <p:sldId id="1152" r:id="rId101"/>
    <p:sldId id="1153" r:id="rId102"/>
    <p:sldId id="1154" r:id="rId103"/>
    <p:sldId id="1155" r:id="rId104"/>
    <p:sldId id="1193" r:id="rId105"/>
    <p:sldId id="1156" r:id="rId106"/>
    <p:sldId id="1157" r:id="rId107"/>
    <p:sldId id="1158" r:id="rId108"/>
    <p:sldId id="1159" r:id="rId109"/>
    <p:sldId id="1160" r:id="rId110"/>
    <p:sldId id="1161" r:id="rId111"/>
    <p:sldId id="1162" r:id="rId112"/>
    <p:sldId id="1190" r:id="rId113"/>
    <p:sldId id="1194" r:id="rId114"/>
    <p:sldId id="1164" r:id="rId115"/>
    <p:sldId id="1165" r:id="rId116"/>
    <p:sldId id="1166" r:id="rId117"/>
    <p:sldId id="1167" r:id="rId118"/>
    <p:sldId id="1168" r:id="rId119"/>
    <p:sldId id="1169" r:id="rId120"/>
    <p:sldId id="1170" r:id="rId121"/>
    <p:sldId id="1195" r:id="rId122"/>
    <p:sldId id="1172" r:id="rId123"/>
    <p:sldId id="1173" r:id="rId124"/>
    <p:sldId id="1174" r:id="rId125"/>
    <p:sldId id="1175" r:id="rId126"/>
    <p:sldId id="1176" r:id="rId127"/>
    <p:sldId id="1177" r:id="rId128"/>
    <p:sldId id="1178" r:id="rId129"/>
    <p:sldId id="1180" r:id="rId130"/>
    <p:sldId id="1181" r:id="rId131"/>
    <p:sldId id="1182" r:id="rId132"/>
    <p:sldId id="1183" r:id="rId133"/>
    <p:sldId id="1184" r:id="rId134"/>
    <p:sldId id="1185" r:id="rId1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32" autoAdjust="0"/>
  </p:normalViewPr>
  <p:slideViewPr>
    <p:cSldViewPr snapToGrid="0">
      <p:cViewPr varScale="1">
        <p:scale>
          <a:sx n="99" d="100"/>
          <a:sy n="99" d="100"/>
        </p:scale>
        <p:origin x="210" y="96"/>
      </p:cViewPr>
      <p:guideLst/>
    </p:cSldViewPr>
  </p:slideViewPr>
  <p:outlineViewPr>
    <p:cViewPr>
      <p:scale>
        <a:sx n="33" d="100"/>
        <a:sy n="33" d="100"/>
      </p:scale>
      <p:origin x="0" y="-216168"/>
    </p:cViewPr>
    <p:sldLst>
      <p:sld r:id="rId1" collapse="1"/>
      <p:sld r:id="rId2" collapse="1"/>
    </p:sldLst>
  </p:outlineViewPr>
  <p:notesTextViewPr>
    <p:cViewPr>
      <p:scale>
        <a:sx n="1" d="1"/>
        <a:sy n="1" d="1"/>
      </p:scale>
      <p:origin x="0" y="0"/>
    </p:cViewPr>
  </p:notesTextViewPr>
  <p:sorterViewPr>
    <p:cViewPr varScale="1">
      <p:scale>
        <a:sx n="1" d="1"/>
        <a:sy n="1" d="1"/>
      </p:scale>
      <p:origin x="0" y="-47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slide" Target="slides/slide112.xml"/><Relationship Id="rId13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103" Type="http://schemas.openxmlformats.org/officeDocument/2006/relationships/slide" Target="slides/slide81.xml"/><Relationship Id="rId108" Type="http://schemas.openxmlformats.org/officeDocument/2006/relationships/slide" Target="slides/slide86.xml"/><Relationship Id="rId116" Type="http://schemas.openxmlformats.org/officeDocument/2006/relationships/slide" Target="slides/slide94.xml"/><Relationship Id="rId124" Type="http://schemas.openxmlformats.org/officeDocument/2006/relationships/slide" Target="slides/slide102.xml"/><Relationship Id="rId129" Type="http://schemas.openxmlformats.org/officeDocument/2006/relationships/slide" Target="slides/slide107.xml"/><Relationship Id="rId13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11" Type="http://schemas.openxmlformats.org/officeDocument/2006/relationships/slide" Target="slides/slide89.xml"/><Relationship Id="rId132" Type="http://schemas.openxmlformats.org/officeDocument/2006/relationships/slide" Target="slides/slide110.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slide" Target="slides/slide84.xml"/><Relationship Id="rId114" Type="http://schemas.openxmlformats.org/officeDocument/2006/relationships/slide" Target="slides/slide92.xml"/><Relationship Id="rId119" Type="http://schemas.openxmlformats.org/officeDocument/2006/relationships/slide" Target="slides/slide97.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30" Type="http://schemas.openxmlformats.org/officeDocument/2006/relationships/slide" Target="slides/slide108.xml"/><Relationship Id="rId135" Type="http://schemas.openxmlformats.org/officeDocument/2006/relationships/slide" Target="slides/slide11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notesMaster" Target="notesMasters/notesMaster1.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s>
</file>

<file path=ppt/_rels/viewProps.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57834-574E-4328-A409-DC91E8ECF93F}" type="datetimeFigureOut">
              <a:rPr lang="en-US" smtClean="0"/>
              <a:t>3/2/2023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90B2E5-E926-4156-9D8A-0657DA3D9F18}" type="slidenum">
              <a:rPr lang="en-US" smtClean="0"/>
              <a:t>‹#›</a:t>
            </a:fld>
            <a:endParaRPr lang="en-US"/>
          </a:p>
        </p:txBody>
      </p:sp>
    </p:spTree>
    <p:extLst>
      <p:ext uri="{BB962C8B-B14F-4D97-AF65-F5344CB8AC3E}">
        <p14:creationId xmlns:p14="http://schemas.microsoft.com/office/powerpoint/2010/main" val="1253811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246849-B5D1-4E1A-9DEC-681A737E461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362690" name="Rectangle 2"/>
          <p:cNvSpPr>
            <a:spLocks noGrp="1" noRot="1" noChangeAspect="1" noChangeArrowheads="1" noTextEdit="1"/>
          </p:cNvSpPr>
          <p:nvPr>
            <p:ph type="sldImg"/>
          </p:nvPr>
        </p:nvSpPr>
        <p:spPr>
          <a:xfrm>
            <a:off x="325438" y="698500"/>
            <a:ext cx="6208712" cy="3492500"/>
          </a:xfrm>
          <a:ln/>
        </p:spPr>
      </p:sp>
      <p:sp>
        <p:nvSpPr>
          <p:cNvPr id="536269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308675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0744C-A77A-4D13-A04D-0F4B91CB9F1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81218" name="Rectangle 2"/>
          <p:cNvSpPr>
            <a:spLocks noGrp="1" noRot="1" noChangeAspect="1" noChangeArrowheads="1" noTextEdit="1"/>
          </p:cNvSpPr>
          <p:nvPr>
            <p:ph type="sldImg"/>
          </p:nvPr>
        </p:nvSpPr>
        <p:spPr>
          <a:ln/>
        </p:spPr>
      </p:sp>
      <p:sp>
        <p:nvSpPr>
          <p:cNvPr id="3081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5829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969318-50E7-4E9D-8131-8019B80042D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1746" name="Rectangle 2"/>
          <p:cNvSpPr>
            <a:spLocks noGrp="1" noRot="1" noChangeAspect="1" noChangeArrowheads="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31747" name="Rectangle 3"/>
          <p:cNvSpPr>
            <a:spLocks noGrp="1" noChangeArrowheads="1"/>
          </p:cNvSpPr>
          <p:nvPr>
            <p:ph type="body" idx="1"/>
          </p:nvPr>
        </p:nvSpPr>
        <p:spPr bwMode="auto">
          <a:xfrm>
            <a:off x="914400" y="4424085"/>
            <a:ext cx="5029200" cy="4191238"/>
          </a:xfrm>
          <a:prstGeom prst="rect">
            <a:avLst/>
          </a:prstGeom>
          <a:solidFill>
            <a:srgbClr val="FFFFFF"/>
          </a:solidFill>
          <a:ln>
            <a:solidFill>
              <a:srgbClr val="000000"/>
            </a:solidFill>
            <a:miter lim="800000"/>
            <a:headEnd/>
            <a:tailEnd/>
          </a:ln>
        </p:spPr>
        <p:txBody>
          <a:bodyPr/>
          <a:lstStyle/>
          <a:p>
            <a:r>
              <a:rPr lang="en-US"/>
              <a:t>Image: © </a:t>
            </a:r>
            <a:r>
              <a:rPr lang="en-US">
                <a:solidFill>
                  <a:srgbClr val="89AC47"/>
                </a:solidFill>
              </a:rPr>
              <a:t>pippa west</a:t>
            </a:r>
          </a:p>
        </p:txBody>
      </p:sp>
    </p:spTree>
    <p:extLst>
      <p:ext uri="{BB962C8B-B14F-4D97-AF65-F5344CB8AC3E}">
        <p14:creationId xmlns:p14="http://schemas.microsoft.com/office/powerpoint/2010/main" val="530043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4476C13-4983-437A-8EE7-07C5E2F67F1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40706" name="Rectangle 1026"/>
          <p:cNvSpPr>
            <a:spLocks noGrp="1" noRot="1" noChangeAspect="1" noChangeArrowheads="1" noTextEdit="1"/>
          </p:cNvSpPr>
          <p:nvPr>
            <p:ph type="sldImg"/>
          </p:nvPr>
        </p:nvSpPr>
        <p:spPr>
          <a:ln/>
        </p:spPr>
      </p:sp>
      <p:sp>
        <p:nvSpPr>
          <p:cNvPr id="4040707"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91416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5C1D336-702C-483B-93F7-C101520A397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87170" name="Rectangle 2"/>
          <p:cNvSpPr>
            <a:spLocks noGrp="1" noRot="1" noChangeAspect="1" noChangeArrowheads="1" noTextEdit="1"/>
          </p:cNvSpPr>
          <p:nvPr>
            <p:ph type="sldImg"/>
          </p:nvPr>
        </p:nvSpPr>
        <p:spPr>
          <a:xfrm>
            <a:off x="325438" y="698500"/>
            <a:ext cx="6208712" cy="3492500"/>
          </a:xfrm>
          <a:ln/>
        </p:spPr>
      </p:sp>
      <p:sp>
        <p:nvSpPr>
          <p:cNvPr id="128717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4255041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1A0CF-C542-496F-B3B8-BF455825006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27778" name="Rectangle 2"/>
          <p:cNvSpPr>
            <a:spLocks noGrp="1" noRot="1" noChangeAspect="1" noChangeArrowheads="1" noTextEdit="1"/>
          </p:cNvSpPr>
          <p:nvPr>
            <p:ph type="sldImg"/>
          </p:nvPr>
        </p:nvSpPr>
        <p:spPr>
          <a:xfrm>
            <a:off x="325438" y="698500"/>
            <a:ext cx="6208712" cy="3492500"/>
          </a:xfrm>
          <a:ln/>
        </p:spPr>
      </p:sp>
      <p:sp>
        <p:nvSpPr>
          <p:cNvPr id="1227779"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180457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26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E0BBA5F-C1C0-4C9D-A3F8-0776110F67E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8434" name="Rectangle 2"/>
          <p:cNvSpPr>
            <a:spLocks noGrp="1" noRot="1" noChangeAspect="1" noChangeArrowheads="1" noTextEdit="1"/>
          </p:cNvSpPr>
          <p:nvPr>
            <p:ph type="sldImg"/>
          </p:nvPr>
        </p:nvSpPr>
        <p:spPr>
          <a:ln/>
        </p:spPr>
      </p:sp>
      <p:sp>
        <p:nvSpPr>
          <p:cNvPr id="3218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07924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83839-1A0C-48C2-8C18-2629B1BB64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59490" name="Rectangle 2"/>
          <p:cNvSpPr>
            <a:spLocks noGrp="1" noRot="1" noChangeAspect="1" noChangeArrowheads="1" noTextEdit="1"/>
          </p:cNvSpPr>
          <p:nvPr>
            <p:ph type="sldImg"/>
          </p:nvPr>
        </p:nvSpPr>
        <p:spPr>
          <a:xfrm>
            <a:off x="382588" y="685800"/>
            <a:ext cx="6094412" cy="3429000"/>
          </a:xfrm>
          <a:ln/>
        </p:spPr>
      </p:sp>
      <p:sp>
        <p:nvSpPr>
          <p:cNvPr id="415949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580205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7ED231-3DF1-418D-B63F-3B2A77C4C02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16386" name="Rectangle 2"/>
          <p:cNvSpPr>
            <a:spLocks noGrp="1" noRot="1" noChangeAspect="1" noChangeArrowheads="1" noTextEdit="1"/>
          </p:cNvSpPr>
          <p:nvPr>
            <p:ph type="sldImg"/>
          </p:nvPr>
        </p:nvSpPr>
        <p:spPr>
          <a:ln/>
        </p:spPr>
      </p:sp>
      <p:sp>
        <p:nvSpPr>
          <p:cNvPr id="3216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1745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4159B7-61A3-41FE-BBDA-9DE29296C1E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04226" name="Rectangle 2"/>
          <p:cNvSpPr>
            <a:spLocks noGrp="1" noRot="1" noChangeAspect="1" noChangeArrowheads="1" noTextEdit="1"/>
          </p:cNvSpPr>
          <p:nvPr>
            <p:ph type="sldImg"/>
          </p:nvPr>
        </p:nvSpPr>
        <p:spPr>
          <a:ln/>
        </p:spPr>
      </p:sp>
      <p:sp>
        <p:nvSpPr>
          <p:cNvPr id="440422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83884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C286748-F112-4F4E-8D0E-D1F4E88897D2}"/>
              </a:ext>
            </a:extLst>
          </p:cNvPr>
          <p:cNvSpPr>
            <a:spLocks noGrp="1" noChangeArrowheads="1"/>
          </p:cNvSpPr>
          <p:nvPr>
            <p:ph type="sldNum" sz="quarter" idx="5"/>
          </p:nvPr>
        </p:nvSpPr>
        <p:spPr/>
        <p:txBody>
          <a:bodyPr/>
          <a:lstStyle>
            <a:lvl1pPr eaLnBrk="0" hangingPunct="0">
              <a:defRPr sz="6000">
                <a:solidFill>
                  <a:schemeClr val="tx1"/>
                </a:solidFill>
                <a:latin typeface="Calligrapher" pitchFamily="2" charset="0"/>
                <a:cs typeface="Arial" panose="020B0604020202020204" pitchFamily="34" charset="0"/>
              </a:defRPr>
            </a:lvl1pPr>
            <a:lvl2pPr marL="742950" indent="-285750" eaLnBrk="0" hangingPunct="0">
              <a:defRPr sz="6000">
                <a:solidFill>
                  <a:schemeClr val="tx1"/>
                </a:solidFill>
                <a:latin typeface="Calligrapher" pitchFamily="2" charset="0"/>
                <a:cs typeface="Arial" panose="020B0604020202020204" pitchFamily="34" charset="0"/>
              </a:defRPr>
            </a:lvl2pPr>
            <a:lvl3pPr marL="1143000" indent="-228600" eaLnBrk="0" hangingPunct="0">
              <a:defRPr sz="6000">
                <a:solidFill>
                  <a:schemeClr val="tx1"/>
                </a:solidFill>
                <a:latin typeface="Calligrapher" pitchFamily="2" charset="0"/>
                <a:cs typeface="Arial" panose="020B0604020202020204" pitchFamily="34" charset="0"/>
              </a:defRPr>
            </a:lvl3pPr>
            <a:lvl4pPr marL="1600200" indent="-228600" eaLnBrk="0" hangingPunct="0">
              <a:defRPr sz="6000">
                <a:solidFill>
                  <a:schemeClr val="tx1"/>
                </a:solidFill>
                <a:latin typeface="Calligrapher" pitchFamily="2" charset="0"/>
                <a:cs typeface="Arial" panose="020B0604020202020204" pitchFamily="34" charset="0"/>
              </a:defRPr>
            </a:lvl4pPr>
            <a:lvl5pPr marL="2057400" indent="-228600" eaLnBrk="0" hangingPunct="0">
              <a:defRPr sz="6000">
                <a:solidFill>
                  <a:schemeClr val="tx1"/>
                </a:solidFill>
                <a:latin typeface="Calligrapher" pitchFamily="2" charset="0"/>
                <a:cs typeface="Arial" panose="020B0604020202020204" pitchFamily="34" charset="0"/>
              </a:defRPr>
            </a:lvl5pPr>
            <a:lvl6pPr marL="25146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6pPr>
            <a:lvl7pPr marL="29718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7pPr>
            <a:lvl8pPr marL="34290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8pPr>
            <a:lvl9pPr marL="3886200" indent="-228600" eaLnBrk="0" fontAlgn="base" hangingPunct="0">
              <a:spcBef>
                <a:spcPct val="0"/>
              </a:spcBef>
              <a:spcAft>
                <a:spcPct val="0"/>
              </a:spcAft>
              <a:defRPr sz="6000">
                <a:solidFill>
                  <a:schemeClr val="tx1"/>
                </a:solidFill>
                <a:latin typeface="Calligrapher" pitchFamily="2"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DECD28-4B5C-430E-9A25-D07C9D81767D}" type="slidenum">
              <a:rPr kumimoji="0" lang="en-US" altLang="en-US" sz="12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Arial" panose="020B0604020202020204" pitchFamily="34" charset="0"/>
            </a:endParaRPr>
          </a:p>
        </p:txBody>
      </p:sp>
      <p:sp>
        <p:nvSpPr>
          <p:cNvPr id="1517571" name="Rectangle 2">
            <a:extLst>
              <a:ext uri="{FF2B5EF4-FFF2-40B4-BE49-F238E27FC236}">
                <a16:creationId xmlns:a16="http://schemas.microsoft.com/office/drawing/2014/main" id="{9538CC43-A4A8-4AEC-8D34-E73791D98333}"/>
              </a:ext>
            </a:extLst>
          </p:cNvPr>
          <p:cNvSpPr>
            <a:spLocks noGrp="1" noRot="1" noChangeAspect="1" noChangeArrowheads="1" noTextEdit="1"/>
          </p:cNvSpPr>
          <p:nvPr>
            <p:ph type="sldImg"/>
          </p:nvPr>
        </p:nvSpPr>
        <p:spPr>
          <a:xfrm>
            <a:off x="1101725" y="698500"/>
            <a:ext cx="4656138" cy="3492500"/>
          </a:xfrm>
          <a:ln/>
        </p:spPr>
      </p:sp>
      <p:sp>
        <p:nvSpPr>
          <p:cNvPr id="1517572" name="Rectangle 3">
            <a:extLst>
              <a:ext uri="{FF2B5EF4-FFF2-40B4-BE49-F238E27FC236}">
                <a16:creationId xmlns:a16="http://schemas.microsoft.com/office/drawing/2014/main" id="{18A3086E-CE2A-45A1-84EA-F1C8F7401012}"/>
              </a:ext>
            </a:extLst>
          </p:cNvPr>
          <p:cNvSpPr>
            <a:spLocks noGrp="1" noChangeArrowheads="1"/>
          </p:cNvSpPr>
          <p:nvPr>
            <p:ph type="body" idx="1"/>
          </p:nvPr>
        </p:nvSpPr>
        <p:spPr>
          <a:xfrm>
            <a:off x="914400" y="4424363"/>
            <a:ext cx="5029200" cy="419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392816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515DA3-DF5D-4515-BB7C-ADF5EFAC10A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18773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AA85C-14B9-49FA-B483-FF47A8D7D9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6851" name="Rectangle 2"/>
          <p:cNvSpPr>
            <a:spLocks noGrp="1" noRot="1" noChangeAspect="1" noChangeArrowheads="1" noTextEdit="1"/>
          </p:cNvSpPr>
          <p:nvPr>
            <p:ph type="sldImg"/>
          </p:nvPr>
        </p:nvSpPr>
        <p:spPr>
          <a:ln/>
        </p:spPr>
      </p:sp>
      <p:sp>
        <p:nvSpPr>
          <p:cNvPr id="1486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177821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Rectangle 7">
            <a:extLst>
              <a:ext uri="{FF2B5EF4-FFF2-40B4-BE49-F238E27FC236}">
                <a16:creationId xmlns:a16="http://schemas.microsoft.com/office/drawing/2014/main" id="{19C57191-1030-48F4-8478-4A1CC86C8F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5400">
                <a:solidFill>
                  <a:schemeClr val="tx1"/>
                </a:solidFill>
                <a:latin typeface="Wide Latin" panose="020A0A07050505020404" pitchFamily="18" charset="0"/>
              </a:defRPr>
            </a:lvl1pPr>
            <a:lvl2pPr marL="742950" indent="-285750">
              <a:defRPr sz="5400">
                <a:solidFill>
                  <a:schemeClr val="tx1"/>
                </a:solidFill>
                <a:latin typeface="Wide Latin" panose="020A0A07050505020404" pitchFamily="18" charset="0"/>
              </a:defRPr>
            </a:lvl2pPr>
            <a:lvl3pPr marL="1143000" indent="-228600">
              <a:defRPr sz="5400">
                <a:solidFill>
                  <a:schemeClr val="tx1"/>
                </a:solidFill>
                <a:latin typeface="Wide Latin" panose="020A0A07050505020404" pitchFamily="18" charset="0"/>
              </a:defRPr>
            </a:lvl3pPr>
            <a:lvl4pPr marL="1600200" indent="-228600">
              <a:defRPr sz="5400">
                <a:solidFill>
                  <a:schemeClr val="tx1"/>
                </a:solidFill>
                <a:latin typeface="Wide Latin" panose="020A0A07050505020404" pitchFamily="18" charset="0"/>
              </a:defRPr>
            </a:lvl4pPr>
            <a:lvl5pPr marL="2057400" indent="-228600">
              <a:defRPr sz="5400">
                <a:solidFill>
                  <a:schemeClr val="tx1"/>
                </a:solidFill>
                <a:latin typeface="Wide Latin" panose="020A0A07050505020404" pitchFamily="18" charset="0"/>
              </a:defRPr>
            </a:lvl5pPr>
            <a:lvl6pPr marL="2514600" indent="-228600" eaLnBrk="0" fontAlgn="base" hangingPunct="0">
              <a:spcBef>
                <a:spcPct val="0"/>
              </a:spcBef>
              <a:spcAft>
                <a:spcPct val="0"/>
              </a:spcAft>
              <a:defRPr sz="5400">
                <a:solidFill>
                  <a:schemeClr val="tx1"/>
                </a:solidFill>
                <a:latin typeface="Wide Latin" panose="020A0A07050505020404" pitchFamily="18" charset="0"/>
              </a:defRPr>
            </a:lvl6pPr>
            <a:lvl7pPr marL="2971800" indent="-228600" eaLnBrk="0" fontAlgn="base" hangingPunct="0">
              <a:spcBef>
                <a:spcPct val="0"/>
              </a:spcBef>
              <a:spcAft>
                <a:spcPct val="0"/>
              </a:spcAft>
              <a:defRPr sz="5400">
                <a:solidFill>
                  <a:schemeClr val="tx1"/>
                </a:solidFill>
                <a:latin typeface="Wide Latin" panose="020A0A07050505020404" pitchFamily="18" charset="0"/>
              </a:defRPr>
            </a:lvl7pPr>
            <a:lvl8pPr marL="3429000" indent="-228600" eaLnBrk="0" fontAlgn="base" hangingPunct="0">
              <a:spcBef>
                <a:spcPct val="0"/>
              </a:spcBef>
              <a:spcAft>
                <a:spcPct val="0"/>
              </a:spcAft>
              <a:defRPr sz="5400">
                <a:solidFill>
                  <a:schemeClr val="tx1"/>
                </a:solidFill>
                <a:latin typeface="Wide Latin" panose="020A0A07050505020404" pitchFamily="18" charset="0"/>
              </a:defRPr>
            </a:lvl8pPr>
            <a:lvl9pPr marL="3886200" indent="-228600" eaLnBrk="0" fontAlgn="base" hangingPunct="0">
              <a:spcBef>
                <a:spcPct val="0"/>
              </a:spcBef>
              <a:spcAft>
                <a:spcPct val="0"/>
              </a:spcAft>
              <a:defRPr sz="5400">
                <a:solidFill>
                  <a:schemeClr val="tx1"/>
                </a:solidFill>
                <a:latin typeface="Wide Latin" panose="020A0A070505050204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4E90814-B8E3-4CB0-B51B-588F2094751F}"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389571" name="Rectangle 2">
            <a:extLst>
              <a:ext uri="{FF2B5EF4-FFF2-40B4-BE49-F238E27FC236}">
                <a16:creationId xmlns:a16="http://schemas.microsoft.com/office/drawing/2014/main" id="{EE162EF0-D8A1-4312-8CD7-4DB7E928CBA7}"/>
              </a:ext>
            </a:extLst>
          </p:cNvPr>
          <p:cNvSpPr>
            <a:spLocks noGrp="1" noRot="1" noChangeAspect="1" noChangeArrowheads="1" noTextEdit="1"/>
          </p:cNvSpPr>
          <p:nvPr>
            <p:ph type="sldImg"/>
          </p:nvPr>
        </p:nvSpPr>
        <p:spPr>
          <a:ln/>
        </p:spPr>
      </p:sp>
      <p:sp>
        <p:nvSpPr>
          <p:cNvPr id="1389572" name="Rectangle 3">
            <a:extLst>
              <a:ext uri="{FF2B5EF4-FFF2-40B4-BE49-F238E27FC236}">
                <a16:creationId xmlns:a16="http://schemas.microsoft.com/office/drawing/2014/main" id="{2AECD84F-31D8-42BD-9E27-24B9EED61E9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extLst>
      <p:ext uri="{BB962C8B-B14F-4D97-AF65-F5344CB8AC3E}">
        <p14:creationId xmlns:p14="http://schemas.microsoft.com/office/powerpoint/2010/main" val="3081645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183839-1A0C-48C2-8C18-2629B1BB643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159490" name="Rectangle 2"/>
          <p:cNvSpPr>
            <a:spLocks noGrp="1" noRot="1" noChangeAspect="1" noChangeArrowheads="1" noTextEdit="1"/>
          </p:cNvSpPr>
          <p:nvPr>
            <p:ph type="sldImg"/>
          </p:nvPr>
        </p:nvSpPr>
        <p:spPr>
          <a:xfrm>
            <a:off x="382588" y="685800"/>
            <a:ext cx="6094412" cy="3429000"/>
          </a:xfrm>
          <a:ln/>
        </p:spPr>
      </p:sp>
      <p:sp>
        <p:nvSpPr>
          <p:cNvPr id="415949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1260829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53339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34BF81-5A42-4E93-910D-1D5529965A6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83970" name="Rectangle 2"/>
          <p:cNvSpPr>
            <a:spLocks noGrp="1" noRot="1" noChangeAspect="1" noChangeArrowheads="1" noTextEdit="1"/>
          </p:cNvSpPr>
          <p:nvPr>
            <p:ph type="sldImg"/>
          </p:nvPr>
        </p:nvSpPr>
        <p:spPr>
          <a:ln/>
        </p:spPr>
      </p:sp>
      <p:sp>
        <p:nvSpPr>
          <p:cNvPr id="32839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79769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641BB1-BEAB-41B6-936E-A9AC948C6EA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47490" name="Rectangle 2"/>
          <p:cNvSpPr>
            <a:spLocks noGrp="1" noRot="1" noChangeAspect="1" noChangeArrowheads="1" noTextEdit="1"/>
          </p:cNvSpPr>
          <p:nvPr>
            <p:ph type="sldImg"/>
          </p:nvPr>
        </p:nvSpPr>
        <p:spPr>
          <a:ln/>
        </p:spPr>
      </p:sp>
      <p:sp>
        <p:nvSpPr>
          <p:cNvPr id="3647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25156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56307-DFC9-4F32-8A2D-4F5801E79AE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997203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5EC770-0DC6-48EF-884B-8670CA3F3B9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553875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8F8BBA-CA48-48EC-8F06-3CC1D9315B6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82370" name="Rectangle 1026"/>
          <p:cNvSpPr>
            <a:spLocks noGrp="1" noRot="1" noChangeAspect="1" noChangeArrowheads="1" noTextEdit="1"/>
          </p:cNvSpPr>
          <p:nvPr>
            <p:ph type="sldImg"/>
          </p:nvPr>
        </p:nvSpPr>
        <p:spPr>
          <a:ln/>
        </p:spPr>
      </p:sp>
      <p:sp>
        <p:nvSpPr>
          <p:cNvPr id="1082371"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41768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6DAE924-6FA7-4FA7-89D9-295779098F8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42492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6C5893-E963-45F9-AF62-B4AF0BAB6D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169154" name="Rectangle 2"/>
          <p:cNvSpPr>
            <a:spLocks noGrp="1" noRot="1" noChangeAspect="1" noChangeArrowheads="1" noTextEdit="1"/>
          </p:cNvSpPr>
          <p:nvPr>
            <p:ph type="sldImg"/>
          </p:nvPr>
        </p:nvSpPr>
        <p:spPr>
          <a:xfrm>
            <a:off x="325438" y="698500"/>
            <a:ext cx="6208712" cy="3492500"/>
          </a:xfrm>
          <a:ln/>
        </p:spPr>
      </p:sp>
      <p:sp>
        <p:nvSpPr>
          <p:cNvPr id="516915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3618335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6C5893-E963-45F9-AF62-B4AF0BAB6D4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69154" name="Rectangle 2"/>
          <p:cNvSpPr>
            <a:spLocks noGrp="1" noRot="1" noChangeAspect="1" noChangeArrowheads="1" noTextEdit="1"/>
          </p:cNvSpPr>
          <p:nvPr>
            <p:ph type="sldImg"/>
          </p:nvPr>
        </p:nvSpPr>
        <p:spPr>
          <a:xfrm>
            <a:off x="325438" y="698500"/>
            <a:ext cx="6208712" cy="3492500"/>
          </a:xfrm>
          <a:ln/>
        </p:spPr>
      </p:sp>
      <p:sp>
        <p:nvSpPr>
          <p:cNvPr id="516915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9567715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6C5893-E963-45F9-AF62-B4AF0BAB6D4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5169154" name="Rectangle 2"/>
          <p:cNvSpPr>
            <a:spLocks noGrp="1" noRot="1" noChangeAspect="1" noChangeArrowheads="1" noTextEdit="1"/>
          </p:cNvSpPr>
          <p:nvPr>
            <p:ph type="sldImg"/>
          </p:nvPr>
        </p:nvSpPr>
        <p:spPr>
          <a:xfrm>
            <a:off x="325438" y="698500"/>
            <a:ext cx="6208712" cy="3492500"/>
          </a:xfrm>
          <a:ln/>
        </p:spPr>
      </p:sp>
      <p:sp>
        <p:nvSpPr>
          <p:cNvPr id="5169155" name="Rectangle 3"/>
          <p:cNvSpPr>
            <a:spLocks noGrp="1" noChangeArrowheads="1"/>
          </p:cNvSpPr>
          <p:nvPr>
            <p:ph type="body" idx="1"/>
          </p:nvPr>
        </p:nvSpPr>
        <p:spPr>
          <a:xfrm>
            <a:off x="914400" y="4424363"/>
            <a:ext cx="5029200" cy="4191000"/>
          </a:xfrm>
        </p:spPr>
        <p:txBody>
          <a:bodyPr/>
          <a:lstStyle/>
          <a:p>
            <a:endParaRPr lang="en-US" dirty="0"/>
          </a:p>
        </p:txBody>
      </p:sp>
    </p:spTree>
    <p:extLst>
      <p:ext uri="{BB962C8B-B14F-4D97-AF65-F5344CB8AC3E}">
        <p14:creationId xmlns:p14="http://schemas.microsoft.com/office/powerpoint/2010/main" val="2750865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9B4D53-5B45-4256-8E8F-9B73F117FFF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28130" name="Rectangle 2"/>
          <p:cNvSpPr>
            <a:spLocks noGrp="1" noRot="1" noChangeAspect="1" noChangeArrowheads="1" noTextEdit="1"/>
          </p:cNvSpPr>
          <p:nvPr>
            <p:ph type="sldImg"/>
          </p:nvPr>
        </p:nvSpPr>
        <p:spPr>
          <a:ln/>
        </p:spPr>
      </p:sp>
      <p:sp>
        <p:nvSpPr>
          <p:cNvPr id="45281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73097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BAA71F-4AEA-43BF-AF15-D809690F7069}"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405698" name="Rectangle 2"/>
          <p:cNvSpPr>
            <a:spLocks noGrp="1" noRot="1" noChangeAspect="1" noChangeArrowheads="1" noTextEdit="1"/>
          </p:cNvSpPr>
          <p:nvPr>
            <p:ph type="sldImg"/>
          </p:nvPr>
        </p:nvSpPr>
        <p:spPr>
          <a:ln/>
        </p:spPr>
      </p:sp>
      <p:sp>
        <p:nvSpPr>
          <p:cNvPr id="54056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38256130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04AA32-3B32-4C57-B627-23022D2FD1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24296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C9A361-9C72-4D26-B26A-259D81817D4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734210" name="Rectangle 2"/>
          <p:cNvSpPr>
            <a:spLocks noGrp="1" noRot="1" noChangeAspect="1" noChangeArrowheads="1" noTextEdit="1"/>
          </p:cNvSpPr>
          <p:nvPr>
            <p:ph type="sldImg"/>
          </p:nvPr>
        </p:nvSpPr>
        <p:spPr>
          <a:xfrm>
            <a:off x="325438" y="698500"/>
            <a:ext cx="6208712" cy="3492500"/>
          </a:xfrm>
          <a:ln/>
        </p:spPr>
      </p:sp>
      <p:sp>
        <p:nvSpPr>
          <p:cNvPr id="73421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3443531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BC0455-F0E8-4988-AC43-A8A82BF92A7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58594" name="Rectangle 2"/>
          <p:cNvSpPr>
            <a:spLocks noGrp="1" noRot="1" noChangeAspect="1" noChangeArrowheads="1" noTextEdit="1"/>
          </p:cNvSpPr>
          <p:nvPr>
            <p:ph type="sldImg"/>
          </p:nvPr>
        </p:nvSpPr>
        <p:spPr>
          <a:xfrm>
            <a:off x="1101725" y="698500"/>
            <a:ext cx="4656138" cy="3492500"/>
          </a:xfrm>
          <a:ln/>
        </p:spPr>
      </p:sp>
      <p:sp>
        <p:nvSpPr>
          <p:cNvPr id="53585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1575531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BC0455-F0E8-4988-AC43-A8A82BF92A7C}"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58594" name="Rectangle 2"/>
          <p:cNvSpPr>
            <a:spLocks noGrp="1" noRot="1" noChangeAspect="1" noChangeArrowheads="1" noTextEdit="1"/>
          </p:cNvSpPr>
          <p:nvPr>
            <p:ph type="sldImg"/>
          </p:nvPr>
        </p:nvSpPr>
        <p:spPr>
          <a:xfrm>
            <a:off x="325438" y="698500"/>
            <a:ext cx="6208712" cy="3492500"/>
          </a:xfrm>
          <a:ln/>
        </p:spPr>
      </p:sp>
      <p:sp>
        <p:nvSpPr>
          <p:cNvPr id="53585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150726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F8E944-3F9A-4863-9F75-2D3CBEBC73B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4674" name="Rectangle 2"/>
          <p:cNvSpPr>
            <a:spLocks noGrp="1" noRot="1" noChangeAspect="1" noChangeArrowheads="1" noTextEdit="1"/>
          </p:cNvSpPr>
          <p:nvPr>
            <p:ph type="sldImg"/>
          </p:nvPr>
        </p:nvSpPr>
        <p:spPr>
          <a:ln/>
        </p:spPr>
      </p:sp>
      <p:sp>
        <p:nvSpPr>
          <p:cNvPr id="284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8572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255EA27-0076-4344-820F-4400351BE10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5170" name="Rectangle 2"/>
          <p:cNvSpPr>
            <a:spLocks noGrp="1" noRot="1" noChangeAspect="1" noChangeArrowheads="1" noTextEdit="1"/>
          </p:cNvSpPr>
          <p:nvPr>
            <p:ph type="sldImg"/>
          </p:nvPr>
        </p:nvSpPr>
        <p:spPr>
          <a:ln/>
        </p:spPr>
      </p:sp>
      <p:sp>
        <p:nvSpPr>
          <p:cNvPr id="33351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563419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7CF7DE3-91BE-42F4-837B-C26AB70D5F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018178" name="Rectangle 2"/>
          <p:cNvSpPr>
            <a:spLocks noGrp="1" noRot="1" noChangeAspect="1" noChangeArrowheads="1" noTextEdit="1"/>
          </p:cNvSpPr>
          <p:nvPr>
            <p:ph type="sldImg"/>
          </p:nvPr>
        </p:nvSpPr>
        <p:spPr>
          <a:ln/>
        </p:spPr>
      </p:sp>
      <p:sp>
        <p:nvSpPr>
          <p:cNvPr id="40181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411308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7FB88-902B-4817-BAFF-4DD8D98BFD2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72847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9975D9-1459-4DDE-87EB-9A74201C8B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48477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EDD39-9CE0-4440-B209-C40E6EFBE7E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414594" name="Rectangle 2"/>
          <p:cNvSpPr>
            <a:spLocks noGrp="1" noRot="1" noChangeAspect="1" noChangeArrowheads="1" noTextEdit="1"/>
          </p:cNvSpPr>
          <p:nvPr>
            <p:ph type="sldImg"/>
          </p:nvPr>
        </p:nvSpPr>
        <p:spPr>
          <a:ln/>
        </p:spPr>
      </p:sp>
      <p:sp>
        <p:nvSpPr>
          <p:cNvPr id="24145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2888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E1B76-FD97-4697-ACA0-B52A904691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534045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F26963-0287-4FBF-875F-4048C67D3B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66690" name="Rectangle 2"/>
          <p:cNvSpPr>
            <a:spLocks noGrp="1" noRot="1" noChangeAspect="1" noChangeArrowheads="1" noTextEdit="1"/>
          </p:cNvSpPr>
          <p:nvPr>
            <p:ph type="sldImg"/>
          </p:nvPr>
        </p:nvSpPr>
        <p:spPr>
          <a:xfrm>
            <a:off x="1143000" y="685800"/>
            <a:ext cx="4573588" cy="3429000"/>
          </a:xfrm>
          <a:ln/>
        </p:spPr>
      </p:sp>
      <p:sp>
        <p:nvSpPr>
          <p:cNvPr id="126669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0054502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505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41762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0ECD0B-54BB-4C41-86A3-D530BA6AD27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6348152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39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5E4BCF-CCF6-4D5E-BAC4-3C27B89A1D8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44794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783D3E-0522-49E9-9E1F-D0ED896BEB8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50562" name="Rectangle 2"/>
          <p:cNvSpPr>
            <a:spLocks noGrp="1" noRot="1" noChangeAspect="1" noChangeArrowheads="1" noTextEdit="1"/>
          </p:cNvSpPr>
          <p:nvPr>
            <p:ph type="sldImg"/>
          </p:nvPr>
        </p:nvSpPr>
        <p:spPr>
          <a:ln/>
        </p:spPr>
      </p:sp>
      <p:sp>
        <p:nvSpPr>
          <p:cNvPr id="365056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308938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9998AB-E4FC-4385-82FC-F02DB6931A1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59394" name="Rectangle 2"/>
          <p:cNvSpPr>
            <a:spLocks noGrp="1" noRot="1" noChangeAspect="1" noChangeArrowheads="1" noTextEdit="1"/>
          </p:cNvSpPr>
          <p:nvPr>
            <p:ph type="sldImg"/>
          </p:nvPr>
        </p:nvSpPr>
        <p:spPr>
          <a:xfrm>
            <a:off x="325438" y="698500"/>
            <a:ext cx="6208712" cy="3492500"/>
          </a:xfrm>
          <a:ln/>
        </p:spPr>
      </p:sp>
      <p:sp>
        <p:nvSpPr>
          <p:cNvPr id="3259395" name="Rectangle 3"/>
          <p:cNvSpPr>
            <a:spLocks noGrp="1" noChangeArrowheads="1"/>
          </p:cNvSpPr>
          <p:nvPr>
            <p:ph type="body" idx="1"/>
          </p:nvPr>
        </p:nvSpPr>
        <p:spPr>
          <a:xfrm>
            <a:off x="914400" y="4424363"/>
            <a:ext cx="5029200" cy="4191000"/>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3841553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a:extLst>
              <a:ext uri="{FF2B5EF4-FFF2-40B4-BE49-F238E27FC236}">
                <a16:creationId xmlns:a16="http://schemas.microsoft.com/office/drawing/2014/main" id="{2C1FA798-B266-4078-981A-F86DC23555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Flat Brush" pitchFamily="2" charset="0"/>
                <a:ea typeface="MS PGothic" panose="020B0600070205080204" pitchFamily="34" charset="-128"/>
              </a:defRPr>
            </a:lvl1pPr>
            <a:lvl2pPr marL="742950" indent="-285750">
              <a:defRPr sz="2800">
                <a:solidFill>
                  <a:schemeClr val="tx1"/>
                </a:solidFill>
                <a:latin typeface="Flat Brush" pitchFamily="2" charset="0"/>
                <a:ea typeface="MS PGothic" panose="020B0600070205080204" pitchFamily="34" charset="-128"/>
              </a:defRPr>
            </a:lvl2pPr>
            <a:lvl3pPr marL="1143000" indent="-228600">
              <a:defRPr sz="2800">
                <a:solidFill>
                  <a:schemeClr val="tx1"/>
                </a:solidFill>
                <a:latin typeface="Flat Brush" pitchFamily="2" charset="0"/>
                <a:ea typeface="MS PGothic" panose="020B0600070205080204" pitchFamily="34" charset="-128"/>
              </a:defRPr>
            </a:lvl3pPr>
            <a:lvl4pPr marL="1600200" indent="-228600">
              <a:defRPr sz="2800">
                <a:solidFill>
                  <a:schemeClr val="tx1"/>
                </a:solidFill>
                <a:latin typeface="Flat Brush" pitchFamily="2" charset="0"/>
                <a:ea typeface="MS PGothic" panose="020B0600070205080204" pitchFamily="34" charset="-128"/>
              </a:defRPr>
            </a:lvl4pPr>
            <a:lvl5pPr marL="2057400" indent="-228600">
              <a:defRPr sz="2800">
                <a:solidFill>
                  <a:schemeClr val="tx1"/>
                </a:solidFill>
                <a:latin typeface="Flat Brush" pitchFamily="2" charset="0"/>
                <a:ea typeface="MS PGothic" panose="020B0600070205080204" pitchFamily="34" charset="-128"/>
              </a:defRPr>
            </a:lvl5pPr>
            <a:lvl6pPr marL="25146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6pPr>
            <a:lvl7pPr marL="29718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7pPr>
            <a:lvl8pPr marL="34290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8pPr>
            <a:lvl9pPr marL="3886200" indent="-228600" eaLnBrk="0" fontAlgn="base" hangingPunct="0">
              <a:spcBef>
                <a:spcPct val="0"/>
              </a:spcBef>
              <a:spcAft>
                <a:spcPct val="0"/>
              </a:spcAft>
              <a:defRPr sz="2800">
                <a:solidFill>
                  <a:schemeClr val="tx1"/>
                </a:solidFill>
                <a:latin typeface="Flat Brush"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9957C9D-6D3F-4B3F-AC76-7E51DC7185A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488899" name="Rectangle 1026">
            <a:extLst>
              <a:ext uri="{FF2B5EF4-FFF2-40B4-BE49-F238E27FC236}">
                <a16:creationId xmlns:a16="http://schemas.microsoft.com/office/drawing/2014/main" id="{79ED16B7-6064-41F5-92A6-D6210E51E145}"/>
              </a:ext>
            </a:extLst>
          </p:cNvPr>
          <p:cNvSpPr>
            <a:spLocks noGrp="1" noRot="1" noChangeAspect="1" noChangeArrowheads="1" noTextEdit="1"/>
          </p:cNvSpPr>
          <p:nvPr>
            <p:ph type="sldImg"/>
          </p:nvPr>
        </p:nvSpPr>
        <p:spPr>
          <a:ln/>
        </p:spPr>
      </p:sp>
      <p:sp>
        <p:nvSpPr>
          <p:cNvPr id="1488900" name="Rectangle 1027">
            <a:extLst>
              <a:ext uri="{FF2B5EF4-FFF2-40B4-BE49-F238E27FC236}">
                <a16:creationId xmlns:a16="http://schemas.microsoft.com/office/drawing/2014/main" id="{64E82909-5AF2-4365-AEED-F94B86AF61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673770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8E175D-3D8C-4CA0-A582-559AF33425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23682" name="Rectangle 2"/>
          <p:cNvSpPr>
            <a:spLocks noGrp="1" noRot="1" noChangeAspect="1" noChangeArrowheads="1" noTextEdit="1"/>
          </p:cNvSpPr>
          <p:nvPr>
            <p:ph type="sldImg"/>
          </p:nvPr>
        </p:nvSpPr>
        <p:spPr>
          <a:xfrm>
            <a:off x="325438" y="698500"/>
            <a:ext cx="6208712" cy="3492500"/>
          </a:xfrm>
          <a:ln/>
        </p:spPr>
      </p:sp>
      <p:sp>
        <p:nvSpPr>
          <p:cNvPr id="1223683"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3638295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F0077C-329C-4702-85C2-AF669F2DA7A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324538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1795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E83E54-9786-43B4-B790-6DCB33F8268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64994" name="Rectangle 2"/>
          <p:cNvSpPr>
            <a:spLocks noGrp="1" noRot="1" noChangeAspect="1" noChangeArrowheads="1" noTextEdit="1"/>
          </p:cNvSpPr>
          <p:nvPr>
            <p:ph type="sldImg"/>
          </p:nvPr>
        </p:nvSpPr>
        <p:spPr>
          <a:xfrm>
            <a:off x="325438" y="698500"/>
            <a:ext cx="6208712" cy="3492500"/>
          </a:xfrm>
          <a:ln/>
        </p:spPr>
      </p:sp>
      <p:sp>
        <p:nvSpPr>
          <p:cNvPr id="1364995"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2353011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B9FC7BA-7EF5-4A8C-8BA9-58243B000EF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983362" name="Rectangle 2"/>
          <p:cNvSpPr>
            <a:spLocks noGrp="1" noRot="1" noChangeAspect="1" noChangeArrowheads="1" noTextEdit="1"/>
          </p:cNvSpPr>
          <p:nvPr>
            <p:ph type="sldImg"/>
          </p:nvPr>
        </p:nvSpPr>
        <p:spPr>
          <a:ln/>
        </p:spPr>
      </p:sp>
      <p:sp>
        <p:nvSpPr>
          <p:cNvPr id="3983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47417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353132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4950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F028C44-D29D-445D-ABDF-E032855DAB9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273730" name="Rectangle 2"/>
          <p:cNvSpPr>
            <a:spLocks noGrp="1" noRot="1" noChangeAspect="1" noChangeArrowheads="1" noTextEdit="1"/>
          </p:cNvSpPr>
          <p:nvPr>
            <p:ph type="sldImg"/>
          </p:nvPr>
        </p:nvSpPr>
        <p:spPr>
          <a:ln/>
        </p:spPr>
      </p:sp>
      <p:sp>
        <p:nvSpPr>
          <p:cNvPr id="327373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1233868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75428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4C63D-F650-4E75-9FBE-10C13F41C86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450306" name="Rectangle 2"/>
          <p:cNvSpPr>
            <a:spLocks noGrp="1" noRot="1" noChangeAspect="1" noChangeArrowheads="1" noTextEdit="1"/>
          </p:cNvSpPr>
          <p:nvPr>
            <p:ph type="sldImg"/>
          </p:nvPr>
        </p:nvSpPr>
        <p:spPr>
          <a:ln/>
        </p:spPr>
      </p:sp>
      <p:sp>
        <p:nvSpPr>
          <p:cNvPr id="4450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674050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FBA8C9-AFBA-4A7A-9184-BEBE254D69B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79874" name="Rectangle 2"/>
          <p:cNvSpPr>
            <a:spLocks noGrp="1" noRot="1" noChangeAspect="1" noChangeArrowheads="1" noTextEdit="1"/>
          </p:cNvSpPr>
          <p:nvPr>
            <p:ph type="sldImg"/>
          </p:nvPr>
        </p:nvSpPr>
        <p:spPr>
          <a:ln/>
        </p:spPr>
      </p:sp>
      <p:sp>
        <p:nvSpPr>
          <p:cNvPr id="32798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7406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F1A414-9A0F-48A7-95C5-4470EC74B66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90946" name="Rectangle 2"/>
          <p:cNvSpPr>
            <a:spLocks noGrp="1" noRot="1" noChangeAspect="1" noChangeArrowheads="1" noTextEdit="1"/>
          </p:cNvSpPr>
          <p:nvPr>
            <p:ph type="sldImg"/>
          </p:nvPr>
        </p:nvSpPr>
        <p:spPr>
          <a:ln/>
        </p:spPr>
      </p:sp>
      <p:sp>
        <p:nvSpPr>
          <p:cNvPr id="46909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032406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598200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20489606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3943713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919248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989496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F6E639-B4B8-411A-88E2-9299C696EAA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08898" name="Rectangle 2"/>
          <p:cNvSpPr>
            <a:spLocks noGrp="1" noRot="1" noChangeAspect="1" noChangeArrowheads="1" noTextEdit="1"/>
          </p:cNvSpPr>
          <p:nvPr>
            <p:ph type="sldImg"/>
          </p:nvPr>
        </p:nvSpPr>
        <p:spPr>
          <a:ln/>
        </p:spPr>
      </p:sp>
      <p:sp>
        <p:nvSpPr>
          <p:cNvPr id="34088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67994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35BCBE-7F83-4CFA-AF76-87F7BC3AD4B5}"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158146" name="Rectangle 2"/>
          <p:cNvSpPr>
            <a:spLocks noGrp="1" noRot="1" noChangeAspect="1" noChangeArrowheads="1" noTextEdit="1"/>
          </p:cNvSpPr>
          <p:nvPr>
            <p:ph type="sldImg"/>
          </p:nvPr>
        </p:nvSpPr>
        <p:spPr>
          <a:ln/>
        </p:spPr>
      </p:sp>
      <p:sp>
        <p:nvSpPr>
          <p:cNvPr id="1158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4341328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26B56-A4B8-44FD-AE81-C94EEB3DBD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98690" name="Rectangle 2"/>
          <p:cNvSpPr>
            <a:spLocks noGrp="1" noRot="1" noChangeAspect="1" noChangeArrowheads="1" noTextEdit="1"/>
          </p:cNvSpPr>
          <p:nvPr>
            <p:ph type="sldImg"/>
          </p:nvPr>
        </p:nvSpPr>
        <p:spPr>
          <a:ln/>
        </p:spPr>
      </p:sp>
      <p:sp>
        <p:nvSpPr>
          <p:cNvPr id="36986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147923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6687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5B2CE0-32AD-417E-97BF-128350B9274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8581936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B4352A-FDC0-4202-ADDF-380D314B83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32290" name="Rectangle 2"/>
          <p:cNvSpPr>
            <a:spLocks noGrp="1" noRot="1" noChangeAspect="1" noChangeArrowheads="1" noTextEdit="1"/>
          </p:cNvSpPr>
          <p:nvPr>
            <p:ph type="sldImg"/>
          </p:nvPr>
        </p:nvSpPr>
        <p:spPr>
          <a:ln/>
        </p:spPr>
      </p:sp>
      <p:sp>
        <p:nvSpPr>
          <p:cNvPr id="51322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054603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F2230-EE86-46B9-BFC6-230522A9940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32226" name="Rectangle 2"/>
          <p:cNvSpPr>
            <a:spLocks noGrp="1" noRot="1" noChangeAspect="1" noChangeArrowheads="1" noTextEdit="1"/>
          </p:cNvSpPr>
          <p:nvPr>
            <p:ph type="sldImg"/>
          </p:nvPr>
        </p:nvSpPr>
        <p:spPr>
          <a:xfrm>
            <a:off x="1101725" y="685761"/>
            <a:ext cx="4656138" cy="3428805"/>
          </a:xfrm>
          <a:ln/>
        </p:spPr>
      </p:sp>
      <p:sp>
        <p:nvSpPr>
          <p:cNvPr id="1332227"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25267679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FEACED-6D34-4734-8F56-B4C59E178C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79394" name="Rectangle 2"/>
          <p:cNvSpPr>
            <a:spLocks noGrp="1" noRot="1" noChangeAspect="1" noChangeArrowheads="1" noTextEdit="1"/>
          </p:cNvSpPr>
          <p:nvPr>
            <p:ph type="sldImg"/>
          </p:nvPr>
        </p:nvSpPr>
        <p:spPr>
          <a:ln/>
        </p:spPr>
      </p:sp>
      <p:sp>
        <p:nvSpPr>
          <p:cNvPr id="51793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36552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E95905-63FA-4487-A10F-1D332B9ADBE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28130" name="Rectangle 2"/>
          <p:cNvSpPr>
            <a:spLocks noGrp="1" noRot="1" noChangeAspect="1" noChangeArrowheads="1" noTextEdit="1"/>
          </p:cNvSpPr>
          <p:nvPr>
            <p:ph type="sldImg"/>
          </p:nvPr>
        </p:nvSpPr>
        <p:spPr>
          <a:xfrm>
            <a:off x="1101725" y="685761"/>
            <a:ext cx="4656138" cy="3428805"/>
          </a:xfrm>
          <a:ln/>
        </p:spPr>
      </p:sp>
      <p:sp>
        <p:nvSpPr>
          <p:cNvPr id="1328131" name="Rectangle 3"/>
          <p:cNvSpPr>
            <a:spLocks noGrp="1" noChangeArrowheads="1"/>
          </p:cNvSpPr>
          <p:nvPr>
            <p:ph type="body" idx="1"/>
          </p:nvPr>
        </p:nvSpPr>
        <p:spPr>
          <a:xfrm>
            <a:off x="914400" y="4343673"/>
            <a:ext cx="5029200" cy="4114566"/>
          </a:xfrm>
        </p:spPr>
        <p:txBody>
          <a:bodyPr/>
          <a:lstStyle/>
          <a:p>
            <a:endParaRPr lang="en-US"/>
          </a:p>
        </p:txBody>
      </p:sp>
    </p:spTree>
    <p:extLst>
      <p:ext uri="{BB962C8B-B14F-4D97-AF65-F5344CB8AC3E}">
        <p14:creationId xmlns:p14="http://schemas.microsoft.com/office/powerpoint/2010/main" val="36547458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3C60C-45EB-45E9-A473-C28B4866567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7522" name="Rectangle 2"/>
          <p:cNvSpPr>
            <a:spLocks noGrp="1" noRot="1" noChangeAspect="1" noChangeArrowheads="1" noTextEdit="1"/>
          </p:cNvSpPr>
          <p:nvPr>
            <p:ph type="sldImg"/>
          </p:nvPr>
        </p:nvSpPr>
        <p:spPr>
          <a:xfrm>
            <a:off x="381000" y="685800"/>
            <a:ext cx="6096000" cy="3429000"/>
          </a:xfrm>
          <a:ln/>
        </p:spPr>
      </p:sp>
      <p:sp>
        <p:nvSpPr>
          <p:cNvPr id="52275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27285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AC1AC3-6EC4-48A1-A60B-5CEE4EBA914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91362" name="Rectangle 2"/>
          <p:cNvSpPr>
            <a:spLocks noGrp="1" noRot="1" noChangeAspect="1" noChangeArrowheads="1" noTextEdit="1"/>
          </p:cNvSpPr>
          <p:nvPr>
            <p:ph type="sldImg"/>
          </p:nvPr>
        </p:nvSpPr>
        <p:spPr>
          <a:ln/>
        </p:spPr>
      </p:sp>
      <p:sp>
        <p:nvSpPr>
          <p:cNvPr id="53913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804099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0B2E5-E926-4156-9D8A-0657DA3D9F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6627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81F2AE-26A3-4BD1-AEFB-B04BA942AA1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225730" name="Rectangle 2"/>
          <p:cNvSpPr>
            <a:spLocks noGrp="1" noRot="1" noChangeAspect="1" noChangeArrowheads="1" noTextEdit="1"/>
          </p:cNvSpPr>
          <p:nvPr>
            <p:ph type="sldImg"/>
          </p:nvPr>
        </p:nvSpPr>
        <p:spPr>
          <a:xfrm>
            <a:off x="325438" y="698500"/>
            <a:ext cx="6208712" cy="3492500"/>
          </a:xfrm>
          <a:ln/>
        </p:spPr>
      </p:sp>
      <p:sp>
        <p:nvSpPr>
          <p:cNvPr id="1225731" name="Rectangle 3"/>
          <p:cNvSpPr>
            <a:spLocks noGrp="1" noChangeArrowheads="1"/>
          </p:cNvSpPr>
          <p:nvPr>
            <p:ph type="body" idx="1"/>
          </p:nvPr>
        </p:nvSpPr>
        <p:spPr>
          <a:xfrm>
            <a:off x="914400" y="4424363"/>
            <a:ext cx="5029200" cy="4191000"/>
          </a:xfrm>
        </p:spPr>
        <p:txBody>
          <a:bodyPr/>
          <a:lstStyle/>
          <a:p>
            <a:endParaRPr lang="en-US"/>
          </a:p>
        </p:txBody>
      </p:sp>
    </p:spTree>
    <p:extLst>
      <p:ext uri="{BB962C8B-B14F-4D97-AF65-F5344CB8AC3E}">
        <p14:creationId xmlns:p14="http://schemas.microsoft.com/office/powerpoint/2010/main" val="26317759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5C0B8D5-715B-4D46-8C0B-15E1B492629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3650" name="Rectangle 2"/>
          <p:cNvSpPr>
            <a:spLocks noGrp="1" noRot="1" noChangeAspect="1" noChangeArrowheads="1" noTextEdit="1"/>
          </p:cNvSpPr>
          <p:nvPr>
            <p:ph type="sldImg"/>
          </p:nvPr>
        </p:nvSpPr>
        <p:spPr>
          <a:ln/>
        </p:spPr>
      </p:sp>
      <p:sp>
        <p:nvSpPr>
          <p:cNvPr id="283651" name="Rectangle 3"/>
          <p:cNvSpPr>
            <a:spLocks noGrp="1" noChangeArrowheads="1"/>
          </p:cNvSpPr>
          <p:nvPr>
            <p:ph type="body" idx="1"/>
          </p:nvPr>
        </p:nvSpPr>
        <p:spPr/>
        <p:txBody>
          <a:bodyPr/>
          <a:lstStyle/>
          <a:p>
            <a:r>
              <a:rPr lang="en-US"/>
              <a:t>Image: © </a:t>
            </a:r>
            <a:r>
              <a:rPr lang="en-US">
                <a:solidFill>
                  <a:srgbClr val="89AC47"/>
                </a:solidFill>
              </a:rPr>
              <a:t>David Mckee</a:t>
            </a:r>
          </a:p>
        </p:txBody>
      </p:sp>
    </p:spTree>
    <p:extLst>
      <p:ext uri="{BB962C8B-B14F-4D97-AF65-F5344CB8AC3E}">
        <p14:creationId xmlns:p14="http://schemas.microsoft.com/office/powerpoint/2010/main" val="27148256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3001A-C1EE-4E2A-8584-F4C3D3E092F5}"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624019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5F1C2B6-96A4-43D9-AECA-73F57352729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13321831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5AE64E-0FB3-4123-A238-7B680CE275E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r>
              <a:rPr lang="en-US"/>
              <a:t>Illustration by Stephen Hesselman</a:t>
            </a:r>
          </a:p>
        </p:txBody>
      </p:sp>
    </p:spTree>
    <p:extLst>
      <p:ext uri="{BB962C8B-B14F-4D97-AF65-F5344CB8AC3E}">
        <p14:creationId xmlns:p14="http://schemas.microsoft.com/office/powerpoint/2010/main" val="24063144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F4FF1F-647A-447B-8FD3-8432DBC9DBF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9392778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39F8C-F87B-4344-BD5B-FE561CF4713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62850" name="Rectangle 2"/>
          <p:cNvSpPr>
            <a:spLocks noGrp="1" noRot="1" noChangeAspect="1" noChangeArrowheads="1" noTextEdit="1"/>
          </p:cNvSpPr>
          <p:nvPr>
            <p:ph type="sldImg"/>
          </p:nvPr>
        </p:nvSpPr>
        <p:spPr>
          <a:ln/>
        </p:spPr>
      </p:sp>
      <p:sp>
        <p:nvSpPr>
          <p:cNvPr id="46285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627987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CF2F0E-9817-4C90-826C-72B12B5506A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36674" name="Rectangle 2"/>
          <p:cNvSpPr>
            <a:spLocks noGrp="1" noRot="1" noChangeAspect="1" noChangeArrowheads="1" noTextEdit="1"/>
          </p:cNvSpPr>
          <p:nvPr>
            <p:ph type="sldImg"/>
          </p:nvPr>
        </p:nvSpPr>
        <p:spPr>
          <a:ln/>
        </p:spPr>
      </p:sp>
      <p:sp>
        <p:nvSpPr>
          <p:cNvPr id="4636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195777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78B50-9ADD-4308-B62E-2DD83EF837D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37698" name="Rectangle 2"/>
          <p:cNvSpPr>
            <a:spLocks noGrp="1" noRot="1" noChangeAspect="1" noChangeArrowheads="1" noTextEdit="1"/>
          </p:cNvSpPr>
          <p:nvPr>
            <p:ph type="sldImg"/>
          </p:nvPr>
        </p:nvSpPr>
        <p:spPr>
          <a:ln/>
        </p:spPr>
      </p:sp>
      <p:sp>
        <p:nvSpPr>
          <p:cNvPr id="46376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62545271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F2ABA7-880F-4C78-AAC4-7D6380AD801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38722" name="Rectangle 2"/>
          <p:cNvSpPr>
            <a:spLocks noGrp="1" noRot="1" noChangeAspect="1" noChangeArrowheads="1" noTextEdit="1"/>
          </p:cNvSpPr>
          <p:nvPr>
            <p:ph type="sldImg"/>
          </p:nvPr>
        </p:nvSpPr>
        <p:spPr>
          <a:ln/>
        </p:spPr>
      </p:sp>
      <p:sp>
        <p:nvSpPr>
          <p:cNvPr id="46387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040067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29FE5D-7D68-48E1-B26F-28316FE6A1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39746" name="Rectangle 2"/>
          <p:cNvSpPr>
            <a:spLocks noGrp="1" noRot="1" noChangeAspect="1" noChangeArrowheads="1" noTextEdit="1"/>
          </p:cNvSpPr>
          <p:nvPr>
            <p:ph type="sldImg"/>
          </p:nvPr>
        </p:nvSpPr>
        <p:spPr>
          <a:ln/>
        </p:spPr>
      </p:sp>
      <p:sp>
        <p:nvSpPr>
          <p:cNvPr id="46397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1693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40744C-A77A-4D13-A04D-0F4B91CB9F1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081218" name="Rectangle 2"/>
          <p:cNvSpPr>
            <a:spLocks noGrp="1" noRot="1" noChangeAspect="1" noChangeArrowheads="1" noTextEdit="1"/>
          </p:cNvSpPr>
          <p:nvPr>
            <p:ph type="sldImg"/>
          </p:nvPr>
        </p:nvSpPr>
        <p:spPr>
          <a:ln/>
        </p:spPr>
      </p:sp>
      <p:sp>
        <p:nvSpPr>
          <p:cNvPr id="30812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353780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C8E86D-5B38-433B-9D9B-B765EA115C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40770" name="Rectangle 2"/>
          <p:cNvSpPr>
            <a:spLocks noGrp="1" noRot="1" noChangeAspect="1" noChangeArrowheads="1" noTextEdit="1"/>
          </p:cNvSpPr>
          <p:nvPr>
            <p:ph type="sldImg"/>
          </p:nvPr>
        </p:nvSpPr>
        <p:spPr>
          <a:ln/>
        </p:spPr>
      </p:sp>
      <p:sp>
        <p:nvSpPr>
          <p:cNvPr id="4640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390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621062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7961734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42449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397157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530819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646018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29013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879747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186519252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17289563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31124465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39954495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2634140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28066732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39529937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24071028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2689175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255710189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227841634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27553826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5306492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70953988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41688316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910666" y="2068277"/>
            <a:ext cx="6833809" cy="1569356"/>
          </a:xfrm>
        </p:spPr>
        <p:txBody>
          <a:bodyPr>
            <a:normAutofit/>
          </a:bodyPr>
          <a:lstStyle>
            <a:lvl1pPr>
              <a:defRPr sz="4800" b="1" cap="small">
                <a:latin typeface="Times New Roman"/>
                <a:cs typeface="Times New Roman"/>
              </a:defRPr>
            </a:lvl1pPr>
          </a:lstStyle>
          <a:p>
            <a:r>
              <a:rPr lang="en-US" dirty="0"/>
              <a:t>Click to edit Master title style</a:t>
            </a:r>
          </a:p>
        </p:txBody>
      </p:sp>
      <p:sp>
        <p:nvSpPr>
          <p:cNvPr id="3" name="Subtitle 2"/>
          <p:cNvSpPr>
            <a:spLocks noGrp="1"/>
          </p:cNvSpPr>
          <p:nvPr>
            <p:ph type="subTitle" idx="1"/>
          </p:nvPr>
        </p:nvSpPr>
        <p:spPr>
          <a:xfrm>
            <a:off x="4910664" y="3886200"/>
            <a:ext cx="6833811" cy="2064657"/>
          </a:xfrm>
        </p:spPr>
        <p:txBody>
          <a:bodyPr/>
          <a:lstStyle>
            <a:lvl1pPr marL="0" indent="0" algn="ctr">
              <a:buNone/>
              <a:defRPr>
                <a:solidFill>
                  <a:schemeClr val="tx1"/>
                </a:solidFill>
                <a:latin typeface="Times New Roman"/>
                <a:cs typeface="Times New Roman"/>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vl1pPr>
          </a:lstStyle>
          <a:p>
            <a:fld id="{C3418A09-DE50-4F27-AEBD-7D70BF575F9B}" type="datetime1">
              <a:rPr lang="en-US"/>
              <a:pPr/>
              <a:t>3/2/2023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4E8399F3-EFEE-472B-825B-572B45154A29}" type="slidenum">
              <a:rPr lang="en-US"/>
              <a:pPr/>
              <a:t>‹#›</a:t>
            </a:fld>
            <a:endParaRPr lang="en-US"/>
          </a:p>
        </p:txBody>
      </p:sp>
    </p:spTree>
    <p:extLst>
      <p:ext uri="{BB962C8B-B14F-4D97-AF65-F5344CB8AC3E}">
        <p14:creationId xmlns:p14="http://schemas.microsoft.com/office/powerpoint/2010/main" val="36714881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16722082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11165958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240062124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19873700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16999396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24587164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297744776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21562093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BA01773-DFA7-457D-863C-2CBC003E791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7825461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850C66F-18FD-4FE0-AFBC-0131AFF6E01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49285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756"/>
            <a:ext cx="10972800" cy="747176"/>
          </a:xfrm>
        </p:spPr>
        <p:txBody>
          <a:bodyPr>
            <a:normAutofit/>
          </a:bodyPr>
          <a:lstStyle>
            <a:lvl1pPr>
              <a:defRPr sz="4000">
                <a:latin typeface="Times New Roman"/>
                <a:cs typeface="Times New Roman"/>
              </a:defRPr>
            </a:lvl1pPr>
          </a:lstStyle>
          <a:p>
            <a:r>
              <a:rPr lang="en-US" dirty="0"/>
              <a:t>Click to edit Master title style</a:t>
            </a:r>
          </a:p>
        </p:txBody>
      </p:sp>
      <p:sp>
        <p:nvSpPr>
          <p:cNvPr id="3" name="Content Placeholder 2"/>
          <p:cNvSpPr>
            <a:spLocks noGrp="1"/>
          </p:cNvSpPr>
          <p:nvPr>
            <p:ph idx="1"/>
          </p:nvPr>
        </p:nvSpPr>
        <p:spPr>
          <a:xfrm>
            <a:off x="238794" y="1152073"/>
            <a:ext cx="11343607" cy="4998357"/>
          </a:xfrm>
        </p:spPr>
        <p:txBody>
          <a:bodyPr/>
          <a:lstStyle>
            <a:lvl1pPr>
              <a:defRPr sz="2800">
                <a:latin typeface="Times New Roman"/>
                <a:cs typeface="Times New Roman"/>
              </a:defRPr>
            </a:lvl1pPr>
            <a:lvl2pPr>
              <a:defRPr>
                <a:latin typeface="Times New Roman"/>
                <a:cs typeface="Times New Roman"/>
              </a:defRPr>
            </a:lvl2pPr>
            <a:lvl3pPr>
              <a:defRPr>
                <a:latin typeface="Times New Roman"/>
                <a:cs typeface="Times New Roman"/>
              </a:defRPr>
            </a:lvl3pPr>
            <a:lvl4pPr>
              <a:defRPr>
                <a:latin typeface="Times New Roman"/>
                <a:cs typeface="Times New Roman"/>
              </a:defRPr>
            </a:lvl4pPr>
            <a:lvl5pPr>
              <a:defRPr>
                <a:latin typeface="Times New Roman"/>
                <a:cs typeface="Times New Roman"/>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fld id="{DEB33A5B-5E3D-43B8-A73E-A7C92640D7C4}" type="datetime1">
              <a:rPr lang="en-US"/>
              <a:pPr/>
              <a:t>3/2/2023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1205725-480C-4FD7-B04D-BB3409599406}" type="slidenum">
              <a:rPr lang="en-US"/>
              <a:pPr/>
              <a:t>‹#›</a:t>
            </a:fld>
            <a:endParaRPr lang="en-US"/>
          </a:p>
        </p:txBody>
      </p:sp>
    </p:spTree>
    <p:extLst>
      <p:ext uri="{BB962C8B-B14F-4D97-AF65-F5344CB8AC3E}">
        <p14:creationId xmlns:p14="http://schemas.microsoft.com/office/powerpoint/2010/main" val="20059039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B5B6D06-24DF-48E7-9519-D3CBE120429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5943392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68E670F-9040-45B1-A61C-775F691B130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612467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277C432A-A0EF-4A60-8F07-D4122CA8175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639083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053887AF-6BC7-4605-91ED-8A4A8FE7E3B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3933038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C00B0571-747A-4D5C-8FC6-98B891BC1AC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6308104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F462CBBA-3E58-4C6F-BDA6-F4D7FAD9015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870383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3BC8385C-BCD7-49BF-B367-5F3F6346587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6429207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D2106EF6-ED2F-4F80-8F96-F7FE3BC6803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9990509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AC660EB-10F1-442F-A05B-9AB401B43A7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3444645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5B2B472-489B-4A6B-A8DF-3B5C2DD465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44684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AEB65AF-05F5-458C-B497-0FB21661C298}" type="datetime1">
              <a:rPr lang="en-US"/>
              <a:pPr/>
              <a:t>3/2/2023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2648192E-9177-47F3-A758-D2233E004987}" type="slidenum">
              <a:rPr lang="en-US"/>
              <a:pPr/>
              <a:t>‹#›</a:t>
            </a:fld>
            <a:endParaRPr lang="en-US"/>
          </a:p>
        </p:txBody>
      </p:sp>
    </p:spTree>
    <p:extLst>
      <p:ext uri="{BB962C8B-B14F-4D97-AF65-F5344CB8AC3E}">
        <p14:creationId xmlns:p14="http://schemas.microsoft.com/office/powerpoint/2010/main" val="340538740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76498C6-50A4-4853-AF43-FCCE7BBCC8A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3317678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D3B22672-F7C4-4752-AC89-5878D6065D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938842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F1804B6-62FF-46EB-95AB-8A25114134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2860860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316259-BF4B-4DD2-A69A-6E7D8BABB0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07072059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D906BAC-4E61-4393-9D79-D74BBD5C04D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51164195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B27265C8-43A4-4A2B-BFF9-0BD7090154D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405674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9812CB5A-D30C-450D-B911-002E863F378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60120474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BD462DF-2ACD-40F0-B3DD-E88B69262A0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82199101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79723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24533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99E5D2D-D747-432A-BCE2-11C8C6C34420}" type="datetime1">
              <a:rPr lang="en-US"/>
              <a:pPr/>
              <a:t>3/2/2023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021E2452-CBC3-4B06-B5D0-56EE0B07645F}" type="slidenum">
              <a:rPr lang="en-US"/>
              <a:pPr/>
              <a:t>‹#›</a:t>
            </a:fld>
            <a:endParaRPr lang="en-US"/>
          </a:p>
        </p:txBody>
      </p:sp>
    </p:spTree>
    <p:extLst>
      <p:ext uri="{BB962C8B-B14F-4D97-AF65-F5344CB8AC3E}">
        <p14:creationId xmlns:p14="http://schemas.microsoft.com/office/powerpoint/2010/main" val="35788664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06069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57282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47562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4071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022642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341576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43452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879800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776177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65675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80C66227-272E-4192-9733-82993E401C5A}" type="datetime1">
              <a:rPr lang="en-US"/>
              <a:pPr/>
              <a:t>3/2/2023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5199C499-92F8-4703-88ED-599B0923106C}" type="slidenum">
              <a:rPr lang="en-US"/>
              <a:pPr/>
              <a:t>‹#›</a:t>
            </a:fld>
            <a:endParaRPr lang="en-US"/>
          </a:p>
        </p:txBody>
      </p:sp>
    </p:spTree>
    <p:extLst>
      <p:ext uri="{BB962C8B-B14F-4D97-AF65-F5344CB8AC3E}">
        <p14:creationId xmlns:p14="http://schemas.microsoft.com/office/powerpoint/2010/main" val="20470561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124072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575777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874746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528721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210752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84149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064097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8343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71870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96266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
            <a:ext cx="10972800" cy="752929"/>
          </a:xfrm>
        </p:spPr>
        <p:txBody>
          <a:bodyPr>
            <a:normAutofit/>
          </a:bodyPr>
          <a:lstStyle>
            <a:lvl1pPr>
              <a:defRPr sz="4000">
                <a:solidFill>
                  <a:schemeClr val="tx1"/>
                </a:solidFill>
                <a:latin typeface="Times New Roman"/>
                <a:cs typeface="Times New Roman"/>
              </a:defRPr>
            </a:lvl1p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E751762D-39DC-4BF8-9148-11DB8C723D54}" type="datetime1">
              <a:rPr lang="en-US"/>
              <a:pPr/>
              <a:t>3/2/2023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CCB7BDB1-C4AC-4A8F-8679-39D2FD3451BA}" type="slidenum">
              <a:rPr lang="en-US"/>
              <a:pPr/>
              <a:t>‹#›</a:t>
            </a:fld>
            <a:endParaRPr lang="en-US"/>
          </a:p>
        </p:txBody>
      </p:sp>
    </p:spTree>
    <p:extLst>
      <p:ext uri="{BB962C8B-B14F-4D97-AF65-F5344CB8AC3E}">
        <p14:creationId xmlns:p14="http://schemas.microsoft.com/office/powerpoint/2010/main" val="262396566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73936C-09FD-4058-9F70-065B7ECA8B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720117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9F9DDB5-3632-4C95-BA5D-FFDCD6191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75267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0F4E4E4-50FA-42B2-A9FD-66C5DC982E3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791680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4000" y="990600"/>
            <a:ext cx="49784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230AE7-56D7-431F-B599-63B2695C1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874910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F72551AC-5A2D-4A90-80D8-6ED4550739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47934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6293F15-FB93-45E4-851C-CAD680201B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1250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994BCB-0606-44B9-92E4-7F064F67E68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94932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CA4F95-1F93-42FE-B6C1-540AEFA452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375039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C825FC7-8C3C-4D6B-BADF-75EE250F6B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22277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E5473F-90F0-492E-926C-30D8D4BD61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8741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461B5156-A8F1-4388-ACE3-98123A480AAB}" type="datetime1">
              <a:rPr lang="en-US"/>
              <a:pPr/>
              <a:t>3/2/2023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1271D88D-CE51-4730-9961-E29112A8F766}" type="slidenum">
              <a:rPr lang="en-US"/>
              <a:pPr/>
              <a:t>‹#›</a:t>
            </a:fld>
            <a:endParaRPr lang="en-US"/>
          </a:p>
        </p:txBody>
      </p:sp>
    </p:spTree>
    <p:extLst>
      <p:ext uri="{BB962C8B-B14F-4D97-AF65-F5344CB8AC3E}">
        <p14:creationId xmlns:p14="http://schemas.microsoft.com/office/powerpoint/2010/main" val="7416375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14300"/>
            <a:ext cx="2743200" cy="6210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14300"/>
            <a:ext cx="8026400" cy="6210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358AD68-8AF8-4CB4-A95E-BBDAF62355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57885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91526809"/>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3439093"/>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2076638"/>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9023757"/>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297262"/>
      </p:ext>
    </p:extLst>
  </p:cSld>
  <p:clrMapOvr>
    <a:masterClrMapping/>
  </p:clrMapOvr>
  <p:transition>
    <p:rand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55395985"/>
      </p:ext>
    </p:extLst>
  </p:cSld>
  <p:clrMapOvr>
    <a:masterClrMapping/>
  </p:clrMapOvr>
  <p:transition>
    <p:rand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5760145"/>
      </p:ext>
    </p:extLst>
  </p:cSld>
  <p:clrMapOvr>
    <a:masterClrMapping/>
  </p:clrMapOvr>
  <p:transition>
    <p:rand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85921396"/>
      </p:ext>
    </p:extLst>
  </p:cSld>
  <p:clrMapOvr>
    <a:masterClrMapping/>
  </p:clrMapOvr>
  <p:transition>
    <p:rand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3793145"/>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31FF61D7-08E6-4CFA-A112-0F03FC1F9CC1}" type="datetime1">
              <a:rPr lang="en-US"/>
              <a:pPr/>
              <a:t>3/2/2023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0BF38C4-A555-4CA9-946E-F8F07903BE8E}" type="slidenum">
              <a:rPr lang="en-US"/>
              <a:pPr/>
              <a:t>‹#›</a:t>
            </a:fld>
            <a:endParaRPr lang="en-US"/>
          </a:p>
        </p:txBody>
      </p:sp>
    </p:spTree>
    <p:extLst>
      <p:ext uri="{BB962C8B-B14F-4D97-AF65-F5344CB8AC3E}">
        <p14:creationId xmlns:p14="http://schemas.microsoft.com/office/powerpoint/2010/main" val="44822391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0190424"/>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355113"/>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1" y="2286000"/>
            <a:ext cx="11480799"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1"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33452452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377985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882549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524639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67230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983194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99173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4"/>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0644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671660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B028B75F-6290-4C5D-9DB4-5F70089E4795}" type="datetime1">
              <a:rPr lang="en-US"/>
              <a:pPr/>
              <a:t>3/2/2023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4CBC224F-0A44-47C1-BC7E-46959727F274}" type="slidenum">
              <a:rPr lang="en-US"/>
              <a:pPr/>
              <a:t>‹#›</a:t>
            </a:fld>
            <a:endParaRPr lang="en-US"/>
          </a:p>
        </p:txBody>
      </p:sp>
    </p:spTree>
    <p:extLst>
      <p:ext uri="{BB962C8B-B14F-4D97-AF65-F5344CB8AC3E}">
        <p14:creationId xmlns:p14="http://schemas.microsoft.com/office/powerpoint/2010/main" val="42209531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64237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0223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416973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1" y="1524000"/>
            <a:ext cx="11582400" cy="4495800"/>
          </a:xfrm>
        </p:spPr>
        <p:txBody>
          <a:bodyPr/>
          <a:lstStyle/>
          <a:p>
            <a:pPr lvl="0"/>
            <a:endParaRPr lang="en-US" noProof="0"/>
          </a:p>
        </p:txBody>
      </p:sp>
    </p:spTree>
    <p:extLst>
      <p:ext uri="{BB962C8B-B14F-4D97-AF65-F5344CB8AC3E}">
        <p14:creationId xmlns:p14="http://schemas.microsoft.com/office/powerpoint/2010/main" val="129698858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1"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05365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21720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49848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193923302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1"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59124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7183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51A0072-DAF4-4C08-A886-A341E726E588}" type="datetime1">
              <a:rPr lang="en-US"/>
              <a:pPr/>
              <a:t>3/2/2023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D117DFD7-1000-4F9F-9AA5-B58B366CBAB3}" type="slidenum">
              <a:rPr lang="en-US"/>
              <a:pPr/>
              <a:t>‹#›</a:t>
            </a:fld>
            <a:endParaRPr lang="en-US"/>
          </a:p>
        </p:txBody>
      </p:sp>
    </p:spTree>
    <p:extLst>
      <p:ext uri="{BB962C8B-B14F-4D97-AF65-F5344CB8AC3E}">
        <p14:creationId xmlns:p14="http://schemas.microsoft.com/office/powerpoint/2010/main" val="34044913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664365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4024815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567431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9602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94087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22261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24375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755756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14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9710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E29C363-E6F9-4A76-B95E-1E0EDCEDA09E}" type="datetime1">
              <a:rPr lang="en-US"/>
              <a:pPr/>
              <a:t>3/2/2023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6E5B016-7D54-4655-9A0C-ED3010983ACD}" type="slidenum">
              <a:rPr lang="en-US"/>
              <a:pPr/>
              <a:t>‹#›</a:t>
            </a:fld>
            <a:endParaRPr lang="en-US"/>
          </a:p>
        </p:txBody>
      </p:sp>
    </p:spTree>
    <p:extLst>
      <p:ext uri="{BB962C8B-B14F-4D97-AF65-F5344CB8AC3E}">
        <p14:creationId xmlns:p14="http://schemas.microsoft.com/office/powerpoint/2010/main" val="29311305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131115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201062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37807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39771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777744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330516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781275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8294947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620214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6489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96974A7-7042-4371-994E-9FFE07C35A7E}" type="datetime1">
              <a:rPr lang="en-US"/>
              <a:pPr/>
              <a:t>3/2/2023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56B3D78-2582-4D60-832E-F280026DF0F8}" type="slidenum">
              <a:rPr lang="en-US"/>
              <a:pPr/>
              <a:t>‹#›</a:t>
            </a:fld>
            <a:endParaRPr lang="en-US"/>
          </a:p>
        </p:txBody>
      </p:sp>
    </p:spTree>
    <p:extLst>
      <p:ext uri="{BB962C8B-B14F-4D97-AF65-F5344CB8AC3E}">
        <p14:creationId xmlns:p14="http://schemas.microsoft.com/office/powerpoint/2010/main" val="13310589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090290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71245700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572612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5587877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6783474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9761279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75934178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5555062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79723731"/>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0790858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086309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724053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7439172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5762638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2900797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8109439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16275611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8890702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6069656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66820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11515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952126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2774106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650027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692589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7AF3DA-B46F-4358-AF8D-E3698F9904C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815261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12BC8DB-2944-4D0B-88AA-CA8981F5D4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593033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78D3E2-D1D4-498F-AA8B-85F57E6A8B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773912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224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54800" y="990600"/>
            <a:ext cx="50292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2D745-ECEE-4AF1-9579-3908B58BDD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7801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D293169-F693-4894-A8B5-0B8CC701D3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809192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FD60834-EB59-4978-8717-560B1B843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08477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8EE428-D1FE-4E67-A908-0DA6036E2F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95431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004594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E368671-F9F3-4701-9235-030A7DF886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46137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94EBF33-40A7-4508-9DEB-0F6162FF4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5993906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510F42-F26A-480C-85B8-02E15A7BDE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51036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5400" y="76200"/>
            <a:ext cx="2768600" cy="6324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76200"/>
            <a:ext cx="8102600" cy="6324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CAAD772-6E14-462A-9AA3-CEA58F4257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1369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4509736"/>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596600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920411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51512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823087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17414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93154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45195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6396026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681235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99052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41473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58803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526443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969751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3169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3718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045089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396270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809731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25017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942957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pPr/>
              <a:t>‹#›</a:t>
            </a:fld>
            <a:endParaRPr lang="en-US"/>
          </a:p>
        </p:txBody>
      </p:sp>
    </p:spTree>
    <p:extLst>
      <p:ext uri="{BB962C8B-B14F-4D97-AF65-F5344CB8AC3E}">
        <p14:creationId xmlns:p14="http://schemas.microsoft.com/office/powerpoint/2010/main" val="2172213259"/>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pPr/>
              <a:t>‹#›</a:t>
            </a:fld>
            <a:endParaRPr lang="en-US"/>
          </a:p>
        </p:txBody>
      </p:sp>
    </p:spTree>
    <p:extLst>
      <p:ext uri="{BB962C8B-B14F-4D97-AF65-F5344CB8AC3E}">
        <p14:creationId xmlns:p14="http://schemas.microsoft.com/office/powerpoint/2010/main" val="227546858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pPr/>
              <a:t>‹#›</a:t>
            </a:fld>
            <a:endParaRPr lang="en-US"/>
          </a:p>
        </p:txBody>
      </p:sp>
    </p:spTree>
    <p:extLst>
      <p:ext uri="{BB962C8B-B14F-4D97-AF65-F5344CB8AC3E}">
        <p14:creationId xmlns:p14="http://schemas.microsoft.com/office/powerpoint/2010/main" val="35886159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pPr/>
              <a:t>‹#›</a:t>
            </a:fld>
            <a:endParaRPr lang="en-US"/>
          </a:p>
        </p:txBody>
      </p:sp>
    </p:spTree>
    <p:extLst>
      <p:ext uri="{BB962C8B-B14F-4D97-AF65-F5344CB8AC3E}">
        <p14:creationId xmlns:p14="http://schemas.microsoft.com/office/powerpoint/2010/main" val="412541631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pPr/>
              <a:t>‹#›</a:t>
            </a:fld>
            <a:endParaRPr lang="en-US"/>
          </a:p>
        </p:txBody>
      </p:sp>
    </p:spTree>
    <p:extLst>
      <p:ext uri="{BB962C8B-B14F-4D97-AF65-F5344CB8AC3E}">
        <p14:creationId xmlns:p14="http://schemas.microsoft.com/office/powerpoint/2010/main" val="2530421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pPr/>
              <a:t>‹#›</a:t>
            </a:fld>
            <a:endParaRPr lang="en-US"/>
          </a:p>
        </p:txBody>
      </p:sp>
    </p:spTree>
    <p:extLst>
      <p:ext uri="{BB962C8B-B14F-4D97-AF65-F5344CB8AC3E}">
        <p14:creationId xmlns:p14="http://schemas.microsoft.com/office/powerpoint/2010/main" val="3431435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43715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pPr/>
              <a:t>‹#›</a:t>
            </a:fld>
            <a:endParaRPr lang="en-US"/>
          </a:p>
        </p:txBody>
      </p:sp>
    </p:spTree>
    <p:extLst>
      <p:ext uri="{BB962C8B-B14F-4D97-AF65-F5344CB8AC3E}">
        <p14:creationId xmlns:p14="http://schemas.microsoft.com/office/powerpoint/2010/main" val="54982737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pPr/>
              <a:t>‹#›</a:t>
            </a:fld>
            <a:endParaRPr lang="en-US"/>
          </a:p>
        </p:txBody>
      </p:sp>
    </p:spTree>
    <p:extLst>
      <p:ext uri="{BB962C8B-B14F-4D97-AF65-F5344CB8AC3E}">
        <p14:creationId xmlns:p14="http://schemas.microsoft.com/office/powerpoint/2010/main" val="56339196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pPr/>
              <a:t>‹#›</a:t>
            </a:fld>
            <a:endParaRPr lang="en-US"/>
          </a:p>
        </p:txBody>
      </p:sp>
    </p:spTree>
    <p:extLst>
      <p:ext uri="{BB962C8B-B14F-4D97-AF65-F5344CB8AC3E}">
        <p14:creationId xmlns:p14="http://schemas.microsoft.com/office/powerpoint/2010/main" val="105581511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pPr/>
              <a:t>‹#›</a:t>
            </a:fld>
            <a:endParaRPr lang="en-US"/>
          </a:p>
        </p:txBody>
      </p:sp>
    </p:spTree>
    <p:extLst>
      <p:ext uri="{BB962C8B-B14F-4D97-AF65-F5344CB8AC3E}">
        <p14:creationId xmlns:p14="http://schemas.microsoft.com/office/powerpoint/2010/main" val="244718514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pPr/>
              <a:t>‹#›</a:t>
            </a:fld>
            <a:endParaRPr lang="en-US"/>
          </a:p>
        </p:txBody>
      </p:sp>
    </p:spTree>
    <p:extLst>
      <p:ext uri="{BB962C8B-B14F-4D97-AF65-F5344CB8AC3E}">
        <p14:creationId xmlns:p14="http://schemas.microsoft.com/office/powerpoint/2010/main" val="331284495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pPr/>
              <a:t>‹#›</a:t>
            </a:fld>
            <a:endParaRPr lang="en-US"/>
          </a:p>
        </p:txBody>
      </p:sp>
    </p:spTree>
    <p:extLst>
      <p:ext uri="{BB962C8B-B14F-4D97-AF65-F5344CB8AC3E}">
        <p14:creationId xmlns:p14="http://schemas.microsoft.com/office/powerpoint/2010/main" val="316042659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pPr/>
              <a:t>‹#›</a:t>
            </a:fld>
            <a:endParaRPr lang="en-US"/>
          </a:p>
        </p:txBody>
      </p:sp>
    </p:spTree>
    <p:extLst>
      <p:ext uri="{BB962C8B-B14F-4D97-AF65-F5344CB8AC3E}">
        <p14:creationId xmlns:p14="http://schemas.microsoft.com/office/powerpoint/2010/main" val="37137730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pPr/>
              <a:t>‹#›</a:t>
            </a:fld>
            <a:endParaRPr lang="en-US"/>
          </a:p>
        </p:txBody>
      </p:sp>
    </p:spTree>
    <p:extLst>
      <p:ext uri="{BB962C8B-B14F-4D97-AF65-F5344CB8AC3E}">
        <p14:creationId xmlns:p14="http://schemas.microsoft.com/office/powerpoint/2010/main" val="240855294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pPr/>
              <a:t>‹#›</a:t>
            </a:fld>
            <a:endParaRPr lang="en-US"/>
          </a:p>
        </p:txBody>
      </p:sp>
    </p:spTree>
    <p:extLst>
      <p:ext uri="{BB962C8B-B14F-4D97-AF65-F5344CB8AC3E}">
        <p14:creationId xmlns:p14="http://schemas.microsoft.com/office/powerpoint/2010/main" val="19299162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pPr/>
              <a:t>‹#›</a:t>
            </a:fld>
            <a:endParaRPr lang="en-US"/>
          </a:p>
        </p:txBody>
      </p:sp>
    </p:spTree>
    <p:extLst>
      <p:ext uri="{BB962C8B-B14F-4D97-AF65-F5344CB8AC3E}">
        <p14:creationId xmlns:p14="http://schemas.microsoft.com/office/powerpoint/2010/main" val="1098769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9384108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32032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pPr/>
              <a:t>‹#›</a:t>
            </a:fld>
            <a:endParaRPr lang="en-US"/>
          </a:p>
        </p:txBody>
      </p:sp>
    </p:spTree>
    <p:extLst>
      <p:ext uri="{BB962C8B-B14F-4D97-AF65-F5344CB8AC3E}">
        <p14:creationId xmlns:p14="http://schemas.microsoft.com/office/powerpoint/2010/main" val="8076695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pPr/>
              <a:t>‹#›</a:t>
            </a:fld>
            <a:endParaRPr lang="en-US"/>
          </a:p>
        </p:txBody>
      </p:sp>
    </p:spTree>
    <p:extLst>
      <p:ext uri="{BB962C8B-B14F-4D97-AF65-F5344CB8AC3E}">
        <p14:creationId xmlns:p14="http://schemas.microsoft.com/office/powerpoint/2010/main" val="351081720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pPr/>
              <a:t>‹#›</a:t>
            </a:fld>
            <a:endParaRPr lang="en-US"/>
          </a:p>
        </p:txBody>
      </p:sp>
    </p:spTree>
    <p:extLst>
      <p:ext uri="{BB962C8B-B14F-4D97-AF65-F5344CB8AC3E}">
        <p14:creationId xmlns:p14="http://schemas.microsoft.com/office/powerpoint/2010/main" val="995517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pPr/>
              <a:t>‹#›</a:t>
            </a:fld>
            <a:endParaRPr lang="en-US"/>
          </a:p>
        </p:txBody>
      </p:sp>
    </p:spTree>
    <p:extLst>
      <p:ext uri="{BB962C8B-B14F-4D97-AF65-F5344CB8AC3E}">
        <p14:creationId xmlns:p14="http://schemas.microsoft.com/office/powerpoint/2010/main" val="32891713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23080D6A-9AAA-44D2-BEDA-921DD6A1144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EC83E9A-69EB-4567-9B7C-2C709D78B7B9}"/>
              </a:ext>
            </a:extLst>
          </p:cNvPr>
          <p:cNvSpPr>
            <a:spLocks noGrp="1" noChangeArrowheads="1"/>
          </p:cNvSpPr>
          <p:nvPr>
            <p:ph type="sldNum" sz="quarter" idx="11"/>
          </p:nvPr>
        </p:nvSpPr>
        <p:spPr>
          <a:ln/>
        </p:spPr>
        <p:txBody>
          <a:bodyPr/>
          <a:lstStyle>
            <a:lvl1pPr>
              <a:defRPr/>
            </a:lvl1pPr>
          </a:lstStyle>
          <a:p>
            <a:fld id="{4BD3D540-BC27-4922-BDC1-F541520894F4}" type="slidenum">
              <a:rPr lang="en-US" altLang="en-US"/>
              <a:pPr/>
              <a:t>‹#›</a:t>
            </a:fld>
            <a:endParaRPr lang="en-US" altLang="en-US"/>
          </a:p>
        </p:txBody>
      </p:sp>
    </p:spTree>
    <p:extLst>
      <p:ext uri="{BB962C8B-B14F-4D97-AF65-F5344CB8AC3E}">
        <p14:creationId xmlns:p14="http://schemas.microsoft.com/office/powerpoint/2010/main" val="1311738783"/>
      </p:ext>
    </p:extLst>
  </p:cSld>
  <p:clrMapOvr>
    <a:masterClrMapping/>
  </p:clrMapOvr>
  <p:transition>
    <p:rand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28AB568E-3CCF-464A-9D2B-E230F4AE6D5F}"/>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096EC9-A6B6-4141-9E73-170F973C2ED8}"/>
              </a:ext>
            </a:extLst>
          </p:cNvPr>
          <p:cNvSpPr>
            <a:spLocks noGrp="1" noChangeArrowheads="1"/>
          </p:cNvSpPr>
          <p:nvPr>
            <p:ph type="sldNum" sz="quarter" idx="11"/>
          </p:nvPr>
        </p:nvSpPr>
        <p:spPr>
          <a:ln/>
        </p:spPr>
        <p:txBody>
          <a:bodyPr/>
          <a:lstStyle>
            <a:lvl1pPr>
              <a:defRPr/>
            </a:lvl1pPr>
          </a:lstStyle>
          <a:p>
            <a:fld id="{6FAE8C4E-D5E8-4EDF-ACD8-82A44214307B}" type="slidenum">
              <a:rPr lang="en-US" altLang="en-US"/>
              <a:pPr/>
              <a:t>‹#›</a:t>
            </a:fld>
            <a:endParaRPr lang="en-US" altLang="en-US"/>
          </a:p>
        </p:txBody>
      </p:sp>
    </p:spTree>
    <p:extLst>
      <p:ext uri="{BB962C8B-B14F-4D97-AF65-F5344CB8AC3E}">
        <p14:creationId xmlns:p14="http://schemas.microsoft.com/office/powerpoint/2010/main" val="315111167"/>
      </p:ext>
    </p:extLst>
  </p:cSld>
  <p:clrMapOvr>
    <a:masterClrMapping/>
  </p:clrMapOvr>
  <p:transition>
    <p:rand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6B08BB13-DA86-4E94-BBB6-047D0D2F38E6}"/>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6C93C6E-8A1A-4B2A-8C87-884AE4C86C94}"/>
              </a:ext>
            </a:extLst>
          </p:cNvPr>
          <p:cNvSpPr>
            <a:spLocks noGrp="1" noChangeArrowheads="1"/>
          </p:cNvSpPr>
          <p:nvPr>
            <p:ph type="sldNum" sz="quarter" idx="11"/>
          </p:nvPr>
        </p:nvSpPr>
        <p:spPr>
          <a:ln/>
        </p:spPr>
        <p:txBody>
          <a:bodyPr/>
          <a:lstStyle>
            <a:lvl1pPr>
              <a:defRPr/>
            </a:lvl1pPr>
          </a:lstStyle>
          <a:p>
            <a:fld id="{63FC6E93-D468-414D-A917-53AEB55A8615}" type="slidenum">
              <a:rPr lang="en-US" altLang="en-US"/>
              <a:pPr/>
              <a:t>‹#›</a:t>
            </a:fld>
            <a:endParaRPr lang="en-US" altLang="en-US"/>
          </a:p>
        </p:txBody>
      </p:sp>
    </p:spTree>
    <p:extLst>
      <p:ext uri="{BB962C8B-B14F-4D97-AF65-F5344CB8AC3E}">
        <p14:creationId xmlns:p14="http://schemas.microsoft.com/office/powerpoint/2010/main" val="116083740"/>
      </p:ext>
    </p:extLst>
  </p:cSld>
  <p:clrMapOvr>
    <a:masterClrMapping/>
  </p:clrMapOvr>
  <p:transition>
    <p:rand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CCD21A6-95F6-43D2-A9FD-EFF9FBDE8A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391CED-AF16-44EE-9BB2-69EAF0A00246}"/>
              </a:ext>
            </a:extLst>
          </p:cNvPr>
          <p:cNvSpPr>
            <a:spLocks noGrp="1" noChangeArrowheads="1"/>
          </p:cNvSpPr>
          <p:nvPr>
            <p:ph type="sldNum" sz="quarter" idx="11"/>
          </p:nvPr>
        </p:nvSpPr>
        <p:spPr>
          <a:ln/>
        </p:spPr>
        <p:txBody>
          <a:bodyPr/>
          <a:lstStyle>
            <a:lvl1pPr>
              <a:defRPr/>
            </a:lvl1pPr>
          </a:lstStyle>
          <a:p>
            <a:fld id="{60E62A85-EA65-453E-B208-66BA72E7DE82}" type="slidenum">
              <a:rPr lang="en-US" altLang="en-US"/>
              <a:pPr/>
              <a:t>‹#›</a:t>
            </a:fld>
            <a:endParaRPr lang="en-US" altLang="en-US"/>
          </a:p>
        </p:txBody>
      </p:sp>
    </p:spTree>
    <p:extLst>
      <p:ext uri="{BB962C8B-B14F-4D97-AF65-F5344CB8AC3E}">
        <p14:creationId xmlns:p14="http://schemas.microsoft.com/office/powerpoint/2010/main" val="1630657763"/>
      </p:ext>
    </p:extLst>
  </p:cSld>
  <p:clrMapOvr>
    <a:masterClrMapping/>
  </p:clrMapOvr>
  <p:transition>
    <p:rand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B237F4ED-E0CA-444C-BAAF-3490A848F2CB}"/>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89F6BA7-94B5-457C-8F79-B0EE8FFD3DF2}"/>
              </a:ext>
            </a:extLst>
          </p:cNvPr>
          <p:cNvSpPr>
            <a:spLocks noGrp="1" noChangeArrowheads="1"/>
          </p:cNvSpPr>
          <p:nvPr>
            <p:ph type="sldNum" sz="quarter" idx="11"/>
          </p:nvPr>
        </p:nvSpPr>
        <p:spPr>
          <a:ln/>
        </p:spPr>
        <p:txBody>
          <a:bodyPr/>
          <a:lstStyle>
            <a:lvl1pPr>
              <a:defRPr/>
            </a:lvl1pPr>
          </a:lstStyle>
          <a:p>
            <a:fld id="{5CDA6C5E-EF7D-495A-8B86-17BCE2DF20C6}" type="slidenum">
              <a:rPr lang="en-US" altLang="en-US"/>
              <a:pPr/>
              <a:t>‹#›</a:t>
            </a:fld>
            <a:endParaRPr lang="en-US" altLang="en-US"/>
          </a:p>
        </p:txBody>
      </p:sp>
    </p:spTree>
    <p:extLst>
      <p:ext uri="{BB962C8B-B14F-4D97-AF65-F5344CB8AC3E}">
        <p14:creationId xmlns:p14="http://schemas.microsoft.com/office/powerpoint/2010/main" val="407548346"/>
      </p:ext>
    </p:extLst>
  </p:cSld>
  <p:clrMapOvr>
    <a:masterClrMapping/>
  </p:clrMapOvr>
  <p:transition>
    <p:rand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8BCDAFF6-4B46-4030-91F4-1091A318A2F7}"/>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23BF3EE5-C293-4551-A2B0-9A02202FD9A0}"/>
              </a:ext>
            </a:extLst>
          </p:cNvPr>
          <p:cNvSpPr>
            <a:spLocks noGrp="1" noChangeArrowheads="1"/>
          </p:cNvSpPr>
          <p:nvPr>
            <p:ph type="sldNum" sz="quarter" idx="11"/>
          </p:nvPr>
        </p:nvSpPr>
        <p:spPr>
          <a:ln/>
        </p:spPr>
        <p:txBody>
          <a:bodyPr/>
          <a:lstStyle>
            <a:lvl1pPr>
              <a:defRPr/>
            </a:lvl1pPr>
          </a:lstStyle>
          <a:p>
            <a:fld id="{9B9A4886-F3C2-4374-93B2-0C562B8F86D7}" type="slidenum">
              <a:rPr lang="en-US" altLang="en-US"/>
              <a:pPr/>
              <a:t>‹#›</a:t>
            </a:fld>
            <a:endParaRPr lang="en-US" altLang="en-US"/>
          </a:p>
        </p:txBody>
      </p:sp>
    </p:spTree>
    <p:extLst>
      <p:ext uri="{BB962C8B-B14F-4D97-AF65-F5344CB8AC3E}">
        <p14:creationId xmlns:p14="http://schemas.microsoft.com/office/powerpoint/2010/main" val="2952428056"/>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835265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F96E10A-3CA7-4FF8-8F02-47FD96B505A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5653E4F9-F5B0-4C72-A106-E8F66606F075}"/>
              </a:ext>
            </a:extLst>
          </p:cNvPr>
          <p:cNvSpPr>
            <a:spLocks noGrp="1" noChangeArrowheads="1"/>
          </p:cNvSpPr>
          <p:nvPr>
            <p:ph type="sldNum" sz="quarter" idx="11"/>
          </p:nvPr>
        </p:nvSpPr>
        <p:spPr>
          <a:ln/>
        </p:spPr>
        <p:txBody>
          <a:bodyPr/>
          <a:lstStyle>
            <a:lvl1pPr>
              <a:defRPr/>
            </a:lvl1pPr>
          </a:lstStyle>
          <a:p>
            <a:fld id="{FFA14383-8586-4FAD-9A48-6200F736F4BB}" type="slidenum">
              <a:rPr lang="en-US" altLang="en-US"/>
              <a:pPr/>
              <a:t>‹#›</a:t>
            </a:fld>
            <a:endParaRPr lang="en-US" altLang="en-US"/>
          </a:p>
        </p:txBody>
      </p:sp>
    </p:spTree>
    <p:extLst>
      <p:ext uri="{BB962C8B-B14F-4D97-AF65-F5344CB8AC3E}">
        <p14:creationId xmlns:p14="http://schemas.microsoft.com/office/powerpoint/2010/main" val="142909799"/>
      </p:ext>
    </p:extLst>
  </p:cSld>
  <p:clrMapOvr>
    <a:masterClrMapping/>
  </p:clrMapOvr>
  <p:transition>
    <p:rand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62584F71-4D75-4410-A55F-FFF4DB60B32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81A4CEB-6A5B-42F7-95C5-CCA09A6DAE18}"/>
              </a:ext>
            </a:extLst>
          </p:cNvPr>
          <p:cNvSpPr>
            <a:spLocks noGrp="1" noChangeArrowheads="1"/>
          </p:cNvSpPr>
          <p:nvPr>
            <p:ph type="sldNum" sz="quarter" idx="11"/>
          </p:nvPr>
        </p:nvSpPr>
        <p:spPr>
          <a:ln/>
        </p:spPr>
        <p:txBody>
          <a:bodyPr/>
          <a:lstStyle>
            <a:lvl1pPr>
              <a:defRPr/>
            </a:lvl1pPr>
          </a:lstStyle>
          <a:p>
            <a:fld id="{55779AA4-E69C-4DAA-9DEE-3C521D8DF3A9}" type="slidenum">
              <a:rPr lang="en-US" altLang="en-US"/>
              <a:pPr/>
              <a:t>‹#›</a:t>
            </a:fld>
            <a:endParaRPr lang="en-US" altLang="en-US"/>
          </a:p>
        </p:txBody>
      </p:sp>
    </p:spTree>
    <p:extLst>
      <p:ext uri="{BB962C8B-B14F-4D97-AF65-F5344CB8AC3E}">
        <p14:creationId xmlns:p14="http://schemas.microsoft.com/office/powerpoint/2010/main" val="378006644"/>
      </p:ext>
    </p:extLst>
  </p:cSld>
  <p:clrMapOvr>
    <a:masterClrMapping/>
  </p:clrMapOvr>
  <p:transition>
    <p:rand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B341E0B-D1D8-4EFA-ADE7-796D6F7A30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9E4C4C3-1751-4AA4-897B-6F5516545E3B}"/>
              </a:ext>
            </a:extLst>
          </p:cNvPr>
          <p:cNvSpPr>
            <a:spLocks noGrp="1" noChangeArrowheads="1"/>
          </p:cNvSpPr>
          <p:nvPr>
            <p:ph type="sldNum" sz="quarter" idx="11"/>
          </p:nvPr>
        </p:nvSpPr>
        <p:spPr>
          <a:ln/>
        </p:spPr>
        <p:txBody>
          <a:bodyPr/>
          <a:lstStyle>
            <a:lvl1pPr>
              <a:defRPr/>
            </a:lvl1pPr>
          </a:lstStyle>
          <a:p>
            <a:fld id="{9DB287F8-88D2-4029-985E-2585EB9B0405}" type="slidenum">
              <a:rPr lang="en-US" altLang="en-US"/>
              <a:pPr/>
              <a:t>‹#›</a:t>
            </a:fld>
            <a:endParaRPr lang="en-US" altLang="en-US"/>
          </a:p>
        </p:txBody>
      </p:sp>
    </p:spTree>
    <p:extLst>
      <p:ext uri="{BB962C8B-B14F-4D97-AF65-F5344CB8AC3E}">
        <p14:creationId xmlns:p14="http://schemas.microsoft.com/office/powerpoint/2010/main" val="450353758"/>
      </p:ext>
    </p:extLst>
  </p:cSld>
  <p:clrMapOvr>
    <a:masterClrMapping/>
  </p:clrMapOvr>
  <p:transition>
    <p:rand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CB5C7911-188F-4587-8A11-E6BD630955A0}"/>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1D605B7-5A22-445F-A51B-E68F3453CECF}"/>
              </a:ext>
            </a:extLst>
          </p:cNvPr>
          <p:cNvSpPr>
            <a:spLocks noGrp="1" noChangeArrowheads="1"/>
          </p:cNvSpPr>
          <p:nvPr>
            <p:ph type="sldNum" sz="quarter" idx="11"/>
          </p:nvPr>
        </p:nvSpPr>
        <p:spPr>
          <a:ln/>
        </p:spPr>
        <p:txBody>
          <a:bodyPr/>
          <a:lstStyle>
            <a:lvl1pPr>
              <a:defRPr/>
            </a:lvl1pPr>
          </a:lstStyle>
          <a:p>
            <a:fld id="{D12702B5-401D-4B2D-8C8F-9630A9B8F3DB}" type="slidenum">
              <a:rPr lang="en-US" altLang="en-US"/>
              <a:pPr/>
              <a:t>‹#›</a:t>
            </a:fld>
            <a:endParaRPr lang="en-US" altLang="en-US"/>
          </a:p>
        </p:txBody>
      </p:sp>
    </p:spTree>
    <p:extLst>
      <p:ext uri="{BB962C8B-B14F-4D97-AF65-F5344CB8AC3E}">
        <p14:creationId xmlns:p14="http://schemas.microsoft.com/office/powerpoint/2010/main" val="883440519"/>
      </p:ext>
    </p:extLst>
  </p:cSld>
  <p:clrMapOvr>
    <a:masterClrMapping/>
  </p:clrMapOvr>
  <p:transition>
    <p:rand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B2020A28-0D25-44F6-B57D-0D0B16607F1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6A2579-5F98-4FBC-9336-871B9BD882B4}"/>
              </a:ext>
            </a:extLst>
          </p:cNvPr>
          <p:cNvSpPr>
            <a:spLocks noGrp="1" noChangeArrowheads="1"/>
          </p:cNvSpPr>
          <p:nvPr>
            <p:ph type="sldNum" sz="quarter" idx="11"/>
          </p:nvPr>
        </p:nvSpPr>
        <p:spPr>
          <a:ln/>
        </p:spPr>
        <p:txBody>
          <a:bodyPr/>
          <a:lstStyle>
            <a:lvl1pPr>
              <a:defRPr/>
            </a:lvl1pPr>
          </a:lstStyle>
          <a:p>
            <a:fld id="{BB8456C1-E5A2-42F3-AB58-CACFA0883456}" type="slidenum">
              <a:rPr lang="en-US" altLang="en-US"/>
              <a:pPr/>
              <a:t>‹#›</a:t>
            </a:fld>
            <a:endParaRPr lang="en-US" altLang="en-US"/>
          </a:p>
        </p:txBody>
      </p:sp>
    </p:spTree>
    <p:extLst>
      <p:ext uri="{BB962C8B-B14F-4D97-AF65-F5344CB8AC3E}">
        <p14:creationId xmlns:p14="http://schemas.microsoft.com/office/powerpoint/2010/main" val="1186785446"/>
      </p:ext>
    </p:extLst>
  </p:cSld>
  <p:clrMapOvr>
    <a:masterClrMapping/>
  </p:clrMapOvr>
  <p:transition>
    <p:rand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643CBCA2-2DC2-4F98-9EDB-D5CDEB204D7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A45F89-949C-4A1D-9249-F7D131BED58E}"/>
              </a:ext>
            </a:extLst>
          </p:cNvPr>
          <p:cNvSpPr>
            <a:spLocks noGrp="1" noChangeArrowheads="1"/>
          </p:cNvSpPr>
          <p:nvPr>
            <p:ph type="sldNum" sz="quarter" idx="11"/>
          </p:nvPr>
        </p:nvSpPr>
        <p:spPr>
          <a:ln/>
        </p:spPr>
        <p:txBody>
          <a:bodyPr/>
          <a:lstStyle>
            <a:lvl1pPr>
              <a:defRPr/>
            </a:lvl1pPr>
          </a:lstStyle>
          <a:p>
            <a:fld id="{447E7734-C4EC-46C3-8280-3EF5D5CB33CF}" type="slidenum">
              <a:rPr lang="en-US" altLang="en-US"/>
              <a:pPr/>
              <a:t>‹#›</a:t>
            </a:fld>
            <a:endParaRPr lang="en-US" altLang="en-US"/>
          </a:p>
        </p:txBody>
      </p:sp>
    </p:spTree>
    <p:extLst>
      <p:ext uri="{BB962C8B-B14F-4D97-AF65-F5344CB8AC3E}">
        <p14:creationId xmlns:p14="http://schemas.microsoft.com/office/powerpoint/2010/main" val="3816610935"/>
      </p:ext>
    </p:extLst>
  </p:cSld>
  <p:clrMapOvr>
    <a:masterClrMapping/>
  </p:clrMapOvr>
  <p:transition>
    <p:rand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a:extLst>
              <a:ext uri="{FF2B5EF4-FFF2-40B4-BE49-F238E27FC236}">
                <a16:creationId xmlns:a16="http://schemas.microsoft.com/office/drawing/2014/main" id="{BE9A650D-51DB-44B9-A2C1-98FCA6C6721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D095FF0-2E8B-474F-8C0A-E46E6666458B}"/>
              </a:ext>
            </a:extLst>
          </p:cNvPr>
          <p:cNvSpPr>
            <a:spLocks noGrp="1" noChangeArrowheads="1"/>
          </p:cNvSpPr>
          <p:nvPr>
            <p:ph type="sldNum" sz="quarter" idx="11"/>
          </p:nvPr>
        </p:nvSpPr>
        <p:spPr>
          <a:ln/>
        </p:spPr>
        <p:txBody>
          <a:bodyPr/>
          <a:lstStyle>
            <a:lvl1pPr>
              <a:defRPr/>
            </a:lvl1pPr>
          </a:lstStyle>
          <a:p>
            <a:fld id="{E577FB37-92BE-4509-A82F-BB7CE1B44607}" type="slidenum">
              <a:rPr lang="en-US" altLang="en-US"/>
              <a:pPr/>
              <a:t>‹#›</a:t>
            </a:fld>
            <a:endParaRPr lang="en-US" altLang="en-US"/>
          </a:p>
        </p:txBody>
      </p:sp>
    </p:spTree>
    <p:extLst>
      <p:ext uri="{BB962C8B-B14F-4D97-AF65-F5344CB8AC3E}">
        <p14:creationId xmlns:p14="http://schemas.microsoft.com/office/powerpoint/2010/main" val="3706827870"/>
      </p:ext>
    </p:extLst>
  </p:cSld>
  <p:clrMapOvr>
    <a:masterClrMapping/>
  </p:clrMapOvr>
  <p:transition>
    <p:rand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5E5B2200-F34F-487E-9432-DFA42C3CD1E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96C1AE-B1D7-4549-9F9C-BAC6332E76A9}"/>
              </a:ext>
            </a:extLst>
          </p:cNvPr>
          <p:cNvSpPr>
            <a:spLocks noGrp="1" noChangeArrowheads="1"/>
          </p:cNvSpPr>
          <p:nvPr>
            <p:ph type="sldNum" sz="quarter" idx="11"/>
          </p:nvPr>
        </p:nvSpPr>
        <p:spPr>
          <a:ln/>
        </p:spPr>
        <p:txBody>
          <a:bodyPr/>
          <a:lstStyle>
            <a:lvl1pPr>
              <a:defRPr/>
            </a:lvl1pPr>
          </a:lstStyle>
          <a:p>
            <a:fld id="{69F88112-B193-4BB7-BEB1-D2717571EF90}" type="slidenum">
              <a:rPr lang="en-US" altLang="en-US"/>
              <a:pPr/>
              <a:t>‹#›</a:t>
            </a:fld>
            <a:endParaRPr lang="en-US" altLang="en-US"/>
          </a:p>
        </p:txBody>
      </p:sp>
    </p:spTree>
    <p:extLst>
      <p:ext uri="{BB962C8B-B14F-4D97-AF65-F5344CB8AC3E}">
        <p14:creationId xmlns:p14="http://schemas.microsoft.com/office/powerpoint/2010/main" val="4042369435"/>
      </p:ext>
    </p:extLst>
  </p:cSld>
  <p:clrMapOvr>
    <a:masterClrMapping/>
  </p:clrMapOvr>
  <p:transition>
    <p:rand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87731484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30640681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47475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10734511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7265252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t>3/2/2023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16259505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t>3/2/2023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114584150"/>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t>3/2/2023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4880125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17159747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t>3/2/2023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29921238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1957071996"/>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t>3/2/2023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81C4BB-5EA0-41D8-905E-95DE125B5A35}" type="slidenum">
              <a:rPr lang="en-US" smtClean="0"/>
              <a:t>‹#›</a:t>
            </a:fld>
            <a:endParaRPr lang="en-US"/>
          </a:p>
        </p:txBody>
      </p:sp>
    </p:spTree>
    <p:extLst>
      <p:ext uri="{BB962C8B-B14F-4D97-AF65-F5344CB8AC3E}">
        <p14:creationId xmlns:p14="http://schemas.microsoft.com/office/powerpoint/2010/main" val="250162065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4010711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311201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24530147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0680083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75821018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182758111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23364908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105329192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208746380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163296122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84711907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4229384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637148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77693144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373264510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404210060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14157738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294062423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54111615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81776271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19997024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73085795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49617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7035081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566485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539122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168625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657557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2341319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47949278"/>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812765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11936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51769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4939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06171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722176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395016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6629053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32155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9760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0991325"/>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30636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025443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132507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9737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917827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551201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8322159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5926248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1827584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309852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2438370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6221692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078969148"/>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9919298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90045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238383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27453068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694876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19155915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372249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59382792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7356956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79224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407839946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19881303"/>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3793542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4319308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6958814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94540504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822667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576869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4256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12949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97732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0036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58459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39692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A597319-07D6-455C-8D84-AE851BB42B6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F9803AC-607B-46A8-AF72-BCCB19C49A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455A69E-BB4A-4C8D-9B77-500D5795A837}"/>
              </a:ext>
            </a:extLst>
          </p:cNvPr>
          <p:cNvSpPr>
            <a:spLocks noGrp="1" noChangeArrowheads="1"/>
          </p:cNvSpPr>
          <p:nvPr>
            <p:ph type="sldNum" sz="quarter" idx="12"/>
          </p:nvPr>
        </p:nvSpPr>
        <p:spPr>
          <a:ln/>
        </p:spPr>
        <p:txBody>
          <a:bodyPr/>
          <a:lstStyle>
            <a:lvl1pPr>
              <a:defRPr/>
            </a:lvl1pPr>
          </a:lstStyle>
          <a:p>
            <a:fld id="{724BFD61-A8D3-4218-BF0C-7BC12B392AB8}" type="slidenum">
              <a:rPr lang="en-US" altLang="en-US"/>
              <a:pPr/>
              <a:t>‹#›</a:t>
            </a:fld>
            <a:endParaRPr lang="en-US" altLang="en-US"/>
          </a:p>
        </p:txBody>
      </p:sp>
    </p:spTree>
    <p:extLst>
      <p:ext uri="{BB962C8B-B14F-4D97-AF65-F5344CB8AC3E}">
        <p14:creationId xmlns:p14="http://schemas.microsoft.com/office/powerpoint/2010/main" val="22491052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5A7B255-DF70-4E75-8774-15DB92FA4E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2C704C-5603-4BD3-BFBC-BE963ADB9EB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8FA6753-EF03-4BAD-9AE9-95248324CC40}"/>
              </a:ext>
            </a:extLst>
          </p:cNvPr>
          <p:cNvSpPr>
            <a:spLocks noGrp="1" noChangeArrowheads="1"/>
          </p:cNvSpPr>
          <p:nvPr>
            <p:ph type="sldNum" sz="quarter" idx="12"/>
          </p:nvPr>
        </p:nvSpPr>
        <p:spPr>
          <a:ln/>
        </p:spPr>
        <p:txBody>
          <a:bodyPr/>
          <a:lstStyle>
            <a:lvl1pPr>
              <a:defRPr/>
            </a:lvl1pPr>
          </a:lstStyle>
          <a:p>
            <a:fld id="{90E6842A-310D-455A-A6B8-82E08909869D}" type="slidenum">
              <a:rPr lang="en-US" altLang="en-US"/>
              <a:pPr/>
              <a:t>‹#›</a:t>
            </a:fld>
            <a:endParaRPr lang="en-US" altLang="en-US"/>
          </a:p>
        </p:txBody>
      </p:sp>
    </p:spTree>
    <p:extLst>
      <p:ext uri="{BB962C8B-B14F-4D97-AF65-F5344CB8AC3E}">
        <p14:creationId xmlns:p14="http://schemas.microsoft.com/office/powerpoint/2010/main" val="32154328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AA6D5C5-83B8-40FE-9F44-7424EC1E2FF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2F28DF2-D8A5-4E03-A821-031157717B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E3B5E8-E0DE-4CEF-80AA-C7F0A2E2A35A}"/>
              </a:ext>
            </a:extLst>
          </p:cNvPr>
          <p:cNvSpPr>
            <a:spLocks noGrp="1" noChangeArrowheads="1"/>
          </p:cNvSpPr>
          <p:nvPr>
            <p:ph type="sldNum" sz="quarter" idx="12"/>
          </p:nvPr>
        </p:nvSpPr>
        <p:spPr>
          <a:ln/>
        </p:spPr>
        <p:txBody>
          <a:bodyPr/>
          <a:lstStyle>
            <a:lvl1pPr>
              <a:defRPr/>
            </a:lvl1pPr>
          </a:lstStyle>
          <a:p>
            <a:fld id="{D8E8AFF9-A444-468A-A22E-D42ADE5C70DF}" type="slidenum">
              <a:rPr lang="en-US" altLang="en-US"/>
              <a:pPr/>
              <a:t>‹#›</a:t>
            </a:fld>
            <a:endParaRPr lang="en-US" altLang="en-US"/>
          </a:p>
        </p:txBody>
      </p:sp>
    </p:spTree>
    <p:extLst>
      <p:ext uri="{BB962C8B-B14F-4D97-AF65-F5344CB8AC3E}">
        <p14:creationId xmlns:p14="http://schemas.microsoft.com/office/powerpoint/2010/main" val="1479724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9E9D60-044F-4D60-8CE4-17CE6DC7866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F796F4A-059E-4CE7-B327-B6E79F0C9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080793-39AA-47D6-A12F-F91FECFE0253}"/>
              </a:ext>
            </a:extLst>
          </p:cNvPr>
          <p:cNvSpPr>
            <a:spLocks noGrp="1" noChangeArrowheads="1"/>
          </p:cNvSpPr>
          <p:nvPr>
            <p:ph type="sldNum" sz="quarter" idx="12"/>
          </p:nvPr>
        </p:nvSpPr>
        <p:spPr>
          <a:ln/>
        </p:spPr>
        <p:txBody>
          <a:bodyPr/>
          <a:lstStyle>
            <a:lvl1pPr>
              <a:defRPr/>
            </a:lvl1pPr>
          </a:lstStyle>
          <a:p>
            <a:fld id="{E5303F76-73E5-4A49-A130-4F78392FA5C0}" type="slidenum">
              <a:rPr lang="en-US" altLang="en-US"/>
              <a:pPr/>
              <a:t>‹#›</a:t>
            </a:fld>
            <a:endParaRPr lang="en-US" altLang="en-US"/>
          </a:p>
        </p:txBody>
      </p:sp>
    </p:spTree>
    <p:extLst>
      <p:ext uri="{BB962C8B-B14F-4D97-AF65-F5344CB8AC3E}">
        <p14:creationId xmlns:p14="http://schemas.microsoft.com/office/powerpoint/2010/main" val="583471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18418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D8870B3-B16D-4EBA-89D0-CFE507D73090}"/>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3F1BC30-D977-4A74-9120-914BAC9439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75BA331-BE0E-43CA-A04F-3E812101C765}"/>
              </a:ext>
            </a:extLst>
          </p:cNvPr>
          <p:cNvSpPr>
            <a:spLocks noGrp="1" noChangeArrowheads="1"/>
          </p:cNvSpPr>
          <p:nvPr>
            <p:ph type="sldNum" sz="quarter" idx="12"/>
          </p:nvPr>
        </p:nvSpPr>
        <p:spPr>
          <a:ln/>
        </p:spPr>
        <p:txBody>
          <a:bodyPr/>
          <a:lstStyle>
            <a:lvl1pPr>
              <a:defRPr/>
            </a:lvl1pPr>
          </a:lstStyle>
          <a:p>
            <a:fld id="{6619EC54-FF6F-4E0A-A2B6-C7021FEDAED9}" type="slidenum">
              <a:rPr lang="en-US" altLang="en-US"/>
              <a:pPr/>
              <a:t>‹#›</a:t>
            </a:fld>
            <a:endParaRPr lang="en-US" altLang="en-US"/>
          </a:p>
        </p:txBody>
      </p:sp>
    </p:spTree>
    <p:extLst>
      <p:ext uri="{BB962C8B-B14F-4D97-AF65-F5344CB8AC3E}">
        <p14:creationId xmlns:p14="http://schemas.microsoft.com/office/powerpoint/2010/main" val="24263712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8C2AAEE-34BD-477B-9FFD-E6C1E4A3BD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E254ABB-F452-4AB5-8F41-0D02003F52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39A4AA8-ACC1-419E-ADB5-BAE2505B6B2D}"/>
              </a:ext>
            </a:extLst>
          </p:cNvPr>
          <p:cNvSpPr>
            <a:spLocks noGrp="1" noChangeArrowheads="1"/>
          </p:cNvSpPr>
          <p:nvPr>
            <p:ph type="sldNum" sz="quarter" idx="12"/>
          </p:nvPr>
        </p:nvSpPr>
        <p:spPr>
          <a:ln/>
        </p:spPr>
        <p:txBody>
          <a:bodyPr/>
          <a:lstStyle>
            <a:lvl1pPr>
              <a:defRPr/>
            </a:lvl1pPr>
          </a:lstStyle>
          <a:p>
            <a:fld id="{ED0B8DBB-E7A6-404C-AF26-A0F2AA9E476F}" type="slidenum">
              <a:rPr lang="en-US" altLang="en-US"/>
              <a:pPr/>
              <a:t>‹#›</a:t>
            </a:fld>
            <a:endParaRPr lang="en-US" altLang="en-US"/>
          </a:p>
        </p:txBody>
      </p:sp>
    </p:spTree>
    <p:extLst>
      <p:ext uri="{BB962C8B-B14F-4D97-AF65-F5344CB8AC3E}">
        <p14:creationId xmlns:p14="http://schemas.microsoft.com/office/powerpoint/2010/main" val="28040205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099BE3D-4DDB-47E8-B85E-4048B0D4E3A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8B7F339-730E-4C14-8630-461A58BC3C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A20D508-01CF-4736-AA13-A40A87D846C1}"/>
              </a:ext>
            </a:extLst>
          </p:cNvPr>
          <p:cNvSpPr>
            <a:spLocks noGrp="1" noChangeArrowheads="1"/>
          </p:cNvSpPr>
          <p:nvPr>
            <p:ph type="sldNum" sz="quarter" idx="12"/>
          </p:nvPr>
        </p:nvSpPr>
        <p:spPr>
          <a:ln/>
        </p:spPr>
        <p:txBody>
          <a:bodyPr/>
          <a:lstStyle>
            <a:lvl1pPr>
              <a:defRPr/>
            </a:lvl1pPr>
          </a:lstStyle>
          <a:p>
            <a:fld id="{FF94643B-80A3-4851-933E-09C9B27DB394}" type="slidenum">
              <a:rPr lang="en-US" altLang="en-US"/>
              <a:pPr/>
              <a:t>‹#›</a:t>
            </a:fld>
            <a:endParaRPr lang="en-US" altLang="en-US"/>
          </a:p>
        </p:txBody>
      </p:sp>
    </p:spTree>
    <p:extLst>
      <p:ext uri="{BB962C8B-B14F-4D97-AF65-F5344CB8AC3E}">
        <p14:creationId xmlns:p14="http://schemas.microsoft.com/office/powerpoint/2010/main" val="16426458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7F3B32C-79F2-4690-A0AF-4978773842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7F21C9-61FD-4DFA-866F-64E0BEFDD8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EC54538-757D-4045-912C-8C896AA32A6B}"/>
              </a:ext>
            </a:extLst>
          </p:cNvPr>
          <p:cNvSpPr>
            <a:spLocks noGrp="1" noChangeArrowheads="1"/>
          </p:cNvSpPr>
          <p:nvPr>
            <p:ph type="sldNum" sz="quarter" idx="12"/>
          </p:nvPr>
        </p:nvSpPr>
        <p:spPr>
          <a:ln/>
        </p:spPr>
        <p:txBody>
          <a:bodyPr/>
          <a:lstStyle>
            <a:lvl1pPr>
              <a:defRPr/>
            </a:lvl1pPr>
          </a:lstStyle>
          <a:p>
            <a:fld id="{F802DC96-7563-476E-9CA1-AC921DC7F1A2}" type="slidenum">
              <a:rPr lang="en-US" altLang="en-US"/>
              <a:pPr/>
              <a:t>‹#›</a:t>
            </a:fld>
            <a:endParaRPr lang="en-US" altLang="en-US"/>
          </a:p>
        </p:txBody>
      </p:sp>
    </p:spTree>
    <p:extLst>
      <p:ext uri="{BB962C8B-B14F-4D97-AF65-F5344CB8AC3E}">
        <p14:creationId xmlns:p14="http://schemas.microsoft.com/office/powerpoint/2010/main" val="326141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C4A5AD1-4CD0-4E25-8EBE-2998FCF6B3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C5FA09-C3C9-4D55-95D2-AC1B68606E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A8BD1A8-D147-4DC9-801A-C99CD7D01F46}"/>
              </a:ext>
            </a:extLst>
          </p:cNvPr>
          <p:cNvSpPr>
            <a:spLocks noGrp="1" noChangeArrowheads="1"/>
          </p:cNvSpPr>
          <p:nvPr>
            <p:ph type="sldNum" sz="quarter" idx="12"/>
          </p:nvPr>
        </p:nvSpPr>
        <p:spPr>
          <a:ln/>
        </p:spPr>
        <p:txBody>
          <a:bodyPr/>
          <a:lstStyle>
            <a:lvl1pPr>
              <a:defRPr/>
            </a:lvl1pPr>
          </a:lstStyle>
          <a:p>
            <a:fld id="{B1135888-E32E-4ADA-937C-0CB511B9914B}" type="slidenum">
              <a:rPr lang="en-US" altLang="en-US"/>
              <a:pPr/>
              <a:t>‹#›</a:t>
            </a:fld>
            <a:endParaRPr lang="en-US" altLang="en-US"/>
          </a:p>
        </p:txBody>
      </p:sp>
    </p:spTree>
    <p:extLst>
      <p:ext uri="{BB962C8B-B14F-4D97-AF65-F5344CB8AC3E}">
        <p14:creationId xmlns:p14="http://schemas.microsoft.com/office/powerpoint/2010/main" val="42139612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91432F6-ABD0-4E62-BA70-3A5876DAF4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57A9F1-87C5-4D22-A582-697A3B59E3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968302B-0B14-4D17-B2E8-DC8540C90FB5}"/>
              </a:ext>
            </a:extLst>
          </p:cNvPr>
          <p:cNvSpPr>
            <a:spLocks noGrp="1" noChangeArrowheads="1"/>
          </p:cNvSpPr>
          <p:nvPr>
            <p:ph type="sldNum" sz="quarter" idx="12"/>
          </p:nvPr>
        </p:nvSpPr>
        <p:spPr>
          <a:ln/>
        </p:spPr>
        <p:txBody>
          <a:bodyPr/>
          <a:lstStyle>
            <a:lvl1pPr>
              <a:defRPr/>
            </a:lvl1pPr>
          </a:lstStyle>
          <a:p>
            <a:fld id="{3A657C22-3DFD-4010-A8C5-575D0F0A277B}" type="slidenum">
              <a:rPr lang="en-US" altLang="en-US"/>
              <a:pPr/>
              <a:t>‹#›</a:t>
            </a:fld>
            <a:endParaRPr lang="en-US" altLang="en-US"/>
          </a:p>
        </p:txBody>
      </p:sp>
    </p:spTree>
    <p:extLst>
      <p:ext uri="{BB962C8B-B14F-4D97-AF65-F5344CB8AC3E}">
        <p14:creationId xmlns:p14="http://schemas.microsoft.com/office/powerpoint/2010/main" val="12570931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447E27-D857-43D1-B192-4D0D1513ED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9F0DCB-08A9-40E1-B304-FFDBD3BA67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F3744F-D14E-43B5-BEFF-B8FB66A18851}"/>
              </a:ext>
            </a:extLst>
          </p:cNvPr>
          <p:cNvSpPr>
            <a:spLocks noGrp="1" noChangeArrowheads="1"/>
          </p:cNvSpPr>
          <p:nvPr>
            <p:ph type="sldNum" sz="quarter" idx="12"/>
          </p:nvPr>
        </p:nvSpPr>
        <p:spPr>
          <a:ln/>
        </p:spPr>
        <p:txBody>
          <a:bodyPr/>
          <a:lstStyle>
            <a:lvl1pPr>
              <a:defRPr/>
            </a:lvl1pPr>
          </a:lstStyle>
          <a:p>
            <a:fld id="{A4E8A0D9-78CD-4EBC-8ABD-F41414329C94}" type="slidenum">
              <a:rPr lang="en-US" altLang="en-US"/>
              <a:pPr/>
              <a:t>‹#›</a:t>
            </a:fld>
            <a:endParaRPr lang="en-US" altLang="en-US"/>
          </a:p>
        </p:txBody>
      </p:sp>
    </p:spTree>
    <p:extLst>
      <p:ext uri="{BB962C8B-B14F-4D97-AF65-F5344CB8AC3E}">
        <p14:creationId xmlns:p14="http://schemas.microsoft.com/office/powerpoint/2010/main" val="2383995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4">
            <a:extLst>
              <a:ext uri="{FF2B5EF4-FFF2-40B4-BE49-F238E27FC236}">
                <a16:creationId xmlns:a16="http://schemas.microsoft.com/office/drawing/2014/main" id="{E249F1B3-395A-4452-A68F-33DDCB75E3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3975EC-1997-4BF7-92C9-2F41700291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2B9A7B5-E917-4508-AF38-9BF0C9AFDB05}"/>
              </a:ext>
            </a:extLst>
          </p:cNvPr>
          <p:cNvSpPr>
            <a:spLocks noGrp="1" noChangeArrowheads="1"/>
          </p:cNvSpPr>
          <p:nvPr>
            <p:ph type="sldNum" sz="quarter" idx="12"/>
          </p:nvPr>
        </p:nvSpPr>
        <p:spPr>
          <a:ln/>
        </p:spPr>
        <p:txBody>
          <a:bodyPr/>
          <a:lstStyle>
            <a:lvl1pPr>
              <a:defRPr/>
            </a:lvl1pPr>
          </a:lstStyle>
          <a:p>
            <a:fld id="{E9EB8AAA-4BC7-494A-9E21-69A82F6A8268}" type="slidenum">
              <a:rPr lang="en-US" altLang="en-US"/>
              <a:pPr/>
              <a:t>‹#›</a:t>
            </a:fld>
            <a:endParaRPr lang="en-US" altLang="en-US"/>
          </a:p>
        </p:txBody>
      </p:sp>
    </p:spTree>
    <p:extLst>
      <p:ext uri="{BB962C8B-B14F-4D97-AF65-F5344CB8AC3E}">
        <p14:creationId xmlns:p14="http://schemas.microsoft.com/office/powerpoint/2010/main" val="211528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57332D-2313-4718-8F11-137874B3EE7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D24EF4A-45C9-421A-986D-065ED6BE37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CA0A7C5-D144-4B98-AAA4-8DE59F956D7C}"/>
              </a:ext>
            </a:extLst>
          </p:cNvPr>
          <p:cNvSpPr>
            <a:spLocks noGrp="1" noChangeArrowheads="1"/>
          </p:cNvSpPr>
          <p:nvPr>
            <p:ph type="sldNum" sz="quarter" idx="12"/>
          </p:nvPr>
        </p:nvSpPr>
        <p:spPr>
          <a:ln/>
        </p:spPr>
        <p:txBody>
          <a:bodyPr/>
          <a:lstStyle>
            <a:lvl1pPr>
              <a:defRPr/>
            </a:lvl1pPr>
          </a:lstStyle>
          <a:p>
            <a:fld id="{73F09B17-774D-4036-8A4B-2736BB1690D4}" type="slidenum">
              <a:rPr lang="en-US" altLang="en-US"/>
              <a:pPr/>
              <a:t>‹#›</a:t>
            </a:fld>
            <a:endParaRPr lang="en-US" altLang="en-US"/>
          </a:p>
        </p:txBody>
      </p:sp>
    </p:spTree>
    <p:extLst>
      <p:ext uri="{BB962C8B-B14F-4D97-AF65-F5344CB8AC3E}">
        <p14:creationId xmlns:p14="http://schemas.microsoft.com/office/powerpoint/2010/main" val="10550455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8DE6A8F-4865-4363-9DC8-8767CD0557D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0E9BA82-E124-4804-9F2D-00BFAFEF6F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22F4D1B0-D0C8-4A2F-94F5-E128B4BB49F3}"/>
              </a:ext>
            </a:extLst>
          </p:cNvPr>
          <p:cNvSpPr>
            <a:spLocks noGrp="1" noChangeArrowheads="1"/>
          </p:cNvSpPr>
          <p:nvPr>
            <p:ph type="sldNum" sz="quarter" idx="12"/>
          </p:nvPr>
        </p:nvSpPr>
        <p:spPr>
          <a:ln/>
        </p:spPr>
        <p:txBody>
          <a:bodyPr/>
          <a:lstStyle>
            <a:lvl1pPr>
              <a:defRPr/>
            </a:lvl1pPr>
          </a:lstStyle>
          <a:p>
            <a:fld id="{9066C7F7-8DF3-4461-95B4-CE56BF47FE95}" type="slidenum">
              <a:rPr lang="en-US" altLang="en-US"/>
              <a:pPr/>
              <a:t>‹#›</a:t>
            </a:fld>
            <a:endParaRPr lang="en-US" altLang="en-US"/>
          </a:p>
        </p:txBody>
      </p:sp>
    </p:spTree>
    <p:extLst>
      <p:ext uri="{BB962C8B-B14F-4D97-AF65-F5344CB8AC3E}">
        <p14:creationId xmlns:p14="http://schemas.microsoft.com/office/powerpoint/2010/main" val="1650028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911806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5A05D513-0B36-486D-BADC-F2B8BBF6715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4381776-03E2-4247-A0B2-D963D27FD5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29DEF4-F0E2-407E-96DA-29B6EA7E613D}"/>
              </a:ext>
            </a:extLst>
          </p:cNvPr>
          <p:cNvSpPr>
            <a:spLocks noGrp="1" noChangeArrowheads="1"/>
          </p:cNvSpPr>
          <p:nvPr>
            <p:ph type="sldNum" sz="quarter" idx="12"/>
          </p:nvPr>
        </p:nvSpPr>
        <p:spPr>
          <a:ln/>
        </p:spPr>
        <p:txBody>
          <a:bodyPr/>
          <a:lstStyle>
            <a:lvl1pPr>
              <a:defRPr/>
            </a:lvl1pPr>
          </a:lstStyle>
          <a:p>
            <a:fld id="{01AAF431-70B8-44F1-85D4-489C608B998A}" type="slidenum">
              <a:rPr lang="en-US" altLang="en-US"/>
              <a:pPr/>
              <a:t>‹#›</a:t>
            </a:fld>
            <a:endParaRPr lang="en-US" altLang="en-US"/>
          </a:p>
        </p:txBody>
      </p:sp>
    </p:spTree>
    <p:extLst>
      <p:ext uri="{BB962C8B-B14F-4D97-AF65-F5344CB8AC3E}">
        <p14:creationId xmlns:p14="http://schemas.microsoft.com/office/powerpoint/2010/main" val="13247367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AB4FBC-AC8F-44E4-9B15-18158F99493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DC1F21E-7DA6-419D-8B4E-D68CE850B5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AF0FF6-AEA3-46B0-BC5F-038DB0D511E4}"/>
              </a:ext>
            </a:extLst>
          </p:cNvPr>
          <p:cNvSpPr>
            <a:spLocks noGrp="1" noChangeArrowheads="1"/>
          </p:cNvSpPr>
          <p:nvPr>
            <p:ph type="sldNum" sz="quarter" idx="12"/>
          </p:nvPr>
        </p:nvSpPr>
        <p:spPr>
          <a:ln/>
        </p:spPr>
        <p:txBody>
          <a:bodyPr/>
          <a:lstStyle>
            <a:lvl1pPr>
              <a:defRPr/>
            </a:lvl1pPr>
          </a:lstStyle>
          <a:p>
            <a:fld id="{F78D90DF-8B79-4F1F-BB95-F4F133877E0D}" type="slidenum">
              <a:rPr lang="en-US" altLang="en-US"/>
              <a:pPr/>
              <a:t>‹#›</a:t>
            </a:fld>
            <a:endParaRPr lang="en-US" altLang="en-US"/>
          </a:p>
        </p:txBody>
      </p:sp>
    </p:spTree>
    <p:extLst>
      <p:ext uri="{BB962C8B-B14F-4D97-AF65-F5344CB8AC3E}">
        <p14:creationId xmlns:p14="http://schemas.microsoft.com/office/powerpoint/2010/main" val="174794560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050A52B-6C49-4701-B671-C533FD67E02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8278B9A-F680-4751-B1B1-E41AB9301E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3397384-263D-4EF4-82C7-5480B12A1621}"/>
              </a:ext>
            </a:extLst>
          </p:cNvPr>
          <p:cNvSpPr>
            <a:spLocks noGrp="1" noChangeArrowheads="1"/>
          </p:cNvSpPr>
          <p:nvPr>
            <p:ph type="sldNum" sz="quarter" idx="12"/>
          </p:nvPr>
        </p:nvSpPr>
        <p:spPr>
          <a:ln/>
        </p:spPr>
        <p:txBody>
          <a:bodyPr/>
          <a:lstStyle>
            <a:lvl1pPr>
              <a:defRPr/>
            </a:lvl1pPr>
          </a:lstStyle>
          <a:p>
            <a:fld id="{E3E97A20-295D-48F3-94CC-62A504E1C70B}" type="slidenum">
              <a:rPr lang="en-US" altLang="en-US"/>
              <a:pPr/>
              <a:t>‹#›</a:t>
            </a:fld>
            <a:endParaRPr lang="en-US" altLang="en-US"/>
          </a:p>
        </p:txBody>
      </p:sp>
    </p:spTree>
    <p:extLst>
      <p:ext uri="{BB962C8B-B14F-4D97-AF65-F5344CB8AC3E}">
        <p14:creationId xmlns:p14="http://schemas.microsoft.com/office/powerpoint/2010/main" val="20852146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8FA3A3B-F265-4617-8C68-7094A4A9E03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923AFB-89B3-48B2-BB43-688155C7C8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AADC5C2-4F70-43FF-A412-F937B4FEB2F5}"/>
              </a:ext>
            </a:extLst>
          </p:cNvPr>
          <p:cNvSpPr>
            <a:spLocks noGrp="1" noChangeArrowheads="1"/>
          </p:cNvSpPr>
          <p:nvPr>
            <p:ph type="sldNum" sz="quarter" idx="12"/>
          </p:nvPr>
        </p:nvSpPr>
        <p:spPr>
          <a:ln/>
        </p:spPr>
        <p:txBody>
          <a:bodyPr/>
          <a:lstStyle>
            <a:lvl1pPr>
              <a:defRPr/>
            </a:lvl1pPr>
          </a:lstStyle>
          <a:p>
            <a:fld id="{1A50C7B7-5887-4562-9F5F-4E7A430D5DB2}" type="slidenum">
              <a:rPr lang="en-US" altLang="en-US"/>
              <a:pPr/>
              <a:t>‹#›</a:t>
            </a:fld>
            <a:endParaRPr lang="en-US" altLang="en-US"/>
          </a:p>
        </p:txBody>
      </p:sp>
    </p:spTree>
    <p:extLst>
      <p:ext uri="{BB962C8B-B14F-4D97-AF65-F5344CB8AC3E}">
        <p14:creationId xmlns:p14="http://schemas.microsoft.com/office/powerpoint/2010/main" val="23365504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A2A7439-3B33-4114-9016-CB91ECC66A2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0A1333F-E04A-4F43-A98A-4580DEE0EA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3A33625-2257-4373-B5C8-00CD83293ADB}"/>
              </a:ext>
            </a:extLst>
          </p:cNvPr>
          <p:cNvSpPr>
            <a:spLocks noGrp="1" noChangeArrowheads="1"/>
          </p:cNvSpPr>
          <p:nvPr>
            <p:ph type="sldNum" sz="quarter" idx="12"/>
          </p:nvPr>
        </p:nvSpPr>
        <p:spPr>
          <a:ln/>
        </p:spPr>
        <p:txBody>
          <a:bodyPr/>
          <a:lstStyle>
            <a:lvl1pPr>
              <a:defRPr/>
            </a:lvl1pPr>
          </a:lstStyle>
          <a:p>
            <a:fld id="{6C254579-9CB8-48F9-9924-A70EE9B7E42A}" type="slidenum">
              <a:rPr lang="en-US" altLang="en-US"/>
              <a:pPr/>
              <a:t>‹#›</a:t>
            </a:fld>
            <a:endParaRPr lang="en-US" altLang="en-US"/>
          </a:p>
        </p:txBody>
      </p:sp>
    </p:spTree>
    <p:extLst>
      <p:ext uri="{BB962C8B-B14F-4D97-AF65-F5344CB8AC3E}">
        <p14:creationId xmlns:p14="http://schemas.microsoft.com/office/powerpoint/2010/main" val="11707163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0A51354-A98D-4EE5-8C22-46A63E9CFDD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BC89CC-7CE9-4C94-9836-B4515FF8A8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26B6C07-1FC0-4523-920A-D7CE1EC9F93E}"/>
              </a:ext>
            </a:extLst>
          </p:cNvPr>
          <p:cNvSpPr>
            <a:spLocks noGrp="1" noChangeArrowheads="1"/>
          </p:cNvSpPr>
          <p:nvPr>
            <p:ph type="sldNum" sz="quarter" idx="12"/>
          </p:nvPr>
        </p:nvSpPr>
        <p:spPr>
          <a:ln/>
        </p:spPr>
        <p:txBody>
          <a:bodyPr/>
          <a:lstStyle>
            <a:lvl1pPr>
              <a:defRPr/>
            </a:lvl1pPr>
          </a:lstStyle>
          <a:p>
            <a:fld id="{447B2D8B-0CBF-4BF7-928A-8B82FD9E997F}" type="slidenum">
              <a:rPr lang="en-US" altLang="en-US"/>
              <a:pPr/>
              <a:t>‹#›</a:t>
            </a:fld>
            <a:endParaRPr lang="en-US" altLang="en-US"/>
          </a:p>
        </p:txBody>
      </p:sp>
    </p:spTree>
    <p:extLst>
      <p:ext uri="{BB962C8B-B14F-4D97-AF65-F5344CB8AC3E}">
        <p14:creationId xmlns:p14="http://schemas.microsoft.com/office/powerpoint/2010/main" val="39320126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88695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9148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593263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47866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519308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82136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365424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07075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445871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51119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19397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6086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3896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84797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4309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0329042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76135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248284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213531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04447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39355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3963796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32582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753608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992517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06091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3/2/2023</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42579100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291112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82400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43646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6383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2979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71868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7926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35337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61551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8470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0.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image" Target="../media/image1.jpeg"/><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theme" Target="../theme/theme12.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19" Type="http://schemas.openxmlformats.org/officeDocument/2006/relationships/image" Target="../media/image2.jpeg"/><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21" Type="http://schemas.openxmlformats.org/officeDocument/2006/relationships/slideLayout" Target="../slideLayouts/slideLayout229.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23" Type="http://schemas.openxmlformats.org/officeDocument/2006/relationships/theme" Target="../theme/theme13.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slideLayout" Target="../slideLayouts/slideLayout2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18" Type="http://schemas.openxmlformats.org/officeDocument/2006/relationships/slideLayout" Target="../slideLayouts/slideLayout248.xml"/><Relationship Id="rId3" Type="http://schemas.openxmlformats.org/officeDocument/2006/relationships/slideLayout" Target="../slideLayouts/slideLayout233.xml"/><Relationship Id="rId21" Type="http://schemas.openxmlformats.org/officeDocument/2006/relationships/slideLayout" Target="../slideLayouts/slideLayout251.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17" Type="http://schemas.openxmlformats.org/officeDocument/2006/relationships/slideLayout" Target="../slideLayouts/slideLayout247.xml"/><Relationship Id="rId2" Type="http://schemas.openxmlformats.org/officeDocument/2006/relationships/slideLayout" Target="../slideLayouts/slideLayout232.xml"/><Relationship Id="rId16" Type="http://schemas.openxmlformats.org/officeDocument/2006/relationships/slideLayout" Target="../slideLayouts/slideLayout246.xml"/><Relationship Id="rId20" Type="http://schemas.openxmlformats.org/officeDocument/2006/relationships/slideLayout" Target="../slideLayouts/slideLayout250.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5" Type="http://schemas.openxmlformats.org/officeDocument/2006/relationships/slideLayout" Target="../slideLayouts/slideLayout245.xml"/><Relationship Id="rId23" Type="http://schemas.openxmlformats.org/officeDocument/2006/relationships/theme" Target="../theme/theme14.xml"/><Relationship Id="rId10" Type="http://schemas.openxmlformats.org/officeDocument/2006/relationships/slideLayout" Target="../slideLayouts/slideLayout240.xml"/><Relationship Id="rId19" Type="http://schemas.openxmlformats.org/officeDocument/2006/relationships/slideLayout" Target="../slideLayouts/slideLayout249.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slideLayout" Target="../slideLayouts/slideLayout244.xml"/><Relationship Id="rId22" Type="http://schemas.openxmlformats.org/officeDocument/2006/relationships/slideLayout" Target="../slideLayouts/slideLayout2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1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3" Type="http://schemas.openxmlformats.org/officeDocument/2006/relationships/slideLayout" Target="../slideLayouts/slideLayout266.xml"/><Relationship Id="rId21" Type="http://schemas.openxmlformats.org/officeDocument/2006/relationships/theme" Target="../theme/theme1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0" Type="http://schemas.openxmlformats.org/officeDocument/2006/relationships/slideLayout" Target="../slideLayouts/slideLayout283.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3" Type="http://schemas.openxmlformats.org/officeDocument/2006/relationships/slideLayout" Target="../slideLayouts/slideLayout286.xml"/><Relationship Id="rId21" Type="http://schemas.openxmlformats.org/officeDocument/2006/relationships/theme" Target="../theme/theme17.xml"/><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slideLayout" Target="../slideLayouts/slideLayout303.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19" Type="http://schemas.openxmlformats.org/officeDocument/2006/relationships/slideLayout" Target="../slideLayouts/slideLayout302.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slideLayout" Target="../slideLayouts/slideLayout316.xml"/><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slideLayout" Target="../slideLayouts/slideLayout315.xml"/><Relationship Id="rId2" Type="http://schemas.openxmlformats.org/officeDocument/2006/relationships/slideLayout" Target="../slideLayouts/slideLayout305.xml"/><Relationship Id="rId16" Type="http://schemas.openxmlformats.org/officeDocument/2006/relationships/image" Target="../media/image3.jpeg"/><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5" Type="http://schemas.openxmlformats.org/officeDocument/2006/relationships/theme" Target="../theme/theme1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slideLayout" Target="../slideLayouts/slideLayout31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1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3" Type="http://schemas.openxmlformats.org/officeDocument/2006/relationships/slideLayout" Target="../slideLayouts/slideLayout331.xml"/><Relationship Id="rId21" Type="http://schemas.openxmlformats.org/officeDocument/2006/relationships/theme" Target="../theme/theme20.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5" Type="http://schemas.openxmlformats.org/officeDocument/2006/relationships/slideLayout" Target="../slideLayouts/slideLayout343.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56.xml"/><Relationship Id="rId13" Type="http://schemas.openxmlformats.org/officeDocument/2006/relationships/slideLayout" Target="../slideLayouts/slideLayout361.xml"/><Relationship Id="rId18" Type="http://schemas.openxmlformats.org/officeDocument/2006/relationships/slideLayout" Target="../slideLayouts/slideLayout366.xml"/><Relationship Id="rId3" Type="http://schemas.openxmlformats.org/officeDocument/2006/relationships/slideLayout" Target="../slideLayouts/slideLayout351.xml"/><Relationship Id="rId21" Type="http://schemas.openxmlformats.org/officeDocument/2006/relationships/slideLayout" Target="../slideLayouts/slideLayout369.xml"/><Relationship Id="rId7" Type="http://schemas.openxmlformats.org/officeDocument/2006/relationships/slideLayout" Target="../slideLayouts/slideLayout355.xml"/><Relationship Id="rId12" Type="http://schemas.openxmlformats.org/officeDocument/2006/relationships/slideLayout" Target="../slideLayouts/slideLayout360.xml"/><Relationship Id="rId17" Type="http://schemas.openxmlformats.org/officeDocument/2006/relationships/slideLayout" Target="../slideLayouts/slideLayout365.xml"/><Relationship Id="rId2" Type="http://schemas.openxmlformats.org/officeDocument/2006/relationships/slideLayout" Target="../slideLayouts/slideLayout350.xml"/><Relationship Id="rId16" Type="http://schemas.openxmlformats.org/officeDocument/2006/relationships/slideLayout" Target="../slideLayouts/slideLayout364.xml"/><Relationship Id="rId20" Type="http://schemas.openxmlformats.org/officeDocument/2006/relationships/slideLayout" Target="../slideLayouts/slideLayout368.xml"/><Relationship Id="rId1" Type="http://schemas.openxmlformats.org/officeDocument/2006/relationships/slideLayout" Target="../slideLayouts/slideLayout349.xml"/><Relationship Id="rId6" Type="http://schemas.openxmlformats.org/officeDocument/2006/relationships/slideLayout" Target="../slideLayouts/slideLayout354.xml"/><Relationship Id="rId11" Type="http://schemas.openxmlformats.org/officeDocument/2006/relationships/slideLayout" Target="../slideLayouts/slideLayout359.xml"/><Relationship Id="rId5" Type="http://schemas.openxmlformats.org/officeDocument/2006/relationships/slideLayout" Target="../slideLayouts/slideLayout353.xml"/><Relationship Id="rId15" Type="http://schemas.openxmlformats.org/officeDocument/2006/relationships/slideLayout" Target="../slideLayouts/slideLayout363.xml"/><Relationship Id="rId23" Type="http://schemas.openxmlformats.org/officeDocument/2006/relationships/theme" Target="../theme/theme21.xml"/><Relationship Id="rId10" Type="http://schemas.openxmlformats.org/officeDocument/2006/relationships/slideLayout" Target="../slideLayouts/slideLayout358.xml"/><Relationship Id="rId19" Type="http://schemas.openxmlformats.org/officeDocument/2006/relationships/slideLayout" Target="../slideLayouts/slideLayout367.xml"/><Relationship Id="rId4" Type="http://schemas.openxmlformats.org/officeDocument/2006/relationships/slideLayout" Target="../slideLayouts/slideLayout352.xml"/><Relationship Id="rId9" Type="http://schemas.openxmlformats.org/officeDocument/2006/relationships/slideLayout" Target="../slideLayouts/slideLayout357.xml"/><Relationship Id="rId14" Type="http://schemas.openxmlformats.org/officeDocument/2006/relationships/slideLayout" Target="../slideLayouts/slideLayout362.xml"/><Relationship Id="rId22" Type="http://schemas.openxmlformats.org/officeDocument/2006/relationships/slideLayout" Target="../slideLayouts/slideLayout37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slideLayout" Target="../slideLayouts/slideLayout383.xml"/><Relationship Id="rId18" Type="http://schemas.openxmlformats.org/officeDocument/2006/relationships/slideLayout" Target="../slideLayouts/slideLayout388.xml"/><Relationship Id="rId3" Type="http://schemas.openxmlformats.org/officeDocument/2006/relationships/slideLayout" Target="../slideLayouts/slideLayout373.xml"/><Relationship Id="rId21" Type="http://schemas.openxmlformats.org/officeDocument/2006/relationships/slideLayout" Target="../slideLayouts/slideLayout391.xml"/><Relationship Id="rId7" Type="http://schemas.openxmlformats.org/officeDocument/2006/relationships/slideLayout" Target="../slideLayouts/slideLayout377.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20" Type="http://schemas.openxmlformats.org/officeDocument/2006/relationships/slideLayout" Target="../slideLayouts/slideLayout390.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5" Type="http://schemas.openxmlformats.org/officeDocument/2006/relationships/slideLayout" Target="../slideLayouts/slideLayout385.xml"/><Relationship Id="rId23" Type="http://schemas.openxmlformats.org/officeDocument/2006/relationships/theme" Target="../theme/theme22.xml"/><Relationship Id="rId10" Type="http://schemas.openxmlformats.org/officeDocument/2006/relationships/slideLayout" Target="../slideLayouts/slideLayout380.xml"/><Relationship Id="rId19" Type="http://schemas.openxmlformats.org/officeDocument/2006/relationships/slideLayout" Target="../slideLayouts/slideLayout389.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 Id="rId22" Type="http://schemas.openxmlformats.org/officeDocument/2006/relationships/slideLayout" Target="../slideLayouts/slideLayout39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theme" Target="../theme/theme3.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3" Type="http://schemas.openxmlformats.org/officeDocument/2006/relationships/slideLayout" Target="../slideLayouts/slideLayout48.xml"/><Relationship Id="rId21" Type="http://schemas.openxmlformats.org/officeDocument/2006/relationships/theme" Target="../theme/theme4.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slideLayout" Target="../slideLayouts/slideLayout83.xml"/><Relationship Id="rId3" Type="http://schemas.openxmlformats.org/officeDocument/2006/relationships/slideLayout" Target="../slideLayouts/slideLayout68.xml"/><Relationship Id="rId21" Type="http://schemas.openxmlformats.org/officeDocument/2006/relationships/theme" Target="../theme/theme5.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20" Type="http://schemas.openxmlformats.org/officeDocument/2006/relationships/slideLayout" Target="../slideLayouts/slideLayout85.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slideLayout" Target="../slideLayouts/slideLayout84.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theme" Target="../theme/theme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18" Type="http://schemas.openxmlformats.org/officeDocument/2006/relationships/slideLayout" Target="../slideLayouts/slideLayout123.xml"/><Relationship Id="rId3" Type="http://schemas.openxmlformats.org/officeDocument/2006/relationships/slideLayout" Target="../slideLayouts/slideLayout108.xml"/><Relationship Id="rId21" Type="http://schemas.openxmlformats.org/officeDocument/2006/relationships/slideLayout" Target="../slideLayouts/slideLayout126.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17" Type="http://schemas.openxmlformats.org/officeDocument/2006/relationships/slideLayout" Target="../slideLayouts/slideLayout122.xml"/><Relationship Id="rId2" Type="http://schemas.openxmlformats.org/officeDocument/2006/relationships/slideLayout" Target="../slideLayouts/slideLayout107.xml"/><Relationship Id="rId16" Type="http://schemas.openxmlformats.org/officeDocument/2006/relationships/slideLayout" Target="../slideLayouts/slideLayout121.xml"/><Relationship Id="rId20" Type="http://schemas.openxmlformats.org/officeDocument/2006/relationships/slideLayout" Target="../slideLayouts/slideLayout125.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23" Type="http://schemas.openxmlformats.org/officeDocument/2006/relationships/theme" Target="../theme/theme7.xml"/><Relationship Id="rId10" Type="http://schemas.openxmlformats.org/officeDocument/2006/relationships/slideLayout" Target="../slideLayouts/slideLayout115.xml"/><Relationship Id="rId19" Type="http://schemas.openxmlformats.org/officeDocument/2006/relationships/slideLayout" Target="../slideLayouts/slideLayout124.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 Id="rId22" Type="http://schemas.openxmlformats.org/officeDocument/2006/relationships/slideLayout" Target="../slideLayouts/slideLayout12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 Type="http://schemas.openxmlformats.org/officeDocument/2006/relationships/slideLayout" Target="../slideLayouts/slideLayout130.xml"/><Relationship Id="rId21" Type="http://schemas.openxmlformats.org/officeDocument/2006/relationships/theme" Target="../theme/theme8.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20" Type="http://schemas.openxmlformats.org/officeDocument/2006/relationships/slideLayout" Target="../slideLayouts/slideLayout147.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slideLayout" Target="../slideLayouts/slideLayout146.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theme" Target="../theme/theme9.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3/2/2023</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22655303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4434" name="Rectangle 1026"/>
          <p:cNvSpPr>
            <a:spLocks noGrp="1" noChangeArrowheads="1"/>
          </p:cNvSpPr>
          <p:nvPr>
            <p:ph type="title"/>
          </p:nvPr>
        </p:nvSpPr>
        <p:spPr bwMode="auto">
          <a:xfrm>
            <a:off x="609600" y="114300"/>
            <a:ext cx="10972800" cy="609600"/>
          </a:xfrm>
          <a:prstGeom prst="rect">
            <a:avLst/>
          </a:prstGeom>
          <a:noFill/>
          <a:ln w="9525">
            <a:noFill/>
            <a:miter lim="800000"/>
            <a:headEnd/>
            <a:tailEnd/>
          </a:ln>
          <a:effectLst>
            <a:outerShdw dist="35921" dir="2700000" algn="ctr" rotWithShape="0">
              <a:srgbClr val="2F2F2F"/>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4435" name="Rectangle 1027"/>
          <p:cNvSpPr>
            <a:spLocks noGrp="1" noChangeArrowheads="1"/>
          </p:cNvSpPr>
          <p:nvPr>
            <p:ph type="body" idx="1"/>
          </p:nvPr>
        </p:nvSpPr>
        <p:spPr bwMode="auto">
          <a:xfrm>
            <a:off x="1422400" y="990600"/>
            <a:ext cx="101600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4436"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4437"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4438"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89C5B08B-ABE5-442A-AC98-A32578F5832A}"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2861775304"/>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rtl="0" fontAlgn="base">
        <a:spcBef>
          <a:spcPct val="0"/>
        </a:spcBef>
        <a:spcAft>
          <a:spcPct val="0"/>
        </a:spcAft>
        <a:defRPr sz="4000" b="1">
          <a:solidFill>
            <a:srgbClr val="F9F4B1"/>
          </a:solidFill>
          <a:latin typeface="+mj-lt"/>
          <a:ea typeface="+mj-ea"/>
          <a:cs typeface="+mj-cs"/>
        </a:defRPr>
      </a:lvl1pPr>
      <a:lvl2pPr algn="l" rtl="0" fontAlgn="base">
        <a:spcBef>
          <a:spcPct val="0"/>
        </a:spcBef>
        <a:spcAft>
          <a:spcPct val="0"/>
        </a:spcAft>
        <a:defRPr sz="4000" b="1">
          <a:solidFill>
            <a:srgbClr val="F9F4B1"/>
          </a:solidFill>
          <a:latin typeface="Arial" charset="0"/>
          <a:ea typeface="ＭＳ Ｐゴシック" pitchFamily="124" charset="-128"/>
        </a:defRPr>
      </a:lvl2pPr>
      <a:lvl3pPr algn="l" rtl="0" fontAlgn="base">
        <a:spcBef>
          <a:spcPct val="0"/>
        </a:spcBef>
        <a:spcAft>
          <a:spcPct val="0"/>
        </a:spcAft>
        <a:defRPr sz="4000" b="1">
          <a:solidFill>
            <a:srgbClr val="F9F4B1"/>
          </a:solidFill>
          <a:latin typeface="Arial" charset="0"/>
          <a:ea typeface="ＭＳ Ｐゴシック" pitchFamily="124" charset="-128"/>
        </a:defRPr>
      </a:lvl3pPr>
      <a:lvl4pPr algn="l" rtl="0" fontAlgn="base">
        <a:spcBef>
          <a:spcPct val="0"/>
        </a:spcBef>
        <a:spcAft>
          <a:spcPct val="0"/>
        </a:spcAft>
        <a:defRPr sz="4000" b="1">
          <a:solidFill>
            <a:srgbClr val="F9F4B1"/>
          </a:solidFill>
          <a:latin typeface="Arial" charset="0"/>
          <a:ea typeface="ＭＳ Ｐゴシック" pitchFamily="124" charset="-128"/>
        </a:defRPr>
      </a:lvl4pPr>
      <a:lvl5pPr algn="l" rtl="0" fontAlgn="base">
        <a:spcBef>
          <a:spcPct val="0"/>
        </a:spcBef>
        <a:spcAft>
          <a:spcPct val="0"/>
        </a:spcAft>
        <a:defRPr sz="4000" b="1">
          <a:solidFill>
            <a:srgbClr val="F9F4B1"/>
          </a:solidFill>
          <a:latin typeface="Arial" charset="0"/>
          <a:ea typeface="ＭＳ Ｐゴシック" pitchFamily="124" charset="-128"/>
        </a:defRPr>
      </a:lvl5pPr>
      <a:lvl6pPr marL="457200" algn="l" rtl="0" fontAlgn="base">
        <a:spcBef>
          <a:spcPct val="0"/>
        </a:spcBef>
        <a:spcAft>
          <a:spcPct val="0"/>
        </a:spcAft>
        <a:defRPr sz="4000" b="1">
          <a:solidFill>
            <a:srgbClr val="F9F4B1"/>
          </a:solidFill>
          <a:latin typeface="Arial" charset="0"/>
          <a:ea typeface="ＭＳ Ｐゴシック" pitchFamily="124" charset="-128"/>
        </a:defRPr>
      </a:lvl6pPr>
      <a:lvl7pPr marL="914400" algn="l" rtl="0" fontAlgn="base">
        <a:spcBef>
          <a:spcPct val="0"/>
        </a:spcBef>
        <a:spcAft>
          <a:spcPct val="0"/>
        </a:spcAft>
        <a:defRPr sz="4000" b="1">
          <a:solidFill>
            <a:srgbClr val="F9F4B1"/>
          </a:solidFill>
          <a:latin typeface="Arial" charset="0"/>
          <a:ea typeface="ＭＳ Ｐゴシック" pitchFamily="124" charset="-128"/>
        </a:defRPr>
      </a:lvl7pPr>
      <a:lvl8pPr marL="1371600" algn="l" rtl="0" fontAlgn="base">
        <a:spcBef>
          <a:spcPct val="0"/>
        </a:spcBef>
        <a:spcAft>
          <a:spcPct val="0"/>
        </a:spcAft>
        <a:defRPr sz="4000" b="1">
          <a:solidFill>
            <a:srgbClr val="F9F4B1"/>
          </a:solidFill>
          <a:latin typeface="Arial" charset="0"/>
          <a:ea typeface="ＭＳ Ｐゴシック" pitchFamily="124" charset="-128"/>
        </a:defRPr>
      </a:lvl8pPr>
      <a:lvl9pPr marL="1828800" algn="l" rtl="0" fontAlgn="base">
        <a:spcBef>
          <a:spcPct val="0"/>
        </a:spcBef>
        <a:spcAft>
          <a:spcPct val="0"/>
        </a:spcAft>
        <a:defRPr sz="4000" b="1">
          <a:solidFill>
            <a:srgbClr val="F9F4B1"/>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rgbClr val="6C010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rgbClr val="6C0101"/>
          </a:solidFill>
          <a:latin typeface="+mn-lt"/>
          <a:ea typeface="+mn-ea"/>
        </a:defRPr>
      </a:lvl2pPr>
      <a:lvl3pPr marL="1143000" indent="-228600" algn="l" rtl="0" fontAlgn="base">
        <a:spcBef>
          <a:spcPct val="20000"/>
        </a:spcBef>
        <a:spcAft>
          <a:spcPct val="0"/>
        </a:spcAft>
        <a:buChar char="•"/>
        <a:defRPr sz="2400">
          <a:solidFill>
            <a:srgbClr val="6C010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10160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72" name="Picture 4" descr="passion002"/>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411660921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6205080-D715-4E98-9FB7-847C21331381}"/>
              </a:ext>
            </a:extLst>
          </p:cNvPr>
          <p:cNvSpPr>
            <a:spLocks noGrp="1" noChangeArrowheads="1"/>
          </p:cNvSpPr>
          <p:nvPr>
            <p:ph type="title"/>
          </p:nvPr>
        </p:nvSpPr>
        <p:spPr bwMode="auto">
          <a:xfrm>
            <a:off x="303941" y="228600"/>
            <a:ext cx="11379682"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F373635-339C-4602-99DF-12E32E886824}"/>
              </a:ext>
            </a:extLst>
          </p:cNvPr>
          <p:cNvSpPr>
            <a:spLocks noGrp="1" noChangeArrowheads="1"/>
          </p:cNvSpPr>
          <p:nvPr>
            <p:ph type="body" idx="1"/>
          </p:nvPr>
        </p:nvSpPr>
        <p:spPr bwMode="auto">
          <a:xfrm>
            <a:off x="303941" y="1524000"/>
            <a:ext cx="11584119"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481292"/>
      </p:ext>
    </p:extLst>
  </p:cSld>
  <p:clrMap bg1="dk2" tx1="lt1" bg2="dk1" tx2="lt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8096227"/>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2709693778"/>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 id="2147483904" r:id="rId13"/>
    <p:sldLayoutId id="2147483905" r:id="rId14"/>
    <p:sldLayoutId id="2147483906" r:id="rId15"/>
    <p:sldLayoutId id="2147483907" r:id="rId16"/>
    <p:sldLayoutId id="2147483908" r:id="rId17"/>
    <p:sldLayoutId id="2147483909" r:id="rId18"/>
    <p:sldLayoutId id="2147483910" r:id="rId19"/>
    <p:sldLayoutId id="2147483911" r:id="rId20"/>
    <p:sldLayoutId id="2147483912" r:id="rId21"/>
    <p:sldLayoutId id="2147483913"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458" name="Rectangle 1026"/>
          <p:cNvSpPr>
            <a:spLocks noGrp="1" noChangeArrowheads="1"/>
          </p:cNvSpPr>
          <p:nvPr>
            <p:ph type="title"/>
          </p:nvPr>
        </p:nvSpPr>
        <p:spPr bwMode="auto">
          <a:xfrm>
            <a:off x="609600" y="76200"/>
            <a:ext cx="11074400" cy="685800"/>
          </a:xfrm>
          <a:prstGeom prst="rect">
            <a:avLst/>
          </a:prstGeom>
          <a:noFill/>
          <a:ln w="9525">
            <a:noFill/>
            <a:miter lim="800000"/>
            <a:headEnd/>
            <a:tailEnd/>
          </a:ln>
          <a:effectLst>
            <a:outerShdw dist="35921" dir="2700000" algn="ctr" rotWithShape="0">
              <a:schemeClr val="tx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5459" name="Rectangle 1027"/>
          <p:cNvSpPr>
            <a:spLocks noGrp="1" noChangeArrowheads="1"/>
          </p:cNvSpPr>
          <p:nvPr>
            <p:ph type="body" idx="1"/>
          </p:nvPr>
        </p:nvSpPr>
        <p:spPr bwMode="auto">
          <a:xfrm>
            <a:off x="1422400" y="990600"/>
            <a:ext cx="1026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5460" name="Rectangle 1028"/>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ffectLst/>
              <a:latin typeface="Arial" charset="0"/>
            </a:endParaRPr>
          </a:p>
        </p:txBody>
      </p:sp>
      <p:sp>
        <p:nvSpPr>
          <p:cNvPr id="275461" name="Rectangle 1029"/>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ffectLst/>
              <a:latin typeface="Arial" charset="0"/>
            </a:endParaRPr>
          </a:p>
        </p:txBody>
      </p:sp>
      <p:sp>
        <p:nvSpPr>
          <p:cNvPr id="275462" name="Rectangle 1030"/>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A0BB0890-FAC2-49D1-A222-66C6AFCC3B0F}" type="slidenum">
              <a:rPr lang="en-US" b="0" smtClean="0">
                <a:solidFill>
                  <a:srgbClr val="000000"/>
                </a:solidFill>
                <a:effectLst/>
                <a:latin typeface="Arial" charset="0"/>
              </a:rPr>
              <a:pPr eaLnBrk="0" hangingPunct="0"/>
              <a:t>‹#›</a:t>
            </a:fld>
            <a:endParaRPr lang="en-US" b="0">
              <a:solidFill>
                <a:srgbClr val="000000"/>
              </a:solidFill>
              <a:effectLst/>
              <a:latin typeface="Arial" charset="0"/>
            </a:endParaRPr>
          </a:p>
        </p:txBody>
      </p:sp>
    </p:spTree>
    <p:extLst>
      <p:ext uri="{BB962C8B-B14F-4D97-AF65-F5344CB8AC3E}">
        <p14:creationId xmlns:p14="http://schemas.microsoft.com/office/powerpoint/2010/main" val="1344789221"/>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rtl="0" fontAlgn="base">
        <a:spcBef>
          <a:spcPct val="0"/>
        </a:spcBef>
        <a:spcAft>
          <a:spcPct val="0"/>
        </a:spcAft>
        <a:defRPr sz="4000" b="1">
          <a:solidFill>
            <a:srgbClr val="FCF7F7"/>
          </a:solidFill>
          <a:latin typeface="+mj-lt"/>
          <a:ea typeface="+mj-ea"/>
          <a:cs typeface="+mj-cs"/>
        </a:defRPr>
      </a:lvl1pPr>
      <a:lvl2pPr algn="l" rtl="0" fontAlgn="base">
        <a:spcBef>
          <a:spcPct val="0"/>
        </a:spcBef>
        <a:spcAft>
          <a:spcPct val="0"/>
        </a:spcAft>
        <a:defRPr sz="4000" b="1">
          <a:solidFill>
            <a:srgbClr val="FCF7F7"/>
          </a:solidFill>
          <a:latin typeface="Arial" charset="0"/>
          <a:ea typeface="ＭＳ Ｐゴシック" pitchFamily="124" charset="-128"/>
        </a:defRPr>
      </a:lvl2pPr>
      <a:lvl3pPr algn="l" rtl="0" fontAlgn="base">
        <a:spcBef>
          <a:spcPct val="0"/>
        </a:spcBef>
        <a:spcAft>
          <a:spcPct val="0"/>
        </a:spcAft>
        <a:defRPr sz="4000" b="1">
          <a:solidFill>
            <a:srgbClr val="FCF7F7"/>
          </a:solidFill>
          <a:latin typeface="Arial" charset="0"/>
          <a:ea typeface="ＭＳ Ｐゴシック" pitchFamily="124" charset="-128"/>
        </a:defRPr>
      </a:lvl3pPr>
      <a:lvl4pPr algn="l" rtl="0" fontAlgn="base">
        <a:spcBef>
          <a:spcPct val="0"/>
        </a:spcBef>
        <a:spcAft>
          <a:spcPct val="0"/>
        </a:spcAft>
        <a:defRPr sz="4000" b="1">
          <a:solidFill>
            <a:srgbClr val="FCF7F7"/>
          </a:solidFill>
          <a:latin typeface="Arial" charset="0"/>
          <a:ea typeface="ＭＳ Ｐゴシック" pitchFamily="124" charset="-128"/>
        </a:defRPr>
      </a:lvl4pPr>
      <a:lvl5pPr algn="l" rtl="0" fontAlgn="base">
        <a:spcBef>
          <a:spcPct val="0"/>
        </a:spcBef>
        <a:spcAft>
          <a:spcPct val="0"/>
        </a:spcAft>
        <a:defRPr sz="4000" b="1">
          <a:solidFill>
            <a:srgbClr val="FCF7F7"/>
          </a:solidFill>
          <a:latin typeface="Arial" charset="0"/>
          <a:ea typeface="ＭＳ Ｐゴシック" pitchFamily="124" charset="-128"/>
        </a:defRPr>
      </a:lvl5pPr>
      <a:lvl6pPr marL="457200" algn="l" rtl="0" fontAlgn="base">
        <a:spcBef>
          <a:spcPct val="0"/>
        </a:spcBef>
        <a:spcAft>
          <a:spcPct val="0"/>
        </a:spcAft>
        <a:defRPr sz="4000" b="1">
          <a:solidFill>
            <a:srgbClr val="FCF7F7"/>
          </a:solidFill>
          <a:latin typeface="Arial" charset="0"/>
          <a:ea typeface="ＭＳ Ｐゴシック" pitchFamily="124" charset="-128"/>
        </a:defRPr>
      </a:lvl6pPr>
      <a:lvl7pPr marL="914400" algn="l" rtl="0" fontAlgn="base">
        <a:spcBef>
          <a:spcPct val="0"/>
        </a:spcBef>
        <a:spcAft>
          <a:spcPct val="0"/>
        </a:spcAft>
        <a:defRPr sz="4000" b="1">
          <a:solidFill>
            <a:srgbClr val="FCF7F7"/>
          </a:solidFill>
          <a:latin typeface="Arial" charset="0"/>
          <a:ea typeface="ＭＳ Ｐゴシック" pitchFamily="124" charset="-128"/>
        </a:defRPr>
      </a:lvl7pPr>
      <a:lvl8pPr marL="1371600" algn="l" rtl="0" fontAlgn="base">
        <a:spcBef>
          <a:spcPct val="0"/>
        </a:spcBef>
        <a:spcAft>
          <a:spcPct val="0"/>
        </a:spcAft>
        <a:defRPr sz="4000" b="1">
          <a:solidFill>
            <a:srgbClr val="FCF7F7"/>
          </a:solidFill>
          <a:latin typeface="Arial" charset="0"/>
          <a:ea typeface="ＭＳ Ｐゴシック" pitchFamily="124" charset="-128"/>
        </a:defRPr>
      </a:lvl8pPr>
      <a:lvl9pPr marL="1828800" algn="l" rtl="0" fontAlgn="base">
        <a:spcBef>
          <a:spcPct val="0"/>
        </a:spcBef>
        <a:spcAft>
          <a:spcPct val="0"/>
        </a:spcAft>
        <a:defRPr sz="4000" b="1">
          <a:solidFill>
            <a:srgbClr val="FCF7F7"/>
          </a:solidFill>
          <a:latin typeface="Arial" charset="0"/>
          <a:ea typeface="ＭＳ Ｐゴシック" pitchFamily="124"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pitchFamily="124" charset="2"/>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103891431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DE78EB43-9C2A-4124-B10C-4F2957FD4661}" type="slidenum">
              <a:rPr lang="en-US"/>
              <a:pPr/>
              <a:t>‹#›</a:t>
            </a:fld>
            <a:endParaRPr lang="en-US"/>
          </a:p>
        </p:txBody>
      </p:sp>
    </p:spTree>
    <p:extLst>
      <p:ext uri="{BB962C8B-B14F-4D97-AF65-F5344CB8AC3E}">
        <p14:creationId xmlns:p14="http://schemas.microsoft.com/office/powerpoint/2010/main" val="2360884208"/>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sunsetcross">
            <a:extLst>
              <a:ext uri="{FF2B5EF4-FFF2-40B4-BE49-F238E27FC236}">
                <a16:creationId xmlns:a16="http://schemas.microsoft.com/office/drawing/2014/main" id="{3B027F16-193B-4BC2-99F9-A8B29AC5CF7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a:extLst>
              <a:ext uri="{FF2B5EF4-FFF2-40B4-BE49-F238E27FC236}">
                <a16:creationId xmlns:a16="http://schemas.microsoft.com/office/drawing/2014/main" id="{2CE03126-C0BC-4219-94FB-21DDAFC60DC8}"/>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4">
            <a:extLst>
              <a:ext uri="{FF2B5EF4-FFF2-40B4-BE49-F238E27FC236}">
                <a16:creationId xmlns:a16="http://schemas.microsoft.com/office/drawing/2014/main" id="{CBCAAAF0-A4CF-4A4B-A1E2-99E8F4233AD3}"/>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133" name="Rectangle 5">
            <a:extLst>
              <a:ext uri="{FF2B5EF4-FFF2-40B4-BE49-F238E27FC236}">
                <a16:creationId xmlns:a16="http://schemas.microsoft.com/office/drawing/2014/main" id="{0B79DEFB-BE30-4559-9598-51EC1A309845}"/>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a:defRPr/>
            </a:pPr>
            <a:endParaRPr lang="en-US"/>
          </a:p>
        </p:txBody>
      </p:sp>
      <p:sp>
        <p:nvSpPr>
          <p:cNvPr id="48134" name="Rectangle 6">
            <a:extLst>
              <a:ext uri="{FF2B5EF4-FFF2-40B4-BE49-F238E27FC236}">
                <a16:creationId xmlns:a16="http://schemas.microsoft.com/office/drawing/2014/main" id="{38329B25-C4A8-4645-BEB1-9568CEC21076}"/>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Arial" panose="020B0604020202020204" pitchFamily="34" charset="0"/>
              </a:defRPr>
            </a:lvl1pPr>
          </a:lstStyle>
          <a:p>
            <a:fld id="{87AE1C2D-2A36-4A89-B32C-F5D52A835739}" type="slidenum">
              <a:rPr lang="en-US" altLang="en-US"/>
              <a:pPr/>
              <a:t>‹#›</a:t>
            </a:fld>
            <a:endParaRPr lang="en-US" altLang="en-US"/>
          </a:p>
        </p:txBody>
      </p:sp>
    </p:spTree>
    <p:extLst>
      <p:ext uri="{BB962C8B-B14F-4D97-AF65-F5344CB8AC3E}">
        <p14:creationId xmlns:p14="http://schemas.microsoft.com/office/powerpoint/2010/main" val="2773673968"/>
      </p:ext>
    </p:extLst>
  </p:cSld>
  <p:clrMap bg1="lt1" tx1="dk1" bg2="lt2" tx2="dk2" accent1="accent1" accent2="accent2" accent3="accent3" accent4="accent4" accent5="accent5" accent6="accent6" hlink="hlink" folHlink="folHlink"/>
  <p:sldLayoutIdLst>
    <p:sldLayoutId id="2147483969" r:id="rId1"/>
    <p:sldLayoutId id="2147483970" r:id="rId2"/>
    <p:sldLayoutId id="2147483971" r:id="rId3"/>
    <p:sldLayoutId id="2147483972" r:id="rId4"/>
    <p:sldLayoutId id="2147483973" r:id="rId5"/>
    <p:sldLayoutId id="2147483974" r:id="rId6"/>
    <p:sldLayoutId id="2147483975" r:id="rId7"/>
    <p:sldLayoutId id="2147483976" r:id="rId8"/>
    <p:sldLayoutId id="2147483977" r:id="rId9"/>
    <p:sldLayoutId id="2147483978" r:id="rId10"/>
    <p:sldLayoutId id="2147483979" r:id="rId11"/>
    <p:sldLayoutId id="2147483980" r:id="rId12"/>
    <p:sldLayoutId id="2147483981" r:id="rId13"/>
    <p:sldLayoutId id="2147483982" r:id="rId14"/>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t>3/2/2023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t>‹#›</a:t>
            </a:fld>
            <a:endParaRPr lang="en-US"/>
          </a:p>
        </p:txBody>
      </p:sp>
    </p:spTree>
    <p:extLst>
      <p:ext uri="{BB962C8B-B14F-4D97-AF65-F5344CB8AC3E}">
        <p14:creationId xmlns:p14="http://schemas.microsoft.com/office/powerpoint/2010/main" val="3028578073"/>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 charset="0"/>
              </a:defRPr>
            </a:lvl1pPr>
          </a:lstStyle>
          <a:p>
            <a:pPr defTabSz="457200"/>
            <a:fld id="{3992137B-0C48-4D63-BDAE-E42888348C3C}" type="datetime1">
              <a:rPr lang="en-US" smtClean="0">
                <a:ea typeface="ＭＳ Ｐゴシック" pitchFamily="1" charset="-128"/>
              </a:rPr>
              <a:pPr defTabSz="457200"/>
              <a:t>3/2/2023</a:t>
            </a:fld>
            <a:endParaRPr lang="en-US">
              <a:ea typeface="ＭＳ Ｐゴシック" pitchFamily="1" charset="-128"/>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2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 charset="0"/>
              </a:defRPr>
            </a:lvl1pPr>
          </a:lstStyle>
          <a:p>
            <a:pPr defTabSz="457200"/>
            <a:fld id="{00F1D39B-F171-40B9-BE58-DC1A8EE26396}" type="slidenum">
              <a:rPr lang="en-US" smtClean="0">
                <a:ea typeface="ＭＳ Ｐゴシック" pitchFamily="1" charset="-128"/>
              </a:rPr>
              <a:pPr defTabSz="457200"/>
              <a:t>‹#›</a:t>
            </a:fld>
            <a:endParaRPr lang="en-US">
              <a:ea typeface="ＭＳ Ｐゴシック" pitchFamily="1" charset="-128"/>
            </a:endParaRPr>
          </a:p>
        </p:txBody>
      </p:sp>
    </p:spTree>
    <p:extLst>
      <p:ext uri="{BB962C8B-B14F-4D97-AF65-F5344CB8AC3E}">
        <p14:creationId xmlns:p14="http://schemas.microsoft.com/office/powerpoint/2010/main" val="2886327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57200" rtl="0" fontAlgn="base">
        <a:spcBef>
          <a:spcPct val="0"/>
        </a:spcBef>
        <a:spcAft>
          <a:spcPct val="0"/>
        </a:spcAft>
        <a:defRPr sz="4400" kern="1200">
          <a:solidFill>
            <a:schemeClr val="tx1"/>
          </a:solidFill>
          <a:latin typeface="+mj-lt"/>
          <a:ea typeface="ＭＳ Ｐゴシック" pitchFamily="1" charset="-128"/>
          <a:cs typeface="+mj-cs"/>
        </a:defRPr>
      </a:lvl1pPr>
      <a:lvl2pPr algn="ctr" defTabSz="457200" rtl="0" fontAlgn="base">
        <a:spcBef>
          <a:spcPct val="0"/>
        </a:spcBef>
        <a:spcAft>
          <a:spcPct val="0"/>
        </a:spcAft>
        <a:defRPr sz="4400">
          <a:solidFill>
            <a:schemeClr val="tx1"/>
          </a:solidFill>
          <a:latin typeface="Calibri" pitchFamily="1" charset="0"/>
          <a:ea typeface="ＭＳ Ｐゴシック" pitchFamily="1" charset="-128"/>
        </a:defRPr>
      </a:lvl2pPr>
      <a:lvl3pPr algn="ctr" defTabSz="457200" rtl="0" fontAlgn="base">
        <a:spcBef>
          <a:spcPct val="0"/>
        </a:spcBef>
        <a:spcAft>
          <a:spcPct val="0"/>
        </a:spcAft>
        <a:defRPr sz="4400">
          <a:solidFill>
            <a:schemeClr val="tx1"/>
          </a:solidFill>
          <a:latin typeface="Calibri" pitchFamily="1" charset="0"/>
          <a:ea typeface="ＭＳ Ｐゴシック" pitchFamily="1" charset="-128"/>
        </a:defRPr>
      </a:lvl3pPr>
      <a:lvl4pPr algn="ctr" defTabSz="457200" rtl="0" fontAlgn="base">
        <a:spcBef>
          <a:spcPct val="0"/>
        </a:spcBef>
        <a:spcAft>
          <a:spcPct val="0"/>
        </a:spcAft>
        <a:defRPr sz="4400">
          <a:solidFill>
            <a:schemeClr val="tx1"/>
          </a:solidFill>
          <a:latin typeface="Calibri" pitchFamily="1" charset="0"/>
          <a:ea typeface="ＭＳ Ｐゴシック" pitchFamily="1" charset="-128"/>
        </a:defRPr>
      </a:lvl4pPr>
      <a:lvl5pPr algn="ctr" defTabSz="457200" rtl="0" fontAlgn="base">
        <a:spcBef>
          <a:spcPct val="0"/>
        </a:spcBef>
        <a:spcAft>
          <a:spcPct val="0"/>
        </a:spcAft>
        <a:defRPr sz="4400">
          <a:solidFill>
            <a:schemeClr val="tx1"/>
          </a:solidFill>
          <a:latin typeface="Calibri" pitchFamily="1" charset="0"/>
          <a:ea typeface="ＭＳ Ｐゴシック" pitchFamily="1" charset="-128"/>
        </a:defRPr>
      </a:lvl5pPr>
      <a:lvl6pPr marL="457200" algn="ctr" defTabSz="457200" rtl="0" fontAlgn="base">
        <a:spcBef>
          <a:spcPct val="0"/>
        </a:spcBef>
        <a:spcAft>
          <a:spcPct val="0"/>
        </a:spcAft>
        <a:defRPr sz="4400">
          <a:solidFill>
            <a:schemeClr val="tx1"/>
          </a:solidFill>
          <a:latin typeface="Calibri" pitchFamily="1" charset="0"/>
          <a:ea typeface="ＭＳ Ｐゴシック" pitchFamily="1" charset="-128"/>
        </a:defRPr>
      </a:lvl6pPr>
      <a:lvl7pPr marL="914400" algn="ctr" defTabSz="457200" rtl="0" fontAlgn="base">
        <a:spcBef>
          <a:spcPct val="0"/>
        </a:spcBef>
        <a:spcAft>
          <a:spcPct val="0"/>
        </a:spcAft>
        <a:defRPr sz="4400">
          <a:solidFill>
            <a:schemeClr val="tx1"/>
          </a:solidFill>
          <a:latin typeface="Calibri" pitchFamily="1" charset="0"/>
          <a:ea typeface="ＭＳ Ｐゴシック" pitchFamily="1" charset="-128"/>
        </a:defRPr>
      </a:lvl7pPr>
      <a:lvl8pPr marL="1371600" algn="ctr" defTabSz="457200" rtl="0" fontAlgn="base">
        <a:spcBef>
          <a:spcPct val="0"/>
        </a:spcBef>
        <a:spcAft>
          <a:spcPct val="0"/>
        </a:spcAft>
        <a:defRPr sz="4400">
          <a:solidFill>
            <a:schemeClr val="tx1"/>
          </a:solidFill>
          <a:latin typeface="Calibri" pitchFamily="1" charset="0"/>
          <a:ea typeface="ＭＳ Ｐゴシック" pitchFamily="1" charset="-128"/>
        </a:defRPr>
      </a:lvl8pPr>
      <a:lvl9pPr marL="1828800" algn="ctr" defTabSz="457200" rtl="0" fontAlgn="base">
        <a:spcBef>
          <a:spcPct val="0"/>
        </a:spcBef>
        <a:spcAft>
          <a:spcPct val="0"/>
        </a:spcAft>
        <a:defRPr sz="4400">
          <a:solidFill>
            <a:schemeClr val="tx1"/>
          </a:solidFill>
          <a:latin typeface="Calibri" pitchFamily="1" charset="0"/>
          <a:ea typeface="ＭＳ Ｐゴシック" pitchFamily="1" charset="-128"/>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ＭＳ Ｐゴシック" pitchFamily="1" charset="-128"/>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ＭＳ Ｐゴシック" pitchFamily="1" charset="-128"/>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ＭＳ Ｐゴシック" pitchFamily="1" charset="-128"/>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1" charset="-128"/>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537825509"/>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 id="2147484008" r:id="rId13"/>
    <p:sldLayoutId id="2147484009" r:id="rId14"/>
    <p:sldLayoutId id="2147484010" r:id="rId15"/>
    <p:sldLayoutId id="2147484011" r:id="rId16"/>
    <p:sldLayoutId id="2147484012" r:id="rId17"/>
    <p:sldLayoutId id="2147484013" r:id="rId18"/>
    <p:sldLayoutId id="2147484014" r:id="rId19"/>
    <p:sldLayoutId id="2147484015"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869262938"/>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latin typeface="Times New Roman"/>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latin typeface="Times New Roman"/>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latin typeface="Times New Roman"/>
              </a:rPr>
              <a:pPr fontAlgn="base">
                <a:spcBef>
                  <a:spcPct val="0"/>
                </a:spcBef>
                <a:spcAft>
                  <a:spcPct val="0"/>
                </a:spcAft>
              </a:pPr>
              <a:t>‹#›</a:t>
            </a:fld>
            <a:endParaRPr lang="en-US">
              <a:solidFill>
                <a:srgbClr val="000000"/>
              </a:solidFill>
              <a:latin typeface="Times New Roman"/>
            </a:endParaRPr>
          </a:p>
        </p:txBody>
      </p:sp>
    </p:spTree>
    <p:extLst>
      <p:ext uri="{BB962C8B-B14F-4D97-AF65-F5344CB8AC3E}">
        <p14:creationId xmlns:p14="http://schemas.microsoft.com/office/powerpoint/2010/main" val="1597829702"/>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 id="2147484057" r:id="rId18"/>
    <p:sldLayoutId id="2147484058" r:id="rId19"/>
    <p:sldLayoutId id="2147484059" r:id="rId20"/>
    <p:sldLayoutId id="2147484060" r:id="rId21"/>
    <p:sldLayoutId id="2147484061"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989923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7342B0E-6A57-4CC4-805C-5662A0B9494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CFB2A96-3124-4A19-B687-CAFF7D015B89}"/>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3D7BF4B-7364-47C6-8549-41899DB088D0}"/>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cs typeface="+mn-cs"/>
              </a:defRPr>
            </a:lvl1pPr>
          </a:lstStyle>
          <a:p>
            <a:pPr>
              <a:defRPr/>
            </a:pPr>
            <a:endParaRPr lang="en-US"/>
          </a:p>
        </p:txBody>
      </p:sp>
      <p:sp>
        <p:nvSpPr>
          <p:cNvPr id="1029" name="Rectangle 5">
            <a:extLst>
              <a:ext uri="{FF2B5EF4-FFF2-40B4-BE49-F238E27FC236}">
                <a16:creationId xmlns:a16="http://schemas.microsoft.com/office/drawing/2014/main" id="{6D216D9B-2EB3-41A2-91A7-B59B4B6079D3}"/>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ffectLst/>
                <a:latin typeface="+mn-lt"/>
                <a:cs typeface="+mn-cs"/>
              </a:defRPr>
            </a:lvl1pPr>
          </a:lstStyle>
          <a:p>
            <a:pPr>
              <a:defRPr/>
            </a:pPr>
            <a:endParaRPr lang="en-US"/>
          </a:p>
        </p:txBody>
      </p:sp>
      <p:sp>
        <p:nvSpPr>
          <p:cNvPr id="1030" name="Rectangle 6">
            <a:extLst>
              <a:ext uri="{FF2B5EF4-FFF2-40B4-BE49-F238E27FC236}">
                <a16:creationId xmlns:a16="http://schemas.microsoft.com/office/drawing/2014/main" id="{A855C6D1-E29D-4363-AC4F-220D72F1E870}"/>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anose="02020603050405020304" pitchFamily="18" charset="0"/>
              </a:defRPr>
            </a:lvl1pPr>
          </a:lstStyle>
          <a:p>
            <a:fld id="{CD196DE9-2034-4BA0-9730-0C6C3A8988ED}" type="slidenum">
              <a:rPr lang="en-US" altLang="en-US"/>
              <a:pPr/>
              <a:t>‹#›</a:t>
            </a:fld>
            <a:endParaRPr lang="en-US" altLang="en-US"/>
          </a:p>
        </p:txBody>
      </p:sp>
    </p:spTree>
    <p:extLst>
      <p:ext uri="{BB962C8B-B14F-4D97-AF65-F5344CB8AC3E}">
        <p14:creationId xmlns:p14="http://schemas.microsoft.com/office/powerpoint/2010/main" val="12889730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231403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1730237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10665396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DE78EB43-9C2A-4124-B10C-4F2957FD4661}"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412840574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299394256"/>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0.xml"/><Relationship Id="rId1" Type="http://schemas.openxmlformats.org/officeDocument/2006/relationships/slideLayout" Target="../slideLayouts/slideLayout254.xml"/><Relationship Id="rId4" Type="http://schemas.openxmlformats.org/officeDocument/2006/relationships/image" Target="../media/image78.jpeg"/></Relationships>
</file>

<file path=ppt/slides/_rels/slide10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1.xml"/><Relationship Id="rId1" Type="http://schemas.openxmlformats.org/officeDocument/2006/relationships/slideLayout" Target="../slideLayouts/slideLayout254.xml"/><Relationship Id="rId4" Type="http://schemas.openxmlformats.org/officeDocument/2006/relationships/image" Target="../media/image79.jpeg"/></Relationships>
</file>

<file path=ppt/slides/_rels/slide10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2.xml"/><Relationship Id="rId1" Type="http://schemas.openxmlformats.org/officeDocument/2006/relationships/slideLayout" Target="../slideLayouts/slideLayout254.xml"/><Relationship Id="rId4" Type="http://schemas.openxmlformats.org/officeDocument/2006/relationships/image" Target="../media/image80.jpeg"/></Relationships>
</file>

<file path=ppt/slides/_rels/slide10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3.xml"/><Relationship Id="rId1" Type="http://schemas.openxmlformats.org/officeDocument/2006/relationships/slideLayout" Target="../slideLayouts/slideLayout254.xml"/><Relationship Id="rId4" Type="http://schemas.openxmlformats.org/officeDocument/2006/relationships/image" Target="../media/image80.jpeg"/></Relationships>
</file>

<file path=ppt/slides/_rels/slide1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4.xml"/><Relationship Id="rId1" Type="http://schemas.openxmlformats.org/officeDocument/2006/relationships/slideLayout" Target="../slideLayouts/slideLayout254.xml"/><Relationship Id="rId4" Type="http://schemas.openxmlformats.org/officeDocument/2006/relationships/image" Target="../media/image81.jpeg"/></Relationships>
</file>

<file path=ppt/slides/_rels/slide10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319.xml"/></Relationships>
</file>

<file path=ppt/slides/_rels/slide10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5.xml"/><Relationship Id="rId1" Type="http://schemas.openxmlformats.org/officeDocument/2006/relationships/slideLayout" Target="../slideLayouts/slideLayout343.xml"/></Relationships>
</file>

<file path=ppt/slides/_rels/slide10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6.xml"/><Relationship Id="rId1" Type="http://schemas.openxmlformats.org/officeDocument/2006/relationships/slideLayout" Target="../slideLayouts/slideLayout149.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14.gif"/></Relationships>
</file>

<file path=ppt/slides/_rels/slide1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7.xml"/><Relationship Id="rId1" Type="http://schemas.openxmlformats.org/officeDocument/2006/relationships/slideLayout" Target="../slideLayouts/slideLayout149.xml"/></Relationships>
</file>

<file path=ppt/slides/_rels/slide1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8.xml"/><Relationship Id="rId1" Type="http://schemas.openxmlformats.org/officeDocument/2006/relationships/slideLayout" Target="../slideLayouts/slideLayout149.xml"/></Relationships>
</file>

<file path=ppt/slides/_rels/slide1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9.xml"/><Relationship Id="rId1" Type="http://schemas.openxmlformats.org/officeDocument/2006/relationships/slideLayout" Target="../slideLayouts/slideLayout149.xml"/></Relationships>
</file>

<file path=ppt/slides/_rels/slide11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0.xml"/><Relationship Id="rId1" Type="http://schemas.openxmlformats.org/officeDocument/2006/relationships/slideLayout" Target="../slideLayouts/slideLayout149.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8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9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07.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3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1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111.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71.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107.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4.xml"/><Relationship Id="rId1" Type="http://schemas.openxmlformats.org/officeDocument/2006/relationships/slideLayout" Target="../slideLayouts/slideLayout11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111.xml"/></Relationships>
</file>

<file path=ppt/slides/_rels/slide2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49.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5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11.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1.xml"/><Relationship Id="rId1" Type="http://schemas.openxmlformats.org/officeDocument/2006/relationships/slideLayout" Target="../slideLayouts/slideLayout18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93.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54.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coldcasechristianity.com/2014/why-christians-hold-truth-in-high-regard/" TargetMode="External"/><Relationship Id="rId2" Type="http://schemas.openxmlformats.org/officeDocument/2006/relationships/notesSlide" Target="../notesSlides/notesSlide24.xml"/><Relationship Id="rId1" Type="http://schemas.openxmlformats.org/officeDocument/2006/relationships/slideLayout" Target="../slideLayouts/slideLayout232.xml"/><Relationship Id="rId6" Type="http://schemas.openxmlformats.org/officeDocument/2006/relationships/image" Target="../media/image37.jpeg"/><Relationship Id="rId5" Type="http://schemas.openxmlformats.org/officeDocument/2006/relationships/image" Target="../media/image36.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49.xml"/><Relationship Id="rId4" Type="http://schemas.openxmlformats.org/officeDocument/2006/relationships/image" Target="../media/image1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7.xml"/><Relationship Id="rId1" Type="http://schemas.openxmlformats.org/officeDocument/2006/relationships/slideLayout" Target="../slideLayouts/slideLayout111.xml"/><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8.xml"/><Relationship Id="rId1" Type="http://schemas.openxmlformats.org/officeDocument/2006/relationships/slideLayout" Target="../slideLayouts/slideLayout111.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11.xml"/><Relationship Id="rId4" Type="http://schemas.openxmlformats.org/officeDocument/2006/relationships/image" Target="../media/image41.jpeg"/></Relationships>
</file>

<file path=ppt/slides/_rels/slide4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0.xml"/><Relationship Id="rId1" Type="http://schemas.openxmlformats.org/officeDocument/2006/relationships/slideLayout" Target="../slideLayouts/slideLayout106.xml"/><Relationship Id="rId5" Type="http://schemas.openxmlformats.org/officeDocument/2006/relationships/image" Target="../media/image42.jpe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1.xml"/><Relationship Id="rId1" Type="http://schemas.openxmlformats.org/officeDocument/2006/relationships/slideLayout" Target="../slideLayouts/slideLayout209.xml"/><Relationship Id="rId5" Type="http://schemas.openxmlformats.org/officeDocument/2006/relationships/image" Target="../media/image42.jpeg"/><Relationship Id="rId4" Type="http://schemas.openxmlformats.org/officeDocument/2006/relationships/audio" Target="../media/audio3.wav"/></Relationships>
</file>

<file path=ppt/slides/_rels/slide4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2.xml"/><Relationship Id="rId1" Type="http://schemas.openxmlformats.org/officeDocument/2006/relationships/slideLayout" Target="../slideLayouts/slideLayout106.xml"/><Relationship Id="rId5" Type="http://schemas.openxmlformats.org/officeDocument/2006/relationships/image" Target="../media/image42.jpe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151.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54.xml"/></Relationships>
</file>

<file path=ppt/slides/_rels/slide4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32.xml"/><Relationship Id="rId6" Type="http://schemas.openxmlformats.org/officeDocument/2006/relationships/image" Target="../media/image36.wmf"/><Relationship Id="rId5" Type="http://schemas.openxmlformats.org/officeDocument/2006/relationships/oleObject" Target="../embeddings/oleObject2.bin"/><Relationship Id="rId4" Type="http://schemas.openxmlformats.org/officeDocument/2006/relationships/image" Target="../media/image35.jpeg"/></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5.xml"/><Relationship Id="rId1" Type="http://schemas.openxmlformats.org/officeDocument/2006/relationships/slideLayout" Target="../slideLayouts/slideLayout8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7.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107.xml"/><Relationship Id="rId4" Type="http://schemas.openxmlformats.org/officeDocument/2006/relationships/image" Target="../media/image48.wmf"/></Relationships>
</file>

<file path=ppt/slides/_rels/slide52.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7.xml"/><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38.xml"/><Relationship Id="rId1" Type="http://schemas.openxmlformats.org/officeDocument/2006/relationships/slideLayout" Target="../slideLayouts/slideLayout23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163.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107.xml"/><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163.xml"/></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148.xml"/><Relationship Id="rId5" Type="http://schemas.openxmlformats.org/officeDocument/2006/relationships/image" Target="../media/image51.gif"/><Relationship Id="rId4" Type="http://schemas.openxmlformats.org/officeDocument/2006/relationships/hyperlink" Target="Dogs%20and%20Dangers.doc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154.xml"/><Relationship Id="rId5" Type="http://schemas.openxmlformats.org/officeDocument/2006/relationships/image" Target="../media/image54.jpg"/><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161.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5.xml"/><Relationship Id="rId1" Type="http://schemas.openxmlformats.org/officeDocument/2006/relationships/slideLayout" Target="../slideLayouts/slideLayout15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7.xml"/><Relationship Id="rId1" Type="http://schemas.openxmlformats.org/officeDocument/2006/relationships/slideLayout" Target="../slideLayouts/slideLayout254.xml"/><Relationship Id="rId4" Type="http://schemas.openxmlformats.org/officeDocument/2006/relationships/hyperlink" Target="The%20Firstborn%20of%20Every%20Creature.docx"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5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0.xml"/><Relationship Id="rId1" Type="http://schemas.openxmlformats.org/officeDocument/2006/relationships/slideLayout" Target="../slideLayouts/slideLayout265.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90.xml"/><Relationship Id="rId2" Type="http://schemas.openxmlformats.org/officeDocument/2006/relationships/video" Target="file:///C:\Users\David%20Burris\Documents\Cross-3%5b1%5d.wmv" TargetMode="External"/><Relationship Id="rId1" Type="http://schemas.microsoft.com/office/2007/relationships/media" Target="file:///C:\Users\David%20Burris\Documents\Cross-3%5b1%5d.wmv" TargetMode="Externa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notesSlide" Target="../notesSlides/notesSlide5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309.xml"/></Relationships>
</file>

<file path=ppt/slides/_rels/slide7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54.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3.xml"/><Relationship Id="rId1" Type="http://schemas.openxmlformats.org/officeDocument/2006/relationships/slideLayout" Target="../slideLayouts/slideLayout1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60.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1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112.xml"/><Relationship Id="rId4" Type="http://schemas.openxmlformats.org/officeDocument/2006/relationships/image" Target="../media/image68.gif"/></Relationships>
</file>

<file path=ppt/slides/_rels/slide7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107.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8.xml"/><Relationship Id="rId1" Type="http://schemas.openxmlformats.org/officeDocument/2006/relationships/slideLayout" Target="../slideLayouts/slideLayout350.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9.xml"/><Relationship Id="rId1" Type="http://schemas.openxmlformats.org/officeDocument/2006/relationships/slideLayout" Target="../slideLayouts/slideLayout149.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350.xml"/><Relationship Id="rId4" Type="http://schemas.openxmlformats.org/officeDocument/2006/relationships/image" Target="../media/image70.png"/></Relationships>
</file>

<file path=ppt/slides/_rels/slide8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350.xm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2.xml"/><Relationship Id="rId1" Type="http://schemas.openxmlformats.org/officeDocument/2006/relationships/slideLayout" Target="../slideLayouts/slideLayout87.xml"/><Relationship Id="rId4" Type="http://schemas.openxmlformats.org/officeDocument/2006/relationships/image" Target="../media/image17.jpeg"/></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3.xml"/><Relationship Id="rId1" Type="http://schemas.openxmlformats.org/officeDocument/2006/relationships/slideLayout" Target="../slideLayouts/slideLayout11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4.xml"/><Relationship Id="rId1" Type="http://schemas.openxmlformats.org/officeDocument/2006/relationships/slideLayout" Target="../slideLayouts/slideLayout149.xml"/><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5.xml"/><Relationship Id="rId1" Type="http://schemas.openxmlformats.org/officeDocument/2006/relationships/slideLayout" Target="../slideLayouts/slideLayout149.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149.xml"/></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7.xml"/><Relationship Id="rId1" Type="http://schemas.openxmlformats.org/officeDocument/2006/relationships/slideLayout" Target="../slideLayouts/slideLayout149.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149.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9.xml"/><Relationship Id="rId1" Type="http://schemas.openxmlformats.org/officeDocument/2006/relationships/slideLayout" Target="../slideLayouts/slideLayout149.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37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1.xml"/></Relationships>
</file>

<file path=ppt/slides/_rels/slide9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3.xml"/><Relationship Id="rId1" Type="http://schemas.openxmlformats.org/officeDocument/2006/relationships/slideLayout" Target="../slideLayouts/slideLayout153.xml"/><Relationship Id="rId4" Type="http://schemas.openxmlformats.org/officeDocument/2006/relationships/image" Target="../media/image17.jpeg"/></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4.xml"/><Relationship Id="rId1" Type="http://schemas.openxmlformats.org/officeDocument/2006/relationships/slideLayout" Target="../slideLayouts/slideLayout154.xml"/></Relationships>
</file>

<file path=ppt/slides/_rels/slide9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75.xml"/><Relationship Id="rId1" Type="http://schemas.openxmlformats.org/officeDocument/2006/relationships/slideLayout" Target="../slideLayouts/slideLayout153.xml"/><Relationship Id="rId4" Type="http://schemas.openxmlformats.org/officeDocument/2006/relationships/image" Target="../media/image17.jpeg"/></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6.xml"/><Relationship Id="rId1" Type="http://schemas.openxmlformats.org/officeDocument/2006/relationships/slideLayout" Target="../slideLayouts/slideLayout154.xml"/></Relationships>
</file>

<file path=ppt/slides/_rels/slide9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77.xml"/><Relationship Id="rId1" Type="http://schemas.openxmlformats.org/officeDocument/2006/relationships/slideLayout" Target="../slideLayouts/slideLayout87.xml"/><Relationship Id="rId4" Type="http://schemas.openxmlformats.org/officeDocument/2006/relationships/image" Target="../media/image77.jpeg"/></Relationships>
</file>

<file path=ppt/slides/_rels/slide9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8.xml"/><Relationship Id="rId1" Type="http://schemas.openxmlformats.org/officeDocument/2006/relationships/slideLayout" Target="../slideLayouts/slideLayout153.xml"/><Relationship Id="rId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17A53-2F26-4C14-8311-C0AF27229F29}"/>
              </a:ext>
            </a:extLst>
          </p:cNvPr>
          <p:cNvSpPr>
            <a:spLocks noGrp="1"/>
          </p:cNvSpPr>
          <p:nvPr>
            <p:ph type="ctrTitle"/>
          </p:nvPr>
        </p:nvSpPr>
        <p:spPr>
          <a:xfrm>
            <a:off x="1524000" y="1122363"/>
            <a:ext cx="9144000" cy="1655762"/>
          </a:xfrm>
        </p:spPr>
        <p:txBody>
          <a:bodyPr>
            <a:normAutofit fontScale="90000"/>
          </a:bodyPr>
          <a:lstStyle/>
          <a:p>
            <a:r>
              <a:rPr lang="en-US" sz="6600" dirty="0">
                <a:solidFill>
                  <a:srgbClr val="C00000"/>
                </a:solidFill>
              </a:rPr>
              <a:t>HISTORICAL THEOLOGY OF THE CHRISTIAN ERA</a:t>
            </a:r>
          </a:p>
        </p:txBody>
      </p:sp>
      <p:sp>
        <p:nvSpPr>
          <p:cNvPr id="3" name="Subtitle 2">
            <a:extLst>
              <a:ext uri="{FF2B5EF4-FFF2-40B4-BE49-F238E27FC236}">
                <a16:creationId xmlns:a16="http://schemas.microsoft.com/office/drawing/2014/main" id="{E8992462-B415-493A-9CDE-CCAFE9E76693}"/>
              </a:ext>
            </a:extLst>
          </p:cNvPr>
          <p:cNvSpPr>
            <a:spLocks noGrp="1"/>
          </p:cNvSpPr>
          <p:nvPr>
            <p:ph type="subTitle" idx="1"/>
          </p:nvPr>
        </p:nvSpPr>
        <p:spPr>
          <a:xfrm>
            <a:off x="1524000" y="2985796"/>
            <a:ext cx="9144000" cy="2272004"/>
          </a:xfrm>
        </p:spPr>
        <p:txBody>
          <a:bodyPr/>
          <a:lstStyle/>
          <a:p>
            <a:r>
              <a:rPr lang="en-US" dirty="0"/>
              <a:t> FROM APOSTLE TO APOSTATE PATTERN</a:t>
            </a:r>
          </a:p>
          <a:p>
            <a:endParaRPr lang="en-US" dirty="0"/>
          </a:p>
        </p:txBody>
      </p:sp>
      <p:sp>
        <p:nvSpPr>
          <p:cNvPr id="4" name="TextBox 3">
            <a:extLst>
              <a:ext uri="{FF2B5EF4-FFF2-40B4-BE49-F238E27FC236}">
                <a16:creationId xmlns:a16="http://schemas.microsoft.com/office/drawing/2014/main" id="{FA8D6DDD-7188-4295-BF45-AB955E2E2A3C}"/>
              </a:ext>
            </a:extLst>
          </p:cNvPr>
          <p:cNvSpPr txBox="1"/>
          <p:nvPr/>
        </p:nvSpPr>
        <p:spPr>
          <a:xfrm>
            <a:off x="4581330" y="4516015"/>
            <a:ext cx="3273268" cy="646331"/>
          </a:xfrm>
          <a:prstGeom prst="rect">
            <a:avLst/>
          </a:prstGeom>
          <a:solidFill>
            <a:srgbClr val="C0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READ ALOUD – ACTS 20: 28 – 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READ ALOUD – 1</a:t>
            </a:r>
            <a:r>
              <a:rPr kumimoji="0" lang="en-US" sz="1800" b="0" i="0" u="none" strike="noStrike" kern="1200" cap="none" spc="0" normalizeH="0" baseline="3000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TIM. 4: 1 - 3</a:t>
            </a:r>
          </a:p>
        </p:txBody>
      </p:sp>
      <p:pic>
        <p:nvPicPr>
          <p:cNvPr id="5" name="Picture 4" descr="Raised-By-Wolves-Organic-T-Shirt-(8062).jpg">
            <a:extLst>
              <a:ext uri="{FF2B5EF4-FFF2-40B4-BE49-F238E27FC236}">
                <a16:creationId xmlns:a16="http://schemas.microsoft.com/office/drawing/2014/main" id="{6B5D49BA-7133-4B6A-9494-169216E4C56D}"/>
              </a:ext>
            </a:extLst>
          </p:cNvPr>
          <p:cNvPicPr>
            <a:picLocks noChangeAspect="1"/>
          </p:cNvPicPr>
          <p:nvPr/>
        </p:nvPicPr>
        <p:blipFill>
          <a:blip r:embed="rId2" cstate="print"/>
          <a:stretch>
            <a:fillRect/>
          </a:stretch>
        </p:blipFill>
        <p:spPr>
          <a:xfrm>
            <a:off x="4581330" y="4114800"/>
            <a:ext cx="3273268" cy="2361414"/>
          </a:xfrm>
          <a:prstGeom prst="rect">
            <a:avLst/>
          </a:prstGeom>
        </p:spPr>
      </p:pic>
    </p:spTree>
    <p:extLst>
      <p:ext uri="{BB962C8B-B14F-4D97-AF65-F5344CB8AC3E}">
        <p14:creationId xmlns:p14="http://schemas.microsoft.com/office/powerpoint/2010/main" val="396502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5"/>
                                        </p:tgtEl>
                                        <p:attrNameLst>
                                          <p:attrName>style.opacity</p:attrName>
                                        </p:attrNameLst>
                                      </p:cBhvr>
                                      <p:to>
                                        <p:strVal val="0.5"/>
                                      </p:to>
                                    </p:set>
                                    <p:animEffect filter="image" prLst="opacity: 0.5">
                                      <p:cBhvr rctx="IE">
                                        <p:cTn id="7"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61666" name="AutoShape 2"/>
          <p:cNvSpPr>
            <a:spLocks noChangeArrowheads="1"/>
          </p:cNvSpPr>
          <p:nvPr/>
        </p:nvSpPr>
        <p:spPr bwMode="auto">
          <a:xfrm rot="5367602">
            <a:off x="5113803" y="-2779924"/>
            <a:ext cx="1981111" cy="8228012"/>
          </a:xfrm>
          <a:prstGeom prst="rightArrowCallout">
            <a:avLst>
              <a:gd name="adj1" fmla="val 62559"/>
              <a:gd name="adj2" fmla="val 69831"/>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61668" name="WordArt 4"/>
          <p:cNvSpPr>
            <a:spLocks noChangeArrowheads="1" noChangeShapeType="1" noTextEdit="1"/>
          </p:cNvSpPr>
          <p:nvPr/>
        </p:nvSpPr>
        <p:spPr bwMode="auto">
          <a:xfrm>
            <a:off x="2209800" y="533400"/>
            <a:ext cx="76962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Doctrine Versus Dogma</a:t>
            </a:r>
          </a:p>
        </p:txBody>
      </p:sp>
      <p:sp>
        <p:nvSpPr>
          <p:cNvPr id="5" name="Rectangle 4"/>
          <p:cNvSpPr/>
          <p:nvPr/>
        </p:nvSpPr>
        <p:spPr>
          <a:xfrm>
            <a:off x="1753300" y="2438400"/>
            <a:ext cx="8741328" cy="489364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Distinguishing dogma and doctrine. "A doctrine is often the direct, naive, expression of a religious truth. It is not necessarily formulated with scientific precision and when it is, may be merely the formulation of a single person. A religious dogma, on the other hand, is a religious truth based on authority and officially formulated by some ecclesiastical assembly." Dogmas, in this sense, are not found in Scripture. "They are the fruit of human reflection, the reflection of the Church, often occasioned or intensified by theological controversies."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 </a:t>
            </a:r>
            <a:br>
              <a:rPr kumimoji="0" lang="en-US" sz="20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t>In summary: "A dogma may be defined as a doctrine, derived from Scripture, officially defined by the Church, and declared to rest upon divine authority. This definition partly names and partly suggests its characteristics. Its subject-matter is derived from the Word of God and is therefore authoritative. It is not mere repetition of what is found in Scripture, but the fruit of dogmatic reflection. And it is officially defined by a competent ecclesiastical body, and declared to rest upon divine authority. It has social significance, because it is the expression, not of a single individual, but of a community. And it has traditional value, since it passes the precious possessions of the Church on to future generations."  Dogma arises from the reflection on the "truths of revelation" by the "body of believers" and through the formulations of "competent representative bodies" of the Church. "Since the reflection of the Church is often determined and deepened by doctrinal controversies, the formulations to which Church Councils or Synods are finally led under the guidance of the Holy Spirit often bear the earmarks of past struggles. They are not infallible but yet have a high degree of stability. And they are authoritative, not merely because they are proposed by the Church, but *formally* as defined by the Church and *materially* as based on the Word of God." </a:t>
            </a:r>
            <a:br>
              <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br>
            <a:br>
              <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rPr>
            </a:br>
            <a:endParaRPr kumimoji="0" lang="en-US" sz="1400" b="1" i="0" u="none" strike="noStrike" kern="1200" cap="none" spc="0" normalizeH="0" baseline="0" noProof="0" dirty="0">
              <a:ln>
                <a:noFill/>
              </a:ln>
              <a:solidFill>
                <a:srgbClr val="00B0F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6740835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361668"/>
                                        </p:tgtEl>
                                        <p:attrNameLst>
                                          <p:attrName>style.visibility</p:attrName>
                                        </p:attrNameLst>
                                      </p:cBhvr>
                                      <p:to>
                                        <p:strVal val="visible"/>
                                      </p:to>
                                    </p:set>
                                    <p:anim calcmode="lin" valueType="num">
                                      <p:cBhvr>
                                        <p:cTn id="7" dur="500" fill="hold"/>
                                        <p:tgtEl>
                                          <p:spTgt spid="5361668"/>
                                        </p:tgtEl>
                                        <p:attrNameLst>
                                          <p:attrName>ppt_w</p:attrName>
                                        </p:attrNameLst>
                                      </p:cBhvr>
                                      <p:tavLst>
                                        <p:tav tm="0">
                                          <p:val>
                                            <p:fltVal val="0"/>
                                          </p:val>
                                        </p:tav>
                                        <p:tav tm="100000">
                                          <p:val>
                                            <p:strVal val="#ppt_w"/>
                                          </p:val>
                                        </p:tav>
                                      </p:tavLst>
                                    </p:anim>
                                    <p:anim calcmode="lin" valueType="num">
                                      <p:cBhvr>
                                        <p:cTn id="8" dur="500" fill="hold"/>
                                        <p:tgtEl>
                                          <p:spTgt spid="5361668"/>
                                        </p:tgtEl>
                                        <p:attrNameLst>
                                          <p:attrName>ppt_h</p:attrName>
                                        </p:attrNameLst>
                                      </p:cBhvr>
                                      <p:tavLst>
                                        <p:tav tm="0">
                                          <p:val>
                                            <p:fltVal val="0"/>
                                          </p:val>
                                        </p:tav>
                                        <p:tav tm="100000">
                                          <p:val>
                                            <p:strVal val="#ppt_h"/>
                                          </p:val>
                                        </p:tav>
                                      </p:tavLst>
                                    </p:anim>
                                    <p:anim calcmode="lin" valueType="num">
                                      <p:cBhvr>
                                        <p:cTn id="9" dur="500" fill="hold"/>
                                        <p:tgtEl>
                                          <p:spTgt spid="5361668"/>
                                        </p:tgtEl>
                                        <p:attrNameLst>
                                          <p:attrName>ppt_x</p:attrName>
                                        </p:attrNameLst>
                                      </p:cBhvr>
                                      <p:tavLst>
                                        <p:tav tm="0">
                                          <p:val>
                                            <p:fltVal val="0.5"/>
                                          </p:val>
                                        </p:tav>
                                        <p:tav tm="100000">
                                          <p:val>
                                            <p:strVal val="#ppt_x"/>
                                          </p:val>
                                        </p:tav>
                                      </p:tavLst>
                                    </p:anim>
                                    <p:anim calcmode="lin" valueType="num">
                                      <p:cBhvr>
                                        <p:cTn id="10" dur="500" fill="hold"/>
                                        <p:tgtEl>
                                          <p:spTgt spid="5361668"/>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1000" fill="hold"/>
                                        <p:tgtEl>
                                          <p:spTgt spid="5">
                                            <p:txEl>
                                              <p:pRg st="1" end="1"/>
                                            </p:txEl>
                                          </p:spTgt>
                                        </p:tgtEl>
                                        <p:attrNameLst>
                                          <p:attrName>ppt_w</p:attrName>
                                        </p:attrNameLst>
                                      </p:cBhvr>
                                      <p:tavLst>
                                        <p:tav tm="0">
                                          <p:val>
                                            <p:strVal val="#ppt_w+.3"/>
                                          </p:val>
                                        </p:tav>
                                        <p:tav tm="100000">
                                          <p:val>
                                            <p:strVal val="#ppt_w"/>
                                          </p:val>
                                        </p:tav>
                                      </p:tavLst>
                                    </p:anim>
                                    <p:anim calcmode="lin" valueType="num">
                                      <p:cBhvr>
                                        <p:cTn id="16"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7"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166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ECE9-BDAC-4238-9A3A-124B3262FAB8}"/>
              </a:ext>
            </a:extLst>
          </p:cNvPr>
          <p:cNvSpPr>
            <a:spLocks noGrp="1"/>
          </p:cNvSpPr>
          <p:nvPr>
            <p:ph type="title"/>
          </p:nvPr>
        </p:nvSpPr>
        <p:spPr>
          <a:xfrm>
            <a:off x="838200" y="170823"/>
            <a:ext cx="10515600" cy="703384"/>
          </a:xfrm>
        </p:spPr>
        <p:txBody>
          <a:bodyPr>
            <a:normAutofit/>
          </a:bodyPr>
          <a:lstStyle/>
          <a:p>
            <a:r>
              <a:rPr lang="en-US" dirty="0"/>
              <a:t>OVERVIEW: APOSTLE TO APOSTATE PATTERN</a:t>
            </a:r>
          </a:p>
        </p:txBody>
      </p:sp>
      <p:sp>
        <p:nvSpPr>
          <p:cNvPr id="3" name="Content Placeholder 2">
            <a:extLst>
              <a:ext uri="{FF2B5EF4-FFF2-40B4-BE49-F238E27FC236}">
                <a16:creationId xmlns:a16="http://schemas.microsoft.com/office/drawing/2014/main" id="{48540FD6-393A-4E44-B906-B781F20622B0}"/>
              </a:ext>
            </a:extLst>
          </p:cNvPr>
          <p:cNvSpPr>
            <a:spLocks noGrp="1"/>
          </p:cNvSpPr>
          <p:nvPr>
            <p:ph idx="1"/>
          </p:nvPr>
        </p:nvSpPr>
        <p:spPr>
          <a:xfrm>
            <a:off x="1018094" y="1004836"/>
            <a:ext cx="10335705" cy="5609324"/>
          </a:xfrm>
        </p:spPr>
        <p:txBody>
          <a:bodyPr>
            <a:normAutofit fontScale="62500" lnSpcReduction="20000"/>
          </a:bodyPr>
          <a:lstStyle/>
          <a:p>
            <a:r>
              <a:rPr lang="en-US" dirty="0"/>
              <a:t>EARLY ERROR BUILT ON TWO INTENTIONAL FRAUDS</a:t>
            </a:r>
          </a:p>
          <a:p>
            <a:r>
              <a:rPr lang="en-US" dirty="0"/>
              <a:t>FRAUD ONE: APOSTLE PETER CHIEF APOSTLE &amp; FIRST POPE</a:t>
            </a:r>
          </a:p>
          <a:p>
            <a:r>
              <a:rPr lang="en-US" dirty="0"/>
              <a:t>FRAUD TWO: THE CROWN DONATION OF CONSTANTINE</a:t>
            </a:r>
          </a:p>
          <a:p>
            <a:pPr marL="0" indent="0">
              <a:buNone/>
            </a:pPr>
            <a:r>
              <a:rPr lang="en-US" dirty="0"/>
              <a:t>     * Forgery Was Not Written In Fourth Century Old Latin</a:t>
            </a:r>
          </a:p>
          <a:p>
            <a:r>
              <a:rPr lang="en-US" dirty="0"/>
              <a:t>THEOLOGICAL TENSIONS: ARIAN OR NICEAN CHRISTOLOGY</a:t>
            </a:r>
          </a:p>
          <a:p>
            <a:r>
              <a:rPr lang="en-US" dirty="0"/>
              <a:t>ILLUSTRATION: “</a:t>
            </a:r>
            <a:r>
              <a:rPr lang="en-US" dirty="0" err="1"/>
              <a:t>Atanasius</a:t>
            </a:r>
            <a:r>
              <a:rPr lang="en-US" dirty="0"/>
              <a:t> Against The (Eastern)World.”</a:t>
            </a:r>
          </a:p>
          <a:p>
            <a:r>
              <a:rPr lang="en-US" dirty="0"/>
              <a:t>PAULICIANS DEBATE SCRIPTURE W/BYZANTINE MONKS</a:t>
            </a:r>
          </a:p>
          <a:p>
            <a:r>
              <a:rPr lang="en-US" dirty="0"/>
              <a:t>PIVOT POINT: Church Court Eucharist Debate (1059) </a:t>
            </a:r>
          </a:p>
          <a:p>
            <a:r>
              <a:rPr lang="en-US" dirty="0"/>
              <a:t>THEOLOGICAL TENSIONS: AUGUSTINE VS. PELAGIUS</a:t>
            </a:r>
          </a:p>
          <a:p>
            <a:r>
              <a:rPr lang="en-US" b="1" dirty="0"/>
              <a:t>NINTH CENTURY: 800 A.D HOLY ROMAN (WEST)EMPIRE </a:t>
            </a:r>
          </a:p>
          <a:p>
            <a:r>
              <a:rPr lang="en-US" b="1" dirty="0"/>
              <a:t>HRE: NOT ROMAN OR EMPIRE NOR IN THE LEAST HOLY</a:t>
            </a:r>
          </a:p>
          <a:p>
            <a:r>
              <a:rPr lang="en-US" b="1" dirty="0"/>
              <a:t>FEUDAL CHAIN OF BEING &amp; DIVINE RIGHT OF KINGS</a:t>
            </a:r>
          </a:p>
          <a:p>
            <a:r>
              <a:rPr lang="en-US" b="1" dirty="0"/>
              <a:t>12</a:t>
            </a:r>
            <a:r>
              <a:rPr lang="en-US" b="1" baseline="30000" dirty="0"/>
              <a:t>TH</a:t>
            </a:r>
            <a:r>
              <a:rPr lang="en-US" b="1" dirty="0"/>
              <a:t> CENTURY:  FROM CANON FORM TO CANON LAW</a:t>
            </a:r>
          </a:p>
          <a:p>
            <a:r>
              <a:rPr lang="en-US" b="1" dirty="0"/>
              <a:t>13</a:t>
            </a:r>
            <a:r>
              <a:rPr lang="en-US" b="1" baseline="30000" dirty="0"/>
              <a:t>TH</a:t>
            </a:r>
            <a:r>
              <a:rPr lang="en-US" b="1" dirty="0"/>
              <a:t> CENTURY:  FROM CANON LAW, COURTS &amp; CURIA</a:t>
            </a:r>
          </a:p>
          <a:p>
            <a:r>
              <a:rPr lang="en-US" b="1" dirty="0"/>
              <a:t>MIDDLE </a:t>
            </a:r>
            <a:r>
              <a:rPr lang="en-US" b="1" dirty="0" err="1"/>
              <a:t>MIDDLE</a:t>
            </a:r>
            <a:r>
              <a:rPr lang="en-US" b="1" dirty="0"/>
              <a:t> AGES: SAINTS NOT JUST CHRISTIANS</a:t>
            </a:r>
          </a:p>
          <a:p>
            <a:r>
              <a:rPr lang="en-US" b="1" dirty="0"/>
              <a:t>HRE: FRENCH DYNASTY UNTIL TWELTH CENTURY</a:t>
            </a:r>
          </a:p>
          <a:p>
            <a:r>
              <a:rPr lang="en-US" b="1" dirty="0"/>
              <a:t>LATE MIDDLE AGES: HRE @GERMAN DYNASTIES </a:t>
            </a:r>
          </a:p>
        </p:txBody>
      </p:sp>
    </p:spTree>
    <p:extLst>
      <p:ext uri="{BB962C8B-B14F-4D97-AF65-F5344CB8AC3E}">
        <p14:creationId xmlns:p14="http://schemas.microsoft.com/office/powerpoint/2010/main" val="51672688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48837" name="Picture 5" descr=" DomeRock"/>
          <p:cNvPicPr>
            <a:picLocks noChangeAspect="1" noChangeArrowheads="1"/>
          </p:cNvPicPr>
          <p:nvPr/>
        </p:nvPicPr>
        <p:blipFill>
          <a:blip r:embed="rId4" cstate="print"/>
          <a:srcRect l="2563" r="5128"/>
          <a:stretch>
            <a:fillRect/>
          </a:stretch>
        </p:blipFill>
        <p:spPr bwMode="auto">
          <a:xfrm>
            <a:off x="7632700" y="881063"/>
            <a:ext cx="3035300" cy="4343400"/>
          </a:xfrm>
          <a:prstGeom prst="rect">
            <a:avLst/>
          </a:prstGeom>
          <a:noFill/>
        </p:spPr>
      </p:pic>
      <p:sp>
        <p:nvSpPr>
          <p:cNvPr id="248838" name="Text Box 6"/>
          <p:cNvSpPr txBox="1">
            <a:spLocks noChangeArrowheads="1"/>
          </p:cNvSpPr>
          <p:nvPr/>
        </p:nvSpPr>
        <p:spPr bwMode="auto">
          <a:xfrm>
            <a:off x="6096000" y="5334000"/>
            <a:ext cx="4419600" cy="915988"/>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0" i="1" u="none" strike="noStrike" kern="1200" cap="none" spc="0" normalizeH="0" baseline="0" noProof="0">
                <a:ln>
                  <a:noFill/>
                </a:ln>
                <a:solidFill>
                  <a:srgbClr val="000000"/>
                </a:solidFill>
                <a:effectLst/>
                <a:uLnTx/>
                <a:uFillTx/>
                <a:latin typeface="Arial" charset="0"/>
                <a:ea typeface="ＭＳ Ｐゴシック"/>
                <a:cs typeface="Arial" charset="0"/>
              </a:rPr>
              <a:t>Muslims believe that Muhammad journeyed into the heavens from the Dome of the Rock</a:t>
            </a:r>
          </a:p>
        </p:txBody>
      </p:sp>
      <p:sp>
        <p:nvSpPr>
          <p:cNvPr id="248841" name="Rectangle 9"/>
          <p:cNvSpPr>
            <a:spLocks noGrp="1" noChangeArrowheads="1"/>
          </p:cNvSpPr>
          <p:nvPr>
            <p:ph type="title"/>
          </p:nvPr>
        </p:nvSpPr>
        <p:spPr/>
        <p:txBody>
          <a:bodyPr/>
          <a:lstStyle/>
          <a:p>
            <a:r>
              <a:rPr lang="en-US"/>
              <a:t>Islam and Iconoclasm</a:t>
            </a:r>
          </a:p>
        </p:txBody>
      </p:sp>
      <p:sp>
        <p:nvSpPr>
          <p:cNvPr id="248842" name="Rectangle 10"/>
          <p:cNvSpPr>
            <a:spLocks noGrp="1" noChangeArrowheads="1"/>
          </p:cNvSpPr>
          <p:nvPr>
            <p:ph type="body" idx="1"/>
          </p:nvPr>
        </p:nvSpPr>
        <p:spPr>
          <a:xfrm>
            <a:off x="2590800" y="990600"/>
            <a:ext cx="4953000" cy="5410200"/>
          </a:xfrm>
        </p:spPr>
        <p:txBody>
          <a:bodyPr/>
          <a:lstStyle/>
          <a:p>
            <a:r>
              <a:rPr lang="en-US"/>
              <a:t>After Muhammad’s death, Muslims conquered Arabia, North Africa, the Holy Land, and Spain.</a:t>
            </a:r>
          </a:p>
          <a:p>
            <a:r>
              <a:rPr lang="en-US"/>
              <a:t>In 732, Charles Martel stopped their advance at the Battle of Tours.</a:t>
            </a:r>
          </a:p>
        </p:txBody>
      </p:sp>
    </p:spTree>
    <p:extLst>
      <p:ext uri="{BB962C8B-B14F-4D97-AF65-F5344CB8AC3E}">
        <p14:creationId xmlns:p14="http://schemas.microsoft.com/office/powerpoint/2010/main" val="1595602759"/>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53957" name="Picture 5" descr="Baptism of Clovis"/>
          <p:cNvPicPr>
            <a:picLocks noChangeAspect="1" noChangeArrowheads="1"/>
          </p:cNvPicPr>
          <p:nvPr/>
        </p:nvPicPr>
        <p:blipFill>
          <a:blip r:embed="rId4" cstate="print"/>
          <a:srcRect b="29033"/>
          <a:stretch>
            <a:fillRect/>
          </a:stretch>
        </p:blipFill>
        <p:spPr bwMode="auto">
          <a:xfrm>
            <a:off x="6934201" y="1600200"/>
            <a:ext cx="3076575" cy="3352800"/>
          </a:xfrm>
          <a:prstGeom prst="rect">
            <a:avLst/>
          </a:prstGeom>
          <a:noFill/>
          <a:ln w="28575">
            <a:noFill/>
            <a:miter lim="800000"/>
            <a:headEnd/>
            <a:tailEnd/>
          </a:ln>
          <a:effectLst>
            <a:outerShdw dist="35921" dir="2700000" algn="ctr" rotWithShape="0">
              <a:srgbClr val="808080"/>
            </a:outerShdw>
          </a:effectLst>
        </p:spPr>
      </p:pic>
      <p:sp>
        <p:nvSpPr>
          <p:cNvPr id="253958" name="Text Box 6"/>
          <p:cNvSpPr txBox="1">
            <a:spLocks noChangeArrowheads="1"/>
          </p:cNvSpPr>
          <p:nvPr/>
        </p:nvSpPr>
        <p:spPr bwMode="auto">
          <a:xfrm>
            <a:off x="6934200" y="5105401"/>
            <a:ext cx="3048000"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Baptism of Clovis</a:t>
            </a:r>
          </a:p>
        </p:txBody>
      </p:sp>
      <p:sp>
        <p:nvSpPr>
          <p:cNvPr id="253961" name="Rectangle 9"/>
          <p:cNvSpPr>
            <a:spLocks noGrp="1" noChangeArrowheads="1"/>
          </p:cNvSpPr>
          <p:nvPr>
            <p:ph type="title"/>
          </p:nvPr>
        </p:nvSpPr>
        <p:spPr/>
        <p:txBody>
          <a:bodyPr/>
          <a:lstStyle/>
          <a:p>
            <a:r>
              <a:rPr lang="en-US"/>
              <a:t>Franks Become the Top Dogs</a:t>
            </a:r>
          </a:p>
        </p:txBody>
      </p:sp>
      <p:sp>
        <p:nvSpPr>
          <p:cNvPr id="253962" name="Rectangle 10"/>
          <p:cNvSpPr>
            <a:spLocks noGrp="1" noChangeArrowheads="1"/>
          </p:cNvSpPr>
          <p:nvPr>
            <p:ph type="body" idx="1"/>
          </p:nvPr>
        </p:nvSpPr>
        <p:spPr>
          <a:xfrm>
            <a:off x="2590800" y="990600"/>
            <a:ext cx="4267200" cy="5410200"/>
          </a:xfrm>
        </p:spPr>
        <p:txBody>
          <a:bodyPr/>
          <a:lstStyle/>
          <a:p>
            <a:r>
              <a:rPr lang="en-US"/>
              <a:t>The Franks had conquered much of the former western Empire. </a:t>
            </a:r>
          </a:p>
          <a:p>
            <a:r>
              <a:rPr lang="en-US"/>
              <a:t>In 496, Clovis, chief of the Franks, accepted the Nicene Creed and supported the Roman church.</a:t>
            </a:r>
          </a:p>
        </p:txBody>
      </p:sp>
    </p:spTree>
    <p:extLst>
      <p:ext uri="{BB962C8B-B14F-4D97-AF65-F5344CB8AC3E}">
        <p14:creationId xmlns:p14="http://schemas.microsoft.com/office/powerpoint/2010/main" val="1882300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53957"/>
                                        </p:tgtEl>
                                        <p:attrNameLst>
                                          <p:attrName>style.visibility</p:attrName>
                                        </p:attrNameLst>
                                      </p:cBhvr>
                                      <p:to>
                                        <p:strVal val="visible"/>
                                      </p:to>
                                    </p:set>
                                    <p:anim calcmode="lin" valueType="num">
                                      <p:cBhvr additive="base">
                                        <p:cTn id="7" dur="500" fill="hold"/>
                                        <p:tgtEl>
                                          <p:spTgt spid="253957"/>
                                        </p:tgtEl>
                                        <p:attrNameLst>
                                          <p:attrName>ppt_x</p:attrName>
                                        </p:attrNameLst>
                                      </p:cBhvr>
                                      <p:tavLst>
                                        <p:tav tm="0">
                                          <p:val>
                                            <p:strVal val="1+#ppt_w/2"/>
                                          </p:val>
                                        </p:tav>
                                        <p:tav tm="100000">
                                          <p:val>
                                            <p:strVal val="#ppt_x"/>
                                          </p:val>
                                        </p:tav>
                                      </p:tavLst>
                                    </p:anim>
                                    <p:anim calcmode="lin" valueType="num">
                                      <p:cBhvr additive="base">
                                        <p:cTn id="8" dur="500" fill="hold"/>
                                        <p:tgtEl>
                                          <p:spTgt spid="2539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54980" name="Picture 4" descr="Charlemagne-Final1"/>
          <p:cNvPicPr>
            <a:picLocks noChangeAspect="1" noChangeArrowheads="1"/>
          </p:cNvPicPr>
          <p:nvPr/>
        </p:nvPicPr>
        <p:blipFill>
          <a:blip r:embed="rId4" cstate="print">
            <a:clrChange>
              <a:clrFrom>
                <a:srgbClr val="FFFFFF"/>
              </a:clrFrom>
              <a:clrTo>
                <a:srgbClr val="FFFFFF">
                  <a:alpha val="0"/>
                </a:srgbClr>
              </a:clrTo>
            </a:clrChange>
          </a:blip>
          <a:srcRect l="2060" r="3175" b="1666"/>
          <a:stretch>
            <a:fillRect/>
          </a:stretch>
        </p:blipFill>
        <p:spPr bwMode="auto">
          <a:xfrm>
            <a:off x="2209800" y="1371600"/>
            <a:ext cx="3505200" cy="4495800"/>
          </a:xfrm>
          <a:prstGeom prst="rect">
            <a:avLst/>
          </a:prstGeom>
          <a:noFill/>
        </p:spPr>
      </p:pic>
      <p:sp>
        <p:nvSpPr>
          <p:cNvPr id="254982" name="Text Box 6"/>
          <p:cNvSpPr txBox="1">
            <a:spLocks noChangeArrowheads="1"/>
          </p:cNvSpPr>
          <p:nvPr/>
        </p:nvSpPr>
        <p:spPr bwMode="auto">
          <a:xfrm>
            <a:off x="2438400" y="5943601"/>
            <a:ext cx="3048000"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Charlemagne</a:t>
            </a:r>
          </a:p>
        </p:txBody>
      </p:sp>
      <p:sp>
        <p:nvSpPr>
          <p:cNvPr id="254983" name="Rectangle 7"/>
          <p:cNvSpPr>
            <a:spLocks noGrp="1" noChangeArrowheads="1"/>
          </p:cNvSpPr>
          <p:nvPr>
            <p:ph type="title"/>
          </p:nvPr>
        </p:nvSpPr>
        <p:spPr/>
        <p:txBody>
          <a:bodyPr/>
          <a:lstStyle/>
          <a:p>
            <a:r>
              <a:rPr lang="en-US"/>
              <a:t>Charles in Charge</a:t>
            </a:r>
          </a:p>
        </p:txBody>
      </p:sp>
      <p:sp>
        <p:nvSpPr>
          <p:cNvPr id="254984" name="Rectangle 8"/>
          <p:cNvSpPr>
            <a:spLocks noGrp="1" noChangeArrowheads="1"/>
          </p:cNvSpPr>
          <p:nvPr>
            <p:ph type="body" idx="1"/>
          </p:nvPr>
        </p:nvSpPr>
        <p:spPr>
          <a:xfrm>
            <a:off x="5791200" y="990600"/>
            <a:ext cx="4648200" cy="5105400"/>
          </a:xfrm>
        </p:spPr>
        <p:txBody>
          <a:bodyPr/>
          <a:lstStyle/>
          <a:p>
            <a:r>
              <a:rPr lang="en-US"/>
              <a:t>Charles became king of the Franks in 768; he strongly supported the Roman Catholic Church.</a:t>
            </a:r>
          </a:p>
          <a:p>
            <a:r>
              <a:rPr lang="en-US"/>
              <a:t>King Charles later became known </a:t>
            </a:r>
            <a:br>
              <a:rPr lang="en-US"/>
            </a:br>
            <a:r>
              <a:rPr lang="en-US"/>
              <a:t>as “Charlemagne” or “Charles the Great.”</a:t>
            </a:r>
          </a:p>
        </p:txBody>
      </p:sp>
    </p:spTree>
    <p:extLst>
      <p:ext uri="{BB962C8B-B14F-4D97-AF65-F5344CB8AC3E}">
        <p14:creationId xmlns:p14="http://schemas.microsoft.com/office/powerpoint/2010/main" val="354002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0"/>
                                  </p:stCondLst>
                                  <p:childTnLst>
                                    <p:set>
                                      <p:cBhvr>
                                        <p:cTn id="6" dur="1" fill="hold">
                                          <p:stCondLst>
                                            <p:cond delay="0"/>
                                          </p:stCondLst>
                                        </p:cTn>
                                        <p:tgtEl>
                                          <p:spTgt spid="254980"/>
                                        </p:tgtEl>
                                        <p:attrNameLst>
                                          <p:attrName>style.visibility</p:attrName>
                                        </p:attrNameLst>
                                      </p:cBhvr>
                                      <p:to>
                                        <p:strVal val="visible"/>
                                      </p:to>
                                    </p:set>
                                    <p:animEffect transition="in" filter="strips(downRight)">
                                      <p:cBhvr>
                                        <p:cTn id="7" dur="500"/>
                                        <p:tgtEl>
                                          <p:spTgt spid="254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6007" name="Rectangle 7"/>
          <p:cNvSpPr>
            <a:spLocks noGrp="1" noChangeArrowheads="1"/>
          </p:cNvSpPr>
          <p:nvPr>
            <p:ph type="title"/>
          </p:nvPr>
        </p:nvSpPr>
        <p:spPr/>
        <p:txBody>
          <a:bodyPr/>
          <a:lstStyle/>
          <a:p>
            <a:r>
              <a:rPr lang="en-US"/>
              <a:t>Charles in Charge</a:t>
            </a:r>
          </a:p>
        </p:txBody>
      </p:sp>
      <p:sp>
        <p:nvSpPr>
          <p:cNvPr id="256008" name="Rectangle 8"/>
          <p:cNvSpPr>
            <a:spLocks noGrp="1" noChangeArrowheads="1"/>
          </p:cNvSpPr>
          <p:nvPr>
            <p:ph type="body" idx="1"/>
          </p:nvPr>
        </p:nvSpPr>
        <p:spPr>
          <a:xfrm>
            <a:off x="5791200" y="990600"/>
            <a:ext cx="4495800" cy="5410200"/>
          </a:xfrm>
        </p:spPr>
        <p:txBody>
          <a:bodyPr/>
          <a:lstStyle/>
          <a:p>
            <a:r>
              <a:rPr lang="en-US"/>
              <a:t>In 799, power-hungry Italian nobles accused Pope Leo III of embezzlement.</a:t>
            </a:r>
          </a:p>
          <a:p>
            <a:r>
              <a:rPr lang="en-US"/>
              <a:t>Leo III fled to King Charles; on December 23, 800, Charles acquitted the pope of all charges.</a:t>
            </a:r>
          </a:p>
        </p:txBody>
      </p:sp>
      <p:pic>
        <p:nvPicPr>
          <p:cNvPr id="256009" name="Picture 9" descr="Charlemagne-Final1"/>
          <p:cNvPicPr>
            <a:picLocks noChangeAspect="1" noChangeArrowheads="1"/>
          </p:cNvPicPr>
          <p:nvPr/>
        </p:nvPicPr>
        <p:blipFill>
          <a:blip r:embed="rId4" cstate="print">
            <a:clrChange>
              <a:clrFrom>
                <a:srgbClr val="FFFFFF"/>
              </a:clrFrom>
              <a:clrTo>
                <a:srgbClr val="FFFFFF">
                  <a:alpha val="0"/>
                </a:srgbClr>
              </a:clrTo>
            </a:clrChange>
          </a:blip>
          <a:srcRect l="2060" r="3175" b="1666"/>
          <a:stretch>
            <a:fillRect/>
          </a:stretch>
        </p:blipFill>
        <p:spPr bwMode="auto">
          <a:xfrm>
            <a:off x="2209800" y="1371600"/>
            <a:ext cx="3505200" cy="4495800"/>
          </a:xfrm>
          <a:prstGeom prst="rect">
            <a:avLst/>
          </a:prstGeom>
          <a:noFill/>
        </p:spPr>
      </p:pic>
      <p:sp>
        <p:nvSpPr>
          <p:cNvPr id="256010" name="Text Box 10"/>
          <p:cNvSpPr txBox="1">
            <a:spLocks noChangeArrowheads="1"/>
          </p:cNvSpPr>
          <p:nvPr/>
        </p:nvSpPr>
        <p:spPr bwMode="auto">
          <a:xfrm>
            <a:off x="2438400" y="5943601"/>
            <a:ext cx="3048000" cy="396875"/>
          </a:xfrm>
          <a:prstGeom prst="rect">
            <a:avLst/>
          </a:prstGeom>
          <a:no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Arial" charset="0"/>
              </a:rPr>
              <a:t>Charlemagne</a:t>
            </a:r>
          </a:p>
        </p:txBody>
      </p:sp>
    </p:spTree>
    <p:extLst>
      <p:ext uri="{BB962C8B-B14F-4D97-AF65-F5344CB8AC3E}">
        <p14:creationId xmlns:p14="http://schemas.microsoft.com/office/powerpoint/2010/main" val="153553181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57029" name="Picture 5"/>
          <p:cNvPicPr>
            <a:picLocks noChangeAspect="1" noChangeArrowheads="1"/>
          </p:cNvPicPr>
          <p:nvPr/>
        </p:nvPicPr>
        <p:blipFill>
          <a:blip r:embed="rId4" cstate="print">
            <a:lum contrast="14000"/>
          </a:blip>
          <a:srcRect l="19882" r="14728"/>
          <a:stretch>
            <a:fillRect/>
          </a:stretch>
        </p:blipFill>
        <p:spPr bwMode="auto">
          <a:xfrm>
            <a:off x="7837488" y="881064"/>
            <a:ext cx="2819400" cy="5976937"/>
          </a:xfrm>
          <a:prstGeom prst="rect">
            <a:avLst/>
          </a:prstGeom>
          <a:noFill/>
          <a:ln w="9525">
            <a:noFill/>
            <a:miter lim="800000"/>
            <a:headEnd/>
            <a:tailEnd/>
          </a:ln>
          <a:effectLst/>
        </p:spPr>
      </p:pic>
      <p:sp>
        <p:nvSpPr>
          <p:cNvPr id="257032" name="Rectangle 8"/>
          <p:cNvSpPr>
            <a:spLocks noGrp="1" noChangeArrowheads="1"/>
          </p:cNvSpPr>
          <p:nvPr>
            <p:ph type="title"/>
          </p:nvPr>
        </p:nvSpPr>
        <p:spPr/>
        <p:txBody>
          <a:bodyPr/>
          <a:lstStyle/>
          <a:p>
            <a:r>
              <a:rPr lang="en-US"/>
              <a:t>Charles in Charge</a:t>
            </a:r>
          </a:p>
        </p:txBody>
      </p:sp>
      <p:sp>
        <p:nvSpPr>
          <p:cNvPr id="257033" name="Rectangle 9"/>
          <p:cNvSpPr>
            <a:spLocks noGrp="1" noChangeArrowheads="1"/>
          </p:cNvSpPr>
          <p:nvPr>
            <p:ph type="body" idx="1"/>
          </p:nvPr>
        </p:nvSpPr>
        <p:spPr>
          <a:xfrm>
            <a:off x="2590800" y="990600"/>
            <a:ext cx="5181600" cy="5486400"/>
          </a:xfrm>
        </p:spPr>
        <p:txBody>
          <a:bodyPr/>
          <a:lstStyle/>
          <a:p>
            <a:r>
              <a:rPr lang="en-US" dirty="0"/>
              <a:t>On Christmas Day, 800, Pope Leo III dubbed Charles “Holy Roman Emperor,” in continuity with the rulers of ancient Rome.</a:t>
            </a:r>
          </a:p>
          <a:p>
            <a:r>
              <a:rPr lang="en-US" sz="3600" b="1" dirty="0"/>
              <a:t>The church had created an emperor.</a:t>
            </a:r>
          </a:p>
        </p:txBody>
      </p:sp>
    </p:spTree>
    <p:extLst>
      <p:ext uri="{BB962C8B-B14F-4D97-AF65-F5344CB8AC3E}">
        <p14:creationId xmlns:p14="http://schemas.microsoft.com/office/powerpoint/2010/main" val="1358672897"/>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91790676_03ebf725fb.jpg"/>
          <p:cNvPicPr>
            <a:picLocks noChangeAspect="1"/>
          </p:cNvPicPr>
          <p:nvPr/>
        </p:nvPicPr>
        <p:blipFill>
          <a:blip r:embed="rId2" cstate="print"/>
          <a:stretch>
            <a:fillRect/>
          </a:stretch>
        </p:blipFill>
        <p:spPr>
          <a:xfrm>
            <a:off x="1524000" y="30"/>
            <a:ext cx="9448800" cy="3276599"/>
          </a:xfrm>
          <a:prstGeom prst="rect">
            <a:avLst/>
          </a:prstGeom>
        </p:spPr>
      </p:pic>
      <p:pic>
        <p:nvPicPr>
          <p:cNvPr id="6" name="Picture 5" descr="chain-of-being_1_L.jpg"/>
          <p:cNvPicPr>
            <a:picLocks noChangeAspect="1"/>
          </p:cNvPicPr>
          <p:nvPr/>
        </p:nvPicPr>
        <p:blipFill>
          <a:blip r:embed="rId3" cstate="print"/>
          <a:stretch>
            <a:fillRect/>
          </a:stretch>
        </p:blipFill>
        <p:spPr>
          <a:xfrm>
            <a:off x="1524000" y="2819400"/>
            <a:ext cx="9829800" cy="6248400"/>
          </a:xfrm>
          <a:prstGeom prst="rect">
            <a:avLst/>
          </a:prstGeom>
        </p:spPr>
      </p:pic>
    </p:spTree>
    <p:extLst>
      <p:ext uri="{BB962C8B-B14F-4D97-AF65-F5344CB8AC3E}">
        <p14:creationId xmlns:p14="http://schemas.microsoft.com/office/powerpoint/2010/main" val="399010572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00200"/>
            <a:ext cx="9144000" cy="9220200"/>
          </a:xfrm>
          <a:prstGeom prst="rect">
            <a:avLst/>
          </a:prstGeom>
        </p:spPr>
      </p:pic>
      <p:sp>
        <p:nvSpPr>
          <p:cNvPr id="2" name="Rectangle 1"/>
          <p:cNvSpPr/>
          <p:nvPr/>
        </p:nvSpPr>
        <p:spPr>
          <a:xfrm>
            <a:off x="1524001" y="2967336"/>
            <a:ext cx="9144000" cy="2585323"/>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The Vortex of Reform: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1. Changes in Authority Relationships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2. Changes Conceptual @Physical Matter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   3. Changing Attitudes @Diversity &amp; Pluralism    </a:t>
            </a:r>
          </a:p>
        </p:txBody>
      </p:sp>
    </p:spTree>
    <p:extLst>
      <p:ext uri="{BB962C8B-B14F-4D97-AF65-F5344CB8AC3E}">
        <p14:creationId xmlns:p14="http://schemas.microsoft.com/office/powerpoint/2010/main" val="11179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1826" name="Rectangle 2"/>
          <p:cNvSpPr>
            <a:spLocks noGrp="1" noChangeArrowheads="1"/>
          </p:cNvSpPr>
          <p:nvPr>
            <p:ph type="title"/>
          </p:nvPr>
        </p:nvSpPr>
        <p:spPr>
          <a:xfrm>
            <a:off x="1828800" y="304800"/>
            <a:ext cx="8496300" cy="762000"/>
          </a:xfrm>
          <a:solidFill>
            <a:srgbClr val="FF9900"/>
          </a:solidFill>
          <a:ln/>
        </p:spPr>
        <p:txBody>
          <a:bodyPr/>
          <a:lstStyle/>
          <a:p>
            <a:r>
              <a:rPr lang="en-US" b="1">
                <a:solidFill>
                  <a:srgbClr val="CCCC00"/>
                </a:solidFill>
                <a:effectLst>
                  <a:outerShdw blurRad="38100" dist="38100" dir="2700000" algn="tl">
                    <a:srgbClr val="000000"/>
                  </a:outerShdw>
                </a:effectLst>
              </a:rPr>
              <a:t>Pretext:  Text Outside Of Context</a:t>
            </a:r>
          </a:p>
        </p:txBody>
      </p:sp>
      <p:sp>
        <p:nvSpPr>
          <p:cNvPr id="461827" name="Rectangle 3"/>
          <p:cNvSpPr>
            <a:spLocks noGrp="1" noChangeArrowheads="1"/>
          </p:cNvSpPr>
          <p:nvPr>
            <p:ph type="body" sz="half" idx="1"/>
          </p:nvPr>
        </p:nvSpPr>
        <p:spPr>
          <a:xfrm>
            <a:off x="1905000" y="1600200"/>
            <a:ext cx="8382000" cy="2667000"/>
          </a:xfrm>
          <a:solidFill>
            <a:srgbClr val="CCCC00"/>
          </a:solidFill>
        </p:spPr>
        <p:txBody>
          <a:bodyPr/>
          <a:lstStyle/>
          <a:p>
            <a:r>
              <a:rPr lang="en-US" sz="4400" b="1">
                <a:solidFill>
                  <a:srgbClr val="FF9900"/>
                </a:solidFill>
                <a:effectLst>
                  <a:outerShdw blurRad="38100" dist="38100" dir="2700000" algn="tl">
                    <a:srgbClr val="000000"/>
                  </a:outerShdw>
                </a:effectLst>
              </a:rPr>
              <a:t>Webster’s Definition Of Pretext:</a:t>
            </a:r>
            <a:r>
              <a:rPr lang="en-US" sz="4000" b="1">
                <a:solidFill>
                  <a:srgbClr val="FF9900"/>
                </a:solidFill>
                <a:effectLst>
                  <a:outerShdw blurRad="38100" dist="38100" dir="2700000" algn="tl">
                    <a:srgbClr val="000000"/>
                  </a:outerShdw>
                </a:effectLst>
              </a:rPr>
              <a:t>    </a:t>
            </a:r>
            <a:r>
              <a:rPr lang="en-US" sz="4000" i="1">
                <a:solidFill>
                  <a:srgbClr val="FF9900"/>
                </a:solidFill>
                <a:effectLst>
                  <a:outerShdw blurRad="38100" dist="38100" dir="2700000" algn="tl">
                    <a:srgbClr val="000000"/>
                  </a:outerShdw>
                </a:effectLst>
              </a:rPr>
              <a:t>A purpose or motive alleged or an appearance assumed in order to cloak the real intention or state of affairs.</a:t>
            </a:r>
          </a:p>
        </p:txBody>
      </p:sp>
      <p:sp>
        <p:nvSpPr>
          <p:cNvPr id="461828" name="Rectangle 4"/>
          <p:cNvSpPr>
            <a:spLocks noGrp="1" noChangeArrowheads="1"/>
          </p:cNvSpPr>
          <p:nvPr>
            <p:ph sz="half" idx="2"/>
          </p:nvPr>
        </p:nvSpPr>
        <p:spPr>
          <a:xfrm>
            <a:off x="1905000" y="4724400"/>
            <a:ext cx="8382000" cy="1752600"/>
          </a:xfrm>
          <a:ln>
            <a:solidFill>
              <a:srgbClr val="CCCC00"/>
            </a:solidFill>
          </a:ln>
        </p:spPr>
        <p:txBody>
          <a:bodyPr/>
          <a:lstStyle/>
          <a:p>
            <a:endParaRPr lang="en-US" sz="2800"/>
          </a:p>
        </p:txBody>
      </p:sp>
      <p:sp>
        <p:nvSpPr>
          <p:cNvPr id="461829" name="WordArt 5"/>
          <p:cNvSpPr>
            <a:spLocks noChangeArrowheads="1" noChangeShapeType="1" noTextEdit="1"/>
          </p:cNvSpPr>
          <p:nvPr/>
        </p:nvSpPr>
        <p:spPr bwMode="auto">
          <a:xfrm>
            <a:off x="2133600" y="4953000"/>
            <a:ext cx="7924800" cy="1295400"/>
          </a:xfrm>
          <a:prstGeom prst="rect">
            <a:avLst/>
          </a:prstGeom>
        </p:spPr>
        <p:txBody>
          <a:bodyPr wrap="none" fromWordArt="1">
            <a:prstTxWarp prst="textPlain">
              <a:avLst>
                <a:gd name="adj" fmla="val 4931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Previous To Pretext:  Fear &amp; Pride</a:t>
            </a:r>
          </a:p>
        </p:txBody>
      </p:sp>
      <p:sp>
        <p:nvSpPr>
          <p:cNvPr id="461830" name="Comment 6"/>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Hubris Followed By Nemesis – God Of Arrogance Precedes Goddess Of Vengeance </a:t>
            </a:r>
          </a:p>
        </p:txBody>
      </p:sp>
    </p:spTree>
    <p:extLst>
      <p:ext uri="{BB962C8B-B14F-4D97-AF65-F5344CB8AC3E}">
        <p14:creationId xmlns:p14="http://schemas.microsoft.com/office/powerpoint/2010/main" val="35095205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31555" name="Rectangle 3"/>
          <p:cNvSpPr>
            <a:spLocks noGrp="1" noChangeArrowheads="1"/>
          </p:cNvSpPr>
          <p:nvPr>
            <p:ph type="body" idx="1"/>
          </p:nvPr>
        </p:nvSpPr>
        <p:spPr>
          <a:xfrm>
            <a:off x="2209800" y="1143000"/>
            <a:ext cx="7772400" cy="5410200"/>
          </a:xfrm>
          <a:solidFill>
            <a:srgbClr val="FFFFFF"/>
          </a:solidFill>
        </p:spPr>
        <p:txBody>
          <a:bodyPr/>
          <a:lstStyle/>
          <a:p>
            <a:pPr>
              <a:lnSpc>
                <a:spcPct val="90000"/>
              </a:lnSpc>
            </a:pPr>
            <a:r>
              <a:rPr lang="en-US" sz="2800"/>
              <a:t>Brethren,</a:t>
            </a:r>
          </a:p>
          <a:p>
            <a:pPr>
              <a:lnSpc>
                <a:spcPct val="90000"/>
              </a:lnSpc>
            </a:pPr>
            <a:r>
              <a:rPr lang="en-US" sz="2800"/>
              <a:t>It is with the utmost humility that we inform you of a change of worship practices in your normal sacrificing.  </a:t>
            </a:r>
          </a:p>
          <a:p>
            <a:pPr>
              <a:lnSpc>
                <a:spcPct val="90000"/>
              </a:lnSpc>
            </a:pPr>
            <a:r>
              <a:rPr lang="en-US" sz="2800"/>
              <a:t>Be assured that we are bringing about this change only after much prayer and study.  </a:t>
            </a:r>
          </a:p>
          <a:p>
            <a:pPr>
              <a:lnSpc>
                <a:spcPct val="90000"/>
              </a:lnSpc>
            </a:pPr>
            <a:r>
              <a:rPr lang="en-US" sz="2800"/>
              <a:t>We have recently concluded an in-depth study of the Law as delivered by our brother Moses that covered 400 days.  (We might note that is ten times the length of time it took the Lord to impart this Law.)</a:t>
            </a:r>
          </a:p>
          <a:p>
            <a:pPr>
              <a:lnSpc>
                <a:spcPct val="90000"/>
              </a:lnSpc>
            </a:pPr>
            <a:r>
              <a:rPr lang="en-US" sz="2800"/>
              <a:t>We have decided to bring about a change in the type of fire used in worship.  </a:t>
            </a:r>
          </a:p>
        </p:txBody>
      </p:sp>
      <p:sp>
        <p:nvSpPr>
          <p:cNvPr id="4631556" name="WordArt 4"/>
          <p:cNvSpPr>
            <a:spLocks noChangeArrowheads="1" noChangeShapeType="1" noTextEdit="1"/>
          </p:cNvSpPr>
          <p:nvPr/>
        </p:nvSpPr>
        <p:spPr bwMode="auto">
          <a:xfrm>
            <a:off x="2209800" y="228600"/>
            <a:ext cx="7848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An Open Letter From Nadab and Abihu </a:t>
            </a:r>
          </a:p>
        </p:txBody>
      </p:sp>
    </p:spTree>
    <p:extLst>
      <p:ext uri="{BB962C8B-B14F-4D97-AF65-F5344CB8AC3E}">
        <p14:creationId xmlns:p14="http://schemas.microsoft.com/office/powerpoint/2010/main" val="173492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631556"/>
                                        </p:tgtEl>
                                        <p:attrNameLst>
                                          <p:attrName>style.visibility</p:attrName>
                                        </p:attrNameLst>
                                      </p:cBhvr>
                                      <p:to>
                                        <p:strVal val="visible"/>
                                      </p:to>
                                    </p:set>
                                    <p:anim calcmode="lin" valueType="num">
                                      <p:cBhvr additive="base">
                                        <p:cTn id="7" dur="5000" fill="hold"/>
                                        <p:tgtEl>
                                          <p:spTgt spid="4631556"/>
                                        </p:tgtEl>
                                        <p:attrNameLst>
                                          <p:attrName>ppt_x</p:attrName>
                                        </p:attrNameLst>
                                      </p:cBhvr>
                                      <p:tavLst>
                                        <p:tav tm="0">
                                          <p:val>
                                            <p:strVal val="#ppt_x"/>
                                          </p:val>
                                        </p:tav>
                                        <p:tav tm="100000">
                                          <p:val>
                                            <p:strVal val="#ppt_x"/>
                                          </p:val>
                                        </p:tav>
                                      </p:tavLst>
                                    </p:anim>
                                    <p:anim calcmode="lin" valueType="num">
                                      <p:cBhvr additive="base">
                                        <p:cTn id="8" dur="5000" fill="hold"/>
                                        <p:tgtEl>
                                          <p:spTgt spid="46315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4631555">
                                            <p:txEl>
                                              <p:pRg st="0" end="0"/>
                                            </p:txEl>
                                          </p:spTgt>
                                        </p:tgtEl>
                                        <p:attrNameLst>
                                          <p:attrName>style.visibility</p:attrName>
                                        </p:attrNameLst>
                                      </p:cBhvr>
                                      <p:to>
                                        <p:strVal val="visible"/>
                                      </p:to>
                                    </p:set>
                                    <p:anim to="" calcmode="lin" valueType="num">
                                      <p:cBhvr>
                                        <p:cTn id="13" dur="1" fill="hold"/>
                                        <p:tgtEl>
                                          <p:spTgt spid="4631555">
                                            <p:txEl>
                                              <p:pRg st="0" end="0"/>
                                            </p:txEl>
                                          </p:spTgt>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499"/>
                                          </p:stCondLst>
                                        </p:cTn>
                                        <p:tgtEl>
                                          <p:spTgt spid="4631555">
                                            <p:txEl>
                                              <p:pRg st="1" end="1"/>
                                            </p:txEl>
                                          </p:spTgt>
                                        </p:tgtEl>
                                        <p:attrNameLst>
                                          <p:attrName>style.visibility</p:attrName>
                                        </p:attrNameLst>
                                      </p:cBhvr>
                                      <p:to>
                                        <p:strVal val="visible"/>
                                      </p:to>
                                    </p:set>
                                    <p:anim to="" calcmode="lin" valueType="num">
                                      <p:cBhvr>
                                        <p:cTn id="18" dur="1" fill="hold"/>
                                        <p:tgtEl>
                                          <p:spTgt spid="4631555">
                                            <p:txEl>
                                              <p:pRg st="1" end="1"/>
                                            </p:txEl>
                                          </p:spTgt>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499"/>
                                          </p:stCondLst>
                                        </p:cTn>
                                        <p:tgtEl>
                                          <p:spTgt spid="4631555">
                                            <p:txEl>
                                              <p:pRg st="2" end="2"/>
                                            </p:txEl>
                                          </p:spTgt>
                                        </p:tgtEl>
                                        <p:attrNameLst>
                                          <p:attrName>style.visibility</p:attrName>
                                        </p:attrNameLst>
                                      </p:cBhvr>
                                      <p:to>
                                        <p:strVal val="visible"/>
                                      </p:to>
                                    </p:set>
                                    <p:anim to="" calcmode="lin" valueType="num">
                                      <p:cBhvr>
                                        <p:cTn id="23" dur="1" fill="hold"/>
                                        <p:tgtEl>
                                          <p:spTgt spid="4631555">
                                            <p:txEl>
                                              <p:pRg st="2" end="2"/>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499"/>
                                          </p:stCondLst>
                                        </p:cTn>
                                        <p:tgtEl>
                                          <p:spTgt spid="4631555">
                                            <p:txEl>
                                              <p:pRg st="3" end="3"/>
                                            </p:txEl>
                                          </p:spTgt>
                                        </p:tgtEl>
                                        <p:attrNameLst>
                                          <p:attrName>style.visibility</p:attrName>
                                        </p:attrNameLst>
                                      </p:cBhvr>
                                      <p:to>
                                        <p:strVal val="visible"/>
                                      </p:to>
                                    </p:set>
                                    <p:anim to="" calcmode="lin" valueType="num">
                                      <p:cBhvr>
                                        <p:cTn id="28" dur="1" fill="hold"/>
                                        <p:tgtEl>
                                          <p:spTgt spid="4631555">
                                            <p:txEl>
                                              <p:pRg st="3" end="3"/>
                                            </p:txEl>
                                          </p:spTgt>
                                        </p:tgtEl>
                                        <p:attrNameLst>
                                          <p:attrName/>
                                        </p:attrNameLst>
                                      </p:cBhvr>
                                    </p:anim>
                                  </p:childTnLst>
                                </p:cTn>
                              </p:par>
                            </p:childTnLst>
                          </p:cTn>
                        </p:par>
                      </p:childTnLst>
                    </p:cTn>
                  </p:par>
                  <p:par>
                    <p:cTn id="29" fill="hold">
                      <p:stCondLst>
                        <p:cond delay="indefinite"/>
                      </p:stCondLst>
                      <p:childTnLst>
                        <p:par>
                          <p:cTn id="30" fill="hold">
                            <p:stCondLst>
                              <p:cond delay="0"/>
                            </p:stCondLst>
                            <p:childTnLst>
                              <p:par>
                                <p:cTn id="31" presetID="24" presetClass="entr" presetSubtype="0" fill="hold" grpId="0" nodeType="clickEffect">
                                  <p:stCondLst>
                                    <p:cond delay="0"/>
                                  </p:stCondLst>
                                  <p:childTnLst>
                                    <p:set>
                                      <p:cBhvr>
                                        <p:cTn id="32" dur="1" fill="hold">
                                          <p:stCondLst>
                                            <p:cond delay="499"/>
                                          </p:stCondLst>
                                        </p:cTn>
                                        <p:tgtEl>
                                          <p:spTgt spid="4631555">
                                            <p:txEl>
                                              <p:pRg st="4" end="4"/>
                                            </p:txEl>
                                          </p:spTgt>
                                        </p:tgtEl>
                                        <p:attrNameLst>
                                          <p:attrName>style.visibility</p:attrName>
                                        </p:attrNameLst>
                                      </p:cBhvr>
                                      <p:to>
                                        <p:strVal val="visible"/>
                                      </p:to>
                                    </p:set>
                                    <p:anim to="" calcmode="lin" valueType="num">
                                      <p:cBhvr>
                                        <p:cTn id="33" dur="1" fill="hold"/>
                                        <p:tgtEl>
                                          <p:spTgt spid="463155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1555" grpId="0" build="p" autoUpdateAnimBg="0"/>
      <p:bldP spid="463155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938754" name="Rectangle 2">
            <a:extLst>
              <a:ext uri="{FF2B5EF4-FFF2-40B4-BE49-F238E27FC236}">
                <a16:creationId xmlns:a16="http://schemas.microsoft.com/office/drawing/2014/main" id="{96F98799-552A-493D-B5FC-AD9EDD689C70}"/>
              </a:ext>
            </a:extLst>
          </p:cNvPr>
          <p:cNvSpPr>
            <a:spLocks noGrp="1" noChangeArrowheads="1"/>
          </p:cNvSpPr>
          <p:nvPr>
            <p:ph type="title"/>
          </p:nvPr>
        </p:nvSpPr>
        <p:spPr>
          <a:xfrm>
            <a:off x="1524000" y="457200"/>
            <a:ext cx="6705600" cy="1371600"/>
          </a:xfrm>
        </p:spPr>
        <p:txBody>
          <a:bodyPr/>
          <a:lstStyle/>
          <a:p>
            <a:pPr eaLnBrk="1" hangingPunct="1">
              <a:defRPr/>
            </a:pPr>
            <a:r>
              <a:rPr lang="en-US" b="1">
                <a:solidFill>
                  <a:srgbClr val="3333FF"/>
                </a:solidFill>
                <a:effectLst>
                  <a:outerShdw blurRad="38100" dist="38100" dir="2700000" algn="tl">
                    <a:srgbClr val="C0C0C0"/>
                  </a:outerShdw>
                </a:effectLst>
              </a:rPr>
              <a:t>Borders </a:t>
            </a:r>
            <a:r>
              <a:rPr lang="en-US">
                <a:solidFill>
                  <a:srgbClr val="3333FF"/>
                </a:solidFill>
                <a:effectLst>
                  <a:outerShdw blurRad="38100" dist="38100" dir="2700000" algn="tl">
                    <a:srgbClr val="C0C0C0"/>
                  </a:outerShdw>
                </a:effectLst>
              </a:rPr>
              <a:t>Of God’s Word</a:t>
            </a:r>
          </a:p>
        </p:txBody>
      </p:sp>
      <p:sp>
        <p:nvSpPr>
          <p:cNvPr id="624643" name="Rectangle 3">
            <a:extLst>
              <a:ext uri="{FF2B5EF4-FFF2-40B4-BE49-F238E27FC236}">
                <a16:creationId xmlns:a16="http://schemas.microsoft.com/office/drawing/2014/main" id="{18A6365B-A1C7-44ED-9CF6-FA4342F290D0}"/>
              </a:ext>
            </a:extLst>
          </p:cNvPr>
          <p:cNvSpPr>
            <a:spLocks noGrp="1" noChangeArrowheads="1"/>
          </p:cNvSpPr>
          <p:nvPr>
            <p:ph type="body" idx="1"/>
          </p:nvPr>
        </p:nvSpPr>
        <p:spPr>
          <a:xfrm>
            <a:off x="1524000" y="1905000"/>
            <a:ext cx="6629400" cy="4953000"/>
          </a:xfrm>
        </p:spPr>
        <p:txBody>
          <a:bodyPr/>
          <a:lstStyle/>
          <a:p>
            <a:pPr lvl="1" eaLnBrk="1" hangingPunct="1">
              <a:buFontTx/>
              <a:buNone/>
            </a:pPr>
            <a:r>
              <a:rPr lang="en-US" altLang="en-US" sz="900">
                <a:solidFill>
                  <a:schemeClr val="accent1"/>
                </a:solidFill>
                <a:latin typeface="Comic Sans MS" panose="030F0702030302020204" pitchFamily="66" charset="0"/>
              </a:rPr>
              <a:t> </a:t>
            </a:r>
          </a:p>
          <a:p>
            <a:pPr lvl="1" eaLnBrk="1" hangingPunct="1"/>
            <a:endParaRPr lang="en-US" altLang="en-US" sz="900">
              <a:solidFill>
                <a:schemeClr val="accent1"/>
              </a:solidFill>
              <a:latin typeface="Comic Sans MS" panose="030F0702030302020204" pitchFamily="66" charset="0"/>
            </a:endParaRPr>
          </a:p>
          <a:p>
            <a:pPr eaLnBrk="1" hangingPunct="1">
              <a:buFontTx/>
              <a:buNone/>
            </a:pPr>
            <a:endParaRPr lang="en-US" altLang="en-US" sz="2800" b="1">
              <a:solidFill>
                <a:schemeClr val="accent1"/>
              </a:solidFill>
            </a:endParaRPr>
          </a:p>
        </p:txBody>
      </p:sp>
      <p:pic>
        <p:nvPicPr>
          <p:cNvPr id="4938756" name="Picture 4" descr="C:\Documents and Settings\Owner\My Documents\Educational Illustrations\bibleopen2.gif">
            <a:extLst>
              <a:ext uri="{FF2B5EF4-FFF2-40B4-BE49-F238E27FC236}">
                <a16:creationId xmlns:a16="http://schemas.microsoft.com/office/drawing/2014/main" id="{103E9054-8F9A-4E1F-BE1B-FF3AF77970A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981200"/>
            <a:ext cx="6019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122003"/>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nodeType="clickEffect">
                                  <p:stCondLst>
                                    <p:cond delay="0"/>
                                  </p:stCondLst>
                                  <p:childTnLst>
                                    <p:set>
                                      <p:cBhvr>
                                        <p:cTn id="6" dur="1" fill="hold">
                                          <p:stCondLst>
                                            <p:cond delay="0"/>
                                          </p:stCondLst>
                                        </p:cTn>
                                        <p:tgtEl>
                                          <p:spTgt spid="4938756"/>
                                        </p:tgtEl>
                                        <p:attrNameLst>
                                          <p:attrName>style.visibility</p:attrName>
                                        </p:attrNameLst>
                                      </p:cBhvr>
                                      <p:to>
                                        <p:strVal val="visible"/>
                                      </p:to>
                                    </p:set>
                                    <p:anim calcmode="lin" valueType="num">
                                      <p:cBhvr>
                                        <p:cTn id="7" dur="500" fill="hold"/>
                                        <p:tgtEl>
                                          <p:spTgt spid="4938756"/>
                                        </p:tgtEl>
                                        <p:attrNameLst>
                                          <p:attrName>ppt_x</p:attrName>
                                        </p:attrNameLst>
                                      </p:cBhvr>
                                      <p:tavLst>
                                        <p:tav tm="0">
                                          <p:val>
                                            <p:strVal val="#ppt_x"/>
                                          </p:val>
                                        </p:tav>
                                        <p:tav tm="100000">
                                          <p:val>
                                            <p:strVal val="#ppt_x"/>
                                          </p:val>
                                        </p:tav>
                                      </p:tavLst>
                                    </p:anim>
                                    <p:anim calcmode="lin" valueType="num">
                                      <p:cBhvr>
                                        <p:cTn id="8" dur="500" fill="hold"/>
                                        <p:tgtEl>
                                          <p:spTgt spid="4938756"/>
                                        </p:tgtEl>
                                        <p:attrNameLst>
                                          <p:attrName>ppt_y</p:attrName>
                                        </p:attrNameLst>
                                      </p:cBhvr>
                                      <p:tavLst>
                                        <p:tav tm="0">
                                          <p:val>
                                            <p:strVal val="#ppt_y-#ppt_h/2"/>
                                          </p:val>
                                        </p:tav>
                                        <p:tav tm="100000">
                                          <p:val>
                                            <p:strVal val="#ppt_y"/>
                                          </p:val>
                                        </p:tav>
                                      </p:tavLst>
                                    </p:anim>
                                    <p:anim calcmode="lin" valueType="num">
                                      <p:cBhvr>
                                        <p:cTn id="9" dur="500" fill="hold"/>
                                        <p:tgtEl>
                                          <p:spTgt spid="4938756"/>
                                        </p:tgtEl>
                                        <p:attrNameLst>
                                          <p:attrName>ppt_w</p:attrName>
                                        </p:attrNameLst>
                                      </p:cBhvr>
                                      <p:tavLst>
                                        <p:tav tm="0">
                                          <p:val>
                                            <p:strVal val="#ppt_w"/>
                                          </p:val>
                                        </p:tav>
                                        <p:tav tm="100000">
                                          <p:val>
                                            <p:strVal val="#ppt_w"/>
                                          </p:val>
                                        </p:tav>
                                      </p:tavLst>
                                    </p:anim>
                                    <p:anim calcmode="lin" valueType="num">
                                      <p:cBhvr>
                                        <p:cTn id="10" dur="500" fill="hold"/>
                                        <p:tgtEl>
                                          <p:spTgt spid="49387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32578" name="Rectangle 2"/>
          <p:cNvSpPr>
            <a:spLocks noGrp="1" noChangeArrowheads="1"/>
          </p:cNvSpPr>
          <p:nvPr>
            <p:ph type="body" idx="1"/>
          </p:nvPr>
        </p:nvSpPr>
        <p:spPr>
          <a:xfrm>
            <a:off x="2209800" y="1143000"/>
            <a:ext cx="7772400" cy="5257800"/>
          </a:xfrm>
          <a:solidFill>
            <a:srgbClr val="FFFFFF"/>
          </a:solidFill>
        </p:spPr>
        <p:txBody>
          <a:bodyPr/>
          <a:lstStyle/>
          <a:p>
            <a:pPr>
              <a:lnSpc>
                <a:spcPct val="90000"/>
              </a:lnSpc>
            </a:pPr>
            <a:r>
              <a:rPr lang="en-US" sz="2400"/>
              <a:t>We are aware that there is a standing tradition of using only one source of fire,  but we,  as holy priests,  do not feel obligated to blindly follow tradition.</a:t>
            </a:r>
          </a:p>
          <a:p>
            <a:pPr>
              <a:lnSpc>
                <a:spcPct val="90000"/>
              </a:lnSpc>
            </a:pPr>
            <a:r>
              <a:rPr lang="en-US" sz="2400"/>
              <a:t>Numerous polls of our worshipping clientele indicate the overwhelming opinion that they do not care where we get the fire used for their sacrifices as long as the service is conducted in a respectful and meaningful way.</a:t>
            </a:r>
          </a:p>
          <a:p>
            <a:pPr>
              <a:lnSpc>
                <a:spcPct val="90000"/>
              </a:lnSpc>
            </a:pPr>
            <a:r>
              <a:rPr lang="en-US" sz="2400"/>
              <a:t>We are in agreement with this growing majority,  as we cannot see how a change in fire will affect anything in the least about our sacrifices.  </a:t>
            </a:r>
          </a:p>
          <a:p>
            <a:pPr>
              <a:lnSpc>
                <a:spcPct val="90000"/>
              </a:lnSpc>
            </a:pPr>
            <a:r>
              <a:rPr lang="en-US" sz="2400"/>
              <a:t>The animal is still properly cooked,  the incense burned.</a:t>
            </a:r>
          </a:p>
          <a:p>
            <a:pPr>
              <a:lnSpc>
                <a:spcPct val="90000"/>
              </a:lnSpc>
            </a:pPr>
            <a:r>
              <a:rPr lang="en-US" sz="2400"/>
              <a:t>We are of the mind that were we to secretly substitute a different fire it would be impossible for any of the worshippers to know a change had taken place.</a:t>
            </a:r>
          </a:p>
          <a:p>
            <a:pPr>
              <a:lnSpc>
                <a:spcPct val="90000"/>
              </a:lnSpc>
              <a:buFontTx/>
              <a:buNone/>
            </a:pPr>
            <a:r>
              <a:rPr lang="en-US" sz="2800"/>
              <a:t>   </a:t>
            </a:r>
          </a:p>
          <a:p>
            <a:pPr>
              <a:lnSpc>
                <a:spcPct val="90000"/>
              </a:lnSpc>
            </a:pPr>
            <a:endParaRPr lang="en-US" sz="2800"/>
          </a:p>
        </p:txBody>
      </p:sp>
      <p:sp>
        <p:nvSpPr>
          <p:cNvPr id="4632579" name="WordArt 3"/>
          <p:cNvSpPr>
            <a:spLocks noChangeArrowheads="1" noChangeShapeType="1" noTextEdit="1"/>
          </p:cNvSpPr>
          <p:nvPr/>
        </p:nvSpPr>
        <p:spPr bwMode="auto">
          <a:xfrm>
            <a:off x="2209800" y="228600"/>
            <a:ext cx="7848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An Open Letter From Nadab and Abihu </a:t>
            </a:r>
          </a:p>
        </p:txBody>
      </p:sp>
    </p:spTree>
    <p:extLst>
      <p:ext uri="{BB962C8B-B14F-4D97-AF65-F5344CB8AC3E}">
        <p14:creationId xmlns:p14="http://schemas.microsoft.com/office/powerpoint/2010/main" val="15864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4632578">
                                            <p:txEl>
                                              <p:pRg st="0" end="0"/>
                                            </p:txEl>
                                          </p:spTgt>
                                        </p:tgtEl>
                                        <p:attrNameLst>
                                          <p:attrName>style.visibility</p:attrName>
                                        </p:attrNameLst>
                                      </p:cBhvr>
                                      <p:to>
                                        <p:strVal val="visible"/>
                                      </p:to>
                                    </p:set>
                                    <p:anim calcmode="lin" valueType="num">
                                      <p:cBhvr>
                                        <p:cTn id="7" dur="500" fill="hold"/>
                                        <p:tgtEl>
                                          <p:spTgt spid="4632578">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4632578">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632578">
                                            <p:txEl>
                                              <p:pRg st="1" end="1"/>
                                            </p:txEl>
                                          </p:spTgt>
                                        </p:tgtEl>
                                        <p:attrNameLst>
                                          <p:attrName>style.visibility</p:attrName>
                                        </p:attrNameLst>
                                      </p:cBhvr>
                                      <p:to>
                                        <p:strVal val="visible"/>
                                      </p:to>
                                    </p:set>
                                    <p:anim calcmode="lin" valueType="num">
                                      <p:cBhvr>
                                        <p:cTn id="13" dur="500" fill="hold"/>
                                        <p:tgtEl>
                                          <p:spTgt spid="4632578">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4632578">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4632578">
                                            <p:txEl>
                                              <p:pRg st="2" end="2"/>
                                            </p:txEl>
                                          </p:spTgt>
                                        </p:tgtEl>
                                        <p:attrNameLst>
                                          <p:attrName>style.visibility</p:attrName>
                                        </p:attrNameLst>
                                      </p:cBhvr>
                                      <p:to>
                                        <p:strVal val="visible"/>
                                      </p:to>
                                    </p:set>
                                    <p:anim calcmode="lin" valueType="num">
                                      <p:cBhvr>
                                        <p:cTn id="19" dur="500" fill="hold"/>
                                        <p:tgtEl>
                                          <p:spTgt spid="4632578">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4632578">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4632578">
                                            <p:txEl>
                                              <p:pRg st="3" end="3"/>
                                            </p:txEl>
                                          </p:spTgt>
                                        </p:tgtEl>
                                        <p:attrNameLst>
                                          <p:attrName>style.visibility</p:attrName>
                                        </p:attrNameLst>
                                      </p:cBhvr>
                                      <p:to>
                                        <p:strVal val="visible"/>
                                      </p:to>
                                    </p:set>
                                    <p:anim calcmode="lin" valueType="num">
                                      <p:cBhvr>
                                        <p:cTn id="25" dur="500" fill="hold"/>
                                        <p:tgtEl>
                                          <p:spTgt spid="4632578">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4632578">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4632578">
                                            <p:txEl>
                                              <p:pRg st="4" end="4"/>
                                            </p:txEl>
                                          </p:spTgt>
                                        </p:tgtEl>
                                        <p:attrNameLst>
                                          <p:attrName>style.visibility</p:attrName>
                                        </p:attrNameLst>
                                      </p:cBhvr>
                                      <p:to>
                                        <p:strVal val="visible"/>
                                      </p:to>
                                    </p:set>
                                    <p:anim calcmode="lin" valueType="num">
                                      <p:cBhvr>
                                        <p:cTn id="31" dur="500" fill="hold"/>
                                        <p:tgtEl>
                                          <p:spTgt spid="4632578">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4632578">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4632578">
                                            <p:txEl>
                                              <p:pRg st="5" end="5"/>
                                            </p:txEl>
                                          </p:spTgt>
                                        </p:tgtEl>
                                        <p:attrNameLst>
                                          <p:attrName>style.visibility</p:attrName>
                                        </p:attrNameLst>
                                      </p:cBhvr>
                                      <p:to>
                                        <p:strVal val="visible"/>
                                      </p:to>
                                    </p:set>
                                    <p:anim calcmode="lin" valueType="num">
                                      <p:cBhvr>
                                        <p:cTn id="37" dur="500" fill="hold"/>
                                        <p:tgtEl>
                                          <p:spTgt spid="4632578">
                                            <p:txEl>
                                              <p:pRg st="5" end="5"/>
                                            </p:txEl>
                                          </p:spTgt>
                                        </p:tgtEl>
                                        <p:attrNameLst>
                                          <p:attrName>ppt_w</p:attrName>
                                        </p:attrNameLst>
                                      </p:cBhvr>
                                      <p:tavLst>
                                        <p:tav tm="0">
                                          <p:val>
                                            <p:strVal val="2/3*#ppt_w"/>
                                          </p:val>
                                        </p:tav>
                                        <p:tav tm="100000">
                                          <p:val>
                                            <p:strVal val="#ppt_w"/>
                                          </p:val>
                                        </p:tav>
                                      </p:tavLst>
                                    </p:anim>
                                    <p:anim calcmode="lin" valueType="num">
                                      <p:cBhvr>
                                        <p:cTn id="38" dur="500" fill="hold"/>
                                        <p:tgtEl>
                                          <p:spTgt spid="4632578">
                                            <p:txEl>
                                              <p:pRg st="5" end="5"/>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2578" grpId="0" build="p"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33602" name="Rectangle 2"/>
          <p:cNvSpPr>
            <a:spLocks noGrp="1" noChangeArrowheads="1"/>
          </p:cNvSpPr>
          <p:nvPr>
            <p:ph type="body" idx="1"/>
          </p:nvPr>
        </p:nvSpPr>
        <p:spPr>
          <a:xfrm>
            <a:off x="2209800" y="990600"/>
            <a:ext cx="7772400" cy="5638800"/>
          </a:xfrm>
          <a:solidFill>
            <a:srgbClr val="FFFFFF"/>
          </a:solidFill>
        </p:spPr>
        <p:txBody>
          <a:bodyPr/>
          <a:lstStyle/>
          <a:p>
            <a:pPr>
              <a:lnSpc>
                <a:spcPct val="90000"/>
              </a:lnSpc>
            </a:pPr>
            <a:r>
              <a:rPr lang="en-US" sz="2400"/>
              <a:t>Besides all this,  we became aware of the fact that nowhere in the Law does the Lord forbid the use of what some of our detractors have referred to as “strange fire.”</a:t>
            </a:r>
          </a:p>
          <a:p>
            <a:pPr>
              <a:lnSpc>
                <a:spcPct val="90000"/>
              </a:lnSpc>
            </a:pPr>
            <a:r>
              <a:rPr lang="en-US" sz="2400"/>
              <a:t>We feel that the lack of such a restriction was meant to give us freedom.  For those who disagree,  we would ask you to show us any place in the Law that tells us we cannot do something the Lord has not seen fit to condemn.  We are simply asking,  “Where does it say we cannot do this?”  </a:t>
            </a:r>
          </a:p>
          <a:p>
            <a:pPr>
              <a:lnSpc>
                <a:spcPct val="90000"/>
              </a:lnSpc>
            </a:pPr>
            <a:r>
              <a:rPr lang="en-US" sz="2400"/>
              <a:t>We also wish to point out that the congregation of Israel is the only religious group in the known world that willingly limits itself to only one kind of fire.</a:t>
            </a:r>
          </a:p>
          <a:p>
            <a:pPr>
              <a:lnSpc>
                <a:spcPct val="90000"/>
              </a:lnSpc>
            </a:pPr>
            <a:r>
              <a:rPr lang="en-US" sz="2400"/>
              <a:t>We have become the laughingstock of the land of Canaan and have been ridiculed openly by many groups.</a:t>
            </a:r>
          </a:p>
          <a:p>
            <a:pPr>
              <a:lnSpc>
                <a:spcPct val="90000"/>
              </a:lnSpc>
            </a:pPr>
            <a:r>
              <a:rPr lang="en-US" sz="2400"/>
              <a:t>This “only-one-fire” self-righteous policy has alienated us from everyone else.  We believe this change will open up many fellowship opportunities.</a:t>
            </a:r>
            <a:endParaRPr lang="en-US" sz="2800"/>
          </a:p>
          <a:p>
            <a:pPr>
              <a:lnSpc>
                <a:spcPct val="90000"/>
              </a:lnSpc>
            </a:pPr>
            <a:endParaRPr lang="en-US" sz="2800"/>
          </a:p>
          <a:p>
            <a:pPr>
              <a:lnSpc>
                <a:spcPct val="90000"/>
              </a:lnSpc>
              <a:buFontTx/>
              <a:buNone/>
            </a:pPr>
            <a:r>
              <a:rPr lang="en-US" sz="2800"/>
              <a:t> </a:t>
            </a:r>
          </a:p>
          <a:p>
            <a:pPr>
              <a:lnSpc>
                <a:spcPct val="90000"/>
              </a:lnSpc>
            </a:pPr>
            <a:endParaRPr lang="en-US" sz="2800"/>
          </a:p>
        </p:txBody>
      </p:sp>
      <p:sp>
        <p:nvSpPr>
          <p:cNvPr id="4633603" name="WordArt 3"/>
          <p:cNvSpPr>
            <a:spLocks noChangeArrowheads="1" noChangeShapeType="1" noTextEdit="1"/>
          </p:cNvSpPr>
          <p:nvPr/>
        </p:nvSpPr>
        <p:spPr bwMode="auto">
          <a:xfrm>
            <a:off x="2209800" y="228600"/>
            <a:ext cx="7848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An Open Letter From Nadab and Abihu </a:t>
            </a:r>
          </a:p>
        </p:txBody>
      </p:sp>
    </p:spTree>
    <p:extLst>
      <p:ext uri="{BB962C8B-B14F-4D97-AF65-F5344CB8AC3E}">
        <p14:creationId xmlns:p14="http://schemas.microsoft.com/office/powerpoint/2010/main" val="242081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4633602">
                                            <p:txEl>
                                              <p:pRg st="0" end="0"/>
                                            </p:txEl>
                                          </p:spTgt>
                                        </p:tgtEl>
                                        <p:attrNameLst>
                                          <p:attrName>style.visibility</p:attrName>
                                        </p:attrNameLst>
                                      </p:cBhvr>
                                      <p:to>
                                        <p:strVal val="visible"/>
                                      </p:to>
                                    </p:set>
                                    <p:anim calcmode="lin" valueType="num">
                                      <p:cBhvr>
                                        <p:cTn id="7" dur="500" fill="hold"/>
                                        <p:tgtEl>
                                          <p:spTgt spid="4633602">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4633602">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633602">
                                            <p:txEl>
                                              <p:pRg st="1" end="1"/>
                                            </p:txEl>
                                          </p:spTgt>
                                        </p:tgtEl>
                                        <p:attrNameLst>
                                          <p:attrName>style.visibility</p:attrName>
                                        </p:attrNameLst>
                                      </p:cBhvr>
                                      <p:to>
                                        <p:strVal val="visible"/>
                                      </p:to>
                                    </p:set>
                                    <p:anim calcmode="lin" valueType="num">
                                      <p:cBhvr>
                                        <p:cTn id="13" dur="500" fill="hold"/>
                                        <p:tgtEl>
                                          <p:spTgt spid="4633602">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4633602">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4633602">
                                            <p:txEl>
                                              <p:pRg st="2" end="2"/>
                                            </p:txEl>
                                          </p:spTgt>
                                        </p:tgtEl>
                                        <p:attrNameLst>
                                          <p:attrName>style.visibility</p:attrName>
                                        </p:attrNameLst>
                                      </p:cBhvr>
                                      <p:to>
                                        <p:strVal val="visible"/>
                                      </p:to>
                                    </p:set>
                                    <p:anim calcmode="lin" valueType="num">
                                      <p:cBhvr>
                                        <p:cTn id="19" dur="500" fill="hold"/>
                                        <p:tgtEl>
                                          <p:spTgt spid="4633602">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4633602">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4633602">
                                            <p:txEl>
                                              <p:pRg st="3" end="3"/>
                                            </p:txEl>
                                          </p:spTgt>
                                        </p:tgtEl>
                                        <p:attrNameLst>
                                          <p:attrName>style.visibility</p:attrName>
                                        </p:attrNameLst>
                                      </p:cBhvr>
                                      <p:to>
                                        <p:strVal val="visible"/>
                                      </p:to>
                                    </p:set>
                                    <p:anim calcmode="lin" valueType="num">
                                      <p:cBhvr>
                                        <p:cTn id="25" dur="500" fill="hold"/>
                                        <p:tgtEl>
                                          <p:spTgt spid="4633602">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4633602">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4633602">
                                            <p:txEl>
                                              <p:pRg st="4" end="4"/>
                                            </p:txEl>
                                          </p:spTgt>
                                        </p:tgtEl>
                                        <p:attrNameLst>
                                          <p:attrName>style.visibility</p:attrName>
                                        </p:attrNameLst>
                                      </p:cBhvr>
                                      <p:to>
                                        <p:strVal val="visible"/>
                                      </p:to>
                                    </p:set>
                                    <p:anim calcmode="lin" valueType="num">
                                      <p:cBhvr>
                                        <p:cTn id="31" dur="500" fill="hold"/>
                                        <p:tgtEl>
                                          <p:spTgt spid="4633602">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4633602">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4633602">
                                            <p:txEl>
                                              <p:pRg st="6" end="6"/>
                                            </p:txEl>
                                          </p:spTgt>
                                        </p:tgtEl>
                                        <p:attrNameLst>
                                          <p:attrName>style.visibility</p:attrName>
                                        </p:attrNameLst>
                                      </p:cBhvr>
                                      <p:to>
                                        <p:strVal val="visible"/>
                                      </p:to>
                                    </p:set>
                                    <p:anim calcmode="lin" valueType="num">
                                      <p:cBhvr>
                                        <p:cTn id="37" dur="500" fill="hold"/>
                                        <p:tgtEl>
                                          <p:spTgt spid="4633602">
                                            <p:txEl>
                                              <p:pRg st="6" end="6"/>
                                            </p:txEl>
                                          </p:spTgt>
                                        </p:tgtEl>
                                        <p:attrNameLst>
                                          <p:attrName>ppt_w</p:attrName>
                                        </p:attrNameLst>
                                      </p:cBhvr>
                                      <p:tavLst>
                                        <p:tav tm="0">
                                          <p:val>
                                            <p:strVal val="2/3*#ppt_w"/>
                                          </p:val>
                                        </p:tav>
                                        <p:tav tm="100000">
                                          <p:val>
                                            <p:strVal val="#ppt_w"/>
                                          </p:val>
                                        </p:tav>
                                      </p:tavLst>
                                    </p:anim>
                                    <p:anim calcmode="lin" valueType="num">
                                      <p:cBhvr>
                                        <p:cTn id="38" dur="500" fill="hold"/>
                                        <p:tgtEl>
                                          <p:spTgt spid="4633602">
                                            <p:txEl>
                                              <p:pRg st="6" end="6"/>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3602"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34626" name="Rectangle 2"/>
          <p:cNvSpPr>
            <a:spLocks noGrp="1" noChangeArrowheads="1"/>
          </p:cNvSpPr>
          <p:nvPr>
            <p:ph type="body" idx="1"/>
          </p:nvPr>
        </p:nvSpPr>
        <p:spPr>
          <a:xfrm>
            <a:off x="2057400" y="990600"/>
            <a:ext cx="8001000" cy="5638800"/>
          </a:xfrm>
          <a:solidFill>
            <a:srgbClr val="FFFFFF"/>
          </a:solidFill>
        </p:spPr>
        <p:txBody>
          <a:bodyPr/>
          <a:lstStyle/>
          <a:p>
            <a:pPr>
              <a:lnSpc>
                <a:spcPct val="90000"/>
              </a:lnSpc>
            </a:pPr>
            <a:r>
              <a:rPr lang="en-US" sz="2400"/>
              <a:t>Now,  to set the minds of some of you at ease,  we will continue to offer a traditional service using the old-fashion fire as well as this progressive service with the new fire.</a:t>
            </a:r>
          </a:p>
          <a:p>
            <a:pPr>
              <a:lnSpc>
                <a:spcPct val="90000"/>
              </a:lnSpc>
            </a:pPr>
            <a:r>
              <a:rPr lang="en-US" sz="2400"/>
              <a:t>As a matter of fact,  we may occasionally use the old fire in our progressive service for special feast days.</a:t>
            </a:r>
          </a:p>
          <a:p>
            <a:pPr>
              <a:lnSpc>
                <a:spcPct val="90000"/>
              </a:lnSpc>
            </a:pPr>
            <a:r>
              <a:rPr lang="en-US" sz="2400"/>
              <a:t>In this way we hope that our older citizens are still comfortable even though they dogmatically insist on a worship style which is declining and we believe to be stunting our growth.</a:t>
            </a:r>
          </a:p>
          <a:p>
            <a:pPr>
              <a:lnSpc>
                <a:spcPct val="90000"/>
              </a:lnSpc>
            </a:pPr>
            <a:r>
              <a:rPr lang="en-US" sz="2400"/>
              <a:t>Consider the freedom this new practice affords us!</a:t>
            </a:r>
          </a:p>
          <a:p>
            <a:pPr>
              <a:lnSpc>
                <a:spcPct val="90000"/>
              </a:lnSpc>
            </a:pPr>
            <a:r>
              <a:rPr lang="en-US" sz="2400"/>
              <a:t>We will no longer have the expense of maintaining a constant fire in one location.</a:t>
            </a:r>
          </a:p>
          <a:p>
            <a:pPr>
              <a:lnSpc>
                <a:spcPct val="90000"/>
              </a:lnSpc>
            </a:pPr>
            <a:r>
              <a:rPr lang="en-US" sz="2400"/>
              <a:t>This will also make it possible to appeal to a younger audience as we discover more entertaining ways to “light  the fire” of our assemblies.  (We hope you caught the little play on words there!)</a:t>
            </a:r>
          </a:p>
          <a:p>
            <a:pPr>
              <a:lnSpc>
                <a:spcPct val="90000"/>
              </a:lnSpc>
            </a:pPr>
            <a:endParaRPr lang="en-US" sz="2400"/>
          </a:p>
          <a:p>
            <a:pPr>
              <a:lnSpc>
                <a:spcPct val="90000"/>
              </a:lnSpc>
              <a:buFontTx/>
              <a:buNone/>
            </a:pPr>
            <a:r>
              <a:rPr lang="en-US" sz="2400"/>
              <a:t>    </a:t>
            </a:r>
            <a:endParaRPr lang="en-US" sz="2800"/>
          </a:p>
        </p:txBody>
      </p:sp>
      <p:sp>
        <p:nvSpPr>
          <p:cNvPr id="4634627" name="WordArt 3"/>
          <p:cNvSpPr>
            <a:spLocks noChangeArrowheads="1" noChangeShapeType="1" noTextEdit="1"/>
          </p:cNvSpPr>
          <p:nvPr/>
        </p:nvSpPr>
        <p:spPr bwMode="auto">
          <a:xfrm>
            <a:off x="2209800" y="228600"/>
            <a:ext cx="7848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An Open Letter From Nadab and Abihu </a:t>
            </a:r>
          </a:p>
        </p:txBody>
      </p:sp>
    </p:spTree>
    <p:extLst>
      <p:ext uri="{BB962C8B-B14F-4D97-AF65-F5344CB8AC3E}">
        <p14:creationId xmlns:p14="http://schemas.microsoft.com/office/powerpoint/2010/main" val="319507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4634626">
                                            <p:txEl>
                                              <p:pRg st="0" end="0"/>
                                            </p:txEl>
                                          </p:spTgt>
                                        </p:tgtEl>
                                        <p:attrNameLst>
                                          <p:attrName>style.visibility</p:attrName>
                                        </p:attrNameLst>
                                      </p:cBhvr>
                                      <p:to>
                                        <p:strVal val="visible"/>
                                      </p:to>
                                    </p:set>
                                    <p:anim calcmode="lin" valueType="num">
                                      <p:cBhvr>
                                        <p:cTn id="7" dur="500" fill="hold"/>
                                        <p:tgtEl>
                                          <p:spTgt spid="4634626">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4634626">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634626">
                                            <p:txEl>
                                              <p:pRg st="1" end="1"/>
                                            </p:txEl>
                                          </p:spTgt>
                                        </p:tgtEl>
                                        <p:attrNameLst>
                                          <p:attrName>style.visibility</p:attrName>
                                        </p:attrNameLst>
                                      </p:cBhvr>
                                      <p:to>
                                        <p:strVal val="visible"/>
                                      </p:to>
                                    </p:set>
                                    <p:anim calcmode="lin" valueType="num">
                                      <p:cBhvr>
                                        <p:cTn id="13" dur="500" fill="hold"/>
                                        <p:tgtEl>
                                          <p:spTgt spid="4634626">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4634626">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4634626">
                                            <p:txEl>
                                              <p:pRg st="2" end="2"/>
                                            </p:txEl>
                                          </p:spTgt>
                                        </p:tgtEl>
                                        <p:attrNameLst>
                                          <p:attrName>style.visibility</p:attrName>
                                        </p:attrNameLst>
                                      </p:cBhvr>
                                      <p:to>
                                        <p:strVal val="visible"/>
                                      </p:to>
                                    </p:set>
                                    <p:anim calcmode="lin" valueType="num">
                                      <p:cBhvr>
                                        <p:cTn id="19" dur="500" fill="hold"/>
                                        <p:tgtEl>
                                          <p:spTgt spid="4634626">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4634626">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4634626">
                                            <p:txEl>
                                              <p:pRg st="3" end="3"/>
                                            </p:txEl>
                                          </p:spTgt>
                                        </p:tgtEl>
                                        <p:attrNameLst>
                                          <p:attrName>style.visibility</p:attrName>
                                        </p:attrNameLst>
                                      </p:cBhvr>
                                      <p:to>
                                        <p:strVal val="visible"/>
                                      </p:to>
                                    </p:set>
                                    <p:anim calcmode="lin" valueType="num">
                                      <p:cBhvr>
                                        <p:cTn id="25" dur="500" fill="hold"/>
                                        <p:tgtEl>
                                          <p:spTgt spid="4634626">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4634626">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4634626">
                                            <p:txEl>
                                              <p:pRg st="4" end="4"/>
                                            </p:txEl>
                                          </p:spTgt>
                                        </p:tgtEl>
                                        <p:attrNameLst>
                                          <p:attrName>style.visibility</p:attrName>
                                        </p:attrNameLst>
                                      </p:cBhvr>
                                      <p:to>
                                        <p:strVal val="visible"/>
                                      </p:to>
                                    </p:set>
                                    <p:anim calcmode="lin" valueType="num">
                                      <p:cBhvr>
                                        <p:cTn id="31" dur="500" fill="hold"/>
                                        <p:tgtEl>
                                          <p:spTgt spid="4634626">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4634626">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4634626">
                                            <p:txEl>
                                              <p:pRg st="5" end="5"/>
                                            </p:txEl>
                                          </p:spTgt>
                                        </p:tgtEl>
                                        <p:attrNameLst>
                                          <p:attrName>style.visibility</p:attrName>
                                        </p:attrNameLst>
                                      </p:cBhvr>
                                      <p:to>
                                        <p:strVal val="visible"/>
                                      </p:to>
                                    </p:set>
                                    <p:anim calcmode="lin" valueType="num">
                                      <p:cBhvr>
                                        <p:cTn id="37" dur="500" fill="hold"/>
                                        <p:tgtEl>
                                          <p:spTgt spid="4634626">
                                            <p:txEl>
                                              <p:pRg st="5" end="5"/>
                                            </p:txEl>
                                          </p:spTgt>
                                        </p:tgtEl>
                                        <p:attrNameLst>
                                          <p:attrName>ppt_w</p:attrName>
                                        </p:attrNameLst>
                                      </p:cBhvr>
                                      <p:tavLst>
                                        <p:tav tm="0">
                                          <p:val>
                                            <p:strVal val="2/3*#ppt_w"/>
                                          </p:val>
                                        </p:tav>
                                        <p:tav tm="100000">
                                          <p:val>
                                            <p:strVal val="#ppt_w"/>
                                          </p:val>
                                        </p:tav>
                                      </p:tavLst>
                                    </p:anim>
                                    <p:anim calcmode="lin" valueType="num">
                                      <p:cBhvr>
                                        <p:cTn id="38" dur="500" fill="hold"/>
                                        <p:tgtEl>
                                          <p:spTgt spid="4634626">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4634626">
                                            <p:txEl>
                                              <p:pRg st="7" end="7"/>
                                            </p:txEl>
                                          </p:spTgt>
                                        </p:tgtEl>
                                        <p:attrNameLst>
                                          <p:attrName>style.visibility</p:attrName>
                                        </p:attrNameLst>
                                      </p:cBhvr>
                                      <p:to>
                                        <p:strVal val="visible"/>
                                      </p:to>
                                    </p:set>
                                    <p:anim calcmode="lin" valueType="num">
                                      <p:cBhvr>
                                        <p:cTn id="43" dur="500" fill="hold"/>
                                        <p:tgtEl>
                                          <p:spTgt spid="4634626">
                                            <p:txEl>
                                              <p:pRg st="7" end="7"/>
                                            </p:txEl>
                                          </p:spTgt>
                                        </p:tgtEl>
                                        <p:attrNameLst>
                                          <p:attrName>ppt_w</p:attrName>
                                        </p:attrNameLst>
                                      </p:cBhvr>
                                      <p:tavLst>
                                        <p:tav tm="0">
                                          <p:val>
                                            <p:strVal val="2/3*#ppt_w"/>
                                          </p:val>
                                        </p:tav>
                                        <p:tav tm="100000">
                                          <p:val>
                                            <p:strVal val="#ppt_w"/>
                                          </p:val>
                                        </p:tav>
                                      </p:tavLst>
                                    </p:anim>
                                    <p:anim calcmode="lin" valueType="num">
                                      <p:cBhvr>
                                        <p:cTn id="44" dur="500" fill="hold"/>
                                        <p:tgtEl>
                                          <p:spTgt spid="4634626">
                                            <p:txEl>
                                              <p:pRg st="7" end="7"/>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4626" grpId="0" build="p"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635650" name="Rectangle 2"/>
          <p:cNvSpPr>
            <a:spLocks noGrp="1" noChangeArrowheads="1"/>
          </p:cNvSpPr>
          <p:nvPr>
            <p:ph type="body" idx="1"/>
          </p:nvPr>
        </p:nvSpPr>
        <p:spPr>
          <a:xfrm>
            <a:off x="2057400" y="990600"/>
            <a:ext cx="8001000" cy="5638800"/>
          </a:xfrm>
          <a:solidFill>
            <a:srgbClr val="FFFFFF"/>
          </a:solidFill>
        </p:spPr>
        <p:txBody>
          <a:bodyPr/>
          <a:lstStyle/>
          <a:p>
            <a:r>
              <a:rPr lang="en-US" sz="2400"/>
              <a:t>For those that still oppose the use of new fire,  we ask you not to be judgmental of new ideas.</a:t>
            </a:r>
          </a:p>
          <a:p>
            <a:r>
              <a:rPr lang="en-US" sz="2400"/>
              <a:t>We also hope you will not use this change as a excuse to divide our people or stir up trouble within the congregation.</a:t>
            </a:r>
          </a:p>
          <a:p>
            <a:r>
              <a:rPr lang="en-US" sz="2400"/>
              <a:t>We remind you that this has been well thought out and the majority of elders have signed on with us.</a:t>
            </a:r>
          </a:p>
          <a:p>
            <a:r>
              <a:rPr lang="en-US" sz="2400"/>
              <a:t>It is true we have not included our father Aaron in this deliberation;  but we were well aware of his tradition-bound views and still plan to leave him in charge of doing the traditional service anyway.</a:t>
            </a:r>
          </a:p>
          <a:p>
            <a:r>
              <a:rPr lang="en-US" sz="2400"/>
              <a:t>We also have not consulted Moses,  but his humility is well known and we are confident he will want to uphold the majority decision in this effort to improve our worship.</a:t>
            </a:r>
          </a:p>
          <a:p>
            <a:pPr>
              <a:buFontTx/>
              <a:buNone/>
            </a:pPr>
            <a:r>
              <a:rPr lang="en-US" sz="2400">
                <a:solidFill>
                  <a:srgbClr val="660033"/>
                </a:solidFill>
              </a:rPr>
              <a:t>                          -  David Brassfield,  Forthright Magazine</a:t>
            </a:r>
            <a:r>
              <a:rPr lang="en-US" sz="2400"/>
              <a:t>  </a:t>
            </a:r>
            <a:endParaRPr lang="en-US" sz="2800"/>
          </a:p>
        </p:txBody>
      </p:sp>
      <p:sp>
        <p:nvSpPr>
          <p:cNvPr id="4635651" name="WordArt 3"/>
          <p:cNvSpPr>
            <a:spLocks noChangeArrowheads="1" noChangeShapeType="1" noTextEdit="1"/>
          </p:cNvSpPr>
          <p:nvPr/>
        </p:nvSpPr>
        <p:spPr bwMode="auto">
          <a:xfrm>
            <a:off x="2209800" y="228600"/>
            <a:ext cx="7848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000000"/>
                  </a:solidFill>
                  <a:round/>
                  <a:headEnd/>
                  <a:tailEnd/>
                </a:ln>
                <a:solidFill>
                  <a:srgbClr val="FFFFFF"/>
                </a:solidFill>
                <a:effectLst/>
                <a:uLnTx/>
                <a:uFillTx/>
                <a:latin typeface="Arial Black"/>
                <a:ea typeface="+mn-ea"/>
                <a:cs typeface="+mn-cs"/>
              </a:rPr>
              <a:t>An Open Letter From Nadab and Abihu </a:t>
            </a:r>
          </a:p>
        </p:txBody>
      </p:sp>
    </p:spTree>
    <p:extLst>
      <p:ext uri="{BB962C8B-B14F-4D97-AF65-F5344CB8AC3E}">
        <p14:creationId xmlns:p14="http://schemas.microsoft.com/office/powerpoint/2010/main" val="190634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4635650">
                                            <p:txEl>
                                              <p:pRg st="0" end="0"/>
                                            </p:txEl>
                                          </p:spTgt>
                                        </p:tgtEl>
                                        <p:attrNameLst>
                                          <p:attrName>style.visibility</p:attrName>
                                        </p:attrNameLst>
                                      </p:cBhvr>
                                      <p:to>
                                        <p:strVal val="visible"/>
                                      </p:to>
                                    </p:set>
                                    <p:anim calcmode="lin" valueType="num">
                                      <p:cBhvr>
                                        <p:cTn id="7" dur="500" fill="hold"/>
                                        <p:tgtEl>
                                          <p:spTgt spid="4635650">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4635650">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4635650">
                                            <p:txEl>
                                              <p:pRg st="1" end="1"/>
                                            </p:txEl>
                                          </p:spTgt>
                                        </p:tgtEl>
                                        <p:attrNameLst>
                                          <p:attrName>style.visibility</p:attrName>
                                        </p:attrNameLst>
                                      </p:cBhvr>
                                      <p:to>
                                        <p:strVal val="visible"/>
                                      </p:to>
                                    </p:set>
                                    <p:anim calcmode="lin" valueType="num">
                                      <p:cBhvr>
                                        <p:cTn id="13" dur="500" fill="hold"/>
                                        <p:tgtEl>
                                          <p:spTgt spid="4635650">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4635650">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4635650">
                                            <p:txEl>
                                              <p:pRg st="2" end="2"/>
                                            </p:txEl>
                                          </p:spTgt>
                                        </p:tgtEl>
                                        <p:attrNameLst>
                                          <p:attrName>style.visibility</p:attrName>
                                        </p:attrNameLst>
                                      </p:cBhvr>
                                      <p:to>
                                        <p:strVal val="visible"/>
                                      </p:to>
                                    </p:set>
                                    <p:anim calcmode="lin" valueType="num">
                                      <p:cBhvr>
                                        <p:cTn id="19" dur="500" fill="hold"/>
                                        <p:tgtEl>
                                          <p:spTgt spid="4635650">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4635650">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4635650">
                                            <p:txEl>
                                              <p:pRg st="3" end="3"/>
                                            </p:txEl>
                                          </p:spTgt>
                                        </p:tgtEl>
                                        <p:attrNameLst>
                                          <p:attrName>style.visibility</p:attrName>
                                        </p:attrNameLst>
                                      </p:cBhvr>
                                      <p:to>
                                        <p:strVal val="visible"/>
                                      </p:to>
                                    </p:set>
                                    <p:anim calcmode="lin" valueType="num">
                                      <p:cBhvr>
                                        <p:cTn id="25" dur="500" fill="hold"/>
                                        <p:tgtEl>
                                          <p:spTgt spid="4635650">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4635650">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4635650">
                                            <p:txEl>
                                              <p:pRg st="4" end="4"/>
                                            </p:txEl>
                                          </p:spTgt>
                                        </p:tgtEl>
                                        <p:attrNameLst>
                                          <p:attrName>style.visibility</p:attrName>
                                        </p:attrNameLst>
                                      </p:cBhvr>
                                      <p:to>
                                        <p:strVal val="visible"/>
                                      </p:to>
                                    </p:set>
                                    <p:anim calcmode="lin" valueType="num">
                                      <p:cBhvr>
                                        <p:cTn id="31" dur="500" fill="hold"/>
                                        <p:tgtEl>
                                          <p:spTgt spid="4635650">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4635650">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4635650">
                                            <p:txEl>
                                              <p:pRg st="5" end="5"/>
                                            </p:txEl>
                                          </p:spTgt>
                                        </p:tgtEl>
                                        <p:attrNameLst>
                                          <p:attrName>style.visibility</p:attrName>
                                        </p:attrNameLst>
                                      </p:cBhvr>
                                      <p:to>
                                        <p:strVal val="visible"/>
                                      </p:to>
                                    </p:set>
                                    <p:anim calcmode="lin" valueType="num">
                                      <p:cBhvr>
                                        <p:cTn id="37" dur="500" fill="hold"/>
                                        <p:tgtEl>
                                          <p:spTgt spid="4635650">
                                            <p:txEl>
                                              <p:pRg st="5" end="5"/>
                                            </p:txEl>
                                          </p:spTgt>
                                        </p:tgtEl>
                                        <p:attrNameLst>
                                          <p:attrName>ppt_w</p:attrName>
                                        </p:attrNameLst>
                                      </p:cBhvr>
                                      <p:tavLst>
                                        <p:tav tm="0">
                                          <p:val>
                                            <p:strVal val="2/3*#ppt_w"/>
                                          </p:val>
                                        </p:tav>
                                        <p:tav tm="100000">
                                          <p:val>
                                            <p:strVal val="#ppt_w"/>
                                          </p:val>
                                        </p:tav>
                                      </p:tavLst>
                                    </p:anim>
                                    <p:anim calcmode="lin" valueType="num">
                                      <p:cBhvr>
                                        <p:cTn id="38" dur="500" fill="hold"/>
                                        <p:tgtEl>
                                          <p:spTgt spid="4635650">
                                            <p:txEl>
                                              <p:pRg st="5" end="5"/>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565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7369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414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4800" b="1">
                <a:solidFill>
                  <a:srgbClr val="FFFF00"/>
                </a:solidFill>
                <a:effectLst>
                  <a:outerShdw blurRad="38100" dist="38100" dir="2700000" algn="tl">
                    <a:srgbClr val="000000"/>
                  </a:outerShdw>
                </a:effectLst>
                <a:latin typeface="Old English Text MT" pitchFamily="66" charset="0"/>
              </a:rPr>
              <a:t>“The attempt to summarize religious truth or the belief system of a religious group through an organized system of thought carried out within a particular cultural and intellectual context.”</a:t>
            </a:r>
            <a:endParaRPr lang="en-US"/>
          </a:p>
        </p:txBody>
      </p:sp>
      <p:sp>
        <p:nvSpPr>
          <p:cNvPr id="3334147" name="WordArt 3"/>
          <p:cNvSpPr>
            <a:spLocks noChangeArrowheads="1" noChangeShapeType="1" noTextEdit="1"/>
          </p:cNvSpPr>
          <p:nvPr/>
        </p:nvSpPr>
        <p:spPr bwMode="auto">
          <a:xfrm>
            <a:off x="1905000" y="228600"/>
            <a:ext cx="8191500" cy="9906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Systematic Theology</a:t>
            </a:r>
          </a:p>
        </p:txBody>
      </p:sp>
      <p:sp>
        <p:nvSpPr>
          <p:cNvPr id="333414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195226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4147"/>
                                        </p:tgtEl>
                                        <p:attrNameLst>
                                          <p:attrName>style.visibility</p:attrName>
                                        </p:attrNameLst>
                                      </p:cBhvr>
                                      <p:to>
                                        <p:strVal val="visible"/>
                                      </p:to>
                                    </p:set>
                                    <p:anim calcmode="lin" valueType="num">
                                      <p:cBhvr>
                                        <p:cTn id="7" dur="5000" fill="hold"/>
                                        <p:tgtEl>
                                          <p:spTgt spid="3334147"/>
                                        </p:tgtEl>
                                        <p:attrNameLst>
                                          <p:attrName>ppt_w</p:attrName>
                                        </p:attrNameLst>
                                      </p:cBhvr>
                                      <p:tavLst>
                                        <p:tav tm="0" fmla="#ppt_w*sin(2.5*pi*$)">
                                          <p:val>
                                            <p:fltVal val="0"/>
                                          </p:val>
                                        </p:tav>
                                        <p:tav tm="100000">
                                          <p:val>
                                            <p:fltVal val="1"/>
                                          </p:val>
                                        </p:tav>
                                      </p:tavLst>
                                    </p:anim>
                                    <p:anim calcmode="lin" valueType="num">
                                      <p:cBhvr>
                                        <p:cTn id="8" dur="5000" fill="hold"/>
                                        <p:tgtEl>
                                          <p:spTgt spid="33341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4146">
                                            <p:txEl>
                                              <p:pRg st="0" end="0"/>
                                            </p:txEl>
                                          </p:spTgt>
                                        </p:tgtEl>
                                        <p:attrNameLst>
                                          <p:attrName>style.visibility</p:attrName>
                                        </p:attrNameLst>
                                      </p:cBhvr>
                                      <p:to>
                                        <p:strVal val="visible"/>
                                      </p:to>
                                    </p:set>
                                    <p:animEffect transition="in" filter="wipe(left)">
                                      <p:cBhvr>
                                        <p:cTn id="13" dur="500"/>
                                        <p:tgtEl>
                                          <p:spTgt spid="333414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4148"/>
                                        </p:tgtEl>
                                        <p:attrNameLst>
                                          <p:attrName>style.visibility</p:attrName>
                                        </p:attrNameLst>
                                      </p:cBhvr>
                                      <p:to>
                                        <p:strVal val="visible"/>
                                      </p:to>
                                    </p:set>
                                    <p:anim calcmode="lin" valueType="num">
                                      <p:cBhvr>
                                        <p:cTn id="18" dur="500" fill="hold"/>
                                        <p:tgtEl>
                                          <p:spTgt spid="3334148"/>
                                        </p:tgtEl>
                                        <p:attrNameLst>
                                          <p:attrName>ppt_w</p:attrName>
                                        </p:attrNameLst>
                                      </p:cBhvr>
                                      <p:tavLst>
                                        <p:tav tm="0">
                                          <p:val>
                                            <p:fltVal val="0"/>
                                          </p:val>
                                        </p:tav>
                                        <p:tav tm="100000">
                                          <p:val>
                                            <p:strVal val="#ppt_w"/>
                                          </p:val>
                                        </p:tav>
                                      </p:tavLst>
                                    </p:anim>
                                    <p:anim calcmode="lin" valueType="num">
                                      <p:cBhvr>
                                        <p:cTn id="19" dur="500" fill="hold"/>
                                        <p:tgtEl>
                                          <p:spTgt spid="3334148"/>
                                        </p:tgtEl>
                                        <p:attrNameLst>
                                          <p:attrName>ppt_h</p:attrName>
                                        </p:attrNameLst>
                                      </p:cBhvr>
                                      <p:tavLst>
                                        <p:tav tm="0">
                                          <p:val>
                                            <p:fltVal val="0"/>
                                          </p:val>
                                        </p:tav>
                                        <p:tav tm="100000">
                                          <p:val>
                                            <p:strVal val="#ppt_h"/>
                                          </p:val>
                                        </p:tav>
                                      </p:tavLst>
                                    </p:anim>
                                    <p:anim calcmode="lin" valueType="num">
                                      <p:cBhvr>
                                        <p:cTn id="20" dur="500" fill="hold"/>
                                        <p:tgtEl>
                                          <p:spTgt spid="3334148"/>
                                        </p:tgtEl>
                                        <p:attrNameLst>
                                          <p:attrName>ppt_x</p:attrName>
                                        </p:attrNameLst>
                                      </p:cBhvr>
                                      <p:tavLst>
                                        <p:tav tm="0">
                                          <p:val>
                                            <p:fltVal val="0.5"/>
                                          </p:val>
                                        </p:tav>
                                        <p:tav tm="100000">
                                          <p:val>
                                            <p:strVal val="#ppt_x"/>
                                          </p:val>
                                        </p:tav>
                                      </p:tavLst>
                                    </p:anim>
                                    <p:anim calcmode="lin" valueType="num">
                                      <p:cBhvr>
                                        <p:cTn id="21" dur="500" fill="hold"/>
                                        <p:tgtEl>
                                          <p:spTgt spid="33341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4146" grpId="0" build="p" autoUpdateAnimBg="0" rev="1"/>
      <p:bldP spid="3334147" grpId="0" animBg="1"/>
      <p:bldP spid="33341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147676-1D82-4598-AB7E-2143EC8C98A5}"/>
              </a:ext>
            </a:extLst>
          </p:cNvPr>
          <p:cNvPicPr>
            <a:picLocks noChangeAspect="1"/>
          </p:cNvPicPr>
          <p:nvPr/>
        </p:nvPicPr>
        <p:blipFill>
          <a:blip r:embed="rId4"/>
          <a:stretch>
            <a:fillRect/>
          </a:stretch>
        </p:blipFill>
        <p:spPr>
          <a:xfrm>
            <a:off x="2950589" y="2960017"/>
            <a:ext cx="7400041" cy="395926"/>
          </a:xfrm>
          <a:prstGeom prst="rect">
            <a:avLst/>
          </a:prstGeom>
        </p:spPr>
      </p:pic>
    </p:spTree>
    <p:extLst>
      <p:ext uri="{BB962C8B-B14F-4D97-AF65-F5344CB8AC3E}">
        <p14:creationId xmlns:p14="http://schemas.microsoft.com/office/powerpoint/2010/main" val="64601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1A38-5609-490F-ABAD-D7D56996B809}"/>
              </a:ext>
            </a:extLst>
          </p:cNvPr>
          <p:cNvSpPr>
            <a:spLocks noGrp="1"/>
          </p:cNvSpPr>
          <p:nvPr>
            <p:ph type="title"/>
          </p:nvPr>
        </p:nvSpPr>
        <p:spPr/>
        <p:txBody>
          <a:bodyPr/>
          <a:lstStyle/>
          <a:p>
            <a:r>
              <a:rPr lang="en-US" dirty="0"/>
              <a:t>OVERVIEW: APOSTLE TO APOSTATE PATTERN</a:t>
            </a:r>
          </a:p>
        </p:txBody>
      </p:sp>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838200" y="1690688"/>
            <a:ext cx="10515600" cy="4802187"/>
          </a:xfrm>
        </p:spPr>
        <p:txBody>
          <a:bodyPr>
            <a:normAutofit fontScale="62500" lnSpcReduction="20000"/>
          </a:bodyPr>
          <a:lstStyle/>
          <a:p>
            <a:r>
              <a:rPr lang="en-US" dirty="0"/>
              <a:t>1</a:t>
            </a:r>
            <a:r>
              <a:rPr lang="en-US" baseline="30000" dirty="0"/>
              <a:t>ST</a:t>
            </a:r>
            <a:r>
              <a:rPr lang="en-US" dirty="0"/>
              <a:t> CENTURY CONTINUITY AS ANALYSIS HAS SHORTCOMING</a:t>
            </a:r>
          </a:p>
          <a:p>
            <a:r>
              <a:rPr lang="en-US" dirty="0"/>
              <a:t>SINGLE POINT ANALYSIS IS WRONG WITH SERIAL DILUTION</a:t>
            </a:r>
          </a:p>
          <a:p>
            <a:r>
              <a:rPr lang="en-US" dirty="0"/>
              <a:t>BRO. DAVID HARRELL’S SECT-TO-DENOMINATION PROCESS</a:t>
            </a:r>
          </a:p>
          <a:p>
            <a:r>
              <a:rPr lang="en-US" dirty="0"/>
              <a:t>CHURCH HISTORY TOPICAL-CHRONOLOGICAL THREADLINE </a:t>
            </a:r>
          </a:p>
          <a:p>
            <a:r>
              <a:rPr lang="en-US" dirty="0"/>
              <a:t>EXEGETICAL THEOLOGY IS VERSE-PASSAGE-STORY ANALYSIS</a:t>
            </a:r>
          </a:p>
          <a:p>
            <a:r>
              <a:rPr lang="en-US" dirty="0"/>
              <a:t>BIBLICAL THEOLOGY IS CROSS DISPENSATIONAL TOPIC ANALYSIS</a:t>
            </a:r>
          </a:p>
          <a:p>
            <a:r>
              <a:rPr lang="en-US" dirty="0"/>
              <a:t>HOMILECTICAL THEOLOGY: CONTEXTUALIZATION &amp; APPLICATION</a:t>
            </a:r>
          </a:p>
          <a:p>
            <a:r>
              <a:rPr lang="en-US" dirty="0"/>
              <a:t>SYSTEMATIC/PRACTICAL THEOLOGY: ORTHODOXY/ORTHOPRAXY </a:t>
            </a:r>
          </a:p>
          <a:p>
            <a:r>
              <a:rPr lang="en-US" b="1" dirty="0"/>
              <a:t>HISTORICAL THEOLOGY IN W. LINEAR &amp; E. CIRCULAR TIME ANALYSIS</a:t>
            </a:r>
          </a:p>
          <a:p>
            <a:r>
              <a:rPr lang="en-US" b="1" dirty="0"/>
              <a:t>DEBATE SOCIETY W/ ACTION GROUP: DOCTRINE MORPHS DOGMA</a:t>
            </a:r>
          </a:p>
          <a:p>
            <a:r>
              <a:rPr lang="en-US" b="1" dirty="0"/>
              <a:t>DOCTRINE VERSUS DOGMA H.T. IN “BIG T” TRADITIONAL PRACTICE</a:t>
            </a:r>
          </a:p>
          <a:p>
            <a:r>
              <a:rPr lang="en-US" b="1" dirty="0"/>
              <a:t>DOCTRINE VERSUS DOGMA H.T. IN “little t” TRADITIONAL THOUGHT</a:t>
            </a:r>
          </a:p>
          <a:p>
            <a:r>
              <a:rPr lang="en-US" dirty="0"/>
              <a:t>TWO SCHOOLS OF LATE JEWISH THEOLOGY</a:t>
            </a:r>
          </a:p>
          <a:p>
            <a:r>
              <a:rPr lang="en-US" dirty="0"/>
              <a:t>Babylonian </a:t>
            </a:r>
            <a:r>
              <a:rPr lang="en-US" dirty="0" err="1"/>
              <a:t>Expatriot</a:t>
            </a:r>
            <a:r>
              <a:rPr lang="en-US" dirty="0"/>
              <a:t> Influence @Antioch</a:t>
            </a:r>
          </a:p>
          <a:p>
            <a:r>
              <a:rPr lang="en-US" dirty="0"/>
              <a:t>Hellenistic Greek Influence @Alexandria</a:t>
            </a:r>
          </a:p>
          <a:p>
            <a:endParaRPr lang="en-US" dirty="0"/>
          </a:p>
          <a:p>
            <a:endParaRPr lang="en-US" dirty="0"/>
          </a:p>
        </p:txBody>
      </p:sp>
    </p:spTree>
    <p:extLst>
      <p:ext uri="{BB962C8B-B14F-4D97-AF65-F5344CB8AC3E}">
        <p14:creationId xmlns:p14="http://schemas.microsoft.com/office/powerpoint/2010/main" val="3309447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2706"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800" b="1" dirty="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sz="4000" dirty="0">
                <a:solidFill>
                  <a:srgbClr val="FFFF00"/>
                </a:solidFill>
                <a:effectLst>
                  <a:outerShdw blurRad="38100" dist="38100" dir="2700000" algn="tl">
                    <a:srgbClr val="000000"/>
                  </a:outerShdw>
                </a:effectLst>
                <a:latin typeface="Old English Text MT" pitchFamily="66" charset="0"/>
              </a:rPr>
              <a:t> “The division of the theological discipline that seeks to understand and delineate how the church interpreted scripture &amp; developed doctrine throughout its history and to show the origin &amp; development of beliefs held in the present day.”</a:t>
            </a:r>
            <a:endParaRPr lang="en-US" sz="4000" dirty="0"/>
          </a:p>
        </p:txBody>
      </p:sp>
      <p:sp>
        <p:nvSpPr>
          <p:cNvPr id="327270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Historical Theology</a:t>
            </a:r>
          </a:p>
        </p:txBody>
      </p:sp>
      <p:sp>
        <p:nvSpPr>
          <p:cNvPr id="327270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79901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2707"/>
                                        </p:tgtEl>
                                        <p:attrNameLst>
                                          <p:attrName>style.visibility</p:attrName>
                                        </p:attrNameLst>
                                      </p:cBhvr>
                                      <p:to>
                                        <p:strVal val="visible"/>
                                      </p:to>
                                    </p:set>
                                    <p:anim calcmode="lin" valueType="num">
                                      <p:cBhvr>
                                        <p:cTn id="7" dur="5000" fill="hold"/>
                                        <p:tgtEl>
                                          <p:spTgt spid="3272707"/>
                                        </p:tgtEl>
                                        <p:attrNameLst>
                                          <p:attrName>ppt_w</p:attrName>
                                        </p:attrNameLst>
                                      </p:cBhvr>
                                      <p:tavLst>
                                        <p:tav tm="0" fmla="#ppt_w*sin(2.5*pi*$)">
                                          <p:val>
                                            <p:fltVal val="0"/>
                                          </p:val>
                                        </p:tav>
                                        <p:tav tm="100000">
                                          <p:val>
                                            <p:fltVal val="1"/>
                                          </p:val>
                                        </p:tav>
                                      </p:tavLst>
                                    </p:anim>
                                    <p:anim calcmode="lin" valueType="num">
                                      <p:cBhvr>
                                        <p:cTn id="8" dur="5000" fill="hold"/>
                                        <p:tgtEl>
                                          <p:spTgt spid="327270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2706">
                                            <p:txEl>
                                              <p:pRg st="1" end="1"/>
                                            </p:txEl>
                                          </p:spTgt>
                                        </p:tgtEl>
                                        <p:attrNameLst>
                                          <p:attrName>style.visibility</p:attrName>
                                        </p:attrNameLst>
                                      </p:cBhvr>
                                      <p:to>
                                        <p:strVal val="visible"/>
                                      </p:to>
                                    </p:set>
                                    <p:animEffect transition="in" filter="wipe(left)">
                                      <p:cBhvr>
                                        <p:cTn id="13" dur="500"/>
                                        <p:tgtEl>
                                          <p:spTgt spid="327270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72708"/>
                                        </p:tgtEl>
                                        <p:attrNameLst>
                                          <p:attrName>style.visibility</p:attrName>
                                        </p:attrNameLst>
                                      </p:cBhvr>
                                      <p:to>
                                        <p:strVal val="visible"/>
                                      </p:to>
                                    </p:set>
                                    <p:anim calcmode="lin" valueType="num">
                                      <p:cBhvr>
                                        <p:cTn id="18" dur="500" fill="hold"/>
                                        <p:tgtEl>
                                          <p:spTgt spid="3272708"/>
                                        </p:tgtEl>
                                        <p:attrNameLst>
                                          <p:attrName>ppt_w</p:attrName>
                                        </p:attrNameLst>
                                      </p:cBhvr>
                                      <p:tavLst>
                                        <p:tav tm="0">
                                          <p:val>
                                            <p:fltVal val="0"/>
                                          </p:val>
                                        </p:tav>
                                        <p:tav tm="100000">
                                          <p:val>
                                            <p:strVal val="#ppt_w"/>
                                          </p:val>
                                        </p:tav>
                                      </p:tavLst>
                                    </p:anim>
                                    <p:anim calcmode="lin" valueType="num">
                                      <p:cBhvr>
                                        <p:cTn id="19" dur="500" fill="hold"/>
                                        <p:tgtEl>
                                          <p:spTgt spid="3272708"/>
                                        </p:tgtEl>
                                        <p:attrNameLst>
                                          <p:attrName>ppt_h</p:attrName>
                                        </p:attrNameLst>
                                      </p:cBhvr>
                                      <p:tavLst>
                                        <p:tav tm="0">
                                          <p:val>
                                            <p:fltVal val="0"/>
                                          </p:val>
                                        </p:tav>
                                        <p:tav tm="100000">
                                          <p:val>
                                            <p:strVal val="#ppt_h"/>
                                          </p:val>
                                        </p:tav>
                                      </p:tavLst>
                                    </p:anim>
                                    <p:anim calcmode="lin" valueType="num">
                                      <p:cBhvr>
                                        <p:cTn id="20" dur="500" fill="hold"/>
                                        <p:tgtEl>
                                          <p:spTgt spid="3272708"/>
                                        </p:tgtEl>
                                        <p:attrNameLst>
                                          <p:attrName>ppt_x</p:attrName>
                                        </p:attrNameLst>
                                      </p:cBhvr>
                                      <p:tavLst>
                                        <p:tav tm="0">
                                          <p:val>
                                            <p:fltVal val="0.5"/>
                                          </p:val>
                                        </p:tav>
                                        <p:tav tm="100000">
                                          <p:val>
                                            <p:strVal val="#ppt_x"/>
                                          </p:val>
                                        </p:tav>
                                      </p:tavLst>
                                    </p:anim>
                                    <p:anim calcmode="lin" valueType="num">
                                      <p:cBhvr>
                                        <p:cTn id="21" dur="500" fill="hold"/>
                                        <p:tgtEl>
                                          <p:spTgt spid="327270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2706" grpId="0" build="p" autoUpdateAnimBg="0" rev="1"/>
      <p:bldP spid="3272707" grpId="0" animBg="1"/>
      <p:bldP spid="327270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56098" name="Rectangle 2"/>
          <p:cNvSpPr>
            <a:spLocks noGrp="1" noChangeArrowheads="1"/>
          </p:cNvSpPr>
          <p:nvPr>
            <p:ph type="title"/>
          </p:nvPr>
        </p:nvSpPr>
        <p:spPr/>
        <p:txBody>
          <a:bodyPr/>
          <a:lstStyle/>
          <a:p>
            <a:endParaRPr lang="en-US"/>
          </a:p>
        </p:txBody>
      </p:sp>
      <p:pic>
        <p:nvPicPr>
          <p:cNvPr id="1156099" name="Picture 3" descr="C:\Documents and Settings\Owner\My Documents\Educational Illustrations\theo0073.tif"/>
          <p:cNvPicPr>
            <a:picLocks noChangeAspect="1" noChangeArrowheads="1"/>
          </p:cNvPicPr>
          <p:nvPr/>
        </p:nvPicPr>
        <p:blipFill>
          <a:blip r:embed="rId4" cstate="print"/>
          <a:srcRect/>
          <a:stretch>
            <a:fillRect/>
          </a:stretch>
        </p:blipFill>
        <p:spPr bwMode="auto">
          <a:xfrm>
            <a:off x="0" y="0"/>
            <a:ext cx="12192000" cy="6400800"/>
          </a:xfrm>
          <a:prstGeom prst="rect">
            <a:avLst/>
          </a:prstGeom>
          <a:noFill/>
        </p:spPr>
      </p:pic>
      <p:sp>
        <p:nvSpPr>
          <p:cNvPr id="4" name="Rectangle 3"/>
          <p:cNvSpPr/>
          <p:nvPr/>
        </p:nvSpPr>
        <p:spPr>
          <a:xfrm>
            <a:off x="-75414" y="2895600"/>
            <a:ext cx="12267414" cy="584775"/>
          </a:xfrm>
          <a:prstGeom prst="rect">
            <a:avLst/>
          </a:prstGeom>
          <a:solidFill>
            <a:srgbClr val="FFFF00"/>
          </a:solidFill>
        </p:spPr>
        <p:txBody>
          <a:bodyPr wrap="square" lIns="91440" tIns="45720" rIns="91440" bIns="45720">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w="900" cmpd="sng">
                  <a:solidFill>
                    <a:srgbClr val="00CC99">
                      <a:satMod val="190000"/>
                      <a:alpha val="55000"/>
                    </a:srgbClr>
                  </a:solidFill>
                  <a:prstDash val="solid"/>
                </a:ln>
                <a:solidFill>
                  <a:srgbClr val="FFC000"/>
                </a:solidFill>
                <a:effectLst>
                  <a:innerShdw blurRad="101600" dist="76200" dir="5400000">
                    <a:srgbClr val="00CC99">
                      <a:satMod val="190000"/>
                      <a:tint val="100000"/>
                      <a:alpha val="74000"/>
                    </a:srgbClr>
                  </a:innerShdw>
                </a:effectLst>
                <a:uLnTx/>
                <a:uFillTx/>
                <a:latin typeface="Calligrapher" pitchFamily="2" charset="0"/>
                <a:ea typeface="+mn-ea"/>
                <a:cs typeface="+mn-cs"/>
              </a:rPr>
              <a:t>“We converse with history’s greats by first trying on their blindfolds.” </a:t>
            </a:r>
          </a:p>
        </p:txBody>
      </p:sp>
    </p:spTree>
    <p:extLst>
      <p:ext uri="{BB962C8B-B14F-4D97-AF65-F5344CB8AC3E}">
        <p14:creationId xmlns:p14="http://schemas.microsoft.com/office/powerpoint/2010/main" val="326390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4706" name="Picture 2" descr="I:\DEPTCOMM\Zamcomm\Jody\ChartsEPS\9 copy.jpg"/>
          <p:cNvPicPr>
            <a:picLocks noChangeAspect="1" noChangeArrowheads="1"/>
          </p:cNvPicPr>
          <p:nvPr/>
        </p:nvPicPr>
        <p:blipFill>
          <a:blip r:embed="rId3" cstate="print"/>
          <a:srcRect/>
          <a:stretch>
            <a:fillRect/>
          </a:stretch>
        </p:blipFill>
        <p:spPr bwMode="auto">
          <a:xfrm>
            <a:off x="0" y="0"/>
            <a:ext cx="12192000" cy="6858000"/>
          </a:xfrm>
          <a:prstGeom prst="rect">
            <a:avLst/>
          </a:prstGeom>
          <a:noFill/>
        </p:spPr>
      </p:pic>
    </p:spTree>
    <p:extLst>
      <p:ext uri="{BB962C8B-B14F-4D97-AF65-F5344CB8AC3E}">
        <p14:creationId xmlns:p14="http://schemas.microsoft.com/office/powerpoint/2010/main" val="21735201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3080195" name="Text Box 3"/>
          <p:cNvSpPr txBox="1">
            <a:spLocks noChangeArrowheads="1"/>
          </p:cNvSpPr>
          <p:nvPr/>
        </p:nvSpPr>
        <p:spPr bwMode="auto">
          <a:xfrm>
            <a:off x="1102937" y="2787650"/>
            <a:ext cx="3167406" cy="76944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CC99"/>
                </a:solidFill>
                <a:effectLst>
                  <a:outerShdw blurRad="38100" dist="38100" dir="2700000" algn="tl">
                    <a:srgbClr val="000000">
                      <a:alpha val="43137"/>
                    </a:srgbClr>
                  </a:outerShdw>
                </a:effectLst>
                <a:uLnTx/>
                <a:uFillTx/>
                <a:latin typeface="Calligrapher" pitchFamily="2" charset="0"/>
                <a:ea typeface="+mn-ea"/>
                <a:cs typeface="+mn-cs"/>
              </a:rPr>
              <a:t>Sadducees..</a:t>
            </a:r>
          </a:p>
        </p:txBody>
      </p:sp>
      <p:sp>
        <p:nvSpPr>
          <p:cNvPr id="3080199" name="Text Box 7"/>
          <p:cNvSpPr txBox="1">
            <a:spLocks noChangeArrowheads="1"/>
          </p:cNvSpPr>
          <p:nvPr/>
        </p:nvSpPr>
        <p:spPr bwMode="auto">
          <a:xfrm>
            <a:off x="4412885" y="1905000"/>
            <a:ext cx="6295964" cy="2246769"/>
          </a:xfrm>
          <a:prstGeom prst="rect">
            <a:avLst/>
          </a:prstGeom>
          <a:solidFill>
            <a:schemeClr val="accent1"/>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The Sect Of The Sadducees Stressed The Temple Seasonal Observances &amp; Priestly Intercession Rather Than Moral Lessons, Personal Lifestyle Or Any Identifiable  Individual Applications Of Scripture!</a:t>
            </a: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  </a:t>
            </a:r>
          </a:p>
        </p:txBody>
      </p:sp>
      <p:pic>
        <p:nvPicPr>
          <p:cNvPr id="3080200" name="Picture 8" descr="C:\Documents and Settings\Owner\My Documents\Educational Illustrations\Religious Related\ep18_01.jpg"/>
          <p:cNvPicPr>
            <a:picLocks noChangeAspect="1" noChangeArrowheads="1"/>
          </p:cNvPicPr>
          <p:nvPr/>
        </p:nvPicPr>
        <p:blipFill>
          <a:blip r:embed="rId6" cstate="print"/>
          <a:srcRect/>
          <a:stretch>
            <a:fillRect/>
          </a:stretch>
        </p:blipFill>
        <p:spPr bwMode="auto">
          <a:xfrm>
            <a:off x="0" y="0"/>
            <a:ext cx="12191999" cy="6858000"/>
          </a:xfrm>
          <a:prstGeom prst="rect">
            <a:avLst/>
          </a:prstGeom>
          <a:noFill/>
        </p:spPr>
      </p:pic>
      <p:sp>
        <p:nvSpPr>
          <p:cNvPr id="3080201" name="WordArt 9"/>
          <p:cNvSpPr>
            <a:spLocks noChangeArrowheads="1" noChangeShapeType="1" noTextEdit="1"/>
          </p:cNvSpPr>
          <p:nvPr/>
        </p:nvSpPr>
        <p:spPr bwMode="auto">
          <a:xfrm>
            <a:off x="1524000" y="4953000"/>
            <a:ext cx="8077200" cy="1295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err="1">
                <a:ln w="9525">
                  <a:round/>
                  <a:headEnd/>
                  <a:tailEnd/>
                </a:ln>
                <a:gradFill rotWithShape="0">
                  <a:gsLst>
                    <a:gs pos="0">
                      <a:srgbClr val="FFE701"/>
                    </a:gs>
                    <a:gs pos="100000">
                      <a:srgbClr val="FE3E02"/>
                    </a:gs>
                  </a:gsLst>
                  <a:lin ang="5400000" scaled="1"/>
                </a:gradFill>
                <a:effectLst/>
                <a:uLnTx/>
                <a:uFillTx/>
                <a:latin typeface="Impact"/>
                <a:ea typeface="+mn-ea"/>
                <a:cs typeface="+mn-cs"/>
              </a:rPr>
              <a:t>Halakhic</a:t>
            </a: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 Letter Lists 22 Disputes W/ Pharisees</a:t>
            </a:r>
          </a:p>
        </p:txBody>
      </p:sp>
    </p:spTree>
    <p:extLst>
      <p:ext uri="{BB962C8B-B14F-4D97-AF65-F5344CB8AC3E}">
        <p14:creationId xmlns:p14="http://schemas.microsoft.com/office/powerpoint/2010/main" val="148277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3080199">
                                            <p:txEl>
                                              <p:pRg st="0" end="0"/>
                                            </p:txEl>
                                          </p:spTgt>
                                        </p:tgtEl>
                                        <p:attrNameLst>
                                          <p:attrName>style.visibility</p:attrName>
                                        </p:attrNameLst>
                                      </p:cBhvr>
                                      <p:to>
                                        <p:strVal val="visible"/>
                                      </p:to>
                                    </p:set>
                                    <p:animEffect transition="in" filter="wipe(up)">
                                      <p:cBhvr>
                                        <p:cTn id="7" dur="75"/>
                                        <p:tgtEl>
                                          <p:spTgt spid="308019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080195"/>
                                        </p:tgtEl>
                                        <p:attrNameLst>
                                          <p:attrName>style.visibility</p:attrName>
                                        </p:attrNameLst>
                                      </p:cBhvr>
                                      <p:to>
                                        <p:strVal val="visible"/>
                                      </p:to>
                                    </p:set>
                                    <p:anim calcmode="lin" valueType="num">
                                      <p:cBhvr>
                                        <p:cTn id="12" dur="500" fill="hold"/>
                                        <p:tgtEl>
                                          <p:spTgt spid="3080195"/>
                                        </p:tgtEl>
                                        <p:attrNameLst>
                                          <p:attrName>ppt_w</p:attrName>
                                        </p:attrNameLst>
                                      </p:cBhvr>
                                      <p:tavLst>
                                        <p:tav tm="0">
                                          <p:val>
                                            <p:fltVal val="0"/>
                                          </p:val>
                                        </p:tav>
                                        <p:tav tm="100000">
                                          <p:val>
                                            <p:strVal val="#ppt_w"/>
                                          </p:val>
                                        </p:tav>
                                      </p:tavLst>
                                    </p:anim>
                                    <p:anim calcmode="lin" valueType="num">
                                      <p:cBhvr>
                                        <p:cTn id="13" dur="500" fill="hold"/>
                                        <p:tgtEl>
                                          <p:spTgt spid="3080195"/>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nodeType="clickEffect">
                                  <p:stCondLst>
                                    <p:cond delay="0"/>
                                  </p:stCondLst>
                                  <p:childTnLst>
                                    <p:set>
                                      <p:cBhvr>
                                        <p:cTn id="17" dur="1" fill="hold">
                                          <p:stCondLst>
                                            <p:cond delay="0"/>
                                          </p:stCondLst>
                                        </p:cTn>
                                        <p:tgtEl>
                                          <p:spTgt spid="3080200"/>
                                        </p:tgtEl>
                                        <p:attrNameLst>
                                          <p:attrName>style.visibility</p:attrName>
                                        </p:attrNameLst>
                                      </p:cBhvr>
                                      <p:to>
                                        <p:strVal val="visible"/>
                                      </p:to>
                                    </p:set>
                                    <p:anim calcmode="lin" valueType="num">
                                      <p:cBhvr>
                                        <p:cTn id="18" dur="5000" fill="hold"/>
                                        <p:tgtEl>
                                          <p:spTgt spid="3080200"/>
                                        </p:tgtEl>
                                        <p:attrNameLst>
                                          <p:attrName>ppt_w</p:attrName>
                                        </p:attrNameLst>
                                      </p:cBhvr>
                                      <p:tavLst>
                                        <p:tav tm="0" fmla="#ppt_w*sin(2.5*pi*$)">
                                          <p:val>
                                            <p:fltVal val="0"/>
                                          </p:val>
                                        </p:tav>
                                        <p:tav tm="100000">
                                          <p:val>
                                            <p:fltVal val="1"/>
                                          </p:val>
                                        </p:tav>
                                      </p:tavLst>
                                    </p:anim>
                                    <p:anim calcmode="lin" valueType="num">
                                      <p:cBhvr>
                                        <p:cTn id="19" dur="5000" fill="hold"/>
                                        <p:tgtEl>
                                          <p:spTgt spid="3080200"/>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080201"/>
                                        </p:tgtEl>
                                        <p:attrNameLst>
                                          <p:attrName>style.visibility</p:attrName>
                                        </p:attrNameLst>
                                      </p:cBhvr>
                                      <p:to>
                                        <p:strVal val="visible"/>
                                      </p:to>
                                    </p:set>
                                    <p:anim calcmode="lin" valueType="num">
                                      <p:cBhvr additive="base">
                                        <p:cTn id="24" dur="500" fill="hold"/>
                                        <p:tgtEl>
                                          <p:spTgt spid="3080201"/>
                                        </p:tgtEl>
                                        <p:attrNameLst>
                                          <p:attrName>ppt_x</p:attrName>
                                        </p:attrNameLst>
                                      </p:cBhvr>
                                      <p:tavLst>
                                        <p:tav tm="0">
                                          <p:val>
                                            <p:strVal val="0-#ppt_w/2"/>
                                          </p:val>
                                        </p:tav>
                                        <p:tav tm="100000">
                                          <p:val>
                                            <p:strVal val="#ppt_x"/>
                                          </p:val>
                                        </p:tav>
                                      </p:tavLst>
                                    </p:anim>
                                    <p:anim calcmode="lin" valueType="num">
                                      <p:cBhvr additive="base">
                                        <p:cTn id="25" dur="500" fill="hold"/>
                                        <p:tgtEl>
                                          <p:spTgt spid="30802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195" grpId="0" autoUpdateAnimBg="0"/>
      <p:bldP spid="3080199" grpId="0" build="p" autoUpdateAnimBg="0"/>
      <p:bldP spid="308020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62" name="Straight Connector 61"/>
          <p:cNvCxnSpPr/>
          <p:nvPr/>
        </p:nvCxnSpPr>
        <p:spPr>
          <a:xfrm rot="5400000" flipH="1" flipV="1">
            <a:off x="609601" y="2363788"/>
            <a:ext cx="2046287" cy="1588"/>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rot="16200000" flipV="1">
            <a:off x="7735888" y="4083050"/>
            <a:ext cx="933450"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rot="16200000" flipV="1">
            <a:off x="5455444" y="4382294"/>
            <a:ext cx="1560512"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16200000" flipV="1">
            <a:off x="3725069" y="2607469"/>
            <a:ext cx="1560512"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16200000" flipV="1">
            <a:off x="1654969" y="4547394"/>
            <a:ext cx="2046288"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rot="5400000">
            <a:off x="9646445" y="3683795"/>
            <a:ext cx="276225" cy="1587"/>
          </a:xfrm>
          <a:prstGeom prst="line">
            <a:avLst/>
          </a:prstGeom>
          <a:ln w="571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rot="5400000">
            <a:off x="5449095" y="3686970"/>
            <a:ext cx="276225" cy="1587"/>
          </a:xfrm>
          <a:prstGeom prst="line">
            <a:avLst/>
          </a:prstGeom>
          <a:ln w="571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7550945" y="3675858"/>
            <a:ext cx="276225" cy="1587"/>
          </a:xfrm>
          <a:prstGeom prst="line">
            <a:avLst/>
          </a:prstGeom>
          <a:ln w="571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6570" name="Title 1"/>
          <p:cNvSpPr>
            <a:spLocks noGrp="1"/>
          </p:cNvSpPr>
          <p:nvPr>
            <p:ph type="title"/>
          </p:nvPr>
        </p:nvSpPr>
        <p:spPr>
          <a:xfrm>
            <a:off x="1981200" y="1"/>
            <a:ext cx="8229600" cy="752475"/>
          </a:xfrm>
        </p:spPr>
        <p:txBody>
          <a:bodyPr/>
          <a:lstStyle/>
          <a:p>
            <a:r>
              <a:rPr lang="en-US">
                <a:latin typeface="Times New Roman" pitchFamily="1" charset="0"/>
                <a:cs typeface="Times New Roman" pitchFamily="1" charset="0"/>
              </a:rPr>
              <a:t>Medo-Persia</a:t>
            </a:r>
          </a:p>
        </p:txBody>
      </p:sp>
      <p:sp>
        <p:nvSpPr>
          <p:cNvPr id="7" name="TextBox 6"/>
          <p:cNvSpPr txBox="1">
            <a:spLocks noChangeArrowheads="1"/>
          </p:cNvSpPr>
          <p:nvPr/>
        </p:nvSpPr>
        <p:spPr bwMode="auto">
          <a:xfrm>
            <a:off x="1641475" y="1241425"/>
            <a:ext cx="2566988" cy="585788"/>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Cyrus’s edict allows Jews to return to Jerusalem. 538 BC</a:t>
            </a:r>
          </a:p>
        </p:txBody>
      </p:sp>
      <p:sp>
        <p:nvSpPr>
          <p:cNvPr id="8" name="TextBox 7"/>
          <p:cNvSpPr txBox="1">
            <a:spLocks noChangeArrowheads="1"/>
          </p:cNvSpPr>
          <p:nvPr/>
        </p:nvSpPr>
        <p:spPr bwMode="auto">
          <a:xfrm>
            <a:off x="2641601" y="5305425"/>
            <a:ext cx="2327275" cy="584200"/>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Jewish temple is rebuilt. 536–516 BC</a:t>
            </a:r>
          </a:p>
        </p:txBody>
      </p:sp>
      <p:sp>
        <p:nvSpPr>
          <p:cNvPr id="9" name="TextBox 8"/>
          <p:cNvSpPr txBox="1">
            <a:spLocks noChangeArrowheads="1"/>
          </p:cNvSpPr>
          <p:nvPr/>
        </p:nvSpPr>
        <p:spPr bwMode="auto">
          <a:xfrm>
            <a:off x="3027364" y="4505325"/>
            <a:ext cx="2325687" cy="584200"/>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Roman Republic established. 509 BC</a:t>
            </a:r>
          </a:p>
        </p:txBody>
      </p:sp>
      <p:sp>
        <p:nvSpPr>
          <p:cNvPr id="10" name="TextBox 9"/>
          <p:cNvSpPr txBox="1">
            <a:spLocks noChangeArrowheads="1"/>
          </p:cNvSpPr>
          <p:nvPr/>
        </p:nvSpPr>
        <p:spPr bwMode="auto">
          <a:xfrm>
            <a:off x="4467225" y="1700213"/>
            <a:ext cx="3074988" cy="584200"/>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King Xerxes (Ahasuerus) of Persia makes Esther queen. c. 478 BC</a:t>
            </a:r>
          </a:p>
        </p:txBody>
      </p:sp>
      <p:sp>
        <p:nvSpPr>
          <p:cNvPr id="11" name="TextBox 10"/>
          <p:cNvSpPr txBox="1">
            <a:spLocks noChangeArrowheads="1"/>
          </p:cNvSpPr>
          <p:nvPr/>
        </p:nvSpPr>
        <p:spPr bwMode="auto">
          <a:xfrm>
            <a:off x="6196013" y="4897438"/>
            <a:ext cx="3249612" cy="584200"/>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Peloponnesian War between Athens and Sparta. 431–404 BC</a:t>
            </a:r>
          </a:p>
        </p:txBody>
      </p:sp>
      <p:sp>
        <p:nvSpPr>
          <p:cNvPr id="12" name="TextBox 11"/>
          <p:cNvSpPr txBox="1">
            <a:spLocks noChangeArrowheads="1"/>
          </p:cNvSpPr>
          <p:nvPr/>
        </p:nvSpPr>
        <p:spPr bwMode="auto">
          <a:xfrm>
            <a:off x="8175625" y="4281489"/>
            <a:ext cx="2452688" cy="339725"/>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Gauls sack Rome. 386 BC</a:t>
            </a:r>
          </a:p>
        </p:txBody>
      </p:sp>
      <p:cxnSp>
        <p:nvCxnSpPr>
          <p:cNvPr id="20" name="Straight Connector 19"/>
          <p:cNvCxnSpPr/>
          <p:nvPr/>
        </p:nvCxnSpPr>
        <p:spPr>
          <a:xfrm rot="5400000">
            <a:off x="3266282" y="3699669"/>
            <a:ext cx="231775" cy="1588"/>
          </a:xfrm>
          <a:prstGeom prst="line">
            <a:avLst/>
          </a:prstGeom>
          <a:ln w="571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6578" name="TextBox 22"/>
          <p:cNvSpPr txBox="1">
            <a:spLocks noChangeArrowheads="1"/>
          </p:cNvSpPr>
          <p:nvPr/>
        </p:nvSpPr>
        <p:spPr bwMode="auto">
          <a:xfrm>
            <a:off x="2820989" y="3752850"/>
            <a:ext cx="1119187" cy="36988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500 BC</a:t>
            </a:r>
          </a:p>
        </p:txBody>
      </p:sp>
      <p:sp>
        <p:nvSpPr>
          <p:cNvPr id="27" name="Rectangle 26"/>
          <p:cNvSpPr/>
          <p:nvPr/>
        </p:nvSpPr>
        <p:spPr>
          <a:xfrm>
            <a:off x="1524000" y="3365500"/>
            <a:ext cx="9144000" cy="311150"/>
          </a:xfrm>
          <a:prstGeom prst="rect">
            <a:avLst/>
          </a:prstGeom>
          <a:solidFill>
            <a:srgbClr val="778D9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66580" name="TextBox 30"/>
          <p:cNvSpPr txBox="1">
            <a:spLocks noChangeArrowheads="1"/>
          </p:cNvSpPr>
          <p:nvPr/>
        </p:nvSpPr>
        <p:spPr bwMode="auto">
          <a:xfrm>
            <a:off x="1643063" y="6456363"/>
            <a:ext cx="1473200" cy="277812"/>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c. = approximately</a:t>
            </a:r>
          </a:p>
        </p:txBody>
      </p:sp>
      <p:sp>
        <p:nvSpPr>
          <p:cNvPr id="66581" name="TextBox 37"/>
          <p:cNvSpPr txBox="1">
            <a:spLocks noChangeArrowheads="1"/>
          </p:cNvSpPr>
          <p:nvPr/>
        </p:nvSpPr>
        <p:spPr bwMode="auto">
          <a:xfrm>
            <a:off x="7129463" y="3752850"/>
            <a:ext cx="1117600" cy="369888"/>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400 BC</a:t>
            </a:r>
          </a:p>
        </p:txBody>
      </p:sp>
      <p:sp>
        <p:nvSpPr>
          <p:cNvPr id="30" name="Right Brace 29"/>
          <p:cNvSpPr/>
          <p:nvPr/>
        </p:nvSpPr>
        <p:spPr>
          <a:xfrm rot="16200000">
            <a:off x="5614195" y="2564607"/>
            <a:ext cx="187325" cy="1414463"/>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p:cNvSpPr txBox="1"/>
          <p:nvPr/>
        </p:nvSpPr>
        <p:spPr>
          <a:xfrm>
            <a:off x="1517651" y="2916238"/>
            <a:ext cx="619125" cy="277812"/>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Cyrus</a:t>
            </a:r>
          </a:p>
        </p:txBody>
      </p:sp>
      <p:sp>
        <p:nvSpPr>
          <p:cNvPr id="33" name="TextBox 32"/>
          <p:cNvSpPr txBox="1"/>
          <p:nvPr/>
        </p:nvSpPr>
        <p:spPr>
          <a:xfrm>
            <a:off x="2695576" y="2970213"/>
            <a:ext cx="1185863" cy="277812"/>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Darius</a:t>
            </a:r>
          </a:p>
        </p:txBody>
      </p:sp>
      <p:sp>
        <p:nvSpPr>
          <p:cNvPr id="34" name="Right Brace 33"/>
          <p:cNvSpPr/>
          <p:nvPr/>
        </p:nvSpPr>
        <p:spPr>
          <a:xfrm rot="16200000">
            <a:off x="1667669" y="3066257"/>
            <a:ext cx="165100" cy="442912"/>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4"/>
          <p:cNvSpPr txBox="1"/>
          <p:nvPr/>
        </p:nvSpPr>
        <p:spPr>
          <a:xfrm>
            <a:off x="4186239" y="2941639"/>
            <a:ext cx="814387" cy="276225"/>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Xerxes</a:t>
            </a:r>
          </a:p>
        </p:txBody>
      </p:sp>
      <p:sp>
        <p:nvSpPr>
          <p:cNvPr id="36" name="TextBox 35"/>
          <p:cNvSpPr txBox="1"/>
          <p:nvPr/>
        </p:nvSpPr>
        <p:spPr>
          <a:xfrm>
            <a:off x="7948614" y="2935289"/>
            <a:ext cx="1101725" cy="276225"/>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Artaxerxes II</a:t>
            </a:r>
          </a:p>
        </p:txBody>
      </p:sp>
      <p:sp>
        <p:nvSpPr>
          <p:cNvPr id="39" name="Right Brace 38"/>
          <p:cNvSpPr/>
          <p:nvPr/>
        </p:nvSpPr>
        <p:spPr>
          <a:xfrm rot="16200000">
            <a:off x="3203576" y="2447926"/>
            <a:ext cx="188913" cy="1693863"/>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6590" name="TextBox 41"/>
          <p:cNvSpPr txBox="1">
            <a:spLocks noChangeArrowheads="1"/>
          </p:cNvSpPr>
          <p:nvPr/>
        </p:nvSpPr>
        <p:spPr bwMode="auto">
          <a:xfrm>
            <a:off x="9224964" y="3760789"/>
            <a:ext cx="1119187" cy="3698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350 BC</a:t>
            </a:r>
          </a:p>
        </p:txBody>
      </p:sp>
      <p:sp>
        <p:nvSpPr>
          <p:cNvPr id="66591" name="TextBox 43"/>
          <p:cNvSpPr txBox="1">
            <a:spLocks noChangeArrowheads="1"/>
          </p:cNvSpPr>
          <p:nvPr/>
        </p:nvSpPr>
        <p:spPr bwMode="auto">
          <a:xfrm>
            <a:off x="5027613" y="3763964"/>
            <a:ext cx="1117600" cy="3698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450 BC</a:t>
            </a:r>
          </a:p>
        </p:txBody>
      </p:sp>
      <p:sp>
        <p:nvSpPr>
          <p:cNvPr id="45" name="TextBox 44"/>
          <p:cNvSpPr txBox="1"/>
          <p:nvPr/>
        </p:nvSpPr>
        <p:spPr>
          <a:xfrm>
            <a:off x="1941514" y="2935289"/>
            <a:ext cx="896937" cy="27622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Cambyses</a:t>
            </a:r>
          </a:p>
        </p:txBody>
      </p:sp>
      <p:sp>
        <p:nvSpPr>
          <p:cNvPr id="46" name="Right Brace 45"/>
          <p:cNvSpPr/>
          <p:nvPr/>
        </p:nvSpPr>
        <p:spPr>
          <a:xfrm rot="16200000">
            <a:off x="2129632" y="3063082"/>
            <a:ext cx="165100" cy="442913"/>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Right Brace 46"/>
          <p:cNvSpPr/>
          <p:nvPr/>
        </p:nvSpPr>
        <p:spPr>
          <a:xfrm rot="16200000">
            <a:off x="4497388" y="2876550"/>
            <a:ext cx="163512" cy="814388"/>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TextBox 48"/>
          <p:cNvSpPr txBox="1"/>
          <p:nvPr/>
        </p:nvSpPr>
        <p:spPr>
          <a:xfrm>
            <a:off x="5264150" y="2943226"/>
            <a:ext cx="863600" cy="277813"/>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Artaxerxes</a:t>
            </a:r>
          </a:p>
        </p:txBody>
      </p:sp>
      <p:sp>
        <p:nvSpPr>
          <p:cNvPr id="51" name="Right Brace 50"/>
          <p:cNvSpPr/>
          <p:nvPr/>
        </p:nvSpPr>
        <p:spPr>
          <a:xfrm rot="16200000">
            <a:off x="6485732" y="3144044"/>
            <a:ext cx="165100" cy="252413"/>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TextBox 51"/>
          <p:cNvSpPr txBox="1"/>
          <p:nvPr/>
        </p:nvSpPr>
        <p:spPr>
          <a:xfrm rot="16200000">
            <a:off x="6111875" y="2668588"/>
            <a:ext cx="865188" cy="277812"/>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Xerxes II</a:t>
            </a:r>
          </a:p>
        </p:txBody>
      </p:sp>
      <p:sp>
        <p:nvSpPr>
          <p:cNvPr id="53" name="Right Brace 52"/>
          <p:cNvSpPr/>
          <p:nvPr/>
        </p:nvSpPr>
        <p:spPr>
          <a:xfrm rot="16200000">
            <a:off x="7035007" y="2859882"/>
            <a:ext cx="163513" cy="812800"/>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TextBox 53"/>
          <p:cNvSpPr txBox="1"/>
          <p:nvPr/>
        </p:nvSpPr>
        <p:spPr>
          <a:xfrm>
            <a:off x="6670675" y="2943226"/>
            <a:ext cx="865188" cy="277813"/>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Darius II</a:t>
            </a:r>
          </a:p>
        </p:txBody>
      </p:sp>
      <p:sp>
        <p:nvSpPr>
          <p:cNvPr id="55" name="Right Brace 54"/>
          <p:cNvSpPr/>
          <p:nvPr/>
        </p:nvSpPr>
        <p:spPr>
          <a:xfrm rot="16200000">
            <a:off x="8420894" y="2305844"/>
            <a:ext cx="176212" cy="1917700"/>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Right Brace 55"/>
          <p:cNvSpPr/>
          <p:nvPr/>
        </p:nvSpPr>
        <p:spPr>
          <a:xfrm rot="16200000">
            <a:off x="9748045" y="2894808"/>
            <a:ext cx="200025" cy="725487"/>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TextBox 56"/>
          <p:cNvSpPr txBox="1"/>
          <p:nvPr/>
        </p:nvSpPr>
        <p:spPr>
          <a:xfrm>
            <a:off x="9150351" y="2925764"/>
            <a:ext cx="1101725" cy="276225"/>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Artaxerxes III</a:t>
            </a:r>
          </a:p>
        </p:txBody>
      </p:sp>
      <p:sp>
        <p:nvSpPr>
          <p:cNvPr id="58" name="Right Brace 57"/>
          <p:cNvSpPr/>
          <p:nvPr/>
        </p:nvSpPr>
        <p:spPr>
          <a:xfrm rot="16200000">
            <a:off x="10240963" y="3179763"/>
            <a:ext cx="165100" cy="161925"/>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Right Brace 58"/>
          <p:cNvSpPr/>
          <p:nvPr/>
        </p:nvSpPr>
        <p:spPr>
          <a:xfrm rot="16200000">
            <a:off x="10462420" y="3147220"/>
            <a:ext cx="174625" cy="236537"/>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TextBox 59"/>
          <p:cNvSpPr txBox="1"/>
          <p:nvPr/>
        </p:nvSpPr>
        <p:spPr>
          <a:xfrm rot="16200000">
            <a:off x="9979820" y="2775745"/>
            <a:ext cx="601663" cy="27622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Arses</a:t>
            </a:r>
          </a:p>
        </p:txBody>
      </p:sp>
      <p:sp>
        <p:nvSpPr>
          <p:cNvPr id="61" name="TextBox 60"/>
          <p:cNvSpPr txBox="1"/>
          <p:nvPr/>
        </p:nvSpPr>
        <p:spPr>
          <a:xfrm rot="16200000">
            <a:off x="10086182" y="2656682"/>
            <a:ext cx="874712" cy="276225"/>
          </a:xfrm>
          <a:prstGeom prst="rect">
            <a:avLst/>
          </a:prstGeom>
          <a:noFill/>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Darius III</a:t>
            </a:r>
          </a:p>
        </p:txBody>
      </p:sp>
      <p:cxnSp>
        <p:nvCxnSpPr>
          <p:cNvPr id="64" name="Straight Connector 63"/>
          <p:cNvCxnSpPr/>
          <p:nvPr/>
        </p:nvCxnSpPr>
        <p:spPr>
          <a:xfrm rot="16200000" flipV="1">
            <a:off x="2530476" y="4202113"/>
            <a:ext cx="1082675"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995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1000"/>
                                        <p:tgtEl>
                                          <p:spTgt spid="62"/>
                                        </p:tgtEl>
                                      </p:cBhvr>
                                    </p:animEffect>
                                    <p:anim calcmode="lin" valueType="num">
                                      <p:cBhvr>
                                        <p:cTn id="8" dur="1000" fill="hold"/>
                                        <p:tgtEl>
                                          <p:spTgt spid="62"/>
                                        </p:tgtEl>
                                        <p:attrNameLst>
                                          <p:attrName>ppt_x</p:attrName>
                                        </p:attrNameLst>
                                      </p:cBhvr>
                                      <p:tavLst>
                                        <p:tav tm="0">
                                          <p:val>
                                            <p:strVal val="#ppt_x"/>
                                          </p:val>
                                        </p:tav>
                                        <p:tav tm="100000">
                                          <p:val>
                                            <p:strVal val="#ppt_x"/>
                                          </p:val>
                                        </p:tav>
                                      </p:tavLst>
                                    </p:anim>
                                    <p:anim calcmode="lin" valueType="num">
                                      <p:cBhvr>
                                        <p:cTn id="9" dur="1000" fill="hold"/>
                                        <p:tgtEl>
                                          <p:spTgt spid="6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1000"/>
                                        <p:tgtEl>
                                          <p:spTgt spid="63"/>
                                        </p:tgtEl>
                                      </p:cBhvr>
                                    </p:animEffect>
                                    <p:anim calcmode="lin" valueType="num">
                                      <p:cBhvr>
                                        <p:cTn id="19" dur="1000" fill="hold"/>
                                        <p:tgtEl>
                                          <p:spTgt spid="63"/>
                                        </p:tgtEl>
                                        <p:attrNameLst>
                                          <p:attrName>ppt_x</p:attrName>
                                        </p:attrNameLst>
                                      </p:cBhvr>
                                      <p:tavLst>
                                        <p:tav tm="0">
                                          <p:val>
                                            <p:strVal val="#ppt_x"/>
                                          </p:val>
                                        </p:tav>
                                        <p:tav tm="100000">
                                          <p:val>
                                            <p:strVal val="#ppt_x"/>
                                          </p:val>
                                        </p:tav>
                                      </p:tavLst>
                                    </p:anim>
                                    <p:anim calcmode="lin" valueType="num">
                                      <p:cBhvr>
                                        <p:cTn id="20" dur="1000" fill="hold"/>
                                        <p:tgtEl>
                                          <p:spTgt spid="6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nodeType="click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1000"/>
                                        <p:tgtEl>
                                          <p:spTgt spid="64"/>
                                        </p:tgtEl>
                                      </p:cBhvr>
                                    </p:animEffect>
                                    <p:anim calcmode="lin" valueType="num">
                                      <p:cBhvr>
                                        <p:cTn id="30" dur="1000" fill="hold"/>
                                        <p:tgtEl>
                                          <p:spTgt spid="64"/>
                                        </p:tgtEl>
                                        <p:attrNameLst>
                                          <p:attrName>ppt_x</p:attrName>
                                        </p:attrNameLst>
                                      </p:cBhvr>
                                      <p:tavLst>
                                        <p:tav tm="0">
                                          <p:val>
                                            <p:strVal val="#ppt_x"/>
                                          </p:val>
                                        </p:tav>
                                        <p:tav tm="100000">
                                          <p:val>
                                            <p:strVal val="#ppt_x"/>
                                          </p:val>
                                        </p:tav>
                                      </p:tavLst>
                                    </p:anim>
                                    <p:anim calcmode="lin" valueType="num">
                                      <p:cBhvr>
                                        <p:cTn id="31" dur="1000" fill="hold"/>
                                        <p:tgtEl>
                                          <p:spTgt spid="64"/>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1000"/>
                                        <p:tgtEl>
                                          <p:spTgt spid="66"/>
                                        </p:tgtEl>
                                      </p:cBhvr>
                                    </p:animEffect>
                                    <p:anim calcmode="lin" valueType="num">
                                      <p:cBhvr>
                                        <p:cTn id="41" dur="1000" fill="hold"/>
                                        <p:tgtEl>
                                          <p:spTgt spid="66"/>
                                        </p:tgtEl>
                                        <p:attrNameLst>
                                          <p:attrName>ppt_x</p:attrName>
                                        </p:attrNameLst>
                                      </p:cBhvr>
                                      <p:tavLst>
                                        <p:tav tm="0">
                                          <p:val>
                                            <p:strVal val="#ppt_x"/>
                                          </p:val>
                                        </p:tav>
                                        <p:tav tm="100000">
                                          <p:val>
                                            <p:strVal val="#ppt_x"/>
                                          </p:val>
                                        </p:tav>
                                      </p:tavLst>
                                    </p:anim>
                                    <p:anim calcmode="lin" valueType="num">
                                      <p:cBhvr>
                                        <p:cTn id="42" dur="1000" fill="hold"/>
                                        <p:tgtEl>
                                          <p:spTgt spid="66"/>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1000"/>
                                        <p:tgtEl>
                                          <p:spTgt spid="68"/>
                                        </p:tgtEl>
                                      </p:cBhvr>
                                    </p:animEffect>
                                    <p:anim calcmode="lin" valueType="num">
                                      <p:cBhvr>
                                        <p:cTn id="52" dur="1000" fill="hold"/>
                                        <p:tgtEl>
                                          <p:spTgt spid="68"/>
                                        </p:tgtEl>
                                        <p:attrNameLst>
                                          <p:attrName>ppt_x</p:attrName>
                                        </p:attrNameLst>
                                      </p:cBhvr>
                                      <p:tavLst>
                                        <p:tav tm="0">
                                          <p:val>
                                            <p:strVal val="#ppt_x"/>
                                          </p:val>
                                        </p:tav>
                                        <p:tav tm="100000">
                                          <p:val>
                                            <p:strVal val="#ppt_x"/>
                                          </p:val>
                                        </p:tav>
                                      </p:tavLst>
                                    </p:anim>
                                    <p:anim calcmode="lin" valueType="num">
                                      <p:cBhvr>
                                        <p:cTn id="53" dur="1000" fill="hold"/>
                                        <p:tgtEl>
                                          <p:spTgt spid="68"/>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nodeType="clickEffect">
                                  <p:stCondLst>
                                    <p:cond delay="0"/>
                                  </p:stCondLst>
                                  <p:childTnLst>
                                    <p:set>
                                      <p:cBhvr>
                                        <p:cTn id="61" dur="1" fill="hold">
                                          <p:stCondLst>
                                            <p:cond delay="0"/>
                                          </p:stCondLst>
                                        </p:cTn>
                                        <p:tgtEl>
                                          <p:spTgt spid="69"/>
                                        </p:tgtEl>
                                        <p:attrNameLst>
                                          <p:attrName>style.visibility</p:attrName>
                                        </p:attrNameLst>
                                      </p:cBhvr>
                                      <p:to>
                                        <p:strVal val="visible"/>
                                      </p:to>
                                    </p:set>
                                    <p:animEffect transition="in" filter="fade">
                                      <p:cBhvr>
                                        <p:cTn id="62" dur="1000"/>
                                        <p:tgtEl>
                                          <p:spTgt spid="69"/>
                                        </p:tgtEl>
                                      </p:cBhvr>
                                    </p:animEffect>
                                    <p:anim calcmode="lin" valueType="num">
                                      <p:cBhvr>
                                        <p:cTn id="63" dur="1000" fill="hold"/>
                                        <p:tgtEl>
                                          <p:spTgt spid="69"/>
                                        </p:tgtEl>
                                        <p:attrNameLst>
                                          <p:attrName>ppt_x</p:attrName>
                                        </p:attrNameLst>
                                      </p:cBhvr>
                                      <p:tavLst>
                                        <p:tav tm="0">
                                          <p:val>
                                            <p:strVal val="#ppt_x"/>
                                          </p:val>
                                        </p:tav>
                                        <p:tav tm="100000">
                                          <p:val>
                                            <p:strVal val="#ppt_x"/>
                                          </p:val>
                                        </p:tav>
                                      </p:tavLst>
                                    </p:anim>
                                    <p:anim calcmode="lin" valueType="num">
                                      <p:cBhvr>
                                        <p:cTn id="64" dur="1000" fill="hold"/>
                                        <p:tgtEl>
                                          <p:spTgt spid="69"/>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10" presetClass="entr" presetSubtype="0" fill="hold" grpId="0" nodeType="after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080195" name="Text Box 3"/>
          <p:cNvSpPr txBox="1">
            <a:spLocks noChangeArrowheads="1"/>
          </p:cNvSpPr>
          <p:nvPr/>
        </p:nvSpPr>
        <p:spPr bwMode="auto">
          <a:xfrm>
            <a:off x="1102937" y="2787650"/>
            <a:ext cx="3167406" cy="769441"/>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CC99"/>
                </a:solidFill>
                <a:effectLst>
                  <a:outerShdw blurRad="38100" dist="38100" dir="2700000" algn="tl">
                    <a:srgbClr val="000000">
                      <a:alpha val="43137"/>
                    </a:srgbClr>
                  </a:outerShdw>
                </a:effectLst>
                <a:uLnTx/>
                <a:uFillTx/>
                <a:latin typeface="Calligrapher" pitchFamily="2" charset="0"/>
                <a:ea typeface="+mn-ea"/>
                <a:cs typeface="+mn-cs"/>
              </a:rPr>
              <a:t>Sadducees..</a:t>
            </a:r>
          </a:p>
        </p:txBody>
      </p:sp>
      <p:sp>
        <p:nvSpPr>
          <p:cNvPr id="3080199" name="Text Box 7"/>
          <p:cNvSpPr txBox="1">
            <a:spLocks noChangeArrowheads="1"/>
          </p:cNvSpPr>
          <p:nvPr/>
        </p:nvSpPr>
        <p:spPr bwMode="auto">
          <a:xfrm>
            <a:off x="4412885" y="1905000"/>
            <a:ext cx="6295964" cy="2246769"/>
          </a:xfrm>
          <a:prstGeom prst="rect">
            <a:avLst/>
          </a:prstGeom>
          <a:solidFill>
            <a:schemeClr val="accent1"/>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The Sect Of The Sadducees Stressed The Temple Seasonal Observances &amp; Priestly Intercession Rather Than Moral Lessons, Personal Lifestyle Or Any Identifiable  Individual Applications Of Scripture!</a:t>
            </a:r>
            <a:r>
              <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ligrapher" pitchFamily="2" charset="0"/>
                <a:ea typeface="+mn-ea"/>
                <a:cs typeface="+mn-cs"/>
              </a:rPr>
              <a:t>  </a:t>
            </a:r>
          </a:p>
        </p:txBody>
      </p:sp>
      <p:pic>
        <p:nvPicPr>
          <p:cNvPr id="3080200" name="Picture 8" descr="C:\Documents and Settings\Owner\My Documents\Educational Illustrations\Religious Related\ep18_01.jpg"/>
          <p:cNvPicPr>
            <a:picLocks noChangeAspect="1" noChangeArrowheads="1"/>
          </p:cNvPicPr>
          <p:nvPr/>
        </p:nvPicPr>
        <p:blipFill>
          <a:blip r:embed="rId5" cstate="print"/>
          <a:srcRect/>
          <a:stretch>
            <a:fillRect/>
          </a:stretch>
        </p:blipFill>
        <p:spPr bwMode="auto">
          <a:xfrm>
            <a:off x="0" y="0"/>
            <a:ext cx="12191999" cy="6858000"/>
          </a:xfrm>
          <a:prstGeom prst="rect">
            <a:avLst/>
          </a:prstGeom>
          <a:noFill/>
        </p:spPr>
      </p:pic>
      <p:sp>
        <p:nvSpPr>
          <p:cNvPr id="3080201" name="WordArt 9"/>
          <p:cNvSpPr>
            <a:spLocks noChangeArrowheads="1" noChangeShapeType="1" noTextEdit="1"/>
          </p:cNvSpPr>
          <p:nvPr/>
        </p:nvSpPr>
        <p:spPr bwMode="auto">
          <a:xfrm>
            <a:off x="1524000" y="4953000"/>
            <a:ext cx="8077200" cy="12954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FROM DISPUTES OVER WRITTEN O.T. LAW VERSUS MOSAIC ORAL LAW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UNTO DEBATES OVER RABBINIC WRITING  VERSUS ORAL AUTHORITY </a:t>
            </a:r>
          </a:p>
        </p:txBody>
      </p:sp>
    </p:spTree>
    <p:extLst>
      <p:ext uri="{BB962C8B-B14F-4D97-AF65-F5344CB8AC3E}">
        <p14:creationId xmlns:p14="http://schemas.microsoft.com/office/powerpoint/2010/main" val="218582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80201"/>
                                        </p:tgtEl>
                                        <p:attrNameLst>
                                          <p:attrName>style.visibility</p:attrName>
                                        </p:attrNameLst>
                                      </p:cBhvr>
                                      <p:to>
                                        <p:strVal val="visible"/>
                                      </p:to>
                                    </p:set>
                                    <p:anim calcmode="lin" valueType="num">
                                      <p:cBhvr additive="base">
                                        <p:cTn id="7" dur="500" fill="hold"/>
                                        <p:tgtEl>
                                          <p:spTgt spid="3080201"/>
                                        </p:tgtEl>
                                        <p:attrNameLst>
                                          <p:attrName>ppt_x</p:attrName>
                                        </p:attrNameLst>
                                      </p:cBhvr>
                                      <p:tavLst>
                                        <p:tav tm="0">
                                          <p:val>
                                            <p:strVal val="0-#ppt_w/2"/>
                                          </p:val>
                                        </p:tav>
                                        <p:tav tm="100000">
                                          <p:val>
                                            <p:strVal val="#ppt_x"/>
                                          </p:val>
                                        </p:tav>
                                      </p:tavLst>
                                    </p:anim>
                                    <p:anim calcmode="lin" valueType="num">
                                      <p:cBhvr additive="base">
                                        <p:cTn id="8" dur="500" fill="hold"/>
                                        <p:tgtEl>
                                          <p:spTgt spid="308020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020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0723" name="Text Box 3"/>
          <p:cNvSpPr txBox="1">
            <a:spLocks noChangeArrowheads="1"/>
          </p:cNvSpPr>
          <p:nvPr/>
        </p:nvSpPr>
        <p:spPr bwMode="auto">
          <a:xfrm>
            <a:off x="2514600" y="5486401"/>
            <a:ext cx="3352800" cy="1006475"/>
          </a:xfrm>
          <a:prstGeom prst="rect">
            <a:avLst/>
          </a:prstGeom>
          <a:noFill/>
          <a:ln w="9525">
            <a:noFill/>
            <a:miter lim="800000"/>
            <a:headEnd/>
            <a:tailEnd/>
          </a:ln>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Arial" charset="0"/>
                <a:ea typeface="ＭＳ Ｐゴシック"/>
                <a:cs typeface="+mn-cs"/>
              </a:rPr>
              <a:t>The Arch of Titus commemorates the destruction of the temple</a:t>
            </a:r>
          </a:p>
        </p:txBody>
      </p:sp>
      <p:sp>
        <p:nvSpPr>
          <p:cNvPr id="30724" name="Rectangle 4"/>
          <p:cNvSpPr>
            <a:spLocks noGrp="1" noChangeArrowheads="1"/>
          </p:cNvSpPr>
          <p:nvPr>
            <p:ph type="title"/>
          </p:nvPr>
        </p:nvSpPr>
        <p:spPr/>
        <p:txBody>
          <a:bodyPr/>
          <a:lstStyle/>
          <a:p>
            <a:r>
              <a:rPr lang="en-US"/>
              <a:t>Destruction of Temple—AD 70</a:t>
            </a:r>
          </a:p>
        </p:txBody>
      </p:sp>
      <p:sp>
        <p:nvSpPr>
          <p:cNvPr id="30725" name="Rectangle 5"/>
          <p:cNvSpPr>
            <a:spLocks noGrp="1" noChangeArrowheads="1"/>
          </p:cNvSpPr>
          <p:nvPr>
            <p:ph type="body" idx="1"/>
          </p:nvPr>
        </p:nvSpPr>
        <p:spPr/>
        <p:txBody>
          <a:bodyPr/>
          <a:lstStyle/>
          <a:p>
            <a:r>
              <a:rPr lang="en-US"/>
              <a:t>After the destruction of the Jewish temple, the Jewish and Christian faiths each became more distinct as </a:t>
            </a:r>
            <a:br>
              <a:rPr lang="en-US"/>
            </a:br>
            <a:r>
              <a:rPr lang="en-US"/>
              <a:t>Judaism became </a:t>
            </a:r>
            <a:br>
              <a:rPr lang="en-US"/>
            </a:br>
            <a:r>
              <a:rPr lang="en-US"/>
              <a:t>less diverse.</a:t>
            </a:r>
          </a:p>
        </p:txBody>
      </p:sp>
      <p:pic>
        <p:nvPicPr>
          <p:cNvPr id="30726" name="Picture 6" descr="Arch of Titus_ShutterStock"/>
          <p:cNvPicPr>
            <a:picLocks noChangeAspect="1" noChangeArrowheads="1"/>
          </p:cNvPicPr>
          <p:nvPr/>
        </p:nvPicPr>
        <p:blipFill>
          <a:blip r:embed="rId4" cstate="print"/>
          <a:srcRect/>
          <a:stretch>
            <a:fillRect/>
          </a:stretch>
        </p:blipFill>
        <p:spPr bwMode="auto">
          <a:xfrm>
            <a:off x="5867401" y="2971800"/>
            <a:ext cx="4767263" cy="3875088"/>
          </a:xfrm>
          <a:prstGeom prst="rect">
            <a:avLst/>
          </a:prstGeom>
          <a:noFill/>
        </p:spPr>
      </p:pic>
    </p:spTree>
    <p:extLst>
      <p:ext uri="{BB962C8B-B14F-4D97-AF65-F5344CB8AC3E}">
        <p14:creationId xmlns:p14="http://schemas.microsoft.com/office/powerpoint/2010/main" val="2293150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additive="base">
                                        <p:cTn id="7" dur="500" fill="hold"/>
                                        <p:tgtEl>
                                          <p:spTgt spid="30726"/>
                                        </p:tgtEl>
                                        <p:attrNameLst>
                                          <p:attrName>ppt_x</p:attrName>
                                        </p:attrNameLst>
                                      </p:cBhvr>
                                      <p:tavLst>
                                        <p:tav tm="0">
                                          <p:val>
                                            <p:strVal val="#ppt_x"/>
                                          </p:val>
                                        </p:tav>
                                        <p:tav tm="100000">
                                          <p:val>
                                            <p:strVal val="#ppt_x"/>
                                          </p:val>
                                        </p:tav>
                                      </p:tavLst>
                                    </p:anim>
                                    <p:anim calcmode="lin" valueType="num">
                                      <p:cBhvr additive="base">
                                        <p:cTn id="8" dur="500" fill="hold"/>
                                        <p:tgtEl>
                                          <p:spTgt spid="307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39682"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39683" name="Rectangle 3" descr="Pink tissue paper"/>
          <p:cNvSpPr>
            <a:spLocks noGrp="1" noChangeArrowheads="1"/>
          </p:cNvSpPr>
          <p:nvPr>
            <p:ph type="body" idx="1"/>
          </p:nvPr>
        </p:nvSpPr>
        <p:spPr>
          <a:xfrm>
            <a:off x="2209800" y="2209800"/>
            <a:ext cx="7772400" cy="4267200"/>
          </a:xfrm>
          <a:blipFill dpi="0" rotWithShape="0">
            <a:blip r:embed="rId4" cstate="print"/>
            <a:srcRect/>
            <a:tile tx="0" ty="0" sx="100000" sy="100000" flip="none" algn="tl"/>
          </a:blipFill>
        </p:spPr>
        <p:txBody>
          <a:bodyPr/>
          <a:lstStyle/>
          <a:p>
            <a:pPr>
              <a:lnSpc>
                <a:spcPct val="90000"/>
              </a:lnSpc>
              <a:buFontTx/>
              <a:buChar char="o"/>
            </a:pPr>
            <a:r>
              <a:rPr lang="en-US">
                <a:solidFill>
                  <a:srgbClr val="666699"/>
                </a:solidFill>
                <a:effectLst>
                  <a:outerShdw blurRad="38100" dist="38100" dir="2700000" algn="tl">
                    <a:srgbClr val="000000"/>
                  </a:outerShdw>
                </a:effectLst>
              </a:rPr>
              <a:t>Researcher David Barrett chronicles that   by the year 300, or nine generations after Christ, the world was only 10.4% Christian with 66.4% of these believers Non-whites.  The scriptures had been translated into ten languages.  More than 410,000 individuals,  representative of one in every 200 believers from the time of Christ,  had given their all dying as martyrs for the faith.       </a:t>
            </a:r>
            <a:endParaRPr lang="en-US"/>
          </a:p>
        </p:txBody>
      </p:sp>
      <p:sp>
        <p:nvSpPr>
          <p:cNvPr id="4039684"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39685"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39686" name="WordArt 6"/>
          <p:cNvSpPr>
            <a:spLocks noChangeArrowheads="1" noChangeShapeType="1" noTextEdit="1"/>
          </p:cNvSpPr>
          <p:nvPr/>
        </p:nvSpPr>
        <p:spPr bwMode="auto">
          <a:xfrm>
            <a:off x="2667000" y="1676400"/>
            <a:ext cx="67818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Population Statistics</a:t>
            </a:r>
          </a:p>
        </p:txBody>
      </p:sp>
    </p:spTree>
    <p:extLst>
      <p:ext uri="{BB962C8B-B14F-4D97-AF65-F5344CB8AC3E}">
        <p14:creationId xmlns:p14="http://schemas.microsoft.com/office/powerpoint/2010/main" val="2687811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39684"/>
                                        </p:tgtEl>
                                        <p:attrNameLst>
                                          <p:attrName>style.visibility</p:attrName>
                                        </p:attrNameLst>
                                      </p:cBhvr>
                                      <p:to>
                                        <p:strVal val="visible"/>
                                      </p:to>
                                    </p:set>
                                    <p:anim calcmode="lin" valueType="num">
                                      <p:cBhvr>
                                        <p:cTn id="7" dur="5000" fill="hold"/>
                                        <p:tgtEl>
                                          <p:spTgt spid="4039684"/>
                                        </p:tgtEl>
                                        <p:attrNameLst>
                                          <p:attrName>ppt_w</p:attrName>
                                        </p:attrNameLst>
                                      </p:cBhvr>
                                      <p:tavLst>
                                        <p:tav tm="0" fmla="#ppt_w*sin(2.5*pi*$)">
                                          <p:val>
                                            <p:fltVal val="0"/>
                                          </p:val>
                                        </p:tav>
                                        <p:tav tm="100000">
                                          <p:val>
                                            <p:fltVal val="1"/>
                                          </p:val>
                                        </p:tav>
                                      </p:tavLst>
                                    </p:anim>
                                    <p:anim calcmode="lin" valueType="num">
                                      <p:cBhvr>
                                        <p:cTn id="8" dur="5000" fill="hold"/>
                                        <p:tgtEl>
                                          <p:spTgt spid="403968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39685"/>
                                        </p:tgtEl>
                                        <p:attrNameLst>
                                          <p:attrName>style.visibility</p:attrName>
                                        </p:attrNameLst>
                                      </p:cBhvr>
                                      <p:to>
                                        <p:strVal val="visible"/>
                                      </p:to>
                                    </p:set>
                                    <p:anim calcmode="lin" valueType="num">
                                      <p:cBhvr>
                                        <p:cTn id="13" dur="500" fill="hold"/>
                                        <p:tgtEl>
                                          <p:spTgt spid="4039685"/>
                                        </p:tgtEl>
                                        <p:attrNameLst>
                                          <p:attrName>ppt_w</p:attrName>
                                        </p:attrNameLst>
                                      </p:cBhvr>
                                      <p:tavLst>
                                        <p:tav tm="0">
                                          <p:val>
                                            <p:strVal val="4/3*#ppt_w"/>
                                          </p:val>
                                        </p:tav>
                                        <p:tav tm="100000">
                                          <p:val>
                                            <p:strVal val="#ppt_w"/>
                                          </p:val>
                                        </p:tav>
                                      </p:tavLst>
                                    </p:anim>
                                    <p:anim calcmode="lin" valueType="num">
                                      <p:cBhvr>
                                        <p:cTn id="14" dur="500" fill="hold"/>
                                        <p:tgtEl>
                                          <p:spTgt spid="4039685"/>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39682">
                                            <p:txEl>
                                              <p:pRg st="0" end="0"/>
                                            </p:txEl>
                                          </p:spTgt>
                                        </p:tgtEl>
                                        <p:attrNameLst>
                                          <p:attrName>style.visibility</p:attrName>
                                        </p:attrNameLst>
                                      </p:cBhvr>
                                      <p:to>
                                        <p:strVal val="visible"/>
                                      </p:to>
                                    </p:set>
                                    <p:anim calcmode="lin" valueType="num">
                                      <p:cBhvr additive="base">
                                        <p:cTn id="19" dur="300" fill="hold"/>
                                        <p:tgtEl>
                                          <p:spTgt spid="4039682">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396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39686"/>
                                        </p:tgtEl>
                                        <p:attrNameLst>
                                          <p:attrName>style.visibility</p:attrName>
                                        </p:attrNameLst>
                                      </p:cBhvr>
                                      <p:to>
                                        <p:strVal val="visible"/>
                                      </p:to>
                                    </p:set>
                                    <p:anim calcmode="lin" valueType="num">
                                      <p:cBhvr>
                                        <p:cTn id="25" dur="500" fill="hold"/>
                                        <p:tgtEl>
                                          <p:spTgt spid="4039686"/>
                                        </p:tgtEl>
                                        <p:attrNameLst>
                                          <p:attrName>ppt_w</p:attrName>
                                        </p:attrNameLst>
                                      </p:cBhvr>
                                      <p:tavLst>
                                        <p:tav tm="0">
                                          <p:val>
                                            <p:fltVal val="0"/>
                                          </p:val>
                                        </p:tav>
                                        <p:tav tm="100000">
                                          <p:val>
                                            <p:strVal val="#ppt_w"/>
                                          </p:val>
                                        </p:tav>
                                      </p:tavLst>
                                    </p:anim>
                                    <p:anim calcmode="lin" valueType="num">
                                      <p:cBhvr>
                                        <p:cTn id="26" dur="500" fill="hold"/>
                                        <p:tgtEl>
                                          <p:spTgt spid="4039686"/>
                                        </p:tgtEl>
                                        <p:attrNameLst>
                                          <p:attrName>ppt_h</p:attrName>
                                        </p:attrNameLst>
                                      </p:cBhvr>
                                      <p:tavLst>
                                        <p:tav tm="0">
                                          <p:val>
                                            <p:fltVal val="0"/>
                                          </p:val>
                                        </p:tav>
                                        <p:tav tm="100000">
                                          <p:val>
                                            <p:strVal val="#ppt_h"/>
                                          </p:val>
                                        </p:tav>
                                      </p:tavLst>
                                    </p:anim>
                                    <p:anim calcmode="lin" valueType="num">
                                      <p:cBhvr>
                                        <p:cTn id="27" dur="500" fill="hold"/>
                                        <p:tgtEl>
                                          <p:spTgt spid="4039686"/>
                                        </p:tgtEl>
                                        <p:attrNameLst>
                                          <p:attrName>ppt_x</p:attrName>
                                        </p:attrNameLst>
                                      </p:cBhvr>
                                      <p:tavLst>
                                        <p:tav tm="0">
                                          <p:val>
                                            <p:fltVal val="0.5"/>
                                          </p:val>
                                        </p:tav>
                                        <p:tav tm="100000">
                                          <p:val>
                                            <p:strVal val="#ppt_x"/>
                                          </p:val>
                                        </p:tav>
                                      </p:tavLst>
                                    </p:anim>
                                    <p:anim calcmode="lin" valueType="num">
                                      <p:cBhvr>
                                        <p:cTn id="28" dur="500" fill="hold"/>
                                        <p:tgtEl>
                                          <p:spTgt spid="4039686"/>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39683">
                                            <p:txEl>
                                              <p:pRg st="0" end="0"/>
                                            </p:txEl>
                                          </p:spTgt>
                                        </p:tgtEl>
                                        <p:attrNameLst>
                                          <p:attrName>style.visibility</p:attrName>
                                        </p:attrNameLst>
                                      </p:cBhvr>
                                      <p:to>
                                        <p:strVal val="visible"/>
                                      </p:to>
                                    </p:set>
                                    <p:animEffect transition="in" filter="box(out)">
                                      <p:cBhvr>
                                        <p:cTn id="33" dur="500"/>
                                        <p:tgtEl>
                                          <p:spTgt spid="40396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9682" grpId="0" build="p" autoUpdateAnimBg="0"/>
      <p:bldP spid="4039683" grpId="0" build="p" autoUpdateAnimBg="0"/>
      <p:bldP spid="4039684" grpId="0" animBg="1"/>
      <p:bldP spid="4039685" grpId="0" animBg="1"/>
      <p:bldP spid="403968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6146" name="Picture 2" descr="I:\DEPTCOMM\Zamcomm\Jody\ChartsEPS\55 copy.jpg"/>
          <p:cNvPicPr>
            <a:picLocks noChangeAspect="1" noChangeArrowheads="1"/>
          </p:cNvPicPr>
          <p:nvPr/>
        </p:nvPicPr>
        <p:blipFill>
          <a:blip r:embed="rId3" cstate="print"/>
          <a:srcRect/>
          <a:stretch>
            <a:fillRect/>
          </a:stretch>
        </p:blipFill>
        <p:spPr bwMode="auto">
          <a:xfrm>
            <a:off x="970961" y="155575"/>
            <a:ext cx="10322349" cy="6546850"/>
          </a:xfrm>
          <a:prstGeom prst="rect">
            <a:avLst/>
          </a:prstGeom>
          <a:noFill/>
        </p:spPr>
      </p:pic>
    </p:spTree>
    <p:extLst>
      <p:ext uri="{BB962C8B-B14F-4D97-AF65-F5344CB8AC3E}">
        <p14:creationId xmlns:p14="http://schemas.microsoft.com/office/powerpoint/2010/main" val="250021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6754" name="Picture 2" descr="I:\DEPTCOMM\Zamcomm\Jody\ChartsEPS\12copy.jpg"/>
          <p:cNvPicPr>
            <a:picLocks noChangeAspect="1" noChangeArrowheads="1"/>
          </p:cNvPicPr>
          <p:nvPr/>
        </p:nvPicPr>
        <p:blipFill>
          <a:blip r:embed="rId4" cstate="print"/>
          <a:srcRect/>
          <a:stretch>
            <a:fillRect/>
          </a:stretch>
        </p:blipFill>
        <p:spPr bwMode="auto">
          <a:xfrm>
            <a:off x="0" y="1"/>
            <a:ext cx="12192000" cy="7065963"/>
          </a:xfrm>
          <a:prstGeom prst="rect">
            <a:avLst/>
          </a:prstGeom>
          <a:noFill/>
        </p:spPr>
      </p:pic>
      <p:sp>
        <p:nvSpPr>
          <p:cNvPr id="1226755" name="WordArt 3"/>
          <p:cNvSpPr>
            <a:spLocks noChangeArrowheads="1" noChangeShapeType="1" noTextEdit="1"/>
          </p:cNvSpPr>
          <p:nvPr/>
        </p:nvSpPr>
        <p:spPr bwMode="auto">
          <a:xfrm>
            <a:off x="3424238" y="3505200"/>
            <a:ext cx="4576762"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Basic Division Over Time</a:t>
            </a:r>
          </a:p>
        </p:txBody>
      </p:sp>
    </p:spTree>
    <p:extLst>
      <p:ext uri="{BB962C8B-B14F-4D97-AF65-F5344CB8AC3E}">
        <p14:creationId xmlns:p14="http://schemas.microsoft.com/office/powerpoint/2010/main" val="13735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226755"/>
                                        </p:tgtEl>
                                        <p:attrNameLst>
                                          <p:attrName>style.visibility</p:attrName>
                                        </p:attrNameLst>
                                      </p:cBhvr>
                                      <p:to>
                                        <p:strVal val="visible"/>
                                      </p:to>
                                    </p:set>
                                    <p:animEffect transition="in" filter="box(out)">
                                      <p:cBhvr>
                                        <p:cTn id="7" dur="500"/>
                                        <p:tgtEl>
                                          <p:spTgt spid="1226755"/>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675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1A38-5609-490F-ABAD-D7D56996B809}"/>
              </a:ext>
            </a:extLst>
          </p:cNvPr>
          <p:cNvSpPr>
            <a:spLocks noGrp="1"/>
          </p:cNvSpPr>
          <p:nvPr>
            <p:ph type="title"/>
          </p:nvPr>
        </p:nvSpPr>
        <p:spPr>
          <a:xfrm>
            <a:off x="838200" y="77003"/>
            <a:ext cx="10515600" cy="625641"/>
          </a:xfrm>
        </p:spPr>
        <p:txBody>
          <a:bodyPr>
            <a:normAutofit fontScale="90000"/>
          </a:bodyPr>
          <a:lstStyle/>
          <a:p>
            <a:r>
              <a:rPr lang="en-US" dirty="0"/>
              <a:t>OVERVIEW: APOSTLE TO APOSTATE PATTERN</a:t>
            </a:r>
          </a:p>
        </p:txBody>
      </p:sp>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970960" y="702644"/>
            <a:ext cx="10382839" cy="6155356"/>
          </a:xfrm>
        </p:spPr>
        <p:txBody>
          <a:bodyPr>
            <a:normAutofit fontScale="62500" lnSpcReduction="20000"/>
          </a:bodyPr>
          <a:lstStyle/>
          <a:p>
            <a:r>
              <a:rPr lang="en-US" b="1" dirty="0"/>
              <a:t>2 CHRISTIAN SCHOOLS OF BIBLE INTERPRETATION</a:t>
            </a:r>
          </a:p>
          <a:p>
            <a:r>
              <a:rPr lang="en-US" dirty="0"/>
              <a:t>Antioch’s Historical &amp; Alexandrian Allegorical</a:t>
            </a:r>
          </a:p>
          <a:p>
            <a:r>
              <a:rPr lang="en-US" dirty="0"/>
              <a:t>Typological-Allegorical @O.T. Type &amp; Anti-type</a:t>
            </a:r>
          </a:p>
          <a:p>
            <a:r>
              <a:rPr lang="en-US" dirty="0"/>
              <a:t>Typological-Allegorical @Redemptive Archetype</a:t>
            </a:r>
          </a:p>
          <a:p>
            <a:r>
              <a:rPr lang="en-US" dirty="0"/>
              <a:t>Adopted Aristotle’s Thesis - Anti-Thesis Dialectic</a:t>
            </a:r>
          </a:p>
          <a:p>
            <a:r>
              <a:rPr lang="en-US" dirty="0"/>
              <a:t>ILLUSTRATION: Alexandria’s Origen @Purgatory</a:t>
            </a:r>
          </a:p>
          <a:p>
            <a:r>
              <a:rPr lang="en-US" dirty="0"/>
              <a:t>ORIGINAL ERROR @ORIGINAL INHERENT SIN</a:t>
            </a:r>
          </a:p>
          <a:p>
            <a:r>
              <a:rPr lang="en-US" dirty="0"/>
              <a:t>CHANGES IN ORGANIZATION &amp; BROTHERHOOD</a:t>
            </a:r>
          </a:p>
          <a:p>
            <a:r>
              <a:rPr lang="en-US" dirty="0"/>
              <a:t>CHANGES IN ASSEMBLY &amp; AUDITORIUMS</a:t>
            </a:r>
          </a:p>
          <a:p>
            <a:r>
              <a:rPr lang="en-US" dirty="0"/>
              <a:t>ILLUSTRATION: Return of the </a:t>
            </a:r>
            <a:r>
              <a:rPr lang="en-US" dirty="0" err="1"/>
              <a:t>Mose’s</a:t>
            </a:r>
            <a:r>
              <a:rPr lang="en-US" dirty="0"/>
              <a:t> Seat </a:t>
            </a:r>
          </a:p>
          <a:p>
            <a:r>
              <a:rPr lang="en-US" dirty="0"/>
              <a:t>CHANGES IN PARTICIPATORY WORSHIP</a:t>
            </a:r>
          </a:p>
          <a:p>
            <a:r>
              <a:rPr lang="en-US" dirty="0"/>
              <a:t>ILLUSTRATION: Memorial of the “</a:t>
            </a:r>
            <a:r>
              <a:rPr lang="en-US" dirty="0" err="1"/>
              <a:t>Missa</a:t>
            </a:r>
            <a:r>
              <a:rPr lang="en-US" dirty="0"/>
              <a:t>”</a:t>
            </a:r>
          </a:p>
          <a:p>
            <a:r>
              <a:rPr lang="en-US" dirty="0"/>
              <a:t>1</a:t>
            </a:r>
            <a:r>
              <a:rPr lang="en-US" baseline="30000" dirty="0"/>
              <a:t>st</a:t>
            </a:r>
            <a:r>
              <a:rPr lang="en-US" dirty="0"/>
              <a:t> Clement: Only Elders Served “Worthy”</a:t>
            </a:r>
          </a:p>
          <a:p>
            <a:r>
              <a:rPr lang="en-US" dirty="0"/>
              <a:t>CHANGES IN PARTICIPATORY THEOLOGY </a:t>
            </a:r>
          </a:p>
          <a:p>
            <a:r>
              <a:rPr lang="en-US" dirty="0"/>
              <a:t>ILLUSTRATION: Catechetical Preparation</a:t>
            </a:r>
          </a:p>
          <a:p>
            <a:r>
              <a:rPr lang="en-US" b="1" dirty="0"/>
              <a:t>EARLY ERROR BUILT ON THREE FALSE ASSUMPTIONS</a:t>
            </a:r>
          </a:p>
          <a:p>
            <a:r>
              <a:rPr lang="en-US" dirty="0"/>
              <a:t>#1 Assumption: Paul Convert Clement Received As Apostle</a:t>
            </a:r>
          </a:p>
          <a:p>
            <a:r>
              <a:rPr lang="en-US" dirty="0"/>
              <a:t>#2 Assumption: Origen Explains Trinity Concept Sequential</a:t>
            </a:r>
          </a:p>
          <a:p>
            <a:r>
              <a:rPr lang="en-US" dirty="0"/>
              <a:t>#3 Assumption: Irenaeus Portrays Jesus Mother @Anti-Eve</a:t>
            </a:r>
          </a:p>
          <a:p>
            <a:endParaRPr lang="en-US" dirty="0"/>
          </a:p>
        </p:txBody>
      </p:sp>
    </p:spTree>
    <p:extLst>
      <p:ext uri="{BB962C8B-B14F-4D97-AF65-F5344CB8AC3E}">
        <p14:creationId xmlns:p14="http://schemas.microsoft.com/office/powerpoint/2010/main" val="38416113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7410" name="Rectangle 2"/>
          <p:cNvSpPr>
            <a:spLocks noGrp="1" noChangeArrowheads="1"/>
          </p:cNvSpPr>
          <p:nvPr>
            <p:ph type="title"/>
          </p:nvPr>
        </p:nvSpPr>
        <p:spPr>
          <a:xfrm>
            <a:off x="1828800" y="381000"/>
            <a:ext cx="8534400" cy="3657600"/>
          </a:xfrm>
          <a:solidFill>
            <a:srgbClr val="FF0000"/>
          </a:solidFill>
        </p:spPr>
        <p:txBody>
          <a:bodyPr/>
          <a:lstStyle/>
          <a:p>
            <a:r>
              <a:rPr lang="en-US">
                <a:solidFill>
                  <a:srgbClr val="FFFFFF"/>
                </a:solidFill>
                <a:effectLst>
                  <a:outerShdw blurRad="38100" dist="38100" dir="2700000" algn="tl">
                    <a:srgbClr val="000000"/>
                  </a:outerShdw>
                </a:effectLst>
              </a:rPr>
              <a:t>The Antiochene School Of Theology Practiced An Approach To Scriptural Interpretation With Literal Emphasis Rather Than Spiritual Meanings Not Immediately Evident From The Text</a:t>
            </a:r>
            <a:r>
              <a:rPr lang="en-US"/>
              <a:t>  </a:t>
            </a:r>
          </a:p>
        </p:txBody>
      </p:sp>
      <p:sp>
        <p:nvSpPr>
          <p:cNvPr id="3217411" name="Oval 3"/>
          <p:cNvSpPr>
            <a:spLocks noChangeArrowheads="1"/>
          </p:cNvSpPr>
          <p:nvPr/>
        </p:nvSpPr>
        <p:spPr bwMode="auto">
          <a:xfrm>
            <a:off x="8323868" y="4939644"/>
            <a:ext cx="688157" cy="603317"/>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7412" name="Text Box 4"/>
          <p:cNvSpPr txBox="1">
            <a:spLocks noChangeArrowheads="1"/>
          </p:cNvSpPr>
          <p:nvPr/>
        </p:nvSpPr>
        <p:spPr bwMode="auto">
          <a:xfrm>
            <a:off x="8531257" y="4343400"/>
            <a:ext cx="1555423" cy="523220"/>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Antioch Center Of Christian Theology</a:t>
            </a:r>
          </a:p>
        </p:txBody>
      </p:sp>
    </p:spTree>
    <p:extLst>
      <p:ext uri="{BB962C8B-B14F-4D97-AF65-F5344CB8AC3E}">
        <p14:creationId xmlns:p14="http://schemas.microsoft.com/office/powerpoint/2010/main" val="401052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7411"/>
                                        </p:tgtEl>
                                        <p:attrNameLst>
                                          <p:attrName>style.visibility</p:attrName>
                                        </p:attrNameLst>
                                      </p:cBhvr>
                                      <p:to>
                                        <p:strVal val="visible"/>
                                      </p:to>
                                    </p:set>
                                    <p:anim calcmode="lin" valueType="num">
                                      <p:cBhvr>
                                        <p:cTn id="7" dur="500" fill="hold"/>
                                        <p:tgtEl>
                                          <p:spTgt spid="3217411"/>
                                        </p:tgtEl>
                                        <p:attrNameLst>
                                          <p:attrName>ppt_w</p:attrName>
                                        </p:attrNameLst>
                                      </p:cBhvr>
                                      <p:tavLst>
                                        <p:tav tm="0">
                                          <p:val>
                                            <p:strVal val="4*#ppt_w"/>
                                          </p:val>
                                        </p:tav>
                                        <p:tav tm="100000">
                                          <p:val>
                                            <p:strVal val="#ppt_w"/>
                                          </p:val>
                                        </p:tav>
                                      </p:tavLst>
                                    </p:anim>
                                    <p:anim calcmode="lin" valueType="num">
                                      <p:cBhvr>
                                        <p:cTn id="8" dur="500" fill="hold"/>
                                        <p:tgtEl>
                                          <p:spTgt spid="321741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7412"/>
                                        </p:tgtEl>
                                        <p:attrNameLst>
                                          <p:attrName>style.visibility</p:attrName>
                                        </p:attrNameLst>
                                      </p:cBhvr>
                                      <p:to>
                                        <p:strVal val="visible"/>
                                      </p:to>
                                    </p:set>
                                    <p:anim calcmode="lin" valueType="num">
                                      <p:cBhvr>
                                        <p:cTn id="13" dur="1000" fill="hold"/>
                                        <p:tgtEl>
                                          <p:spTgt spid="3217412"/>
                                        </p:tgtEl>
                                        <p:attrNameLst>
                                          <p:attrName>ppt_w</p:attrName>
                                        </p:attrNameLst>
                                      </p:cBhvr>
                                      <p:tavLst>
                                        <p:tav tm="0">
                                          <p:val>
                                            <p:fltVal val="0"/>
                                          </p:val>
                                        </p:tav>
                                        <p:tav tm="100000">
                                          <p:val>
                                            <p:strVal val="#ppt_w"/>
                                          </p:val>
                                        </p:tav>
                                      </p:tavLst>
                                    </p:anim>
                                    <p:anim calcmode="lin" valueType="num">
                                      <p:cBhvr>
                                        <p:cTn id="14" dur="1000" fill="hold"/>
                                        <p:tgtEl>
                                          <p:spTgt spid="3217412"/>
                                        </p:tgtEl>
                                        <p:attrNameLst>
                                          <p:attrName>ppt_h</p:attrName>
                                        </p:attrNameLst>
                                      </p:cBhvr>
                                      <p:tavLst>
                                        <p:tav tm="0">
                                          <p:val>
                                            <p:fltVal val="0"/>
                                          </p:val>
                                        </p:tav>
                                        <p:tav tm="100000">
                                          <p:val>
                                            <p:strVal val="#ppt_h"/>
                                          </p:val>
                                        </p:tav>
                                      </p:tavLst>
                                    </p:anim>
                                    <p:anim calcmode="lin" valueType="num">
                                      <p:cBhvr>
                                        <p:cTn id="15" dur="1000" fill="hold"/>
                                        <p:tgtEl>
                                          <p:spTgt spid="3217412"/>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74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7410">
                                            <p:txEl>
                                              <p:pRg st="0" end="0"/>
                                            </p:txEl>
                                          </p:spTgt>
                                        </p:tgtEl>
                                        <p:attrNameLst>
                                          <p:attrName>style.visibility</p:attrName>
                                        </p:attrNameLst>
                                      </p:cBhvr>
                                      <p:to>
                                        <p:strVal val="visible"/>
                                      </p:to>
                                    </p:set>
                                    <p:anim calcmode="lin" valueType="num">
                                      <p:cBhvr additive="base">
                                        <p:cTn id="21" dur="300" fill="hold"/>
                                        <p:tgtEl>
                                          <p:spTgt spid="3217410">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741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7410" grpId="0" build="p" autoUpdateAnimBg="0"/>
      <p:bldP spid="3217411" grpId="0" animBg="1"/>
      <p:bldP spid="3217412"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5032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8466" name="Picture 2" descr="I:\DEPTCOMM\Zamcomm\Jody\ChartsEPS\32copy.jpg"/>
          <p:cNvPicPr>
            <a:picLocks noChangeAspect="1" noChangeArrowheads="1"/>
          </p:cNvPicPr>
          <p:nvPr/>
        </p:nvPicPr>
        <p:blipFill>
          <a:blip r:embed="rId3" cstate="print"/>
          <a:srcRect/>
          <a:stretch>
            <a:fillRect/>
          </a:stretch>
        </p:blipFill>
        <p:spPr bwMode="auto">
          <a:xfrm>
            <a:off x="1524000" y="1"/>
            <a:ext cx="9144000" cy="7065963"/>
          </a:xfrm>
          <a:prstGeom prst="rect">
            <a:avLst/>
          </a:prstGeom>
          <a:noFill/>
        </p:spPr>
      </p:pic>
    </p:spTree>
    <p:extLst>
      <p:ext uri="{BB962C8B-B14F-4D97-AF65-F5344CB8AC3E}">
        <p14:creationId xmlns:p14="http://schemas.microsoft.com/office/powerpoint/2010/main" val="1181582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15362" name="Rectangle 2"/>
          <p:cNvSpPr>
            <a:spLocks noGrp="1" noChangeArrowheads="1"/>
          </p:cNvSpPr>
          <p:nvPr>
            <p:ph type="title"/>
          </p:nvPr>
        </p:nvSpPr>
        <p:spPr>
          <a:xfrm>
            <a:off x="2133600" y="457200"/>
            <a:ext cx="7848600" cy="3886200"/>
          </a:xfrm>
          <a:solidFill>
            <a:srgbClr val="FF0000"/>
          </a:solidFill>
        </p:spPr>
        <p:txBody>
          <a:bodyPr/>
          <a:lstStyle/>
          <a:p>
            <a:r>
              <a:rPr lang="en-US">
                <a:solidFill>
                  <a:srgbClr val="FFFFFF"/>
                </a:solidFill>
                <a:effectLst>
                  <a:outerShdw blurRad="38100" dist="38100" dir="2700000" algn="tl">
                    <a:srgbClr val="000000"/>
                  </a:outerShdw>
                </a:effectLst>
              </a:rPr>
              <a:t>The Alexandrian School Was Influenced By Plato’s Philosophy &amp; Basically Believed That The Bible Was Best Understood As An Allegorical Morality Rather Than As A Literal Interpretation.</a:t>
            </a:r>
            <a:r>
              <a:rPr lang="en-US"/>
              <a:t>  </a:t>
            </a:r>
          </a:p>
        </p:txBody>
      </p:sp>
      <p:sp>
        <p:nvSpPr>
          <p:cNvPr id="3215363" name="Oval 3"/>
          <p:cNvSpPr>
            <a:spLocks noChangeArrowheads="1"/>
          </p:cNvSpPr>
          <p:nvPr/>
        </p:nvSpPr>
        <p:spPr bwMode="auto">
          <a:xfrm>
            <a:off x="6843860" y="6221690"/>
            <a:ext cx="669303" cy="509048"/>
          </a:xfrm>
          <a:prstGeom prst="ellipse">
            <a:avLst/>
          </a:prstGeom>
          <a:noFill/>
          <a:ln w="9525">
            <a:solidFill>
              <a:schemeClr val="accent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15364" name="Text Box 4"/>
          <p:cNvSpPr txBox="1">
            <a:spLocks noChangeArrowheads="1"/>
          </p:cNvSpPr>
          <p:nvPr/>
        </p:nvSpPr>
        <p:spPr bwMode="auto">
          <a:xfrm>
            <a:off x="7626286" y="6324601"/>
            <a:ext cx="3148551" cy="307777"/>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Alexandria Center Of Christian Theology</a:t>
            </a:r>
          </a:p>
        </p:txBody>
      </p:sp>
    </p:spTree>
    <p:extLst>
      <p:ext uri="{BB962C8B-B14F-4D97-AF65-F5344CB8AC3E}">
        <p14:creationId xmlns:p14="http://schemas.microsoft.com/office/powerpoint/2010/main" val="272812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3215363"/>
                                        </p:tgtEl>
                                        <p:attrNameLst>
                                          <p:attrName>style.visibility</p:attrName>
                                        </p:attrNameLst>
                                      </p:cBhvr>
                                      <p:to>
                                        <p:strVal val="visible"/>
                                      </p:to>
                                    </p:set>
                                    <p:anim calcmode="lin" valueType="num">
                                      <p:cBhvr>
                                        <p:cTn id="7" dur="500" fill="hold"/>
                                        <p:tgtEl>
                                          <p:spTgt spid="3215363"/>
                                        </p:tgtEl>
                                        <p:attrNameLst>
                                          <p:attrName>ppt_w</p:attrName>
                                        </p:attrNameLst>
                                      </p:cBhvr>
                                      <p:tavLst>
                                        <p:tav tm="0">
                                          <p:val>
                                            <p:strVal val="4*#ppt_w"/>
                                          </p:val>
                                        </p:tav>
                                        <p:tav tm="100000">
                                          <p:val>
                                            <p:strVal val="#ppt_w"/>
                                          </p:val>
                                        </p:tav>
                                      </p:tavLst>
                                    </p:anim>
                                    <p:anim calcmode="lin" valueType="num">
                                      <p:cBhvr>
                                        <p:cTn id="8" dur="500" fill="hold"/>
                                        <p:tgtEl>
                                          <p:spTgt spid="321536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3215364"/>
                                        </p:tgtEl>
                                        <p:attrNameLst>
                                          <p:attrName>style.visibility</p:attrName>
                                        </p:attrNameLst>
                                      </p:cBhvr>
                                      <p:to>
                                        <p:strVal val="visible"/>
                                      </p:to>
                                    </p:set>
                                    <p:anim calcmode="lin" valueType="num">
                                      <p:cBhvr>
                                        <p:cTn id="13" dur="1000" fill="hold"/>
                                        <p:tgtEl>
                                          <p:spTgt spid="3215364"/>
                                        </p:tgtEl>
                                        <p:attrNameLst>
                                          <p:attrName>ppt_w</p:attrName>
                                        </p:attrNameLst>
                                      </p:cBhvr>
                                      <p:tavLst>
                                        <p:tav tm="0">
                                          <p:val>
                                            <p:fltVal val="0"/>
                                          </p:val>
                                        </p:tav>
                                        <p:tav tm="100000">
                                          <p:val>
                                            <p:strVal val="#ppt_w"/>
                                          </p:val>
                                        </p:tav>
                                      </p:tavLst>
                                    </p:anim>
                                    <p:anim calcmode="lin" valueType="num">
                                      <p:cBhvr>
                                        <p:cTn id="14" dur="1000" fill="hold"/>
                                        <p:tgtEl>
                                          <p:spTgt spid="3215364"/>
                                        </p:tgtEl>
                                        <p:attrNameLst>
                                          <p:attrName>ppt_h</p:attrName>
                                        </p:attrNameLst>
                                      </p:cBhvr>
                                      <p:tavLst>
                                        <p:tav tm="0">
                                          <p:val>
                                            <p:fltVal val="0"/>
                                          </p:val>
                                        </p:tav>
                                        <p:tav tm="100000">
                                          <p:val>
                                            <p:strVal val="#ppt_h"/>
                                          </p:val>
                                        </p:tav>
                                      </p:tavLst>
                                    </p:anim>
                                    <p:anim calcmode="lin" valueType="num">
                                      <p:cBhvr>
                                        <p:cTn id="15" dur="1000" fill="hold"/>
                                        <p:tgtEl>
                                          <p:spTgt spid="321536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2153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iterate type="wd">
                                    <p:tmPct val="100000"/>
                                  </p:iterate>
                                  <p:childTnLst>
                                    <p:set>
                                      <p:cBhvr>
                                        <p:cTn id="20" dur="1" fill="hold">
                                          <p:stCondLst>
                                            <p:cond delay="0"/>
                                          </p:stCondLst>
                                        </p:cTn>
                                        <p:tgtEl>
                                          <p:spTgt spid="3215362">
                                            <p:txEl>
                                              <p:pRg st="0" end="0"/>
                                            </p:txEl>
                                          </p:spTgt>
                                        </p:tgtEl>
                                        <p:attrNameLst>
                                          <p:attrName>style.visibility</p:attrName>
                                        </p:attrNameLst>
                                      </p:cBhvr>
                                      <p:to>
                                        <p:strVal val="visible"/>
                                      </p:to>
                                    </p:set>
                                    <p:anim calcmode="lin" valueType="num">
                                      <p:cBhvr additive="base">
                                        <p:cTn id="21" dur="300" fill="hold"/>
                                        <p:tgtEl>
                                          <p:spTgt spid="3215362">
                                            <p:txEl>
                                              <p:pRg st="0" end="0"/>
                                            </p:txEl>
                                          </p:spTgt>
                                        </p:tgtEl>
                                        <p:attrNameLst>
                                          <p:attrName>ppt_x</p:attrName>
                                        </p:attrNameLst>
                                      </p:cBhvr>
                                      <p:tavLst>
                                        <p:tav tm="0">
                                          <p:val>
                                            <p:strVal val="#ppt_x"/>
                                          </p:val>
                                        </p:tav>
                                        <p:tav tm="100000">
                                          <p:val>
                                            <p:strVal val="#ppt_x"/>
                                          </p:val>
                                        </p:tav>
                                      </p:tavLst>
                                    </p:anim>
                                    <p:anim calcmode="lin" valueType="num">
                                      <p:cBhvr additive="base">
                                        <p:cTn id="22" dur="300" fill="hold"/>
                                        <p:tgtEl>
                                          <p:spTgt spid="321536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362" grpId="0" build="p" autoUpdateAnimBg="0"/>
      <p:bldP spid="3215363" grpId="0" animBg="1"/>
      <p:bldP spid="3215364" grpId="0" animBg="1"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cxnSp>
        <p:nvCxnSpPr>
          <p:cNvPr id="65" name="Straight Connector 64"/>
          <p:cNvCxnSpPr/>
          <p:nvPr/>
        </p:nvCxnSpPr>
        <p:spPr>
          <a:xfrm rot="5400000" flipH="1" flipV="1">
            <a:off x="6373020" y="4099720"/>
            <a:ext cx="1222375" cy="1587"/>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flipH="1" flipV="1">
            <a:off x="6645276" y="2954338"/>
            <a:ext cx="981075"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5400000" flipH="1" flipV="1">
            <a:off x="3357563" y="2705101"/>
            <a:ext cx="1374775"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16200000" flipV="1">
            <a:off x="1535907" y="4304507"/>
            <a:ext cx="1389063" cy="0"/>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8916988" y="3659188"/>
            <a:ext cx="277813" cy="1588"/>
          </a:xfrm>
          <a:prstGeom prst="line">
            <a:avLst/>
          </a:prstGeom>
          <a:ln w="571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5400000">
            <a:off x="5521326" y="3659189"/>
            <a:ext cx="277813" cy="1587"/>
          </a:xfrm>
          <a:prstGeom prst="line">
            <a:avLst/>
          </a:prstGeom>
          <a:ln w="571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9880" name="Title 1"/>
          <p:cNvSpPr>
            <a:spLocks noGrp="1"/>
          </p:cNvSpPr>
          <p:nvPr>
            <p:ph type="title"/>
          </p:nvPr>
        </p:nvSpPr>
        <p:spPr>
          <a:xfrm>
            <a:off x="1981200" y="1"/>
            <a:ext cx="8229600" cy="752475"/>
          </a:xfrm>
        </p:spPr>
        <p:txBody>
          <a:bodyPr/>
          <a:lstStyle/>
          <a:p>
            <a:r>
              <a:rPr lang="en-US">
                <a:latin typeface="Times New Roman" pitchFamily="1" charset="0"/>
                <a:cs typeface="Times New Roman" pitchFamily="1" charset="0"/>
              </a:rPr>
              <a:t>Greece</a:t>
            </a:r>
          </a:p>
        </p:txBody>
      </p:sp>
      <p:sp>
        <p:nvSpPr>
          <p:cNvPr id="7" name="TextBox 6"/>
          <p:cNvSpPr txBox="1">
            <a:spLocks noChangeArrowheads="1"/>
          </p:cNvSpPr>
          <p:nvPr/>
        </p:nvSpPr>
        <p:spPr bwMode="auto">
          <a:xfrm>
            <a:off x="1601789" y="1233488"/>
            <a:ext cx="4454525" cy="584200"/>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Alexander the Great conquers Egypt and Palestine, Hellenization begins. 332 BC</a:t>
            </a:r>
          </a:p>
        </p:txBody>
      </p:sp>
      <p:sp>
        <p:nvSpPr>
          <p:cNvPr id="8" name="TextBox 7"/>
          <p:cNvSpPr txBox="1">
            <a:spLocks noChangeArrowheads="1"/>
          </p:cNvSpPr>
          <p:nvPr/>
        </p:nvSpPr>
        <p:spPr bwMode="auto">
          <a:xfrm>
            <a:off x="2212975" y="4737101"/>
            <a:ext cx="3505200" cy="1323975"/>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Alexandrian Empire divided: </a:t>
            </a:r>
            <a:b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b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Ptolemy rules Egypt,</a:t>
            </a:r>
            <a:b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b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Seleucus rules Persia and Syria, </a:t>
            </a:r>
            <a:b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b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Antigonus rules Macedonia and Greece, </a:t>
            </a:r>
            <a:b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b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Attalids rule Pergamum. 323 BC. </a:t>
            </a:r>
          </a:p>
        </p:txBody>
      </p:sp>
      <p:sp>
        <p:nvSpPr>
          <p:cNvPr id="9" name="TextBox 8"/>
          <p:cNvSpPr txBox="1">
            <a:spLocks noChangeArrowheads="1"/>
          </p:cNvSpPr>
          <p:nvPr/>
        </p:nvSpPr>
        <p:spPr bwMode="auto">
          <a:xfrm>
            <a:off x="4044951" y="1879600"/>
            <a:ext cx="3179763" cy="584200"/>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Septuagint (Scriptures translated into Greek in Alexandria). 255 BC</a:t>
            </a:r>
          </a:p>
        </p:txBody>
      </p:sp>
      <p:sp>
        <p:nvSpPr>
          <p:cNvPr id="10" name="TextBox 9"/>
          <p:cNvSpPr txBox="1">
            <a:spLocks noChangeArrowheads="1"/>
          </p:cNvSpPr>
          <p:nvPr/>
        </p:nvSpPr>
        <p:spPr bwMode="auto">
          <a:xfrm>
            <a:off x="6967538" y="4446588"/>
            <a:ext cx="3535362" cy="830262"/>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Judas Maccabeus leads Jewish revolt against the Seleucids. 167 BC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The temple in Jerusalem defiled. 167 BC</a:t>
            </a:r>
          </a:p>
        </p:txBody>
      </p:sp>
      <p:cxnSp>
        <p:nvCxnSpPr>
          <p:cNvPr id="20" name="Straight Connector 19"/>
          <p:cNvCxnSpPr/>
          <p:nvPr/>
        </p:nvCxnSpPr>
        <p:spPr>
          <a:xfrm rot="5400000">
            <a:off x="2569370" y="3672683"/>
            <a:ext cx="231775" cy="1587"/>
          </a:xfrm>
          <a:prstGeom prst="line">
            <a:avLst/>
          </a:prstGeom>
          <a:ln w="57150"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9886" name="TextBox 22"/>
          <p:cNvSpPr txBox="1">
            <a:spLocks noChangeArrowheads="1"/>
          </p:cNvSpPr>
          <p:nvPr/>
        </p:nvSpPr>
        <p:spPr bwMode="auto">
          <a:xfrm>
            <a:off x="2132014" y="3744914"/>
            <a:ext cx="1119187" cy="3698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300 BC</a:t>
            </a:r>
          </a:p>
        </p:txBody>
      </p:sp>
      <p:sp>
        <p:nvSpPr>
          <p:cNvPr id="27" name="Rectangle 26"/>
          <p:cNvSpPr/>
          <p:nvPr/>
        </p:nvSpPr>
        <p:spPr>
          <a:xfrm>
            <a:off x="1524000" y="3392488"/>
            <a:ext cx="9144000" cy="265112"/>
          </a:xfrm>
          <a:prstGeom prst="rect">
            <a:avLst/>
          </a:prstGeom>
          <a:solidFill>
            <a:srgbClr val="C1622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Times New Roman"/>
              <a:ea typeface="+mn-ea"/>
              <a:cs typeface="Times New Roman"/>
            </a:endParaRPr>
          </a:p>
        </p:txBody>
      </p:sp>
      <p:sp>
        <p:nvSpPr>
          <p:cNvPr id="79888" name="TextBox 37"/>
          <p:cNvSpPr txBox="1">
            <a:spLocks noChangeArrowheads="1"/>
          </p:cNvSpPr>
          <p:nvPr/>
        </p:nvSpPr>
        <p:spPr bwMode="auto">
          <a:xfrm>
            <a:off x="5100639" y="3754439"/>
            <a:ext cx="1119187" cy="3698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200 BC</a:t>
            </a:r>
          </a:p>
        </p:txBody>
      </p:sp>
      <p:sp>
        <p:nvSpPr>
          <p:cNvPr id="79889" name="TextBox 21"/>
          <p:cNvSpPr txBox="1">
            <a:spLocks noChangeArrowheads="1"/>
          </p:cNvSpPr>
          <p:nvPr/>
        </p:nvSpPr>
        <p:spPr bwMode="auto">
          <a:xfrm>
            <a:off x="8496300" y="3763964"/>
            <a:ext cx="1119188" cy="369887"/>
          </a:xfrm>
          <a:prstGeom prst="rect">
            <a:avLst/>
          </a:prstGeom>
          <a:noFill/>
          <a:ln w="9525">
            <a:noFill/>
            <a:miter lim="800000"/>
            <a:headEnd/>
            <a:tailEnd/>
          </a:ln>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100 BC</a:t>
            </a:r>
          </a:p>
        </p:txBody>
      </p:sp>
      <p:sp>
        <p:nvSpPr>
          <p:cNvPr id="28" name="TextBox 27"/>
          <p:cNvSpPr txBox="1">
            <a:spLocks noChangeArrowheads="1"/>
          </p:cNvSpPr>
          <p:nvPr/>
        </p:nvSpPr>
        <p:spPr bwMode="auto">
          <a:xfrm>
            <a:off x="7108826" y="2355850"/>
            <a:ext cx="2506663" cy="585788"/>
          </a:xfrm>
          <a:prstGeom prst="rect">
            <a:avLst/>
          </a:prstGeom>
          <a:noFill/>
          <a:ln w="9525">
            <a:noFill/>
            <a:miter lim="800000"/>
            <a:headEnd/>
            <a:tailEnd/>
          </a:ln>
        </p:spPr>
        <p:txBody>
          <a:bodyPr>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Times New Roman" pitchFamily="1" charset="0"/>
                <a:ea typeface="ＭＳ Ｐゴシック" pitchFamily="1" charset="-128"/>
                <a:cs typeface="Times New Roman" pitchFamily="1" charset="0"/>
              </a:rPr>
              <a:t>The temple in Jerusalem is rededicated. 164 BC</a:t>
            </a:r>
          </a:p>
        </p:txBody>
      </p:sp>
      <p:sp>
        <p:nvSpPr>
          <p:cNvPr id="34" name="Right Brace 33"/>
          <p:cNvSpPr/>
          <p:nvPr/>
        </p:nvSpPr>
        <p:spPr>
          <a:xfrm rot="16200000">
            <a:off x="3733800" y="1465263"/>
            <a:ext cx="192088" cy="3662362"/>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34"/>
          <p:cNvSpPr txBox="1"/>
          <p:nvPr/>
        </p:nvSpPr>
        <p:spPr>
          <a:xfrm>
            <a:off x="1517651" y="2781301"/>
            <a:ext cx="862013" cy="461963"/>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Alexander the Great</a:t>
            </a:r>
          </a:p>
        </p:txBody>
      </p:sp>
      <p:sp>
        <p:nvSpPr>
          <p:cNvPr id="36" name="TextBox 35"/>
          <p:cNvSpPr txBox="1"/>
          <p:nvPr/>
        </p:nvSpPr>
        <p:spPr>
          <a:xfrm>
            <a:off x="3100389" y="2970213"/>
            <a:ext cx="1423987" cy="277812"/>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Ptolemies of Egypt</a:t>
            </a:r>
          </a:p>
        </p:txBody>
      </p:sp>
      <p:sp>
        <p:nvSpPr>
          <p:cNvPr id="39" name="Right Brace 38"/>
          <p:cNvSpPr/>
          <p:nvPr/>
        </p:nvSpPr>
        <p:spPr>
          <a:xfrm rot="16200000">
            <a:off x="1667669" y="3066257"/>
            <a:ext cx="165100" cy="442912"/>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TextBox 41"/>
          <p:cNvSpPr txBox="1"/>
          <p:nvPr/>
        </p:nvSpPr>
        <p:spPr>
          <a:xfrm>
            <a:off x="5718175" y="2959101"/>
            <a:ext cx="1316038" cy="276225"/>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Seleucids of Syria</a:t>
            </a:r>
          </a:p>
        </p:txBody>
      </p:sp>
      <p:sp>
        <p:nvSpPr>
          <p:cNvPr id="43" name="TextBox 42"/>
          <p:cNvSpPr txBox="1"/>
          <p:nvPr/>
        </p:nvSpPr>
        <p:spPr>
          <a:xfrm>
            <a:off x="7996239" y="2962276"/>
            <a:ext cx="1804987" cy="277813"/>
          </a:xfrm>
          <a:prstGeom prst="rect">
            <a:avLst/>
          </a:prstGeom>
          <a:noFill/>
        </p:spPr>
        <p:txBody>
          <a:bodyP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7F7F7F"/>
                </a:solidFill>
                <a:effectLst/>
                <a:uLnTx/>
                <a:uFillTx/>
                <a:latin typeface="Times New Roman" pitchFamily="1" charset="0"/>
                <a:ea typeface="ＭＳ Ｐゴシック" pitchFamily="1" charset="-128"/>
                <a:cs typeface="Times New Roman" pitchFamily="1" charset="0"/>
              </a:rPr>
              <a:t>Hasmonean Dynasty</a:t>
            </a:r>
          </a:p>
        </p:txBody>
      </p:sp>
      <p:sp>
        <p:nvSpPr>
          <p:cNvPr id="51" name="Right Brace 50"/>
          <p:cNvSpPr/>
          <p:nvPr/>
        </p:nvSpPr>
        <p:spPr>
          <a:xfrm rot="16200000">
            <a:off x="6273801" y="2635251"/>
            <a:ext cx="180975" cy="1333500"/>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rot="5400000" flipH="1" flipV="1">
            <a:off x="577850" y="2333625"/>
            <a:ext cx="2046288" cy="26988"/>
          </a:xfrm>
          <a:prstGeom prst="line">
            <a:avLst/>
          </a:prstGeom>
          <a:ln w="19050" cap="flat" cmpd="sng" algn="ctr">
            <a:solidFill>
              <a:schemeClr val="tx1"/>
            </a:solidFill>
            <a:prstDash val="sys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63" name="Right Brace 62"/>
          <p:cNvSpPr/>
          <p:nvPr/>
        </p:nvSpPr>
        <p:spPr>
          <a:xfrm rot="16200000">
            <a:off x="8801100" y="1462088"/>
            <a:ext cx="192088" cy="3662362"/>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169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1000"/>
                                        <p:tgtEl>
                                          <p:spTgt spid="60"/>
                                        </p:tgtEl>
                                      </p:cBhvr>
                                    </p:animEffect>
                                    <p:anim calcmode="lin" valueType="num">
                                      <p:cBhvr>
                                        <p:cTn id="19" dur="1000" fill="hold"/>
                                        <p:tgtEl>
                                          <p:spTgt spid="60"/>
                                        </p:tgtEl>
                                        <p:attrNameLst>
                                          <p:attrName>ppt_x</p:attrName>
                                        </p:attrNameLst>
                                      </p:cBhvr>
                                      <p:tavLst>
                                        <p:tav tm="0">
                                          <p:val>
                                            <p:strVal val="#ppt_x"/>
                                          </p:val>
                                        </p:tav>
                                        <p:tav tm="100000">
                                          <p:val>
                                            <p:strVal val="#ppt_x"/>
                                          </p:val>
                                        </p:tav>
                                      </p:tavLst>
                                    </p:anim>
                                    <p:anim calcmode="lin" valueType="num">
                                      <p:cBhvr>
                                        <p:cTn id="20" dur="1000" fill="hold"/>
                                        <p:tgtEl>
                                          <p:spTgt spid="60"/>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1000"/>
                                        <p:tgtEl>
                                          <p:spTgt spid="61"/>
                                        </p:tgtEl>
                                      </p:cBhvr>
                                    </p:animEffect>
                                    <p:anim calcmode="lin" valueType="num">
                                      <p:cBhvr>
                                        <p:cTn id="30" dur="1000" fill="hold"/>
                                        <p:tgtEl>
                                          <p:spTgt spid="61"/>
                                        </p:tgtEl>
                                        <p:attrNameLst>
                                          <p:attrName>ppt_x</p:attrName>
                                        </p:attrNameLst>
                                      </p:cBhvr>
                                      <p:tavLst>
                                        <p:tav tm="0">
                                          <p:val>
                                            <p:strVal val="#ppt_x"/>
                                          </p:val>
                                        </p:tav>
                                        <p:tav tm="100000">
                                          <p:val>
                                            <p:strVal val="#ppt_x"/>
                                          </p:val>
                                        </p:tav>
                                      </p:tavLst>
                                    </p:anim>
                                    <p:anim calcmode="lin" valueType="num">
                                      <p:cBhvr>
                                        <p:cTn id="31" dur="1000" fill="hold"/>
                                        <p:tgtEl>
                                          <p:spTgt spid="61"/>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65"/>
                                        </p:tgtEl>
                                        <p:attrNameLst>
                                          <p:attrName>style.visibility</p:attrName>
                                        </p:attrNameLst>
                                      </p:cBhvr>
                                      <p:to>
                                        <p:strVal val="visible"/>
                                      </p:to>
                                    </p:set>
                                    <p:animEffect transition="in" filter="fade">
                                      <p:cBhvr>
                                        <p:cTn id="40" dur="1000"/>
                                        <p:tgtEl>
                                          <p:spTgt spid="65"/>
                                        </p:tgtEl>
                                      </p:cBhvr>
                                    </p:animEffect>
                                    <p:anim calcmode="lin" valueType="num">
                                      <p:cBhvr>
                                        <p:cTn id="41" dur="1000" fill="hold"/>
                                        <p:tgtEl>
                                          <p:spTgt spid="65"/>
                                        </p:tgtEl>
                                        <p:attrNameLst>
                                          <p:attrName>ppt_x</p:attrName>
                                        </p:attrNameLst>
                                      </p:cBhvr>
                                      <p:tavLst>
                                        <p:tav tm="0">
                                          <p:val>
                                            <p:strVal val="#ppt_x"/>
                                          </p:val>
                                        </p:tav>
                                        <p:tav tm="100000">
                                          <p:val>
                                            <p:strVal val="#ppt_x"/>
                                          </p:val>
                                        </p:tav>
                                      </p:tavLst>
                                    </p:anim>
                                    <p:anim calcmode="lin" valueType="num">
                                      <p:cBhvr>
                                        <p:cTn id="42" dur="1000" fill="hold"/>
                                        <p:tgtEl>
                                          <p:spTgt spid="65"/>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0"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1000"/>
                                        <p:tgtEl>
                                          <p:spTgt spid="66"/>
                                        </p:tgtEl>
                                      </p:cBhvr>
                                    </p:animEffect>
                                    <p:anim calcmode="lin" valueType="num">
                                      <p:cBhvr>
                                        <p:cTn id="52" dur="1000" fill="hold"/>
                                        <p:tgtEl>
                                          <p:spTgt spid="66"/>
                                        </p:tgtEl>
                                        <p:attrNameLst>
                                          <p:attrName>ppt_x</p:attrName>
                                        </p:attrNameLst>
                                      </p:cBhvr>
                                      <p:tavLst>
                                        <p:tav tm="0">
                                          <p:val>
                                            <p:strVal val="#ppt_x"/>
                                          </p:val>
                                        </p:tav>
                                        <p:tav tm="100000">
                                          <p:val>
                                            <p:strVal val="#ppt_x"/>
                                          </p:val>
                                        </p:tav>
                                      </p:tavLst>
                                    </p:anim>
                                    <p:anim calcmode="lin" valueType="num">
                                      <p:cBhvr>
                                        <p:cTn id="53" dur="1000" fill="hold"/>
                                        <p:tgtEl>
                                          <p:spTgt spid="66"/>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03202" name="Rectangle 2"/>
          <p:cNvSpPr>
            <a:spLocks noGrp="1" noChangeArrowheads="1"/>
          </p:cNvSpPr>
          <p:nvPr>
            <p:ph/>
          </p:nvPr>
        </p:nvSpPr>
        <p:spPr>
          <a:xfrm>
            <a:off x="2209800" y="228600"/>
            <a:ext cx="7772400" cy="5867400"/>
          </a:xfrm>
        </p:spPr>
        <p:txBody>
          <a:bodyPr/>
          <a:lstStyle/>
          <a:p>
            <a:pPr>
              <a:buFontTx/>
              <a:buNone/>
            </a:pPr>
            <a:r>
              <a:rPr lang="en-US"/>
              <a:t>   </a:t>
            </a:r>
            <a:r>
              <a:rPr lang="en-US">
                <a:solidFill>
                  <a:srgbClr val="FFFF00"/>
                </a:solidFill>
              </a:rPr>
              <a:t>ONLY 100 YEARS AFTER APOSTLES:  </a:t>
            </a:r>
            <a:r>
              <a:rPr lang="en-US" sz="2800" u="sng">
                <a:solidFill>
                  <a:srgbClr val="FFFF00"/>
                </a:solidFill>
              </a:rPr>
              <a:t>Preaching Crucifixion to Catechetical Teaching</a:t>
            </a:r>
            <a:endParaRPr lang="en-US" sz="1400" u="sng">
              <a:solidFill>
                <a:srgbClr val="FFFF00"/>
              </a:solidFill>
            </a:endParaRPr>
          </a:p>
          <a:p>
            <a:pPr>
              <a:buFontTx/>
              <a:buNone/>
            </a:pPr>
            <a:endParaRPr lang="en-US" sz="1400" u="sng">
              <a:solidFill>
                <a:srgbClr val="FFFF00"/>
              </a:solidFill>
            </a:endParaRPr>
          </a:p>
          <a:p>
            <a:pPr>
              <a:buFontTx/>
              <a:buNone/>
            </a:pPr>
            <a:r>
              <a:rPr lang="en-US" sz="2800">
                <a:solidFill>
                  <a:srgbClr val="FFFF00"/>
                </a:solidFill>
              </a:rPr>
              <a:t>    Egypt’s Alexandria was the center of early learning,  having a large university with a voluminous library.  In the last quarter of the second century,  churchmen established a catechetical (learning by the questioning process) school in Alexandria.  Two great luminaries shine as leaders of that school in the persons of Clement of Alexandria and Origen.  Both interpreted the Scriptures </a:t>
            </a:r>
            <a:r>
              <a:rPr lang="en-US" sz="2800" i="1">
                <a:solidFill>
                  <a:srgbClr val="FFFF00"/>
                </a:solidFill>
              </a:rPr>
              <a:t>allegorically rather than historically</a:t>
            </a:r>
            <a:r>
              <a:rPr lang="en-US" sz="2800">
                <a:solidFill>
                  <a:srgbClr val="FFFF00"/>
                </a:solidFill>
              </a:rPr>
              <a:t>,  as was the method of interpretation from Antioch.</a:t>
            </a:r>
            <a:r>
              <a:rPr lang="en-US" sz="2800"/>
              <a:t> </a:t>
            </a:r>
          </a:p>
          <a:p>
            <a:pPr>
              <a:buFontTx/>
              <a:buNone/>
            </a:pPr>
            <a:r>
              <a:rPr lang="en-US"/>
              <a:t> </a:t>
            </a:r>
          </a:p>
        </p:txBody>
      </p:sp>
      <p:sp>
        <p:nvSpPr>
          <p:cNvPr id="4403203" name="Comment 3"/>
          <p:cNvSpPr>
            <a:spLocks noChangeArrowheads="1"/>
          </p:cNvSpPr>
          <p:nvPr/>
        </p:nvSpPr>
        <p:spPr bwMode="auto">
          <a:xfrm>
            <a:off x="1539876" y="-1981200"/>
            <a:ext cx="9128125" cy="156845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End First Century – 7% Of World Population Jewish &amp; Christian Numbers In 100,000’s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Didache An Early Christian Document That Warned About Trickery Of Some Traveling Preachers – It Said To Feed Such Preachers &amp; House Them But If They Ask For Money Ask Questions;  Didache 7 Also Adds By Insistence On Living OR Moving Water </a:t>
            </a:r>
          </a:p>
        </p:txBody>
      </p:sp>
      <p:sp>
        <p:nvSpPr>
          <p:cNvPr id="4403204" name="Text Box 4"/>
          <p:cNvSpPr txBox="1">
            <a:spLocks noChangeArrowheads="1"/>
          </p:cNvSpPr>
          <p:nvPr/>
        </p:nvSpPr>
        <p:spPr bwMode="auto">
          <a:xfrm>
            <a:off x="2133600" y="6096000"/>
            <a:ext cx="7924800" cy="369332"/>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outerShdw blurRad="38100" dist="38100" dir="2700000" algn="tl">
                    <a:srgbClr val="C0C0C0"/>
                  </a:outerShdw>
                </a:effectLst>
                <a:uLnTx/>
                <a:uFillTx/>
                <a:latin typeface="Calligrapher" pitchFamily="2" charset="0"/>
                <a:ea typeface="+mn-ea"/>
                <a:cs typeface="+mn-cs"/>
              </a:rPr>
              <a:t>Didache</a:t>
            </a:r>
            <a:r>
              <a:rPr kumimoji="0" lang="en-US" sz="1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  Simple Obedience No Longer An Event But A Convoluted Process </a:t>
            </a:r>
          </a:p>
        </p:txBody>
      </p:sp>
    </p:spTree>
    <p:extLst>
      <p:ext uri="{BB962C8B-B14F-4D97-AF65-F5344CB8AC3E}">
        <p14:creationId xmlns:p14="http://schemas.microsoft.com/office/powerpoint/2010/main" val="270227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100000"/>
                                  </p:iterate>
                                  <p:childTnLst>
                                    <p:set>
                                      <p:cBhvr>
                                        <p:cTn id="6" dur="1" fill="hold">
                                          <p:stCondLst>
                                            <p:cond delay="0"/>
                                          </p:stCondLst>
                                        </p:cTn>
                                        <p:tgtEl>
                                          <p:spTgt spid="4403204"/>
                                        </p:tgtEl>
                                        <p:attrNameLst>
                                          <p:attrName>style.visibility</p:attrName>
                                        </p:attrNameLst>
                                      </p:cBhvr>
                                      <p:to>
                                        <p:strVal val="visible"/>
                                      </p:to>
                                    </p:set>
                                    <p:anim calcmode="lin" valueType="num">
                                      <p:cBhvr>
                                        <p:cTn id="7" dur="300" fill="hold"/>
                                        <p:tgtEl>
                                          <p:spTgt spid="4403204"/>
                                        </p:tgtEl>
                                        <p:attrNameLst>
                                          <p:attrName>ppt_w</p:attrName>
                                        </p:attrNameLst>
                                      </p:cBhvr>
                                      <p:tavLst>
                                        <p:tav tm="0">
                                          <p:val>
                                            <p:strVal val="4*#ppt_w"/>
                                          </p:val>
                                        </p:tav>
                                        <p:tav tm="100000">
                                          <p:val>
                                            <p:strVal val="#ppt_w"/>
                                          </p:val>
                                        </p:tav>
                                      </p:tavLst>
                                    </p:anim>
                                    <p:anim calcmode="lin" valueType="num">
                                      <p:cBhvr>
                                        <p:cTn id="8" dur="300" fill="hold"/>
                                        <p:tgtEl>
                                          <p:spTgt spid="440320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04"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p:nvPr>
        </p:nvSpPr>
        <p:spPr>
          <a:xfrm>
            <a:off x="2209800" y="228600"/>
            <a:ext cx="7772400" cy="5867400"/>
          </a:xfrm>
        </p:spPr>
        <p:txBody>
          <a:bodyPr/>
          <a:lstStyle/>
          <a:p>
            <a:pPr>
              <a:buFontTx/>
              <a:buNone/>
            </a:pPr>
            <a:r>
              <a:rPr lang="en-US" dirty="0"/>
              <a:t>   </a:t>
            </a:r>
            <a:r>
              <a:rPr lang="en-US" dirty="0">
                <a:solidFill>
                  <a:srgbClr val="FFFF00"/>
                </a:solidFill>
              </a:rPr>
              <a:t>ONLY 100 YEARS OR ONE CENTURY:  </a:t>
            </a:r>
            <a:r>
              <a:rPr lang="en-US" sz="2800" u="sng" dirty="0">
                <a:solidFill>
                  <a:srgbClr val="FFFF00"/>
                </a:solidFill>
              </a:rPr>
              <a:t>Preaching Crucifixion to Catechetical Teaching</a:t>
            </a:r>
            <a:endParaRPr lang="en-US" sz="1400" u="sng" dirty="0">
              <a:solidFill>
                <a:srgbClr val="FFFF00"/>
              </a:solidFill>
            </a:endParaRPr>
          </a:p>
          <a:p>
            <a:pPr>
              <a:buFontTx/>
              <a:buNone/>
            </a:pPr>
            <a:endParaRPr lang="en-US" sz="1400" u="sng" dirty="0">
              <a:solidFill>
                <a:srgbClr val="FFFF00"/>
              </a:solidFill>
            </a:endParaRPr>
          </a:p>
          <a:p>
            <a:pPr>
              <a:buFontTx/>
              <a:buNone/>
            </a:pPr>
            <a:r>
              <a:rPr lang="en-US" sz="2800" dirty="0">
                <a:solidFill>
                  <a:srgbClr val="FFFF00"/>
                </a:solidFill>
              </a:rPr>
              <a:t>    Egypt’s Alexandria was the center of early learning,  having a large university with a voluminous library.  In the last quarter of the second century,  churchmen established a catechetical (learning by the questioning process) school in Alexandria.  Two great luminaries shine as leaders of that school in the persons of Clement of Alexandria and Origen.  Both interpreted the Scriptures </a:t>
            </a:r>
            <a:r>
              <a:rPr lang="en-US" sz="2800" i="1" dirty="0">
                <a:solidFill>
                  <a:srgbClr val="FFFF00"/>
                </a:solidFill>
              </a:rPr>
              <a:t>allegorically rather than historically</a:t>
            </a:r>
            <a:r>
              <a:rPr lang="en-US" sz="2800" dirty="0">
                <a:solidFill>
                  <a:srgbClr val="FFFF00"/>
                </a:solidFill>
              </a:rPr>
              <a:t>,  as was the method of interpretation from Antioch.</a:t>
            </a:r>
            <a:r>
              <a:rPr lang="en-US" sz="2800" dirty="0"/>
              <a:t> </a:t>
            </a:r>
          </a:p>
          <a:p>
            <a:pPr>
              <a:buFontTx/>
              <a:buNone/>
            </a:pPr>
            <a:r>
              <a:rPr lang="en-US" dirty="0"/>
              <a:t> </a:t>
            </a:r>
          </a:p>
        </p:txBody>
      </p:sp>
      <p:sp>
        <p:nvSpPr>
          <p:cNvPr id="117763" name="Comment 3"/>
          <p:cNvSpPr>
            <a:spLocks noChangeArrowheads="1"/>
          </p:cNvSpPr>
          <p:nvPr/>
        </p:nvSpPr>
        <p:spPr bwMode="auto">
          <a:xfrm>
            <a:off x="1539876" y="-1981200"/>
            <a:ext cx="9128125" cy="156845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End First Century – 7% Of World Population Jewish &amp; Christian Numbers In 100,000’s</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Didache An Early Christian Document That Warned About Trickery Of Some Traveling Preachers – It Said To Feed Such Preachers &amp; House Them But If They Ask For Money Ask Questions;  Didache 7 Also Adds By Insistence On Living OR Moving Water </a:t>
            </a:r>
          </a:p>
        </p:txBody>
      </p:sp>
      <p:sp>
        <p:nvSpPr>
          <p:cNvPr id="117764" name="Text Box 4"/>
          <p:cNvSpPr txBox="1">
            <a:spLocks noChangeArrowheads="1"/>
          </p:cNvSpPr>
          <p:nvPr/>
        </p:nvSpPr>
        <p:spPr bwMode="auto">
          <a:xfrm>
            <a:off x="2209800" y="6096000"/>
            <a:ext cx="7848600" cy="369332"/>
          </a:xfrm>
          <a:prstGeom prst="rect">
            <a:avLst/>
          </a:prstGeom>
          <a:solidFill>
            <a:srgbClr val="FFFFFF"/>
          </a:solid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Calligrapher" pitchFamily="2" charset="0"/>
                <a:ea typeface="+mn-ea"/>
                <a:cs typeface="+mn-cs"/>
              </a:rPr>
              <a:t>200 Yrs:  Baptism Ceremonial Event  &amp;  Immersion Of Critical Exemption  </a:t>
            </a:r>
          </a:p>
        </p:txBody>
      </p:sp>
    </p:spTree>
    <p:extLst>
      <p:ext uri="{BB962C8B-B14F-4D97-AF65-F5344CB8AC3E}">
        <p14:creationId xmlns:p14="http://schemas.microsoft.com/office/powerpoint/2010/main" val="117913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type="wd">
                                    <p:tmPct val="100000"/>
                                  </p:iterate>
                                  <p:childTnLst>
                                    <p:set>
                                      <p:cBhvr>
                                        <p:cTn id="6" dur="1" fill="hold">
                                          <p:stCondLst>
                                            <p:cond delay="0"/>
                                          </p:stCondLst>
                                        </p:cTn>
                                        <p:tgtEl>
                                          <p:spTgt spid="117764"/>
                                        </p:tgtEl>
                                        <p:attrNameLst>
                                          <p:attrName>style.visibility</p:attrName>
                                        </p:attrNameLst>
                                      </p:cBhvr>
                                      <p:to>
                                        <p:strVal val="visible"/>
                                      </p:to>
                                    </p:set>
                                    <p:anim calcmode="lin" valueType="num">
                                      <p:cBhvr>
                                        <p:cTn id="7" dur="300" fill="hold"/>
                                        <p:tgtEl>
                                          <p:spTgt spid="117764"/>
                                        </p:tgtEl>
                                        <p:attrNameLst>
                                          <p:attrName>ppt_w</p:attrName>
                                        </p:attrNameLst>
                                      </p:cBhvr>
                                      <p:tavLst>
                                        <p:tav tm="0">
                                          <p:val>
                                            <p:strVal val="4*#ppt_w"/>
                                          </p:val>
                                        </p:tav>
                                        <p:tav tm="100000">
                                          <p:val>
                                            <p:strVal val="#ppt_w"/>
                                          </p:val>
                                        </p:tav>
                                      </p:tavLst>
                                    </p:anim>
                                    <p:anim calcmode="lin" valueType="num">
                                      <p:cBhvr>
                                        <p:cTn id="8" dur="300" fill="hold"/>
                                        <p:tgtEl>
                                          <p:spTgt spid="117764"/>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4" grpId="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4658"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493571" name="WordArt 8"/>
          <p:cNvSpPr>
            <a:spLocks noChangeArrowheads="1" noChangeShapeType="1" noTextEdit="1"/>
          </p:cNvSpPr>
          <p:nvPr/>
        </p:nvSpPr>
        <p:spPr bwMode="auto">
          <a:xfrm>
            <a:off x="2133600" y="838200"/>
            <a:ext cx="80010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400 YRS:  REFINED GOLD MEAN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TO  DIALECTIC MATERIALISM</a:t>
            </a:r>
          </a:p>
        </p:txBody>
      </p:sp>
      <p:sp>
        <p:nvSpPr>
          <p:cNvPr id="6214666" name="AutoShape 10"/>
          <p:cNvSpPr>
            <a:spLocks noChangeArrowheads="1"/>
          </p:cNvSpPr>
          <p:nvPr/>
        </p:nvSpPr>
        <p:spPr bwMode="auto">
          <a:xfrm>
            <a:off x="6096000" y="2590800"/>
            <a:ext cx="4343400" cy="4419600"/>
          </a:xfrm>
          <a:prstGeom prst="curvedLeftArrow">
            <a:avLst>
              <a:gd name="adj1" fmla="val 28727"/>
              <a:gd name="adj2" fmla="val 49078"/>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69" name="AutoShape 13"/>
          <p:cNvSpPr>
            <a:spLocks noChangeArrowheads="1"/>
          </p:cNvSpPr>
          <p:nvPr/>
        </p:nvSpPr>
        <p:spPr bwMode="auto">
          <a:xfrm rot="-10680801">
            <a:off x="1674813" y="2439989"/>
            <a:ext cx="4038600" cy="4238625"/>
          </a:xfrm>
          <a:prstGeom prst="curvedLeftArrow">
            <a:avLst>
              <a:gd name="adj1" fmla="val 20991"/>
              <a:gd name="adj2" fmla="val 41981"/>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71" name="Text Box 15"/>
          <p:cNvSpPr txBox="1">
            <a:spLocks noChangeArrowheads="1"/>
          </p:cNvSpPr>
          <p:nvPr/>
        </p:nvSpPr>
        <p:spPr bwMode="auto">
          <a:xfrm>
            <a:off x="3505200" y="3087689"/>
            <a:ext cx="1752600" cy="57943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THESIS</a:t>
            </a:r>
          </a:p>
        </p:txBody>
      </p:sp>
      <p:sp>
        <p:nvSpPr>
          <p:cNvPr id="6214674" name="Text Box 18"/>
          <p:cNvSpPr txBox="1">
            <a:spLocks noChangeArrowheads="1"/>
          </p:cNvSpPr>
          <p:nvPr/>
        </p:nvSpPr>
        <p:spPr bwMode="auto">
          <a:xfrm>
            <a:off x="6629400" y="5562600"/>
            <a:ext cx="3100388" cy="5794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ANTI-THESIS</a:t>
            </a:r>
          </a:p>
        </p:txBody>
      </p:sp>
      <p:sp>
        <p:nvSpPr>
          <p:cNvPr id="6214675" name="WordArt 19"/>
          <p:cNvSpPr>
            <a:spLocks noChangeArrowheads="1" noChangeShapeType="1" noTextEdit="1"/>
          </p:cNvSpPr>
          <p:nvPr/>
        </p:nvSpPr>
        <p:spPr bwMode="auto">
          <a:xfrm rot="5400000">
            <a:off x="3848100" y="4381500"/>
            <a:ext cx="4114800" cy="3810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CC0000"/>
                </a:solidFill>
                <a:effectLst>
                  <a:outerShdw dist="38100" dir="2700000" algn="tl" rotWithShape="0">
                    <a:srgbClr val="000000">
                      <a:alpha val="43137"/>
                    </a:srgbClr>
                  </a:outerShdw>
                </a:effectLst>
                <a:uLnTx/>
                <a:uFillTx/>
                <a:latin typeface="Arial Black"/>
                <a:ea typeface="ＭＳ Ｐゴシック"/>
                <a:cs typeface="+mn-cs"/>
              </a:rPr>
              <a:t>SYNTHESIS</a:t>
            </a:r>
          </a:p>
        </p:txBody>
      </p:sp>
    </p:spTree>
    <p:extLst>
      <p:ext uri="{BB962C8B-B14F-4D97-AF65-F5344CB8AC3E}">
        <p14:creationId xmlns:p14="http://schemas.microsoft.com/office/powerpoint/2010/main" val="397625800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214669"/>
                                        </p:tgtEl>
                                        <p:attrNameLst>
                                          <p:attrName>style.visibility</p:attrName>
                                        </p:attrNameLst>
                                      </p:cBhvr>
                                      <p:to>
                                        <p:strVal val="visible"/>
                                      </p:to>
                                    </p:set>
                                    <p:anim calcmode="lin" valueType="num">
                                      <p:cBhvr>
                                        <p:cTn id="7" dur="5000" fill="hold"/>
                                        <p:tgtEl>
                                          <p:spTgt spid="6214669"/>
                                        </p:tgtEl>
                                        <p:attrNameLst>
                                          <p:attrName>ppt_w</p:attrName>
                                        </p:attrNameLst>
                                      </p:cBhvr>
                                      <p:tavLst>
                                        <p:tav tm="0" fmla="#ppt_w*sin(2.5*pi*$)">
                                          <p:val>
                                            <p:fltVal val="0"/>
                                          </p:val>
                                        </p:tav>
                                        <p:tav tm="100000">
                                          <p:val>
                                            <p:fltVal val="1"/>
                                          </p:val>
                                        </p:tav>
                                      </p:tavLst>
                                    </p:anim>
                                    <p:anim calcmode="lin" valueType="num">
                                      <p:cBhvr>
                                        <p:cTn id="8" dur="5000" fill="hold"/>
                                        <p:tgtEl>
                                          <p:spTgt spid="621466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iterate type="lt">
                                    <p:tmPct val="100000"/>
                                  </p:iterate>
                                  <p:childTnLst>
                                    <p:set>
                                      <p:cBhvr>
                                        <p:cTn id="12" dur="1" fill="hold">
                                          <p:stCondLst>
                                            <p:cond delay="0"/>
                                          </p:stCondLst>
                                        </p:cTn>
                                        <p:tgtEl>
                                          <p:spTgt spid="6214671"/>
                                        </p:tgtEl>
                                        <p:attrNameLst>
                                          <p:attrName>style.visibility</p:attrName>
                                        </p:attrNameLst>
                                      </p:cBhvr>
                                      <p:to>
                                        <p:strVal val="visible"/>
                                      </p:to>
                                    </p:set>
                                    <p:anim calcmode="lin" valueType="num">
                                      <p:cBhvr additive="base">
                                        <p:cTn id="13" dur="75" fill="hold"/>
                                        <p:tgtEl>
                                          <p:spTgt spid="6214671"/>
                                        </p:tgtEl>
                                        <p:attrNameLst>
                                          <p:attrName>ppt_x</p:attrName>
                                        </p:attrNameLst>
                                      </p:cBhvr>
                                      <p:tavLst>
                                        <p:tav tm="0">
                                          <p:val>
                                            <p:strVal val="1+#ppt_w/2"/>
                                          </p:val>
                                        </p:tav>
                                        <p:tav tm="100000">
                                          <p:val>
                                            <p:strVal val="#ppt_x"/>
                                          </p:val>
                                        </p:tav>
                                      </p:tavLst>
                                    </p:anim>
                                    <p:anim calcmode="lin" valueType="num">
                                      <p:cBhvr additive="base">
                                        <p:cTn id="14" dur="75" fill="hold"/>
                                        <p:tgtEl>
                                          <p:spTgt spid="62146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6214666"/>
                                        </p:tgtEl>
                                        <p:attrNameLst>
                                          <p:attrName>style.visibility</p:attrName>
                                        </p:attrNameLst>
                                      </p:cBhvr>
                                      <p:to>
                                        <p:strVal val="visible"/>
                                      </p:to>
                                    </p:set>
                                    <p:anim calcmode="lin" valueType="num">
                                      <p:cBhvr>
                                        <p:cTn id="19" dur="5000" fill="hold"/>
                                        <p:tgtEl>
                                          <p:spTgt spid="6214666"/>
                                        </p:tgtEl>
                                        <p:attrNameLst>
                                          <p:attrName>ppt_w</p:attrName>
                                        </p:attrNameLst>
                                      </p:cBhvr>
                                      <p:tavLst>
                                        <p:tav tm="0" fmla="#ppt_w*sin(2.5*pi*$)">
                                          <p:val>
                                            <p:fltVal val="0"/>
                                          </p:val>
                                        </p:tav>
                                        <p:tav tm="100000">
                                          <p:val>
                                            <p:fltVal val="1"/>
                                          </p:val>
                                        </p:tav>
                                      </p:tavLst>
                                    </p:anim>
                                    <p:anim calcmode="lin" valueType="num">
                                      <p:cBhvr>
                                        <p:cTn id="20" dur="5000" fill="hold"/>
                                        <p:tgtEl>
                                          <p:spTgt spid="621466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iterate type="lt">
                                    <p:tmPct val="100000"/>
                                  </p:iterate>
                                  <p:childTnLst>
                                    <p:set>
                                      <p:cBhvr>
                                        <p:cTn id="24" dur="1" fill="hold">
                                          <p:stCondLst>
                                            <p:cond delay="0"/>
                                          </p:stCondLst>
                                        </p:cTn>
                                        <p:tgtEl>
                                          <p:spTgt spid="6214674"/>
                                        </p:tgtEl>
                                        <p:attrNameLst>
                                          <p:attrName>style.visibility</p:attrName>
                                        </p:attrNameLst>
                                      </p:cBhvr>
                                      <p:to>
                                        <p:strVal val="visible"/>
                                      </p:to>
                                    </p:set>
                                    <p:anim calcmode="lin" valueType="num">
                                      <p:cBhvr additive="base">
                                        <p:cTn id="25" dur="75" fill="hold"/>
                                        <p:tgtEl>
                                          <p:spTgt spid="6214674"/>
                                        </p:tgtEl>
                                        <p:attrNameLst>
                                          <p:attrName>ppt_x</p:attrName>
                                        </p:attrNameLst>
                                      </p:cBhvr>
                                      <p:tavLst>
                                        <p:tav tm="0">
                                          <p:val>
                                            <p:strVal val="0-#ppt_w/2"/>
                                          </p:val>
                                        </p:tav>
                                        <p:tav tm="100000">
                                          <p:val>
                                            <p:strVal val="#ppt_x"/>
                                          </p:val>
                                        </p:tav>
                                      </p:tavLst>
                                    </p:anim>
                                    <p:anim calcmode="lin" valueType="num">
                                      <p:cBhvr additive="base">
                                        <p:cTn id="26" dur="75" fill="hold"/>
                                        <p:tgtEl>
                                          <p:spTgt spid="62146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6214675"/>
                                        </p:tgtEl>
                                        <p:attrNameLst>
                                          <p:attrName>style.visibility</p:attrName>
                                        </p:attrNameLst>
                                      </p:cBhvr>
                                      <p:to>
                                        <p:strVal val="visible"/>
                                      </p:to>
                                    </p:set>
                                    <p:anim calcmode="lin" valueType="num">
                                      <p:cBhvr>
                                        <p:cTn id="31" dur="5000" fill="hold"/>
                                        <p:tgtEl>
                                          <p:spTgt spid="6214675"/>
                                        </p:tgtEl>
                                        <p:attrNameLst>
                                          <p:attrName>ppt_w</p:attrName>
                                        </p:attrNameLst>
                                      </p:cBhvr>
                                      <p:tavLst>
                                        <p:tav tm="0" fmla="#ppt_w*sin(2.5*pi*$)">
                                          <p:val>
                                            <p:fltVal val="0"/>
                                          </p:val>
                                        </p:tav>
                                        <p:tav tm="100000">
                                          <p:val>
                                            <p:fltVal val="1"/>
                                          </p:val>
                                        </p:tav>
                                      </p:tavLst>
                                    </p:anim>
                                    <p:anim calcmode="lin" valueType="num">
                                      <p:cBhvr>
                                        <p:cTn id="32" dur="5000" fill="hold"/>
                                        <p:tgtEl>
                                          <p:spTgt spid="62146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4666" grpId="0" animBg="1" autoUpdateAnimBg="0"/>
      <p:bldP spid="6214669" grpId="0" animBg="1" autoUpdateAnimBg="0"/>
      <p:bldP spid="6214671" grpId="0" autoUpdateAnimBg="0"/>
      <p:bldP spid="6214674" grpId="0" autoUpdateAnimBg="0"/>
      <p:bldP spid="621467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DDF42481-0D09-4156-AC8B-65303CC963DA}"/>
              </a:ext>
            </a:extLst>
          </p:cNvPr>
          <p:cNvSpPr>
            <a:spLocks noGrp="1" noChangeArrowheads="1"/>
          </p:cNvSpPr>
          <p:nvPr>
            <p:ph type="title"/>
          </p:nvPr>
        </p:nvSpPr>
        <p:spPr>
          <a:xfrm>
            <a:off x="1013620" y="152400"/>
            <a:ext cx="10164763" cy="533400"/>
          </a:xfrm>
          <a:ln>
            <a:solidFill>
              <a:srgbClr val="FF6600"/>
            </a:solidFill>
          </a:ln>
        </p:spPr>
        <p:txBody>
          <a:bodyPr/>
          <a:lstStyle/>
          <a:p>
            <a:pPr eaLnBrk="1" hangingPunct="1">
              <a:defRPr/>
            </a:pPr>
            <a:r>
              <a:rPr lang="en-US" sz="4000" dirty="0">
                <a:solidFill>
                  <a:schemeClr val="hlink"/>
                </a:solidFill>
                <a:effectLst>
                  <a:outerShdw blurRad="38100" dist="38100" dir="2700000" algn="tl">
                    <a:srgbClr val="000000"/>
                  </a:outerShdw>
                </a:effectLst>
                <a:latin typeface="Franciscan" pitchFamily="2" charset="0"/>
              </a:rPr>
              <a:t>Ideological Development:  Christian Religion</a:t>
            </a:r>
          </a:p>
        </p:txBody>
      </p:sp>
      <p:sp>
        <p:nvSpPr>
          <p:cNvPr id="465923" name="Rectangle 3">
            <a:extLst>
              <a:ext uri="{FF2B5EF4-FFF2-40B4-BE49-F238E27FC236}">
                <a16:creationId xmlns:a16="http://schemas.microsoft.com/office/drawing/2014/main" id="{8F96F153-DE02-4A57-9B11-1BC373CF8C64}"/>
              </a:ext>
            </a:extLst>
          </p:cNvPr>
          <p:cNvSpPr>
            <a:spLocks noGrp="1" noChangeArrowheads="1"/>
          </p:cNvSpPr>
          <p:nvPr>
            <p:ph type="body" idx="1"/>
          </p:nvPr>
        </p:nvSpPr>
        <p:spPr>
          <a:xfrm>
            <a:off x="1013620" y="914400"/>
            <a:ext cx="10164763" cy="5791200"/>
          </a:xfrm>
          <a:ln>
            <a:solidFill>
              <a:schemeClr val="hlink"/>
            </a:solidFill>
          </a:ln>
        </p:spPr>
        <p:txBody>
          <a:bodyPr/>
          <a:lstStyle/>
          <a:p>
            <a:pPr eaLnBrk="1" hangingPunct="1">
              <a:lnSpc>
                <a:spcPct val="90000"/>
              </a:lnSpc>
              <a:buFontTx/>
              <a:buNone/>
              <a:defRPr/>
            </a:pPr>
            <a:endParaRPr lang="en-US" sz="800" u="sng" dirty="0">
              <a:effectLst>
                <a:outerShdw blurRad="38100" dist="38100" dir="2700000" algn="tl">
                  <a:srgbClr val="000000"/>
                </a:outerShdw>
              </a:effectLst>
            </a:endParaRPr>
          </a:p>
          <a:p>
            <a:pPr eaLnBrk="1" hangingPunct="1">
              <a:lnSpc>
                <a:spcPct val="90000"/>
              </a:lnSpc>
              <a:buFont typeface="Wingdings" pitchFamily="2" charset="2"/>
              <a:buChar char="Ø"/>
              <a:defRPr/>
            </a:pPr>
            <a:r>
              <a:rPr lang="en-US" sz="4000" u="sng" dirty="0">
                <a:solidFill>
                  <a:srgbClr val="FF6600"/>
                </a:solidFill>
                <a:effectLst>
                  <a:outerShdw blurRad="38100" dist="38100" dir="2700000" algn="tl">
                    <a:srgbClr val="000000"/>
                  </a:outerShdw>
                </a:effectLst>
              </a:rPr>
              <a:t>Jerome Reported Of Origen’s Teachings</a:t>
            </a:r>
          </a:p>
          <a:p>
            <a:pPr eaLnBrk="1" hangingPunct="1">
              <a:lnSpc>
                <a:spcPct val="90000"/>
              </a:lnSpc>
              <a:defRPr/>
            </a:pPr>
            <a:endParaRPr lang="en-US" sz="2000" u="sng" dirty="0"/>
          </a:p>
          <a:p>
            <a:pPr eaLnBrk="1" hangingPunct="1">
              <a:lnSpc>
                <a:spcPct val="90000"/>
              </a:lnSpc>
              <a:defRPr/>
            </a:pPr>
            <a:r>
              <a:rPr lang="en-US" sz="2400" i="1" dirty="0">
                <a:solidFill>
                  <a:schemeClr val="tx1"/>
                </a:solidFill>
                <a:effectLst>
                  <a:outerShdw blurRad="38100" dist="38100" dir="2700000" algn="tl">
                    <a:srgbClr val="000000"/>
                  </a:outerShdw>
                </a:effectLst>
              </a:rPr>
              <a:t>“Origen’s teaching states that all rational,  invisible,  non-corporeal creatures [here angels],  if they are careless,  little by little slide toward the depths.  From the matter toward which they descend,  they take on airy,  ethereal bodies with human flesh.  Meanwhile,  if the demons,  who by their own decision under the Devil’s leadership fell away from the Lord’s service,  had just barely come to their senses, they also would be dressed in human flesh,  so that,  each one having done his penance,  they would begin to rise in the same circular movement by which they first entered the flesh and would be returned to nearness to God,  whereupon they would shed their airy ethereal bodies.   And then all things would kneel to the God of the heavens,  the earth &amp; the underworld, and God with us, would be everything.”</a:t>
            </a: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defRPr/>
            </a:pPr>
            <a:endParaRPr lang="en-US" sz="2400" i="1" dirty="0">
              <a:solidFill>
                <a:schemeClr val="tx1"/>
              </a:solidFill>
              <a:effectLst>
                <a:outerShdw blurRad="38100" dist="38100" dir="2700000" algn="tl">
                  <a:srgbClr val="000000"/>
                </a:outerShdw>
              </a:effectLst>
            </a:endParaRPr>
          </a:p>
          <a:p>
            <a:pPr eaLnBrk="1" hangingPunct="1">
              <a:lnSpc>
                <a:spcPct val="90000"/>
              </a:lnSpc>
              <a:buFontTx/>
              <a:buNone/>
              <a:defRPr/>
            </a:pPr>
            <a:r>
              <a:rPr lang="en-US" sz="3200" u="sng" dirty="0"/>
              <a:t>   </a:t>
            </a:r>
          </a:p>
        </p:txBody>
      </p:sp>
      <p:sp>
        <p:nvSpPr>
          <p:cNvPr id="465924" name="Comment 4">
            <a:extLst>
              <a:ext uri="{FF2B5EF4-FFF2-40B4-BE49-F238E27FC236}">
                <a16:creationId xmlns:a16="http://schemas.microsoft.com/office/drawing/2014/main" id="{51A1DAC1-0401-4E6B-8E46-98AAADB028EF}"/>
              </a:ext>
            </a:extLst>
          </p:cNvPr>
          <p:cNvSpPr>
            <a:spLocks noChangeArrowheads="1"/>
          </p:cNvSpPr>
          <p:nvPr/>
        </p:nvSpPr>
        <p:spPr bwMode="auto">
          <a:xfrm>
            <a:off x="765970" y="-1981200"/>
            <a:ext cx="10679113" cy="16906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Apokatastasis:</a:t>
            </a:r>
            <a:r>
              <a:rPr kumimoji="0" lang="en-US" sz="1600" b="0" i="0" u="none" strike="noStrike" kern="1200" cap="none" spc="0" normalizeH="0" baseline="0" noProof="0">
                <a:ln>
                  <a:noFill/>
                </a:ln>
                <a:solidFill>
                  <a:srgbClr val="000000"/>
                </a:solidFill>
                <a:effectLst/>
                <a:uLnTx/>
                <a:uFillTx/>
                <a:latin typeface="Arial" charset="0"/>
                <a:ea typeface="+mn-ea"/>
                <a:cs typeface="+mn-cs"/>
              </a:rPr>
              <a:t>  </a:t>
            </a:r>
            <a:r>
              <a:rPr kumimoji="0" lang="en-US" sz="1600" b="0" i="1" u="none" strike="noStrike" kern="1200" cap="none" spc="0" normalizeH="0" baseline="0" noProof="0">
                <a:ln>
                  <a:noFill/>
                </a:ln>
                <a:solidFill>
                  <a:srgbClr val="000000"/>
                </a:solidFill>
                <a:effectLst/>
                <a:uLnTx/>
                <a:uFillTx/>
                <a:latin typeface="Arial" charset="0"/>
                <a:ea typeface="+mn-ea"/>
                <a:cs typeface="+mn-cs"/>
              </a:rPr>
              <a:t>A Greek word loosely translated as “Restoration.”</a:t>
            </a:r>
            <a:r>
              <a:rPr kumimoji="0" lang="en-US" sz="1600" b="0" i="0" u="none" strike="noStrike" kern="1200" cap="none" spc="0" normalizeH="0" baseline="0" noProof="0">
                <a:ln>
                  <a:noFill/>
                </a:ln>
                <a:solidFill>
                  <a:srgbClr val="000000"/>
                </a:solidFill>
                <a:effectLst/>
                <a:uLnTx/>
                <a:uFillTx/>
                <a:latin typeface="Arial" charset="0"/>
                <a:ea typeface="+mn-ea"/>
                <a:cs typeface="+mn-cs"/>
              </a:rPr>
              <a:t>                                                        In the OT the Hebrew equivalent of the term referred to the return of Israel from exile(see Jeremiah 16:15).  In the NT it speaks of a future time when God in Christ will restore all things in creation according to God’s original intention.  Some theologians have taken this to mean that at the end of history all humankind (and perhaps Satan &amp; his demons) will be saved.  </a:t>
            </a:r>
          </a:p>
        </p:txBody>
      </p:sp>
    </p:spTree>
    <p:extLst>
      <p:ext uri="{BB962C8B-B14F-4D97-AF65-F5344CB8AC3E}">
        <p14:creationId xmlns:p14="http://schemas.microsoft.com/office/powerpoint/2010/main" val="3951245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65923">
                                            <p:txEl>
                                              <p:pRg st="1" end="1"/>
                                            </p:txEl>
                                          </p:spTgt>
                                        </p:tgtEl>
                                        <p:attrNameLst>
                                          <p:attrName>style.visibility</p:attrName>
                                        </p:attrNameLst>
                                      </p:cBhvr>
                                      <p:to>
                                        <p:strVal val="visible"/>
                                      </p:to>
                                    </p:set>
                                    <p:anim calcmode="lin" valueType="num">
                                      <p:cBhvr additive="base">
                                        <p:cTn id="7" dur="5000" fill="hold"/>
                                        <p:tgtEl>
                                          <p:spTgt spid="465923">
                                            <p:txEl>
                                              <p:pRg st="1" end="1"/>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465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465923">
                                            <p:txEl>
                                              <p:pRg st="3" end="3"/>
                                            </p:txEl>
                                          </p:spTgt>
                                        </p:tgtEl>
                                        <p:attrNameLst>
                                          <p:attrName>style.visibility</p:attrName>
                                        </p:attrNameLst>
                                      </p:cBhvr>
                                      <p:to>
                                        <p:strVal val="visible"/>
                                      </p:to>
                                    </p:set>
                                    <p:anim calcmode="lin" valueType="num">
                                      <p:cBhvr additive="base">
                                        <p:cTn id="13" dur="5000" fill="hold"/>
                                        <p:tgtEl>
                                          <p:spTgt spid="465923">
                                            <p:txEl>
                                              <p:pRg st="3" end="3"/>
                                            </p:txEl>
                                          </p:spTgt>
                                        </p:tgtEl>
                                        <p:attrNameLst>
                                          <p:attrName>ppt_x</p:attrName>
                                        </p:attrNameLst>
                                      </p:cBhvr>
                                      <p:tavLst>
                                        <p:tav tm="0">
                                          <p:val>
                                            <p:strVal val="#ppt_x"/>
                                          </p:val>
                                        </p:tav>
                                        <p:tav tm="100000">
                                          <p:val>
                                            <p:strVal val="#ppt_x"/>
                                          </p:val>
                                        </p:tav>
                                      </p:tavLst>
                                    </p:anim>
                                    <p:anim calcmode="lin" valueType="num">
                                      <p:cBhvr additive="base">
                                        <p:cTn id="14" dur="5000" fill="hold"/>
                                        <p:tgtEl>
                                          <p:spTgt spid="4659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7" presetClass="entr" presetSubtype="4" fill="hold" grpId="0" nodeType="clickEffect">
                                  <p:stCondLst>
                                    <p:cond delay="0"/>
                                  </p:stCondLst>
                                  <p:childTnLst>
                                    <p:set>
                                      <p:cBhvr>
                                        <p:cTn id="18" dur="1" fill="hold">
                                          <p:stCondLst>
                                            <p:cond delay="0"/>
                                          </p:stCondLst>
                                        </p:cTn>
                                        <p:tgtEl>
                                          <p:spTgt spid="465923">
                                            <p:txEl>
                                              <p:pRg st="6" end="6"/>
                                            </p:txEl>
                                          </p:spTgt>
                                        </p:tgtEl>
                                        <p:attrNameLst>
                                          <p:attrName>style.visibility</p:attrName>
                                        </p:attrNameLst>
                                      </p:cBhvr>
                                      <p:to>
                                        <p:strVal val="visible"/>
                                      </p:to>
                                    </p:set>
                                    <p:anim calcmode="lin" valueType="num">
                                      <p:cBhvr additive="base">
                                        <p:cTn id="19" dur="5000" fill="hold"/>
                                        <p:tgtEl>
                                          <p:spTgt spid="465923">
                                            <p:txEl>
                                              <p:pRg st="6" end="6"/>
                                            </p:txEl>
                                          </p:spTgt>
                                        </p:tgtEl>
                                        <p:attrNameLst>
                                          <p:attrName>ppt_x</p:attrName>
                                        </p:attrNameLst>
                                      </p:cBhvr>
                                      <p:tavLst>
                                        <p:tav tm="0">
                                          <p:val>
                                            <p:strVal val="#ppt_x"/>
                                          </p:val>
                                        </p:tav>
                                        <p:tav tm="100000">
                                          <p:val>
                                            <p:strVal val="#ppt_x"/>
                                          </p:val>
                                        </p:tav>
                                      </p:tavLst>
                                    </p:anim>
                                    <p:anim calcmode="lin" valueType="num">
                                      <p:cBhvr additive="base">
                                        <p:cTn id="20" dur="5000" fill="hold"/>
                                        <p:tgtEl>
                                          <p:spTgt spid="46592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923"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8466" name="Picture 2" descr="I:\DEPTCOMM\Zamcomm\Jody\ChartsEPS\32copy.jpg"/>
          <p:cNvPicPr>
            <a:picLocks noChangeAspect="1" noChangeArrowheads="1"/>
          </p:cNvPicPr>
          <p:nvPr/>
        </p:nvPicPr>
        <p:blipFill>
          <a:blip r:embed="rId3" cstate="print"/>
          <a:srcRect/>
          <a:stretch>
            <a:fillRect/>
          </a:stretch>
        </p:blipFill>
        <p:spPr bwMode="auto">
          <a:xfrm>
            <a:off x="1524000" y="1"/>
            <a:ext cx="9144000" cy="7065963"/>
          </a:xfrm>
          <a:prstGeom prst="rect">
            <a:avLst/>
          </a:prstGeom>
          <a:noFill/>
        </p:spPr>
      </p:pic>
      <p:sp>
        <p:nvSpPr>
          <p:cNvPr id="4158467" name="Oval 3"/>
          <p:cNvSpPr>
            <a:spLocks noChangeArrowheads="1"/>
          </p:cNvSpPr>
          <p:nvPr/>
        </p:nvSpPr>
        <p:spPr bwMode="auto">
          <a:xfrm>
            <a:off x="6553200" y="2209800"/>
            <a:ext cx="3581400" cy="1066800"/>
          </a:xfrm>
          <a:prstGeom prst="ellipse">
            <a:avLst/>
          </a:prstGeom>
          <a:noFill/>
          <a:ln w="9525">
            <a:solidFill>
              <a:srgbClr val="FF6600"/>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325233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4158467"/>
                                        </p:tgtEl>
                                        <p:attrNameLst>
                                          <p:attrName>style.visibility</p:attrName>
                                        </p:attrNameLst>
                                      </p:cBhvr>
                                      <p:to>
                                        <p:strVal val="visible"/>
                                      </p:to>
                                    </p:set>
                                    <p:anim calcmode="lin" valueType="num">
                                      <p:cBhvr>
                                        <p:cTn id="7" dur="500" fill="hold"/>
                                        <p:tgtEl>
                                          <p:spTgt spid="4158467"/>
                                        </p:tgtEl>
                                        <p:attrNameLst>
                                          <p:attrName>ppt_w</p:attrName>
                                        </p:attrNameLst>
                                      </p:cBhvr>
                                      <p:tavLst>
                                        <p:tav tm="0">
                                          <p:val>
                                            <p:strVal val="4/3*#ppt_w"/>
                                          </p:val>
                                        </p:tav>
                                        <p:tav tm="100000">
                                          <p:val>
                                            <p:strVal val="#ppt_w"/>
                                          </p:val>
                                        </p:tav>
                                      </p:tavLst>
                                    </p:anim>
                                    <p:anim calcmode="lin" valueType="num">
                                      <p:cBhvr>
                                        <p:cTn id="8" dur="500" fill="hold"/>
                                        <p:tgtEl>
                                          <p:spTgt spid="415846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846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name="Slide" r:id="rId4" imgW="4572000" imgH="3429000" progId="PowerPoint.Slide.8">
                  <p:embed/>
                </p:oleObj>
              </mc:Choice>
              <mc:Fallback>
                <p:oleObj name="Slide" r:id="rId4" imgW="4572000" imgH="3429000" progId="PowerPoint.Slide.8">
                  <p:embed/>
                  <p:pic>
                    <p:nvPicPr>
                      <p:cNvPr id="540467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187568" y="1335987"/>
            <a:ext cx="13387673" cy="42266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6"/>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6"/>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Orthodox Versus HERETIC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3970216"/>
            <a:ext cx="9785686" cy="2198102"/>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Heresies are inaccurate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choices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in light of non-negotiable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realities</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a:t>
            </a:r>
            <a:r>
              <a:rPr kumimoji="0" lang="en-US" sz="11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“Heresy is an opinion or doctrine in philosophy, politics, science, art, etc., at variance with those generally accepted as authoritative” (Oxford English Dictionary)</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Heresies are incorrect choices, based on some generally accepted authority.  From a Christian perspective, heresies are claims contradicting the clear objective truths described in the Bible.  Irenaeus (the ancient apologist and disciple of Ignatius and Polycarp) made careful distinctions between heresies and apostolic truth.  In “Against Heresies”, Irenaeus laid out the heretical claims of some of his errant contemporaries, and compared these claims to the truths he had been taught by Polycarp (the disciple of the Apostle John).  Irenaeus referred to his own beliefs as “orthodox”.  This word is derived from two Greek root words: Orthodox = Ortho (Right) + Dox (Belief)  In essence, </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hlinkClick r:id="rId7">
                  <a:extLst>
                    <a:ext uri="{A12FA001-AC4F-418D-AE19-62706E023703}">
                      <ahyp:hlinkClr xmlns:ahyp="http://schemas.microsoft.com/office/drawing/2018/hyperlinkcolor" val="tx"/>
                    </a:ext>
                  </a:extLst>
                </a:hlinkClick>
              </a:rPr>
              <a:t>Irenaeus used the word to describe those beliefs supported by the apostolic, Biblical teaching</a:t>
            </a: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n-ea"/>
                <a:cs typeface="+mn-cs"/>
              </a:rPr>
              <a:t>.  The idea of a “right belief” presumes there are objectively accurate Christian truths,  and the Bible is the authority upon  which we discover these “right beliefs”. Like all humans, Christians ground truths in an authoritative text.   -  COLD CASE CHRISTIANITY</a:t>
            </a:r>
          </a:p>
        </p:txBody>
      </p:sp>
    </p:spTree>
    <p:extLst>
      <p:ext uri="{BB962C8B-B14F-4D97-AF65-F5344CB8AC3E}">
        <p14:creationId xmlns:p14="http://schemas.microsoft.com/office/powerpoint/2010/main" val="291768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82946" name="Rectangle 2" descr="Purple mesh"/>
          <p:cNvSpPr>
            <a:spLocks noGrp="1" noChangeArrowheads="1"/>
          </p:cNvSpPr>
          <p:nvPr>
            <p:ph type="body" idx="1"/>
          </p:nvPr>
        </p:nvSpPr>
        <p:spPr>
          <a:xfrm>
            <a:off x="2209800" y="1219200"/>
            <a:ext cx="7696200" cy="4953000"/>
          </a:xfrm>
          <a:blipFill dpi="0" rotWithShape="0">
            <a:blip r:embed="rId4" cstate="print"/>
            <a:srcRect/>
            <a:tile tx="0" ty="0" sx="100000" sy="100000" flip="none" algn="tl"/>
          </a:blipFill>
        </p:spPr>
        <p:txBody>
          <a:bodyPr/>
          <a:lstStyle/>
          <a:p>
            <a:pPr>
              <a:lnSpc>
                <a:spcPct val="90000"/>
              </a:lnSpc>
              <a:buFont typeface="Wingdings" pitchFamily="2" charset="2"/>
              <a:buChar char="v"/>
            </a:pPr>
            <a:endParaRPr lang="en-US" sz="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r>
              <a:rPr lang="en-US" sz="4000" b="1">
                <a:solidFill>
                  <a:srgbClr val="FFFF00"/>
                </a:solidFill>
                <a:effectLst>
                  <a:outerShdw blurRad="38100" dist="38100" dir="2700000" algn="tl">
                    <a:srgbClr val="000000"/>
                  </a:outerShdw>
                </a:effectLst>
                <a:latin typeface="Old English Text MT" pitchFamily="66" charset="0"/>
              </a:rPr>
              <a:t> </a:t>
            </a:r>
            <a:r>
              <a:rPr lang="en-US" sz="4000">
                <a:solidFill>
                  <a:srgbClr val="FFFF00"/>
                </a:solidFill>
                <a:effectLst>
                  <a:outerShdw blurRad="38100" dist="38100" dir="2700000" algn="tl">
                    <a:srgbClr val="000000"/>
                  </a:outerShdw>
                </a:effectLst>
                <a:latin typeface="Old English Text MT" pitchFamily="66" charset="0"/>
              </a:rPr>
              <a:t>“The practice of debating and discussing Christian doctrine with other Christians with whom there are matters of genuine theological disagreement.  It involves the friendly rigorous task of doing theological reflection together within the community of faith.”</a:t>
            </a:r>
            <a:r>
              <a:rPr lang="en-US" sz="4000" b="1">
                <a:solidFill>
                  <a:srgbClr val="FFFF00"/>
                </a:solidFill>
                <a:effectLst>
                  <a:outerShdw blurRad="38100" dist="38100" dir="2700000" algn="tl">
                    <a:srgbClr val="000000"/>
                  </a:outerShdw>
                </a:effectLst>
                <a:latin typeface="Old English Text MT" pitchFamily="66" charset="0"/>
              </a:rPr>
              <a:t> </a:t>
            </a:r>
            <a:endParaRPr lang="en-US" sz="4800" b="1">
              <a:solidFill>
                <a:srgbClr val="FFFF00"/>
              </a:solidFill>
              <a:effectLst>
                <a:outerShdw blurRad="38100" dist="38100" dir="2700000" algn="tl">
                  <a:srgbClr val="000000"/>
                </a:outerShdw>
              </a:effectLst>
              <a:latin typeface="Old English Text MT" pitchFamily="66" charset="0"/>
            </a:endParaRPr>
          </a:p>
          <a:p>
            <a:pPr>
              <a:lnSpc>
                <a:spcPct val="90000"/>
              </a:lnSpc>
              <a:buFont typeface="Wingdings" pitchFamily="2" charset="2"/>
              <a:buChar char="v"/>
            </a:pPr>
            <a:endParaRPr lang="en-US"/>
          </a:p>
        </p:txBody>
      </p:sp>
      <p:sp>
        <p:nvSpPr>
          <p:cNvPr id="3282947" name="WordArt 3"/>
          <p:cNvSpPr>
            <a:spLocks noChangeArrowheads="1" noChangeShapeType="1" noTextEdit="1"/>
          </p:cNvSpPr>
          <p:nvPr/>
        </p:nvSpPr>
        <p:spPr bwMode="auto">
          <a:xfrm>
            <a:off x="2209800" y="228600"/>
            <a:ext cx="76962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Irenics Vs. Polemics</a:t>
            </a:r>
          </a:p>
        </p:txBody>
      </p:sp>
      <p:sp>
        <p:nvSpPr>
          <p:cNvPr id="3282948"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2240039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82947"/>
                                        </p:tgtEl>
                                        <p:attrNameLst>
                                          <p:attrName>style.visibility</p:attrName>
                                        </p:attrNameLst>
                                      </p:cBhvr>
                                      <p:to>
                                        <p:strVal val="visible"/>
                                      </p:to>
                                    </p:set>
                                    <p:anim calcmode="lin" valueType="num">
                                      <p:cBhvr>
                                        <p:cTn id="7" dur="5000" fill="hold"/>
                                        <p:tgtEl>
                                          <p:spTgt spid="3282947"/>
                                        </p:tgtEl>
                                        <p:attrNameLst>
                                          <p:attrName>ppt_w</p:attrName>
                                        </p:attrNameLst>
                                      </p:cBhvr>
                                      <p:tavLst>
                                        <p:tav tm="0" fmla="#ppt_w*sin(2.5*pi*$)">
                                          <p:val>
                                            <p:fltVal val="0"/>
                                          </p:val>
                                        </p:tav>
                                        <p:tav tm="100000">
                                          <p:val>
                                            <p:fltVal val="1"/>
                                          </p:val>
                                        </p:tav>
                                      </p:tavLst>
                                    </p:anim>
                                    <p:anim calcmode="lin" valueType="num">
                                      <p:cBhvr>
                                        <p:cTn id="8" dur="5000" fill="hold"/>
                                        <p:tgtEl>
                                          <p:spTgt spid="3282947"/>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82946">
                                            <p:txEl>
                                              <p:pRg st="1" end="1"/>
                                            </p:txEl>
                                          </p:spTgt>
                                        </p:tgtEl>
                                        <p:attrNameLst>
                                          <p:attrName>style.visibility</p:attrName>
                                        </p:attrNameLst>
                                      </p:cBhvr>
                                      <p:to>
                                        <p:strVal val="visible"/>
                                      </p:to>
                                    </p:set>
                                    <p:animEffect transition="in" filter="wipe(left)">
                                      <p:cBhvr>
                                        <p:cTn id="13" dur="500"/>
                                        <p:tgtEl>
                                          <p:spTgt spid="328294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282948"/>
                                        </p:tgtEl>
                                        <p:attrNameLst>
                                          <p:attrName>style.visibility</p:attrName>
                                        </p:attrNameLst>
                                      </p:cBhvr>
                                      <p:to>
                                        <p:strVal val="visible"/>
                                      </p:to>
                                    </p:set>
                                    <p:anim calcmode="lin" valueType="num">
                                      <p:cBhvr>
                                        <p:cTn id="18" dur="500" fill="hold"/>
                                        <p:tgtEl>
                                          <p:spTgt spid="3282948"/>
                                        </p:tgtEl>
                                        <p:attrNameLst>
                                          <p:attrName>ppt_w</p:attrName>
                                        </p:attrNameLst>
                                      </p:cBhvr>
                                      <p:tavLst>
                                        <p:tav tm="0">
                                          <p:val>
                                            <p:fltVal val="0"/>
                                          </p:val>
                                        </p:tav>
                                        <p:tav tm="100000">
                                          <p:val>
                                            <p:strVal val="#ppt_w"/>
                                          </p:val>
                                        </p:tav>
                                      </p:tavLst>
                                    </p:anim>
                                    <p:anim calcmode="lin" valueType="num">
                                      <p:cBhvr>
                                        <p:cTn id="19" dur="500" fill="hold"/>
                                        <p:tgtEl>
                                          <p:spTgt spid="3282948"/>
                                        </p:tgtEl>
                                        <p:attrNameLst>
                                          <p:attrName>ppt_h</p:attrName>
                                        </p:attrNameLst>
                                      </p:cBhvr>
                                      <p:tavLst>
                                        <p:tav tm="0">
                                          <p:val>
                                            <p:fltVal val="0"/>
                                          </p:val>
                                        </p:tav>
                                        <p:tav tm="100000">
                                          <p:val>
                                            <p:strVal val="#ppt_h"/>
                                          </p:val>
                                        </p:tav>
                                      </p:tavLst>
                                    </p:anim>
                                    <p:anim calcmode="lin" valueType="num">
                                      <p:cBhvr>
                                        <p:cTn id="20" dur="500" fill="hold"/>
                                        <p:tgtEl>
                                          <p:spTgt spid="3282948"/>
                                        </p:tgtEl>
                                        <p:attrNameLst>
                                          <p:attrName>ppt_x</p:attrName>
                                        </p:attrNameLst>
                                      </p:cBhvr>
                                      <p:tavLst>
                                        <p:tav tm="0">
                                          <p:val>
                                            <p:fltVal val="0.5"/>
                                          </p:val>
                                        </p:tav>
                                        <p:tav tm="100000">
                                          <p:val>
                                            <p:strVal val="#ppt_x"/>
                                          </p:val>
                                        </p:tav>
                                      </p:tavLst>
                                    </p:anim>
                                    <p:anim calcmode="lin" valueType="num">
                                      <p:cBhvr>
                                        <p:cTn id="21" dur="500" fill="hold"/>
                                        <p:tgtEl>
                                          <p:spTgt spid="328294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2946" grpId="0" build="p" autoUpdateAnimBg="0" rev="1"/>
      <p:bldP spid="3282947" grpId="0" animBg="1"/>
      <p:bldP spid="328294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pic>
        <p:nvPicPr>
          <p:cNvPr id="3" name="Picture 2" descr="greecelightning_artwork.jpg"/>
          <p:cNvPicPr>
            <a:picLocks noChangeAspect="1"/>
          </p:cNvPicPr>
          <p:nvPr/>
        </p:nvPicPr>
        <p:blipFill>
          <a:blip r:embed="rId3" cstate="print"/>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E8D683B5-406C-4B82-ADD7-2AD04FB43992}"/>
              </a:ext>
            </a:extLst>
          </p:cNvPr>
          <p:cNvSpPr/>
          <p:nvPr/>
        </p:nvSpPr>
        <p:spPr>
          <a:xfrm>
            <a:off x="2310350" y="2967335"/>
            <a:ext cx="7571304"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0000">
                      <a:lumMod val="75000"/>
                    </a:srgbClr>
                  </a:solidFill>
                  <a:prstDash val="solid"/>
                </a:ln>
                <a:solidFill>
                  <a:srgbClr val="FFFF99"/>
                </a:solidFill>
                <a:effectLst>
                  <a:outerShdw dist="38100" dir="2640000" algn="bl" rotWithShape="0">
                    <a:srgbClr val="000000">
                      <a:lumMod val="75000"/>
                    </a:srgbClr>
                  </a:outerShdw>
                </a:effectLst>
                <a:uLnTx/>
                <a:uFillTx/>
                <a:latin typeface="Times New Roman"/>
                <a:ea typeface="+mn-ea"/>
                <a:cs typeface="+mn-cs"/>
              </a:rPr>
              <a:t>????????????</a:t>
            </a:r>
          </a:p>
        </p:txBody>
      </p:sp>
    </p:spTree>
    <p:extLst>
      <p:ext uri="{BB962C8B-B14F-4D97-AF65-F5344CB8AC3E}">
        <p14:creationId xmlns:p14="http://schemas.microsoft.com/office/powerpoint/2010/main" val="311858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a:xfrm>
            <a:off x="2667000" y="2209800"/>
            <a:ext cx="6781800" cy="4648200"/>
          </a:xfrm>
        </p:spPr>
        <p:txBody>
          <a:bodyPr/>
          <a:lstStyle/>
          <a:p>
            <a:r>
              <a:rPr lang="en-US" sz="5400" b="1">
                <a:solidFill>
                  <a:srgbClr val="990033"/>
                </a:solidFill>
                <a:effectLst>
                  <a:outerShdw blurRad="38100" dist="38100" dir="2700000" algn="tl">
                    <a:srgbClr val="C0C0C0"/>
                  </a:outerShdw>
                </a:effectLst>
              </a:rPr>
              <a:t>Sinon’s Story…</a:t>
            </a:r>
            <a:br>
              <a:rPr lang="en-US" b="1">
                <a:effectLst>
                  <a:outerShdw blurRad="38100" dist="38100" dir="2700000" algn="tl">
                    <a:srgbClr val="C0C0C0"/>
                  </a:outerShdw>
                </a:effectLst>
              </a:rPr>
            </a:br>
            <a:br>
              <a:rPr lang="en-US" sz="2400" b="1">
                <a:effectLst>
                  <a:outerShdw blurRad="38100" dist="38100" dir="2700000" algn="tl">
                    <a:srgbClr val="C0C0C0"/>
                  </a:outerShdw>
                </a:effectLst>
              </a:rPr>
            </a:br>
            <a:r>
              <a:rPr lang="en-US">
                <a:solidFill>
                  <a:srgbClr val="FFFFFF"/>
                </a:solidFill>
                <a:effectLst>
                  <a:outerShdw blurRad="38100" dist="38100" dir="2700000" algn="tl">
                    <a:srgbClr val="C0C0C0"/>
                  </a:outerShdw>
                </a:effectLst>
              </a:rPr>
              <a:t>Construction Actually A Holy Offering To Benefit The Greeks &amp; The Horse Built Huge So As Not To Be Brought Within The City Gates Benefiting The Trojans Instead.</a:t>
            </a:r>
            <a:br>
              <a:rPr lang="en-US"/>
            </a:br>
            <a:br>
              <a:rPr lang="en-US"/>
            </a:br>
            <a:r>
              <a:rPr lang="en-US"/>
              <a:t> </a:t>
            </a:r>
          </a:p>
        </p:txBody>
      </p:sp>
    </p:spTree>
    <p:extLst>
      <p:ext uri="{BB962C8B-B14F-4D97-AF65-F5344CB8AC3E}">
        <p14:creationId xmlns:p14="http://schemas.microsoft.com/office/powerpoint/2010/main" val="1264391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694274"/>
                                        </p:tgtEl>
                                        <p:attrNameLst>
                                          <p:attrName>style.visibility</p:attrName>
                                        </p:attrNameLst>
                                      </p:cBhvr>
                                      <p:to>
                                        <p:strVal val="visible"/>
                                      </p:to>
                                    </p:set>
                                    <p:anim calcmode="lin" valueType="num">
                                      <p:cBhvr additive="base">
                                        <p:cTn id="7" dur="75" fill="hold"/>
                                        <p:tgtEl>
                                          <p:spTgt spid="694274"/>
                                        </p:tgtEl>
                                        <p:attrNameLst>
                                          <p:attrName>ppt_x</p:attrName>
                                        </p:attrNameLst>
                                      </p:cBhvr>
                                      <p:tavLst>
                                        <p:tav tm="0">
                                          <p:val>
                                            <p:strVal val="#ppt_x"/>
                                          </p:val>
                                        </p:tav>
                                        <p:tav tm="100000">
                                          <p:val>
                                            <p:strVal val="#ppt_x"/>
                                          </p:val>
                                        </p:tav>
                                      </p:tavLst>
                                    </p:anim>
                                    <p:anim calcmode="lin" valueType="num">
                                      <p:cBhvr additive="base">
                                        <p:cTn id="8" dur="75" fill="hold"/>
                                        <p:tgtEl>
                                          <p:spTgt spid="6942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4"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1524000" y="990600"/>
            <a:ext cx="8915400" cy="5867400"/>
          </a:xfrm>
        </p:spPr>
        <p:txBody>
          <a:bodyPr/>
          <a:lstStyle/>
          <a:p>
            <a:r>
              <a:rPr lang="en-US" sz="6000" b="1">
                <a:solidFill>
                  <a:srgbClr val="990033"/>
                </a:solidFill>
                <a:effectLst>
                  <a:outerShdw blurRad="38100" dist="38100" dir="2700000" algn="tl">
                    <a:srgbClr val="C0C0C0"/>
                  </a:outerShdw>
                </a:effectLst>
              </a:rPr>
              <a:t>The Trojan Response:</a:t>
            </a:r>
            <a:br>
              <a:rPr lang="en-US" sz="6000" b="1">
                <a:effectLst>
                  <a:outerShdw blurRad="38100" dist="38100" dir="2700000" algn="tl">
                    <a:srgbClr val="C0C0C0"/>
                  </a:outerShdw>
                </a:effectLst>
              </a:rPr>
            </a:br>
            <a:br>
              <a:rPr lang="en-US" sz="2000"/>
            </a:br>
            <a:r>
              <a:rPr lang="en-US" sz="5400">
                <a:effectLst>
                  <a:outerShdw blurRad="38100" dist="38100" dir="2700000" algn="tl">
                    <a:srgbClr val="C0C0C0"/>
                  </a:outerShdw>
                </a:effectLst>
              </a:rPr>
              <a:t>They put wheels under it and break down a wall and,  using ropes,  haul the trophy inside the city,  to the temple of the goddess it was dedicated.</a:t>
            </a:r>
            <a:br>
              <a:rPr lang="en-US" sz="5400">
                <a:effectLst>
                  <a:outerShdw blurRad="38100" dist="38100" dir="2700000" algn="tl">
                    <a:srgbClr val="C0C0C0"/>
                  </a:outerShdw>
                </a:effectLst>
              </a:rPr>
            </a:br>
            <a:r>
              <a:rPr lang="en-US"/>
              <a:t>   </a:t>
            </a:r>
          </a:p>
        </p:txBody>
      </p:sp>
    </p:spTree>
    <p:extLst>
      <p:ext uri="{BB962C8B-B14F-4D97-AF65-F5344CB8AC3E}">
        <p14:creationId xmlns:p14="http://schemas.microsoft.com/office/powerpoint/2010/main" val="155664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650242"/>
                                        </p:tgtEl>
                                        <p:attrNameLst>
                                          <p:attrName>style.visibility</p:attrName>
                                        </p:attrNameLst>
                                      </p:cBhvr>
                                      <p:to>
                                        <p:strVal val="visible"/>
                                      </p:to>
                                    </p:set>
                                    <p:anim calcmode="lin" valueType="num">
                                      <p:cBhvr additive="base">
                                        <p:cTn id="7" dur="75" fill="hold"/>
                                        <p:tgtEl>
                                          <p:spTgt spid="650242"/>
                                        </p:tgtEl>
                                        <p:attrNameLst>
                                          <p:attrName>ppt_x</p:attrName>
                                        </p:attrNameLst>
                                      </p:cBhvr>
                                      <p:tavLst>
                                        <p:tav tm="0">
                                          <p:val>
                                            <p:strVal val="#ppt_x"/>
                                          </p:val>
                                        </p:tav>
                                        <p:tav tm="100000">
                                          <p:val>
                                            <p:strVal val="#ppt_x"/>
                                          </p:val>
                                        </p:tav>
                                      </p:tavLst>
                                    </p:anim>
                                    <p:anim calcmode="lin" valueType="num">
                                      <p:cBhvr additive="base">
                                        <p:cTn id="8" dur="75" fill="hold"/>
                                        <p:tgtEl>
                                          <p:spTgt spid="6502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D955-5F90-4E9A-A5CD-F6DD88D602D5}"/>
              </a:ext>
            </a:extLst>
          </p:cNvPr>
          <p:cNvSpPr>
            <a:spLocks noGrp="1"/>
          </p:cNvSpPr>
          <p:nvPr>
            <p:ph type="title"/>
          </p:nvPr>
        </p:nvSpPr>
        <p:spPr/>
        <p:txBody>
          <a:bodyPr/>
          <a:lstStyle/>
          <a:p>
            <a:endParaRPr lang="en-US"/>
          </a:p>
        </p:txBody>
      </p:sp>
      <p:pic>
        <p:nvPicPr>
          <p:cNvPr id="14" name="Content Placeholder 13">
            <a:extLst>
              <a:ext uri="{FF2B5EF4-FFF2-40B4-BE49-F238E27FC236}">
                <a16:creationId xmlns:a16="http://schemas.microsoft.com/office/drawing/2014/main" id="{25ACC38E-9D3F-478D-9AAE-B135E87B29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40728327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81346" name="Rectangle 2"/>
          <p:cNvSpPr>
            <a:spLocks noGrp="1" noChangeArrowheads="1"/>
          </p:cNvSpPr>
          <p:nvPr>
            <p:ph type="title"/>
          </p:nvPr>
        </p:nvSpPr>
        <p:spPr>
          <a:xfrm>
            <a:off x="1524000" y="990600"/>
            <a:ext cx="8915400" cy="5867400"/>
          </a:xfrm>
        </p:spPr>
        <p:txBody>
          <a:bodyPr/>
          <a:lstStyle/>
          <a:p>
            <a:r>
              <a:rPr lang="en-US" sz="5400">
                <a:solidFill>
                  <a:srgbClr val="990033"/>
                </a:solidFill>
                <a:effectLst>
                  <a:outerShdw blurRad="38100" dist="38100" dir="2700000" algn="tl">
                    <a:srgbClr val="C0C0C0"/>
                  </a:outerShdw>
                </a:effectLst>
              </a:rPr>
              <a:t>Classical Romans Trace Their Mythical Founding &amp; Ancestry To The Trojan Prince Aeneas!</a:t>
            </a:r>
            <a:br>
              <a:rPr lang="en-US" sz="5400">
                <a:effectLst>
                  <a:outerShdw blurRad="38100" dist="38100" dir="2700000" algn="tl">
                    <a:srgbClr val="C0C0C0"/>
                  </a:outerShdw>
                </a:effectLst>
              </a:rPr>
            </a:br>
            <a:r>
              <a:rPr lang="en-US"/>
              <a:t>   </a:t>
            </a:r>
          </a:p>
        </p:txBody>
      </p:sp>
      <p:pic>
        <p:nvPicPr>
          <p:cNvPr id="3" name="Picture 2" descr="REMUS_ET_ROMULUS_page1_750.jpg"/>
          <p:cNvPicPr>
            <a:picLocks noChangeAspect="1"/>
          </p:cNvPicPr>
          <p:nvPr/>
        </p:nvPicPr>
        <p:blipFill>
          <a:blip r:embed="rId4" cstate="print"/>
          <a:stretch>
            <a:fillRect/>
          </a:stretch>
        </p:blipFill>
        <p:spPr>
          <a:xfrm>
            <a:off x="1676400" y="152400"/>
            <a:ext cx="2057400" cy="2057400"/>
          </a:xfrm>
          <a:prstGeom prst="rect">
            <a:avLst/>
          </a:prstGeom>
        </p:spPr>
      </p:pic>
    </p:spTree>
    <p:extLst>
      <p:ext uri="{BB962C8B-B14F-4D97-AF65-F5344CB8AC3E}">
        <p14:creationId xmlns:p14="http://schemas.microsoft.com/office/powerpoint/2010/main" val="134525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1081346"/>
                                        </p:tgtEl>
                                        <p:attrNameLst>
                                          <p:attrName>style.visibility</p:attrName>
                                        </p:attrNameLst>
                                      </p:cBhvr>
                                      <p:to>
                                        <p:strVal val="visible"/>
                                      </p:to>
                                    </p:set>
                                    <p:anim calcmode="lin" valueType="num">
                                      <p:cBhvr additive="base">
                                        <p:cTn id="7" dur="300" fill="hold"/>
                                        <p:tgtEl>
                                          <p:spTgt spid="1081346"/>
                                        </p:tgtEl>
                                        <p:attrNameLst>
                                          <p:attrName>ppt_x</p:attrName>
                                        </p:attrNameLst>
                                      </p:cBhvr>
                                      <p:tavLst>
                                        <p:tav tm="0">
                                          <p:val>
                                            <p:strVal val="#ppt_x"/>
                                          </p:val>
                                        </p:tav>
                                        <p:tav tm="100000">
                                          <p:val>
                                            <p:strVal val="#ppt_x"/>
                                          </p:val>
                                        </p:tav>
                                      </p:tavLst>
                                    </p:anim>
                                    <p:anim calcmode="lin" valueType="num">
                                      <p:cBhvr additive="base">
                                        <p:cTn id="8" dur="300" fill="hold"/>
                                        <p:tgtEl>
                                          <p:spTgt spid="1081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346"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68130"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DEFENDING THE FAITH   </a:t>
            </a:r>
          </a:p>
        </p:txBody>
      </p:sp>
      <p:sp>
        <p:nvSpPr>
          <p:cNvPr id="5168132"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EXEGETES</a:t>
            </a:r>
          </a:p>
        </p:txBody>
      </p:sp>
      <p:sp>
        <p:nvSpPr>
          <p:cNvPr id="5168133"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APOLOGISTS</a:t>
            </a: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t>
            </a:r>
          </a:p>
        </p:txBody>
      </p:sp>
      <p:sp>
        <p:nvSpPr>
          <p:cNvPr id="5168134"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DOGMATISTS</a:t>
            </a:r>
          </a:p>
        </p:txBody>
      </p:sp>
      <p:sp>
        <p:nvSpPr>
          <p:cNvPr id="5168135" name="WordArt 7"/>
          <p:cNvSpPr>
            <a:spLocks noChangeArrowheads="1" noChangeShapeType="1" noTextEdit="1"/>
          </p:cNvSpPr>
          <p:nvPr/>
        </p:nvSpPr>
        <p:spPr bwMode="auto">
          <a:xfrm>
            <a:off x="5029201" y="3276600"/>
            <a:ext cx="1952625" cy="4143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Eastern School</a:t>
            </a:r>
          </a:p>
        </p:txBody>
      </p:sp>
      <p:sp>
        <p:nvSpPr>
          <p:cNvPr id="5168136"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CREEDAL</a:t>
            </a:r>
          </a:p>
        </p:txBody>
      </p:sp>
      <p:sp>
        <p:nvSpPr>
          <p:cNvPr id="5168137"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WESTERN</a:t>
            </a:r>
          </a:p>
        </p:txBody>
      </p:sp>
      <p:sp>
        <p:nvSpPr>
          <p:cNvPr id="5168138"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39"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40"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2" name="TextBox 11"/>
          <p:cNvSpPr txBox="1"/>
          <p:nvPr/>
        </p:nvSpPr>
        <p:spPr>
          <a:xfrm>
            <a:off x="2133600" y="4800601"/>
            <a:ext cx="7848600" cy="2031325"/>
          </a:xfrm>
          <a:prstGeom prst="rect">
            <a:avLst/>
          </a:prstGeom>
          <a:solidFill>
            <a:srgbClr val="FF3300"/>
          </a:solidFill>
          <a:ln>
            <a:solidFill>
              <a:srgbClr val="CCFF33"/>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While understanding the powerful influence of philosophy – particular Platonism and Stoicism - on the morality and conduct of Rome’s ruling classes was critical to overcoming official obstacles – reaching the masses required Christians giving answer to their pagan critics.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Exploring both Christianity’s pagan critics and its apologists reveals not only an evolution in pagan understanding of the new faith but a corresponding increase in the sophistication of the writings set forth by those defending it.     </a:t>
            </a:r>
          </a:p>
        </p:txBody>
      </p:sp>
    </p:spTree>
    <p:extLst>
      <p:ext uri="{BB962C8B-B14F-4D97-AF65-F5344CB8AC3E}">
        <p14:creationId xmlns:p14="http://schemas.microsoft.com/office/powerpoint/2010/main" val="8238125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68130">
                                            <p:txEl>
                                              <p:pRg st="0" end="0"/>
                                            </p:txEl>
                                          </p:spTgt>
                                        </p:tgtEl>
                                        <p:attrNameLst>
                                          <p:attrName>style.visibility</p:attrName>
                                        </p:attrNameLst>
                                      </p:cBhvr>
                                      <p:to>
                                        <p:strVal val="visible"/>
                                      </p:to>
                                    </p:set>
                                    <p:animEffect transition="in" filter="wipe(up)">
                                      <p:cBhvr>
                                        <p:cTn id="7" dur="75"/>
                                        <p:tgtEl>
                                          <p:spTgt spid="51681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68138"/>
                                        </p:tgtEl>
                                        <p:attrNameLst>
                                          <p:attrName>style.visibility</p:attrName>
                                        </p:attrNameLst>
                                      </p:cBhvr>
                                      <p:to>
                                        <p:strVal val="visible"/>
                                      </p:to>
                                    </p:set>
                                    <p:anim calcmode="lin" valueType="num">
                                      <p:cBhvr>
                                        <p:cTn id="12" dur="500" fill="hold"/>
                                        <p:tgtEl>
                                          <p:spTgt spid="5168138"/>
                                        </p:tgtEl>
                                        <p:attrNameLst>
                                          <p:attrName>ppt_x</p:attrName>
                                        </p:attrNameLst>
                                      </p:cBhvr>
                                      <p:tavLst>
                                        <p:tav tm="0">
                                          <p:val>
                                            <p:strVal val="#ppt_x"/>
                                          </p:val>
                                        </p:tav>
                                        <p:tav tm="100000">
                                          <p:val>
                                            <p:strVal val="#ppt_x"/>
                                          </p:val>
                                        </p:tav>
                                      </p:tavLst>
                                    </p:anim>
                                    <p:anim calcmode="lin" valueType="num">
                                      <p:cBhvr>
                                        <p:cTn id="13" dur="500" fill="hold"/>
                                        <p:tgtEl>
                                          <p:spTgt spid="5168138"/>
                                        </p:tgtEl>
                                        <p:attrNameLst>
                                          <p:attrName>ppt_y</p:attrName>
                                        </p:attrNameLst>
                                      </p:cBhvr>
                                      <p:tavLst>
                                        <p:tav tm="0">
                                          <p:val>
                                            <p:strVal val="#ppt_y-#ppt_h/2"/>
                                          </p:val>
                                        </p:tav>
                                        <p:tav tm="100000">
                                          <p:val>
                                            <p:strVal val="#ppt_y"/>
                                          </p:val>
                                        </p:tav>
                                      </p:tavLst>
                                    </p:anim>
                                    <p:anim calcmode="lin" valueType="num">
                                      <p:cBhvr>
                                        <p:cTn id="14" dur="500" fill="hold"/>
                                        <p:tgtEl>
                                          <p:spTgt spid="5168138"/>
                                        </p:tgtEl>
                                        <p:attrNameLst>
                                          <p:attrName>ppt_w</p:attrName>
                                        </p:attrNameLst>
                                      </p:cBhvr>
                                      <p:tavLst>
                                        <p:tav tm="0">
                                          <p:val>
                                            <p:strVal val="#ppt_w"/>
                                          </p:val>
                                        </p:tav>
                                        <p:tav tm="100000">
                                          <p:val>
                                            <p:strVal val="#ppt_w"/>
                                          </p:val>
                                        </p:tav>
                                      </p:tavLst>
                                    </p:anim>
                                    <p:anim calcmode="lin" valueType="num">
                                      <p:cBhvr>
                                        <p:cTn id="15" dur="500" fill="hold"/>
                                        <p:tgtEl>
                                          <p:spTgt spid="516813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68136"/>
                                        </p:tgtEl>
                                        <p:attrNameLst>
                                          <p:attrName>style.visibility</p:attrName>
                                        </p:attrNameLst>
                                      </p:cBhvr>
                                      <p:to>
                                        <p:strVal val="visible"/>
                                      </p:to>
                                    </p:set>
                                    <p:animEffect transition="in" filter="box(out)">
                                      <p:cBhvr>
                                        <p:cTn id="20" dur="500"/>
                                        <p:tgtEl>
                                          <p:spTgt spid="5168136"/>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68132">
                                            <p:txEl>
                                              <p:pRg st="2" end="2"/>
                                            </p:txEl>
                                          </p:spTgt>
                                        </p:tgtEl>
                                        <p:attrNameLst>
                                          <p:attrName>style.visibility</p:attrName>
                                        </p:attrNameLst>
                                      </p:cBhvr>
                                      <p:to>
                                        <p:strVal val="visible"/>
                                      </p:to>
                                    </p:set>
                                    <p:anim calcmode="lin" valueType="num">
                                      <p:cBhvr additive="base">
                                        <p:cTn id="25" dur="300" fill="hold"/>
                                        <p:tgtEl>
                                          <p:spTgt spid="5168132">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6813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68139"/>
                                        </p:tgtEl>
                                        <p:attrNameLst>
                                          <p:attrName>style.visibility</p:attrName>
                                        </p:attrNameLst>
                                      </p:cBhvr>
                                      <p:to>
                                        <p:strVal val="visible"/>
                                      </p:to>
                                    </p:set>
                                    <p:anim calcmode="lin" valueType="num">
                                      <p:cBhvr>
                                        <p:cTn id="31" dur="500" fill="hold"/>
                                        <p:tgtEl>
                                          <p:spTgt spid="5168139"/>
                                        </p:tgtEl>
                                        <p:attrNameLst>
                                          <p:attrName>ppt_x</p:attrName>
                                        </p:attrNameLst>
                                      </p:cBhvr>
                                      <p:tavLst>
                                        <p:tav tm="0">
                                          <p:val>
                                            <p:strVal val="#ppt_x"/>
                                          </p:val>
                                        </p:tav>
                                        <p:tav tm="100000">
                                          <p:val>
                                            <p:strVal val="#ppt_x"/>
                                          </p:val>
                                        </p:tav>
                                      </p:tavLst>
                                    </p:anim>
                                    <p:anim calcmode="lin" valueType="num">
                                      <p:cBhvr>
                                        <p:cTn id="32" dur="500" fill="hold"/>
                                        <p:tgtEl>
                                          <p:spTgt spid="5168139"/>
                                        </p:tgtEl>
                                        <p:attrNameLst>
                                          <p:attrName>ppt_y</p:attrName>
                                        </p:attrNameLst>
                                      </p:cBhvr>
                                      <p:tavLst>
                                        <p:tav tm="0">
                                          <p:val>
                                            <p:strVal val="#ppt_y-#ppt_h/2"/>
                                          </p:val>
                                        </p:tav>
                                        <p:tav tm="100000">
                                          <p:val>
                                            <p:strVal val="#ppt_y"/>
                                          </p:val>
                                        </p:tav>
                                      </p:tavLst>
                                    </p:anim>
                                    <p:anim calcmode="lin" valueType="num">
                                      <p:cBhvr>
                                        <p:cTn id="33" dur="500" fill="hold"/>
                                        <p:tgtEl>
                                          <p:spTgt spid="5168139"/>
                                        </p:tgtEl>
                                        <p:attrNameLst>
                                          <p:attrName>ppt_w</p:attrName>
                                        </p:attrNameLst>
                                      </p:cBhvr>
                                      <p:tavLst>
                                        <p:tav tm="0">
                                          <p:val>
                                            <p:strVal val="#ppt_w"/>
                                          </p:val>
                                        </p:tav>
                                        <p:tav tm="100000">
                                          <p:val>
                                            <p:strVal val="#ppt_w"/>
                                          </p:val>
                                        </p:tav>
                                      </p:tavLst>
                                    </p:anim>
                                    <p:anim calcmode="lin" valueType="num">
                                      <p:cBhvr>
                                        <p:cTn id="34" dur="500" fill="hold"/>
                                        <p:tgtEl>
                                          <p:spTgt spid="516813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68135"/>
                                        </p:tgtEl>
                                        <p:attrNameLst>
                                          <p:attrName>style.visibility</p:attrName>
                                        </p:attrNameLst>
                                      </p:cBhvr>
                                      <p:to>
                                        <p:strVal val="visible"/>
                                      </p:to>
                                    </p:set>
                                    <p:animEffect transition="in" filter="box(out)">
                                      <p:cBhvr>
                                        <p:cTn id="39" dur="500"/>
                                        <p:tgtEl>
                                          <p:spTgt spid="5168135"/>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68133">
                                            <p:txEl>
                                              <p:pRg st="2" end="2"/>
                                            </p:txEl>
                                          </p:spTgt>
                                        </p:tgtEl>
                                        <p:attrNameLst>
                                          <p:attrName>style.visibility</p:attrName>
                                        </p:attrNameLst>
                                      </p:cBhvr>
                                      <p:to>
                                        <p:strVal val="visible"/>
                                      </p:to>
                                    </p:set>
                                    <p:anim calcmode="lin" valueType="num">
                                      <p:cBhvr additive="base">
                                        <p:cTn id="44" dur="300" fill="hold"/>
                                        <p:tgtEl>
                                          <p:spTgt spid="5168133">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6813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68140"/>
                                        </p:tgtEl>
                                        <p:attrNameLst>
                                          <p:attrName>style.visibility</p:attrName>
                                        </p:attrNameLst>
                                      </p:cBhvr>
                                      <p:to>
                                        <p:strVal val="visible"/>
                                      </p:to>
                                    </p:set>
                                    <p:anim calcmode="lin" valueType="num">
                                      <p:cBhvr>
                                        <p:cTn id="50" dur="500" fill="hold"/>
                                        <p:tgtEl>
                                          <p:spTgt spid="5168140"/>
                                        </p:tgtEl>
                                        <p:attrNameLst>
                                          <p:attrName>ppt_x</p:attrName>
                                        </p:attrNameLst>
                                      </p:cBhvr>
                                      <p:tavLst>
                                        <p:tav tm="0">
                                          <p:val>
                                            <p:strVal val="#ppt_x"/>
                                          </p:val>
                                        </p:tav>
                                        <p:tav tm="100000">
                                          <p:val>
                                            <p:strVal val="#ppt_x"/>
                                          </p:val>
                                        </p:tav>
                                      </p:tavLst>
                                    </p:anim>
                                    <p:anim calcmode="lin" valueType="num">
                                      <p:cBhvr>
                                        <p:cTn id="51" dur="500" fill="hold"/>
                                        <p:tgtEl>
                                          <p:spTgt spid="5168140"/>
                                        </p:tgtEl>
                                        <p:attrNameLst>
                                          <p:attrName>ppt_y</p:attrName>
                                        </p:attrNameLst>
                                      </p:cBhvr>
                                      <p:tavLst>
                                        <p:tav tm="0">
                                          <p:val>
                                            <p:strVal val="#ppt_y-#ppt_h/2"/>
                                          </p:val>
                                        </p:tav>
                                        <p:tav tm="100000">
                                          <p:val>
                                            <p:strVal val="#ppt_y"/>
                                          </p:val>
                                        </p:tav>
                                      </p:tavLst>
                                    </p:anim>
                                    <p:anim calcmode="lin" valueType="num">
                                      <p:cBhvr>
                                        <p:cTn id="52" dur="500" fill="hold"/>
                                        <p:tgtEl>
                                          <p:spTgt spid="5168140"/>
                                        </p:tgtEl>
                                        <p:attrNameLst>
                                          <p:attrName>ppt_w</p:attrName>
                                        </p:attrNameLst>
                                      </p:cBhvr>
                                      <p:tavLst>
                                        <p:tav tm="0">
                                          <p:val>
                                            <p:strVal val="#ppt_w"/>
                                          </p:val>
                                        </p:tav>
                                        <p:tav tm="100000">
                                          <p:val>
                                            <p:strVal val="#ppt_w"/>
                                          </p:val>
                                        </p:tav>
                                      </p:tavLst>
                                    </p:anim>
                                    <p:anim calcmode="lin" valueType="num">
                                      <p:cBhvr>
                                        <p:cTn id="53" dur="500" fill="hold"/>
                                        <p:tgtEl>
                                          <p:spTgt spid="516814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68137"/>
                                        </p:tgtEl>
                                        <p:attrNameLst>
                                          <p:attrName>style.visibility</p:attrName>
                                        </p:attrNameLst>
                                      </p:cBhvr>
                                      <p:to>
                                        <p:strVal val="visible"/>
                                      </p:to>
                                    </p:set>
                                    <p:animEffect transition="in" filter="box(out)">
                                      <p:cBhvr>
                                        <p:cTn id="58" dur="500"/>
                                        <p:tgtEl>
                                          <p:spTgt spid="5168137"/>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68134">
                                            <p:txEl>
                                              <p:pRg st="2" end="2"/>
                                            </p:txEl>
                                          </p:spTgt>
                                        </p:tgtEl>
                                        <p:attrNameLst>
                                          <p:attrName>style.visibility</p:attrName>
                                        </p:attrNameLst>
                                      </p:cBhvr>
                                      <p:to>
                                        <p:strVal val="visible"/>
                                      </p:to>
                                    </p:set>
                                    <p:anim calcmode="lin" valueType="num">
                                      <p:cBhvr additive="base">
                                        <p:cTn id="63" dur="300" fill="hold"/>
                                        <p:tgtEl>
                                          <p:spTgt spid="5168134">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681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amond(in)">
                                      <p:cBhvr>
                                        <p:cTn id="6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8130" grpId="0" build="p" autoUpdateAnimBg="0"/>
      <p:bldP spid="5168132" grpId="0" build="p" autoUpdateAnimBg="0"/>
      <p:bldP spid="5168133" grpId="0" build="p" autoUpdateAnimBg="0"/>
      <p:bldP spid="5168134" grpId="0" build="p" autoUpdateAnimBg="0"/>
      <p:bldP spid="5168135" grpId="0" animBg="1"/>
      <p:bldP spid="5168136" grpId="0" animBg="1"/>
      <p:bldP spid="5168137" grpId="0" animBg="1"/>
      <p:bldP spid="5168138" grpId="0" animBg="1"/>
      <p:bldP spid="5168139" grpId="0" animBg="1"/>
      <p:bldP spid="5168140"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68130"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DEFENDING THE FAITH   </a:t>
            </a:r>
          </a:p>
        </p:txBody>
      </p:sp>
      <p:sp>
        <p:nvSpPr>
          <p:cNvPr id="5168132"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EXEGETES</a:t>
            </a:r>
          </a:p>
        </p:txBody>
      </p:sp>
      <p:sp>
        <p:nvSpPr>
          <p:cNvPr id="5168133"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APOLOGISTS</a:t>
            </a: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t>
            </a:r>
          </a:p>
        </p:txBody>
      </p:sp>
      <p:sp>
        <p:nvSpPr>
          <p:cNvPr id="5168134"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DOGMATISTS</a:t>
            </a:r>
          </a:p>
        </p:txBody>
      </p:sp>
      <p:sp>
        <p:nvSpPr>
          <p:cNvPr id="5168135" name="WordArt 7"/>
          <p:cNvSpPr>
            <a:spLocks noChangeArrowheads="1" noChangeShapeType="1" noTextEdit="1"/>
          </p:cNvSpPr>
          <p:nvPr/>
        </p:nvSpPr>
        <p:spPr bwMode="auto">
          <a:xfrm>
            <a:off x="5029201" y="3276600"/>
            <a:ext cx="1952625" cy="4143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Eastern School</a:t>
            </a:r>
          </a:p>
        </p:txBody>
      </p:sp>
      <p:sp>
        <p:nvSpPr>
          <p:cNvPr id="5168136"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CREEDAL</a:t>
            </a:r>
          </a:p>
        </p:txBody>
      </p:sp>
      <p:sp>
        <p:nvSpPr>
          <p:cNvPr id="5168137"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WESTERN</a:t>
            </a:r>
          </a:p>
        </p:txBody>
      </p:sp>
      <p:sp>
        <p:nvSpPr>
          <p:cNvPr id="5168138"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39"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40"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2" name="TextBox 11"/>
          <p:cNvSpPr txBox="1"/>
          <p:nvPr/>
        </p:nvSpPr>
        <p:spPr>
          <a:xfrm>
            <a:off x="2133600" y="4800600"/>
            <a:ext cx="7848600" cy="1631216"/>
          </a:xfrm>
          <a:prstGeom prst="rect">
            <a:avLst/>
          </a:prstGeom>
          <a:solidFill>
            <a:srgbClr val="FF3300"/>
          </a:solidFill>
          <a:ln>
            <a:solidFill>
              <a:srgbClr val="CCFF33"/>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The 2</a:t>
            </a:r>
            <a:r>
              <a:rPr kumimoji="0" lang="en-US" sz="2000" b="1" i="0" u="none" strike="noStrike" kern="1200" cap="none" spc="0" normalizeH="0" baseline="3000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nd</a:t>
            </a:r>
            <a:r>
              <a:rPr kumimoji="0" lang="en-US" sz="20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Book of Marcus Aurelius Meditations Emperor A.D. 138-161 – Marcus Aurelius believed that the way to the meaning in our lives lies in first understanding that we have a soul,  and that soul partakes of the essence of God,  that soul partakes in of the essence that fate,  through God,  has decreed for each one of us,  for each of us has a destiny.      </a:t>
            </a:r>
          </a:p>
        </p:txBody>
      </p:sp>
    </p:spTree>
    <p:extLst>
      <p:ext uri="{BB962C8B-B14F-4D97-AF65-F5344CB8AC3E}">
        <p14:creationId xmlns:p14="http://schemas.microsoft.com/office/powerpoint/2010/main" val="38188691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68130">
                                            <p:txEl>
                                              <p:pRg st="0" end="0"/>
                                            </p:txEl>
                                          </p:spTgt>
                                        </p:tgtEl>
                                        <p:attrNameLst>
                                          <p:attrName>style.visibility</p:attrName>
                                        </p:attrNameLst>
                                      </p:cBhvr>
                                      <p:to>
                                        <p:strVal val="visible"/>
                                      </p:to>
                                    </p:set>
                                    <p:animEffect transition="in" filter="wipe(up)">
                                      <p:cBhvr>
                                        <p:cTn id="7" dur="75"/>
                                        <p:tgtEl>
                                          <p:spTgt spid="51681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68138"/>
                                        </p:tgtEl>
                                        <p:attrNameLst>
                                          <p:attrName>style.visibility</p:attrName>
                                        </p:attrNameLst>
                                      </p:cBhvr>
                                      <p:to>
                                        <p:strVal val="visible"/>
                                      </p:to>
                                    </p:set>
                                    <p:anim calcmode="lin" valueType="num">
                                      <p:cBhvr>
                                        <p:cTn id="12" dur="500" fill="hold"/>
                                        <p:tgtEl>
                                          <p:spTgt spid="5168138"/>
                                        </p:tgtEl>
                                        <p:attrNameLst>
                                          <p:attrName>ppt_x</p:attrName>
                                        </p:attrNameLst>
                                      </p:cBhvr>
                                      <p:tavLst>
                                        <p:tav tm="0">
                                          <p:val>
                                            <p:strVal val="#ppt_x"/>
                                          </p:val>
                                        </p:tav>
                                        <p:tav tm="100000">
                                          <p:val>
                                            <p:strVal val="#ppt_x"/>
                                          </p:val>
                                        </p:tav>
                                      </p:tavLst>
                                    </p:anim>
                                    <p:anim calcmode="lin" valueType="num">
                                      <p:cBhvr>
                                        <p:cTn id="13" dur="500" fill="hold"/>
                                        <p:tgtEl>
                                          <p:spTgt spid="5168138"/>
                                        </p:tgtEl>
                                        <p:attrNameLst>
                                          <p:attrName>ppt_y</p:attrName>
                                        </p:attrNameLst>
                                      </p:cBhvr>
                                      <p:tavLst>
                                        <p:tav tm="0">
                                          <p:val>
                                            <p:strVal val="#ppt_y-#ppt_h/2"/>
                                          </p:val>
                                        </p:tav>
                                        <p:tav tm="100000">
                                          <p:val>
                                            <p:strVal val="#ppt_y"/>
                                          </p:val>
                                        </p:tav>
                                      </p:tavLst>
                                    </p:anim>
                                    <p:anim calcmode="lin" valueType="num">
                                      <p:cBhvr>
                                        <p:cTn id="14" dur="500" fill="hold"/>
                                        <p:tgtEl>
                                          <p:spTgt spid="5168138"/>
                                        </p:tgtEl>
                                        <p:attrNameLst>
                                          <p:attrName>ppt_w</p:attrName>
                                        </p:attrNameLst>
                                      </p:cBhvr>
                                      <p:tavLst>
                                        <p:tav tm="0">
                                          <p:val>
                                            <p:strVal val="#ppt_w"/>
                                          </p:val>
                                        </p:tav>
                                        <p:tav tm="100000">
                                          <p:val>
                                            <p:strVal val="#ppt_w"/>
                                          </p:val>
                                        </p:tav>
                                      </p:tavLst>
                                    </p:anim>
                                    <p:anim calcmode="lin" valueType="num">
                                      <p:cBhvr>
                                        <p:cTn id="15" dur="500" fill="hold"/>
                                        <p:tgtEl>
                                          <p:spTgt spid="516813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68136"/>
                                        </p:tgtEl>
                                        <p:attrNameLst>
                                          <p:attrName>style.visibility</p:attrName>
                                        </p:attrNameLst>
                                      </p:cBhvr>
                                      <p:to>
                                        <p:strVal val="visible"/>
                                      </p:to>
                                    </p:set>
                                    <p:animEffect transition="in" filter="box(out)">
                                      <p:cBhvr>
                                        <p:cTn id="20" dur="500"/>
                                        <p:tgtEl>
                                          <p:spTgt spid="5168136"/>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68132">
                                            <p:txEl>
                                              <p:pRg st="2" end="2"/>
                                            </p:txEl>
                                          </p:spTgt>
                                        </p:tgtEl>
                                        <p:attrNameLst>
                                          <p:attrName>style.visibility</p:attrName>
                                        </p:attrNameLst>
                                      </p:cBhvr>
                                      <p:to>
                                        <p:strVal val="visible"/>
                                      </p:to>
                                    </p:set>
                                    <p:anim calcmode="lin" valueType="num">
                                      <p:cBhvr additive="base">
                                        <p:cTn id="25" dur="300" fill="hold"/>
                                        <p:tgtEl>
                                          <p:spTgt spid="5168132">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6813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68139"/>
                                        </p:tgtEl>
                                        <p:attrNameLst>
                                          <p:attrName>style.visibility</p:attrName>
                                        </p:attrNameLst>
                                      </p:cBhvr>
                                      <p:to>
                                        <p:strVal val="visible"/>
                                      </p:to>
                                    </p:set>
                                    <p:anim calcmode="lin" valueType="num">
                                      <p:cBhvr>
                                        <p:cTn id="31" dur="500" fill="hold"/>
                                        <p:tgtEl>
                                          <p:spTgt spid="5168139"/>
                                        </p:tgtEl>
                                        <p:attrNameLst>
                                          <p:attrName>ppt_x</p:attrName>
                                        </p:attrNameLst>
                                      </p:cBhvr>
                                      <p:tavLst>
                                        <p:tav tm="0">
                                          <p:val>
                                            <p:strVal val="#ppt_x"/>
                                          </p:val>
                                        </p:tav>
                                        <p:tav tm="100000">
                                          <p:val>
                                            <p:strVal val="#ppt_x"/>
                                          </p:val>
                                        </p:tav>
                                      </p:tavLst>
                                    </p:anim>
                                    <p:anim calcmode="lin" valueType="num">
                                      <p:cBhvr>
                                        <p:cTn id="32" dur="500" fill="hold"/>
                                        <p:tgtEl>
                                          <p:spTgt spid="5168139"/>
                                        </p:tgtEl>
                                        <p:attrNameLst>
                                          <p:attrName>ppt_y</p:attrName>
                                        </p:attrNameLst>
                                      </p:cBhvr>
                                      <p:tavLst>
                                        <p:tav tm="0">
                                          <p:val>
                                            <p:strVal val="#ppt_y-#ppt_h/2"/>
                                          </p:val>
                                        </p:tav>
                                        <p:tav tm="100000">
                                          <p:val>
                                            <p:strVal val="#ppt_y"/>
                                          </p:val>
                                        </p:tav>
                                      </p:tavLst>
                                    </p:anim>
                                    <p:anim calcmode="lin" valueType="num">
                                      <p:cBhvr>
                                        <p:cTn id="33" dur="500" fill="hold"/>
                                        <p:tgtEl>
                                          <p:spTgt spid="5168139"/>
                                        </p:tgtEl>
                                        <p:attrNameLst>
                                          <p:attrName>ppt_w</p:attrName>
                                        </p:attrNameLst>
                                      </p:cBhvr>
                                      <p:tavLst>
                                        <p:tav tm="0">
                                          <p:val>
                                            <p:strVal val="#ppt_w"/>
                                          </p:val>
                                        </p:tav>
                                        <p:tav tm="100000">
                                          <p:val>
                                            <p:strVal val="#ppt_w"/>
                                          </p:val>
                                        </p:tav>
                                      </p:tavLst>
                                    </p:anim>
                                    <p:anim calcmode="lin" valueType="num">
                                      <p:cBhvr>
                                        <p:cTn id="34" dur="500" fill="hold"/>
                                        <p:tgtEl>
                                          <p:spTgt spid="516813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68135"/>
                                        </p:tgtEl>
                                        <p:attrNameLst>
                                          <p:attrName>style.visibility</p:attrName>
                                        </p:attrNameLst>
                                      </p:cBhvr>
                                      <p:to>
                                        <p:strVal val="visible"/>
                                      </p:to>
                                    </p:set>
                                    <p:animEffect transition="in" filter="box(out)">
                                      <p:cBhvr>
                                        <p:cTn id="39" dur="500"/>
                                        <p:tgtEl>
                                          <p:spTgt spid="5168135"/>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68133">
                                            <p:txEl>
                                              <p:pRg st="2" end="2"/>
                                            </p:txEl>
                                          </p:spTgt>
                                        </p:tgtEl>
                                        <p:attrNameLst>
                                          <p:attrName>style.visibility</p:attrName>
                                        </p:attrNameLst>
                                      </p:cBhvr>
                                      <p:to>
                                        <p:strVal val="visible"/>
                                      </p:to>
                                    </p:set>
                                    <p:anim calcmode="lin" valueType="num">
                                      <p:cBhvr additive="base">
                                        <p:cTn id="44" dur="300" fill="hold"/>
                                        <p:tgtEl>
                                          <p:spTgt spid="5168133">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6813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68140"/>
                                        </p:tgtEl>
                                        <p:attrNameLst>
                                          <p:attrName>style.visibility</p:attrName>
                                        </p:attrNameLst>
                                      </p:cBhvr>
                                      <p:to>
                                        <p:strVal val="visible"/>
                                      </p:to>
                                    </p:set>
                                    <p:anim calcmode="lin" valueType="num">
                                      <p:cBhvr>
                                        <p:cTn id="50" dur="500" fill="hold"/>
                                        <p:tgtEl>
                                          <p:spTgt spid="5168140"/>
                                        </p:tgtEl>
                                        <p:attrNameLst>
                                          <p:attrName>ppt_x</p:attrName>
                                        </p:attrNameLst>
                                      </p:cBhvr>
                                      <p:tavLst>
                                        <p:tav tm="0">
                                          <p:val>
                                            <p:strVal val="#ppt_x"/>
                                          </p:val>
                                        </p:tav>
                                        <p:tav tm="100000">
                                          <p:val>
                                            <p:strVal val="#ppt_x"/>
                                          </p:val>
                                        </p:tav>
                                      </p:tavLst>
                                    </p:anim>
                                    <p:anim calcmode="lin" valueType="num">
                                      <p:cBhvr>
                                        <p:cTn id="51" dur="500" fill="hold"/>
                                        <p:tgtEl>
                                          <p:spTgt spid="5168140"/>
                                        </p:tgtEl>
                                        <p:attrNameLst>
                                          <p:attrName>ppt_y</p:attrName>
                                        </p:attrNameLst>
                                      </p:cBhvr>
                                      <p:tavLst>
                                        <p:tav tm="0">
                                          <p:val>
                                            <p:strVal val="#ppt_y-#ppt_h/2"/>
                                          </p:val>
                                        </p:tav>
                                        <p:tav tm="100000">
                                          <p:val>
                                            <p:strVal val="#ppt_y"/>
                                          </p:val>
                                        </p:tav>
                                      </p:tavLst>
                                    </p:anim>
                                    <p:anim calcmode="lin" valueType="num">
                                      <p:cBhvr>
                                        <p:cTn id="52" dur="500" fill="hold"/>
                                        <p:tgtEl>
                                          <p:spTgt spid="5168140"/>
                                        </p:tgtEl>
                                        <p:attrNameLst>
                                          <p:attrName>ppt_w</p:attrName>
                                        </p:attrNameLst>
                                      </p:cBhvr>
                                      <p:tavLst>
                                        <p:tav tm="0">
                                          <p:val>
                                            <p:strVal val="#ppt_w"/>
                                          </p:val>
                                        </p:tav>
                                        <p:tav tm="100000">
                                          <p:val>
                                            <p:strVal val="#ppt_w"/>
                                          </p:val>
                                        </p:tav>
                                      </p:tavLst>
                                    </p:anim>
                                    <p:anim calcmode="lin" valueType="num">
                                      <p:cBhvr>
                                        <p:cTn id="53" dur="500" fill="hold"/>
                                        <p:tgtEl>
                                          <p:spTgt spid="516814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68137"/>
                                        </p:tgtEl>
                                        <p:attrNameLst>
                                          <p:attrName>style.visibility</p:attrName>
                                        </p:attrNameLst>
                                      </p:cBhvr>
                                      <p:to>
                                        <p:strVal val="visible"/>
                                      </p:to>
                                    </p:set>
                                    <p:animEffect transition="in" filter="box(out)">
                                      <p:cBhvr>
                                        <p:cTn id="58" dur="500"/>
                                        <p:tgtEl>
                                          <p:spTgt spid="5168137"/>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68134">
                                            <p:txEl>
                                              <p:pRg st="2" end="2"/>
                                            </p:txEl>
                                          </p:spTgt>
                                        </p:tgtEl>
                                        <p:attrNameLst>
                                          <p:attrName>style.visibility</p:attrName>
                                        </p:attrNameLst>
                                      </p:cBhvr>
                                      <p:to>
                                        <p:strVal val="visible"/>
                                      </p:to>
                                    </p:set>
                                    <p:anim calcmode="lin" valueType="num">
                                      <p:cBhvr additive="base">
                                        <p:cTn id="63" dur="300" fill="hold"/>
                                        <p:tgtEl>
                                          <p:spTgt spid="5168134">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681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amond(in)">
                                      <p:cBhvr>
                                        <p:cTn id="6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8130" grpId="0" build="p" autoUpdateAnimBg="0"/>
      <p:bldP spid="5168132" grpId="0" build="p" autoUpdateAnimBg="0"/>
      <p:bldP spid="5168133" grpId="0" build="p" autoUpdateAnimBg="0"/>
      <p:bldP spid="5168134" grpId="0" build="p" autoUpdateAnimBg="0"/>
      <p:bldP spid="5168135" grpId="0" animBg="1"/>
      <p:bldP spid="5168136" grpId="0" animBg="1"/>
      <p:bldP spid="5168137" grpId="0" animBg="1"/>
      <p:bldP spid="5168138" grpId="0" animBg="1"/>
      <p:bldP spid="5168139" grpId="0" animBg="1"/>
      <p:bldP spid="5168140"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5" cstate="print"/>
          <a:srcRect/>
          <a:tile tx="0" ty="0" sx="100000" sy="100000" flip="none" algn="tl"/>
        </a:blipFill>
        <a:effectLst/>
      </p:bgPr>
    </p:bg>
    <p:spTree>
      <p:nvGrpSpPr>
        <p:cNvPr id="1" name=""/>
        <p:cNvGrpSpPr/>
        <p:nvPr/>
      </p:nvGrpSpPr>
      <p:grpSpPr>
        <a:xfrm>
          <a:off x="0" y="0"/>
          <a:ext cx="0" cy="0"/>
          <a:chOff x="0" y="0"/>
          <a:chExt cx="0" cy="0"/>
        </a:xfrm>
      </p:grpSpPr>
      <p:sp>
        <p:nvSpPr>
          <p:cNvPr id="5168130" name="Rectangle 2"/>
          <p:cNvSpPr>
            <a:spLocks noGrp="1" noChangeArrowheads="1"/>
          </p:cNvSpPr>
          <p:nvPr>
            <p:ph type="ctrTitle"/>
          </p:nvPr>
        </p:nvSpPr>
        <p:spPr>
          <a:xfrm>
            <a:off x="1524000" y="533400"/>
            <a:ext cx="9144000" cy="1219200"/>
          </a:xfrm>
        </p:spPr>
        <p:txBody>
          <a:bodyPr/>
          <a:lstStyle/>
          <a:p>
            <a:r>
              <a:rPr lang="en-US" b="1" i="1" u="sng">
                <a:solidFill>
                  <a:srgbClr val="990033"/>
                </a:solidFill>
                <a:effectLst>
                  <a:outerShdw blurRad="38100" dist="38100" dir="2700000" algn="tl">
                    <a:srgbClr val="000000"/>
                  </a:outerShdw>
                </a:effectLst>
              </a:rPr>
              <a:t>DEFENDING THE FAITH   </a:t>
            </a:r>
          </a:p>
        </p:txBody>
      </p:sp>
      <p:sp>
        <p:nvSpPr>
          <p:cNvPr id="5168132" name="Oval 4"/>
          <p:cNvSpPr>
            <a:spLocks noChangeArrowheads="1"/>
          </p:cNvSpPr>
          <p:nvPr/>
        </p:nvSpPr>
        <p:spPr bwMode="auto">
          <a:xfrm>
            <a:off x="1905000" y="2895600"/>
            <a:ext cx="23622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EXEGETES</a:t>
            </a:r>
          </a:p>
        </p:txBody>
      </p:sp>
      <p:sp>
        <p:nvSpPr>
          <p:cNvPr id="5168133" name="Oval 5"/>
          <p:cNvSpPr>
            <a:spLocks noChangeArrowheads="1"/>
          </p:cNvSpPr>
          <p:nvPr/>
        </p:nvSpPr>
        <p:spPr bwMode="auto">
          <a:xfrm>
            <a:off x="4762500" y="2895600"/>
            <a:ext cx="2476500" cy="16002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APOLOGISTS</a:t>
            </a:r>
            <a:r>
              <a:rPr kumimoji="0" lang="en-US" sz="1800" b="0" i="0" u="none" strike="noStrike" kern="1200" cap="none" spc="0" normalizeH="0" baseline="0" noProof="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 </a:t>
            </a:r>
          </a:p>
        </p:txBody>
      </p:sp>
      <p:sp>
        <p:nvSpPr>
          <p:cNvPr id="5168134" name="Oval 6"/>
          <p:cNvSpPr>
            <a:spLocks noChangeArrowheads="1"/>
          </p:cNvSpPr>
          <p:nvPr/>
        </p:nvSpPr>
        <p:spPr bwMode="auto">
          <a:xfrm>
            <a:off x="7696200" y="2895600"/>
            <a:ext cx="2514600" cy="1676400"/>
          </a:xfrm>
          <a:prstGeom prst="ellipse">
            <a:avLst/>
          </a:prstGeom>
          <a:solidFill>
            <a:schemeClr val="accent1"/>
          </a:solidFill>
          <a:ln w="9525">
            <a:solidFill>
              <a:srgbClr val="990033"/>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Flat Brush" pitchFamily="2" charset="0"/>
              <a:ea typeface="ＭＳ Ｐゴシック" pitchFamily="1"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Flat Brush" pitchFamily="2" charset="0"/>
                <a:ea typeface="ＭＳ Ｐゴシック" pitchFamily="1" charset="-128"/>
                <a:cs typeface="+mn-cs"/>
              </a:rPr>
              <a:t>DOGMATISTS</a:t>
            </a:r>
          </a:p>
        </p:txBody>
      </p:sp>
      <p:sp>
        <p:nvSpPr>
          <p:cNvPr id="5168135" name="WordArt 7"/>
          <p:cNvSpPr>
            <a:spLocks noChangeArrowheads="1" noChangeShapeType="1" noTextEdit="1"/>
          </p:cNvSpPr>
          <p:nvPr/>
        </p:nvSpPr>
        <p:spPr bwMode="auto">
          <a:xfrm>
            <a:off x="5029201" y="3276600"/>
            <a:ext cx="1952625" cy="41433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Eastern School</a:t>
            </a:r>
          </a:p>
        </p:txBody>
      </p:sp>
      <p:sp>
        <p:nvSpPr>
          <p:cNvPr id="5168136" name="WordArt 8"/>
          <p:cNvSpPr>
            <a:spLocks noChangeArrowheads="1" noChangeShapeType="1" noTextEdit="1"/>
          </p:cNvSpPr>
          <p:nvPr/>
        </p:nvSpPr>
        <p:spPr bwMode="auto">
          <a:xfrm>
            <a:off x="2133600" y="3276600"/>
            <a:ext cx="1905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CREEDAL</a:t>
            </a:r>
          </a:p>
        </p:txBody>
      </p:sp>
      <p:sp>
        <p:nvSpPr>
          <p:cNvPr id="5168137" name="WordArt 9"/>
          <p:cNvSpPr>
            <a:spLocks noChangeArrowheads="1" noChangeShapeType="1" noTextEdit="1"/>
          </p:cNvSpPr>
          <p:nvPr/>
        </p:nvSpPr>
        <p:spPr bwMode="auto">
          <a:xfrm>
            <a:off x="7924800" y="3276600"/>
            <a:ext cx="20574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WESTERN</a:t>
            </a:r>
          </a:p>
        </p:txBody>
      </p:sp>
      <p:sp>
        <p:nvSpPr>
          <p:cNvPr id="5168138" name="Line 10"/>
          <p:cNvSpPr>
            <a:spLocks noChangeShapeType="1"/>
          </p:cNvSpPr>
          <p:nvPr/>
        </p:nvSpPr>
        <p:spPr bwMode="auto">
          <a:xfrm flipH="1">
            <a:off x="2971800" y="1447800"/>
            <a:ext cx="30480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39" name="Line 11"/>
          <p:cNvSpPr>
            <a:spLocks noChangeShapeType="1"/>
          </p:cNvSpPr>
          <p:nvPr/>
        </p:nvSpPr>
        <p:spPr bwMode="auto">
          <a:xfrm>
            <a:off x="6019800" y="1447800"/>
            <a:ext cx="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168140" name="Line 12"/>
          <p:cNvSpPr>
            <a:spLocks noChangeShapeType="1"/>
          </p:cNvSpPr>
          <p:nvPr/>
        </p:nvSpPr>
        <p:spPr bwMode="auto">
          <a:xfrm>
            <a:off x="6019800" y="1447800"/>
            <a:ext cx="2971800" cy="1447800"/>
          </a:xfrm>
          <a:prstGeom prst="line">
            <a:avLst/>
          </a:prstGeom>
          <a:noFill/>
          <a:ln w="9525">
            <a:solidFill>
              <a:srgbClr val="FF9900"/>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12" name="TextBox 11"/>
          <p:cNvSpPr txBox="1"/>
          <p:nvPr/>
        </p:nvSpPr>
        <p:spPr>
          <a:xfrm>
            <a:off x="2590800" y="4800601"/>
            <a:ext cx="7086600" cy="1815882"/>
          </a:xfrm>
          <a:prstGeom prst="rect">
            <a:avLst/>
          </a:prstGeom>
          <a:solidFill>
            <a:srgbClr val="FF3300"/>
          </a:solidFill>
          <a:ln>
            <a:solidFill>
              <a:srgbClr val="CCFF33"/>
            </a:solid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CFF33"/>
                </a:solidFill>
                <a:effectLst>
                  <a:outerShdw blurRad="38100" dist="38100" dir="2700000" algn="tl">
                    <a:srgbClr val="000000">
                      <a:alpha val="43137"/>
                    </a:srgbClr>
                  </a:outerShdw>
                </a:effectLst>
                <a:uLnTx/>
                <a:uFillTx/>
                <a:latin typeface="Calligrapher" pitchFamily="2" charset="0"/>
                <a:ea typeface="+mn-ea"/>
                <a:cs typeface="+mn-cs"/>
              </a:rPr>
              <a:t> The Stoic philosophical school had played a major role in the concept of God.  The Stoics taught a noble idea:  God is the universe.  And in the words of the Stoic thinker and poet Cleanthes,  ‘God is all-good,  all-beneficent , all-knowing.  God is perfection,  and that God has decreed for the universe all the stars that move,  every creature in that universe.  He has given to each individual a soul, and decreed for that soul a fate.’  It is a monotheistic idea.  An idea that paved the way for the ultimate triumph of Christianity.  </a:t>
            </a:r>
          </a:p>
        </p:txBody>
      </p:sp>
    </p:spTree>
    <p:extLst>
      <p:ext uri="{BB962C8B-B14F-4D97-AF65-F5344CB8AC3E}">
        <p14:creationId xmlns:p14="http://schemas.microsoft.com/office/powerpoint/2010/main" val="26691990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5168130">
                                            <p:txEl>
                                              <p:pRg st="0" end="0"/>
                                            </p:txEl>
                                          </p:spTgt>
                                        </p:tgtEl>
                                        <p:attrNameLst>
                                          <p:attrName>style.visibility</p:attrName>
                                        </p:attrNameLst>
                                      </p:cBhvr>
                                      <p:to>
                                        <p:strVal val="visible"/>
                                      </p:to>
                                    </p:set>
                                    <p:animEffect transition="in" filter="wipe(up)">
                                      <p:cBhvr>
                                        <p:cTn id="7" dur="75"/>
                                        <p:tgtEl>
                                          <p:spTgt spid="516813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type.wav"/>
                                        </p:tgtEl>
                                      </p:cMediaNode>
                                    </p:audio>
                                  </p:subTnLst>
                                </p:cTn>
                              </p:par>
                            </p:childTnLst>
                          </p:cTn>
                        </p:par>
                      </p:childTnLst>
                    </p:cTn>
                  </p:par>
                  <p:par>
                    <p:cTn id="8" fill="hold">
                      <p:stCondLst>
                        <p:cond delay="indefinite"/>
                      </p:stCondLst>
                      <p:childTnLst>
                        <p:par>
                          <p:cTn id="9" fill="hold">
                            <p:stCondLst>
                              <p:cond delay="0"/>
                            </p:stCondLst>
                            <p:childTnLst>
                              <p:par>
                                <p:cTn id="10" presetID="17" presetClass="entr" presetSubtype="1" fill="hold" grpId="0" nodeType="clickEffect">
                                  <p:stCondLst>
                                    <p:cond delay="0"/>
                                  </p:stCondLst>
                                  <p:childTnLst>
                                    <p:set>
                                      <p:cBhvr>
                                        <p:cTn id="11" dur="1" fill="hold">
                                          <p:stCondLst>
                                            <p:cond delay="0"/>
                                          </p:stCondLst>
                                        </p:cTn>
                                        <p:tgtEl>
                                          <p:spTgt spid="5168138"/>
                                        </p:tgtEl>
                                        <p:attrNameLst>
                                          <p:attrName>style.visibility</p:attrName>
                                        </p:attrNameLst>
                                      </p:cBhvr>
                                      <p:to>
                                        <p:strVal val="visible"/>
                                      </p:to>
                                    </p:set>
                                    <p:anim calcmode="lin" valueType="num">
                                      <p:cBhvr>
                                        <p:cTn id="12" dur="500" fill="hold"/>
                                        <p:tgtEl>
                                          <p:spTgt spid="5168138"/>
                                        </p:tgtEl>
                                        <p:attrNameLst>
                                          <p:attrName>ppt_x</p:attrName>
                                        </p:attrNameLst>
                                      </p:cBhvr>
                                      <p:tavLst>
                                        <p:tav tm="0">
                                          <p:val>
                                            <p:strVal val="#ppt_x"/>
                                          </p:val>
                                        </p:tav>
                                        <p:tav tm="100000">
                                          <p:val>
                                            <p:strVal val="#ppt_x"/>
                                          </p:val>
                                        </p:tav>
                                      </p:tavLst>
                                    </p:anim>
                                    <p:anim calcmode="lin" valueType="num">
                                      <p:cBhvr>
                                        <p:cTn id="13" dur="500" fill="hold"/>
                                        <p:tgtEl>
                                          <p:spTgt spid="5168138"/>
                                        </p:tgtEl>
                                        <p:attrNameLst>
                                          <p:attrName>ppt_y</p:attrName>
                                        </p:attrNameLst>
                                      </p:cBhvr>
                                      <p:tavLst>
                                        <p:tav tm="0">
                                          <p:val>
                                            <p:strVal val="#ppt_y-#ppt_h/2"/>
                                          </p:val>
                                        </p:tav>
                                        <p:tav tm="100000">
                                          <p:val>
                                            <p:strVal val="#ppt_y"/>
                                          </p:val>
                                        </p:tav>
                                      </p:tavLst>
                                    </p:anim>
                                    <p:anim calcmode="lin" valueType="num">
                                      <p:cBhvr>
                                        <p:cTn id="14" dur="500" fill="hold"/>
                                        <p:tgtEl>
                                          <p:spTgt spid="5168138"/>
                                        </p:tgtEl>
                                        <p:attrNameLst>
                                          <p:attrName>ppt_w</p:attrName>
                                        </p:attrNameLst>
                                      </p:cBhvr>
                                      <p:tavLst>
                                        <p:tav tm="0">
                                          <p:val>
                                            <p:strVal val="#ppt_w"/>
                                          </p:val>
                                        </p:tav>
                                        <p:tav tm="100000">
                                          <p:val>
                                            <p:strVal val="#ppt_w"/>
                                          </p:val>
                                        </p:tav>
                                      </p:tavLst>
                                    </p:anim>
                                    <p:anim calcmode="lin" valueType="num">
                                      <p:cBhvr>
                                        <p:cTn id="15" dur="500" fill="hold"/>
                                        <p:tgtEl>
                                          <p:spTgt spid="5168138"/>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5168136"/>
                                        </p:tgtEl>
                                        <p:attrNameLst>
                                          <p:attrName>style.visibility</p:attrName>
                                        </p:attrNameLst>
                                      </p:cBhvr>
                                      <p:to>
                                        <p:strVal val="visible"/>
                                      </p:to>
                                    </p:set>
                                    <p:animEffect transition="in" filter="box(out)">
                                      <p:cBhvr>
                                        <p:cTn id="20" dur="500"/>
                                        <p:tgtEl>
                                          <p:spTgt spid="5168136"/>
                                        </p:tgtEl>
                                      </p:cBhvr>
                                    </p:animEffect>
                                  </p:childTnLst>
                                  <p:subTnLst>
                                    <p:audio>
                                      <p:cMediaNode>
                                        <p:cTn display="0" masterRel="sameClick">
                                          <p:stCondLst>
                                            <p:cond evt="begin" delay="0">
                                              <p:tn val="18"/>
                                            </p:cond>
                                          </p:stCondLst>
                                          <p:endCondLst>
                                            <p:cond evt="onStopAudio" delay="0">
                                              <p:tgtEl>
                                                <p:sldTgt/>
                                              </p:tgtEl>
                                            </p:cond>
                                          </p:endCondLst>
                                        </p:cTn>
                                        <p:tgtEl>
                                          <p:sndTgt r:embed="rId4" name="camera.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wd">
                                    <p:tmPct val="100000"/>
                                  </p:iterate>
                                  <p:childTnLst>
                                    <p:set>
                                      <p:cBhvr>
                                        <p:cTn id="24" dur="1" fill="hold">
                                          <p:stCondLst>
                                            <p:cond delay="0"/>
                                          </p:stCondLst>
                                        </p:cTn>
                                        <p:tgtEl>
                                          <p:spTgt spid="5168132">
                                            <p:txEl>
                                              <p:pRg st="2" end="2"/>
                                            </p:txEl>
                                          </p:spTgt>
                                        </p:tgtEl>
                                        <p:attrNameLst>
                                          <p:attrName>style.visibility</p:attrName>
                                        </p:attrNameLst>
                                      </p:cBhvr>
                                      <p:to>
                                        <p:strVal val="visible"/>
                                      </p:to>
                                    </p:set>
                                    <p:anim calcmode="lin" valueType="num">
                                      <p:cBhvr additive="base">
                                        <p:cTn id="25" dur="300" fill="hold"/>
                                        <p:tgtEl>
                                          <p:spTgt spid="5168132">
                                            <p:txEl>
                                              <p:pRg st="2" end="2"/>
                                            </p:txEl>
                                          </p:spTgt>
                                        </p:tgtEl>
                                        <p:attrNameLst>
                                          <p:attrName>ppt_x</p:attrName>
                                        </p:attrNameLst>
                                      </p:cBhvr>
                                      <p:tavLst>
                                        <p:tav tm="0">
                                          <p:val>
                                            <p:strVal val="#ppt_x"/>
                                          </p:val>
                                        </p:tav>
                                        <p:tav tm="100000">
                                          <p:val>
                                            <p:strVal val="#ppt_x"/>
                                          </p:val>
                                        </p:tav>
                                      </p:tavLst>
                                    </p:anim>
                                    <p:anim calcmode="lin" valueType="num">
                                      <p:cBhvr additive="base">
                                        <p:cTn id="26" dur="300" fill="hold"/>
                                        <p:tgtEl>
                                          <p:spTgt spid="516813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5168139"/>
                                        </p:tgtEl>
                                        <p:attrNameLst>
                                          <p:attrName>style.visibility</p:attrName>
                                        </p:attrNameLst>
                                      </p:cBhvr>
                                      <p:to>
                                        <p:strVal val="visible"/>
                                      </p:to>
                                    </p:set>
                                    <p:anim calcmode="lin" valueType="num">
                                      <p:cBhvr>
                                        <p:cTn id="31" dur="500" fill="hold"/>
                                        <p:tgtEl>
                                          <p:spTgt spid="5168139"/>
                                        </p:tgtEl>
                                        <p:attrNameLst>
                                          <p:attrName>ppt_x</p:attrName>
                                        </p:attrNameLst>
                                      </p:cBhvr>
                                      <p:tavLst>
                                        <p:tav tm="0">
                                          <p:val>
                                            <p:strVal val="#ppt_x"/>
                                          </p:val>
                                        </p:tav>
                                        <p:tav tm="100000">
                                          <p:val>
                                            <p:strVal val="#ppt_x"/>
                                          </p:val>
                                        </p:tav>
                                      </p:tavLst>
                                    </p:anim>
                                    <p:anim calcmode="lin" valueType="num">
                                      <p:cBhvr>
                                        <p:cTn id="32" dur="500" fill="hold"/>
                                        <p:tgtEl>
                                          <p:spTgt spid="5168139"/>
                                        </p:tgtEl>
                                        <p:attrNameLst>
                                          <p:attrName>ppt_y</p:attrName>
                                        </p:attrNameLst>
                                      </p:cBhvr>
                                      <p:tavLst>
                                        <p:tav tm="0">
                                          <p:val>
                                            <p:strVal val="#ppt_y-#ppt_h/2"/>
                                          </p:val>
                                        </p:tav>
                                        <p:tav tm="100000">
                                          <p:val>
                                            <p:strVal val="#ppt_y"/>
                                          </p:val>
                                        </p:tav>
                                      </p:tavLst>
                                    </p:anim>
                                    <p:anim calcmode="lin" valueType="num">
                                      <p:cBhvr>
                                        <p:cTn id="33" dur="500" fill="hold"/>
                                        <p:tgtEl>
                                          <p:spTgt spid="5168139"/>
                                        </p:tgtEl>
                                        <p:attrNameLst>
                                          <p:attrName>ppt_w</p:attrName>
                                        </p:attrNameLst>
                                      </p:cBhvr>
                                      <p:tavLst>
                                        <p:tav tm="0">
                                          <p:val>
                                            <p:strVal val="#ppt_w"/>
                                          </p:val>
                                        </p:tav>
                                        <p:tav tm="100000">
                                          <p:val>
                                            <p:strVal val="#ppt_w"/>
                                          </p:val>
                                        </p:tav>
                                      </p:tavLst>
                                    </p:anim>
                                    <p:anim calcmode="lin" valueType="num">
                                      <p:cBhvr>
                                        <p:cTn id="34" dur="500" fill="hold"/>
                                        <p:tgtEl>
                                          <p:spTgt spid="5168139"/>
                                        </p:tgtEl>
                                        <p:attrNameLst>
                                          <p:attrName>ppt_h</p:attrName>
                                        </p:attrNameLst>
                                      </p:cBhvr>
                                      <p:tavLst>
                                        <p:tav tm="0">
                                          <p:val>
                                            <p:flt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grpId="0" nodeType="clickEffect">
                                  <p:stCondLst>
                                    <p:cond delay="0"/>
                                  </p:stCondLst>
                                  <p:childTnLst>
                                    <p:set>
                                      <p:cBhvr>
                                        <p:cTn id="38" dur="1" fill="hold">
                                          <p:stCondLst>
                                            <p:cond delay="0"/>
                                          </p:stCondLst>
                                        </p:cTn>
                                        <p:tgtEl>
                                          <p:spTgt spid="5168135"/>
                                        </p:tgtEl>
                                        <p:attrNameLst>
                                          <p:attrName>style.visibility</p:attrName>
                                        </p:attrNameLst>
                                      </p:cBhvr>
                                      <p:to>
                                        <p:strVal val="visible"/>
                                      </p:to>
                                    </p:set>
                                    <p:animEffect transition="in" filter="box(out)">
                                      <p:cBhvr>
                                        <p:cTn id="39" dur="500"/>
                                        <p:tgtEl>
                                          <p:spTgt spid="5168135"/>
                                        </p:tgtEl>
                                      </p:cBhvr>
                                    </p:animEffect>
                                  </p:childTnLst>
                                  <p:subTnLst>
                                    <p:audio>
                                      <p:cMediaNode>
                                        <p:cTn display="0" masterRel="sameClick">
                                          <p:stCondLst>
                                            <p:cond evt="begin" delay="0">
                                              <p:tn val="37"/>
                                            </p:cond>
                                          </p:stCondLst>
                                          <p:endCondLst>
                                            <p:cond evt="onStopAudio" delay="0">
                                              <p:tgtEl>
                                                <p:sldTgt/>
                                              </p:tgtEl>
                                            </p:cond>
                                          </p:endCondLst>
                                        </p:cTn>
                                        <p:tgtEl>
                                          <p:sndTgt r:embed="rId4" name="camera.wav"/>
                                        </p:tgtEl>
                                      </p:cMediaNode>
                                    </p:audio>
                                  </p:sub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iterate type="wd">
                                    <p:tmPct val="100000"/>
                                  </p:iterate>
                                  <p:childTnLst>
                                    <p:set>
                                      <p:cBhvr>
                                        <p:cTn id="43" dur="1" fill="hold">
                                          <p:stCondLst>
                                            <p:cond delay="0"/>
                                          </p:stCondLst>
                                        </p:cTn>
                                        <p:tgtEl>
                                          <p:spTgt spid="5168133">
                                            <p:txEl>
                                              <p:pRg st="2" end="2"/>
                                            </p:txEl>
                                          </p:spTgt>
                                        </p:tgtEl>
                                        <p:attrNameLst>
                                          <p:attrName>style.visibility</p:attrName>
                                        </p:attrNameLst>
                                      </p:cBhvr>
                                      <p:to>
                                        <p:strVal val="visible"/>
                                      </p:to>
                                    </p:set>
                                    <p:anim calcmode="lin" valueType="num">
                                      <p:cBhvr additive="base">
                                        <p:cTn id="44" dur="300" fill="hold"/>
                                        <p:tgtEl>
                                          <p:spTgt spid="5168133">
                                            <p:txEl>
                                              <p:pRg st="2" end="2"/>
                                            </p:txEl>
                                          </p:spTgt>
                                        </p:tgtEl>
                                        <p:attrNameLst>
                                          <p:attrName>ppt_x</p:attrName>
                                        </p:attrNameLst>
                                      </p:cBhvr>
                                      <p:tavLst>
                                        <p:tav tm="0">
                                          <p:val>
                                            <p:strVal val="#ppt_x"/>
                                          </p:val>
                                        </p:tav>
                                        <p:tav tm="100000">
                                          <p:val>
                                            <p:strVal val="#ppt_x"/>
                                          </p:val>
                                        </p:tav>
                                      </p:tavLst>
                                    </p:anim>
                                    <p:anim calcmode="lin" valueType="num">
                                      <p:cBhvr additive="base">
                                        <p:cTn id="45" dur="300" fill="hold"/>
                                        <p:tgtEl>
                                          <p:spTgt spid="516813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7" presetClass="entr" presetSubtype="1" fill="hold" grpId="0" nodeType="clickEffect">
                                  <p:stCondLst>
                                    <p:cond delay="0"/>
                                  </p:stCondLst>
                                  <p:childTnLst>
                                    <p:set>
                                      <p:cBhvr>
                                        <p:cTn id="49" dur="1" fill="hold">
                                          <p:stCondLst>
                                            <p:cond delay="0"/>
                                          </p:stCondLst>
                                        </p:cTn>
                                        <p:tgtEl>
                                          <p:spTgt spid="5168140"/>
                                        </p:tgtEl>
                                        <p:attrNameLst>
                                          <p:attrName>style.visibility</p:attrName>
                                        </p:attrNameLst>
                                      </p:cBhvr>
                                      <p:to>
                                        <p:strVal val="visible"/>
                                      </p:to>
                                    </p:set>
                                    <p:anim calcmode="lin" valueType="num">
                                      <p:cBhvr>
                                        <p:cTn id="50" dur="500" fill="hold"/>
                                        <p:tgtEl>
                                          <p:spTgt spid="5168140"/>
                                        </p:tgtEl>
                                        <p:attrNameLst>
                                          <p:attrName>ppt_x</p:attrName>
                                        </p:attrNameLst>
                                      </p:cBhvr>
                                      <p:tavLst>
                                        <p:tav tm="0">
                                          <p:val>
                                            <p:strVal val="#ppt_x"/>
                                          </p:val>
                                        </p:tav>
                                        <p:tav tm="100000">
                                          <p:val>
                                            <p:strVal val="#ppt_x"/>
                                          </p:val>
                                        </p:tav>
                                      </p:tavLst>
                                    </p:anim>
                                    <p:anim calcmode="lin" valueType="num">
                                      <p:cBhvr>
                                        <p:cTn id="51" dur="500" fill="hold"/>
                                        <p:tgtEl>
                                          <p:spTgt spid="5168140"/>
                                        </p:tgtEl>
                                        <p:attrNameLst>
                                          <p:attrName>ppt_y</p:attrName>
                                        </p:attrNameLst>
                                      </p:cBhvr>
                                      <p:tavLst>
                                        <p:tav tm="0">
                                          <p:val>
                                            <p:strVal val="#ppt_y-#ppt_h/2"/>
                                          </p:val>
                                        </p:tav>
                                        <p:tav tm="100000">
                                          <p:val>
                                            <p:strVal val="#ppt_y"/>
                                          </p:val>
                                        </p:tav>
                                      </p:tavLst>
                                    </p:anim>
                                    <p:anim calcmode="lin" valueType="num">
                                      <p:cBhvr>
                                        <p:cTn id="52" dur="500" fill="hold"/>
                                        <p:tgtEl>
                                          <p:spTgt spid="5168140"/>
                                        </p:tgtEl>
                                        <p:attrNameLst>
                                          <p:attrName>ppt_w</p:attrName>
                                        </p:attrNameLst>
                                      </p:cBhvr>
                                      <p:tavLst>
                                        <p:tav tm="0">
                                          <p:val>
                                            <p:strVal val="#ppt_w"/>
                                          </p:val>
                                        </p:tav>
                                        <p:tav tm="100000">
                                          <p:val>
                                            <p:strVal val="#ppt_w"/>
                                          </p:val>
                                        </p:tav>
                                      </p:tavLst>
                                    </p:anim>
                                    <p:anim calcmode="lin" valueType="num">
                                      <p:cBhvr>
                                        <p:cTn id="53" dur="500" fill="hold"/>
                                        <p:tgtEl>
                                          <p:spTgt spid="5168140"/>
                                        </p:tgtEl>
                                        <p:attrNameLst>
                                          <p:attrName>ppt_h</p:attrName>
                                        </p:attrNameLst>
                                      </p:cBhvr>
                                      <p:tavLst>
                                        <p:tav tm="0">
                                          <p:val>
                                            <p:fltVal val="0"/>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4" presetClass="entr" presetSubtype="32" fill="hold" grpId="0" nodeType="clickEffect">
                                  <p:stCondLst>
                                    <p:cond delay="0"/>
                                  </p:stCondLst>
                                  <p:childTnLst>
                                    <p:set>
                                      <p:cBhvr>
                                        <p:cTn id="57" dur="1" fill="hold">
                                          <p:stCondLst>
                                            <p:cond delay="0"/>
                                          </p:stCondLst>
                                        </p:cTn>
                                        <p:tgtEl>
                                          <p:spTgt spid="5168137"/>
                                        </p:tgtEl>
                                        <p:attrNameLst>
                                          <p:attrName>style.visibility</p:attrName>
                                        </p:attrNameLst>
                                      </p:cBhvr>
                                      <p:to>
                                        <p:strVal val="visible"/>
                                      </p:to>
                                    </p:set>
                                    <p:animEffect transition="in" filter="box(out)">
                                      <p:cBhvr>
                                        <p:cTn id="58" dur="500"/>
                                        <p:tgtEl>
                                          <p:spTgt spid="5168137"/>
                                        </p:tgtEl>
                                      </p:cBhvr>
                                    </p:animEffect>
                                  </p:childTnLst>
                                  <p:subTnLst>
                                    <p:audio>
                                      <p:cMediaNode>
                                        <p:cTn display="0" masterRel="sameClick">
                                          <p:stCondLst>
                                            <p:cond evt="begin" delay="0">
                                              <p:tn val="56"/>
                                            </p:cond>
                                          </p:stCondLst>
                                          <p:endCondLst>
                                            <p:cond evt="onStopAudio" delay="0">
                                              <p:tgtEl>
                                                <p:sldTgt/>
                                              </p:tgtEl>
                                            </p:cond>
                                          </p:endCondLst>
                                        </p:cTn>
                                        <p:tgtEl>
                                          <p:sndTgt r:embed="rId4" name="camera.wav"/>
                                        </p:tgtEl>
                                      </p:cMediaNode>
                                    </p:audio>
                                  </p:sub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iterate type="wd">
                                    <p:tmPct val="100000"/>
                                  </p:iterate>
                                  <p:childTnLst>
                                    <p:set>
                                      <p:cBhvr>
                                        <p:cTn id="62" dur="1" fill="hold">
                                          <p:stCondLst>
                                            <p:cond delay="0"/>
                                          </p:stCondLst>
                                        </p:cTn>
                                        <p:tgtEl>
                                          <p:spTgt spid="5168134">
                                            <p:txEl>
                                              <p:pRg st="2" end="2"/>
                                            </p:txEl>
                                          </p:spTgt>
                                        </p:tgtEl>
                                        <p:attrNameLst>
                                          <p:attrName>style.visibility</p:attrName>
                                        </p:attrNameLst>
                                      </p:cBhvr>
                                      <p:to>
                                        <p:strVal val="visible"/>
                                      </p:to>
                                    </p:set>
                                    <p:anim calcmode="lin" valueType="num">
                                      <p:cBhvr additive="base">
                                        <p:cTn id="63" dur="300" fill="hold"/>
                                        <p:tgtEl>
                                          <p:spTgt spid="5168134">
                                            <p:txEl>
                                              <p:pRg st="2" end="2"/>
                                            </p:txEl>
                                          </p:spTgt>
                                        </p:tgtEl>
                                        <p:attrNameLst>
                                          <p:attrName>ppt_x</p:attrName>
                                        </p:attrNameLst>
                                      </p:cBhvr>
                                      <p:tavLst>
                                        <p:tav tm="0">
                                          <p:val>
                                            <p:strVal val="#ppt_x"/>
                                          </p:val>
                                        </p:tav>
                                        <p:tav tm="100000">
                                          <p:val>
                                            <p:strVal val="#ppt_x"/>
                                          </p:val>
                                        </p:tav>
                                      </p:tavLst>
                                    </p:anim>
                                    <p:anim calcmode="lin" valueType="num">
                                      <p:cBhvr additive="base">
                                        <p:cTn id="64" dur="300" fill="hold"/>
                                        <p:tgtEl>
                                          <p:spTgt spid="516813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8" presetClass="entr" presetSubtype="16" fill="hold" grpId="0"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diamond(in)">
                                      <p:cBhvr>
                                        <p:cTn id="6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8130" grpId="0" build="p" autoUpdateAnimBg="0"/>
      <p:bldP spid="5168132" grpId="0" build="p" autoUpdateAnimBg="0"/>
      <p:bldP spid="5168133" grpId="0" build="p" autoUpdateAnimBg="0"/>
      <p:bldP spid="5168134" grpId="0" build="p" autoUpdateAnimBg="0"/>
      <p:bldP spid="5168135" grpId="0" animBg="1"/>
      <p:bldP spid="5168136" grpId="0" animBg="1"/>
      <p:bldP spid="5168137" grpId="0" animBg="1"/>
      <p:bldP spid="5168138" grpId="0" animBg="1"/>
      <p:bldP spid="5168139" grpId="0" animBg="1"/>
      <p:bldP spid="5168140" grpId="0" animBg="1"/>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304800"/>
            <a:ext cx="8686800" cy="6172200"/>
          </a:xfrm>
        </p:spPr>
        <p:txBody>
          <a:bodyPr/>
          <a:lstStyle/>
          <a:p>
            <a:pPr fontAlgn="auto">
              <a:spcBef>
                <a:spcPts val="0"/>
              </a:spcBef>
              <a:spcAft>
                <a:spcPts val="0"/>
              </a:spcAft>
            </a:pPr>
            <a:r>
              <a:rPr lang="en-US" sz="4800" b="1" kern="1200" dirty="0">
                <a:solidFill>
                  <a:srgbClr val="C00000"/>
                </a:solidFill>
                <a:latin typeface="Calibri"/>
                <a:ea typeface="+mn-ea"/>
                <a:cs typeface="+mn-cs"/>
              </a:rPr>
              <a:t>Doctrinal Developments &amp; Theological </a:t>
            </a:r>
            <a:r>
              <a:rPr lang="en-US" sz="4800" b="1" kern="1200" dirty="0" err="1">
                <a:solidFill>
                  <a:srgbClr val="C00000"/>
                </a:solidFill>
                <a:latin typeface="Calibri"/>
                <a:ea typeface="+mn-ea"/>
                <a:cs typeface="+mn-cs"/>
              </a:rPr>
              <a:t>Threadlines</a:t>
            </a:r>
            <a:br>
              <a:rPr lang="en-US" sz="2800" b="1" kern="1200" dirty="0">
                <a:solidFill>
                  <a:srgbClr val="C00000"/>
                </a:solidFill>
                <a:latin typeface="Calibri"/>
                <a:ea typeface="+mn-ea"/>
                <a:cs typeface="+mn-cs"/>
              </a:rPr>
            </a:br>
            <a:br>
              <a:rPr lang="en-US" sz="1800" kern="1200" dirty="0">
                <a:solidFill>
                  <a:prstClr val="black"/>
                </a:solidFill>
                <a:latin typeface="Calibri"/>
                <a:ea typeface="+mn-ea"/>
                <a:cs typeface="+mn-cs"/>
              </a:rPr>
            </a:br>
            <a:br>
              <a:rPr lang="en-US" sz="1800" kern="1200" dirty="0">
                <a:solidFill>
                  <a:prstClr val="black"/>
                </a:solidFill>
                <a:latin typeface="Calibri"/>
                <a:ea typeface="+mn-ea"/>
                <a:cs typeface="+mn-cs"/>
              </a:rPr>
            </a:br>
            <a:r>
              <a:rPr lang="en-US" sz="3200" b="1" kern="1200" dirty="0">
                <a:solidFill>
                  <a:prstClr val="black"/>
                </a:solidFill>
                <a:latin typeface="Calibri"/>
                <a:ea typeface="+mn-ea"/>
                <a:cs typeface="+mn-cs"/>
              </a:rPr>
              <a:t>  The Minority Church:  Exegesis &amp; Apologetics  </a:t>
            </a:r>
            <a:br>
              <a:rPr lang="en-US" sz="3200" b="1" kern="1200" dirty="0">
                <a:solidFill>
                  <a:prstClr val="black"/>
                </a:solidFill>
                <a:latin typeface="Calibri"/>
                <a:ea typeface="+mn-ea"/>
                <a:cs typeface="+mn-cs"/>
              </a:rPr>
            </a:br>
            <a:r>
              <a:rPr lang="en-US" sz="3200" b="1" kern="1200" dirty="0">
                <a:solidFill>
                  <a:prstClr val="black"/>
                </a:solidFill>
                <a:latin typeface="Calibri"/>
                <a:ea typeface="+mn-ea"/>
                <a:cs typeface="+mn-cs"/>
              </a:rPr>
              <a:t>Socratic Dialogue &amp; Apologetic </a:t>
            </a:r>
            <a:r>
              <a:rPr lang="en-US" sz="3200" b="1" kern="1200" dirty="0" err="1">
                <a:solidFill>
                  <a:prstClr val="black"/>
                </a:solidFill>
                <a:latin typeface="Calibri"/>
                <a:ea typeface="+mn-ea"/>
                <a:cs typeface="+mn-cs"/>
              </a:rPr>
              <a:t>Platoism</a:t>
            </a:r>
            <a:br>
              <a:rPr lang="en-US" sz="3200" b="1" kern="1200" dirty="0">
                <a:solidFill>
                  <a:prstClr val="black"/>
                </a:solidFill>
                <a:latin typeface="Calibri"/>
                <a:ea typeface="+mn-ea"/>
                <a:cs typeface="+mn-cs"/>
              </a:rPr>
            </a:br>
            <a:br>
              <a:rPr lang="en-US" sz="1800" kern="1200" dirty="0">
                <a:solidFill>
                  <a:prstClr val="black"/>
                </a:solidFill>
                <a:latin typeface="Calibri"/>
                <a:ea typeface="+mn-ea"/>
                <a:cs typeface="+mn-cs"/>
              </a:rPr>
            </a:br>
            <a:r>
              <a:rPr lang="en-US" sz="3200" b="1" kern="1200" dirty="0">
                <a:solidFill>
                  <a:prstClr val="black"/>
                </a:solidFill>
                <a:latin typeface="Calibri"/>
                <a:ea typeface="+mn-ea"/>
                <a:cs typeface="+mn-cs"/>
              </a:rPr>
              <a:t> The Dogma of the Dominant Religion:</a:t>
            </a:r>
            <a:br>
              <a:rPr lang="en-US" sz="3200" b="1" kern="1200" dirty="0">
                <a:solidFill>
                  <a:prstClr val="black"/>
                </a:solidFill>
                <a:latin typeface="Calibri"/>
                <a:ea typeface="+mn-ea"/>
                <a:cs typeface="+mn-cs"/>
              </a:rPr>
            </a:br>
            <a:r>
              <a:rPr lang="en-US" sz="3200" b="1" kern="1200" dirty="0">
                <a:solidFill>
                  <a:prstClr val="black"/>
                </a:solidFill>
                <a:latin typeface="Calibri"/>
                <a:ea typeface="+mn-ea"/>
                <a:cs typeface="+mn-cs"/>
              </a:rPr>
              <a:t> Exegetes-Apologists-Theological </a:t>
            </a:r>
            <a:r>
              <a:rPr lang="en-US" sz="3200" b="1" kern="1200" dirty="0" err="1">
                <a:solidFill>
                  <a:prstClr val="black"/>
                </a:solidFill>
                <a:latin typeface="Calibri"/>
                <a:ea typeface="+mn-ea"/>
                <a:cs typeface="+mn-cs"/>
              </a:rPr>
              <a:t>Systemists</a:t>
            </a:r>
            <a:br>
              <a:rPr lang="en-US" sz="3200" b="1" kern="1200" dirty="0">
                <a:solidFill>
                  <a:prstClr val="black"/>
                </a:solidFill>
                <a:latin typeface="Calibri"/>
                <a:ea typeface="+mn-ea"/>
                <a:cs typeface="+mn-cs"/>
              </a:rPr>
            </a:br>
            <a:r>
              <a:rPr lang="en-US" sz="3200" b="1" kern="1200" dirty="0">
                <a:solidFill>
                  <a:prstClr val="black"/>
                </a:solidFill>
                <a:latin typeface="Calibri"/>
                <a:ea typeface="+mn-ea"/>
                <a:cs typeface="+mn-cs"/>
              </a:rPr>
              <a:t>Process: Thesis - Anti-Thesis - Greek Golden Mean</a:t>
            </a:r>
            <a:br>
              <a:rPr lang="en-US" sz="1800" kern="1200" dirty="0">
                <a:solidFill>
                  <a:prstClr val="black"/>
                </a:solidFill>
                <a:latin typeface="Calibri"/>
                <a:ea typeface="+mn-ea"/>
                <a:cs typeface="+mn-cs"/>
              </a:rPr>
            </a:br>
            <a:endParaRPr lang="en-US" dirty="0"/>
          </a:p>
        </p:txBody>
      </p:sp>
    </p:spTree>
    <p:extLst>
      <p:ext uri="{BB962C8B-B14F-4D97-AF65-F5344CB8AC3E}">
        <p14:creationId xmlns:p14="http://schemas.microsoft.com/office/powerpoint/2010/main" val="2598606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78B3-FAD2-4D01-B7AB-DFFF3845024A}"/>
              </a:ext>
            </a:extLst>
          </p:cNvPr>
          <p:cNvSpPr>
            <a:spLocks noGrp="1"/>
          </p:cNvSpPr>
          <p:nvPr>
            <p:ph type="title"/>
          </p:nvPr>
        </p:nvSpPr>
        <p:spPr>
          <a:xfrm>
            <a:off x="838200" y="158621"/>
            <a:ext cx="10515600" cy="989044"/>
          </a:xfrm>
        </p:spPr>
        <p:txBody>
          <a:bodyPr/>
          <a:lstStyle/>
          <a:p>
            <a:r>
              <a:rPr lang="en-US" dirty="0"/>
              <a:t>OVERVIEW: APOSTLE TO APOSTATE PATTERN</a:t>
            </a:r>
          </a:p>
        </p:txBody>
      </p:sp>
      <p:sp>
        <p:nvSpPr>
          <p:cNvPr id="3" name="Content Placeholder 2">
            <a:extLst>
              <a:ext uri="{FF2B5EF4-FFF2-40B4-BE49-F238E27FC236}">
                <a16:creationId xmlns:a16="http://schemas.microsoft.com/office/drawing/2014/main" id="{19040182-9CED-4163-B9F4-93745AE5E9D7}"/>
              </a:ext>
            </a:extLst>
          </p:cNvPr>
          <p:cNvSpPr>
            <a:spLocks noGrp="1"/>
          </p:cNvSpPr>
          <p:nvPr>
            <p:ph idx="1"/>
          </p:nvPr>
        </p:nvSpPr>
        <p:spPr>
          <a:xfrm>
            <a:off x="989814" y="1147666"/>
            <a:ext cx="10363986" cy="5486400"/>
          </a:xfrm>
        </p:spPr>
        <p:txBody>
          <a:bodyPr>
            <a:normAutofit fontScale="92500" lnSpcReduction="10000"/>
          </a:bodyPr>
          <a:lstStyle/>
          <a:p>
            <a:r>
              <a:rPr lang="en-US" b="1" dirty="0"/>
              <a:t>EARLY ERROR A RESULT OF ONGOING GREEK INFLUENCE</a:t>
            </a:r>
          </a:p>
          <a:p>
            <a:r>
              <a:rPr lang="en-US" dirty="0"/>
              <a:t>EXEGETES, DOGMATISTS &amp; APOLOGISTS; POLEMICS &amp; IRENICS</a:t>
            </a:r>
          </a:p>
          <a:p>
            <a:r>
              <a:rPr lang="en-US" dirty="0"/>
              <a:t>FULLTIME FUNCTIONAL SEPARATION &amp; PROFESSIONAL CLERGY</a:t>
            </a:r>
          </a:p>
          <a:p>
            <a:r>
              <a:rPr lang="en-US" dirty="0"/>
              <a:t>ACADEMY EDUCATION &amp; SEMINARY SYSTEMS STUDY</a:t>
            </a:r>
          </a:p>
          <a:p>
            <a:r>
              <a:rPr lang="en-US" dirty="0"/>
              <a:t>NICOLAITAN DOCTRINE MORPHS INTO LIBERTINE GNOSTIC</a:t>
            </a:r>
          </a:p>
          <a:p>
            <a:r>
              <a:rPr lang="en-US" dirty="0"/>
              <a:t>EARLY ERROR AN OUTCOME OF ONGOING GNOSTIC DEBATE</a:t>
            </a:r>
          </a:p>
          <a:p>
            <a:r>
              <a:rPr lang="en-US" dirty="0"/>
              <a:t>CONTROLING GNOSTICS BY CREATING CHURCH HIERARCHY </a:t>
            </a:r>
          </a:p>
          <a:p>
            <a:r>
              <a:rPr lang="en-US" dirty="0"/>
              <a:t>COMBATING GNOSTICS BY COUNCILS, CANONS, &amp; CREEDS</a:t>
            </a:r>
          </a:p>
          <a:p>
            <a:r>
              <a:rPr lang="en-US" dirty="0"/>
              <a:t>EMPIRE WIDE PAGAN PERSECUTION IN THIRD CENTURY</a:t>
            </a:r>
          </a:p>
          <a:p>
            <a:r>
              <a:rPr lang="en-US" dirty="0"/>
              <a:t>NOTE: Auricular (Readmission) Confession to Decius Martyrs</a:t>
            </a:r>
          </a:p>
          <a:p>
            <a:r>
              <a:rPr lang="en-US" dirty="0"/>
              <a:t>EUSEBIUS @Caesarea: Chiliast Eschatology Major Viewpoint</a:t>
            </a:r>
          </a:p>
          <a:p>
            <a:r>
              <a:rPr lang="en-US" dirty="0"/>
              <a:t>FOURTH CENTURY &amp; DARK AGE: REFORMERS RESET POINT</a:t>
            </a:r>
          </a:p>
          <a:p>
            <a:pPr marL="0" indent="0">
              <a:buNone/>
            </a:pPr>
            <a:endParaRPr lang="en-US" dirty="0"/>
          </a:p>
          <a:p>
            <a:endParaRPr lang="en-US" dirty="0"/>
          </a:p>
        </p:txBody>
      </p:sp>
    </p:spTree>
    <p:extLst>
      <p:ext uri="{BB962C8B-B14F-4D97-AF65-F5344CB8AC3E}">
        <p14:creationId xmlns:p14="http://schemas.microsoft.com/office/powerpoint/2010/main" val="24104011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27106" name="Rectangle 2"/>
          <p:cNvSpPr>
            <a:spLocks noGrp="1" noChangeArrowheads="1"/>
          </p:cNvSpPr>
          <p:nvPr>
            <p:ph type="title"/>
          </p:nvPr>
        </p:nvSpPr>
        <p:spPr>
          <a:xfrm>
            <a:off x="2209800" y="0"/>
            <a:ext cx="7772400" cy="1219200"/>
          </a:xfrm>
        </p:spPr>
        <p:txBody>
          <a:bodyPr/>
          <a:lstStyle/>
          <a:p>
            <a:r>
              <a:rPr lang="en-US" sz="2800">
                <a:solidFill>
                  <a:srgbClr val="FFFF00"/>
                </a:solidFill>
              </a:rPr>
              <a:t>“Teaching As Doctrines The Traditions Of  Men” </a:t>
            </a:r>
            <a:br>
              <a:rPr lang="en-US" sz="2800">
                <a:solidFill>
                  <a:srgbClr val="FFFF00"/>
                </a:solidFill>
              </a:rPr>
            </a:br>
            <a:r>
              <a:rPr lang="en-US" sz="5400">
                <a:solidFill>
                  <a:srgbClr val="FFFF00"/>
                </a:solidFill>
              </a:rPr>
              <a:t>WORSHIP &amp; BAPTISM</a:t>
            </a:r>
          </a:p>
        </p:txBody>
      </p:sp>
      <p:sp>
        <p:nvSpPr>
          <p:cNvPr id="4527107" name="Rectangle 3"/>
          <p:cNvSpPr>
            <a:spLocks noGrp="1" noChangeArrowheads="1"/>
          </p:cNvSpPr>
          <p:nvPr>
            <p:ph type="body" sz="half" idx="1"/>
          </p:nvPr>
        </p:nvSpPr>
        <p:spPr>
          <a:xfrm>
            <a:off x="2209800" y="1371600"/>
            <a:ext cx="3810000" cy="5486400"/>
          </a:xfrm>
        </p:spPr>
        <p:txBody>
          <a:bodyPr/>
          <a:lstStyle/>
          <a:p>
            <a:pPr>
              <a:lnSpc>
                <a:spcPct val="90000"/>
              </a:lnSpc>
              <a:buFontTx/>
              <a:buNone/>
            </a:pPr>
            <a:r>
              <a:rPr lang="en-US" sz="1400"/>
              <a:t>                                                                        </a:t>
            </a:r>
            <a:endParaRPr lang="en-US" sz="1600"/>
          </a:p>
          <a:p>
            <a:pPr>
              <a:lnSpc>
                <a:spcPct val="90000"/>
              </a:lnSpc>
            </a:pPr>
            <a:r>
              <a:rPr lang="en-US" sz="1600">
                <a:solidFill>
                  <a:srgbClr val="FFFF00"/>
                </a:solidFill>
              </a:rPr>
              <a:t>Division in the worship service between the part that all could attend (Scripture reading/ preaching) &amp; that part only the faithful could attend (Lord’s Supper), called the </a:t>
            </a:r>
            <a:r>
              <a:rPr lang="en-US" sz="1600" i="1">
                <a:solidFill>
                  <a:srgbClr val="FFFF00"/>
                </a:solidFill>
              </a:rPr>
              <a:t>disciplina arcani</a:t>
            </a:r>
            <a:r>
              <a:rPr lang="en-US" sz="1600">
                <a:solidFill>
                  <a:srgbClr val="FFFF00"/>
                </a:solidFill>
              </a:rPr>
              <a:t> (“rule of secrecy”) occurred in the third century.</a:t>
            </a:r>
          </a:p>
          <a:p>
            <a:pPr>
              <a:lnSpc>
                <a:spcPct val="90000"/>
              </a:lnSpc>
              <a:buFontTx/>
              <a:buNone/>
            </a:pPr>
            <a:r>
              <a:rPr lang="en-US" sz="1600">
                <a:solidFill>
                  <a:srgbClr val="FFFF00"/>
                </a:solidFill>
              </a:rPr>
              <a:t>    </a:t>
            </a:r>
          </a:p>
          <a:p>
            <a:pPr>
              <a:lnSpc>
                <a:spcPct val="90000"/>
              </a:lnSpc>
            </a:pPr>
            <a:r>
              <a:rPr lang="en-US" sz="1600">
                <a:solidFill>
                  <a:srgbClr val="FFFF00"/>
                </a:solidFill>
              </a:rPr>
              <a:t>Ante-Nicene writings began to consider that the communion prayers were the congregations corporate thank-offering to the Lord, hence the usual designation was ‘eucharist” (thanksgiving).</a:t>
            </a:r>
          </a:p>
          <a:p>
            <a:pPr>
              <a:lnSpc>
                <a:spcPct val="90000"/>
              </a:lnSpc>
            </a:pPr>
            <a:endParaRPr lang="en-US" sz="1600">
              <a:solidFill>
                <a:srgbClr val="FFFF00"/>
              </a:solidFill>
            </a:endParaRPr>
          </a:p>
          <a:p>
            <a:pPr>
              <a:lnSpc>
                <a:spcPct val="90000"/>
              </a:lnSpc>
            </a:pPr>
            <a:r>
              <a:rPr lang="en-US" sz="1600">
                <a:solidFill>
                  <a:srgbClr val="FFFF00"/>
                </a:solidFill>
              </a:rPr>
              <a:t>Ideas related to this concept developed:</a:t>
            </a:r>
          </a:p>
          <a:p>
            <a:pPr>
              <a:lnSpc>
                <a:spcPct val="90000"/>
              </a:lnSpc>
              <a:buFontTx/>
              <a:buNone/>
            </a:pPr>
            <a:r>
              <a:rPr lang="en-US" sz="1600">
                <a:solidFill>
                  <a:srgbClr val="FFFF00"/>
                </a:solidFill>
              </a:rPr>
              <a:t>       The Eucharist imparts divine life of itself, reflected in the descriptive phrase “medicine of immortality” (Ignatius).</a:t>
            </a:r>
          </a:p>
          <a:p>
            <a:pPr>
              <a:lnSpc>
                <a:spcPct val="90000"/>
              </a:lnSpc>
              <a:buFontTx/>
              <a:buNone/>
            </a:pPr>
            <a:r>
              <a:rPr lang="en-US" sz="1600">
                <a:solidFill>
                  <a:srgbClr val="FFFF00"/>
                </a:solidFill>
              </a:rPr>
              <a:t>       The elements are a sacrifice offered by the priest (Cyprian).</a:t>
            </a:r>
          </a:p>
          <a:p>
            <a:pPr>
              <a:lnSpc>
                <a:spcPct val="90000"/>
              </a:lnSpc>
              <a:buFontTx/>
              <a:buNone/>
            </a:pPr>
            <a:r>
              <a:rPr lang="en-US" sz="1600">
                <a:solidFill>
                  <a:srgbClr val="FFFF00"/>
                </a:solidFill>
              </a:rPr>
              <a:t>       Lastly, there is a real presence of Christ (Irenacus).</a:t>
            </a:r>
            <a:r>
              <a:rPr lang="en-US" sz="1400"/>
              <a:t>  </a:t>
            </a:r>
            <a:endParaRPr lang="en-US" sz="2400"/>
          </a:p>
        </p:txBody>
      </p:sp>
      <p:sp>
        <p:nvSpPr>
          <p:cNvPr id="4527108" name="Rectangle 4"/>
          <p:cNvSpPr>
            <a:spLocks noGrp="1" noChangeArrowheads="1"/>
          </p:cNvSpPr>
          <p:nvPr>
            <p:ph type="body" sz="half" idx="2"/>
          </p:nvPr>
        </p:nvSpPr>
        <p:spPr>
          <a:xfrm>
            <a:off x="6172200" y="1676400"/>
            <a:ext cx="3810000" cy="5029200"/>
          </a:xfrm>
        </p:spPr>
        <p:txBody>
          <a:bodyPr/>
          <a:lstStyle/>
          <a:p>
            <a:pPr>
              <a:lnSpc>
                <a:spcPct val="90000"/>
              </a:lnSpc>
            </a:pPr>
            <a:r>
              <a:rPr lang="en-US" sz="1400" dirty="0">
                <a:solidFill>
                  <a:srgbClr val="FFFF00"/>
                </a:solidFill>
              </a:rPr>
              <a:t>POURING was permitted by the </a:t>
            </a:r>
            <a:r>
              <a:rPr lang="en-US" sz="1400" i="1" dirty="0" err="1">
                <a:solidFill>
                  <a:srgbClr val="FFFF00"/>
                </a:solidFill>
              </a:rPr>
              <a:t>Didache</a:t>
            </a:r>
            <a:r>
              <a:rPr lang="en-US" sz="1400" i="1" dirty="0">
                <a:solidFill>
                  <a:srgbClr val="FFFF00"/>
                </a:solidFill>
              </a:rPr>
              <a:t> </a:t>
            </a:r>
            <a:r>
              <a:rPr lang="en-US" sz="1400" dirty="0">
                <a:solidFill>
                  <a:srgbClr val="FFFF00"/>
                </a:solidFill>
              </a:rPr>
              <a:t>and practiced in regard to one on his sickbed (Cyprian), but the normal practice was immersion, in fact, trine (3 times) immersion (Tertullian).</a:t>
            </a:r>
          </a:p>
          <a:p>
            <a:pPr>
              <a:lnSpc>
                <a:spcPct val="90000"/>
              </a:lnSpc>
            </a:pPr>
            <a:r>
              <a:rPr lang="en-US" sz="1400" dirty="0">
                <a:solidFill>
                  <a:srgbClr val="FFFF00"/>
                </a:solidFill>
              </a:rPr>
              <a:t>THE EFFICACY of baptism in bringing the remission of sins was not questioned, hence many put off baptism as long as possible, lest such a powerful act be wasted before one’s life of sin was over.</a:t>
            </a:r>
          </a:p>
          <a:p>
            <a:pPr>
              <a:lnSpc>
                <a:spcPct val="90000"/>
              </a:lnSpc>
            </a:pPr>
            <a:r>
              <a:rPr lang="en-US" sz="1400" dirty="0">
                <a:solidFill>
                  <a:srgbClr val="FFFF00"/>
                </a:solidFill>
              </a:rPr>
              <a:t>Great elaboration in the BAPTISM RITUAL took place (Tertullian, </a:t>
            </a:r>
            <a:r>
              <a:rPr lang="en-US" sz="1400" u="sng" dirty="0">
                <a:solidFill>
                  <a:srgbClr val="FFFF00"/>
                </a:solidFill>
              </a:rPr>
              <a:t>On</a:t>
            </a:r>
            <a:r>
              <a:rPr lang="en-US" sz="1400" dirty="0">
                <a:solidFill>
                  <a:srgbClr val="FFFF00"/>
                </a:solidFill>
              </a:rPr>
              <a:t> </a:t>
            </a:r>
            <a:r>
              <a:rPr lang="en-US" sz="1400" u="sng" dirty="0">
                <a:solidFill>
                  <a:srgbClr val="FFFF00"/>
                </a:solidFill>
              </a:rPr>
              <a:t>Baptism</a:t>
            </a:r>
            <a:r>
              <a:rPr lang="en-US" sz="1400" dirty="0">
                <a:solidFill>
                  <a:srgbClr val="FFFF00"/>
                </a:solidFill>
              </a:rPr>
              <a:t> and </a:t>
            </a:r>
            <a:r>
              <a:rPr lang="en-US" sz="1400" dirty="0" err="1">
                <a:solidFill>
                  <a:srgbClr val="FFFF00"/>
                </a:solidFill>
              </a:rPr>
              <a:t>Hippolytus</a:t>
            </a:r>
            <a:r>
              <a:rPr lang="en-US" sz="1400" dirty="0">
                <a:solidFill>
                  <a:srgbClr val="FFFF00"/>
                </a:solidFill>
              </a:rPr>
              <a:t>, </a:t>
            </a:r>
            <a:r>
              <a:rPr lang="en-US" sz="1400" u="sng" dirty="0">
                <a:solidFill>
                  <a:srgbClr val="FFFF00"/>
                </a:solidFill>
              </a:rPr>
              <a:t>Apostolic</a:t>
            </a:r>
            <a:r>
              <a:rPr lang="en-US" sz="1400" dirty="0">
                <a:solidFill>
                  <a:srgbClr val="FFFF00"/>
                </a:solidFill>
              </a:rPr>
              <a:t> </a:t>
            </a:r>
            <a:r>
              <a:rPr lang="en-US" sz="1400" u="sng" dirty="0">
                <a:solidFill>
                  <a:srgbClr val="FFFF00"/>
                </a:solidFill>
              </a:rPr>
              <a:t>Tradition</a:t>
            </a:r>
            <a:r>
              <a:rPr lang="en-US" sz="1400" dirty="0">
                <a:solidFill>
                  <a:srgbClr val="FFFF00"/>
                </a:solidFill>
              </a:rPr>
              <a:t>), testifying  to the high regard the ceremony was held.</a:t>
            </a:r>
          </a:p>
          <a:p>
            <a:pPr>
              <a:lnSpc>
                <a:spcPct val="90000"/>
              </a:lnSpc>
            </a:pPr>
            <a:r>
              <a:rPr lang="en-US" sz="2000" b="1" dirty="0">
                <a:solidFill>
                  <a:schemeClr val="bg1"/>
                </a:solidFill>
              </a:rPr>
              <a:t>The earliest definitive reference to INFANT BAPTISM is in Tertullian, who opposed the practice, but it became common in the third century and was advocated by Cyprian.</a:t>
            </a:r>
          </a:p>
        </p:txBody>
      </p:sp>
      <p:sp>
        <p:nvSpPr>
          <p:cNvPr id="4527111" name="Comment 7"/>
          <p:cNvSpPr>
            <a:spLocks noChangeArrowheads="1"/>
          </p:cNvSpPr>
          <p:nvPr/>
        </p:nvSpPr>
        <p:spPr bwMode="auto">
          <a:xfrm>
            <a:off x="1539876" y="-2133600"/>
            <a:ext cx="7146925" cy="18129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For Four Centuries Christians Believed Celebrating Children’s Birthdays Worldly &amp; Pagan Ritual – Only Celebrated “Birthdays” Of Martyrs Death -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Early Christians Definitely Didn’t Celebrate Christ’s Bethlehem Birth!</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Justin Martyr:  “Bread is presented and wine and water”             Common practice - dilute wine with water - counter potency. </a:t>
            </a:r>
          </a:p>
        </p:txBody>
      </p:sp>
    </p:spTree>
    <p:extLst>
      <p:ext uri="{BB962C8B-B14F-4D97-AF65-F5344CB8AC3E}">
        <p14:creationId xmlns:p14="http://schemas.microsoft.com/office/powerpoint/2010/main" val="1053969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31FBA9-9711-4562-B985-E6C74C4DF1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5389051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404674" name="Rectangle 2"/>
          <p:cNvSpPr>
            <a:spLocks noGrp="1" noChangeArrowheads="1"/>
          </p:cNvSpPr>
          <p:nvPr>
            <p:ph type="body" idx="1"/>
          </p:nvPr>
        </p:nvSpPr>
        <p:spPr>
          <a:xfrm>
            <a:off x="2362200" y="1066800"/>
            <a:ext cx="7391400" cy="4343400"/>
          </a:xfrm>
        </p:spPr>
        <p:txBody>
          <a:bodyPr/>
          <a:lstStyle/>
          <a:p>
            <a:pPr>
              <a:lnSpc>
                <a:spcPct val="90000"/>
              </a:lnSpc>
              <a:buClr>
                <a:srgbClr val="FFFF00"/>
              </a:buClr>
              <a:buFontTx/>
              <a:buChar char="†"/>
            </a:pPr>
            <a:r>
              <a:rPr lang="en-US" sz="2800">
                <a:solidFill>
                  <a:srgbClr val="FF3300"/>
                </a:solidFill>
                <a:effectLst>
                  <a:outerShdw blurRad="38100" dist="38100" dir="2700000" algn="tl">
                    <a:srgbClr val="C0C0C0"/>
                  </a:outerShdw>
                </a:effectLst>
              </a:rPr>
              <a:t>“The first recorded instance of Christians killing Pagans occurred shortly after {status change year 313}.  In short order, the militant church extended its power by conquering lands &amp; peoples throughout Europe, compelling them to become baptized Christians or die…</a:t>
            </a:r>
            <a:r>
              <a:rPr lang="en-US" sz="2400">
                <a:solidFill>
                  <a:srgbClr val="FF3300"/>
                </a:solidFill>
                <a:effectLst>
                  <a:outerShdw blurRad="38100" dist="38100" dir="2700000" algn="tl">
                    <a:srgbClr val="C0C0C0"/>
                  </a:outerShdw>
                </a:effectLst>
              </a:rPr>
              <a:t>             </a:t>
            </a:r>
            <a:r>
              <a:rPr lang="en-US" sz="2800" b="1">
                <a:solidFill>
                  <a:srgbClr val="FF3300"/>
                </a:solidFill>
                <a:effectLst>
                  <a:outerShdw blurRad="38100" dist="38100" dir="2700000" algn="tl">
                    <a:srgbClr val="C0C0C0"/>
                  </a:outerShdw>
                </a:effectLst>
              </a:rPr>
              <a:t>As Charlemagne instructed his Christian troops in their conquest of the Saxons:        </a:t>
            </a:r>
            <a:r>
              <a:rPr lang="en-US" sz="2800">
                <a:solidFill>
                  <a:srgbClr val="FF3300"/>
                </a:solidFill>
                <a:effectLst>
                  <a:outerShdw blurRad="38100" dist="38100" dir="2700000" algn="tl">
                    <a:srgbClr val="C0C0C0"/>
                  </a:outerShdw>
                </a:effectLst>
              </a:rPr>
              <a:t>‘If there is anyone of the Saxon people lurking among them unbaptized,  and if he scorns to come to baptism &amp; stay a pagan - let him die’”. </a:t>
            </a:r>
            <a:endParaRPr lang="en-US" sz="2800"/>
          </a:p>
        </p:txBody>
      </p:sp>
      <p:sp>
        <p:nvSpPr>
          <p:cNvPr id="5404675" name="WordArt 3"/>
          <p:cNvSpPr>
            <a:spLocks noChangeArrowheads="1" noChangeShapeType="1" noTextEdit="1"/>
          </p:cNvSpPr>
          <p:nvPr/>
        </p:nvSpPr>
        <p:spPr bwMode="auto">
          <a:xfrm>
            <a:off x="2895600" y="5562600"/>
            <a:ext cx="66294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Gregory Boyd,  Myth Of A Christian Nation</a:t>
            </a:r>
          </a:p>
        </p:txBody>
      </p:sp>
      <p:sp>
        <p:nvSpPr>
          <p:cNvPr id="5404676" name="Comment 4"/>
          <p:cNvSpPr>
            <a:spLocks noChangeArrowheads="1"/>
          </p:cNvSpPr>
          <p:nvPr/>
        </p:nvSpPr>
        <p:spPr bwMode="auto">
          <a:xfrm>
            <a:off x="1539876" y="-12192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Christian Emperor Theodosius invited Thessalonians to free games but sent his troops into the circus with orders to kill the 10,000 men, women, and children.</a:t>
            </a:r>
          </a:p>
        </p:txBody>
      </p:sp>
      <p:graphicFrame>
        <p:nvGraphicFramePr>
          <p:cNvPr id="5404677" name="Object 5"/>
          <p:cNvGraphicFramePr>
            <a:graphicFrameLocks noChangeAspect="1"/>
          </p:cNvGraphicFramePr>
          <p:nvPr/>
        </p:nvGraphicFramePr>
        <p:xfrm>
          <a:off x="1203159" y="838199"/>
          <a:ext cx="9785684" cy="5185851"/>
        </p:xfrm>
        <a:graphic>
          <a:graphicData uri="http://schemas.openxmlformats.org/presentationml/2006/ole">
            <mc:AlternateContent xmlns:mc="http://schemas.openxmlformats.org/markup-compatibility/2006">
              <mc:Choice xmlns:v="urn:schemas-microsoft-com:vml" Requires="v">
                <p:oleObj name="Slide" r:id="rId5" imgW="4572000" imgH="3429000" progId="PowerPoint.Slide.8">
                  <p:embed/>
                </p:oleObj>
              </mc:Choice>
              <mc:Fallback>
                <p:oleObj name="Slide" r:id="rId5" imgW="4572000" imgH="3429000" progId="PowerPoint.Slide.8">
                  <p:embed/>
                  <p:pic>
                    <p:nvPicPr>
                      <p:cNvPr id="5404677"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159" y="838199"/>
                        <a:ext cx="9785684" cy="5185851"/>
                      </a:xfrm>
                      <a:prstGeom prst="rect">
                        <a:avLst/>
                      </a:prstGeom>
                      <a:noFill/>
                      <a:ln>
                        <a:noFill/>
                      </a:ln>
                      <a:effectLst/>
                    </p:spPr>
                  </p:pic>
                </p:oleObj>
              </mc:Fallback>
            </mc:AlternateContent>
          </a:graphicData>
        </a:graphic>
      </p:graphicFrame>
      <p:sp>
        <p:nvSpPr>
          <p:cNvPr id="7" name="WordArt 5" descr="Paper bag">
            <a:extLst>
              <a:ext uri="{FF2B5EF4-FFF2-40B4-BE49-F238E27FC236}">
                <a16:creationId xmlns:a16="http://schemas.microsoft.com/office/drawing/2014/main" id="{ADF90A4B-BA01-4A09-8BF2-AEE40F1D7868}"/>
              </a:ext>
            </a:extLst>
          </p:cNvPr>
          <p:cNvSpPr>
            <a:spLocks noChangeArrowheads="1" noChangeShapeType="1" noTextEdit="1"/>
          </p:cNvSpPr>
          <p:nvPr/>
        </p:nvSpPr>
        <p:spPr bwMode="auto">
          <a:xfrm>
            <a:off x="0" y="1348032"/>
            <a:ext cx="13395488" cy="4506013"/>
          </a:xfrm>
          <a:prstGeom prst="rect">
            <a:avLst/>
          </a:prstGeom>
        </p:spPr>
        <p:txBody>
          <a:bodyPr wrap="none" fromWordArt="1">
            <a:prstTxWarp prst="textCascadeUp">
              <a:avLst>
                <a:gd name="adj" fmla="val 42578"/>
              </a:avLst>
            </a:prstTxWarp>
            <a:scene3d>
              <a:camera prst="legacyPerspectiveTopLeft">
                <a:rot lat="0" lon="20519999" rev="0"/>
              </a:camera>
              <a:lightRig rig="legacyHarsh3" dir="r"/>
            </a:scene3d>
            <a:sp3d extrusionH="430200" prstMaterial="legacyMatte">
              <a:extrusionClr>
                <a:srgbClr val="00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30000" noProof="0" dirty="0">
                <a:ln w="9525">
                  <a:round/>
                  <a:headEnd/>
                  <a:tailEnd/>
                </a:ln>
                <a:blipFill dpi="0" rotWithShape="0">
                  <a:blip r:embed="rId7"/>
                  <a:srcRect/>
                  <a:tile tx="0" ty="0" sx="100000" sy="100000" flip="none" algn="tl"/>
                </a:blipFill>
                <a:effectLst>
                  <a:outerShdw blurRad="38100" dist="38100" dir="2700000" algn="tl">
                    <a:srgbClr val="000000">
                      <a:alpha val="43137"/>
                    </a:srgbClr>
                  </a:outerShdw>
                </a:effectLst>
                <a:uLnTx/>
                <a:uFillTx/>
                <a:latin typeface="Arial Black"/>
                <a:ea typeface="+mn-ea"/>
                <a:cs typeface="+mn-cs"/>
              </a:rPr>
              <a:t> </a:t>
            </a:r>
            <a:r>
              <a:rPr kumimoji="0" lang="en-US" sz="3600" b="0" i="0" u="none" strike="noStrike" kern="10" cap="none" spc="0" normalizeH="0" baseline="0" noProof="0" dirty="0">
                <a:ln w="9525">
                  <a:round/>
                  <a:headEnd/>
                  <a:tailEnd/>
                </a:ln>
                <a:blipFill dpi="0" rotWithShape="0">
                  <a:blip r:embed="rId7"/>
                  <a:srcRect/>
                  <a:tile tx="0" ty="0" sx="100000" sy="100000" flip="none" algn="tl"/>
                </a:blipFill>
                <a:effectLst/>
                <a:uLnTx/>
                <a:uFillTx/>
                <a:latin typeface="Arial Black"/>
                <a:ea typeface="+mn-ea"/>
                <a:cs typeface="+mn-cs"/>
              </a:rPr>
              <a:t>   </a:t>
            </a: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Original Error @ ORIGINAL SIN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solidFill>
                  <a:srgbClr val="C00000"/>
                </a:solidFill>
                <a:effectLst/>
                <a:uLnTx/>
                <a:uFillTx/>
                <a:latin typeface="Arial Black"/>
                <a:ea typeface="+mn-ea"/>
                <a:cs typeface="+mn-cs"/>
              </a:rPr>
              <a:t>  </a:t>
            </a:r>
          </a:p>
        </p:txBody>
      </p:sp>
      <p:sp>
        <p:nvSpPr>
          <p:cNvPr id="2" name="Rectangle 1">
            <a:extLst>
              <a:ext uri="{FF2B5EF4-FFF2-40B4-BE49-F238E27FC236}">
                <a16:creationId xmlns:a16="http://schemas.microsoft.com/office/drawing/2014/main" id="{A70E9303-69F3-435F-B16E-2E1D3C19D9CF}"/>
              </a:ext>
            </a:extLst>
          </p:cNvPr>
          <p:cNvSpPr/>
          <p:nvPr/>
        </p:nvSpPr>
        <p:spPr>
          <a:xfrm>
            <a:off x="1828800" y="3791164"/>
            <a:ext cx="8537825" cy="230832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Inter-Generational Sinful Consequence (Exodus 34: 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Not Sin Inherent - Or - Guilt Imputed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000000">
                      <a:lumMod val="75000"/>
                    </a:srgbClr>
                  </a:solidFill>
                  <a:prstDash val="solid"/>
                </a:ln>
                <a:pattFill prst="dkUpDiag">
                  <a:fgClr>
                    <a:srgbClr val="000000"/>
                  </a:fgClr>
                  <a:bgClr>
                    <a:srgbClr val="000000">
                      <a:lumMod val="20000"/>
                      <a:lumOff val="80000"/>
                    </a:srgbClr>
                  </a:bgClr>
                </a:pattFill>
                <a:effectLst>
                  <a:outerShdw dist="38100" dir="2640000" algn="bl" rotWithShape="0">
                    <a:srgbClr val="000000">
                      <a:lumMod val="75000"/>
                    </a:srgbClr>
                  </a:outerShdw>
                </a:effectLst>
                <a:uLnTx/>
                <a:uFillTx/>
                <a:latin typeface="Times New Roman"/>
                <a:ea typeface="+mn-ea"/>
                <a:cs typeface="+mn-cs"/>
              </a:rPr>
              <a:t> (Ezekiel 18: 19 – 32)</a:t>
            </a:r>
          </a:p>
        </p:txBody>
      </p:sp>
      <p:sp>
        <p:nvSpPr>
          <p:cNvPr id="3" name="TextBox 2">
            <a:extLst>
              <a:ext uri="{FF2B5EF4-FFF2-40B4-BE49-F238E27FC236}">
                <a16:creationId xmlns:a16="http://schemas.microsoft.com/office/drawing/2014/main" id="{0D062295-9B4E-4069-8B4B-2C396887607D}"/>
              </a:ext>
            </a:extLst>
          </p:cNvPr>
          <p:cNvSpPr txBox="1"/>
          <p:nvPr/>
        </p:nvSpPr>
        <p:spPr>
          <a:xfrm>
            <a:off x="1203157" y="6019800"/>
            <a:ext cx="9785685" cy="523220"/>
          </a:xfrm>
          <a:prstGeom prst="rect">
            <a:avLst/>
          </a:prstGeom>
          <a:solidFill>
            <a:srgbClr val="C0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CC99">
                    <a:lumMod val="60000"/>
                    <a:lumOff val="40000"/>
                  </a:srgbClr>
                </a:solidFill>
                <a:effectLst>
                  <a:outerShdw blurRad="38100" dist="38100" dir="2700000" algn="tl">
                    <a:srgbClr val="000000">
                      <a:alpha val="43137"/>
                    </a:srgbClr>
                  </a:outerShdw>
                </a:effectLst>
                <a:uLnTx/>
                <a:uFillTx/>
                <a:latin typeface="Times New Roman"/>
                <a:ea typeface="+mn-ea"/>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imes New Roman"/>
                <a:ea typeface="+mn-ea"/>
                <a:cs typeface="+mn-cs"/>
              </a:rPr>
              <a:t>JESUS REVISITS MISCONCEPTION @JOHN 9: 1 - 5</a:t>
            </a:r>
          </a:p>
        </p:txBody>
      </p:sp>
    </p:spTree>
    <p:extLst>
      <p:ext uri="{BB962C8B-B14F-4D97-AF65-F5344CB8AC3E}">
        <p14:creationId xmlns:p14="http://schemas.microsoft.com/office/powerpoint/2010/main" val="176831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iterate type="lt">
                                    <p:tmAbs val="0"/>
                                  </p:iterate>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iterate type="lt">
                                    <p:tmAbs val="0"/>
                                  </p:iterate>
                                  <p:childTnLst>
                                    <p:set>
                                      <p:cBhvr>
                                        <p:cTn id="14" dur="1" fill="hold">
                                          <p:stCondLst>
                                            <p:cond delay="0"/>
                                          </p:stCondLst>
                                        </p:cTn>
                                        <p:tgtEl>
                                          <p:spTgt spid="2">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iterate type="lt">
                                    <p:tmAbs val="0"/>
                                  </p:iterate>
                                  <p:childTnLst>
                                    <p:set>
                                      <p:cBhvr>
                                        <p:cTn id="1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mph" presetSubtype="0" fill="hold" nodeType="clickEffect">
                                  <p:stCondLst>
                                    <p:cond delay="0"/>
                                  </p:stCondLst>
                                  <p:iterate type="lt">
                                    <p:tmPct val="4000"/>
                                  </p:iterate>
                                  <p:childTnLst>
                                    <p:set>
                                      <p:cBhvr override="childStyle">
                                        <p:cTn id="20" dur="500" fill="hold"/>
                                        <p:tgtEl>
                                          <p:spTgt spid="2">
                                            <p:txEl>
                                              <p:pRg st="0" end="0"/>
                                            </p:txEl>
                                          </p:spTgt>
                                        </p:tgtEl>
                                        <p:attrNameLst>
                                          <p:attrName>style.color</p:attrName>
                                        </p:attrNameLst>
                                      </p:cBhvr>
                                      <p:to>
                                        <p:clrVal>
                                          <a:srgbClr val="47FFD1"/>
                                        </p:clrVal>
                                      </p:to>
                                    </p:set>
                                    <p:set>
                                      <p:cBhvr>
                                        <p:cTn id="21" dur="500" fill="hold"/>
                                        <p:tgtEl>
                                          <p:spTgt spid="2">
                                            <p:txEl>
                                              <p:pRg st="0" end="0"/>
                                            </p:txEl>
                                          </p:spTgt>
                                        </p:tgtEl>
                                        <p:attrNameLst>
                                          <p:attrName>fillcolor</p:attrName>
                                        </p:attrNameLst>
                                      </p:cBhvr>
                                      <p:to>
                                        <p:clrVal>
                                          <a:srgbClr val="47FFD1"/>
                                        </p:clrVal>
                                      </p:to>
                                    </p:set>
                                    <p:set>
                                      <p:cBhvr>
                                        <p:cTn id="22" dur="500" fill="hold"/>
                                        <p:tgtEl>
                                          <p:spTgt spid="2">
                                            <p:txEl>
                                              <p:pRg st="0" end="0"/>
                                            </p:txEl>
                                          </p:spTgt>
                                        </p:tgtEl>
                                        <p:attrNameLst>
                                          <p:attrName>fill.type</p:attrName>
                                        </p:attrNameLst>
                                      </p:cBhvr>
                                      <p:to>
                                        <p:strVal val="solid"/>
                                      </p:to>
                                    </p:set>
                                  </p:childTnLst>
                                </p:cTn>
                              </p:par>
                              <p:par>
                                <p:cTn id="23" presetID="16" presetClass="emph" presetSubtype="0" fill="hold" nodeType="withEffect">
                                  <p:stCondLst>
                                    <p:cond delay="0"/>
                                  </p:stCondLst>
                                  <p:iterate type="lt">
                                    <p:tmPct val="4000"/>
                                  </p:iterate>
                                  <p:childTnLst>
                                    <p:set>
                                      <p:cBhvr override="childStyle">
                                        <p:cTn id="24" dur="500" fill="hold"/>
                                        <p:tgtEl>
                                          <p:spTgt spid="2">
                                            <p:txEl>
                                              <p:pRg st="1" end="1"/>
                                            </p:txEl>
                                          </p:spTgt>
                                        </p:tgtEl>
                                        <p:attrNameLst>
                                          <p:attrName>style.color</p:attrName>
                                        </p:attrNameLst>
                                      </p:cBhvr>
                                      <p:to>
                                        <p:clrVal>
                                          <a:srgbClr val="47FFD1"/>
                                        </p:clrVal>
                                      </p:to>
                                    </p:set>
                                    <p:set>
                                      <p:cBhvr>
                                        <p:cTn id="25" dur="500" fill="hold"/>
                                        <p:tgtEl>
                                          <p:spTgt spid="2">
                                            <p:txEl>
                                              <p:pRg st="1" end="1"/>
                                            </p:txEl>
                                          </p:spTgt>
                                        </p:tgtEl>
                                        <p:attrNameLst>
                                          <p:attrName>fillcolor</p:attrName>
                                        </p:attrNameLst>
                                      </p:cBhvr>
                                      <p:to>
                                        <p:clrVal>
                                          <a:srgbClr val="47FFD1"/>
                                        </p:clrVal>
                                      </p:to>
                                    </p:set>
                                    <p:set>
                                      <p:cBhvr>
                                        <p:cTn id="26" dur="500" fill="hold"/>
                                        <p:tgtEl>
                                          <p:spTgt spid="2">
                                            <p:txEl>
                                              <p:pRg st="1" end="1"/>
                                            </p:txEl>
                                          </p:spTgt>
                                        </p:tgtEl>
                                        <p:attrNameLst>
                                          <p:attrName>fill.type</p:attrName>
                                        </p:attrNameLst>
                                      </p:cBhvr>
                                      <p:to>
                                        <p:strVal val="solid"/>
                                      </p:to>
                                    </p:set>
                                  </p:childTnLst>
                                </p:cTn>
                              </p:par>
                              <p:par>
                                <p:cTn id="27" presetID="16" presetClass="emph" presetSubtype="0" fill="hold" nodeType="withEffect">
                                  <p:stCondLst>
                                    <p:cond delay="0"/>
                                  </p:stCondLst>
                                  <p:iterate type="lt">
                                    <p:tmPct val="4000"/>
                                  </p:iterate>
                                  <p:childTnLst>
                                    <p:set>
                                      <p:cBhvr override="childStyle">
                                        <p:cTn id="28" dur="500" fill="hold"/>
                                        <p:tgtEl>
                                          <p:spTgt spid="2">
                                            <p:txEl>
                                              <p:pRg st="2" end="2"/>
                                            </p:txEl>
                                          </p:spTgt>
                                        </p:tgtEl>
                                        <p:attrNameLst>
                                          <p:attrName>style.color</p:attrName>
                                        </p:attrNameLst>
                                      </p:cBhvr>
                                      <p:to>
                                        <p:clrVal>
                                          <a:srgbClr val="47FFD1"/>
                                        </p:clrVal>
                                      </p:to>
                                    </p:set>
                                    <p:set>
                                      <p:cBhvr>
                                        <p:cTn id="29" dur="500" fill="hold"/>
                                        <p:tgtEl>
                                          <p:spTgt spid="2">
                                            <p:txEl>
                                              <p:pRg st="2" end="2"/>
                                            </p:txEl>
                                          </p:spTgt>
                                        </p:tgtEl>
                                        <p:attrNameLst>
                                          <p:attrName>fillcolor</p:attrName>
                                        </p:attrNameLst>
                                      </p:cBhvr>
                                      <p:to>
                                        <p:clrVal>
                                          <a:srgbClr val="47FFD1"/>
                                        </p:clrVal>
                                      </p:to>
                                    </p:set>
                                    <p:set>
                                      <p:cBhvr>
                                        <p:cTn id="30" dur="500" fill="hold"/>
                                        <p:tgtEl>
                                          <p:spTgt spid="2">
                                            <p:txEl>
                                              <p:pRg st="2" end="2"/>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80">
                                          <p:stCondLst>
                                            <p:cond delay="0"/>
                                          </p:stCondLst>
                                        </p:cTn>
                                        <p:tgtEl>
                                          <p:spTgt spid="3"/>
                                        </p:tgtEl>
                                      </p:cBhvr>
                                    </p:animEffect>
                                    <p:anim calcmode="lin" valueType="num">
                                      <p:cBhvr>
                                        <p:cTn id="3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1" dur="26">
                                          <p:stCondLst>
                                            <p:cond delay="650"/>
                                          </p:stCondLst>
                                        </p:cTn>
                                        <p:tgtEl>
                                          <p:spTgt spid="3"/>
                                        </p:tgtEl>
                                      </p:cBhvr>
                                      <p:to x="100000" y="60000"/>
                                    </p:animScale>
                                    <p:animScale>
                                      <p:cBhvr>
                                        <p:cTn id="42" dur="166" decel="50000">
                                          <p:stCondLst>
                                            <p:cond delay="67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b="1" u="sng">
                <a:solidFill>
                  <a:schemeClr val="accent1"/>
                </a:solidFill>
              </a:rPr>
              <a:t>INHERITING ORIGINAL SIN</a:t>
            </a:r>
            <a:br>
              <a:rPr lang="en-US">
                <a:solidFill>
                  <a:srgbClr val="CC3300"/>
                </a:solidFill>
              </a:rPr>
            </a:br>
            <a:r>
              <a:rPr lang="en-US">
                <a:solidFill>
                  <a:srgbClr val="FF3300"/>
                </a:solidFill>
                <a:effectLst>
                  <a:outerShdw blurRad="38100" dist="38100" dir="2700000" algn="tl">
                    <a:srgbClr val="C0C0C0"/>
                  </a:outerShdw>
                </a:effectLst>
              </a:rPr>
              <a:t>THE BLAST FROM THE PAST</a:t>
            </a:r>
          </a:p>
        </p:txBody>
      </p:sp>
      <p:sp>
        <p:nvSpPr>
          <p:cNvPr id="140291" name="Rectangle 3"/>
          <p:cNvSpPr>
            <a:spLocks noGrp="1" noChangeArrowheads="1"/>
          </p:cNvSpPr>
          <p:nvPr>
            <p:ph type="body" idx="1"/>
          </p:nvPr>
        </p:nvSpPr>
        <p:spPr>
          <a:xfrm>
            <a:off x="1828800" y="1981200"/>
            <a:ext cx="8686800" cy="4114800"/>
          </a:xfrm>
          <a:ln/>
        </p:spPr>
        <p:txBody>
          <a:bodyPr/>
          <a:lstStyle/>
          <a:p>
            <a:pPr>
              <a:lnSpc>
                <a:spcPct val="90000"/>
              </a:lnSpc>
              <a:buFontTx/>
              <a:buNone/>
            </a:pPr>
            <a:r>
              <a:rPr lang="en-US" sz="2000" b="1"/>
              <a:t>      </a:t>
            </a:r>
            <a:r>
              <a:rPr lang="en-US" sz="2000" b="1" u="sng">
                <a:solidFill>
                  <a:schemeClr val="bg1"/>
                </a:solidFill>
              </a:rPr>
              <a:t>Posterity’s Uncritical Acceptance Of Augustine’s Christian Platonism</a:t>
            </a:r>
          </a:p>
          <a:p>
            <a:pPr>
              <a:lnSpc>
                <a:spcPct val="90000"/>
              </a:lnSpc>
              <a:buFontTx/>
              <a:buNone/>
            </a:pPr>
            <a:r>
              <a:rPr lang="en-US" sz="2000"/>
              <a:t>                                                                                                                         </a:t>
            </a:r>
            <a:r>
              <a:rPr lang="en-US" sz="2000">
                <a:solidFill>
                  <a:schemeClr val="bg1"/>
                </a:solidFill>
              </a:rPr>
              <a:t>Platonists believed that all physical objects are simply copies of eternal, immaterial templates or Forms.  This means that two objects of the same        kind have a sort of connection because they both depend on the same Form.      So the terrible taint of Adam can spread to those who share his Form, the      Form of humanity.  This  inheritance concept of fatalistic disposition and consequence can similarly be linked to classic theories of genetics.  It was believed that everything children inherit is received from the father alone.       The mother contributed nothing material to fetal development and served   simply as an incubator.   It was considered a matter of simple common sense   that embryo existed entire in seed form within the male before implantation.   The father once existed in seed form in his father too, and so on – and so on         - all the way back to the Garden of Eden - similar to a set of Russian Dolls.</a:t>
            </a:r>
            <a:r>
              <a:rPr lang="en-US" sz="2000" u="sng"/>
              <a:t>      </a:t>
            </a:r>
          </a:p>
          <a:p>
            <a:pPr>
              <a:lnSpc>
                <a:spcPct val="90000"/>
              </a:lnSpc>
              <a:buFontTx/>
              <a:buNone/>
            </a:pPr>
            <a:endParaRPr lang="en-US" sz="2000" u="sng"/>
          </a:p>
        </p:txBody>
      </p:sp>
    </p:spTree>
    <p:extLst>
      <p:ext uri="{BB962C8B-B14F-4D97-AF65-F5344CB8AC3E}">
        <p14:creationId xmlns:p14="http://schemas.microsoft.com/office/powerpoint/2010/main" val="82950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F66CC-E6EA-4FF1-A6D1-FCF179220E1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9917DB-4E48-41B7-ADE9-C9C400A85F0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648439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1F2AE-7CB6-4CBB-B3DC-FB667EF009C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378907E7-DC77-404B-8093-063F9E929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15661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33186" name="AutoShape 2"/>
          <p:cNvSpPr>
            <a:spLocks noChangeArrowheads="1"/>
          </p:cNvSpPr>
          <p:nvPr/>
        </p:nvSpPr>
        <p:spPr bwMode="auto">
          <a:xfrm>
            <a:off x="1905000" y="2590800"/>
            <a:ext cx="2667000" cy="2590800"/>
          </a:xfrm>
          <a:prstGeom prst="rightArrowCallout">
            <a:avLst>
              <a:gd name="adj1" fmla="val 23657"/>
              <a:gd name="adj2" fmla="val 25000"/>
              <a:gd name="adj3" fmla="val 16571"/>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pic>
        <p:nvPicPr>
          <p:cNvPr id="733187" name="Picture 3" descr="baptism"/>
          <p:cNvPicPr>
            <a:picLocks noChangeAspect="1" noChangeArrowheads="1"/>
          </p:cNvPicPr>
          <p:nvPr/>
        </p:nvPicPr>
        <p:blipFill>
          <a:blip r:embed="rId3" cstate="print"/>
          <a:srcRect/>
          <a:stretch>
            <a:fillRect/>
          </a:stretch>
        </p:blipFill>
        <p:spPr bwMode="auto">
          <a:xfrm>
            <a:off x="4876800" y="2133600"/>
            <a:ext cx="2971800" cy="2414588"/>
          </a:xfrm>
          <a:prstGeom prst="rect">
            <a:avLst/>
          </a:prstGeom>
          <a:noFill/>
        </p:spPr>
      </p:pic>
      <p:sp>
        <p:nvSpPr>
          <p:cNvPr id="733188" name="Text Box 4"/>
          <p:cNvSpPr txBox="1">
            <a:spLocks noChangeArrowheads="1"/>
          </p:cNvSpPr>
          <p:nvPr/>
        </p:nvSpPr>
        <p:spPr bwMode="auto">
          <a:xfrm>
            <a:off x="1981200" y="3429001"/>
            <a:ext cx="1981200" cy="1015663"/>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Faith</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Repentance</a:t>
            </a:r>
          </a:p>
        </p:txBody>
      </p:sp>
      <p:sp>
        <p:nvSpPr>
          <p:cNvPr id="733189" name="AutoShape 5"/>
          <p:cNvSpPr>
            <a:spLocks noChangeArrowheads="1"/>
          </p:cNvSpPr>
          <p:nvPr/>
        </p:nvSpPr>
        <p:spPr bwMode="auto">
          <a:xfrm flipH="1">
            <a:off x="7696200" y="2590800"/>
            <a:ext cx="2590800" cy="2667000"/>
          </a:xfrm>
          <a:prstGeom prst="rightArrowCallout">
            <a:avLst>
              <a:gd name="adj1" fmla="val 24353"/>
              <a:gd name="adj2" fmla="val 25735"/>
              <a:gd name="adj3" fmla="val 16097"/>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733190" name="Text Box 6"/>
          <p:cNvSpPr txBox="1">
            <a:spLocks noChangeArrowheads="1"/>
          </p:cNvSpPr>
          <p:nvPr/>
        </p:nvSpPr>
        <p:spPr bwMode="auto">
          <a:xfrm>
            <a:off x="8229600" y="3200400"/>
            <a:ext cx="2133600" cy="156966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Salvation</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Sins Washed  </a:t>
            </a:r>
          </a:p>
          <a:p>
            <a:pPr marL="0" marR="0" lvl="0" indent="0" algn="l" defTabSz="914400" rtl="0" eaLnBrk="1" fontAlgn="base" latinLnBrk="0" hangingPunct="1">
              <a:lnSpc>
                <a:spcPct val="100000"/>
              </a:lnSpc>
              <a:spcBef>
                <a:spcPct val="50000"/>
              </a:spcBef>
              <a:spcAft>
                <a:spcPct val="0"/>
              </a:spcAft>
              <a:buClrTx/>
              <a:buSzTx/>
              <a:buFontTx/>
              <a:buChar char="•"/>
              <a:tabLst/>
              <a:defRPr/>
            </a:pPr>
            <a:r>
              <a:rPr kumimoji="0" lang="en-US" sz="2400" b="0" i="0" u="none" strike="noStrike" kern="1200" cap="none" spc="0" normalizeH="0" baseline="0" noProof="0">
                <a:ln>
                  <a:noFill/>
                </a:ln>
                <a:solidFill>
                  <a:srgbClr val="000000"/>
                </a:solidFill>
                <a:effectLst/>
                <a:uLnTx/>
                <a:uFillTx/>
                <a:latin typeface="Arial" charset="0"/>
                <a:ea typeface="+mn-ea"/>
                <a:cs typeface="+mn-cs"/>
              </a:rPr>
              <a:t>Union Christ</a:t>
            </a:r>
          </a:p>
        </p:txBody>
      </p:sp>
      <p:sp>
        <p:nvSpPr>
          <p:cNvPr id="733191" name="Text Box 7"/>
          <p:cNvSpPr txBox="1">
            <a:spLocks noChangeArrowheads="1"/>
          </p:cNvSpPr>
          <p:nvPr/>
        </p:nvSpPr>
        <p:spPr bwMode="auto">
          <a:xfrm>
            <a:off x="1905000" y="609601"/>
            <a:ext cx="8382000" cy="823913"/>
          </a:xfrm>
          <a:prstGeom prst="rect">
            <a:avLst/>
          </a:prstGeom>
          <a:solidFill>
            <a:srgbClr val="DDDDDD"/>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CHANGES IN AUTHORITY</a:t>
            </a:r>
          </a:p>
        </p:txBody>
      </p:sp>
      <p:pic>
        <p:nvPicPr>
          <p:cNvPr id="733195" name="Picture 11" descr="MCj03328940000[1]"/>
          <p:cNvPicPr>
            <a:picLocks noChangeAspect="1" noChangeArrowheads="1"/>
          </p:cNvPicPr>
          <p:nvPr/>
        </p:nvPicPr>
        <p:blipFill>
          <a:blip r:embed="rId4" cstate="print"/>
          <a:srcRect/>
          <a:stretch>
            <a:fillRect/>
          </a:stretch>
        </p:blipFill>
        <p:spPr bwMode="auto">
          <a:xfrm>
            <a:off x="4876801" y="2286000"/>
            <a:ext cx="2290763" cy="3352800"/>
          </a:xfrm>
          <a:prstGeom prst="rect">
            <a:avLst/>
          </a:prstGeom>
          <a:noFill/>
        </p:spPr>
      </p:pic>
    </p:spTree>
    <p:extLst>
      <p:ext uri="{BB962C8B-B14F-4D97-AF65-F5344CB8AC3E}">
        <p14:creationId xmlns:p14="http://schemas.microsoft.com/office/powerpoint/2010/main" val="5210461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33195"/>
                                        </p:tgtEl>
                                        <p:attrNameLst>
                                          <p:attrName>style.visibility</p:attrName>
                                        </p:attrNameLst>
                                      </p:cBhvr>
                                      <p:to>
                                        <p:strVal val="visible"/>
                                      </p:to>
                                    </p:set>
                                    <p:animEffect transition="in" filter="dissolve">
                                      <p:cBhvr>
                                        <p:cTn id="7" dur="500"/>
                                        <p:tgtEl>
                                          <p:spTgt spid="733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57573" name="AutoShape 5"/>
          <p:cNvSpPr>
            <a:spLocks noChangeArrowheads="1"/>
          </p:cNvSpPr>
          <p:nvPr/>
        </p:nvSpPr>
        <p:spPr bwMode="auto">
          <a:xfrm flipH="1">
            <a:off x="5181600" y="2590800"/>
            <a:ext cx="5105400" cy="3657600"/>
          </a:xfrm>
          <a:prstGeom prst="rightArrowCallout">
            <a:avLst>
              <a:gd name="adj1" fmla="val 23657"/>
              <a:gd name="adj2" fmla="val 25000"/>
              <a:gd name="adj3" fmla="val 22469"/>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57575" name="Text Box 7"/>
          <p:cNvSpPr txBox="1">
            <a:spLocks noChangeArrowheads="1"/>
          </p:cNvSpPr>
          <p:nvPr/>
        </p:nvSpPr>
        <p:spPr bwMode="auto">
          <a:xfrm>
            <a:off x="1981200" y="228601"/>
            <a:ext cx="8305800" cy="1768475"/>
          </a:xfrm>
          <a:prstGeom prst="rect">
            <a:avLst/>
          </a:prstGeom>
          <a:solidFill>
            <a:srgbClr val="DDDDDD"/>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a:t>
            </a:r>
            <a:r>
              <a:rPr kumimoji="0" lang="en-US" sz="66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Dialectic Rationale:</a:t>
            </a: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a:t>
            </a:r>
            <a:r>
              <a:rPr kumimoji="0" lang="en-US" sz="44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Conclusions Of Consequence</a:t>
            </a:r>
          </a:p>
        </p:txBody>
      </p:sp>
      <p:pic>
        <p:nvPicPr>
          <p:cNvPr id="5357576" name="Picture 8" descr="MCj03328940000[1]"/>
          <p:cNvPicPr>
            <a:picLocks noChangeAspect="1" noChangeArrowheads="1"/>
          </p:cNvPicPr>
          <p:nvPr/>
        </p:nvPicPr>
        <p:blipFill>
          <a:blip r:embed="rId3" cstate="print"/>
          <a:srcRect/>
          <a:stretch>
            <a:fillRect/>
          </a:stretch>
        </p:blipFill>
        <p:spPr bwMode="auto">
          <a:xfrm>
            <a:off x="1981200" y="2438400"/>
            <a:ext cx="2819400" cy="4038600"/>
          </a:xfrm>
          <a:prstGeom prst="rect">
            <a:avLst/>
          </a:prstGeom>
          <a:noFill/>
        </p:spPr>
      </p:pic>
      <p:sp>
        <p:nvSpPr>
          <p:cNvPr id="5357577" name="WordArt 9"/>
          <p:cNvSpPr>
            <a:spLocks noChangeArrowheads="1" noChangeShapeType="1" noTextEdit="1"/>
          </p:cNvSpPr>
          <p:nvPr/>
        </p:nvSpPr>
        <p:spPr bwMode="auto">
          <a:xfrm>
            <a:off x="6400801" y="2971800"/>
            <a:ext cx="3776663" cy="2971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"Baptism must not always be immersion,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because some do not have access 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enough water to be immersed."</a:t>
            </a:r>
          </a:p>
        </p:txBody>
      </p:sp>
      <p:sp>
        <p:nvSpPr>
          <p:cNvPr id="5357578" name="WordArt 10"/>
          <p:cNvSpPr>
            <a:spLocks noChangeArrowheads="1" noChangeShapeType="1" noTextEdit="1"/>
          </p:cNvSpPr>
          <p:nvPr/>
        </p:nvSpPr>
        <p:spPr bwMode="auto">
          <a:xfrm>
            <a:off x="6477000" y="4267200"/>
            <a:ext cx="4191000" cy="12954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CONVENIENCE NULLIFICATION</a:t>
            </a:r>
          </a:p>
        </p:txBody>
      </p:sp>
    </p:spTree>
    <p:extLst>
      <p:ext uri="{BB962C8B-B14F-4D97-AF65-F5344CB8AC3E}">
        <p14:creationId xmlns:p14="http://schemas.microsoft.com/office/powerpoint/2010/main" val="427402857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57575">
                                            <p:txEl>
                                              <p:pRg st="0" end="0"/>
                                            </p:txEl>
                                          </p:spTgt>
                                        </p:tgtEl>
                                        <p:attrNameLst>
                                          <p:attrName>style.visibility</p:attrName>
                                        </p:attrNameLst>
                                      </p:cBhvr>
                                      <p:to>
                                        <p:strVal val="visible"/>
                                      </p:to>
                                    </p:set>
                                    <p:anim calcmode="lin" valueType="num">
                                      <p:cBhvr additive="base">
                                        <p:cTn id="7" dur="300" fill="hold"/>
                                        <p:tgtEl>
                                          <p:spTgt spid="53575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575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357577"/>
                                        </p:tgtEl>
                                        <p:attrNameLst>
                                          <p:attrName>style.visibility</p:attrName>
                                        </p:attrNameLst>
                                      </p:cBhvr>
                                      <p:to>
                                        <p:strVal val="visible"/>
                                      </p:to>
                                    </p:set>
                                    <p:animEffect transition="in" filter="wipe(up)">
                                      <p:cBhvr>
                                        <p:cTn id="13" dur="500"/>
                                        <p:tgtEl>
                                          <p:spTgt spid="5357577"/>
                                        </p:tgtEl>
                                      </p:cBhvr>
                                    </p:animEffect>
                                  </p:childTnLst>
                                </p:cTn>
                              </p:par>
                            </p:childTnLst>
                          </p:cTn>
                        </p:par>
                      </p:childTnLst>
                    </p:cTn>
                  </p:par>
                  <p:par>
                    <p:cTn id="14" fill="hold">
                      <p:stCondLst>
                        <p:cond delay="indefinite"/>
                      </p:stCondLst>
                      <p:childTnLst>
                        <p:par>
                          <p:cTn id="15" fill="hold">
                            <p:stCondLst>
                              <p:cond delay="0"/>
                            </p:stCondLst>
                            <p:childTnLst>
                              <p:par>
                                <p:cTn id="16" presetID="19" presetClass="entr" presetSubtype="10" fill="hold" grpId="0" nodeType="clickEffect">
                                  <p:stCondLst>
                                    <p:cond delay="0"/>
                                  </p:stCondLst>
                                  <p:childTnLst>
                                    <p:set>
                                      <p:cBhvr>
                                        <p:cTn id="17" dur="1" fill="hold">
                                          <p:stCondLst>
                                            <p:cond delay="0"/>
                                          </p:stCondLst>
                                        </p:cTn>
                                        <p:tgtEl>
                                          <p:spTgt spid="5357578"/>
                                        </p:tgtEl>
                                        <p:attrNameLst>
                                          <p:attrName>style.visibility</p:attrName>
                                        </p:attrNameLst>
                                      </p:cBhvr>
                                      <p:to>
                                        <p:strVal val="visible"/>
                                      </p:to>
                                    </p:set>
                                    <p:anim calcmode="lin" valueType="num">
                                      <p:cBhvr>
                                        <p:cTn id="18" dur="5000" fill="hold"/>
                                        <p:tgtEl>
                                          <p:spTgt spid="5357578"/>
                                        </p:tgtEl>
                                        <p:attrNameLst>
                                          <p:attrName>ppt_w</p:attrName>
                                        </p:attrNameLst>
                                      </p:cBhvr>
                                      <p:tavLst>
                                        <p:tav tm="0" fmla="#ppt_w*sin(2.5*pi*$)">
                                          <p:val>
                                            <p:fltVal val="0"/>
                                          </p:val>
                                        </p:tav>
                                        <p:tav tm="100000">
                                          <p:val>
                                            <p:fltVal val="1"/>
                                          </p:val>
                                        </p:tav>
                                      </p:tavLst>
                                    </p:anim>
                                    <p:anim calcmode="lin" valueType="num">
                                      <p:cBhvr>
                                        <p:cTn id="19" dur="5000" fill="hold"/>
                                        <p:tgtEl>
                                          <p:spTgt spid="535757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7575" grpId="0" build="p" autoUpdateAnimBg="0"/>
      <p:bldP spid="5357577" grpId="0" animBg="1"/>
      <p:bldP spid="535757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357573" name="AutoShape 5"/>
          <p:cNvSpPr>
            <a:spLocks noChangeArrowheads="1"/>
          </p:cNvSpPr>
          <p:nvPr/>
        </p:nvSpPr>
        <p:spPr bwMode="auto">
          <a:xfrm flipH="1">
            <a:off x="5181600" y="2590800"/>
            <a:ext cx="5105400" cy="3657600"/>
          </a:xfrm>
          <a:prstGeom prst="rightArrowCallout">
            <a:avLst>
              <a:gd name="adj1" fmla="val 23657"/>
              <a:gd name="adj2" fmla="val 25000"/>
              <a:gd name="adj3" fmla="val 22469"/>
              <a:gd name="adj4" fmla="val 78032"/>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5357575" name="Text Box 7"/>
          <p:cNvSpPr txBox="1">
            <a:spLocks noChangeArrowheads="1"/>
          </p:cNvSpPr>
          <p:nvPr/>
        </p:nvSpPr>
        <p:spPr bwMode="auto">
          <a:xfrm>
            <a:off x="1981200" y="228601"/>
            <a:ext cx="8305800" cy="1768475"/>
          </a:xfrm>
          <a:prstGeom prst="rect">
            <a:avLst/>
          </a:prstGeom>
          <a:solidFill>
            <a:srgbClr val="DDDDDD"/>
          </a:soli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a:t>
            </a:r>
            <a:r>
              <a:rPr kumimoji="0" lang="en-US" sz="66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Dialectic Rationale:</a:t>
            </a:r>
            <a:r>
              <a:rPr kumimoji="0" lang="en-US" sz="48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 </a:t>
            </a:r>
            <a:r>
              <a:rPr kumimoji="0" lang="en-US" sz="4400" b="1" i="0" u="none" strike="noStrike" kern="1200" cap="none" spc="0" normalizeH="0" baseline="0" noProof="0">
                <a:ln>
                  <a:noFill/>
                </a:ln>
                <a:solidFill>
                  <a:srgbClr val="CCCCFF"/>
                </a:solidFill>
                <a:effectLst>
                  <a:outerShdw blurRad="38100" dist="38100" dir="2700000" algn="tl">
                    <a:srgbClr val="000000"/>
                  </a:outerShdw>
                </a:effectLst>
                <a:uLnTx/>
                <a:uFillTx/>
                <a:latin typeface="Arial" charset="0"/>
                <a:ea typeface="+mn-ea"/>
                <a:cs typeface="+mn-cs"/>
              </a:rPr>
              <a:t>Conclusions Of Consequence</a:t>
            </a:r>
          </a:p>
        </p:txBody>
      </p:sp>
      <p:pic>
        <p:nvPicPr>
          <p:cNvPr id="5357576" name="Picture 8" descr="MCj03328940000[1]"/>
          <p:cNvPicPr>
            <a:picLocks noChangeAspect="1" noChangeArrowheads="1"/>
          </p:cNvPicPr>
          <p:nvPr/>
        </p:nvPicPr>
        <p:blipFill>
          <a:blip r:embed="rId3" cstate="print"/>
          <a:srcRect/>
          <a:stretch>
            <a:fillRect/>
          </a:stretch>
        </p:blipFill>
        <p:spPr bwMode="auto">
          <a:xfrm>
            <a:off x="1981200" y="2438400"/>
            <a:ext cx="2819400" cy="4038600"/>
          </a:xfrm>
          <a:prstGeom prst="rect">
            <a:avLst/>
          </a:prstGeom>
          <a:noFill/>
        </p:spPr>
      </p:pic>
      <p:sp>
        <p:nvSpPr>
          <p:cNvPr id="5357577" name="WordArt 9"/>
          <p:cNvSpPr>
            <a:spLocks noChangeArrowheads="1" noChangeShapeType="1" noTextEdit="1"/>
          </p:cNvSpPr>
          <p:nvPr/>
        </p:nvSpPr>
        <p:spPr bwMode="auto">
          <a:xfrm>
            <a:off x="6400801" y="2971800"/>
            <a:ext cx="3776663" cy="2971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"Baptism must not always be immersion,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because some do not have access to</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noFill/>
                  <a:round/>
                  <a:headEnd/>
                  <a:tailEnd/>
                </a:ln>
                <a:solidFill>
                  <a:srgbClr val="336699"/>
                </a:solidFill>
                <a:effectLst>
                  <a:outerShdw dist="45791" dir="2021404" algn="ctr" rotWithShape="0">
                    <a:srgbClr val="C0C0C0"/>
                  </a:outerShdw>
                </a:effectLst>
                <a:uLnTx/>
                <a:uFillTx/>
                <a:latin typeface="Times New Roman"/>
                <a:ea typeface="+mn-ea"/>
                <a:cs typeface="Times New Roman"/>
              </a:rPr>
              <a:t> enough water to be immersed."</a:t>
            </a:r>
          </a:p>
        </p:txBody>
      </p:sp>
      <p:sp>
        <p:nvSpPr>
          <p:cNvPr id="8" name="Rectangle 7"/>
          <p:cNvSpPr/>
          <p:nvPr/>
        </p:nvSpPr>
        <p:spPr>
          <a:xfrm>
            <a:off x="2507530" y="3714161"/>
            <a:ext cx="2460397" cy="258532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1430"/>
                <a:gradFill>
                  <a:gsLst>
                    <a:gs pos="0">
                      <a:srgbClr val="2D2DB9">
                        <a:tint val="90000"/>
                        <a:satMod val="120000"/>
                      </a:srgbClr>
                    </a:gs>
                    <a:gs pos="25000">
                      <a:srgbClr val="2D2DB9">
                        <a:tint val="93000"/>
                        <a:satMod val="120000"/>
                      </a:srgbClr>
                    </a:gs>
                    <a:gs pos="50000">
                      <a:srgbClr val="2D2DB9">
                        <a:shade val="89000"/>
                        <a:satMod val="110000"/>
                      </a:srgbClr>
                    </a:gs>
                    <a:gs pos="75000">
                      <a:srgbClr val="2D2DB9">
                        <a:tint val="93000"/>
                        <a:satMod val="120000"/>
                      </a:srgbClr>
                    </a:gs>
                    <a:gs pos="100000">
                      <a:srgbClr val="2D2DB9">
                        <a:tint val="90000"/>
                        <a:satMod val="120000"/>
                      </a:srgbClr>
                    </a:gs>
                  </a:gsLst>
                  <a:lin ang="5400000"/>
                </a:gradFill>
                <a:effectLst>
                  <a:outerShdw blurRad="80000" dist="40000" dir="5040000" algn="tl">
                    <a:srgbClr val="000000">
                      <a:alpha val="30000"/>
                    </a:srgbClr>
                  </a:outerShdw>
                </a:effectLst>
                <a:uLnTx/>
                <a:uFillTx/>
                <a:latin typeface="Calligrapher" pitchFamily="2" charset="0"/>
                <a:ea typeface="+mn-ea"/>
                <a:cs typeface="+mn-cs"/>
              </a:rPr>
              <a:t>The Damp Cloth </a:t>
            </a:r>
          </a:p>
        </p:txBody>
      </p:sp>
    </p:spTree>
    <p:extLst>
      <p:ext uri="{BB962C8B-B14F-4D97-AF65-F5344CB8AC3E}">
        <p14:creationId xmlns:p14="http://schemas.microsoft.com/office/powerpoint/2010/main" val="5923115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57575">
                                            <p:txEl>
                                              <p:pRg st="0" end="0"/>
                                            </p:txEl>
                                          </p:spTgt>
                                        </p:tgtEl>
                                        <p:attrNameLst>
                                          <p:attrName>style.visibility</p:attrName>
                                        </p:attrNameLst>
                                      </p:cBhvr>
                                      <p:to>
                                        <p:strVal val="visible"/>
                                      </p:to>
                                    </p:set>
                                    <p:anim calcmode="lin" valueType="num">
                                      <p:cBhvr additive="base">
                                        <p:cTn id="7" dur="300" fill="hold"/>
                                        <p:tgtEl>
                                          <p:spTgt spid="535757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5757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5357577"/>
                                        </p:tgtEl>
                                        <p:attrNameLst>
                                          <p:attrName>style.visibility</p:attrName>
                                        </p:attrNameLst>
                                      </p:cBhvr>
                                      <p:to>
                                        <p:strVal val="visible"/>
                                      </p:to>
                                    </p:set>
                                    <p:animEffect transition="in" filter="wipe(up)">
                                      <p:cBhvr>
                                        <p:cTn id="13" dur="500"/>
                                        <p:tgtEl>
                                          <p:spTgt spid="5357577"/>
                                        </p:tgtEl>
                                      </p:cBhvr>
                                    </p:animEffect>
                                  </p:childTnLst>
                                </p:cTn>
                              </p:par>
                            </p:childTnLst>
                          </p:cTn>
                        </p:par>
                      </p:childTnLst>
                    </p:cTn>
                  </p:par>
                  <p:par>
                    <p:cTn id="14" fill="hold">
                      <p:stCondLst>
                        <p:cond delay="indefinite"/>
                      </p:stCondLst>
                      <p:childTnLst>
                        <p:par>
                          <p:cTn id="15" fill="hold">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7575" grpId="0" build="p" autoUpdateAnimBg="0"/>
      <p:bldP spid="5357577" grpId="0" animBg="1"/>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676400" y="152400"/>
            <a:ext cx="8839200" cy="2362200"/>
          </a:xfrm>
          <a:ln>
            <a:solidFill>
              <a:srgbClr val="00CCFF"/>
            </a:solidFill>
          </a:ln>
        </p:spPr>
        <p:txBody>
          <a:bodyPr/>
          <a:lstStyle/>
          <a:p>
            <a:r>
              <a:rPr lang="en-US" sz="4800" i="1" u="sng"/>
              <a:t>Church Administration Digression                 &amp; Christian Doctrinal Accretions</a:t>
            </a:r>
            <a:r>
              <a:rPr lang="en-US" sz="4800"/>
              <a:t>  </a:t>
            </a:r>
            <a:r>
              <a:rPr lang="en-US" sz="6000">
                <a:effectLst>
                  <a:outerShdw blurRad="38100" dist="38100" dir="2700000" algn="tl">
                    <a:srgbClr val="FFFFFF"/>
                  </a:outerShdw>
                </a:effectLst>
              </a:rPr>
              <a:t>Architecturally Evidenced</a:t>
            </a:r>
            <a:r>
              <a:rPr lang="en-US" sz="4800"/>
              <a:t> </a:t>
            </a:r>
          </a:p>
        </p:txBody>
      </p:sp>
      <p:sp>
        <p:nvSpPr>
          <p:cNvPr id="32771" name="Rectangle 3"/>
          <p:cNvSpPr>
            <a:spLocks noGrp="1" noChangeArrowheads="1"/>
          </p:cNvSpPr>
          <p:nvPr>
            <p:ph type="body" sz="half" idx="1"/>
          </p:nvPr>
        </p:nvSpPr>
        <p:spPr>
          <a:xfrm>
            <a:off x="1676400" y="2590800"/>
            <a:ext cx="4343400" cy="4267200"/>
          </a:xfrm>
          <a:solidFill>
            <a:srgbClr val="00CCFF"/>
          </a:solidFill>
        </p:spPr>
        <p:txBody>
          <a:bodyPr/>
          <a:lstStyle/>
          <a:p>
            <a:pPr>
              <a:lnSpc>
                <a:spcPct val="90000"/>
              </a:lnSpc>
              <a:buFontTx/>
              <a:buNone/>
            </a:pPr>
            <a:r>
              <a:rPr lang="en-US" sz="1600" dirty="0"/>
              <a:t>      </a:t>
            </a:r>
            <a:r>
              <a:rPr lang="en-US" sz="1600" u="sng" dirty="0"/>
              <a:t>Development In Designs</a:t>
            </a:r>
            <a:r>
              <a:rPr lang="en-US" sz="1600" dirty="0"/>
              <a:t>:</a:t>
            </a:r>
          </a:p>
          <a:p>
            <a:pPr>
              <a:lnSpc>
                <a:spcPct val="90000"/>
              </a:lnSpc>
              <a:buFontTx/>
              <a:buChar char="-"/>
            </a:pPr>
            <a:r>
              <a:rPr lang="en-US" sz="1400" dirty="0"/>
              <a:t>From House Church To General Public Building To Basic Roman Temple</a:t>
            </a:r>
          </a:p>
          <a:p>
            <a:pPr>
              <a:lnSpc>
                <a:spcPct val="90000"/>
              </a:lnSpc>
              <a:buFontTx/>
              <a:buChar char="-"/>
            </a:pPr>
            <a:r>
              <a:rPr lang="en-US" sz="1400" dirty="0"/>
              <a:t>Constantine’s Edict of Milan in 313 soon influenced the buildings used for Christian worship.   He built St. John Lateran, a church designed on the plan of a basilica, a Roman public building used for courts, etc.  The basilica was a rectangular building with a semi-circular niche or “apse” opening off one of the shorter ends.   This plan provided much more space for the larger congregations worshiping after 313. </a:t>
            </a:r>
          </a:p>
          <a:p>
            <a:pPr>
              <a:lnSpc>
                <a:spcPct val="90000"/>
              </a:lnSpc>
              <a:buFontTx/>
              <a:buChar char="-"/>
            </a:pPr>
            <a:r>
              <a:rPr lang="en-US" sz="1400" dirty="0"/>
              <a:t>The apse, where judges or other officials sat in public buildings, now became the area where the clergy sat.  A throne was set up in the center of the apse for the bishop.  We can see this seat in the apse of the preserved fifth-century built church in </a:t>
            </a:r>
            <a:r>
              <a:rPr lang="en-US" sz="1400" dirty="0" err="1"/>
              <a:t>Gardo</a:t>
            </a:r>
            <a:r>
              <a:rPr lang="en-US" sz="1400" dirty="0"/>
              <a:t>, Italy.</a:t>
            </a:r>
          </a:p>
          <a:p>
            <a:pPr>
              <a:lnSpc>
                <a:spcPct val="90000"/>
              </a:lnSpc>
              <a:buFontTx/>
              <a:buChar char="-"/>
            </a:pPr>
            <a:r>
              <a:rPr lang="en-US" sz="1400" dirty="0"/>
              <a:t>The arrangement of the basilica with the clergy in a separate area made for a distinct barrier between clergy and laity – hardening a broad  trend begun in the  4</a:t>
            </a:r>
            <a:r>
              <a:rPr lang="en-US" sz="1400" baseline="30000" dirty="0"/>
              <a:t>th</a:t>
            </a:r>
            <a:r>
              <a:rPr lang="en-US" sz="1400" dirty="0"/>
              <a:t> century.  Gone were the friendly, intimate services which the Christian had held in their home.</a:t>
            </a:r>
          </a:p>
          <a:p>
            <a:pPr>
              <a:lnSpc>
                <a:spcPct val="90000"/>
              </a:lnSpc>
              <a:buFontTx/>
              <a:buNone/>
            </a:pPr>
            <a:endParaRPr lang="en-US" sz="1400" dirty="0"/>
          </a:p>
        </p:txBody>
      </p:sp>
      <p:sp>
        <p:nvSpPr>
          <p:cNvPr id="32772" name="Rectangle 4"/>
          <p:cNvSpPr>
            <a:spLocks noGrp="1" noChangeArrowheads="1"/>
          </p:cNvSpPr>
          <p:nvPr>
            <p:ph type="clipArt" sz="half" idx="2"/>
          </p:nvPr>
        </p:nvSpPr>
        <p:spPr>
          <a:xfrm>
            <a:off x="6019800" y="1600200"/>
            <a:ext cx="4495800" cy="5257800"/>
          </a:xfrm>
        </p:spPr>
      </p:sp>
      <p:pic>
        <p:nvPicPr>
          <p:cNvPr id="32773" name="Picture 5" descr="C:\Documents and Settings\Owner\My Documents\Educational Illustrations\APSE.jpeg"/>
          <p:cNvPicPr>
            <a:picLocks noChangeAspect="1" noChangeArrowheads="1"/>
          </p:cNvPicPr>
          <p:nvPr/>
        </p:nvPicPr>
        <p:blipFill>
          <a:blip r:embed="rId3" cstate="print"/>
          <a:srcRect/>
          <a:stretch>
            <a:fillRect/>
          </a:stretch>
        </p:blipFill>
        <p:spPr bwMode="auto">
          <a:xfrm>
            <a:off x="6172200" y="2667000"/>
            <a:ext cx="4343400" cy="4038600"/>
          </a:xfrm>
          <a:prstGeom prst="rect">
            <a:avLst/>
          </a:prstGeom>
          <a:noFill/>
        </p:spPr>
      </p:pic>
    </p:spTree>
    <p:extLst>
      <p:ext uri="{BB962C8B-B14F-4D97-AF65-F5344CB8AC3E}">
        <p14:creationId xmlns:p14="http://schemas.microsoft.com/office/powerpoint/2010/main" val="184570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p:cTn id="7" dur="1000" fill="hold"/>
                                        <p:tgtEl>
                                          <p:spTgt spid="3277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277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27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7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2771">
                                            <p:txEl>
                                              <p:pRg st="1" end="1"/>
                                            </p:txEl>
                                          </p:spTgt>
                                        </p:tgtEl>
                                        <p:attrNameLst>
                                          <p:attrName>style.visibility</p:attrName>
                                        </p:attrNameLst>
                                      </p:cBhvr>
                                      <p:to>
                                        <p:strVal val="visible"/>
                                      </p:to>
                                    </p:set>
                                    <p:anim calcmode="lin" valueType="num">
                                      <p:cBhvr>
                                        <p:cTn id="15" dur="1000" fill="hold"/>
                                        <p:tgtEl>
                                          <p:spTgt spid="3277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277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27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7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2771">
                                            <p:txEl>
                                              <p:pRg st="2" end="2"/>
                                            </p:txEl>
                                          </p:spTgt>
                                        </p:tgtEl>
                                        <p:attrNameLst>
                                          <p:attrName>style.visibility</p:attrName>
                                        </p:attrNameLst>
                                      </p:cBhvr>
                                      <p:to>
                                        <p:strVal val="visible"/>
                                      </p:to>
                                    </p:set>
                                    <p:anim calcmode="lin" valueType="num">
                                      <p:cBhvr>
                                        <p:cTn id="23" dur="1000" fill="hold"/>
                                        <p:tgtEl>
                                          <p:spTgt spid="3277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3277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327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27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2771">
                                            <p:txEl>
                                              <p:pRg st="3" end="3"/>
                                            </p:txEl>
                                          </p:spTgt>
                                        </p:tgtEl>
                                        <p:attrNameLst>
                                          <p:attrName>style.visibility</p:attrName>
                                        </p:attrNameLst>
                                      </p:cBhvr>
                                      <p:to>
                                        <p:strVal val="visible"/>
                                      </p:to>
                                    </p:set>
                                    <p:anim calcmode="lin" valueType="num">
                                      <p:cBhvr>
                                        <p:cTn id="31" dur="1000" fill="hold"/>
                                        <p:tgtEl>
                                          <p:spTgt spid="3277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277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27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7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2771">
                                            <p:txEl>
                                              <p:pRg st="4" end="4"/>
                                            </p:txEl>
                                          </p:spTgt>
                                        </p:tgtEl>
                                        <p:attrNameLst>
                                          <p:attrName>style.visibility</p:attrName>
                                        </p:attrNameLst>
                                      </p:cBhvr>
                                      <p:to>
                                        <p:strVal val="visible"/>
                                      </p:to>
                                    </p:set>
                                    <p:anim calcmode="lin" valueType="num">
                                      <p:cBhvr>
                                        <p:cTn id="39" dur="1000" fill="hold"/>
                                        <p:tgtEl>
                                          <p:spTgt spid="3277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3277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327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27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4017154" name="Rectangle 2"/>
          <p:cNvSpPr>
            <a:spLocks noGrp="1" noChangeArrowheads="1"/>
          </p:cNvSpPr>
          <p:nvPr>
            <p:ph type="title"/>
          </p:nvPr>
        </p:nvSpPr>
        <p:spPr>
          <a:xfrm>
            <a:off x="2133600" y="304800"/>
            <a:ext cx="7848600" cy="1219200"/>
          </a:xfrm>
          <a:solidFill>
            <a:srgbClr val="CCCCFF"/>
          </a:solidFill>
          <a:ln>
            <a:solidFill>
              <a:srgbClr val="660033"/>
            </a:solidFill>
          </a:ln>
        </p:spPr>
        <p:txBody>
          <a:bodyPr/>
          <a:lstStyle/>
          <a:p>
            <a:r>
              <a:rPr lang="en-US" sz="3200">
                <a:solidFill>
                  <a:srgbClr val="993366"/>
                </a:solidFill>
                <a:effectLst>
                  <a:outerShdw blurRad="38100" dist="38100" dir="2700000" algn="tl">
                    <a:srgbClr val="000000"/>
                  </a:outerShdw>
                </a:effectLst>
              </a:rPr>
              <a:t>            </a:t>
            </a:r>
            <a:br>
              <a:rPr lang="en-US" sz="3200">
                <a:solidFill>
                  <a:srgbClr val="993366"/>
                </a:solidFill>
                <a:effectLst>
                  <a:outerShdw blurRad="38100" dist="38100" dir="2700000" algn="tl">
                    <a:srgbClr val="000000"/>
                  </a:outerShdw>
                </a:effectLst>
              </a:rPr>
            </a:br>
            <a:r>
              <a:rPr lang="en-US" sz="3200">
                <a:solidFill>
                  <a:srgbClr val="993366"/>
                </a:solidFill>
                <a:effectLst>
                  <a:outerShdw blurRad="38100" dist="38100" dir="2700000" algn="tl">
                    <a:srgbClr val="000000"/>
                  </a:outerShdw>
                </a:effectLst>
              </a:rPr>
              <a:t>                  The Church Across The Ages</a:t>
            </a:r>
          </a:p>
        </p:txBody>
      </p:sp>
      <p:sp>
        <p:nvSpPr>
          <p:cNvPr id="4017155" name="Rectangle 3" descr="Pink tissue paper"/>
          <p:cNvSpPr>
            <a:spLocks noGrp="1" noChangeArrowheads="1"/>
          </p:cNvSpPr>
          <p:nvPr>
            <p:ph type="body" idx="1"/>
          </p:nvPr>
        </p:nvSpPr>
        <p:spPr>
          <a:xfrm>
            <a:off x="2133600" y="2133600"/>
            <a:ext cx="7848600" cy="4343400"/>
          </a:xfrm>
          <a:blipFill dpi="0" rotWithShape="0">
            <a:blip r:embed="rId4" cstate="print"/>
            <a:srcRect/>
            <a:tile tx="0" ty="0" sx="100000" sy="100000" flip="none" algn="tl"/>
          </a:blipFill>
        </p:spPr>
        <p:txBody>
          <a:bodyPr/>
          <a:lstStyle/>
          <a:p>
            <a:pPr>
              <a:lnSpc>
                <a:spcPct val="90000"/>
              </a:lnSpc>
              <a:buFontTx/>
              <a:buChar char="o"/>
            </a:pPr>
            <a:r>
              <a:rPr lang="en-US" sz="2400">
                <a:solidFill>
                  <a:srgbClr val="666699"/>
                </a:solidFill>
                <a:effectLst>
                  <a:outerShdw blurRad="38100" dist="38100" dir="2700000" algn="tl">
                    <a:srgbClr val="000000"/>
                  </a:outerShdw>
                </a:effectLst>
              </a:rPr>
              <a:t>The earliest Christians did not have church buildings. They typically met in homes.  [The first actual church building to be found is at Dura Europos on the Euphrates, dating about 231.]   They did not have public ceremonies that would introduce them to the public.  They had no access to the mass media of their day. </a:t>
            </a:r>
            <a:r>
              <a:rPr lang="en-US" sz="2400" i="1">
                <a:solidFill>
                  <a:srgbClr val="666699"/>
                </a:solidFill>
                <a:effectLst>
                  <a:outerShdw blurRad="38100" dist="38100" dir="2700000" algn="tl">
                    <a:srgbClr val="000000"/>
                  </a:outerShdw>
                </a:effectLst>
              </a:rPr>
              <a:t>So how can we account for their steady and diverse expansion over the first three centuries?</a:t>
            </a:r>
          </a:p>
          <a:p>
            <a:pPr>
              <a:lnSpc>
                <a:spcPct val="90000"/>
              </a:lnSpc>
              <a:buFontTx/>
              <a:buChar char="o"/>
            </a:pPr>
            <a:r>
              <a:rPr lang="en-US" sz="2400">
                <a:solidFill>
                  <a:srgbClr val="666699"/>
                </a:solidFill>
                <a:effectLst>
                  <a:outerShdw blurRad="38100" dist="38100" dir="2700000" algn="tl">
                    <a:srgbClr val="000000"/>
                  </a:outerShdw>
                </a:effectLst>
              </a:rPr>
              <a:t>After the Apostle Paul,  we do not run across many “big names” as missionaries in the first few hundred years of Christian history.  Instead the faith spread through a large multitude of humble, ordinary believers whose names have been long forgotten.   </a:t>
            </a:r>
            <a:endParaRPr lang="en-US" sz="2400" i="1">
              <a:solidFill>
                <a:srgbClr val="666699"/>
              </a:solidFill>
              <a:effectLst>
                <a:outerShdw blurRad="38100" dist="38100" dir="2700000" algn="tl">
                  <a:srgbClr val="000000"/>
                </a:outerShdw>
              </a:effectLst>
            </a:endParaRPr>
          </a:p>
        </p:txBody>
      </p:sp>
      <p:sp>
        <p:nvSpPr>
          <p:cNvPr id="4017156" name="WordArt 4"/>
          <p:cNvSpPr>
            <a:spLocks noChangeArrowheads="1" noChangeShapeType="1" noTextEdit="1"/>
          </p:cNvSpPr>
          <p:nvPr/>
        </p:nvSpPr>
        <p:spPr bwMode="auto">
          <a:xfrm>
            <a:off x="2286001" y="609600"/>
            <a:ext cx="2066925" cy="609600"/>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Glimpses</a:t>
            </a:r>
          </a:p>
        </p:txBody>
      </p:sp>
      <p:sp>
        <p:nvSpPr>
          <p:cNvPr id="4017157" name="WordArt 5"/>
          <p:cNvSpPr>
            <a:spLocks noChangeArrowheads="1" noChangeShapeType="1" noTextEdit="1"/>
          </p:cNvSpPr>
          <p:nvPr/>
        </p:nvSpPr>
        <p:spPr bwMode="auto">
          <a:xfrm>
            <a:off x="4876800" y="381000"/>
            <a:ext cx="4267200" cy="457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of people, events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0" cap="none" spc="360" normalizeH="0" baseline="0" noProof="0">
                <a:ln w="9525">
                  <a:noFill/>
                  <a:round/>
                  <a:headEnd/>
                  <a:tailEnd/>
                </a:ln>
                <a:gradFill rotWithShape="0">
                  <a:gsLst>
                    <a:gs pos="0">
                      <a:srgbClr val="AAAAAA"/>
                    </a:gs>
                    <a:gs pos="100000">
                      <a:srgbClr val="FFFFFF"/>
                    </a:gs>
                  </a:gsLst>
                  <a:lin ang="5400000" scaled="1"/>
                </a:gradFill>
                <a:effectLst>
                  <a:outerShdw dist="45791" dir="3378596" algn="ctr" rotWithShape="0">
                    <a:srgbClr val="4D4D4D"/>
                  </a:outerShdw>
                </a:effectLst>
                <a:uLnTx/>
                <a:uFillTx/>
                <a:latin typeface="Arial Black"/>
                <a:ea typeface="+mn-ea"/>
                <a:cs typeface="+mn-cs"/>
              </a:rPr>
              <a:t>life and faith from</a:t>
            </a:r>
          </a:p>
        </p:txBody>
      </p:sp>
      <p:sp>
        <p:nvSpPr>
          <p:cNvPr id="4017158" name="WordArt 6"/>
          <p:cNvSpPr>
            <a:spLocks noChangeArrowheads="1" noChangeShapeType="1" noTextEdit="1"/>
          </p:cNvSpPr>
          <p:nvPr/>
        </p:nvSpPr>
        <p:spPr bwMode="auto">
          <a:xfrm>
            <a:off x="2667000" y="1676400"/>
            <a:ext cx="6781800" cy="304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More Than A Building</a:t>
            </a:r>
          </a:p>
        </p:txBody>
      </p:sp>
    </p:spTree>
    <p:extLst>
      <p:ext uri="{BB962C8B-B14F-4D97-AF65-F5344CB8AC3E}">
        <p14:creationId xmlns:p14="http://schemas.microsoft.com/office/powerpoint/2010/main" val="335203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4017156"/>
                                        </p:tgtEl>
                                        <p:attrNameLst>
                                          <p:attrName>style.visibility</p:attrName>
                                        </p:attrNameLst>
                                      </p:cBhvr>
                                      <p:to>
                                        <p:strVal val="visible"/>
                                      </p:to>
                                    </p:set>
                                    <p:anim calcmode="lin" valueType="num">
                                      <p:cBhvr>
                                        <p:cTn id="7" dur="5000" fill="hold"/>
                                        <p:tgtEl>
                                          <p:spTgt spid="4017156"/>
                                        </p:tgtEl>
                                        <p:attrNameLst>
                                          <p:attrName>ppt_w</p:attrName>
                                        </p:attrNameLst>
                                      </p:cBhvr>
                                      <p:tavLst>
                                        <p:tav tm="0" fmla="#ppt_w*sin(2.5*pi*$)">
                                          <p:val>
                                            <p:fltVal val="0"/>
                                          </p:val>
                                        </p:tav>
                                        <p:tav tm="100000">
                                          <p:val>
                                            <p:fltVal val="1"/>
                                          </p:val>
                                        </p:tav>
                                      </p:tavLst>
                                    </p:anim>
                                    <p:anim calcmode="lin" valueType="num">
                                      <p:cBhvr>
                                        <p:cTn id="8" dur="5000" fill="hold"/>
                                        <p:tgtEl>
                                          <p:spTgt spid="401715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288" fill="hold" grpId="0" nodeType="clickEffect">
                                  <p:stCondLst>
                                    <p:cond delay="0"/>
                                  </p:stCondLst>
                                  <p:childTnLst>
                                    <p:set>
                                      <p:cBhvr>
                                        <p:cTn id="12" dur="1" fill="hold">
                                          <p:stCondLst>
                                            <p:cond delay="0"/>
                                          </p:stCondLst>
                                        </p:cTn>
                                        <p:tgtEl>
                                          <p:spTgt spid="4017157"/>
                                        </p:tgtEl>
                                        <p:attrNameLst>
                                          <p:attrName>style.visibility</p:attrName>
                                        </p:attrNameLst>
                                      </p:cBhvr>
                                      <p:to>
                                        <p:strVal val="visible"/>
                                      </p:to>
                                    </p:set>
                                    <p:anim calcmode="lin" valueType="num">
                                      <p:cBhvr>
                                        <p:cTn id="13" dur="500" fill="hold"/>
                                        <p:tgtEl>
                                          <p:spTgt spid="4017157"/>
                                        </p:tgtEl>
                                        <p:attrNameLst>
                                          <p:attrName>ppt_w</p:attrName>
                                        </p:attrNameLst>
                                      </p:cBhvr>
                                      <p:tavLst>
                                        <p:tav tm="0">
                                          <p:val>
                                            <p:strVal val="4/3*#ppt_w"/>
                                          </p:val>
                                        </p:tav>
                                        <p:tav tm="100000">
                                          <p:val>
                                            <p:strVal val="#ppt_w"/>
                                          </p:val>
                                        </p:tav>
                                      </p:tavLst>
                                    </p:anim>
                                    <p:anim calcmode="lin" valueType="num">
                                      <p:cBhvr>
                                        <p:cTn id="14" dur="500" fill="hold"/>
                                        <p:tgtEl>
                                          <p:spTgt spid="4017157"/>
                                        </p:tgtEl>
                                        <p:attrNameLst>
                                          <p:attrName>ppt_h</p:attrName>
                                        </p:attrNameLst>
                                      </p:cBhvr>
                                      <p:tavLst>
                                        <p:tav tm="0">
                                          <p:val>
                                            <p:strVal val="4/3*#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4017154">
                                            <p:txEl>
                                              <p:pRg st="0" end="0"/>
                                            </p:txEl>
                                          </p:spTgt>
                                        </p:tgtEl>
                                        <p:attrNameLst>
                                          <p:attrName>style.visibility</p:attrName>
                                        </p:attrNameLst>
                                      </p:cBhvr>
                                      <p:to>
                                        <p:strVal val="visible"/>
                                      </p:to>
                                    </p:set>
                                    <p:anim calcmode="lin" valueType="num">
                                      <p:cBhvr additive="base">
                                        <p:cTn id="19" dur="300" fill="hold"/>
                                        <p:tgtEl>
                                          <p:spTgt spid="4017154">
                                            <p:txEl>
                                              <p:pRg st="0" end="0"/>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40171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528" fill="hold" grpId="0" nodeType="clickEffect">
                                  <p:stCondLst>
                                    <p:cond delay="0"/>
                                  </p:stCondLst>
                                  <p:childTnLst>
                                    <p:set>
                                      <p:cBhvr>
                                        <p:cTn id="24" dur="1" fill="hold">
                                          <p:stCondLst>
                                            <p:cond delay="0"/>
                                          </p:stCondLst>
                                        </p:cTn>
                                        <p:tgtEl>
                                          <p:spTgt spid="4017158"/>
                                        </p:tgtEl>
                                        <p:attrNameLst>
                                          <p:attrName>style.visibility</p:attrName>
                                        </p:attrNameLst>
                                      </p:cBhvr>
                                      <p:to>
                                        <p:strVal val="visible"/>
                                      </p:to>
                                    </p:set>
                                    <p:anim calcmode="lin" valueType="num">
                                      <p:cBhvr>
                                        <p:cTn id="25" dur="500" fill="hold"/>
                                        <p:tgtEl>
                                          <p:spTgt spid="4017158"/>
                                        </p:tgtEl>
                                        <p:attrNameLst>
                                          <p:attrName>ppt_w</p:attrName>
                                        </p:attrNameLst>
                                      </p:cBhvr>
                                      <p:tavLst>
                                        <p:tav tm="0">
                                          <p:val>
                                            <p:fltVal val="0"/>
                                          </p:val>
                                        </p:tav>
                                        <p:tav tm="100000">
                                          <p:val>
                                            <p:strVal val="#ppt_w"/>
                                          </p:val>
                                        </p:tav>
                                      </p:tavLst>
                                    </p:anim>
                                    <p:anim calcmode="lin" valueType="num">
                                      <p:cBhvr>
                                        <p:cTn id="26" dur="500" fill="hold"/>
                                        <p:tgtEl>
                                          <p:spTgt spid="4017158"/>
                                        </p:tgtEl>
                                        <p:attrNameLst>
                                          <p:attrName>ppt_h</p:attrName>
                                        </p:attrNameLst>
                                      </p:cBhvr>
                                      <p:tavLst>
                                        <p:tav tm="0">
                                          <p:val>
                                            <p:fltVal val="0"/>
                                          </p:val>
                                        </p:tav>
                                        <p:tav tm="100000">
                                          <p:val>
                                            <p:strVal val="#ppt_h"/>
                                          </p:val>
                                        </p:tav>
                                      </p:tavLst>
                                    </p:anim>
                                    <p:anim calcmode="lin" valueType="num">
                                      <p:cBhvr>
                                        <p:cTn id="27" dur="500" fill="hold"/>
                                        <p:tgtEl>
                                          <p:spTgt spid="4017158"/>
                                        </p:tgtEl>
                                        <p:attrNameLst>
                                          <p:attrName>ppt_x</p:attrName>
                                        </p:attrNameLst>
                                      </p:cBhvr>
                                      <p:tavLst>
                                        <p:tav tm="0">
                                          <p:val>
                                            <p:fltVal val="0.5"/>
                                          </p:val>
                                        </p:tav>
                                        <p:tav tm="100000">
                                          <p:val>
                                            <p:strVal val="#ppt_x"/>
                                          </p:val>
                                        </p:tav>
                                      </p:tavLst>
                                    </p:anim>
                                    <p:anim calcmode="lin" valueType="num">
                                      <p:cBhvr>
                                        <p:cTn id="28" dur="500" fill="hold"/>
                                        <p:tgtEl>
                                          <p:spTgt spid="4017158"/>
                                        </p:tgtEl>
                                        <p:attrNameLst>
                                          <p:attrName>ppt_y</p:attrName>
                                        </p:attrNameLst>
                                      </p:cBhvr>
                                      <p:tavLst>
                                        <p:tav tm="0">
                                          <p:val>
                                            <p:fltVal val="0.5"/>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4017155">
                                            <p:txEl>
                                              <p:pRg st="0" end="0"/>
                                            </p:txEl>
                                          </p:spTgt>
                                        </p:tgtEl>
                                        <p:attrNameLst>
                                          <p:attrName>style.visibility</p:attrName>
                                        </p:attrNameLst>
                                      </p:cBhvr>
                                      <p:to>
                                        <p:strVal val="visible"/>
                                      </p:to>
                                    </p:set>
                                    <p:animEffect transition="in" filter="box(out)">
                                      <p:cBhvr>
                                        <p:cTn id="33" dur="500"/>
                                        <p:tgtEl>
                                          <p:spTgt spid="401715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32" fill="hold" grpId="0" nodeType="clickEffect">
                                  <p:stCondLst>
                                    <p:cond delay="0"/>
                                  </p:stCondLst>
                                  <p:childTnLst>
                                    <p:set>
                                      <p:cBhvr>
                                        <p:cTn id="37" dur="1" fill="hold">
                                          <p:stCondLst>
                                            <p:cond delay="0"/>
                                          </p:stCondLst>
                                        </p:cTn>
                                        <p:tgtEl>
                                          <p:spTgt spid="4017155">
                                            <p:txEl>
                                              <p:pRg st="1" end="1"/>
                                            </p:txEl>
                                          </p:spTgt>
                                        </p:tgtEl>
                                        <p:attrNameLst>
                                          <p:attrName>style.visibility</p:attrName>
                                        </p:attrNameLst>
                                      </p:cBhvr>
                                      <p:to>
                                        <p:strVal val="visible"/>
                                      </p:to>
                                    </p:set>
                                    <p:animEffect transition="in" filter="box(out)">
                                      <p:cBhvr>
                                        <p:cTn id="38" dur="500"/>
                                        <p:tgtEl>
                                          <p:spTgt spid="40171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7154" grpId="0" build="p" autoUpdateAnimBg="0"/>
      <p:bldP spid="4017155" grpId="0" build="p" autoUpdateAnimBg="0"/>
      <p:bldP spid="4017156" grpId="0" animBg="1"/>
      <p:bldP spid="4017157" grpId="0" animBg="1"/>
      <p:bldP spid="4017158"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1676400" y="152400"/>
            <a:ext cx="8839200" cy="2362200"/>
          </a:xfrm>
          <a:ln>
            <a:solidFill>
              <a:srgbClr val="00CCFF"/>
            </a:solidFill>
          </a:ln>
        </p:spPr>
        <p:txBody>
          <a:bodyPr/>
          <a:lstStyle/>
          <a:p>
            <a:r>
              <a:rPr lang="en-US" sz="4800" i="1" u="sng"/>
              <a:t>Church Administration Digression                 &amp; Christian Doctrinal Accretions</a:t>
            </a:r>
            <a:r>
              <a:rPr lang="en-US" sz="4800"/>
              <a:t>  </a:t>
            </a:r>
            <a:r>
              <a:rPr lang="en-US" sz="6000">
                <a:effectLst>
                  <a:outerShdw blurRad="38100" dist="38100" dir="2700000" algn="tl">
                    <a:srgbClr val="FFFFFF"/>
                  </a:outerShdw>
                </a:effectLst>
              </a:rPr>
              <a:t>Architecturally Evidenced</a:t>
            </a:r>
            <a:r>
              <a:rPr lang="en-US" sz="4800"/>
              <a:t> </a:t>
            </a:r>
          </a:p>
        </p:txBody>
      </p:sp>
      <p:sp>
        <p:nvSpPr>
          <p:cNvPr id="227331" name="Rectangle 3"/>
          <p:cNvSpPr>
            <a:spLocks noGrp="1" noChangeArrowheads="1"/>
          </p:cNvSpPr>
          <p:nvPr>
            <p:ph type="body" sz="half" idx="1"/>
          </p:nvPr>
        </p:nvSpPr>
        <p:spPr>
          <a:xfrm>
            <a:off x="1676400" y="2590800"/>
            <a:ext cx="4267200" cy="4267200"/>
          </a:xfrm>
          <a:solidFill>
            <a:srgbClr val="00CCFF"/>
          </a:solidFill>
        </p:spPr>
        <p:txBody>
          <a:bodyPr/>
          <a:lstStyle/>
          <a:p>
            <a:pPr>
              <a:lnSpc>
                <a:spcPct val="90000"/>
              </a:lnSpc>
              <a:buFontTx/>
              <a:buNone/>
            </a:pPr>
            <a:r>
              <a:rPr lang="en-US" sz="1400"/>
              <a:t>-      The upper end of the building held the porch where catechumens and those under discipline (penitents) were restricted.  </a:t>
            </a:r>
          </a:p>
          <a:p>
            <a:pPr>
              <a:lnSpc>
                <a:spcPct val="90000"/>
              </a:lnSpc>
              <a:buFontTx/>
              <a:buChar char="-"/>
            </a:pPr>
            <a:r>
              <a:rPr lang="en-US" sz="1400"/>
              <a:t>In the building center – between the columns – is  the nave – where the choir &amp; lower clergy sang together.</a:t>
            </a:r>
          </a:p>
          <a:p>
            <a:pPr>
              <a:lnSpc>
                <a:spcPct val="90000"/>
              </a:lnSpc>
              <a:buFontTx/>
              <a:buChar char="-"/>
            </a:pPr>
            <a:r>
              <a:rPr lang="en-US" sz="1400"/>
              <a:t>The remainder – what was considered the congregation – tended to be confined to the side aisles with men on one side and women on the other.</a:t>
            </a:r>
          </a:p>
          <a:p>
            <a:pPr>
              <a:lnSpc>
                <a:spcPct val="90000"/>
              </a:lnSpc>
              <a:buFontTx/>
              <a:buChar char="-"/>
            </a:pPr>
            <a:r>
              <a:rPr lang="en-US" sz="1400"/>
              <a:t>About this time the liturgy changed from being a service in which all participated into one said by the clergy and sung by the choir while others listened.</a:t>
            </a:r>
          </a:p>
          <a:p>
            <a:pPr>
              <a:lnSpc>
                <a:spcPct val="90000"/>
              </a:lnSpc>
              <a:buFontTx/>
              <a:buChar char="-"/>
            </a:pPr>
            <a:r>
              <a:rPr lang="en-US" sz="1400"/>
              <a:t>Correspondent uniform wearing of priestly vestment and ritual robes of rank started around this time too.</a:t>
            </a:r>
          </a:p>
          <a:p>
            <a:pPr>
              <a:lnSpc>
                <a:spcPct val="90000"/>
              </a:lnSpc>
              <a:buFontTx/>
              <a:buChar char="-"/>
            </a:pPr>
            <a:endParaRPr lang="en-US" sz="800"/>
          </a:p>
          <a:p>
            <a:pPr>
              <a:lnSpc>
                <a:spcPct val="90000"/>
              </a:lnSpc>
              <a:buFontTx/>
              <a:buChar char="-"/>
            </a:pPr>
            <a:r>
              <a:rPr lang="en-US" sz="1000">
                <a:solidFill>
                  <a:srgbClr val="CC0000"/>
                </a:solidFill>
              </a:rPr>
              <a:t>Note:  The modern Greek or Eastern Orthodox Church has been defined as a frozen clock - stuck in time to these very coordinates of the 4</a:t>
            </a:r>
            <a:r>
              <a:rPr lang="en-US" sz="1000" baseline="30000">
                <a:solidFill>
                  <a:srgbClr val="CC0000"/>
                </a:solidFill>
              </a:rPr>
              <a:t>th</a:t>
            </a:r>
            <a:r>
              <a:rPr lang="en-US" sz="1000">
                <a:solidFill>
                  <a:srgbClr val="CC0000"/>
                </a:solidFill>
              </a:rPr>
              <a:t> thru 5</a:t>
            </a:r>
            <a:r>
              <a:rPr lang="en-US" sz="1000" baseline="30000">
                <a:solidFill>
                  <a:srgbClr val="CC0000"/>
                </a:solidFill>
              </a:rPr>
              <a:t>th</a:t>
            </a:r>
            <a:r>
              <a:rPr lang="en-US" sz="1000">
                <a:solidFill>
                  <a:srgbClr val="CC0000"/>
                </a:solidFill>
              </a:rPr>
              <a:t> Centuries.  For example:  The Orthodox churches still use the old Julian Calendar of the original Roman Empire for both routine religious observances and special celebrations.  In other words, many of these described design features from back then can be seen in the present church buildings and church services of that church group today.</a:t>
            </a:r>
          </a:p>
          <a:p>
            <a:pPr>
              <a:lnSpc>
                <a:spcPct val="90000"/>
              </a:lnSpc>
              <a:buFontTx/>
              <a:buNone/>
            </a:pPr>
            <a:endParaRPr lang="en-US" sz="1000">
              <a:solidFill>
                <a:srgbClr val="CC0000"/>
              </a:solidFill>
            </a:endParaRPr>
          </a:p>
        </p:txBody>
      </p:sp>
      <p:sp>
        <p:nvSpPr>
          <p:cNvPr id="227332" name="Rectangle 4"/>
          <p:cNvSpPr>
            <a:spLocks noGrp="1" noChangeArrowheads="1"/>
          </p:cNvSpPr>
          <p:nvPr>
            <p:ph type="clipArt" sz="half" idx="2"/>
          </p:nvPr>
        </p:nvSpPr>
        <p:spPr>
          <a:xfrm>
            <a:off x="6019800" y="1600200"/>
            <a:ext cx="4495800" cy="5257800"/>
          </a:xfrm>
        </p:spPr>
      </p:sp>
      <p:pic>
        <p:nvPicPr>
          <p:cNvPr id="227333" name="Picture 5" descr="C:\Documents and Settings\Owner\My Documents\Educational Illustrations\APSE.jpeg"/>
          <p:cNvPicPr>
            <a:picLocks noChangeAspect="1" noChangeArrowheads="1"/>
          </p:cNvPicPr>
          <p:nvPr/>
        </p:nvPicPr>
        <p:blipFill>
          <a:blip r:embed="rId3" cstate="print"/>
          <a:srcRect/>
          <a:stretch>
            <a:fillRect/>
          </a:stretch>
        </p:blipFill>
        <p:spPr bwMode="auto">
          <a:xfrm>
            <a:off x="6172200" y="2667000"/>
            <a:ext cx="4343400" cy="4038600"/>
          </a:xfrm>
          <a:prstGeom prst="rect">
            <a:avLst/>
          </a:prstGeom>
          <a:noFill/>
        </p:spPr>
      </p:pic>
    </p:spTree>
    <p:extLst>
      <p:ext uri="{BB962C8B-B14F-4D97-AF65-F5344CB8AC3E}">
        <p14:creationId xmlns:p14="http://schemas.microsoft.com/office/powerpoint/2010/main" val="331133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 calcmode="lin" valueType="num">
                                      <p:cBhvr>
                                        <p:cTn id="7" dur="1000" fill="hold"/>
                                        <p:tgtEl>
                                          <p:spTgt spid="2273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273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273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73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7331">
                                            <p:txEl>
                                              <p:pRg st="1" end="1"/>
                                            </p:txEl>
                                          </p:spTgt>
                                        </p:tgtEl>
                                        <p:attrNameLst>
                                          <p:attrName>style.visibility</p:attrName>
                                        </p:attrNameLst>
                                      </p:cBhvr>
                                      <p:to>
                                        <p:strVal val="visible"/>
                                      </p:to>
                                    </p:set>
                                    <p:anim calcmode="lin" valueType="num">
                                      <p:cBhvr>
                                        <p:cTn id="15" dur="1000" fill="hold"/>
                                        <p:tgtEl>
                                          <p:spTgt spid="2273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273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273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73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7331">
                                            <p:txEl>
                                              <p:pRg st="2" end="2"/>
                                            </p:txEl>
                                          </p:spTgt>
                                        </p:tgtEl>
                                        <p:attrNameLst>
                                          <p:attrName>style.visibility</p:attrName>
                                        </p:attrNameLst>
                                      </p:cBhvr>
                                      <p:to>
                                        <p:strVal val="visible"/>
                                      </p:to>
                                    </p:set>
                                    <p:anim calcmode="lin" valueType="num">
                                      <p:cBhvr>
                                        <p:cTn id="23" dur="1000" fill="hold"/>
                                        <p:tgtEl>
                                          <p:spTgt spid="2273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273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273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73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7331">
                                            <p:txEl>
                                              <p:pRg st="3" end="3"/>
                                            </p:txEl>
                                          </p:spTgt>
                                        </p:tgtEl>
                                        <p:attrNameLst>
                                          <p:attrName>style.visibility</p:attrName>
                                        </p:attrNameLst>
                                      </p:cBhvr>
                                      <p:to>
                                        <p:strVal val="visible"/>
                                      </p:to>
                                    </p:set>
                                    <p:anim calcmode="lin" valueType="num">
                                      <p:cBhvr>
                                        <p:cTn id="31" dur="1000" fill="hold"/>
                                        <p:tgtEl>
                                          <p:spTgt spid="2273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273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273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73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7331">
                                            <p:txEl>
                                              <p:pRg st="4" end="4"/>
                                            </p:txEl>
                                          </p:spTgt>
                                        </p:tgtEl>
                                        <p:attrNameLst>
                                          <p:attrName>style.visibility</p:attrName>
                                        </p:attrNameLst>
                                      </p:cBhvr>
                                      <p:to>
                                        <p:strVal val="visible"/>
                                      </p:to>
                                    </p:set>
                                    <p:anim calcmode="lin" valueType="num">
                                      <p:cBhvr>
                                        <p:cTn id="39" dur="1000" fill="hold"/>
                                        <p:tgtEl>
                                          <p:spTgt spid="227331">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227331">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2273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73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7331">
                                            <p:txEl>
                                              <p:pRg st="6" end="6"/>
                                            </p:txEl>
                                          </p:spTgt>
                                        </p:tgtEl>
                                        <p:attrNameLst>
                                          <p:attrName>style.visibility</p:attrName>
                                        </p:attrNameLst>
                                      </p:cBhvr>
                                      <p:to>
                                        <p:strVal val="visible"/>
                                      </p:to>
                                    </p:set>
                                    <p:anim calcmode="lin" valueType="num">
                                      <p:cBhvr>
                                        <p:cTn id="47" dur="1000" fill="hold"/>
                                        <p:tgtEl>
                                          <p:spTgt spid="22733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2733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2273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73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ctrTitle"/>
          </p:nvPr>
        </p:nvSpPr>
        <p:spPr>
          <a:xfrm>
            <a:off x="3048000" y="2819400"/>
            <a:ext cx="5334000" cy="609600"/>
          </a:xfrm>
          <a:ln>
            <a:solidFill>
              <a:schemeClr val="accent1"/>
            </a:solidFill>
          </a:ln>
        </p:spPr>
        <p:txBody>
          <a:bodyPr/>
          <a:lstStyle/>
          <a:p>
            <a:r>
              <a:rPr lang="en-US" b="1">
                <a:solidFill>
                  <a:srgbClr val="FFFF99"/>
                </a:solidFill>
                <a:effectLst>
                  <a:outerShdw blurRad="38100" dist="38100" dir="2700000" algn="tl">
                    <a:srgbClr val="C0C0C0"/>
                  </a:outerShdw>
                </a:effectLst>
              </a:rPr>
              <a:t>Did Judaizers Win?</a:t>
            </a:r>
            <a:r>
              <a:rPr lang="en-US"/>
              <a:t> </a:t>
            </a:r>
          </a:p>
        </p:txBody>
      </p:sp>
      <p:sp>
        <p:nvSpPr>
          <p:cNvPr id="130051" name="Rectangle 3"/>
          <p:cNvSpPr>
            <a:spLocks noGrp="1" noChangeArrowheads="1"/>
          </p:cNvSpPr>
          <p:nvPr>
            <p:ph type="subTitle" idx="1"/>
          </p:nvPr>
        </p:nvSpPr>
        <p:spPr/>
        <p:txBody>
          <a:bodyPr/>
          <a:lstStyle/>
          <a:p>
            <a:r>
              <a:rPr lang="en-US" dirty="0">
                <a:solidFill>
                  <a:srgbClr val="CCCC00"/>
                </a:solidFill>
                <a:effectLst>
                  <a:outerShdw blurRad="38100" dist="38100" dir="2700000" algn="tl">
                    <a:srgbClr val="C0C0C0"/>
                  </a:outerShdw>
                </a:effectLst>
              </a:rPr>
              <a:t>MOSES SEATS</a:t>
            </a:r>
          </a:p>
          <a:p>
            <a:r>
              <a:rPr lang="en-US" dirty="0">
                <a:solidFill>
                  <a:srgbClr val="CCCC00"/>
                </a:solidFill>
                <a:effectLst>
                  <a:outerShdw blurRad="38100" dist="38100" dir="2700000" algn="tl">
                    <a:srgbClr val="C0C0C0"/>
                  </a:outerShdw>
                </a:effectLst>
              </a:rPr>
              <a:t> - &amp; -</a:t>
            </a:r>
          </a:p>
          <a:p>
            <a:r>
              <a:rPr lang="en-US" i="1" dirty="0" err="1">
                <a:solidFill>
                  <a:srgbClr val="CCCC00"/>
                </a:solidFill>
                <a:effectLst>
                  <a:outerShdw blurRad="38100" dist="38100" dir="2700000" algn="tl">
                    <a:srgbClr val="C0C0C0"/>
                  </a:outerShdw>
                </a:effectLst>
              </a:rPr>
              <a:t>Sedia</a:t>
            </a:r>
            <a:r>
              <a:rPr lang="en-US" i="1" dirty="0">
                <a:solidFill>
                  <a:srgbClr val="CCCC00"/>
                </a:solidFill>
                <a:effectLst>
                  <a:outerShdw blurRad="38100" dist="38100" dir="2700000" algn="tl">
                    <a:srgbClr val="C0C0C0"/>
                  </a:outerShdw>
                </a:effectLst>
              </a:rPr>
              <a:t> </a:t>
            </a:r>
            <a:r>
              <a:rPr lang="en-US" i="1" dirty="0" err="1">
                <a:solidFill>
                  <a:srgbClr val="CCCC00"/>
                </a:solidFill>
                <a:effectLst>
                  <a:outerShdw blurRad="38100" dist="38100" dir="2700000" algn="tl">
                    <a:srgbClr val="C0C0C0"/>
                  </a:outerShdw>
                </a:effectLst>
              </a:rPr>
              <a:t>Gestatoria</a:t>
            </a:r>
            <a:r>
              <a:rPr lang="en-US" i="1" dirty="0">
                <a:solidFill>
                  <a:srgbClr val="CCCC00"/>
                </a:solidFill>
                <a:effectLst>
                  <a:outerShdw blurRad="38100" dist="38100" dir="2700000" algn="tl">
                    <a:srgbClr val="C0C0C0"/>
                  </a:outerShdw>
                </a:effectLst>
              </a:rPr>
              <a:t> </a:t>
            </a:r>
          </a:p>
        </p:txBody>
      </p:sp>
      <p:pic>
        <p:nvPicPr>
          <p:cNvPr id="130052" name="Picture 4" descr="C:\Documents and Settings\Owner\My Documents\Educational Illustrations\Wolf.gif">
            <a:hlinkClick r:id="rId4" action="ppaction://hlinkfile"/>
          </p:cNvPr>
          <p:cNvPicPr>
            <a:picLocks noChangeAspect="1" noChangeArrowheads="1" noCrop="1"/>
          </p:cNvPicPr>
          <p:nvPr/>
        </p:nvPicPr>
        <p:blipFill>
          <a:blip r:embed="rId5" cstate="print"/>
          <a:srcRect/>
          <a:stretch>
            <a:fillRect/>
          </a:stretch>
        </p:blipFill>
        <p:spPr bwMode="auto">
          <a:xfrm>
            <a:off x="5267325" y="838200"/>
            <a:ext cx="1657350" cy="1371600"/>
          </a:xfrm>
          <a:prstGeom prst="rect">
            <a:avLst/>
          </a:prstGeom>
          <a:noFill/>
        </p:spPr>
      </p:pic>
      <p:sp>
        <p:nvSpPr>
          <p:cNvPr id="130053" name="Comment 5"/>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Special Days – Passover Continued  With Judaizers -Celebrated Instead With Christ As The Passover Lamb – This Developed Into Easter – Then This Judaizing Accommodation As Precedent For Later Pagan Accommodation With Religious Holidays</a:t>
            </a:r>
          </a:p>
        </p:txBody>
      </p:sp>
    </p:spTree>
    <p:extLst>
      <p:ext uri="{BB962C8B-B14F-4D97-AF65-F5344CB8AC3E}">
        <p14:creationId xmlns:p14="http://schemas.microsoft.com/office/powerpoint/2010/main" val="26596271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413570" name="Comment 2"/>
          <p:cNvSpPr>
            <a:spLocks noChangeArrowheads="1"/>
          </p:cNvSpPr>
          <p:nvPr/>
        </p:nvSpPr>
        <p:spPr bwMode="auto">
          <a:xfrm>
            <a:off x="1539876" y="-838200"/>
            <a:ext cx="62325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Old Law - Man-Made Purification Ponds Held ~ 17,000 Gallons</a:t>
            </a:r>
          </a:p>
        </p:txBody>
      </p:sp>
      <p:sp>
        <p:nvSpPr>
          <p:cNvPr id="2413572" name="WordArt 4"/>
          <p:cNvSpPr>
            <a:spLocks noChangeArrowheads="1" noChangeShapeType="1" noTextEdit="1"/>
          </p:cNvSpPr>
          <p:nvPr/>
        </p:nvSpPr>
        <p:spPr bwMode="auto">
          <a:xfrm>
            <a:off x="3200400" y="2209800"/>
            <a:ext cx="5715000" cy="6858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Design Features Of Ritual Rite </a:t>
            </a:r>
          </a:p>
        </p:txBody>
      </p:sp>
      <p:sp>
        <p:nvSpPr>
          <p:cNvPr id="2413573" name="Text Box 5"/>
          <p:cNvSpPr txBox="1">
            <a:spLocks noChangeArrowheads="1"/>
          </p:cNvSpPr>
          <p:nvPr/>
        </p:nvSpPr>
        <p:spPr bwMode="auto">
          <a:xfrm>
            <a:off x="2379651" y="827088"/>
            <a:ext cx="1808187" cy="338554"/>
          </a:xfrm>
          <a:prstGeom prst="rect">
            <a:avLst/>
          </a:prstGeom>
          <a:solidFill>
            <a:srgbClr val="FFFFFF"/>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Didache Document</a:t>
            </a:r>
          </a:p>
        </p:txBody>
      </p:sp>
      <p:sp>
        <p:nvSpPr>
          <p:cNvPr id="2413574" name="Text Box 6"/>
          <p:cNvSpPr txBox="1">
            <a:spLocks noChangeArrowheads="1"/>
          </p:cNvSpPr>
          <p:nvPr/>
        </p:nvSpPr>
        <p:spPr bwMode="auto">
          <a:xfrm>
            <a:off x="8230948" y="4876800"/>
            <a:ext cx="1835631" cy="338554"/>
          </a:xfrm>
          <a:prstGeom prst="rect">
            <a:avLst/>
          </a:prstGeom>
          <a:solidFill>
            <a:srgbClr val="FFFFFF"/>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Tertullian Guidance</a:t>
            </a:r>
          </a:p>
        </p:txBody>
      </p:sp>
      <p:pic>
        <p:nvPicPr>
          <p:cNvPr id="6" name="Picture 5" descr="C:\Documents and Settings\Owner\My Documents\Educational Illustrations\gal_daily_baths.jpg"/>
          <p:cNvPicPr>
            <a:picLocks noChangeAspect="1" noChangeArrowheads="1"/>
          </p:cNvPicPr>
          <p:nvPr/>
        </p:nvPicPr>
        <p:blipFill>
          <a:blip r:embed="rId4" cstate="print"/>
          <a:srcRect/>
          <a:stretch>
            <a:fillRect/>
          </a:stretch>
        </p:blipFill>
        <p:spPr bwMode="auto">
          <a:xfrm>
            <a:off x="0" y="3048000"/>
            <a:ext cx="3200400" cy="3810000"/>
          </a:xfrm>
          <a:prstGeom prst="rect">
            <a:avLst/>
          </a:prstGeom>
          <a:noFill/>
        </p:spPr>
      </p:pic>
      <p:sp>
        <p:nvSpPr>
          <p:cNvPr id="7" name="WordArt 3"/>
          <p:cNvSpPr>
            <a:spLocks noChangeArrowheads="1" noChangeShapeType="1" noTextEdit="1"/>
          </p:cNvSpPr>
          <p:nvPr/>
        </p:nvSpPr>
        <p:spPr bwMode="auto">
          <a:xfrm>
            <a:off x="5105400" y="5410200"/>
            <a:ext cx="1981200" cy="14478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HYGIENIC BODY BATH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THEN STEP DOWN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IMMERSED PURIFYING</a:t>
            </a:r>
          </a:p>
        </p:txBody>
      </p:sp>
      <p:pic>
        <p:nvPicPr>
          <p:cNvPr id="3" name="Picture 2">
            <a:extLst>
              <a:ext uri="{FF2B5EF4-FFF2-40B4-BE49-F238E27FC236}">
                <a16:creationId xmlns:a16="http://schemas.microsoft.com/office/drawing/2014/main" id="{8BA6BDAA-2CE1-4FAD-AF41-1475FEA21C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0724" y="2895600"/>
            <a:ext cx="3090892" cy="2414631"/>
          </a:xfrm>
          <a:prstGeom prst="rect">
            <a:avLst/>
          </a:prstGeom>
        </p:spPr>
      </p:pic>
    </p:spTree>
    <p:extLst>
      <p:ext uri="{BB962C8B-B14F-4D97-AF65-F5344CB8AC3E}">
        <p14:creationId xmlns:p14="http://schemas.microsoft.com/office/powerpoint/2010/main" val="2096642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413572"/>
                                        </p:tgtEl>
                                        <p:attrNameLst>
                                          <p:attrName>style.visibility</p:attrName>
                                        </p:attrNameLst>
                                      </p:cBhvr>
                                      <p:to>
                                        <p:strVal val="visible"/>
                                      </p:to>
                                    </p:set>
                                    <p:anim calcmode="lin" valueType="num">
                                      <p:cBhvr>
                                        <p:cTn id="7" dur="5000" fill="hold"/>
                                        <p:tgtEl>
                                          <p:spTgt spid="2413572"/>
                                        </p:tgtEl>
                                        <p:attrNameLst>
                                          <p:attrName>ppt_w</p:attrName>
                                        </p:attrNameLst>
                                      </p:cBhvr>
                                      <p:tavLst>
                                        <p:tav tm="0" fmla="#ppt_w*sin(2.5*pi*$)">
                                          <p:val>
                                            <p:fltVal val="0"/>
                                          </p:val>
                                        </p:tav>
                                        <p:tav tm="100000">
                                          <p:val>
                                            <p:fltVal val="1"/>
                                          </p:val>
                                        </p:tav>
                                      </p:tavLst>
                                    </p:anim>
                                    <p:anim calcmode="lin" valueType="num">
                                      <p:cBhvr>
                                        <p:cTn id="8" dur="5000" fill="hold"/>
                                        <p:tgtEl>
                                          <p:spTgt spid="241357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528" fill="hold" grpId="0" nodeType="clickEffect">
                                  <p:stCondLst>
                                    <p:cond delay="0"/>
                                  </p:stCondLst>
                                  <p:childTnLst>
                                    <p:set>
                                      <p:cBhvr>
                                        <p:cTn id="12" dur="1" fill="hold">
                                          <p:stCondLst>
                                            <p:cond delay="0"/>
                                          </p:stCondLst>
                                        </p:cTn>
                                        <p:tgtEl>
                                          <p:spTgt spid="2413573"/>
                                        </p:tgtEl>
                                        <p:attrNameLst>
                                          <p:attrName>style.visibility</p:attrName>
                                        </p:attrNameLst>
                                      </p:cBhvr>
                                      <p:to>
                                        <p:strVal val="visible"/>
                                      </p:to>
                                    </p:set>
                                    <p:anim calcmode="lin" valueType="num">
                                      <p:cBhvr>
                                        <p:cTn id="13" dur="500" fill="hold"/>
                                        <p:tgtEl>
                                          <p:spTgt spid="2413573"/>
                                        </p:tgtEl>
                                        <p:attrNameLst>
                                          <p:attrName>ppt_w</p:attrName>
                                        </p:attrNameLst>
                                      </p:cBhvr>
                                      <p:tavLst>
                                        <p:tav tm="0">
                                          <p:val>
                                            <p:fltVal val="0"/>
                                          </p:val>
                                        </p:tav>
                                        <p:tav tm="100000">
                                          <p:val>
                                            <p:strVal val="#ppt_w"/>
                                          </p:val>
                                        </p:tav>
                                      </p:tavLst>
                                    </p:anim>
                                    <p:anim calcmode="lin" valueType="num">
                                      <p:cBhvr>
                                        <p:cTn id="14" dur="500" fill="hold"/>
                                        <p:tgtEl>
                                          <p:spTgt spid="2413573"/>
                                        </p:tgtEl>
                                        <p:attrNameLst>
                                          <p:attrName>ppt_h</p:attrName>
                                        </p:attrNameLst>
                                      </p:cBhvr>
                                      <p:tavLst>
                                        <p:tav tm="0">
                                          <p:val>
                                            <p:fltVal val="0"/>
                                          </p:val>
                                        </p:tav>
                                        <p:tav tm="100000">
                                          <p:val>
                                            <p:strVal val="#ppt_h"/>
                                          </p:val>
                                        </p:tav>
                                      </p:tavLst>
                                    </p:anim>
                                    <p:anim calcmode="lin" valueType="num">
                                      <p:cBhvr>
                                        <p:cTn id="15" dur="500" fill="hold"/>
                                        <p:tgtEl>
                                          <p:spTgt spid="2413573"/>
                                        </p:tgtEl>
                                        <p:attrNameLst>
                                          <p:attrName>ppt_x</p:attrName>
                                        </p:attrNameLst>
                                      </p:cBhvr>
                                      <p:tavLst>
                                        <p:tav tm="0">
                                          <p:val>
                                            <p:fltVal val="0.5"/>
                                          </p:val>
                                        </p:tav>
                                        <p:tav tm="100000">
                                          <p:val>
                                            <p:strVal val="#ppt_x"/>
                                          </p:val>
                                        </p:tav>
                                      </p:tavLst>
                                    </p:anim>
                                    <p:anim calcmode="lin" valueType="num">
                                      <p:cBhvr>
                                        <p:cTn id="16" dur="500" fill="hold"/>
                                        <p:tgtEl>
                                          <p:spTgt spid="2413573"/>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528" fill="hold" grpId="0" nodeType="clickEffect">
                                  <p:stCondLst>
                                    <p:cond delay="0"/>
                                  </p:stCondLst>
                                  <p:childTnLst>
                                    <p:set>
                                      <p:cBhvr>
                                        <p:cTn id="20" dur="1" fill="hold">
                                          <p:stCondLst>
                                            <p:cond delay="0"/>
                                          </p:stCondLst>
                                        </p:cTn>
                                        <p:tgtEl>
                                          <p:spTgt spid="2413574"/>
                                        </p:tgtEl>
                                        <p:attrNameLst>
                                          <p:attrName>style.visibility</p:attrName>
                                        </p:attrNameLst>
                                      </p:cBhvr>
                                      <p:to>
                                        <p:strVal val="visible"/>
                                      </p:to>
                                    </p:set>
                                    <p:anim calcmode="lin" valueType="num">
                                      <p:cBhvr>
                                        <p:cTn id="21" dur="500" fill="hold"/>
                                        <p:tgtEl>
                                          <p:spTgt spid="2413574"/>
                                        </p:tgtEl>
                                        <p:attrNameLst>
                                          <p:attrName>ppt_w</p:attrName>
                                        </p:attrNameLst>
                                      </p:cBhvr>
                                      <p:tavLst>
                                        <p:tav tm="0">
                                          <p:val>
                                            <p:fltVal val="0"/>
                                          </p:val>
                                        </p:tav>
                                        <p:tav tm="100000">
                                          <p:val>
                                            <p:strVal val="#ppt_w"/>
                                          </p:val>
                                        </p:tav>
                                      </p:tavLst>
                                    </p:anim>
                                    <p:anim calcmode="lin" valueType="num">
                                      <p:cBhvr>
                                        <p:cTn id="22" dur="500" fill="hold"/>
                                        <p:tgtEl>
                                          <p:spTgt spid="2413574"/>
                                        </p:tgtEl>
                                        <p:attrNameLst>
                                          <p:attrName>ppt_h</p:attrName>
                                        </p:attrNameLst>
                                      </p:cBhvr>
                                      <p:tavLst>
                                        <p:tav tm="0">
                                          <p:val>
                                            <p:fltVal val="0"/>
                                          </p:val>
                                        </p:tav>
                                        <p:tav tm="100000">
                                          <p:val>
                                            <p:strVal val="#ppt_h"/>
                                          </p:val>
                                        </p:tav>
                                      </p:tavLst>
                                    </p:anim>
                                    <p:anim calcmode="lin" valueType="num">
                                      <p:cBhvr>
                                        <p:cTn id="23" dur="500" fill="hold"/>
                                        <p:tgtEl>
                                          <p:spTgt spid="2413574"/>
                                        </p:tgtEl>
                                        <p:attrNameLst>
                                          <p:attrName>ppt_x</p:attrName>
                                        </p:attrNameLst>
                                      </p:cBhvr>
                                      <p:tavLst>
                                        <p:tav tm="0">
                                          <p:val>
                                            <p:fltVal val="0.5"/>
                                          </p:val>
                                        </p:tav>
                                        <p:tav tm="100000">
                                          <p:val>
                                            <p:strVal val="#ppt_x"/>
                                          </p:val>
                                        </p:tav>
                                      </p:tavLst>
                                    </p:anim>
                                    <p:anim calcmode="lin" valueType="num">
                                      <p:cBhvr>
                                        <p:cTn id="24" dur="500" fill="hold"/>
                                        <p:tgtEl>
                                          <p:spTgt spid="2413574"/>
                                        </p:tgtEl>
                                        <p:attrNameLst>
                                          <p:attrName>ppt_y</p:attrName>
                                        </p:attrNameLst>
                                      </p:cBhvr>
                                      <p:tavLst>
                                        <p:tav tm="0">
                                          <p:val>
                                            <p:fltVal val="0.5"/>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7"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0" fill="hold"/>
                                        <p:tgtEl>
                                          <p:spTgt spid="6"/>
                                        </p:tgtEl>
                                        <p:attrNameLst>
                                          <p:attrName>ppt_x</p:attrName>
                                        </p:attrNameLst>
                                      </p:cBhvr>
                                      <p:tavLst>
                                        <p:tav tm="0">
                                          <p:val>
                                            <p:strVal val="#ppt_x"/>
                                          </p:val>
                                        </p:tav>
                                        <p:tav tm="100000">
                                          <p:val>
                                            <p:strVal val="#ppt_x"/>
                                          </p:val>
                                        </p:tav>
                                      </p:tavLst>
                                    </p:anim>
                                    <p:anim calcmode="lin" valueType="num">
                                      <p:cBhvr additive="base">
                                        <p:cTn id="30" dur="50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7" presetClass="entr" presetSubtype="1"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0" fill="hold"/>
                                        <p:tgtEl>
                                          <p:spTgt spid="7"/>
                                        </p:tgtEl>
                                        <p:attrNameLst>
                                          <p:attrName>ppt_x</p:attrName>
                                        </p:attrNameLst>
                                      </p:cBhvr>
                                      <p:tavLst>
                                        <p:tav tm="0">
                                          <p:val>
                                            <p:strVal val="#ppt_x"/>
                                          </p:val>
                                        </p:tav>
                                        <p:tav tm="100000">
                                          <p:val>
                                            <p:strVal val="#ppt_x"/>
                                          </p:val>
                                        </p:tav>
                                      </p:tavLst>
                                    </p:anim>
                                    <p:anim calcmode="lin" valueType="num">
                                      <p:cBhvr additive="base">
                                        <p:cTn id="36" dur="5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3572" grpId="0" animBg="1"/>
      <p:bldP spid="2413573" grpId="0" animBg="1" autoUpdateAnimBg="0"/>
      <p:bldP spid="2413574" grpId="0" animBg="1" autoUpdateAnimBg="0"/>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p:nvPr>
        </p:nvSpPr>
        <p:spPr>
          <a:xfrm>
            <a:off x="1524000" y="152400"/>
            <a:ext cx="9144000" cy="6705600"/>
          </a:xfrm>
        </p:spPr>
        <p:txBody>
          <a:bodyPr/>
          <a:lstStyle/>
          <a:p>
            <a:pPr>
              <a:buFontTx/>
              <a:buNone/>
            </a:pPr>
            <a:r>
              <a:rPr lang="en-US" sz="5400">
                <a:solidFill>
                  <a:srgbClr val="FFFF00"/>
                </a:solidFill>
              </a:rPr>
              <a:t>BAPTISTRY  WENT  FROM</a:t>
            </a:r>
          </a:p>
          <a:p>
            <a:pPr>
              <a:buFontTx/>
              <a:buNone/>
            </a:pPr>
            <a:r>
              <a:rPr lang="en-US" sz="5400">
                <a:solidFill>
                  <a:srgbClr val="FFFF00"/>
                </a:solidFill>
              </a:rPr>
              <a:t>   BEING  THE  IN–HOUSED</a:t>
            </a:r>
          </a:p>
          <a:p>
            <a:pPr>
              <a:buFontTx/>
              <a:buNone/>
            </a:pPr>
            <a:r>
              <a:rPr lang="en-US" sz="5400">
                <a:solidFill>
                  <a:srgbClr val="FFFF00"/>
                </a:solidFill>
              </a:rPr>
              <a:t>      CONSTRUCTED  TO</a:t>
            </a:r>
          </a:p>
          <a:p>
            <a:pPr>
              <a:buFontTx/>
              <a:buNone/>
            </a:pPr>
            <a:r>
              <a:rPr lang="en-US" sz="5400">
                <a:solidFill>
                  <a:srgbClr val="FFFF00"/>
                </a:solidFill>
              </a:rPr>
              <a:t>         BEING  A  DEDICATED</a:t>
            </a:r>
          </a:p>
          <a:p>
            <a:pPr>
              <a:buFontTx/>
              <a:buNone/>
            </a:pPr>
            <a:r>
              <a:rPr lang="en-US" sz="5400">
                <a:solidFill>
                  <a:srgbClr val="FFFF00"/>
                </a:solidFill>
              </a:rPr>
              <a:t>            ANNEX  TO  BEING</a:t>
            </a:r>
          </a:p>
          <a:p>
            <a:pPr>
              <a:buFontTx/>
              <a:buNone/>
            </a:pPr>
            <a:r>
              <a:rPr lang="en-US" sz="5400">
                <a:solidFill>
                  <a:srgbClr val="FFFF00"/>
                </a:solidFill>
              </a:rPr>
              <a:t>                THE  FORGOTTEN</a:t>
            </a:r>
          </a:p>
          <a:p>
            <a:pPr>
              <a:buFontTx/>
              <a:buNone/>
            </a:pPr>
            <a:r>
              <a:rPr lang="en-US" sz="5400">
                <a:solidFill>
                  <a:srgbClr val="FFFF00"/>
                </a:solidFill>
              </a:rPr>
              <a:t>                   FIXTURE !!!!!!!!!</a:t>
            </a:r>
          </a:p>
        </p:txBody>
      </p:sp>
    </p:spTree>
    <p:extLst>
      <p:ext uri="{BB962C8B-B14F-4D97-AF65-F5344CB8AC3E}">
        <p14:creationId xmlns:p14="http://schemas.microsoft.com/office/powerpoint/2010/main" val="62503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190466"/>
                                        </p:tgtEl>
                                        <p:attrNameLst>
                                          <p:attrName>style.visibility</p:attrName>
                                        </p:attrNameLst>
                                      </p:cBhvr>
                                      <p:to>
                                        <p:strVal val="visible"/>
                                      </p:to>
                                    </p:set>
                                    <p:anim calcmode="lin" valueType="num">
                                      <p:cBhvr>
                                        <p:cTn id="7" dur="300" fill="hold"/>
                                        <p:tgtEl>
                                          <p:spTgt spid="190466"/>
                                        </p:tgtEl>
                                        <p:attrNameLst>
                                          <p:attrName>ppt_w</p:attrName>
                                        </p:attrNameLst>
                                      </p:cBhvr>
                                      <p:tavLst>
                                        <p:tav tm="0">
                                          <p:val>
                                            <p:fltVal val="0"/>
                                          </p:val>
                                        </p:tav>
                                        <p:tav tm="100000">
                                          <p:val>
                                            <p:strVal val="#ppt_w"/>
                                          </p:val>
                                        </p:tav>
                                      </p:tavLst>
                                    </p:anim>
                                    <p:anim calcmode="lin" valueType="num">
                                      <p:cBhvr>
                                        <p:cTn id="8" dur="300" fill="hold"/>
                                        <p:tgtEl>
                                          <p:spTgt spid="190466"/>
                                        </p:tgtEl>
                                        <p:attrNameLst>
                                          <p:attrName>ppt_h</p:attrName>
                                        </p:attrNameLst>
                                      </p:cBhvr>
                                      <p:tavLst>
                                        <p:tav tm="0">
                                          <p:val>
                                            <p:fltVal val="0"/>
                                          </p:val>
                                        </p:tav>
                                        <p:tav tm="100000">
                                          <p:val>
                                            <p:strVal val="#ppt_h"/>
                                          </p:val>
                                        </p:tav>
                                      </p:tavLst>
                                    </p:anim>
                                    <p:anim calcmode="lin" valueType="num">
                                      <p:cBhvr>
                                        <p:cTn id="9" dur="300" fill="hold"/>
                                        <p:tgtEl>
                                          <p:spTgt spid="190466"/>
                                        </p:tgtEl>
                                        <p:attrNameLst>
                                          <p:attrName>ppt_x</p:attrName>
                                        </p:attrNameLst>
                                      </p:cBhvr>
                                      <p:tavLst>
                                        <p:tav tm="0">
                                          <p:val>
                                            <p:fltVal val="0.5"/>
                                          </p:val>
                                        </p:tav>
                                        <p:tav tm="100000">
                                          <p:val>
                                            <p:strVal val="#ppt_x"/>
                                          </p:val>
                                        </p:tav>
                                      </p:tavLst>
                                    </p:anim>
                                    <p:anim calcmode="lin" valueType="num">
                                      <p:cBhvr>
                                        <p:cTn id="10" dur="300" fill="hold"/>
                                        <p:tgtEl>
                                          <p:spTgt spid="19046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6"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1A38-5609-490F-ABAD-D7D56996B809}"/>
              </a:ext>
            </a:extLst>
          </p:cNvPr>
          <p:cNvSpPr>
            <a:spLocks noGrp="1"/>
          </p:cNvSpPr>
          <p:nvPr>
            <p:ph type="title"/>
          </p:nvPr>
        </p:nvSpPr>
        <p:spPr/>
        <p:txBody>
          <a:bodyPr/>
          <a:lstStyle/>
          <a:p>
            <a:r>
              <a:rPr lang="en-US" dirty="0"/>
              <a:t>OVERVIEW: APOSTLE TO APOSTATE PATTERN</a:t>
            </a:r>
          </a:p>
        </p:txBody>
      </p:sp>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838200" y="1690688"/>
            <a:ext cx="10515600" cy="4802187"/>
          </a:xfrm>
        </p:spPr>
        <p:txBody>
          <a:bodyPr>
            <a:normAutofit fontScale="62500" lnSpcReduction="20000"/>
          </a:bodyPr>
          <a:lstStyle/>
          <a:p>
            <a:r>
              <a:rPr lang="en-US" dirty="0"/>
              <a:t>1</a:t>
            </a:r>
            <a:r>
              <a:rPr lang="en-US" baseline="30000" dirty="0"/>
              <a:t>ST</a:t>
            </a:r>
            <a:r>
              <a:rPr lang="en-US" dirty="0"/>
              <a:t> CENTURY CONTINUITY AS ANALYSIS HAS SHORTCOMING</a:t>
            </a:r>
          </a:p>
          <a:p>
            <a:r>
              <a:rPr lang="en-US" dirty="0"/>
              <a:t>SINGLE POINT ANALYSIS IS WRONG WITH SERIAL DILUTION</a:t>
            </a:r>
          </a:p>
          <a:p>
            <a:r>
              <a:rPr lang="en-US" dirty="0"/>
              <a:t>BRO. DAVID HARRELL’S SECT-TO-DENOMINATION PROCESS</a:t>
            </a:r>
          </a:p>
          <a:p>
            <a:r>
              <a:rPr lang="en-US" dirty="0"/>
              <a:t>CHURCH HISTORY TOPICAL-CHRONOLOGICAL THREADLINE </a:t>
            </a:r>
          </a:p>
          <a:p>
            <a:r>
              <a:rPr lang="en-US" dirty="0"/>
              <a:t>EXEGETICAL THEOLOGY IS VERSE-PASSAGE-STORY ANALYSIS</a:t>
            </a:r>
          </a:p>
          <a:p>
            <a:r>
              <a:rPr lang="en-US" dirty="0"/>
              <a:t>BIBLICAL THEOLOGY IS CROSS DISPENSATIONAL TOPIC ANALYSIS</a:t>
            </a:r>
          </a:p>
          <a:p>
            <a:r>
              <a:rPr lang="en-US" dirty="0"/>
              <a:t>HOMILECTICAL THEOLOGY: CONTEXTUALIZATION &amp; APPLICATION</a:t>
            </a:r>
          </a:p>
          <a:p>
            <a:r>
              <a:rPr lang="en-US" dirty="0"/>
              <a:t>SYSTEMATIC/PRACTICAL THEOLOGY: ORTHODOXY/ORTHOPRAXY </a:t>
            </a:r>
          </a:p>
          <a:p>
            <a:r>
              <a:rPr lang="en-US" dirty="0"/>
              <a:t>HISTORICAL THEOLOGY IN W. LINEAR &amp; E. CIRCULAR TIME ANALYSIS</a:t>
            </a:r>
          </a:p>
          <a:p>
            <a:r>
              <a:rPr lang="en-US" dirty="0"/>
              <a:t>DEBATE SOCIETY W/ ACTION GROUP: DOCTRINE MORPHS DOGMA</a:t>
            </a:r>
          </a:p>
          <a:p>
            <a:r>
              <a:rPr lang="en-US" dirty="0"/>
              <a:t>DOCTRINE VERSUS DOGMA H.T. IN “BIG T” TRADITIONAL PRACTICE</a:t>
            </a:r>
          </a:p>
          <a:p>
            <a:r>
              <a:rPr lang="en-US" dirty="0"/>
              <a:t>DOCTRINE VERSUS DOGMA H.T. IN “little t” TRADITIONAL THOUGHT</a:t>
            </a:r>
          </a:p>
          <a:p>
            <a:r>
              <a:rPr lang="en-US" dirty="0"/>
              <a:t>TWO SCHOOLS OF LATE JEWISH THEOLOGY</a:t>
            </a:r>
          </a:p>
          <a:p>
            <a:r>
              <a:rPr lang="en-US" dirty="0"/>
              <a:t>Babylonian </a:t>
            </a:r>
            <a:r>
              <a:rPr lang="en-US" dirty="0" err="1"/>
              <a:t>Expatriot</a:t>
            </a:r>
            <a:r>
              <a:rPr lang="en-US" dirty="0"/>
              <a:t> Influence @Antioch</a:t>
            </a:r>
          </a:p>
          <a:p>
            <a:r>
              <a:rPr lang="en-US" dirty="0"/>
              <a:t>Hellenistic Greek Influence @Alexandria</a:t>
            </a:r>
          </a:p>
          <a:p>
            <a:endParaRPr lang="en-US" dirty="0"/>
          </a:p>
          <a:p>
            <a:endParaRPr lang="en-US" dirty="0"/>
          </a:p>
        </p:txBody>
      </p:sp>
      <p:pic>
        <p:nvPicPr>
          <p:cNvPr id="6" name="Picture 5">
            <a:extLst>
              <a:ext uri="{FF2B5EF4-FFF2-40B4-BE49-F238E27FC236}">
                <a16:creationId xmlns:a16="http://schemas.microsoft.com/office/drawing/2014/main" id="{FE2CAF32-246E-47DC-A5B6-6F2D077F5D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970" y="1500554"/>
            <a:ext cx="4204676" cy="4923692"/>
          </a:xfrm>
          <a:prstGeom prst="rect">
            <a:avLst/>
          </a:prstGeom>
        </p:spPr>
      </p:pic>
      <p:sp>
        <p:nvSpPr>
          <p:cNvPr id="5" name="WordArt 10">
            <a:extLst>
              <a:ext uri="{FF2B5EF4-FFF2-40B4-BE49-F238E27FC236}">
                <a16:creationId xmlns:a16="http://schemas.microsoft.com/office/drawing/2014/main" id="{DDDBCB6F-A431-4257-9EE7-E25699B4D612}"/>
              </a:ext>
            </a:extLst>
          </p:cNvPr>
          <p:cNvSpPr>
            <a:spLocks noChangeArrowheads="1" noChangeShapeType="1" noTextEdit="1"/>
          </p:cNvSpPr>
          <p:nvPr/>
        </p:nvSpPr>
        <p:spPr bwMode="auto">
          <a:xfrm>
            <a:off x="7956061" y="3016251"/>
            <a:ext cx="4407877" cy="2341195"/>
          </a:xfrm>
          <a:prstGeom prst="rect">
            <a:avLst/>
          </a:prstGeom>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Authority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Ambiguity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707070"/>
                    </a:gs>
                    <a:gs pos="50000">
                      <a:srgbClr val="FFFFFF"/>
                    </a:gs>
                    <a:gs pos="100000">
                      <a:srgbClr val="707070"/>
                    </a:gs>
                  </a:gsLst>
                  <a:lin ang="2700000" scaled="1"/>
                </a:gradFill>
                <a:effectLst/>
                <a:uLnTx/>
                <a:uFillTx/>
                <a:latin typeface="Impact"/>
                <a:ea typeface="+mn-ea"/>
                <a:cs typeface="+mn-cs"/>
              </a:rPr>
              <a:t> ACCEPTANCE</a:t>
            </a:r>
          </a:p>
        </p:txBody>
      </p:sp>
    </p:spTree>
    <p:extLst>
      <p:ext uri="{BB962C8B-B14F-4D97-AF65-F5344CB8AC3E}">
        <p14:creationId xmlns:p14="http://schemas.microsoft.com/office/powerpoint/2010/main" val="370420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0" fill="hold"/>
                                        <p:tgtEl>
                                          <p:spTgt spid="5"/>
                                        </p:tgtEl>
                                        <p:attrNameLst>
                                          <p:attrName>ppt_w</p:attrName>
                                        </p:attrNameLst>
                                      </p:cBhvr>
                                      <p:tavLst>
                                        <p:tav tm="0" fmla="#ppt_w*sin(2.5*pi*$)">
                                          <p:val>
                                            <p:fltVal val="0"/>
                                          </p:val>
                                        </p:tav>
                                        <p:tav tm="100000">
                                          <p:val>
                                            <p:fltVal val="1"/>
                                          </p:val>
                                        </p:tav>
                                      </p:tavLst>
                                    </p:anim>
                                    <p:anim calcmode="lin" valueType="num">
                                      <p:cBhvr>
                                        <p:cTn id="13"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5666" name="Picture 2" descr="I:\DEPTCOMM\Zamcomm\Jody\ChartsEPS\40copy.jpg"/>
          <p:cNvPicPr>
            <a:picLocks noChangeAspect="1" noChangeArrowheads="1"/>
          </p:cNvPicPr>
          <p:nvPr/>
        </p:nvPicPr>
        <p:blipFill>
          <a:blip r:embed="rId3" cstate="print"/>
          <a:srcRect/>
          <a:stretch>
            <a:fillRect/>
          </a:stretch>
        </p:blipFill>
        <p:spPr bwMode="auto">
          <a:xfrm>
            <a:off x="3089275" y="0"/>
            <a:ext cx="6013450" cy="6858000"/>
          </a:xfrm>
          <a:prstGeom prst="rect">
            <a:avLst/>
          </a:prstGeom>
          <a:noFill/>
        </p:spPr>
      </p:pic>
      <p:sp>
        <p:nvSpPr>
          <p:cNvPr id="1265667" name="Text Box 3"/>
          <p:cNvSpPr txBox="1">
            <a:spLocks noChangeArrowheads="1"/>
          </p:cNvSpPr>
          <p:nvPr/>
        </p:nvSpPr>
        <p:spPr bwMode="auto">
          <a:xfrm>
            <a:off x="1498600" y="6172200"/>
            <a:ext cx="9169400" cy="457200"/>
          </a:xfrm>
          <a:prstGeom prst="rect">
            <a:avLst/>
          </a:prstGeom>
          <a:solidFill>
            <a:srgbClr val="FFFFFF"/>
          </a:solidFill>
          <a:ln w="9525">
            <a:no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660033"/>
                </a:solidFill>
                <a:effectLst>
                  <a:outerShdw blurRad="38100" dist="38100" dir="2700000" algn="tl">
                    <a:srgbClr val="C0C0C0"/>
                  </a:outerShdw>
                </a:effectLst>
                <a:uLnTx/>
                <a:uFillTx/>
                <a:latin typeface="Calligrapher" pitchFamily="2" charset="0"/>
                <a:ea typeface="+mn-ea"/>
                <a:cs typeface="+mn-cs"/>
              </a:rPr>
              <a:t>Personal Behavior Was Under Close Scrutiny For Three Years!</a:t>
            </a:r>
          </a:p>
        </p:txBody>
      </p:sp>
    </p:spTree>
    <p:extLst>
      <p:ext uri="{BB962C8B-B14F-4D97-AF65-F5344CB8AC3E}">
        <p14:creationId xmlns:p14="http://schemas.microsoft.com/office/powerpoint/2010/main" val="61217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265667">
                                            <p:txEl>
                                              <p:pRg st="0" end="0"/>
                                            </p:txEl>
                                          </p:spTgt>
                                        </p:tgtEl>
                                        <p:attrNameLst>
                                          <p:attrName>style.visibility</p:attrName>
                                        </p:attrNameLst>
                                      </p:cBhvr>
                                      <p:to>
                                        <p:strVal val="visible"/>
                                      </p:to>
                                    </p:set>
                                    <p:anim calcmode="lin" valueType="num">
                                      <p:cBhvr additive="base">
                                        <p:cTn id="7" dur="300" fill="hold"/>
                                        <p:tgtEl>
                                          <p:spTgt spid="126566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26566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67"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78B3-FAD2-4D01-B7AB-DFFF3845024A}"/>
              </a:ext>
            </a:extLst>
          </p:cNvPr>
          <p:cNvSpPr>
            <a:spLocks noGrp="1"/>
          </p:cNvSpPr>
          <p:nvPr>
            <p:ph type="title"/>
          </p:nvPr>
        </p:nvSpPr>
        <p:spPr>
          <a:xfrm>
            <a:off x="838200" y="158621"/>
            <a:ext cx="10515600" cy="989044"/>
          </a:xfrm>
        </p:spPr>
        <p:txBody>
          <a:bodyPr/>
          <a:lstStyle/>
          <a:p>
            <a:r>
              <a:rPr lang="en-US" dirty="0"/>
              <a:t>OVERVIEW: APOSTLE TO APOSTATE PATTERN</a:t>
            </a:r>
          </a:p>
        </p:txBody>
      </p:sp>
      <p:sp>
        <p:nvSpPr>
          <p:cNvPr id="3" name="Content Placeholder 2">
            <a:extLst>
              <a:ext uri="{FF2B5EF4-FFF2-40B4-BE49-F238E27FC236}">
                <a16:creationId xmlns:a16="http://schemas.microsoft.com/office/drawing/2014/main" id="{19040182-9CED-4163-B9F4-93745AE5E9D7}"/>
              </a:ext>
            </a:extLst>
          </p:cNvPr>
          <p:cNvSpPr>
            <a:spLocks noGrp="1"/>
          </p:cNvSpPr>
          <p:nvPr>
            <p:ph idx="1"/>
          </p:nvPr>
        </p:nvSpPr>
        <p:spPr>
          <a:xfrm>
            <a:off x="989814" y="1147666"/>
            <a:ext cx="10363986" cy="5486400"/>
          </a:xfrm>
        </p:spPr>
        <p:txBody>
          <a:bodyPr>
            <a:normAutofit fontScale="92500" lnSpcReduction="10000"/>
          </a:bodyPr>
          <a:lstStyle/>
          <a:p>
            <a:r>
              <a:rPr lang="en-US" dirty="0"/>
              <a:t>EARLY ERROR A RESULT OF ONGOING GREEK INFLUENCE</a:t>
            </a:r>
          </a:p>
          <a:p>
            <a:r>
              <a:rPr lang="en-US" dirty="0"/>
              <a:t>EXEGETES, DOGMATISTS &amp; APOLOGISTS; POLEMICS &amp; IRENICS</a:t>
            </a:r>
          </a:p>
          <a:p>
            <a:r>
              <a:rPr lang="en-US" dirty="0"/>
              <a:t>FULLTIME FUNCTIONAL SEPARATION &amp; PROFESSIONAL CLERGY</a:t>
            </a:r>
          </a:p>
          <a:p>
            <a:r>
              <a:rPr lang="en-US" dirty="0"/>
              <a:t>ACADEMY EDUCATION &amp; SEMINARY SYSTEMS STUDY</a:t>
            </a:r>
          </a:p>
          <a:p>
            <a:r>
              <a:rPr lang="en-US" b="1" dirty="0"/>
              <a:t>NICOLAITAN DOCTRINE MORPHS INTO LIBERTINE GNOSTIC</a:t>
            </a:r>
          </a:p>
          <a:p>
            <a:r>
              <a:rPr lang="en-US" b="1" dirty="0"/>
              <a:t>EARLY ERROR AN OUTCOME OF ONGOING GNOSTIC DEBATE</a:t>
            </a:r>
          </a:p>
          <a:p>
            <a:r>
              <a:rPr lang="en-US" b="1" dirty="0"/>
              <a:t>CONTROLING GNOSTICS BY CREATING CHURCH HIERARCHY </a:t>
            </a:r>
          </a:p>
          <a:p>
            <a:r>
              <a:rPr lang="en-US" b="1" dirty="0"/>
              <a:t>COMBATING GNOSTICS BY COUNCILS, CANONS, &amp; CREEDS</a:t>
            </a:r>
          </a:p>
          <a:p>
            <a:r>
              <a:rPr lang="en-US" dirty="0"/>
              <a:t>EMPIRE WIDE PAGAN PERSECUTION IN THIRD CENTURY</a:t>
            </a:r>
          </a:p>
          <a:p>
            <a:r>
              <a:rPr lang="en-US" dirty="0"/>
              <a:t>NOTE: Auricular (Readmission) Confession to Decius Martyrs</a:t>
            </a:r>
          </a:p>
          <a:p>
            <a:r>
              <a:rPr lang="en-US" dirty="0"/>
              <a:t>EUSEBIUS @Caesarea: Chiliast Eschatology Major Viewpoint</a:t>
            </a:r>
          </a:p>
          <a:p>
            <a:r>
              <a:rPr lang="en-US" dirty="0"/>
              <a:t>FOURTH CENTURY &amp; DARK AGE: REFORMERS RESET POINT</a:t>
            </a:r>
          </a:p>
          <a:p>
            <a:pPr marL="0" indent="0">
              <a:buNone/>
            </a:pPr>
            <a:endParaRPr lang="en-US" dirty="0"/>
          </a:p>
          <a:p>
            <a:endParaRPr lang="en-US" dirty="0"/>
          </a:p>
        </p:txBody>
      </p:sp>
    </p:spTree>
    <p:extLst>
      <p:ext uri="{BB962C8B-B14F-4D97-AF65-F5344CB8AC3E}">
        <p14:creationId xmlns:p14="http://schemas.microsoft.com/office/powerpoint/2010/main" val="9856955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p:txBody>
          <a:bodyPr/>
          <a:lstStyle/>
          <a:p>
            <a:r>
              <a:rPr lang="en-US"/>
              <a:t>The Filioque Controversy</a:t>
            </a:r>
          </a:p>
        </p:txBody>
      </p:sp>
      <p:sp>
        <p:nvSpPr>
          <p:cNvPr id="260102" name="Rectangle 6"/>
          <p:cNvSpPr>
            <a:spLocks noGrp="1" noChangeArrowheads="1"/>
          </p:cNvSpPr>
          <p:nvPr>
            <p:ph type="body" idx="1"/>
          </p:nvPr>
        </p:nvSpPr>
        <p:spPr/>
        <p:txBody>
          <a:bodyPr/>
          <a:lstStyle/>
          <a:p>
            <a:pPr lvl="1"/>
            <a:r>
              <a:rPr lang="en-US" b="1" dirty="0"/>
              <a:t>Eastern Christians recited,</a:t>
            </a:r>
            <a:r>
              <a:rPr lang="en-US" dirty="0"/>
              <a:t> “The Holy Spirit … proceeds from the Father.”</a:t>
            </a:r>
          </a:p>
          <a:p>
            <a:pPr lvl="1"/>
            <a:r>
              <a:rPr lang="en-US" b="1" dirty="0"/>
              <a:t>Western Christians recited,</a:t>
            </a:r>
            <a:r>
              <a:rPr lang="en-US" dirty="0"/>
              <a:t> “The Holy Spirit … proceeds from the Father </a:t>
            </a:r>
            <a:r>
              <a:rPr lang="en-US" i="1" dirty="0"/>
              <a:t>and the Son</a:t>
            </a:r>
            <a:r>
              <a:rPr lang="en-US" dirty="0"/>
              <a:t>.”</a:t>
            </a:r>
          </a:p>
        </p:txBody>
      </p:sp>
      <p:sp>
        <p:nvSpPr>
          <p:cNvPr id="4" name="Rectangle 3">
            <a:hlinkClick r:id="rId4" action="ppaction://hlinkfile"/>
          </p:cNvPr>
          <p:cNvSpPr/>
          <p:nvPr/>
        </p:nvSpPr>
        <p:spPr>
          <a:xfrm>
            <a:off x="1348033" y="3073138"/>
            <a:ext cx="10843967" cy="3795078"/>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THE ABSOLUTE TRUTH IS THAT BOTH CHURCHES WERE VERY WRONG.</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NEITHER SON NOR SPIRIT WERE LIKE ANGELS OF SPECIAL CREATION, &amp; NEITHER PROCEEDED FROM GOD. </a:t>
            </a:r>
          </a:p>
        </p:txBody>
      </p:sp>
    </p:spTree>
    <p:extLst>
      <p:ext uri="{BB962C8B-B14F-4D97-AF65-F5344CB8AC3E}">
        <p14:creationId xmlns:p14="http://schemas.microsoft.com/office/powerpoint/2010/main" val="7309891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0101" name="Rectangle 5"/>
          <p:cNvSpPr>
            <a:spLocks noGrp="1" noChangeArrowheads="1"/>
          </p:cNvSpPr>
          <p:nvPr>
            <p:ph type="title"/>
          </p:nvPr>
        </p:nvSpPr>
        <p:spPr>
          <a:xfrm>
            <a:off x="1905000" y="76200"/>
            <a:ext cx="8610600" cy="609600"/>
          </a:xfrm>
        </p:spPr>
        <p:txBody>
          <a:bodyPr/>
          <a:lstStyle/>
          <a:p>
            <a:r>
              <a:rPr lang="en-US" dirty="0"/>
              <a:t> From Origen A False Controversy</a:t>
            </a:r>
          </a:p>
        </p:txBody>
      </p:sp>
      <p:sp>
        <p:nvSpPr>
          <p:cNvPr id="260102" name="Rectangle 6"/>
          <p:cNvSpPr>
            <a:spLocks noGrp="1" noChangeArrowheads="1"/>
          </p:cNvSpPr>
          <p:nvPr>
            <p:ph type="body" idx="1"/>
          </p:nvPr>
        </p:nvSpPr>
        <p:spPr>
          <a:xfrm>
            <a:off x="1583703" y="1489435"/>
            <a:ext cx="9084297" cy="5368565"/>
          </a:xfrm>
        </p:spPr>
        <p:txBody>
          <a:bodyPr/>
          <a:lstStyle/>
          <a:p>
            <a:pPr lvl="1"/>
            <a:r>
              <a:rPr lang="en-US" sz="5400" dirty="0"/>
              <a:t>Churches in western Europe had added the word </a:t>
            </a:r>
            <a:r>
              <a:rPr lang="en-US" sz="5400" b="1" i="1" dirty="0" err="1"/>
              <a:t>filioque</a:t>
            </a:r>
            <a:r>
              <a:rPr lang="en-US" sz="5400" b="1" dirty="0"/>
              <a:t> (“and the Son”) </a:t>
            </a:r>
            <a:r>
              <a:rPr lang="en-US" sz="5400" dirty="0"/>
              <a:t>to the Nicene Creed in the AD 500s</a:t>
            </a:r>
          </a:p>
        </p:txBody>
      </p:sp>
      <p:sp>
        <p:nvSpPr>
          <p:cNvPr id="4" name="Rectangle 3"/>
          <p:cNvSpPr/>
          <p:nvPr/>
        </p:nvSpPr>
        <p:spPr>
          <a:xfrm flipH="1">
            <a:off x="1357457" y="886120"/>
            <a:ext cx="10834542" cy="6186309"/>
          </a:xfrm>
          <a:prstGeom prst="rect">
            <a:avLst/>
          </a:prstGeom>
          <a:solidFill>
            <a:srgbClr val="FF0000"/>
          </a:solid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rPr>
              <a:t>Origen believed that God the Father, the Christ logos,  and the Holy Spirit represent three aspects of the godhead.  He thought of them as having a hierarchical relationship;  that is,  the Father generates the Son,  who generates the Holy Spirit.  The image he liked to use was an eternal torch,  one lighting the other.  That effort [book Timaeus] was to reconcile Christian thought with the three realities of Plato.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sng"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Storybook" pitchFamily="2" charset="0"/>
              <a:ea typeface="ＭＳ Ｐゴシック"/>
              <a:cs typeface="+mn-cs"/>
            </a:endParaRPr>
          </a:p>
        </p:txBody>
      </p:sp>
    </p:spTree>
    <p:extLst>
      <p:ext uri="{BB962C8B-B14F-4D97-AF65-F5344CB8AC3E}">
        <p14:creationId xmlns:p14="http://schemas.microsoft.com/office/powerpoint/2010/main" val="467045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mph" presetSubtype="0" fill="hold" grpId="0" nodeType="clickEffect">
                                  <p:stCondLst>
                                    <p:cond delay="0"/>
                                  </p:stCondLst>
                                  <p:iterate type="lt">
                                    <p:tmPct val="10000"/>
                                  </p:iterate>
                                  <p:childTnLst>
                                    <p:set>
                                      <p:cBhvr override="childStyle">
                                        <p:cTn id="6" dur="500" autoRev="1" fill="hold"/>
                                        <p:tgtEl>
                                          <p:spTgt spid="260101"/>
                                        </p:tgtEl>
                                        <p:attrNameLst>
                                          <p:attrName>style.color</p:attrName>
                                        </p:attrNameLst>
                                      </p:cBhvr>
                                      <p:to>
                                        <p:clrVal>
                                          <a:schemeClr val="accent2"/>
                                        </p:clrVal>
                                      </p:to>
                                    </p:set>
                                    <p:set>
                                      <p:cBhvr>
                                        <p:cTn id="7" dur="500" autoRev="1" fill="hold"/>
                                        <p:tgtEl>
                                          <p:spTgt spid="260101"/>
                                        </p:tgtEl>
                                        <p:attrNameLst>
                                          <p:attrName>fillcolor</p:attrName>
                                        </p:attrNameLst>
                                      </p:cBhvr>
                                      <p:to>
                                        <p:clrVal>
                                          <a:schemeClr val="accent2"/>
                                        </p:clrVal>
                                      </p:to>
                                    </p:set>
                                    <p:set>
                                      <p:cBhvr>
                                        <p:cTn id="8" dur="500" autoRev="1" fill="hold"/>
                                        <p:tgtEl>
                                          <p:spTgt spid="260101"/>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3"/>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1" grpId="0"/>
      <p:bldP spid="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51A38-5609-490F-ABAD-D7D56996B809}"/>
              </a:ext>
            </a:extLst>
          </p:cNvPr>
          <p:cNvSpPr>
            <a:spLocks noGrp="1"/>
          </p:cNvSpPr>
          <p:nvPr>
            <p:ph type="title"/>
          </p:nvPr>
        </p:nvSpPr>
        <p:spPr>
          <a:xfrm>
            <a:off x="838200" y="188537"/>
            <a:ext cx="10515600" cy="619985"/>
          </a:xfrm>
        </p:spPr>
        <p:txBody>
          <a:bodyPr>
            <a:normAutofit fontScale="90000"/>
          </a:bodyPr>
          <a:lstStyle/>
          <a:p>
            <a:r>
              <a:rPr lang="en-US" dirty="0"/>
              <a:t>OVERVIEW: APOSTLE TO APOSTATE PATTERN</a:t>
            </a:r>
          </a:p>
        </p:txBody>
      </p:sp>
      <p:sp>
        <p:nvSpPr>
          <p:cNvPr id="3" name="Content Placeholder 2">
            <a:extLst>
              <a:ext uri="{FF2B5EF4-FFF2-40B4-BE49-F238E27FC236}">
                <a16:creationId xmlns:a16="http://schemas.microsoft.com/office/drawing/2014/main" id="{3728E4DC-D90D-40FF-9086-D7078CA538A3}"/>
              </a:ext>
            </a:extLst>
          </p:cNvPr>
          <p:cNvSpPr>
            <a:spLocks noGrp="1"/>
          </p:cNvSpPr>
          <p:nvPr>
            <p:ph idx="1"/>
          </p:nvPr>
        </p:nvSpPr>
        <p:spPr>
          <a:xfrm>
            <a:off x="970960" y="808522"/>
            <a:ext cx="10382839" cy="5860942"/>
          </a:xfrm>
        </p:spPr>
        <p:txBody>
          <a:bodyPr>
            <a:normAutofit fontScale="62500" lnSpcReduction="20000"/>
          </a:bodyPr>
          <a:lstStyle/>
          <a:p>
            <a:r>
              <a:rPr lang="en-US" dirty="0"/>
              <a:t>2 CHRISTIAN SCHOOLS OF BIBLE INTERPRETATION</a:t>
            </a:r>
          </a:p>
          <a:p>
            <a:r>
              <a:rPr lang="en-US" dirty="0"/>
              <a:t>Antioch’s Historical &amp; Alexandrian Allegorical</a:t>
            </a:r>
          </a:p>
          <a:p>
            <a:r>
              <a:rPr lang="en-US" dirty="0"/>
              <a:t>Typological-Allegorical @O.T. Type &amp; Anti-type</a:t>
            </a:r>
          </a:p>
          <a:p>
            <a:r>
              <a:rPr lang="en-US" dirty="0"/>
              <a:t>Typological-Allegorical @Redemptive Archetype</a:t>
            </a:r>
          </a:p>
          <a:p>
            <a:r>
              <a:rPr lang="en-US" dirty="0"/>
              <a:t>Adopted Aristotle’s Thesis - Anti-Thesis Dialectic</a:t>
            </a:r>
          </a:p>
          <a:p>
            <a:r>
              <a:rPr lang="en-US" dirty="0"/>
              <a:t>ILLUSTRATION: Alexandria’s Origen @Purgatory</a:t>
            </a:r>
          </a:p>
          <a:p>
            <a:r>
              <a:rPr lang="en-US" dirty="0"/>
              <a:t>ORIGINAL ERROR @ORIGINAL INHERENT SIN</a:t>
            </a:r>
          </a:p>
          <a:p>
            <a:r>
              <a:rPr lang="en-US" dirty="0"/>
              <a:t>CHANGES IN ORGANIZATION &amp; BROTHERHOOD</a:t>
            </a:r>
          </a:p>
          <a:p>
            <a:r>
              <a:rPr lang="en-US" dirty="0"/>
              <a:t>CHANGES IN ASSEMBLY &amp; AUDITORIUMS</a:t>
            </a:r>
          </a:p>
          <a:p>
            <a:r>
              <a:rPr lang="en-US" dirty="0"/>
              <a:t>ILLUSTRATION: Return of the </a:t>
            </a:r>
            <a:r>
              <a:rPr lang="en-US" dirty="0" err="1"/>
              <a:t>Mose’s</a:t>
            </a:r>
            <a:r>
              <a:rPr lang="en-US" dirty="0"/>
              <a:t> Seat </a:t>
            </a:r>
          </a:p>
          <a:p>
            <a:r>
              <a:rPr lang="en-US" dirty="0"/>
              <a:t>CHANGES IN PARTICIPATORY WORSHIP</a:t>
            </a:r>
          </a:p>
          <a:p>
            <a:r>
              <a:rPr lang="en-US" dirty="0"/>
              <a:t>ILLUSTRATION: Memorial of the “</a:t>
            </a:r>
            <a:r>
              <a:rPr lang="en-US" dirty="0" err="1"/>
              <a:t>Missa</a:t>
            </a:r>
            <a:r>
              <a:rPr lang="en-US" dirty="0"/>
              <a:t>”</a:t>
            </a:r>
          </a:p>
          <a:p>
            <a:r>
              <a:rPr lang="en-US" dirty="0"/>
              <a:t>CHANGES IN PARTICIPATORY THEOLOGY </a:t>
            </a:r>
          </a:p>
          <a:p>
            <a:r>
              <a:rPr lang="en-US" dirty="0"/>
              <a:t>ILLUSTRATION: Catechetical Preparation</a:t>
            </a:r>
          </a:p>
          <a:p>
            <a:r>
              <a:rPr lang="en-US" b="1" dirty="0"/>
              <a:t>EARLY ERROR BUILT ON THREE FALSE ASSUMPTIONS</a:t>
            </a:r>
          </a:p>
          <a:p>
            <a:r>
              <a:rPr lang="en-US" dirty="0"/>
              <a:t>#1 Assumption: Paul Convert Clement Received As Apostle</a:t>
            </a:r>
          </a:p>
          <a:p>
            <a:r>
              <a:rPr lang="en-US" b="1" dirty="0">
                <a:solidFill>
                  <a:srgbClr val="C00000"/>
                </a:solidFill>
                <a:effectLst>
                  <a:outerShdw blurRad="38100" dist="38100" dir="2700000" algn="tl">
                    <a:srgbClr val="000000">
                      <a:alpha val="43137"/>
                    </a:srgbClr>
                  </a:outerShdw>
                </a:effectLst>
              </a:rPr>
              <a:t>#2 Assumption: Origen Explains Trinity Concept Sequential</a:t>
            </a:r>
          </a:p>
          <a:p>
            <a:r>
              <a:rPr lang="en-US" dirty="0"/>
              <a:t>#3 Assumption: Irenaeus Portrays Jesus Mother @Anti-Eve</a:t>
            </a:r>
          </a:p>
          <a:p>
            <a:endParaRPr lang="en-US" dirty="0"/>
          </a:p>
        </p:txBody>
      </p:sp>
    </p:spTree>
    <p:extLst>
      <p:ext uri="{BB962C8B-B14F-4D97-AF65-F5344CB8AC3E}">
        <p14:creationId xmlns:p14="http://schemas.microsoft.com/office/powerpoint/2010/main" val="191549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16" end="16"/>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6BCA-26B6-4A89-9F62-95057C3E5911}"/>
              </a:ext>
            </a:extLst>
          </p:cNvPr>
          <p:cNvSpPr>
            <a:spLocks noGrp="1"/>
          </p:cNvSpPr>
          <p:nvPr>
            <p:ph type="title"/>
          </p:nvPr>
        </p:nvSpPr>
        <p:spPr>
          <a:xfrm>
            <a:off x="838200" y="377072"/>
            <a:ext cx="10515600" cy="961534"/>
          </a:xfrm>
        </p:spPr>
        <p:txBody>
          <a:bodyPr>
            <a:normAutofit fontScale="90000"/>
          </a:bodyPr>
          <a:lstStyle/>
          <a:p>
            <a:r>
              <a:rPr lang="en-US" dirty="0"/>
              <a:t>OVERVIEW:  APOSTLE TO APOSTATE PATTERN</a:t>
            </a:r>
            <a:br>
              <a:rPr lang="en-US" dirty="0"/>
            </a:br>
            <a:r>
              <a:rPr lang="en-US" dirty="0"/>
              <a:t>Christology Debate: </a:t>
            </a:r>
            <a:r>
              <a:rPr lang="en-US" dirty="0" err="1"/>
              <a:t>Theoanthropic</a:t>
            </a:r>
            <a:r>
              <a:rPr lang="en-US" dirty="0"/>
              <a:t> Gnosticism</a:t>
            </a:r>
          </a:p>
        </p:txBody>
      </p:sp>
      <p:sp>
        <p:nvSpPr>
          <p:cNvPr id="3" name="Content Placeholder 2">
            <a:extLst>
              <a:ext uri="{FF2B5EF4-FFF2-40B4-BE49-F238E27FC236}">
                <a16:creationId xmlns:a16="http://schemas.microsoft.com/office/drawing/2014/main" id="{FCC7C1A9-41A8-49B6-BA03-B42477A6FD3D}"/>
              </a:ext>
            </a:extLst>
          </p:cNvPr>
          <p:cNvSpPr>
            <a:spLocks noGrp="1"/>
          </p:cNvSpPr>
          <p:nvPr>
            <p:ph idx="1"/>
          </p:nvPr>
        </p:nvSpPr>
        <p:spPr>
          <a:xfrm>
            <a:off x="952106" y="1762812"/>
            <a:ext cx="10401693" cy="4958499"/>
          </a:xfrm>
        </p:spPr>
        <p:txBody>
          <a:bodyPr>
            <a:normAutofit/>
          </a:bodyPr>
          <a:lstStyle/>
          <a:p>
            <a:r>
              <a:rPr lang="en-US" dirty="0" err="1"/>
              <a:t>Ebonites</a:t>
            </a:r>
            <a:endParaRPr lang="en-US" dirty="0"/>
          </a:p>
          <a:p>
            <a:r>
              <a:rPr lang="en-US" dirty="0" err="1"/>
              <a:t>Processionists</a:t>
            </a:r>
            <a:endParaRPr lang="en-US" dirty="0"/>
          </a:p>
          <a:p>
            <a:r>
              <a:rPr lang="en-US" dirty="0"/>
              <a:t>Subordinationism</a:t>
            </a:r>
          </a:p>
          <a:p>
            <a:r>
              <a:rPr lang="en-US" dirty="0"/>
              <a:t>Monarchianism</a:t>
            </a:r>
          </a:p>
          <a:p>
            <a:r>
              <a:rPr lang="en-US" dirty="0" err="1"/>
              <a:t>Cerinthianism</a:t>
            </a:r>
            <a:endParaRPr lang="en-US" dirty="0"/>
          </a:p>
          <a:p>
            <a:r>
              <a:rPr lang="en-US" dirty="0" err="1"/>
              <a:t>Adoptionism</a:t>
            </a:r>
            <a:endParaRPr lang="en-US" dirty="0"/>
          </a:p>
          <a:p>
            <a:r>
              <a:rPr lang="en-US" dirty="0"/>
              <a:t>Modalism</a:t>
            </a:r>
          </a:p>
          <a:p>
            <a:r>
              <a:rPr lang="en-US" dirty="0"/>
              <a:t>Sabellianism</a:t>
            </a:r>
          </a:p>
          <a:p>
            <a:r>
              <a:rPr lang="en-US" dirty="0" err="1"/>
              <a:t>Patripassianism</a:t>
            </a:r>
            <a:endParaRPr lang="en-US" dirty="0"/>
          </a:p>
        </p:txBody>
      </p:sp>
    </p:spTree>
    <p:extLst>
      <p:ext uri="{BB962C8B-B14F-4D97-AF65-F5344CB8AC3E}">
        <p14:creationId xmlns:p14="http://schemas.microsoft.com/office/powerpoint/2010/main" val="37037746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ligiOn.jpg"/>
          <p:cNvPicPr>
            <a:picLocks noChangeAspect="1"/>
          </p:cNvPicPr>
          <p:nvPr/>
        </p:nvPicPr>
        <p:blipFill>
          <a:blip r:embed="rId2" cstate="print"/>
          <a:stretch>
            <a:fillRect/>
          </a:stretch>
        </p:blipFill>
        <p:spPr>
          <a:xfrm>
            <a:off x="0" y="0"/>
            <a:ext cx="12192000" cy="6858000"/>
          </a:xfrm>
          <a:prstGeom prst="rect">
            <a:avLst/>
          </a:prstGeom>
        </p:spPr>
      </p:pic>
      <p:pic>
        <p:nvPicPr>
          <p:cNvPr id="3" name="Picture 2" descr="obit.bmp"/>
          <p:cNvPicPr>
            <a:picLocks noChangeAspect="1"/>
          </p:cNvPicPr>
          <p:nvPr/>
        </p:nvPicPr>
        <p:blipFill>
          <a:blip r:embed="rId3" cstate="print"/>
          <a:stretch>
            <a:fillRect/>
          </a:stretch>
        </p:blipFill>
        <p:spPr>
          <a:xfrm>
            <a:off x="0" y="0"/>
            <a:ext cx="12191999" cy="6858000"/>
          </a:xfrm>
          <a:prstGeom prst="rect">
            <a:avLst/>
          </a:prstGeom>
        </p:spPr>
      </p:pic>
    </p:spTree>
    <p:extLst>
      <p:ext uri="{BB962C8B-B14F-4D97-AF65-F5344CB8AC3E}">
        <p14:creationId xmlns:p14="http://schemas.microsoft.com/office/powerpoint/2010/main" val="289157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49538" name="Rectangle 2"/>
          <p:cNvSpPr>
            <a:spLocks noGrp="1" noChangeArrowheads="1"/>
          </p:cNvSpPr>
          <p:nvPr>
            <p:ph type="title"/>
          </p:nvPr>
        </p:nvSpPr>
        <p:spPr>
          <a:xfrm>
            <a:off x="2209800" y="381000"/>
            <a:ext cx="7772400" cy="533400"/>
          </a:xfrm>
          <a:solidFill>
            <a:srgbClr val="FFFFFF"/>
          </a:solidFill>
        </p:spPr>
        <p:txBody>
          <a:bodyPr/>
          <a:lstStyle/>
          <a:p>
            <a:r>
              <a:rPr lang="en-US" b="1">
                <a:effectLst>
                  <a:outerShdw blurRad="38100" dist="38100" dir="2700000" algn="tl">
                    <a:srgbClr val="C0C0C0"/>
                  </a:outerShdw>
                </a:effectLst>
              </a:rPr>
              <a:t>Explaining  Resurrection</a:t>
            </a:r>
          </a:p>
        </p:txBody>
      </p:sp>
      <p:sp>
        <p:nvSpPr>
          <p:cNvPr id="3649539" name="Rectangle 3"/>
          <p:cNvSpPr>
            <a:spLocks noGrp="1" noChangeArrowheads="1"/>
          </p:cNvSpPr>
          <p:nvPr>
            <p:ph type="body" idx="1"/>
          </p:nvPr>
        </p:nvSpPr>
        <p:spPr>
          <a:xfrm>
            <a:off x="2209800" y="1143000"/>
            <a:ext cx="7772400" cy="5486400"/>
          </a:xfrm>
          <a:solidFill>
            <a:srgbClr val="FFFFFF"/>
          </a:solidFill>
        </p:spPr>
        <p:txBody>
          <a:bodyPr/>
          <a:lstStyle/>
          <a:p>
            <a:pPr>
              <a:lnSpc>
                <a:spcPct val="90000"/>
              </a:lnSpc>
            </a:pPr>
            <a:r>
              <a:rPr lang="en-US" sz="3600" dirty="0">
                <a:effectLst>
                  <a:outerShdw blurRad="38100" dist="38100" dir="2700000" algn="tl">
                    <a:srgbClr val="C0C0C0"/>
                  </a:outerShdw>
                </a:effectLst>
              </a:rPr>
              <a:t>“Resurrection stands as an essential element of the biblical and historical witness of the Christian Community.  Without the resurrection,  Jesus is not the Living Lord but a dead person held in memory.  Without the resurrection,  God is not the God of the Living,  not the one who has the power to conquer death.  Without the </a:t>
            </a:r>
            <a:r>
              <a:rPr lang="en-US" sz="3600" b="1" dirty="0">
                <a:effectLst>
                  <a:outerShdw blurRad="38100" dist="38100" dir="2700000" algn="tl">
                    <a:srgbClr val="C0C0C0"/>
                  </a:outerShdw>
                </a:effectLst>
              </a:rPr>
              <a:t>resurrection</a:t>
            </a:r>
            <a:r>
              <a:rPr lang="en-US" sz="3600" dirty="0">
                <a:effectLst>
                  <a:outerShdw blurRad="38100" dist="38100" dir="2700000" algn="tl">
                    <a:srgbClr val="C0C0C0"/>
                  </a:outerShdw>
                </a:effectLst>
              </a:rPr>
              <a:t>,  humankind has no ultimate hope for the, ‘last enemy,’ death, wins.”</a:t>
            </a:r>
            <a:r>
              <a:rPr lang="en-US" b="1" dirty="0"/>
              <a:t> </a:t>
            </a:r>
            <a:r>
              <a:rPr lang="en-US" sz="2000" b="1" dirty="0"/>
              <a:t>– W. Willis</a:t>
            </a:r>
          </a:p>
        </p:txBody>
      </p:sp>
    </p:spTree>
    <p:extLst>
      <p:ext uri="{BB962C8B-B14F-4D97-AF65-F5344CB8AC3E}">
        <p14:creationId xmlns:p14="http://schemas.microsoft.com/office/powerpoint/2010/main" val="254854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649538">
                                            <p:txEl>
                                              <p:pRg st="0" end="0"/>
                                            </p:txEl>
                                          </p:spTgt>
                                        </p:tgtEl>
                                        <p:attrNameLst>
                                          <p:attrName>style.visibility</p:attrName>
                                        </p:attrNameLst>
                                      </p:cBhvr>
                                      <p:to>
                                        <p:strVal val="visible"/>
                                      </p:to>
                                    </p:set>
                                    <p:anim calcmode="lin" valueType="num">
                                      <p:cBhvr additive="base">
                                        <p:cTn id="7" dur="300" fill="hold"/>
                                        <p:tgtEl>
                                          <p:spTgt spid="36495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6495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iterate type="wd">
                                    <p:tmPct val="100000"/>
                                  </p:iterate>
                                  <p:childTnLst>
                                    <p:set>
                                      <p:cBhvr>
                                        <p:cTn id="12" dur="1" fill="hold">
                                          <p:stCondLst>
                                            <p:cond delay="0"/>
                                          </p:stCondLst>
                                        </p:cTn>
                                        <p:tgtEl>
                                          <p:spTgt spid="3649539">
                                            <p:txEl>
                                              <p:pRg st="0" end="0"/>
                                            </p:txEl>
                                          </p:spTgt>
                                        </p:tgtEl>
                                        <p:attrNameLst>
                                          <p:attrName>style.visibility</p:attrName>
                                        </p:attrNameLst>
                                      </p:cBhvr>
                                      <p:to>
                                        <p:strVal val="visible"/>
                                      </p:to>
                                    </p:set>
                                    <p:anim calcmode="lin" valueType="num">
                                      <p:cBhvr>
                                        <p:cTn id="13" dur="300" fill="hold"/>
                                        <p:tgtEl>
                                          <p:spTgt spid="3649539">
                                            <p:txEl>
                                              <p:pRg st="0" end="0"/>
                                            </p:txEl>
                                          </p:spTgt>
                                        </p:tgtEl>
                                        <p:attrNameLst>
                                          <p:attrName>ppt_w</p:attrName>
                                        </p:attrNameLst>
                                      </p:cBhvr>
                                      <p:tavLst>
                                        <p:tav tm="0">
                                          <p:val>
                                            <p:strVal val="4*#ppt_w"/>
                                          </p:val>
                                        </p:tav>
                                        <p:tav tm="100000">
                                          <p:val>
                                            <p:strVal val="#ppt_w"/>
                                          </p:val>
                                        </p:tav>
                                      </p:tavLst>
                                    </p:anim>
                                    <p:anim calcmode="lin" valueType="num">
                                      <p:cBhvr>
                                        <p:cTn id="14" dur="300" fill="hold"/>
                                        <p:tgtEl>
                                          <p:spTgt spid="3649539">
                                            <p:txEl>
                                              <p:pRg st="0" end="0"/>
                                            </p:txEl>
                                          </p:spTgt>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9538" grpId="0" build="p" autoUpdateAnimBg="0"/>
      <p:bldP spid="3649539"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58370"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 Positive Example Of Love In Action</a:t>
            </a:r>
          </a:p>
        </p:txBody>
      </p:sp>
      <p:sp>
        <p:nvSpPr>
          <p:cNvPr id="3258371"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Moral Influence</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6"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He’s Legal Stand-In He Bears Our Guilt</a:t>
            </a:r>
          </a:p>
        </p:txBody>
      </p:sp>
      <p:sp>
        <p:nvSpPr>
          <p:cNvPr id="3258377"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Penal Substitution</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a:t>
            </a:r>
          </a:p>
        </p:txBody>
      </p:sp>
      <p:sp>
        <p:nvSpPr>
          <p:cNvPr id="3258378"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Appease God’s Honor Robbed By Our Sin</a:t>
            </a:r>
          </a:p>
        </p:txBody>
      </p:sp>
      <p:sp>
        <p:nvSpPr>
          <p:cNvPr id="3258379"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Satisfaction</a:t>
            </a:r>
          </a:p>
        </p:txBody>
      </p:sp>
      <p:sp>
        <p:nvSpPr>
          <p:cNvPr id="3258380"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omic Sans MS" pitchFamily="66" charset="0"/>
                <a:ea typeface="+mn-ea"/>
                <a:cs typeface="+mn-cs"/>
              </a:rPr>
              <a:t>Buys Lost From Sin Gains The Victory!</a:t>
            </a:r>
          </a:p>
        </p:txBody>
      </p:sp>
      <p:sp>
        <p:nvSpPr>
          <p:cNvPr id="3258381"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Comic Sans MS" pitchFamily="66" charset="0"/>
                <a:ea typeface="+mn-ea"/>
                <a:cs typeface="+mn-cs"/>
              </a:rPr>
              <a:t>Ransoming</a:t>
            </a:r>
          </a:p>
        </p:txBody>
      </p:sp>
      <p:sp>
        <p:nvSpPr>
          <p:cNvPr id="3258382"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3"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258384"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5"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6"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7"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8"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89"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0"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2"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4"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258395" name="WordArt 27" descr="White marble"/>
          <p:cNvSpPr>
            <a:spLocks noChangeArrowheads="1" noChangeShapeType="1" noTextEdit="1"/>
          </p:cNvSpPr>
          <p:nvPr/>
        </p:nvSpPr>
        <p:spPr bwMode="auto">
          <a:xfrm>
            <a:off x="1828800" y="228600"/>
            <a:ext cx="3829050" cy="7620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5"/>
                  <a:srcRect/>
                  <a:tile tx="0" ty="0" sx="100000" sy="100000" flip="none" algn="tl"/>
                </a:blipFill>
                <a:effectLst/>
                <a:uLnTx/>
                <a:uFillTx/>
                <a:latin typeface="Arial Black"/>
                <a:ea typeface="+mn-ea"/>
                <a:cs typeface="+mn-cs"/>
              </a:rPr>
              <a:t>ATONEMENT THEORIES</a:t>
            </a:r>
          </a:p>
        </p:txBody>
      </p:sp>
      <p:sp>
        <p:nvSpPr>
          <p:cNvPr id="3258396"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DESCRIPTION</a:t>
            </a:r>
          </a:p>
        </p:txBody>
      </p:sp>
      <p:sp>
        <p:nvSpPr>
          <p:cNvPr id="3258397"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pic>
        <p:nvPicPr>
          <p:cNvPr id="3258398" name="Cross-3[1].wm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6" cstate="print"/>
          <a:srcRect/>
          <a:stretch>
            <a:fillRect/>
          </a:stretch>
        </p:blipFill>
        <p:spPr bwMode="auto">
          <a:xfrm>
            <a:off x="1524000" y="4953000"/>
            <a:ext cx="9144000" cy="1905000"/>
          </a:xfrm>
          <a:prstGeom prst="rect">
            <a:avLst/>
          </a:prstGeom>
          <a:noFill/>
        </p:spPr>
      </p:pic>
    </p:spTree>
    <p:extLst>
      <p:ext uri="{BB962C8B-B14F-4D97-AF65-F5344CB8AC3E}">
        <p14:creationId xmlns:p14="http://schemas.microsoft.com/office/powerpoint/2010/main" val="71529508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258371"/>
                                        </p:tgtEl>
                                        <p:attrNameLst>
                                          <p:attrName>style.visibility</p:attrName>
                                        </p:attrNameLst>
                                      </p:cBhvr>
                                      <p:to>
                                        <p:strVal val="visible"/>
                                      </p:to>
                                    </p:set>
                                    <p:anim calcmode="lin" valueType="num">
                                      <p:cBhvr>
                                        <p:cTn id="7" dur="1000" fill="hold"/>
                                        <p:tgtEl>
                                          <p:spTgt spid="3258371"/>
                                        </p:tgtEl>
                                        <p:attrNameLst>
                                          <p:attrName>ppt_w</p:attrName>
                                        </p:attrNameLst>
                                      </p:cBhvr>
                                      <p:tavLst>
                                        <p:tav tm="0">
                                          <p:val>
                                            <p:fltVal val="0"/>
                                          </p:val>
                                        </p:tav>
                                        <p:tav tm="100000">
                                          <p:val>
                                            <p:strVal val="#ppt_w"/>
                                          </p:val>
                                        </p:tav>
                                      </p:tavLst>
                                    </p:anim>
                                    <p:anim calcmode="lin" valueType="num">
                                      <p:cBhvr>
                                        <p:cTn id="8" dur="1000" fill="hold"/>
                                        <p:tgtEl>
                                          <p:spTgt spid="3258371"/>
                                        </p:tgtEl>
                                        <p:attrNameLst>
                                          <p:attrName>ppt_h</p:attrName>
                                        </p:attrNameLst>
                                      </p:cBhvr>
                                      <p:tavLst>
                                        <p:tav tm="0">
                                          <p:val>
                                            <p:fltVal val="0"/>
                                          </p:val>
                                        </p:tav>
                                        <p:tav tm="100000">
                                          <p:val>
                                            <p:strVal val="#ppt_h"/>
                                          </p:val>
                                        </p:tav>
                                      </p:tavLst>
                                    </p:anim>
                                    <p:anim calcmode="lin" valueType="num">
                                      <p:cBhvr>
                                        <p:cTn id="9" dur="1000" fill="hold"/>
                                        <p:tgtEl>
                                          <p:spTgt spid="3258371"/>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2583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258370"/>
                                        </p:tgtEl>
                                        <p:attrNameLst>
                                          <p:attrName>style.visibility</p:attrName>
                                        </p:attrNameLst>
                                      </p:cBhvr>
                                      <p:to>
                                        <p:strVal val="visible"/>
                                      </p:to>
                                    </p:set>
                                    <p:anim calcmode="lin" valueType="num">
                                      <p:cBhvr>
                                        <p:cTn id="15" dur="1000" fill="hold"/>
                                        <p:tgtEl>
                                          <p:spTgt spid="3258370"/>
                                        </p:tgtEl>
                                        <p:attrNameLst>
                                          <p:attrName>ppt_w</p:attrName>
                                        </p:attrNameLst>
                                      </p:cBhvr>
                                      <p:tavLst>
                                        <p:tav tm="0">
                                          <p:val>
                                            <p:fltVal val="0"/>
                                          </p:val>
                                        </p:tav>
                                        <p:tav tm="100000">
                                          <p:val>
                                            <p:strVal val="#ppt_w"/>
                                          </p:val>
                                        </p:tav>
                                      </p:tavLst>
                                    </p:anim>
                                    <p:anim calcmode="lin" valueType="num">
                                      <p:cBhvr>
                                        <p:cTn id="16" dur="1000" fill="hold"/>
                                        <p:tgtEl>
                                          <p:spTgt spid="3258370"/>
                                        </p:tgtEl>
                                        <p:attrNameLst>
                                          <p:attrName>ppt_h</p:attrName>
                                        </p:attrNameLst>
                                      </p:cBhvr>
                                      <p:tavLst>
                                        <p:tav tm="0">
                                          <p:val>
                                            <p:fltVal val="0"/>
                                          </p:val>
                                        </p:tav>
                                        <p:tav tm="100000">
                                          <p:val>
                                            <p:strVal val="#ppt_h"/>
                                          </p:val>
                                        </p:tav>
                                      </p:tavLst>
                                    </p:anim>
                                    <p:anim calcmode="lin" valueType="num">
                                      <p:cBhvr>
                                        <p:cTn id="17" dur="1000" fill="hold"/>
                                        <p:tgtEl>
                                          <p:spTgt spid="325837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2583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258381"/>
                                        </p:tgtEl>
                                        <p:attrNameLst>
                                          <p:attrName>style.visibility</p:attrName>
                                        </p:attrNameLst>
                                      </p:cBhvr>
                                      <p:to>
                                        <p:strVal val="visible"/>
                                      </p:to>
                                    </p:set>
                                    <p:anim calcmode="lin" valueType="num">
                                      <p:cBhvr>
                                        <p:cTn id="23" dur="1000" fill="hold"/>
                                        <p:tgtEl>
                                          <p:spTgt spid="3258381"/>
                                        </p:tgtEl>
                                        <p:attrNameLst>
                                          <p:attrName>ppt_w</p:attrName>
                                        </p:attrNameLst>
                                      </p:cBhvr>
                                      <p:tavLst>
                                        <p:tav tm="0">
                                          <p:val>
                                            <p:fltVal val="0"/>
                                          </p:val>
                                        </p:tav>
                                        <p:tav tm="100000">
                                          <p:val>
                                            <p:strVal val="#ppt_w"/>
                                          </p:val>
                                        </p:tav>
                                      </p:tavLst>
                                    </p:anim>
                                    <p:anim calcmode="lin" valueType="num">
                                      <p:cBhvr>
                                        <p:cTn id="24" dur="1000" fill="hold"/>
                                        <p:tgtEl>
                                          <p:spTgt spid="3258381"/>
                                        </p:tgtEl>
                                        <p:attrNameLst>
                                          <p:attrName>ppt_h</p:attrName>
                                        </p:attrNameLst>
                                      </p:cBhvr>
                                      <p:tavLst>
                                        <p:tav tm="0">
                                          <p:val>
                                            <p:fltVal val="0"/>
                                          </p:val>
                                        </p:tav>
                                        <p:tav tm="100000">
                                          <p:val>
                                            <p:strVal val="#ppt_h"/>
                                          </p:val>
                                        </p:tav>
                                      </p:tavLst>
                                    </p:anim>
                                    <p:anim calcmode="lin" valueType="num">
                                      <p:cBhvr>
                                        <p:cTn id="25" dur="1000" fill="hold"/>
                                        <p:tgtEl>
                                          <p:spTgt spid="325838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2583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258380"/>
                                        </p:tgtEl>
                                        <p:attrNameLst>
                                          <p:attrName>style.visibility</p:attrName>
                                        </p:attrNameLst>
                                      </p:cBhvr>
                                      <p:to>
                                        <p:strVal val="visible"/>
                                      </p:to>
                                    </p:set>
                                    <p:anim calcmode="lin" valueType="num">
                                      <p:cBhvr>
                                        <p:cTn id="31" dur="1000" fill="hold"/>
                                        <p:tgtEl>
                                          <p:spTgt spid="3258380"/>
                                        </p:tgtEl>
                                        <p:attrNameLst>
                                          <p:attrName>ppt_w</p:attrName>
                                        </p:attrNameLst>
                                      </p:cBhvr>
                                      <p:tavLst>
                                        <p:tav tm="0">
                                          <p:val>
                                            <p:fltVal val="0"/>
                                          </p:val>
                                        </p:tav>
                                        <p:tav tm="100000">
                                          <p:val>
                                            <p:strVal val="#ppt_w"/>
                                          </p:val>
                                        </p:tav>
                                      </p:tavLst>
                                    </p:anim>
                                    <p:anim calcmode="lin" valueType="num">
                                      <p:cBhvr>
                                        <p:cTn id="32" dur="1000" fill="hold"/>
                                        <p:tgtEl>
                                          <p:spTgt spid="3258380"/>
                                        </p:tgtEl>
                                        <p:attrNameLst>
                                          <p:attrName>ppt_h</p:attrName>
                                        </p:attrNameLst>
                                      </p:cBhvr>
                                      <p:tavLst>
                                        <p:tav tm="0">
                                          <p:val>
                                            <p:fltVal val="0"/>
                                          </p:val>
                                        </p:tav>
                                        <p:tav tm="100000">
                                          <p:val>
                                            <p:strVal val="#ppt_h"/>
                                          </p:val>
                                        </p:tav>
                                      </p:tavLst>
                                    </p:anim>
                                    <p:anim calcmode="lin" valueType="num">
                                      <p:cBhvr>
                                        <p:cTn id="33" dur="1000" fill="hold"/>
                                        <p:tgtEl>
                                          <p:spTgt spid="325838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2583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258379"/>
                                        </p:tgtEl>
                                        <p:attrNameLst>
                                          <p:attrName>style.visibility</p:attrName>
                                        </p:attrNameLst>
                                      </p:cBhvr>
                                      <p:to>
                                        <p:strVal val="visible"/>
                                      </p:to>
                                    </p:set>
                                    <p:anim calcmode="lin" valueType="num">
                                      <p:cBhvr>
                                        <p:cTn id="39" dur="1000" fill="hold"/>
                                        <p:tgtEl>
                                          <p:spTgt spid="3258379"/>
                                        </p:tgtEl>
                                        <p:attrNameLst>
                                          <p:attrName>ppt_w</p:attrName>
                                        </p:attrNameLst>
                                      </p:cBhvr>
                                      <p:tavLst>
                                        <p:tav tm="0">
                                          <p:val>
                                            <p:fltVal val="0"/>
                                          </p:val>
                                        </p:tav>
                                        <p:tav tm="100000">
                                          <p:val>
                                            <p:strVal val="#ppt_w"/>
                                          </p:val>
                                        </p:tav>
                                      </p:tavLst>
                                    </p:anim>
                                    <p:anim calcmode="lin" valueType="num">
                                      <p:cBhvr>
                                        <p:cTn id="40" dur="1000" fill="hold"/>
                                        <p:tgtEl>
                                          <p:spTgt spid="3258379"/>
                                        </p:tgtEl>
                                        <p:attrNameLst>
                                          <p:attrName>ppt_h</p:attrName>
                                        </p:attrNameLst>
                                      </p:cBhvr>
                                      <p:tavLst>
                                        <p:tav tm="0">
                                          <p:val>
                                            <p:fltVal val="0"/>
                                          </p:val>
                                        </p:tav>
                                        <p:tav tm="100000">
                                          <p:val>
                                            <p:strVal val="#ppt_h"/>
                                          </p:val>
                                        </p:tav>
                                      </p:tavLst>
                                    </p:anim>
                                    <p:anim calcmode="lin" valueType="num">
                                      <p:cBhvr>
                                        <p:cTn id="41" dur="1000" fill="hold"/>
                                        <p:tgtEl>
                                          <p:spTgt spid="32583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2583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258378"/>
                                        </p:tgtEl>
                                        <p:attrNameLst>
                                          <p:attrName>style.visibility</p:attrName>
                                        </p:attrNameLst>
                                      </p:cBhvr>
                                      <p:to>
                                        <p:strVal val="visible"/>
                                      </p:to>
                                    </p:set>
                                    <p:anim calcmode="lin" valueType="num">
                                      <p:cBhvr>
                                        <p:cTn id="47" dur="1000" fill="hold"/>
                                        <p:tgtEl>
                                          <p:spTgt spid="3258378"/>
                                        </p:tgtEl>
                                        <p:attrNameLst>
                                          <p:attrName>ppt_w</p:attrName>
                                        </p:attrNameLst>
                                      </p:cBhvr>
                                      <p:tavLst>
                                        <p:tav tm="0">
                                          <p:val>
                                            <p:fltVal val="0"/>
                                          </p:val>
                                        </p:tav>
                                        <p:tav tm="100000">
                                          <p:val>
                                            <p:strVal val="#ppt_w"/>
                                          </p:val>
                                        </p:tav>
                                      </p:tavLst>
                                    </p:anim>
                                    <p:anim calcmode="lin" valueType="num">
                                      <p:cBhvr>
                                        <p:cTn id="48" dur="1000" fill="hold"/>
                                        <p:tgtEl>
                                          <p:spTgt spid="3258378"/>
                                        </p:tgtEl>
                                        <p:attrNameLst>
                                          <p:attrName>ppt_h</p:attrName>
                                        </p:attrNameLst>
                                      </p:cBhvr>
                                      <p:tavLst>
                                        <p:tav tm="0">
                                          <p:val>
                                            <p:fltVal val="0"/>
                                          </p:val>
                                        </p:tav>
                                        <p:tav tm="100000">
                                          <p:val>
                                            <p:strVal val="#ppt_h"/>
                                          </p:val>
                                        </p:tav>
                                      </p:tavLst>
                                    </p:anim>
                                    <p:anim calcmode="lin" valueType="num">
                                      <p:cBhvr>
                                        <p:cTn id="49" dur="1000" fill="hold"/>
                                        <p:tgtEl>
                                          <p:spTgt spid="325837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2583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258377"/>
                                        </p:tgtEl>
                                        <p:attrNameLst>
                                          <p:attrName>style.visibility</p:attrName>
                                        </p:attrNameLst>
                                      </p:cBhvr>
                                      <p:to>
                                        <p:strVal val="visible"/>
                                      </p:to>
                                    </p:set>
                                    <p:anim calcmode="lin" valueType="num">
                                      <p:cBhvr>
                                        <p:cTn id="55" dur="1000" fill="hold"/>
                                        <p:tgtEl>
                                          <p:spTgt spid="3258377"/>
                                        </p:tgtEl>
                                        <p:attrNameLst>
                                          <p:attrName>ppt_w</p:attrName>
                                        </p:attrNameLst>
                                      </p:cBhvr>
                                      <p:tavLst>
                                        <p:tav tm="0">
                                          <p:val>
                                            <p:fltVal val="0"/>
                                          </p:val>
                                        </p:tav>
                                        <p:tav tm="100000">
                                          <p:val>
                                            <p:strVal val="#ppt_w"/>
                                          </p:val>
                                        </p:tav>
                                      </p:tavLst>
                                    </p:anim>
                                    <p:anim calcmode="lin" valueType="num">
                                      <p:cBhvr>
                                        <p:cTn id="56" dur="1000" fill="hold"/>
                                        <p:tgtEl>
                                          <p:spTgt spid="3258377"/>
                                        </p:tgtEl>
                                        <p:attrNameLst>
                                          <p:attrName>ppt_h</p:attrName>
                                        </p:attrNameLst>
                                      </p:cBhvr>
                                      <p:tavLst>
                                        <p:tav tm="0">
                                          <p:val>
                                            <p:fltVal val="0"/>
                                          </p:val>
                                        </p:tav>
                                        <p:tav tm="100000">
                                          <p:val>
                                            <p:strVal val="#ppt_h"/>
                                          </p:val>
                                        </p:tav>
                                      </p:tavLst>
                                    </p:anim>
                                    <p:anim calcmode="lin" valueType="num">
                                      <p:cBhvr>
                                        <p:cTn id="57" dur="1000" fill="hold"/>
                                        <p:tgtEl>
                                          <p:spTgt spid="3258377"/>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2583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258376"/>
                                        </p:tgtEl>
                                        <p:attrNameLst>
                                          <p:attrName>style.visibility</p:attrName>
                                        </p:attrNameLst>
                                      </p:cBhvr>
                                      <p:to>
                                        <p:strVal val="visible"/>
                                      </p:to>
                                    </p:set>
                                    <p:anim calcmode="lin" valueType="num">
                                      <p:cBhvr>
                                        <p:cTn id="63" dur="1000" fill="hold"/>
                                        <p:tgtEl>
                                          <p:spTgt spid="3258376"/>
                                        </p:tgtEl>
                                        <p:attrNameLst>
                                          <p:attrName>ppt_w</p:attrName>
                                        </p:attrNameLst>
                                      </p:cBhvr>
                                      <p:tavLst>
                                        <p:tav tm="0">
                                          <p:val>
                                            <p:fltVal val="0"/>
                                          </p:val>
                                        </p:tav>
                                        <p:tav tm="100000">
                                          <p:val>
                                            <p:strVal val="#ppt_w"/>
                                          </p:val>
                                        </p:tav>
                                      </p:tavLst>
                                    </p:anim>
                                    <p:anim calcmode="lin" valueType="num">
                                      <p:cBhvr>
                                        <p:cTn id="64" dur="1000" fill="hold"/>
                                        <p:tgtEl>
                                          <p:spTgt spid="3258376"/>
                                        </p:tgtEl>
                                        <p:attrNameLst>
                                          <p:attrName>ppt_h</p:attrName>
                                        </p:attrNameLst>
                                      </p:cBhvr>
                                      <p:tavLst>
                                        <p:tav tm="0">
                                          <p:val>
                                            <p:fltVal val="0"/>
                                          </p:val>
                                        </p:tav>
                                        <p:tav tm="100000">
                                          <p:val>
                                            <p:strVal val="#ppt_h"/>
                                          </p:val>
                                        </p:tav>
                                      </p:tavLst>
                                    </p:anim>
                                    <p:anim calcmode="lin" valueType="num">
                                      <p:cBhvr>
                                        <p:cTn id="65" dur="1000" fill="hold"/>
                                        <p:tgtEl>
                                          <p:spTgt spid="325837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258376"/>
                                        </p:tgtEl>
                                        <p:attrNameLst>
                                          <p:attrName>ppt_y</p:attrName>
                                        </p:attrNameLst>
                                      </p:cBhvr>
                                      <p:tavLst>
                                        <p:tav tm="0" fmla="#ppt_y+(sin(-2*pi*(1-$))*-#ppt_x+cos(-2*pi*(1-$))*(1-#ppt_y))*(1-$)">
                                          <p:val>
                                            <p:fltVal val="0"/>
                                          </p:val>
                                        </p:tav>
                                        <p:tav tm="100000">
                                          <p:val>
                                            <p:fltVal val="1"/>
                                          </p:val>
                                        </p:tav>
                                      </p:tavLst>
                                    </p:anim>
                                  </p:childTnLst>
                                </p:cTn>
                              </p:par>
                            </p:childTnLst>
                          </p:cTn>
                        </p:par>
                        <p:par>
                          <p:cTn id="67" fill="hold">
                            <p:stCondLst>
                              <p:cond delay="1000"/>
                            </p:stCondLst>
                            <p:childTnLst>
                              <p:par>
                                <p:cTn id="68" presetID="1" presetClass="mediacall" presetSubtype="0" fill="hold" nodeType="afterEffect">
                                  <p:stCondLst>
                                    <p:cond delay="0"/>
                                  </p:stCondLst>
                                  <p:childTnLst>
                                    <p:cmd type="call" cmd="playFrom(0.0)">
                                      <p:cBhvr>
                                        <p:cTn id="69" dur="1" fill="hold"/>
                                        <p:tgtEl>
                                          <p:spTgt spid="325839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0" fill="hold" display="0">
                  <p:stCondLst>
                    <p:cond delay="indefinite"/>
                  </p:stCondLst>
                  <p:endCondLst>
                    <p:cond evt="onNext" delay="0">
                      <p:tgtEl>
                        <p:sldTgt/>
                      </p:tgtEl>
                    </p:cond>
                    <p:cond evt="onPrev" delay="0">
                      <p:tgtEl>
                        <p:sldTgt/>
                      </p:tgtEl>
                    </p:cond>
                  </p:endCondLst>
                </p:cTn>
                <p:tgtEl>
                  <p:spTgt spid="3258398"/>
                </p:tgtEl>
              </p:cMediaNode>
            </p:video>
            <p:seq concurrent="1" nextAc="seek">
              <p:cTn id="71" restart="whenNotActive" fill="hold" evtFilter="cancelBubble" nodeType="interactiveSeq">
                <p:stCondLst>
                  <p:cond evt="onClick" delay="0">
                    <p:tgtEl>
                      <p:spTgt spid="3258398"/>
                    </p:tgtEl>
                  </p:cond>
                </p:stCondLst>
                <p:endSync evt="end" delay="0">
                  <p:rtn val="all"/>
                </p:endSync>
                <p:childTnLst>
                  <p:par>
                    <p:cTn id="72" fill="hold">
                      <p:stCondLst>
                        <p:cond delay="0"/>
                      </p:stCondLst>
                      <p:childTnLst>
                        <p:par>
                          <p:cTn id="73" fill="hold">
                            <p:stCondLst>
                              <p:cond delay="0"/>
                            </p:stCondLst>
                            <p:childTnLst>
                              <p:par>
                                <p:cTn id="74" presetID="2" presetClass="mediacall" presetSubtype="0" fill="hold" nodeType="clickEffect">
                                  <p:stCondLst>
                                    <p:cond delay="0"/>
                                  </p:stCondLst>
                                  <p:childTnLst>
                                    <p:cmd type="call" cmd="togglePause">
                                      <p:cBhvr>
                                        <p:cTn id="75" dur="1" fill="hold"/>
                                        <p:tgtEl>
                                          <p:spTgt spid="3258398"/>
                                        </p:tgtEl>
                                      </p:cBhvr>
                                    </p:cmd>
                                  </p:childTnLst>
                                </p:cTn>
                              </p:par>
                            </p:childTnLst>
                          </p:cTn>
                        </p:par>
                      </p:childTnLst>
                    </p:cTn>
                  </p:par>
                </p:childTnLst>
              </p:cTn>
              <p:nextCondLst>
                <p:cond evt="onClick" delay="0">
                  <p:tgtEl>
                    <p:spTgt spid="3258398"/>
                  </p:tgtEl>
                </p:cond>
              </p:nextCondLst>
            </p:seq>
          </p:childTnLst>
        </p:cTn>
      </p:par>
    </p:tnLst>
    <p:bldLst>
      <p:bldP spid="3258370" grpId="0" animBg="1" autoUpdateAnimBg="0"/>
      <p:bldP spid="3258371" grpId="0" animBg="1" autoUpdateAnimBg="0"/>
      <p:bldP spid="3258376" grpId="0" animBg="1" autoUpdateAnimBg="0"/>
      <p:bldP spid="3258377" grpId="0" animBg="1" autoUpdateAnimBg="0"/>
      <p:bldP spid="3258378" grpId="0" animBg="1" autoUpdateAnimBg="0"/>
      <p:bldP spid="3258379" grpId="0" animBg="1" autoUpdateAnimBg="0"/>
      <p:bldP spid="3258380" grpId="0" animBg="1" autoUpdateAnimBg="0"/>
      <p:bldP spid="3258381" grpId="0" animBg="1"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66BCA-26B6-4A89-9F62-95057C3E5911}"/>
              </a:ext>
            </a:extLst>
          </p:cNvPr>
          <p:cNvSpPr>
            <a:spLocks noGrp="1"/>
          </p:cNvSpPr>
          <p:nvPr>
            <p:ph type="title"/>
          </p:nvPr>
        </p:nvSpPr>
        <p:spPr>
          <a:xfrm>
            <a:off x="838200" y="136689"/>
            <a:ext cx="10515600" cy="1418734"/>
          </a:xfrm>
        </p:spPr>
        <p:txBody>
          <a:bodyPr>
            <a:normAutofit fontScale="90000"/>
          </a:bodyPr>
          <a:lstStyle/>
          <a:p>
            <a:r>
              <a:rPr lang="en-US" dirty="0"/>
              <a:t>OVERVIEW:  APOSTLE TO APOSTATE PATTERN</a:t>
            </a:r>
            <a:br>
              <a:rPr lang="en-US" dirty="0"/>
            </a:br>
            <a:r>
              <a:rPr lang="en-US" dirty="0"/>
              <a:t>Christology Debate: </a:t>
            </a:r>
            <a:r>
              <a:rPr lang="en-US" dirty="0" err="1"/>
              <a:t>Theoanthropic</a:t>
            </a:r>
            <a:r>
              <a:rPr lang="en-US" dirty="0"/>
              <a:t> Gnosticism</a:t>
            </a:r>
          </a:p>
        </p:txBody>
      </p:sp>
      <p:sp>
        <p:nvSpPr>
          <p:cNvPr id="3" name="Content Placeholder 2">
            <a:extLst>
              <a:ext uri="{FF2B5EF4-FFF2-40B4-BE49-F238E27FC236}">
                <a16:creationId xmlns:a16="http://schemas.microsoft.com/office/drawing/2014/main" id="{FCC7C1A9-41A8-49B6-BA03-B42477A6FD3D}"/>
              </a:ext>
            </a:extLst>
          </p:cNvPr>
          <p:cNvSpPr>
            <a:spLocks noGrp="1"/>
          </p:cNvSpPr>
          <p:nvPr>
            <p:ph idx="1"/>
          </p:nvPr>
        </p:nvSpPr>
        <p:spPr>
          <a:xfrm>
            <a:off x="952106" y="1800520"/>
            <a:ext cx="10401693" cy="4628560"/>
          </a:xfrm>
        </p:spPr>
        <p:txBody>
          <a:bodyPr>
            <a:noAutofit/>
          </a:bodyPr>
          <a:lstStyle/>
          <a:p>
            <a:r>
              <a:rPr lang="en-US" sz="3200" dirty="0" err="1"/>
              <a:t>Marcionism</a:t>
            </a:r>
            <a:endParaRPr lang="en-US" sz="3200" dirty="0"/>
          </a:p>
          <a:p>
            <a:r>
              <a:rPr lang="en-US" sz="3200" dirty="0"/>
              <a:t>Docetism</a:t>
            </a:r>
          </a:p>
          <a:p>
            <a:r>
              <a:rPr lang="en-US" sz="3200" dirty="0"/>
              <a:t>Ditheism</a:t>
            </a:r>
          </a:p>
          <a:p>
            <a:r>
              <a:rPr lang="en-US" sz="3200" dirty="0" err="1"/>
              <a:t>Manicheaism</a:t>
            </a:r>
            <a:endParaRPr lang="en-US" sz="3200" dirty="0"/>
          </a:p>
          <a:p>
            <a:r>
              <a:rPr lang="en-US" sz="3200" dirty="0"/>
              <a:t>Catharism</a:t>
            </a:r>
          </a:p>
          <a:p>
            <a:r>
              <a:rPr lang="en-US" sz="3200" b="1" dirty="0"/>
              <a:t>ARIANISM</a:t>
            </a:r>
          </a:p>
          <a:p>
            <a:r>
              <a:rPr lang="en-US" sz="3200" dirty="0"/>
              <a:t>Apollinarianism</a:t>
            </a:r>
          </a:p>
          <a:p>
            <a:r>
              <a:rPr lang="en-US" sz="3200" dirty="0"/>
              <a:t>Nestorianism</a:t>
            </a:r>
          </a:p>
        </p:txBody>
      </p:sp>
    </p:spTree>
    <p:extLst>
      <p:ext uri="{BB962C8B-B14F-4D97-AF65-F5344CB8AC3E}">
        <p14:creationId xmlns:p14="http://schemas.microsoft.com/office/powerpoint/2010/main" val="1297976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027" descr="C:\Documents and Settings\Owner\My Documents\Educational Illustrations\Religious Related\ChurchHistory.jpg">
            <a:extLst>
              <a:ext uri="{FF2B5EF4-FFF2-40B4-BE49-F238E27FC236}">
                <a16:creationId xmlns:a16="http://schemas.microsoft.com/office/drawing/2014/main" id="{5FE1D26E-EC73-4707-A976-308292DD273C}"/>
              </a:ext>
            </a:extLst>
          </p:cNvPr>
          <p:cNvPicPr>
            <a:picLocks noChangeAspect="1" noChangeArrowheads="1"/>
          </p:cNvPicPr>
          <p:nvPr/>
        </p:nvPicPr>
        <p:blipFill>
          <a:blip r:embed="rId2" cstate="print"/>
          <a:srcRect/>
          <a:stretch>
            <a:fillRect/>
          </a:stretch>
        </p:blipFill>
        <p:spPr bwMode="auto">
          <a:xfrm>
            <a:off x="0" y="1409350"/>
            <a:ext cx="12192001" cy="5448649"/>
          </a:xfrm>
          <a:prstGeom prst="rect">
            <a:avLst/>
          </a:prstGeom>
          <a:noFill/>
        </p:spPr>
      </p:pic>
      <p:pic>
        <p:nvPicPr>
          <p:cNvPr id="3" name="Picture 2">
            <a:extLst>
              <a:ext uri="{FF2B5EF4-FFF2-40B4-BE49-F238E27FC236}">
                <a16:creationId xmlns:a16="http://schemas.microsoft.com/office/drawing/2014/main" id="{F92BA27E-BF14-47CF-92C6-E0163D56D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563" y="0"/>
            <a:ext cx="13472719" cy="1535185"/>
          </a:xfrm>
          <a:prstGeom prst="rect">
            <a:avLst/>
          </a:prstGeom>
        </p:spPr>
      </p:pic>
    </p:spTree>
    <p:extLst>
      <p:ext uri="{BB962C8B-B14F-4D97-AF65-F5344CB8AC3E}">
        <p14:creationId xmlns:p14="http://schemas.microsoft.com/office/powerpoint/2010/main" val="25120175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1586" name="Rectangle 2050">
            <a:extLst>
              <a:ext uri="{FF2B5EF4-FFF2-40B4-BE49-F238E27FC236}">
                <a16:creationId xmlns:a16="http://schemas.microsoft.com/office/drawing/2014/main" id="{53289471-970D-4E2F-BB38-E80C2CB3FA7D}"/>
              </a:ext>
            </a:extLst>
          </p:cNvPr>
          <p:cNvSpPr>
            <a:spLocks noGrp="1" noChangeArrowheads="1"/>
          </p:cNvSpPr>
          <p:nvPr>
            <p:ph type="title"/>
          </p:nvPr>
        </p:nvSpPr>
        <p:spPr/>
        <p:txBody>
          <a:bodyPr/>
          <a:lstStyle/>
          <a:p>
            <a:pPr eaLnBrk="1" hangingPunct="1"/>
            <a:endParaRPr lang="en-US" altLang="en-US"/>
          </a:p>
        </p:txBody>
      </p:sp>
    </p:spTree>
    <p:extLst>
      <p:ext uri="{BB962C8B-B14F-4D97-AF65-F5344CB8AC3E}">
        <p14:creationId xmlns:p14="http://schemas.microsoft.com/office/powerpoint/2010/main" val="2048355288"/>
      </p:ext>
    </p:extLst>
  </p:cSld>
  <p:clrMapOvr>
    <a:masterClrMapping/>
  </p:clrMapOvr>
  <p:transition>
    <p:random/>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comixologyssl.sslcs.cdngc.net/i/0721/21520/fa54a8907feff674a52a5e2d5eb75a22.jpg?h=8eb931c478190789991aeb6de93ce2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1999"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3780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2658" name="Picture 2" descr="I:\DEPTCOMM\Zamcomm\Jody\ChartsEPS\2 copy.jpg"/>
          <p:cNvPicPr>
            <a:picLocks noChangeAspect="1" noChangeArrowheads="1"/>
          </p:cNvPicPr>
          <p:nvPr/>
        </p:nvPicPr>
        <p:blipFill>
          <a:blip r:embed="rId3" cstate="print"/>
          <a:srcRect/>
          <a:stretch>
            <a:fillRect/>
          </a:stretch>
        </p:blipFill>
        <p:spPr bwMode="auto">
          <a:xfrm>
            <a:off x="1" y="1"/>
            <a:ext cx="12113442" cy="7993929"/>
          </a:xfrm>
          <a:prstGeom prst="rect">
            <a:avLst/>
          </a:prstGeom>
          <a:noFill/>
        </p:spPr>
      </p:pic>
    </p:spTree>
    <p:extLst>
      <p:ext uri="{BB962C8B-B14F-4D97-AF65-F5344CB8AC3E}">
        <p14:creationId xmlns:p14="http://schemas.microsoft.com/office/powerpoint/2010/main" val="19703602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t>Battle Over An </a:t>
            </a:r>
            <a:r>
              <a:rPr lang="en-US" b="1"/>
              <a:t>“i”</a:t>
            </a:r>
            <a:r>
              <a:rPr lang="en-US"/>
              <a:t>:  </a:t>
            </a:r>
            <a:br>
              <a:rPr lang="en-US"/>
            </a:br>
            <a:r>
              <a:rPr lang="en-US">
                <a:latin typeface="Tempus Sans ITC" pitchFamily="82" charset="0"/>
              </a:rPr>
              <a:t>Homoousios</a:t>
            </a:r>
            <a:r>
              <a:rPr lang="en-US"/>
              <a:t> or </a:t>
            </a:r>
            <a:r>
              <a:rPr lang="en-US">
                <a:latin typeface="Tempus Sans ITC" pitchFamily="82" charset="0"/>
              </a:rPr>
              <a:t>Homoiousios</a:t>
            </a:r>
            <a:r>
              <a:rPr lang="en-US"/>
              <a:t>?</a:t>
            </a:r>
          </a:p>
        </p:txBody>
      </p:sp>
      <p:sp>
        <p:nvSpPr>
          <p:cNvPr id="49155" name="Rectangle 3"/>
          <p:cNvSpPr>
            <a:spLocks noGrp="1" noChangeArrowheads="1"/>
          </p:cNvSpPr>
          <p:nvPr>
            <p:ph sz="half" idx="1"/>
          </p:nvPr>
        </p:nvSpPr>
        <p:spPr>
          <a:ln>
            <a:solidFill>
              <a:schemeClr val="bg2"/>
            </a:solidFill>
          </a:ln>
        </p:spPr>
        <p:txBody>
          <a:bodyPr/>
          <a:lstStyle/>
          <a:p>
            <a:pPr>
              <a:buFontTx/>
              <a:buNone/>
            </a:pPr>
            <a:r>
              <a:rPr lang="en-US" sz="2800"/>
              <a:t>    Father God &amp; God’s Son “Identical or Similar”?  Gregory of Nyssa said of  Constantinople in 378: “In this city if you ask anyone for change,  he will discuss with you whether the Son is begotten  …   </a:t>
            </a:r>
          </a:p>
        </p:txBody>
      </p:sp>
      <p:sp>
        <p:nvSpPr>
          <p:cNvPr id="49156" name="Rectangle 4"/>
          <p:cNvSpPr>
            <a:spLocks noGrp="1" noChangeArrowheads="1"/>
          </p:cNvSpPr>
          <p:nvPr>
            <p:ph type="body" sz="half" idx="2"/>
          </p:nvPr>
        </p:nvSpPr>
        <p:spPr/>
        <p:txBody>
          <a:bodyPr/>
          <a:lstStyle/>
          <a:p>
            <a:pPr>
              <a:lnSpc>
                <a:spcPct val="90000"/>
              </a:lnSpc>
            </a:pPr>
            <a:r>
              <a:rPr lang="en-US" sz="2400" dirty="0" err="1"/>
              <a:t>AriansWatchword</a:t>
            </a:r>
            <a:r>
              <a:rPr lang="en-US" sz="2400" dirty="0"/>
              <a:t>:                </a:t>
            </a:r>
            <a:r>
              <a:rPr lang="en-US" sz="2400" b="1" dirty="0"/>
              <a:t>“dissimilar”</a:t>
            </a:r>
            <a:r>
              <a:rPr lang="en-US" sz="2400" dirty="0"/>
              <a:t> (</a:t>
            </a:r>
            <a:r>
              <a:rPr lang="en-US" sz="2400" dirty="0" err="1"/>
              <a:t>anomoios</a:t>
            </a:r>
            <a:r>
              <a:rPr lang="en-US" sz="2400" dirty="0"/>
              <a:t>)</a:t>
            </a:r>
          </a:p>
          <a:p>
            <a:pPr>
              <a:lnSpc>
                <a:spcPct val="90000"/>
              </a:lnSpc>
            </a:pPr>
            <a:r>
              <a:rPr lang="en-US" sz="2400" dirty="0"/>
              <a:t>Semi-Arians Watchword:      </a:t>
            </a:r>
            <a:r>
              <a:rPr lang="en-US" sz="2400" b="1" dirty="0"/>
              <a:t>“similar”</a:t>
            </a:r>
            <a:r>
              <a:rPr lang="en-US" sz="2400" dirty="0"/>
              <a:t> (</a:t>
            </a:r>
            <a:r>
              <a:rPr lang="en-US" sz="2400" dirty="0" err="1"/>
              <a:t>homoios</a:t>
            </a:r>
            <a:r>
              <a:rPr lang="en-US" sz="2400" dirty="0"/>
              <a:t>)</a:t>
            </a:r>
          </a:p>
          <a:p>
            <a:pPr>
              <a:lnSpc>
                <a:spcPct val="90000"/>
              </a:lnSpc>
            </a:pPr>
            <a:r>
              <a:rPr lang="en-US" sz="2400" dirty="0" err="1"/>
              <a:t>Nicaeans</a:t>
            </a:r>
            <a:r>
              <a:rPr lang="en-US" sz="2400" dirty="0"/>
              <a:t> Watchword:           </a:t>
            </a:r>
            <a:r>
              <a:rPr lang="en-US" sz="2400" b="1" dirty="0">
                <a:solidFill>
                  <a:srgbClr val="CC00CC"/>
                </a:solidFill>
              </a:rPr>
              <a:t>“of identical substance”</a:t>
            </a:r>
            <a:r>
              <a:rPr lang="en-US" sz="2400" dirty="0"/>
              <a:t> (</a:t>
            </a:r>
            <a:r>
              <a:rPr lang="en-US" sz="2400" dirty="0" err="1"/>
              <a:t>homoousios</a:t>
            </a:r>
            <a:r>
              <a:rPr lang="en-US" sz="2400" dirty="0"/>
              <a:t>)</a:t>
            </a:r>
          </a:p>
          <a:p>
            <a:pPr>
              <a:lnSpc>
                <a:spcPct val="90000"/>
              </a:lnSpc>
            </a:pPr>
            <a:r>
              <a:rPr lang="en-US" sz="2400" dirty="0"/>
              <a:t>Cappadocians Watchword:   </a:t>
            </a:r>
            <a:r>
              <a:rPr lang="en-US" sz="2400" b="1" dirty="0"/>
              <a:t>“of like substance”</a:t>
            </a:r>
            <a:r>
              <a:rPr lang="en-US" sz="2400" dirty="0"/>
              <a:t> (</a:t>
            </a:r>
            <a:r>
              <a:rPr lang="en-US" sz="2400" dirty="0" err="1"/>
              <a:t>homoiousios</a:t>
            </a:r>
            <a:r>
              <a:rPr lang="en-US" sz="2400" dirty="0"/>
              <a:t>)</a:t>
            </a:r>
          </a:p>
          <a:p>
            <a:pPr>
              <a:lnSpc>
                <a:spcPct val="90000"/>
              </a:lnSpc>
            </a:pPr>
            <a:endParaRPr lang="en-US" sz="2400" dirty="0"/>
          </a:p>
        </p:txBody>
      </p:sp>
      <p:sp>
        <p:nvSpPr>
          <p:cNvPr id="49157" name="Comment 5"/>
          <p:cNvSpPr>
            <a:spLocks noChangeArrowheads="1"/>
          </p:cNvSpPr>
          <p:nvPr/>
        </p:nvSpPr>
        <p:spPr bwMode="auto">
          <a:xfrm>
            <a:off x="1539876" y="-762000"/>
            <a:ext cx="9128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Begins Innocent Enough But Ends Questioning Bible’s Inclusion Of Birth Narrative</a:t>
            </a:r>
          </a:p>
        </p:txBody>
      </p:sp>
    </p:spTree>
    <p:extLst>
      <p:ext uri="{BB962C8B-B14F-4D97-AF65-F5344CB8AC3E}">
        <p14:creationId xmlns:p14="http://schemas.microsoft.com/office/powerpoint/2010/main" val="22573933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Here_at_the_Center_by_hibbary.jpg"/>
          <p:cNvPicPr>
            <a:picLocks noChangeAspect="1"/>
          </p:cNvPicPr>
          <p:nvPr/>
        </p:nvPicPr>
        <p:blipFill>
          <a:blip r:embed="rId2" cstate="print"/>
          <a:stretch>
            <a:fillRect/>
          </a:stretch>
        </p:blipFill>
        <p:spPr>
          <a:xfrm>
            <a:off x="0" y="0"/>
            <a:ext cx="12192000" cy="6858000"/>
          </a:xfrm>
          <a:prstGeom prst="rect">
            <a:avLst/>
          </a:prstGeom>
        </p:spPr>
      </p:pic>
      <p:sp>
        <p:nvSpPr>
          <p:cNvPr id="4" name="Rectangle 3"/>
          <p:cNvSpPr/>
          <p:nvPr/>
        </p:nvSpPr>
        <p:spPr>
          <a:xfrm>
            <a:off x="2084333" y="381001"/>
            <a:ext cx="8023350" cy="156966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w="12700">
                  <a:solidFill>
                    <a:srgbClr val="000000">
                      <a:satMod val="155000"/>
                    </a:srgbClr>
                  </a:solidFill>
                  <a:prstDash val="solid"/>
                </a:ln>
                <a:solidFill>
                  <a:srgbClr val="808080">
                    <a:tint val="85000"/>
                    <a:satMod val="155000"/>
                  </a:srgbClr>
                </a:solidFill>
                <a:effectLst>
                  <a:outerShdw blurRad="41275" dist="20320" dir="1800000" algn="tl" rotWithShape="0">
                    <a:srgbClr val="000000">
                      <a:alpha val="40000"/>
                    </a:srgbClr>
                  </a:outerShdw>
                </a:effectLst>
                <a:uLnTx/>
                <a:uFillTx/>
                <a:latin typeface="Calligrapher" pitchFamily="2" charset="0"/>
                <a:ea typeface="+mn-ea"/>
                <a:cs typeface="+mn-cs"/>
              </a:rPr>
              <a:t>Christian Divisions Costs Half The World</a:t>
            </a:r>
          </a:p>
        </p:txBody>
      </p:sp>
      <p:sp>
        <p:nvSpPr>
          <p:cNvPr id="5" name="TextBox 4"/>
          <p:cNvSpPr txBox="1"/>
          <p:nvPr/>
        </p:nvSpPr>
        <p:spPr>
          <a:xfrm>
            <a:off x="1676400" y="1143001"/>
            <a:ext cx="8763000" cy="569386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“Christian divisions go far toward explaining the swift collapse of the Roman position in the Middle East, where popular sentiment leaned so heavily toward either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Monophysite</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 Nestorian churches.  Repeatedly,  writers from these traditions describe the relief which local inhabitants greeted the Arab conquerors,  who promised an end to the heavy-handed regime of the Roman Empire,  and    the </a:t>
            </a:r>
            <a:r>
              <a:rPr kumimoji="0" lang="en-US" sz="2400" b="1" i="0" u="none" strike="noStrike" kern="1200" cap="none" spc="0" normalizeH="0" baseline="0" noProof="0" dirty="0" err="1">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Chalcedonian</a:t>
            </a: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order.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At least in the early decades of the new order,  most Christians saw little reason  to change their opinion.  Muslims cared nothing for the sectarian divisions among their Christian subjects,  provided they respected Muslim authority and paid their taxes on time.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The first century or so after the conquest marked something like a golden age for the Christian communities,  who were now free of Roman oppression.”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Source:  Pages 263-4,  Philip Jenkins’ “Jesus Wars</a:t>
            </a:r>
            <a:r>
              <a:rPr kumimoji="0" lang="en-US" sz="2800" b="1" i="0" u="none" strike="noStrike" kern="1200" cap="none" spc="0" normalizeH="0" baseline="0" noProof="0" dirty="0">
                <a:ln>
                  <a:noFill/>
                </a:ln>
                <a:solidFill>
                  <a:srgbClr val="00CC99">
                    <a:lumMod val="20000"/>
                    <a:lumOff val="80000"/>
                  </a:srgbClr>
                </a:solidFill>
                <a:effectLst>
                  <a:outerShdw blurRad="38100" dist="38100" dir="2700000" algn="tl">
                    <a:srgbClr val="000000">
                      <a:alpha val="43137"/>
                    </a:srgbClr>
                  </a:outerShdw>
                </a:effectLst>
                <a:uLnTx/>
                <a:uFillTx/>
                <a:latin typeface="Calligrapher" pitchFamily="2" charset="0"/>
                <a:ea typeface="+mn-ea"/>
                <a:cs typeface="+mn-cs"/>
              </a:rPr>
              <a:t>”     </a:t>
            </a:r>
          </a:p>
        </p:txBody>
      </p:sp>
    </p:spTree>
    <p:extLst>
      <p:ext uri="{BB962C8B-B14F-4D97-AF65-F5344CB8AC3E}">
        <p14:creationId xmlns:p14="http://schemas.microsoft.com/office/powerpoint/2010/main" val="342480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3"/>
                                        </p:tgtEl>
                                        <p:attrNameLst>
                                          <p:attrName>style.opacity</p:attrName>
                                        </p:attrNameLst>
                                      </p:cBhvr>
                                      <p:to>
                                        <p:strVal val="0.5"/>
                                      </p:to>
                                    </p:set>
                                    <p:animEffect filter="image" prLst="opacity: 0.5">
                                      <p:cBhvr rctx="IE">
                                        <p:cTn id="7" dur="indefinite"/>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mph" presetSubtype="0" fill="hold" nodeType="clickEffect">
                                  <p:stCondLst>
                                    <p:cond delay="0"/>
                                  </p:stCondLst>
                                  <p:childTnLst>
                                    <p:animClr clrSpc="rgb" dir="cw">
                                      <p:cBhvr override="childStyle">
                                        <p:cTn id="11" dur="1900" fill="hold">
                                          <p:stCondLst>
                                            <p:cond delay="100"/>
                                          </p:stCondLst>
                                        </p:cTn>
                                        <p:tgtEl>
                                          <p:spTgt spid="4">
                                            <p:txEl>
                                              <p:pRg st="0" end="0"/>
                                            </p:txEl>
                                          </p:spTgt>
                                        </p:tgtEl>
                                        <p:attrNameLst>
                                          <p:attrName>style.color</p:attrName>
                                        </p:attrNameLst>
                                      </p:cBhvr>
                                      <p:to>
                                        <a:schemeClr val="accent2"/>
                                      </p:to>
                                    </p:animClr>
                                    <p:animClr clrSpc="rgb" dir="cw">
                                      <p:cBhvr>
                                        <p:cTn id="12" dur="1900" fill="hold">
                                          <p:stCondLst>
                                            <p:cond delay="100"/>
                                          </p:stCondLst>
                                        </p:cTn>
                                        <p:tgtEl>
                                          <p:spTgt spid="4">
                                            <p:txEl>
                                              <p:pRg st="0" end="0"/>
                                            </p:txEl>
                                          </p:spTgt>
                                        </p:tgtEl>
                                        <p:attrNameLst>
                                          <p:attrName>fillColor</p:attrName>
                                        </p:attrNameLst>
                                      </p:cBhvr>
                                      <p:to>
                                        <a:schemeClr val="accent2"/>
                                      </p:to>
                                    </p:animClr>
                                    <p:set>
                                      <p:cBhvr>
                                        <p:cTn id="13" dur="1900" fill="hold">
                                          <p:stCondLst>
                                            <p:cond delay="100"/>
                                          </p:stCondLst>
                                        </p:cTn>
                                        <p:tgtEl>
                                          <p:spTgt spid="4">
                                            <p:txEl>
                                              <p:pRg st="0" end="0"/>
                                            </p:txEl>
                                          </p:spTgt>
                                        </p:tgtEl>
                                        <p:attrNameLst>
                                          <p:attrName>fill.type</p:attrName>
                                        </p:attrNameLst>
                                      </p:cBhvr>
                                      <p:to>
                                        <p:strVal val="solid"/>
                                      </p:to>
                                    </p:set>
                                    <p:set>
                                      <p:cBhvr>
                                        <p:cTn id="14" dur="1900" fill="hold">
                                          <p:stCondLst>
                                            <p:cond delay="100"/>
                                          </p:stCondLst>
                                        </p:cTn>
                                        <p:tgtEl>
                                          <p:spTgt spid="4">
                                            <p:txEl>
                                              <p:pRg st="0" end="0"/>
                                            </p:txEl>
                                          </p:spTgt>
                                        </p:tgtEl>
                                        <p:attrNameLst>
                                          <p:attrName>fill.on</p:attrName>
                                        </p:attrNameLst>
                                      </p:cBhvr>
                                      <p:to>
                                        <p:strVal val="true"/>
                                      </p:to>
                                    </p:set>
                                    <p:animScale>
                                      <p:cBhvr>
                                        <p:cTn id="15" dur="200" fill="hold">
                                          <p:stCondLst>
                                            <p:cond delay="0"/>
                                          </p:stCondLst>
                                        </p:cTn>
                                        <p:tgtEl>
                                          <p:spTgt spid="4">
                                            <p:txEl>
                                              <p:pRg st="0" end="0"/>
                                            </p:txEl>
                                          </p:spTgt>
                                        </p:tgtEl>
                                      </p:cBhvr>
                                      <p:from x="100000" y="100000"/>
                                      <p:to x="100000" y="5000"/>
                                    </p:animScale>
                                    <p:animScale>
                                      <p:cBhvr>
                                        <p:cTn id="16" dur="200" fill="hold">
                                          <p:stCondLst>
                                            <p:cond delay="200"/>
                                          </p:stCondLst>
                                        </p:cTn>
                                        <p:tgtEl>
                                          <p:spTgt spid="4">
                                            <p:txEl>
                                              <p:pRg st="0" end="0"/>
                                            </p:txEl>
                                          </p:spTgt>
                                        </p:tgtEl>
                                      </p:cBhvr>
                                      <p:from x="100000" y="5000"/>
                                      <p:to x="120000" y="150000"/>
                                    </p:animScale>
                                    <p:animScale>
                                      <p:cBhvr>
                                        <p:cTn id="17" dur="600" fill="hold">
                                          <p:stCondLst>
                                            <p:cond delay="1400"/>
                                          </p:stCondLst>
                                        </p:cTn>
                                        <p:tgtEl>
                                          <p:spTgt spid="4">
                                            <p:txEl>
                                              <p:pRg st="0" end="0"/>
                                            </p:txEl>
                                          </p:spTgt>
                                        </p:tgtEl>
                                      </p:cBhvr>
                                      <p:to x="120000" y="150000"/>
                                    </p:animScale>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78B3-FAD2-4D01-B7AB-DFFF3845024A}"/>
              </a:ext>
            </a:extLst>
          </p:cNvPr>
          <p:cNvSpPr>
            <a:spLocks noGrp="1"/>
          </p:cNvSpPr>
          <p:nvPr>
            <p:ph type="title"/>
          </p:nvPr>
        </p:nvSpPr>
        <p:spPr>
          <a:xfrm>
            <a:off x="838200" y="158621"/>
            <a:ext cx="10515600" cy="989044"/>
          </a:xfrm>
        </p:spPr>
        <p:txBody>
          <a:bodyPr/>
          <a:lstStyle/>
          <a:p>
            <a:r>
              <a:rPr lang="en-US" dirty="0"/>
              <a:t>OVERVIEW: APOSTLE TO APOSTATE PATTERN</a:t>
            </a:r>
          </a:p>
        </p:txBody>
      </p:sp>
      <p:sp>
        <p:nvSpPr>
          <p:cNvPr id="3" name="Content Placeholder 2">
            <a:extLst>
              <a:ext uri="{FF2B5EF4-FFF2-40B4-BE49-F238E27FC236}">
                <a16:creationId xmlns:a16="http://schemas.microsoft.com/office/drawing/2014/main" id="{19040182-9CED-4163-B9F4-93745AE5E9D7}"/>
              </a:ext>
            </a:extLst>
          </p:cNvPr>
          <p:cNvSpPr>
            <a:spLocks noGrp="1"/>
          </p:cNvSpPr>
          <p:nvPr>
            <p:ph idx="1"/>
          </p:nvPr>
        </p:nvSpPr>
        <p:spPr>
          <a:xfrm>
            <a:off x="989814" y="1147666"/>
            <a:ext cx="10363986" cy="5486400"/>
          </a:xfrm>
        </p:spPr>
        <p:txBody>
          <a:bodyPr>
            <a:normAutofit fontScale="92500" lnSpcReduction="10000"/>
          </a:bodyPr>
          <a:lstStyle/>
          <a:p>
            <a:r>
              <a:rPr lang="en-US" dirty="0"/>
              <a:t>EARLY ERROR A RESULT OF ONGOING GREEK INFLUENCE</a:t>
            </a:r>
          </a:p>
          <a:p>
            <a:r>
              <a:rPr lang="en-US" dirty="0"/>
              <a:t>EXEGETES, DOGMATISTS &amp; APOLOGISTS; POLEMICS &amp; IRENICS</a:t>
            </a:r>
          </a:p>
          <a:p>
            <a:r>
              <a:rPr lang="en-US" dirty="0"/>
              <a:t>FULLTIME FUNCTIONAL SEPARATION &amp; PROFESSIONAL CLERGY</a:t>
            </a:r>
          </a:p>
          <a:p>
            <a:r>
              <a:rPr lang="en-US" dirty="0"/>
              <a:t>ACADEMY EDUCATION &amp; SEMINARY SYSTEMS STUDY</a:t>
            </a:r>
          </a:p>
          <a:p>
            <a:r>
              <a:rPr lang="en-US" dirty="0"/>
              <a:t>NICOLAITAN DOCTRINE MORPHS INTO LIBERTINE GNOSTIC</a:t>
            </a:r>
          </a:p>
          <a:p>
            <a:r>
              <a:rPr lang="en-US" dirty="0"/>
              <a:t>EARLY ERROR AN OUTCOME OF ONGOING GNOSTIC DEBATE</a:t>
            </a:r>
          </a:p>
          <a:p>
            <a:r>
              <a:rPr lang="en-US" dirty="0"/>
              <a:t>CONTROLING GNOSTICS BY CREATING CHURCH HIERARCHY </a:t>
            </a:r>
          </a:p>
          <a:p>
            <a:r>
              <a:rPr lang="en-US" dirty="0"/>
              <a:t>COMBATING GNOSTICS BY COUNCILS, CANONS, &amp; CREEDS</a:t>
            </a:r>
          </a:p>
          <a:p>
            <a:r>
              <a:rPr lang="en-US" b="1" dirty="0"/>
              <a:t>EMPIRE WIDE PAGAN PERSECUTION IN THIRD CENTURY</a:t>
            </a:r>
          </a:p>
          <a:p>
            <a:r>
              <a:rPr lang="en-US" b="1" dirty="0"/>
              <a:t>NOTE: Auricular (Readmission) Confession to Decius Martyrs</a:t>
            </a:r>
          </a:p>
          <a:p>
            <a:r>
              <a:rPr lang="en-US" dirty="0"/>
              <a:t>EUSEBIUS @Caesarea: Chiliast Eschatology Major Viewpoint</a:t>
            </a:r>
          </a:p>
          <a:p>
            <a:r>
              <a:rPr lang="en-US" dirty="0"/>
              <a:t>FOURTH CENTURY &amp; DARK AGE: REFORMERS RESET POINT</a:t>
            </a:r>
          </a:p>
          <a:p>
            <a:pPr marL="0" indent="0">
              <a:buNone/>
            </a:pPr>
            <a:endParaRPr lang="en-US" dirty="0"/>
          </a:p>
          <a:p>
            <a:endParaRPr lang="en-US" dirty="0"/>
          </a:p>
        </p:txBody>
      </p:sp>
    </p:spTree>
    <p:extLst>
      <p:ext uri="{BB962C8B-B14F-4D97-AF65-F5344CB8AC3E}">
        <p14:creationId xmlns:p14="http://schemas.microsoft.com/office/powerpoint/2010/main" val="20182082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3970" name="Picture 2" descr="I:\DEPTCOMM\Zamcomm\Jody\ChartsEPS\97 copy.jpg"/>
          <p:cNvPicPr>
            <a:picLocks noChangeAspect="1" noChangeArrowheads="1"/>
          </p:cNvPicPr>
          <p:nvPr/>
        </p:nvPicPr>
        <p:blipFill>
          <a:blip r:embed="rId3" cstate="print"/>
          <a:srcRect/>
          <a:stretch>
            <a:fillRect/>
          </a:stretch>
        </p:blipFill>
        <p:spPr bwMode="auto">
          <a:xfrm>
            <a:off x="2827339" y="0"/>
            <a:ext cx="6535737" cy="6858000"/>
          </a:xfrm>
          <a:prstGeom prst="rect">
            <a:avLst/>
          </a:prstGeom>
          <a:noFill/>
        </p:spPr>
      </p:pic>
      <p:pic>
        <p:nvPicPr>
          <p:cNvPr id="3" name="Picture 2" descr="pre-historical-date-setters-1oooAD.gif"/>
          <p:cNvPicPr>
            <a:picLocks noChangeAspect="1"/>
          </p:cNvPicPr>
          <p:nvPr/>
        </p:nvPicPr>
        <p:blipFill>
          <a:blip r:embed="rId4" cstate="print"/>
          <a:stretch>
            <a:fillRect/>
          </a:stretch>
        </p:blipFill>
        <p:spPr>
          <a:xfrm>
            <a:off x="443060" y="304800"/>
            <a:ext cx="11312165" cy="6341097"/>
          </a:xfrm>
          <a:prstGeom prst="rect">
            <a:avLst/>
          </a:prstGeom>
        </p:spPr>
      </p:pic>
    </p:spTree>
    <p:extLst>
      <p:ext uri="{BB962C8B-B14F-4D97-AF65-F5344CB8AC3E}">
        <p14:creationId xmlns:p14="http://schemas.microsoft.com/office/powerpoint/2010/main" val="422102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982338" name="Rectangle 2"/>
          <p:cNvSpPr>
            <a:spLocks noGrp="1" noChangeArrowheads="1"/>
          </p:cNvSpPr>
          <p:nvPr>
            <p:ph type="title"/>
          </p:nvPr>
        </p:nvSpPr>
        <p:spPr>
          <a:xfrm>
            <a:off x="1828800" y="457200"/>
            <a:ext cx="8534400" cy="762000"/>
          </a:xfrm>
        </p:spPr>
        <p:txBody>
          <a:bodyPr/>
          <a:lstStyle/>
          <a:p>
            <a:r>
              <a:rPr lang="en-US" sz="4000" u="sng" dirty="0">
                <a:solidFill>
                  <a:schemeClr val="accent1"/>
                </a:solidFill>
                <a:effectLst>
                  <a:outerShdw blurRad="38100" dist="38100" dir="2700000" algn="tl">
                    <a:srgbClr val="C0C0C0"/>
                  </a:outerShdw>
                </a:effectLst>
                <a:latin typeface="Calligrapher" pitchFamily="2" charset="0"/>
              </a:rPr>
              <a:t>Roman Persecution: “Getting Certified”</a:t>
            </a:r>
          </a:p>
        </p:txBody>
      </p:sp>
      <p:sp>
        <p:nvSpPr>
          <p:cNvPr id="3982339" name="Rectangle 3"/>
          <p:cNvSpPr>
            <a:spLocks noGrp="1" noChangeArrowheads="1"/>
          </p:cNvSpPr>
          <p:nvPr>
            <p:ph type="body" idx="1"/>
          </p:nvPr>
        </p:nvSpPr>
        <p:spPr>
          <a:xfrm>
            <a:off x="2057400" y="1447800"/>
            <a:ext cx="7772400" cy="4876800"/>
          </a:xfrm>
        </p:spPr>
        <p:txBody>
          <a:bodyPr/>
          <a:lstStyle/>
          <a:p>
            <a:pPr>
              <a:buFontTx/>
              <a:buBlip>
                <a:blip r:embed="rId4"/>
              </a:buBlip>
            </a:pPr>
            <a:r>
              <a:rPr lang="en-US" b="1">
                <a:solidFill>
                  <a:srgbClr val="FFFF99"/>
                </a:solidFill>
                <a:effectLst>
                  <a:outerShdw blurRad="38100" dist="38100" dir="2700000" algn="tl">
                    <a:srgbClr val="C0C0C0"/>
                  </a:outerShdw>
                </a:effectLst>
              </a:rPr>
              <a:t> “There were two all-out empire-wide persecutions intended to utterly destroy the church.  The first,  under Decius,  began in December, 249.  Everyone in  the empire had to get a certificate from   a government officer verifying that he   or she had offered a sacrifice to the gods – an act that most Christians in good conscience could not do.”</a:t>
            </a:r>
            <a:endParaRPr lang="en-US" b="1" i="1" u="sng">
              <a:effectLst>
                <a:outerShdw blurRad="38100" dist="38100" dir="2700000" algn="tl">
                  <a:srgbClr val="C0C0C0"/>
                </a:outerShdw>
              </a:effectLst>
            </a:endParaRPr>
          </a:p>
        </p:txBody>
      </p:sp>
    </p:spTree>
    <p:extLst>
      <p:ext uri="{BB962C8B-B14F-4D97-AF65-F5344CB8AC3E}">
        <p14:creationId xmlns:p14="http://schemas.microsoft.com/office/powerpoint/2010/main" val="9618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3982338">
                                            <p:txEl>
                                              <p:pRg st="0" end="0"/>
                                            </p:txEl>
                                          </p:spTgt>
                                        </p:tgtEl>
                                        <p:attrNameLst>
                                          <p:attrName>style.visibility</p:attrName>
                                        </p:attrNameLst>
                                      </p:cBhvr>
                                      <p:to>
                                        <p:strVal val="visible"/>
                                      </p:to>
                                    </p:set>
                                    <p:anim calcmode="lin" valueType="num">
                                      <p:cBhvr additive="base">
                                        <p:cTn id="7" dur="300" fill="hold"/>
                                        <p:tgtEl>
                                          <p:spTgt spid="398233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39823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3982339">
                                            <p:txEl>
                                              <p:pRg st="0" end="0"/>
                                            </p:txEl>
                                          </p:spTgt>
                                        </p:tgtEl>
                                        <p:attrNameLst>
                                          <p:attrName>style.visibility</p:attrName>
                                        </p:attrNameLst>
                                      </p:cBhvr>
                                      <p:to>
                                        <p:strVal val="visible"/>
                                      </p:to>
                                    </p:set>
                                    <p:anim calcmode="lin" valueType="num">
                                      <p:cBhvr>
                                        <p:cTn id="13" dur="300" fill="hold"/>
                                        <p:tgtEl>
                                          <p:spTgt spid="3982339">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39823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2338" grpId="0" build="p" autoUpdateAnimBg="0"/>
      <p:bldP spid="3982339" grpId="0" build="p"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286000" y="1752600"/>
            <a:ext cx="7772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a:t>
            </a:r>
            <a:r>
              <a:rPr lang="en-US" b="1" dirty="0">
                <a:solidFill>
                  <a:srgbClr val="FFFF99"/>
                </a:solidFill>
                <a:effectLst>
                  <a:outerShdw blurRad="38100" dist="38100" dir="2700000" algn="tl">
                    <a:srgbClr val="C0C0C0"/>
                  </a:outerShdw>
                </a:effectLst>
              </a:rPr>
              <a:t>Decius’s persecution exposed weakness     in the church after years of prosperity.  When the decree was announced in </a:t>
            </a:r>
            <a:r>
              <a:rPr lang="en-US" b="1" i="1" dirty="0">
                <a:solidFill>
                  <a:srgbClr val="FFFF99"/>
                </a:solidFill>
                <a:effectLst>
                  <a:outerShdw blurRad="38100" dist="38100" dir="2700000" algn="tl">
                    <a:srgbClr val="C0C0C0"/>
                  </a:outerShdw>
                </a:effectLst>
              </a:rPr>
              <a:t>Antioch</a:t>
            </a:r>
            <a:r>
              <a:rPr lang="en-US" b="1" dirty="0">
                <a:solidFill>
                  <a:srgbClr val="FFFF99"/>
                </a:solidFill>
                <a:effectLst>
                  <a:outerShdw blurRad="38100" dist="38100" dir="2700000" algn="tl">
                    <a:srgbClr val="C0C0C0"/>
                  </a:outerShdw>
                </a:effectLst>
              </a:rPr>
              <a:t>, thousands of Christians surged forward in their eagerness to absolve themselves.  In one North African town,  there were so many applicants on the appointed day that officials had to ask many of them to return the next day. </a:t>
            </a:r>
            <a:endParaRPr lang="en-US" u="sng" dirty="0"/>
          </a:p>
        </p:txBody>
      </p:sp>
    </p:spTree>
    <p:extLst>
      <p:ext uri="{BB962C8B-B14F-4D97-AF65-F5344CB8AC3E}">
        <p14:creationId xmlns:p14="http://schemas.microsoft.com/office/powerpoint/2010/main" val="29231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286000" y="1752600"/>
            <a:ext cx="7772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a:t>
            </a:r>
            <a:r>
              <a:rPr lang="en-US" b="1" dirty="0">
                <a:solidFill>
                  <a:srgbClr val="FFFF99"/>
                </a:solidFill>
                <a:effectLst>
                  <a:outerShdw blurRad="38100" dist="38100" dir="2700000" algn="tl">
                    <a:srgbClr val="C0C0C0"/>
                  </a:outerShdw>
                </a:effectLst>
              </a:rPr>
              <a:t>Decius’s persecution had caught the Christian community flat-footed, and many had renounced the faith. In some cases,  like in the city of Carthage in North Africa,  it may have been the majority of the Christians.  Now many   of those people were clamoring to get back in the church. The situation was unprecedented in its scope.”</a:t>
            </a:r>
            <a:endParaRPr lang="en-US" u="sng" dirty="0"/>
          </a:p>
        </p:txBody>
      </p:sp>
    </p:spTree>
    <p:extLst>
      <p:ext uri="{BB962C8B-B14F-4D97-AF65-F5344CB8AC3E}">
        <p14:creationId xmlns:p14="http://schemas.microsoft.com/office/powerpoint/2010/main" val="61847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9893-51FD-448F-9946-59619485F9FB}"/>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58A27B9-EEDC-481C-B243-E7E3B6A68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234397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85800"/>
            <a:ext cx="8610600" cy="9906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057400" y="2057400"/>
            <a:ext cx="8153400" cy="4267200"/>
          </a:xfrm>
        </p:spPr>
        <p:txBody>
          <a:bodyPr/>
          <a:lstStyle/>
          <a:p>
            <a:pPr>
              <a:buFontTx/>
              <a:buBlip>
                <a:blip r:embed="rId4"/>
              </a:buBlip>
            </a:pPr>
            <a:r>
              <a:rPr lang="en-US" sz="2800" b="1" dirty="0">
                <a:solidFill>
                  <a:srgbClr val="FFFF99"/>
                </a:solidFill>
                <a:effectLst>
                  <a:outerShdw blurRad="38100" dist="38100" dir="2700000" algn="tl">
                    <a:srgbClr val="C0C0C0"/>
                  </a:outerShdw>
                </a:effectLst>
              </a:rPr>
              <a:t> “The problem was compounded by the fact that   a new kind of martyr came out of the </a:t>
            </a:r>
            <a:r>
              <a:rPr lang="en-US" sz="2800" b="1" dirty="0" err="1">
                <a:solidFill>
                  <a:srgbClr val="FFFF99"/>
                </a:solidFill>
                <a:effectLst>
                  <a:outerShdw blurRad="38100" dist="38100" dir="2700000" algn="tl">
                    <a:srgbClr val="C0C0C0"/>
                  </a:outerShdw>
                </a:effectLst>
              </a:rPr>
              <a:t>Decian</a:t>
            </a:r>
            <a:r>
              <a:rPr lang="en-US" sz="2800" b="1" dirty="0">
                <a:solidFill>
                  <a:srgbClr val="FFFF99"/>
                </a:solidFill>
                <a:effectLst>
                  <a:outerShdw blurRad="38100" dist="38100" dir="2700000" algn="tl">
                    <a:srgbClr val="C0C0C0"/>
                  </a:outerShdw>
                </a:effectLst>
              </a:rPr>
              <a:t> persecution.  Because Decius was trying to break people rather than kill them,  many people were arrested and tortured but never executed.  In previous persecutions,  the number of such persons,  called </a:t>
            </a:r>
            <a:r>
              <a:rPr lang="en-US" sz="2800" b="1" i="1" dirty="0">
                <a:solidFill>
                  <a:srgbClr val="FFFF99"/>
                </a:solidFill>
                <a:effectLst>
                  <a:outerShdw blurRad="38100" dist="38100" dir="2700000" algn="tl">
                    <a:srgbClr val="C0C0C0"/>
                  </a:outerShdw>
                </a:effectLst>
              </a:rPr>
              <a:t>confessors,</a:t>
            </a:r>
            <a:r>
              <a:rPr lang="en-US" sz="2800" b="1" dirty="0">
                <a:solidFill>
                  <a:srgbClr val="FFFF99"/>
                </a:solidFill>
                <a:effectLst>
                  <a:outerShdw blurRad="38100" dist="38100" dir="2700000" algn="tl">
                    <a:srgbClr val="C0C0C0"/>
                  </a:outerShdw>
                </a:effectLst>
              </a:rPr>
              <a:t> was relatively small.  Under Decius,  the number of confessors was quite large.”</a:t>
            </a:r>
            <a:endParaRPr lang="en-US" sz="2800" u="sng" dirty="0"/>
          </a:p>
        </p:txBody>
      </p:sp>
    </p:spTree>
    <p:extLst>
      <p:ext uri="{BB962C8B-B14F-4D97-AF65-F5344CB8AC3E}">
        <p14:creationId xmlns:p14="http://schemas.microsoft.com/office/powerpoint/2010/main" val="147322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449282" name="Rectangle 2"/>
          <p:cNvSpPr>
            <a:spLocks noGrp="1" noChangeArrowheads="1"/>
          </p:cNvSpPr>
          <p:nvPr>
            <p:ph type="title"/>
          </p:nvPr>
        </p:nvSpPr>
        <p:spPr>
          <a:xfrm>
            <a:off x="1752600" y="609600"/>
            <a:ext cx="8610600" cy="1066800"/>
          </a:xfrm>
        </p:spPr>
        <p:txBody>
          <a:bodyPr/>
          <a:lstStyle/>
          <a:p>
            <a:r>
              <a:rPr lang="en-US" sz="3600" u="sng" dirty="0">
                <a:solidFill>
                  <a:schemeClr val="accent1"/>
                </a:solidFill>
                <a:effectLst>
                  <a:outerShdw blurRad="38100" dist="38100" dir="2700000" algn="tl">
                    <a:srgbClr val="C0C0C0"/>
                  </a:outerShdw>
                </a:effectLst>
                <a:latin typeface="Calligrapher" pitchFamily="2" charset="0"/>
              </a:rPr>
              <a:t>Hubris Event Is Historically Explanatory:  </a:t>
            </a:r>
            <a:br>
              <a:rPr lang="en-US" sz="3600" u="sng" dirty="0">
                <a:solidFill>
                  <a:schemeClr val="accent1"/>
                </a:solidFill>
                <a:effectLst>
                  <a:outerShdw blurRad="38100" dist="38100" dir="2700000" algn="tl">
                    <a:srgbClr val="C0C0C0"/>
                  </a:outerShdw>
                </a:effectLst>
                <a:latin typeface="Calligrapher" pitchFamily="2" charset="0"/>
              </a:rPr>
            </a:br>
            <a:r>
              <a:rPr lang="en-US" sz="3600" u="sng" dirty="0">
                <a:solidFill>
                  <a:schemeClr val="accent1"/>
                </a:solidFill>
                <a:effectLst>
                  <a:outerShdw blurRad="38100" dist="38100" dir="2700000" algn="tl">
                    <a:srgbClr val="C0C0C0"/>
                  </a:outerShdw>
                </a:effectLst>
                <a:latin typeface="Calligrapher" pitchFamily="2" charset="0"/>
              </a:rPr>
              <a:t>Treasury Of Merit &amp; Auricular Confession</a:t>
            </a:r>
          </a:p>
        </p:txBody>
      </p:sp>
      <p:sp>
        <p:nvSpPr>
          <p:cNvPr id="4449283" name="Rectangle 3"/>
          <p:cNvSpPr>
            <a:spLocks noGrp="1" noChangeArrowheads="1"/>
          </p:cNvSpPr>
          <p:nvPr>
            <p:ph type="body" idx="1"/>
          </p:nvPr>
        </p:nvSpPr>
        <p:spPr>
          <a:xfrm>
            <a:off x="2057400" y="1752600"/>
            <a:ext cx="8153400" cy="4572000"/>
          </a:xfrm>
        </p:spPr>
        <p:txBody>
          <a:bodyPr/>
          <a:lstStyle/>
          <a:p>
            <a:pPr>
              <a:buFontTx/>
              <a:buBlip>
                <a:blip r:embed="rId4"/>
              </a:buBlip>
            </a:pPr>
            <a:r>
              <a:rPr lang="en-US" sz="3600" b="1" dirty="0">
                <a:solidFill>
                  <a:srgbClr val="FFFF99"/>
                </a:solidFill>
                <a:effectLst>
                  <a:outerShdw blurRad="38100" dist="38100" dir="2700000" algn="tl">
                    <a:srgbClr val="C0C0C0"/>
                  </a:outerShdw>
                </a:effectLst>
              </a:rPr>
              <a:t> “Because of the close relationship between the martyr and Christ in the eyes of the church,  many people who were seeking forgiveness for egregious sins would go to the martyrs.  Usually,  with the martyr’s seal of approval on someone’s repentance,  they were allowed back into the church.”</a:t>
            </a:r>
            <a:endParaRPr lang="en-US" u="sng" dirty="0"/>
          </a:p>
        </p:txBody>
      </p:sp>
    </p:spTree>
    <p:extLst>
      <p:ext uri="{BB962C8B-B14F-4D97-AF65-F5344CB8AC3E}">
        <p14:creationId xmlns:p14="http://schemas.microsoft.com/office/powerpoint/2010/main" val="359812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449282">
                                            <p:txEl>
                                              <p:pRg st="0" end="0"/>
                                            </p:txEl>
                                          </p:spTgt>
                                        </p:tgtEl>
                                        <p:attrNameLst>
                                          <p:attrName>style.visibility</p:attrName>
                                        </p:attrNameLst>
                                      </p:cBhvr>
                                      <p:to>
                                        <p:strVal val="visible"/>
                                      </p:to>
                                    </p:set>
                                    <p:anim calcmode="lin" valueType="num">
                                      <p:cBhvr additive="base">
                                        <p:cTn id="7" dur="300" fill="hold"/>
                                        <p:tgtEl>
                                          <p:spTgt spid="44492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449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0"/>
                                  </p:iterate>
                                  <p:childTnLst>
                                    <p:set>
                                      <p:cBhvr>
                                        <p:cTn id="12" dur="1" fill="hold">
                                          <p:stCondLst>
                                            <p:cond delay="0"/>
                                          </p:stCondLst>
                                        </p:cTn>
                                        <p:tgtEl>
                                          <p:spTgt spid="4449283">
                                            <p:txEl>
                                              <p:pRg st="0" end="0"/>
                                            </p:txEl>
                                          </p:spTgt>
                                        </p:tgtEl>
                                        <p:attrNameLst>
                                          <p:attrName>style.visibility</p:attrName>
                                        </p:attrNameLst>
                                      </p:cBhvr>
                                      <p:to>
                                        <p:strVal val="visible"/>
                                      </p:to>
                                    </p:set>
                                    <p:anim calcmode="lin" valueType="num">
                                      <p:cBhvr>
                                        <p:cTn id="13" dur="300" fill="hold"/>
                                        <p:tgtEl>
                                          <p:spTgt spid="4449283">
                                            <p:txEl>
                                              <p:pRg st="0" end="0"/>
                                            </p:txEl>
                                          </p:spTgt>
                                        </p:tgtEl>
                                        <p:attrNameLst>
                                          <p:attrName>ppt_w</p:attrName>
                                        </p:attrNameLst>
                                      </p:cBhvr>
                                      <p:tavLst>
                                        <p:tav tm="0">
                                          <p:val>
                                            <p:fltVal val="0"/>
                                          </p:val>
                                        </p:tav>
                                        <p:tav tm="100000">
                                          <p:val>
                                            <p:strVal val="#ppt_w"/>
                                          </p:val>
                                        </p:tav>
                                      </p:tavLst>
                                    </p:anim>
                                    <p:anim calcmode="lin" valueType="num">
                                      <p:cBhvr>
                                        <p:cTn id="14" dur="300" fill="hold"/>
                                        <p:tgtEl>
                                          <p:spTgt spid="44492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9282" grpId="0" build="p" autoUpdateAnimBg="0"/>
      <p:bldP spid="4449283"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278850" name="Rectangle 2" descr="Purple mesh"/>
          <p:cNvSpPr>
            <a:spLocks noGrp="1" noChangeArrowheads="1"/>
          </p:cNvSpPr>
          <p:nvPr>
            <p:ph type="body" idx="1"/>
          </p:nvPr>
        </p:nvSpPr>
        <p:spPr>
          <a:xfrm>
            <a:off x="2209800" y="1219200"/>
            <a:ext cx="7848600" cy="5029200"/>
          </a:xfrm>
          <a:blipFill dpi="0" rotWithShape="0">
            <a:blip r:embed="rId4" cstate="print"/>
            <a:srcRect/>
            <a:tile tx="0" ty="0" sx="100000" sy="100000" flip="none" algn="tl"/>
          </a:blipFill>
        </p:spPr>
        <p:txBody>
          <a:bodyPr/>
          <a:lstStyle/>
          <a:p>
            <a:pPr>
              <a:lnSpc>
                <a:spcPct val="90000"/>
              </a:lnSpc>
              <a:buFont typeface="Wingdings" pitchFamily="2" charset="2"/>
              <a:buChar char="v"/>
            </a:pPr>
            <a:r>
              <a:rPr lang="en-US" sz="7200" dirty="0">
                <a:solidFill>
                  <a:srgbClr val="FFFF00"/>
                </a:solidFill>
                <a:effectLst>
                  <a:outerShdw blurRad="38100" dist="38100" dir="2700000" algn="tl">
                    <a:srgbClr val="000000"/>
                  </a:outerShdw>
                </a:effectLst>
                <a:latin typeface="Old English Text MT" pitchFamily="66" charset="0"/>
              </a:rPr>
              <a:t> </a:t>
            </a:r>
            <a:r>
              <a:rPr lang="en-US" sz="5400" dirty="0">
                <a:solidFill>
                  <a:srgbClr val="FFFF00"/>
                </a:solidFill>
                <a:effectLst>
                  <a:outerShdw blurRad="38100" dist="38100" dir="2700000" algn="tl">
                    <a:srgbClr val="000000"/>
                  </a:outerShdw>
                </a:effectLst>
                <a:latin typeface="Old English Text MT" pitchFamily="66" charset="0"/>
              </a:rPr>
              <a:t>“EXCESS SUPPLY OF GOOD WORKS BY SOME SOULS CAN BE APPLIED TO OTHERS!”</a:t>
            </a:r>
            <a:endParaRPr lang="en-US" sz="5400" dirty="0"/>
          </a:p>
        </p:txBody>
      </p:sp>
      <p:sp>
        <p:nvSpPr>
          <p:cNvPr id="3278851" name="WordArt 3"/>
          <p:cNvSpPr>
            <a:spLocks noChangeArrowheads="1" noChangeShapeType="1" noTextEdit="1"/>
          </p:cNvSpPr>
          <p:nvPr/>
        </p:nvSpPr>
        <p:spPr bwMode="auto">
          <a:xfrm>
            <a:off x="2209800" y="228600"/>
            <a:ext cx="78486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SUPEREROGATION</a:t>
            </a:r>
          </a:p>
        </p:txBody>
      </p:sp>
    </p:spTree>
    <p:extLst>
      <p:ext uri="{BB962C8B-B14F-4D97-AF65-F5344CB8AC3E}">
        <p14:creationId xmlns:p14="http://schemas.microsoft.com/office/powerpoint/2010/main" val="1368415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278851"/>
                                        </p:tgtEl>
                                        <p:attrNameLst>
                                          <p:attrName>style.visibility</p:attrName>
                                        </p:attrNameLst>
                                      </p:cBhvr>
                                      <p:to>
                                        <p:strVal val="visible"/>
                                      </p:to>
                                    </p:set>
                                    <p:anim calcmode="lin" valueType="num">
                                      <p:cBhvr>
                                        <p:cTn id="7" dur="5000" fill="hold"/>
                                        <p:tgtEl>
                                          <p:spTgt spid="3278851"/>
                                        </p:tgtEl>
                                        <p:attrNameLst>
                                          <p:attrName>ppt_w</p:attrName>
                                        </p:attrNameLst>
                                      </p:cBhvr>
                                      <p:tavLst>
                                        <p:tav tm="0" fmla="#ppt_w*sin(2.5*pi*$)">
                                          <p:val>
                                            <p:fltVal val="0"/>
                                          </p:val>
                                        </p:tav>
                                        <p:tav tm="100000">
                                          <p:val>
                                            <p:fltVal val="1"/>
                                          </p:val>
                                        </p:tav>
                                      </p:tavLst>
                                    </p:anim>
                                    <p:anim calcmode="lin" valueType="num">
                                      <p:cBhvr>
                                        <p:cTn id="8" dur="5000" fill="hold"/>
                                        <p:tgtEl>
                                          <p:spTgt spid="3278851"/>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278850">
                                            <p:txEl>
                                              <p:pRg st="0" end="0"/>
                                            </p:txEl>
                                          </p:spTgt>
                                        </p:tgtEl>
                                        <p:attrNameLst>
                                          <p:attrName>style.visibility</p:attrName>
                                        </p:attrNameLst>
                                      </p:cBhvr>
                                      <p:to>
                                        <p:strVal val="visible"/>
                                      </p:to>
                                    </p:set>
                                    <p:animEffect transition="in" filter="wipe(left)">
                                      <p:cBhvr>
                                        <p:cTn id="13" dur="500"/>
                                        <p:tgtEl>
                                          <p:spTgt spid="32788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850" grpId="0" build="p" autoUpdateAnimBg="0" rev="1"/>
      <p:bldP spid="327885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7874" name="Rectangle 2"/>
          <p:cNvSpPr>
            <a:spLocks noGrp="1" noChangeArrowheads="1"/>
          </p:cNvSpPr>
          <p:nvPr>
            <p:ph type="title"/>
          </p:nvPr>
        </p:nvSpPr>
        <p:spPr/>
        <p:txBody>
          <a:bodyPr/>
          <a:lstStyle/>
          <a:p>
            <a:endParaRPr lang="en-US"/>
          </a:p>
        </p:txBody>
      </p:sp>
    </p:spTree>
    <p:extLst>
      <p:ext uri="{BB962C8B-B14F-4D97-AF65-F5344CB8AC3E}">
        <p14:creationId xmlns:p14="http://schemas.microsoft.com/office/powerpoint/2010/main" val="36404341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B78B3-FAD2-4D01-B7AB-DFFF3845024A}"/>
              </a:ext>
            </a:extLst>
          </p:cNvPr>
          <p:cNvSpPr>
            <a:spLocks noGrp="1"/>
          </p:cNvSpPr>
          <p:nvPr>
            <p:ph type="title"/>
          </p:nvPr>
        </p:nvSpPr>
        <p:spPr>
          <a:xfrm>
            <a:off x="838200" y="223935"/>
            <a:ext cx="10515600" cy="755779"/>
          </a:xfrm>
        </p:spPr>
        <p:txBody>
          <a:bodyPr/>
          <a:lstStyle/>
          <a:p>
            <a:r>
              <a:rPr lang="en-US" dirty="0"/>
              <a:t>OVERVIEW: APOSTLE TO APOSTATE PATTERN</a:t>
            </a:r>
          </a:p>
        </p:txBody>
      </p:sp>
      <p:sp>
        <p:nvSpPr>
          <p:cNvPr id="3" name="Content Placeholder 2">
            <a:extLst>
              <a:ext uri="{FF2B5EF4-FFF2-40B4-BE49-F238E27FC236}">
                <a16:creationId xmlns:a16="http://schemas.microsoft.com/office/drawing/2014/main" id="{19040182-9CED-4163-B9F4-93745AE5E9D7}"/>
              </a:ext>
            </a:extLst>
          </p:cNvPr>
          <p:cNvSpPr>
            <a:spLocks noGrp="1"/>
          </p:cNvSpPr>
          <p:nvPr>
            <p:ph idx="1"/>
          </p:nvPr>
        </p:nvSpPr>
        <p:spPr>
          <a:xfrm>
            <a:off x="989814" y="979715"/>
            <a:ext cx="10363986" cy="5742098"/>
          </a:xfrm>
        </p:spPr>
        <p:txBody>
          <a:bodyPr>
            <a:normAutofit fontScale="62500" lnSpcReduction="20000"/>
          </a:bodyPr>
          <a:lstStyle/>
          <a:p>
            <a:r>
              <a:rPr lang="en-US" dirty="0"/>
              <a:t>EARLY ERROR A RESULT OF ONGOING GREEK INFLUENCE</a:t>
            </a:r>
          </a:p>
          <a:p>
            <a:r>
              <a:rPr lang="en-US" dirty="0"/>
              <a:t>EXEGETES, DOGMATISTS &amp; APOLOGISTS; POLEMICS &amp; IRENICS</a:t>
            </a:r>
          </a:p>
          <a:p>
            <a:r>
              <a:rPr lang="en-US" dirty="0"/>
              <a:t>FULLTIME FUNCTIONAL SEPARATION &amp; PROFESSIONAL CLERGY</a:t>
            </a:r>
          </a:p>
          <a:p>
            <a:r>
              <a:rPr lang="en-US" dirty="0"/>
              <a:t>ACADEMY EDUCATION &amp; SEMINARY SYSTEMS STUDY</a:t>
            </a:r>
          </a:p>
          <a:p>
            <a:r>
              <a:rPr lang="en-US" dirty="0"/>
              <a:t>NICOLAITAN DOCTRINE MORPHS INTO LIBERTINE GNOSTIC</a:t>
            </a:r>
          </a:p>
          <a:p>
            <a:r>
              <a:rPr lang="en-US" dirty="0"/>
              <a:t>EARLY ERROR AN OUTCOME OF ONGOING GNOSTIC DEBATE</a:t>
            </a:r>
          </a:p>
          <a:p>
            <a:r>
              <a:rPr lang="en-US" dirty="0"/>
              <a:t>CONTROLING GNOSTICS BY CREATING CHURCH HIERARCHY </a:t>
            </a:r>
          </a:p>
          <a:p>
            <a:r>
              <a:rPr lang="en-US" dirty="0"/>
              <a:t>COMBATING GNOSTICS BY COUNCILS, CANONS, &amp; CREEDS</a:t>
            </a:r>
          </a:p>
          <a:p>
            <a:r>
              <a:rPr lang="en-US" dirty="0"/>
              <a:t>EMPIRE WIDE PAGAN PERSECUTION IN THIRD CENTURY</a:t>
            </a:r>
          </a:p>
          <a:p>
            <a:r>
              <a:rPr lang="en-US" dirty="0"/>
              <a:t>NOTE: Auricular (Readmission) Confession to Decius Martyrs</a:t>
            </a:r>
          </a:p>
          <a:p>
            <a:r>
              <a:rPr lang="en-US" dirty="0"/>
              <a:t>EUSEBIUS @Caesarea: Chiliast Eschatology Major Viewpoint</a:t>
            </a:r>
          </a:p>
          <a:p>
            <a:r>
              <a:rPr lang="en-US" u="sng" dirty="0"/>
              <a:t>FOURTH CENTURY &amp; DARK AGE: REFORMERS RESET POINT</a:t>
            </a:r>
          </a:p>
          <a:p>
            <a:r>
              <a:rPr lang="en-US" b="1" dirty="0"/>
              <a:t>EMPEROR ABANDONS PONTIFIX MAXIMUS TO ROME BISHOP</a:t>
            </a:r>
          </a:p>
          <a:p>
            <a:r>
              <a:rPr lang="en-US" b="1" dirty="0"/>
              <a:t>GOVERNMENT STATE CHURCH RECOGNITION/INTERVENTION</a:t>
            </a:r>
          </a:p>
          <a:p>
            <a:r>
              <a:rPr lang="en-US" b="1" dirty="0"/>
              <a:t>STATE WITH CHURCH RELIGIOUS MINORITIES PERSECUTION </a:t>
            </a:r>
          </a:p>
          <a:p>
            <a:r>
              <a:rPr lang="en-US" b="1" dirty="0"/>
              <a:t>EMPIRE &amp; CHURCH SPLIT EAST &amp; WEST – IDOLS VS. ICONS</a:t>
            </a:r>
          </a:p>
          <a:p>
            <a:r>
              <a:rPr lang="en-US" b="1" dirty="0"/>
              <a:t>REGIONAL SPLITS: FLAG BY COUNCILS/CANONS/CREEDS</a:t>
            </a:r>
          </a:p>
          <a:p>
            <a:r>
              <a:rPr lang="en-US" b="1" dirty="0"/>
              <a:t>DUEL(ING) AUTHORITIES - &amp; - DUEL(ING) THEOCRACIES</a:t>
            </a:r>
          </a:p>
          <a:p>
            <a:pPr marL="0" indent="0">
              <a:buNone/>
            </a:pPr>
            <a:endParaRPr lang="en-US" dirty="0"/>
          </a:p>
          <a:p>
            <a:endParaRPr lang="en-US" dirty="0"/>
          </a:p>
        </p:txBody>
      </p:sp>
    </p:spTree>
    <p:extLst>
      <p:ext uri="{BB962C8B-B14F-4D97-AF65-F5344CB8AC3E}">
        <p14:creationId xmlns:p14="http://schemas.microsoft.com/office/powerpoint/2010/main" val="17802827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1981200"/>
          </a:xfrm>
          <a:solidFill>
            <a:schemeClr val="accent1"/>
          </a:solidFill>
        </p:spPr>
        <p:txBody>
          <a:bodyPr/>
          <a:lstStyle/>
          <a:p>
            <a:r>
              <a:rPr lang="en-US" sz="9600" dirty="0">
                <a:solidFill>
                  <a:srgbClr val="FFFF00"/>
                </a:solidFill>
                <a:effectLst>
                  <a:outerShdw blurRad="38100" dist="38100" dir="2700000" algn="tl">
                    <a:srgbClr val="000000"/>
                  </a:outerShdw>
                </a:effectLst>
              </a:rPr>
              <a:t>WHAT IF….</a:t>
            </a:r>
            <a:r>
              <a:rPr lang="en-US" sz="9600" dirty="0"/>
              <a:t> </a:t>
            </a:r>
          </a:p>
        </p:txBody>
      </p:sp>
      <p:sp>
        <p:nvSpPr>
          <p:cNvPr id="3407875" name="Rectangle 3"/>
          <p:cNvSpPr>
            <a:spLocks noGrp="1" noChangeArrowheads="1"/>
          </p:cNvSpPr>
          <p:nvPr>
            <p:ph type="body" idx="1"/>
          </p:nvPr>
        </p:nvSpPr>
        <p:spPr>
          <a:xfrm>
            <a:off x="2667000" y="2309566"/>
            <a:ext cx="8001000" cy="4548433"/>
          </a:xfrm>
        </p:spPr>
        <p:txBody>
          <a:bodyPr/>
          <a:lstStyle/>
          <a:p>
            <a:pPr marL="0" indent="0">
              <a:buClr>
                <a:srgbClr val="FFFF00"/>
              </a:buClr>
              <a:buNone/>
            </a:pPr>
            <a:endParaRPr lang="en-US" dirty="0">
              <a:solidFill>
                <a:srgbClr val="FFFFFF"/>
              </a:solidFill>
              <a:effectLst>
                <a:outerShdw blurRad="38100" dist="38100" dir="2700000" algn="tl">
                  <a:srgbClr val="C0C0C0"/>
                </a:outerShdw>
              </a:effectLst>
            </a:endParaRP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EARLY CLUNIAC REFORM</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362" y="2895600"/>
            <a:ext cx="9175750" cy="410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714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07874">
                                            <p:txEl>
                                              <p:pRg st="0" end="0"/>
                                            </p:txEl>
                                          </p:spTgt>
                                        </p:tgtEl>
                                        <p:attrNameLst>
                                          <p:attrName>style.visibility</p:attrName>
                                        </p:attrNameLst>
                                      </p:cBhvr>
                                      <p:to>
                                        <p:strVal val="visible"/>
                                      </p:to>
                                    </p:set>
                                    <p:anim calcmode="lin" valueType="num">
                                      <p:cBhvr additive="base">
                                        <p:cTn id="13" dur="300" fill="hold"/>
                                        <p:tgtEl>
                                          <p:spTgt spid="34078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07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nodePh="1">
                                  <p:stCondLst>
                                    <p:cond delay="0"/>
                                  </p:stCondLst>
                                  <p:endCondLst>
                                    <p:cond evt="begin" delay="0">
                                      <p:tn val="17"/>
                                    </p:cond>
                                  </p:endCondLst>
                                  <p:childTnLst>
                                    <p:set>
                                      <p:cBhvr>
                                        <p:cTn id="18" dur="1" fill="hold">
                                          <p:stCondLst>
                                            <p:cond delay="0"/>
                                          </p:stCondLst>
                                        </p:cTn>
                                        <p:tgtEl>
                                          <p:spTgt spid="3407875">
                                            <p:txEl>
                                              <p:pRg st="0" end="0"/>
                                            </p:txEl>
                                          </p:spTgt>
                                        </p:tgtEl>
                                        <p:attrNameLst>
                                          <p:attrName>style.visibility</p:attrName>
                                        </p:attrNameLst>
                                      </p:cBhvr>
                                      <p:to>
                                        <p:strVal val="visible"/>
                                      </p:to>
                                    </p:set>
                                    <p:animEffect transition="in" filter="wipe(left)">
                                      <p:cBhvr>
                                        <p:cTn id="19" dur="500"/>
                                        <p:tgtEl>
                                          <p:spTgt spid="340787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1000"/>
                                        <p:tgtEl>
                                          <p:spTgt spid="1026"/>
                                        </p:tgtEl>
                                      </p:cBhvr>
                                    </p:animEffect>
                                    <p:anim calcmode="lin" valueType="num">
                                      <p:cBhvr>
                                        <p:cTn id="25" dur="1000" fill="hold"/>
                                        <p:tgtEl>
                                          <p:spTgt spid="1026"/>
                                        </p:tgtEl>
                                        <p:attrNameLst>
                                          <p:attrName>ppt_x</p:attrName>
                                        </p:attrNameLst>
                                      </p:cBhvr>
                                      <p:tavLst>
                                        <p:tav tm="0">
                                          <p:val>
                                            <p:strVal val="#ppt_x"/>
                                          </p:val>
                                        </p:tav>
                                        <p:tav tm="100000">
                                          <p:val>
                                            <p:strVal val="#ppt_x"/>
                                          </p:val>
                                        </p:tav>
                                      </p:tavLst>
                                    </p:anim>
                                    <p:anim calcmode="lin" valueType="num">
                                      <p:cBhvr>
                                        <p:cTn id="2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990600"/>
          </a:xfrm>
          <a:solidFill>
            <a:schemeClr val="accent1"/>
          </a:solidFill>
        </p:spPr>
        <p:txBody>
          <a:bodyPr/>
          <a:lstStyle/>
          <a:p>
            <a:r>
              <a:rPr lang="en-US" sz="3200" b="1" dirty="0">
                <a:solidFill>
                  <a:srgbClr val="FFFF00"/>
                </a:solidFill>
              </a:rPr>
              <a:t>From The Modern Scholar Course Guide:</a:t>
            </a:r>
            <a:br>
              <a:rPr lang="en-US" sz="2800" dirty="0">
                <a:solidFill>
                  <a:srgbClr val="FFFF00"/>
                </a:solidFill>
              </a:rPr>
            </a:br>
            <a:r>
              <a:rPr lang="en-US" sz="4000" dirty="0">
                <a:solidFill>
                  <a:srgbClr val="FFFF00"/>
                </a:solidFill>
                <a:effectLst>
                  <a:outerShdw blurRad="38100" dist="38100" dir="2700000" algn="tl">
                    <a:srgbClr val="000000"/>
                  </a:outerShdw>
                </a:effectLst>
              </a:rPr>
              <a:t>“One, Holy, Catholic, &amp; Apostolic”</a:t>
            </a:r>
            <a:r>
              <a:rPr lang="en-US" dirty="0"/>
              <a:t> </a:t>
            </a:r>
          </a:p>
        </p:txBody>
      </p:sp>
      <p:sp>
        <p:nvSpPr>
          <p:cNvPr id="3407875" name="Rectangle 3"/>
          <p:cNvSpPr>
            <a:spLocks noGrp="1" noChangeArrowheads="1"/>
          </p:cNvSpPr>
          <p:nvPr>
            <p:ph type="body" idx="1"/>
          </p:nvPr>
        </p:nvSpPr>
        <p:spPr>
          <a:xfrm>
            <a:off x="2667000" y="1600200"/>
            <a:ext cx="8001000" cy="5257800"/>
          </a:xfrm>
        </p:spPr>
        <p:txBody>
          <a:bodyPr/>
          <a:lstStyle/>
          <a:p>
            <a:pPr>
              <a:buClr>
                <a:srgbClr val="FFFF00"/>
              </a:buClr>
              <a:buFont typeface="Wingdings" pitchFamily="2" charset="2"/>
              <a:buChar char="Ø"/>
            </a:pPr>
            <a:r>
              <a:rPr lang="en-US" dirty="0">
                <a:solidFill>
                  <a:srgbClr val="FFFFFF"/>
                </a:solidFill>
                <a:effectLst>
                  <a:outerShdw blurRad="38100" dist="38100" dir="2700000" algn="tl">
                    <a:srgbClr val="C0C0C0"/>
                  </a:outerShdw>
                </a:effectLst>
              </a:rPr>
              <a:t>“The German Emperor Henry III sought to enact the first reform measure to purify the Church,  In 1046,  he deposed the three competing popes and appointed his own reform popes.  With the support of the emperor,  these non-Roman popes were able to enact reforms.  Reform popes brought to Rome reform-minded clerics from across Europe to staff church offices.”</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EARLY CLUNIAC REFORM</a:t>
            </a:r>
          </a:p>
        </p:txBody>
      </p:sp>
      <p:sp>
        <p:nvSpPr>
          <p:cNvPr id="5" name="Rectangle 4"/>
          <p:cNvSpPr/>
          <p:nvPr/>
        </p:nvSpPr>
        <p:spPr>
          <a:xfrm>
            <a:off x="1630837" y="6096001"/>
            <a:ext cx="10561163" cy="707886"/>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“The </a:t>
            </a:r>
            <a:r>
              <a:rPr kumimoji="0" lang="en-US" sz="20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Cluniacs</a:t>
            </a:r>
            <a:r>
              <a:rPr kumimoji="0" lang="en-US"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produced a new kind of specialized monk,  a military monk who rode on horse, upheld codes of chivalry &amp; was an effective killing machine when necessary.”</a:t>
            </a:r>
            <a:endPar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Tree>
    <p:extLst>
      <p:ext uri="{BB962C8B-B14F-4D97-AF65-F5344CB8AC3E}">
        <p14:creationId xmlns:p14="http://schemas.microsoft.com/office/powerpoint/2010/main" val="7840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3407874">
                                            <p:txEl>
                                              <p:pRg st="0" end="0"/>
                                            </p:txEl>
                                          </p:spTgt>
                                        </p:tgtEl>
                                        <p:attrNameLst>
                                          <p:attrName>style.visibility</p:attrName>
                                        </p:attrNameLst>
                                      </p:cBhvr>
                                      <p:to>
                                        <p:strVal val="visible"/>
                                      </p:to>
                                    </p:set>
                                    <p:anim calcmode="lin" valueType="num">
                                      <p:cBhvr additive="base">
                                        <p:cTn id="13" dur="300" fill="hold"/>
                                        <p:tgtEl>
                                          <p:spTgt spid="3407874">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34078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407875">
                                            <p:txEl>
                                              <p:pRg st="0" end="0"/>
                                            </p:txEl>
                                          </p:spTgt>
                                        </p:tgtEl>
                                        <p:attrNameLst>
                                          <p:attrName>style.visibility</p:attrName>
                                        </p:attrNameLst>
                                      </p:cBhvr>
                                      <p:to>
                                        <p:strVal val="visible"/>
                                      </p:to>
                                    </p:set>
                                    <p:animEffect transition="in" filter="wipe(left)">
                                      <p:cBhvr>
                                        <p:cTn id="19" dur="500"/>
                                        <p:tgtEl>
                                          <p:spTgt spid="340787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3"/>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600200"/>
            <a:ext cx="8001000" cy="5257800"/>
          </a:xfrm>
        </p:spPr>
        <p:txBody>
          <a:bodyPr/>
          <a:lstStyle/>
          <a:p>
            <a:pPr>
              <a:buClr>
                <a:srgbClr val="FFFF00"/>
              </a:buClr>
              <a:buFont typeface="Wingdings" pitchFamily="2" charset="2"/>
              <a:buChar char="Ø"/>
            </a:pPr>
            <a:r>
              <a:rPr lang="en-US" dirty="0">
                <a:solidFill>
                  <a:srgbClr val="FFFFFF"/>
                </a:solidFill>
                <a:effectLst>
                  <a:outerShdw blurRad="38100" dist="38100" dir="2700000" algn="tl">
                    <a:srgbClr val="C0C0C0"/>
                  </a:outerShdw>
                </a:effectLst>
              </a:rPr>
              <a:t>“The age of scholasticism had dawned, and in the struggle to merge the ancient Greek heritage of Aristotle with medieval Christian dogma,  the stakes were high:  the future of Christian theology hung in the balance.</a:t>
            </a:r>
          </a:p>
          <a:p>
            <a:pPr>
              <a:buClr>
                <a:srgbClr val="FFFF00"/>
              </a:buClr>
              <a:buFont typeface="Wingdings" pitchFamily="2" charset="2"/>
              <a:buChar char="Ø"/>
            </a:pPr>
            <a:r>
              <a:rPr lang="en-US" dirty="0">
                <a:solidFill>
                  <a:srgbClr val="FFFFFF"/>
                </a:solidFill>
                <a:effectLst>
                  <a:outerShdw blurRad="38100" dist="38100" dir="2700000" algn="tl">
                    <a:srgbClr val="C0C0C0"/>
                  </a:outerShdw>
                </a:effectLst>
              </a:rPr>
              <a:t> How much of Christian thought would operate in the pagan modes of logic and reason, and how much would retain the elements of faith and revelation.”</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
        <p:nvSpPr>
          <p:cNvPr id="5" name="Rectangle 4"/>
          <p:cNvSpPr/>
          <p:nvPr/>
        </p:nvSpPr>
        <p:spPr>
          <a:xfrm>
            <a:off x="1630837" y="6324600"/>
            <a:ext cx="10561163" cy="584775"/>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“When fish are in schools they sometimes… take debate!”</a:t>
            </a:r>
          </a:p>
        </p:txBody>
      </p:sp>
    </p:spTree>
    <p:extLst>
      <p:ext uri="{BB962C8B-B14F-4D97-AF65-F5344CB8AC3E}">
        <p14:creationId xmlns:p14="http://schemas.microsoft.com/office/powerpoint/2010/main" val="161436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3407874">
                                            <p:txEl>
                                              <p:pRg st="0" end="0"/>
                                            </p:txEl>
                                          </p:spTgt>
                                        </p:tgtEl>
                                        <p:attrNameLst>
                                          <p:attrName>style.visibility</p:attrName>
                                        </p:attrNameLst>
                                      </p:cBhvr>
                                      <p:to>
                                        <p:strVal val="visible"/>
                                      </p:to>
                                    </p:set>
                                    <p:animEffect transition="in" filter="wipe(down)">
                                      <p:cBhvr>
                                        <p:cTn id="20" dur="580">
                                          <p:stCondLst>
                                            <p:cond delay="0"/>
                                          </p:stCondLst>
                                        </p:cTn>
                                        <p:tgtEl>
                                          <p:spTgt spid="3407874">
                                            <p:txEl>
                                              <p:pRg st="0" end="0"/>
                                            </p:txEl>
                                          </p:spTgt>
                                        </p:tgtEl>
                                      </p:cBhvr>
                                    </p:animEffect>
                                    <p:anim calcmode="lin" valueType="num">
                                      <p:cBhvr>
                                        <p:cTn id="21"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3407874">
                                            <p:txEl>
                                              <p:pRg st="0" end="0"/>
                                            </p:txEl>
                                          </p:spTgt>
                                        </p:tgtEl>
                                      </p:cBhvr>
                                      <p:to x="100000" y="60000"/>
                                    </p:animScale>
                                    <p:animScale>
                                      <p:cBhvr>
                                        <p:cTn id="27" dur="166" decel="50000">
                                          <p:stCondLst>
                                            <p:cond delay="676"/>
                                          </p:stCondLst>
                                        </p:cTn>
                                        <p:tgtEl>
                                          <p:spTgt spid="3407874">
                                            <p:txEl>
                                              <p:pRg st="0" end="0"/>
                                            </p:txEl>
                                          </p:spTgt>
                                        </p:tgtEl>
                                      </p:cBhvr>
                                      <p:to x="100000" y="100000"/>
                                    </p:animScale>
                                    <p:animScale>
                                      <p:cBhvr>
                                        <p:cTn id="28" dur="26">
                                          <p:stCondLst>
                                            <p:cond delay="1312"/>
                                          </p:stCondLst>
                                        </p:cTn>
                                        <p:tgtEl>
                                          <p:spTgt spid="3407874">
                                            <p:txEl>
                                              <p:pRg st="0" end="0"/>
                                            </p:txEl>
                                          </p:spTgt>
                                        </p:tgtEl>
                                      </p:cBhvr>
                                      <p:to x="100000" y="80000"/>
                                    </p:animScale>
                                    <p:animScale>
                                      <p:cBhvr>
                                        <p:cTn id="29" dur="166" decel="50000">
                                          <p:stCondLst>
                                            <p:cond delay="1338"/>
                                          </p:stCondLst>
                                        </p:cTn>
                                        <p:tgtEl>
                                          <p:spTgt spid="3407874">
                                            <p:txEl>
                                              <p:pRg st="0" end="0"/>
                                            </p:txEl>
                                          </p:spTgt>
                                        </p:tgtEl>
                                      </p:cBhvr>
                                      <p:to x="100000" y="100000"/>
                                    </p:animScale>
                                    <p:animScale>
                                      <p:cBhvr>
                                        <p:cTn id="30" dur="26">
                                          <p:stCondLst>
                                            <p:cond delay="1642"/>
                                          </p:stCondLst>
                                        </p:cTn>
                                        <p:tgtEl>
                                          <p:spTgt spid="3407874">
                                            <p:txEl>
                                              <p:pRg st="0" end="0"/>
                                            </p:txEl>
                                          </p:spTgt>
                                        </p:tgtEl>
                                      </p:cBhvr>
                                      <p:to x="100000" y="90000"/>
                                    </p:animScale>
                                    <p:animScale>
                                      <p:cBhvr>
                                        <p:cTn id="31" dur="166" decel="50000">
                                          <p:stCondLst>
                                            <p:cond delay="1668"/>
                                          </p:stCondLst>
                                        </p:cTn>
                                        <p:tgtEl>
                                          <p:spTgt spid="3407874">
                                            <p:txEl>
                                              <p:pRg st="0" end="0"/>
                                            </p:txEl>
                                          </p:spTgt>
                                        </p:tgtEl>
                                      </p:cBhvr>
                                      <p:to x="100000" y="100000"/>
                                    </p:animScale>
                                    <p:animScale>
                                      <p:cBhvr>
                                        <p:cTn id="32" dur="26">
                                          <p:stCondLst>
                                            <p:cond delay="1808"/>
                                          </p:stCondLst>
                                        </p:cTn>
                                        <p:tgtEl>
                                          <p:spTgt spid="3407874">
                                            <p:txEl>
                                              <p:pRg st="0" end="0"/>
                                            </p:txEl>
                                          </p:spTgt>
                                        </p:tgtEl>
                                      </p:cBhvr>
                                      <p:to x="100000" y="95000"/>
                                    </p:animScale>
                                    <p:animScale>
                                      <p:cBhvr>
                                        <p:cTn id="33" dur="166" decel="50000">
                                          <p:stCondLst>
                                            <p:cond delay="1834"/>
                                          </p:stCondLst>
                                        </p:cTn>
                                        <p:tgtEl>
                                          <p:spTgt spid="3407874">
                                            <p:txEl>
                                              <p:pRg st="0" end="0"/>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07875">
                                            <p:txEl>
                                              <p:pRg st="1" end="1"/>
                                            </p:txEl>
                                          </p:spTgt>
                                        </p:tgtEl>
                                        <p:attrNameLst>
                                          <p:attrName>style.visibility</p:attrName>
                                        </p:attrNameLst>
                                      </p:cBhvr>
                                      <p:to>
                                        <p:strVal val="visible"/>
                                      </p:to>
                                    </p:set>
                                    <p:animEffect transition="in" filter="wipe(left)">
                                      <p:cBhvr>
                                        <p:cTn id="38" dur="500"/>
                                        <p:tgtEl>
                                          <p:spTgt spid="340787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07875">
                                            <p:txEl>
                                              <p:pRg st="0" end="0"/>
                                            </p:txEl>
                                          </p:spTgt>
                                        </p:tgtEl>
                                        <p:attrNameLst>
                                          <p:attrName>style.visibility</p:attrName>
                                        </p:attrNameLst>
                                      </p:cBhvr>
                                      <p:to>
                                        <p:strVal val="visible"/>
                                      </p:to>
                                    </p:set>
                                    <p:animEffect transition="in" filter="wipe(left)">
                                      <p:cBhvr>
                                        <p:cTn id="43"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447800"/>
            <a:ext cx="8001000" cy="5410200"/>
          </a:xfrm>
        </p:spPr>
        <p:txBody>
          <a:bodyPr/>
          <a:lstStyle/>
          <a:p>
            <a:pPr>
              <a:buClr>
                <a:srgbClr val="FFFF00"/>
              </a:buClr>
              <a:buFont typeface="Wingdings" pitchFamily="2" charset="2"/>
              <a:buChar char="Ø"/>
            </a:pPr>
            <a:r>
              <a:rPr lang="en-US" sz="2800" dirty="0">
                <a:solidFill>
                  <a:srgbClr val="FFFFFF"/>
                </a:solidFill>
                <a:effectLst>
                  <a:outerShdw blurRad="38100" dist="38100" dir="2700000" algn="tl">
                    <a:srgbClr val="C0C0C0"/>
                  </a:outerShdw>
                </a:effectLst>
              </a:rPr>
              <a:t>“The question was exploding across Christendom,  and the hottest point of contention was the ‘real presence’ of Christ in the bread of the Eucharist.  Belief in His real presence was a dogma.  But the Eucharist debate opened the church door to using Aristotle’s logic as a way to make theology more rational.   Until now,  most theological assertion was based on citing authority:  the Bible,  Saint Augustine,  the Creeds, or the early church fathers.  The liberal arts had introduced new tools, and these included the </a:t>
            </a:r>
            <a:r>
              <a:rPr lang="en-US" sz="2800" i="1" dirty="0" err="1">
                <a:solidFill>
                  <a:srgbClr val="FFFFFF"/>
                </a:solidFill>
                <a:effectLst>
                  <a:outerShdw blurRad="38100" dist="38100" dir="2700000" algn="tl">
                    <a:srgbClr val="C0C0C0"/>
                  </a:outerShdw>
                </a:effectLst>
              </a:rPr>
              <a:t>trivium</a:t>
            </a:r>
            <a:r>
              <a:rPr lang="en-US" sz="2800" dirty="0">
                <a:solidFill>
                  <a:srgbClr val="FFFFFF"/>
                </a:solidFill>
                <a:effectLst>
                  <a:outerShdw blurRad="38100" dist="38100" dir="2700000" algn="tl">
                    <a:srgbClr val="C0C0C0"/>
                  </a:outerShdw>
                </a:effectLst>
              </a:rPr>
              <a:t> of grammar, rhetoric &amp; logic.</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
        <p:nvSpPr>
          <p:cNvPr id="5" name="Rectangle 4"/>
          <p:cNvSpPr/>
          <p:nvPr/>
        </p:nvSpPr>
        <p:spPr>
          <a:xfrm>
            <a:off x="1611984" y="6324601"/>
            <a:ext cx="10580016" cy="461665"/>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Questioned: What did the Bible mean when Christ said he was the Bread? </a:t>
            </a:r>
          </a:p>
        </p:txBody>
      </p:sp>
    </p:spTree>
    <p:extLst>
      <p:ext uri="{BB962C8B-B14F-4D97-AF65-F5344CB8AC3E}">
        <p14:creationId xmlns:p14="http://schemas.microsoft.com/office/powerpoint/2010/main" val="364779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407874">
                                            <p:txEl>
                                              <p:pRg st="0" end="0"/>
                                            </p:txEl>
                                          </p:spTgt>
                                        </p:tgtEl>
                                        <p:attrNameLst>
                                          <p:attrName>style.visibility</p:attrName>
                                        </p:attrNameLst>
                                      </p:cBhvr>
                                      <p:to>
                                        <p:strVal val="visible"/>
                                      </p:to>
                                    </p:set>
                                    <p:animEffect transition="in" filter="wipe(down)">
                                      <p:cBhvr>
                                        <p:cTn id="13" dur="580">
                                          <p:stCondLst>
                                            <p:cond delay="0"/>
                                          </p:stCondLst>
                                        </p:cTn>
                                        <p:tgtEl>
                                          <p:spTgt spid="3407874">
                                            <p:txEl>
                                              <p:pRg st="0" end="0"/>
                                            </p:txEl>
                                          </p:spTgt>
                                        </p:tgtEl>
                                      </p:cBhvr>
                                    </p:animEffect>
                                    <p:anim calcmode="lin" valueType="num">
                                      <p:cBhvr>
                                        <p:cTn id="14"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407874">
                                            <p:txEl>
                                              <p:pRg st="0" end="0"/>
                                            </p:txEl>
                                          </p:spTgt>
                                        </p:tgtEl>
                                      </p:cBhvr>
                                      <p:to x="100000" y="60000"/>
                                    </p:animScale>
                                    <p:animScale>
                                      <p:cBhvr>
                                        <p:cTn id="20" dur="166" decel="50000">
                                          <p:stCondLst>
                                            <p:cond delay="676"/>
                                          </p:stCondLst>
                                        </p:cTn>
                                        <p:tgtEl>
                                          <p:spTgt spid="3407874">
                                            <p:txEl>
                                              <p:pRg st="0" end="0"/>
                                            </p:txEl>
                                          </p:spTgt>
                                        </p:tgtEl>
                                      </p:cBhvr>
                                      <p:to x="100000" y="100000"/>
                                    </p:animScale>
                                    <p:animScale>
                                      <p:cBhvr>
                                        <p:cTn id="21" dur="26">
                                          <p:stCondLst>
                                            <p:cond delay="1312"/>
                                          </p:stCondLst>
                                        </p:cTn>
                                        <p:tgtEl>
                                          <p:spTgt spid="3407874">
                                            <p:txEl>
                                              <p:pRg st="0" end="0"/>
                                            </p:txEl>
                                          </p:spTgt>
                                        </p:tgtEl>
                                      </p:cBhvr>
                                      <p:to x="100000" y="80000"/>
                                    </p:animScale>
                                    <p:animScale>
                                      <p:cBhvr>
                                        <p:cTn id="22" dur="166" decel="50000">
                                          <p:stCondLst>
                                            <p:cond delay="1338"/>
                                          </p:stCondLst>
                                        </p:cTn>
                                        <p:tgtEl>
                                          <p:spTgt spid="3407874">
                                            <p:txEl>
                                              <p:pRg st="0" end="0"/>
                                            </p:txEl>
                                          </p:spTgt>
                                        </p:tgtEl>
                                      </p:cBhvr>
                                      <p:to x="100000" y="100000"/>
                                    </p:animScale>
                                    <p:animScale>
                                      <p:cBhvr>
                                        <p:cTn id="23" dur="26">
                                          <p:stCondLst>
                                            <p:cond delay="1642"/>
                                          </p:stCondLst>
                                        </p:cTn>
                                        <p:tgtEl>
                                          <p:spTgt spid="3407874">
                                            <p:txEl>
                                              <p:pRg st="0" end="0"/>
                                            </p:txEl>
                                          </p:spTgt>
                                        </p:tgtEl>
                                      </p:cBhvr>
                                      <p:to x="100000" y="90000"/>
                                    </p:animScale>
                                    <p:animScale>
                                      <p:cBhvr>
                                        <p:cTn id="24" dur="166" decel="50000">
                                          <p:stCondLst>
                                            <p:cond delay="1668"/>
                                          </p:stCondLst>
                                        </p:cTn>
                                        <p:tgtEl>
                                          <p:spTgt spid="3407874">
                                            <p:txEl>
                                              <p:pRg st="0" end="0"/>
                                            </p:txEl>
                                          </p:spTgt>
                                        </p:tgtEl>
                                      </p:cBhvr>
                                      <p:to x="100000" y="100000"/>
                                    </p:animScale>
                                    <p:animScale>
                                      <p:cBhvr>
                                        <p:cTn id="25" dur="26">
                                          <p:stCondLst>
                                            <p:cond delay="1808"/>
                                          </p:stCondLst>
                                        </p:cTn>
                                        <p:tgtEl>
                                          <p:spTgt spid="3407874">
                                            <p:txEl>
                                              <p:pRg st="0" end="0"/>
                                            </p:txEl>
                                          </p:spTgt>
                                        </p:tgtEl>
                                      </p:cBhvr>
                                      <p:to x="100000" y="95000"/>
                                    </p:animScale>
                                    <p:animScale>
                                      <p:cBhvr>
                                        <p:cTn id="26" dur="166" decel="50000">
                                          <p:stCondLst>
                                            <p:cond delay="1834"/>
                                          </p:stCondLst>
                                        </p:cTn>
                                        <p:tgtEl>
                                          <p:spTgt spid="3407874">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3"/>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07875">
                                            <p:txEl>
                                              <p:pRg st="0" end="0"/>
                                            </p:txEl>
                                          </p:spTgt>
                                        </p:tgtEl>
                                        <p:attrNameLst>
                                          <p:attrName>style.visibility</p:attrName>
                                        </p:attrNameLst>
                                      </p:cBhvr>
                                      <p:to>
                                        <p:strVal val="visible"/>
                                      </p:to>
                                    </p:set>
                                    <p:animEffect transition="in" filter="wipe(left)">
                                      <p:cBhvr>
                                        <p:cTn id="38"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371600"/>
            <a:ext cx="8001000" cy="5486400"/>
          </a:xfrm>
        </p:spPr>
        <p:txBody>
          <a:bodyPr/>
          <a:lstStyle/>
          <a:p>
            <a:pPr>
              <a:buClr>
                <a:srgbClr val="FFFF00"/>
              </a:buClr>
              <a:buFont typeface="Wingdings" pitchFamily="2" charset="2"/>
              <a:buChar char="Ø"/>
            </a:pPr>
            <a:r>
              <a:rPr lang="en-US" sz="2800" dirty="0">
                <a:solidFill>
                  <a:srgbClr val="FFFFFF"/>
                </a:solidFill>
                <a:effectLst>
                  <a:outerShdw blurRad="38100" dist="38100" dir="2700000" algn="tl">
                    <a:srgbClr val="C0C0C0"/>
                  </a:outerShdw>
                </a:effectLst>
              </a:rPr>
              <a:t>“In the great Eucharist debate, the logical question was how the spiritual Christ and the physical bread could occupy the same space.  The rhetorical or semantic question was,  ‘What did the Bible mean when Christ said he was the bread?’</a:t>
            </a:r>
          </a:p>
          <a:p>
            <a:pPr>
              <a:buClr>
                <a:srgbClr val="FFFF00"/>
              </a:buClr>
              <a:buFont typeface="Wingdings" pitchFamily="2" charset="2"/>
              <a:buChar char="Ø"/>
            </a:pPr>
            <a:r>
              <a:rPr lang="en-US" sz="2400" dirty="0">
                <a:solidFill>
                  <a:srgbClr val="FFFFFF"/>
                </a:solidFill>
                <a:effectLst>
                  <a:outerShdw blurRad="38100" dist="38100" dir="2700000" algn="tl">
                    <a:srgbClr val="C0C0C0"/>
                  </a:outerShdw>
                </a:effectLst>
              </a:rPr>
              <a:t>The debate came to a head at the Council of Rome in 1059.  The church called in two advocates,  one orthodox and the other innovative.  The first was Lanfranc, who defended the orthodox position of transubstantiation: that the bread turned into the body of Christ, even though it looked like bread to human eyes.  The other disputant was </a:t>
            </a:r>
            <a:r>
              <a:rPr lang="en-US" sz="2400" dirty="0" err="1">
                <a:solidFill>
                  <a:srgbClr val="FFFFFF"/>
                </a:solidFill>
                <a:effectLst>
                  <a:outerShdw blurRad="38100" dist="38100" dir="2700000" algn="tl">
                    <a:srgbClr val="C0C0C0"/>
                  </a:outerShdw>
                </a:effectLst>
              </a:rPr>
              <a:t>Berengar</a:t>
            </a:r>
            <a:r>
              <a:rPr lang="en-US" sz="2400" dirty="0">
                <a:solidFill>
                  <a:srgbClr val="FFFFFF"/>
                </a:solidFill>
                <a:effectLst>
                  <a:outerShdw blurRad="38100" dist="38100" dir="2700000" algn="tl">
                    <a:srgbClr val="C0C0C0"/>
                  </a:outerShdw>
                </a:effectLst>
              </a:rPr>
              <a:t> of Tours,     a respected theologian who defended a contrary position.</a:t>
            </a:r>
            <a:endParaRPr lang="en-US" sz="2800" dirty="0">
              <a:solidFill>
                <a:srgbClr val="FFFFFF"/>
              </a:solidFill>
              <a:effectLst>
                <a:outerShdw blurRad="38100" dist="38100" dir="2700000" algn="tl">
                  <a:srgbClr val="C0C0C0"/>
                </a:outerShdw>
              </a:effectLst>
            </a:endParaRP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
        <p:nvSpPr>
          <p:cNvPr id="5" name="Rectangle 4"/>
          <p:cNvSpPr/>
          <p:nvPr/>
        </p:nvSpPr>
        <p:spPr>
          <a:xfrm>
            <a:off x="1593130" y="6324601"/>
            <a:ext cx="10598870" cy="461665"/>
          </a:xfrm>
          <a:prstGeom prst="rect">
            <a:avLst/>
          </a:prstGeom>
          <a:solidFill>
            <a:srgbClr val="CCFF33"/>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990000"/>
                </a:solidFill>
                <a:effectLst>
                  <a:outerShdw blurRad="38100" dist="38100" dir="2700000" algn="tl">
                    <a:srgbClr val="000000">
                      <a:alpha val="43137"/>
                    </a:srgbClr>
                  </a:outerShdw>
                </a:effectLst>
                <a:uLnTx/>
                <a:uFillTx/>
                <a:latin typeface="Calligrapher" pitchFamily="2" charset="0"/>
                <a:ea typeface="+mn-ea"/>
                <a:cs typeface="+mn-cs"/>
              </a:rPr>
              <a:t>Questioned: What did the Bible mean when Christ said he was the Bread? </a:t>
            </a:r>
          </a:p>
        </p:txBody>
      </p:sp>
    </p:spTree>
    <p:extLst>
      <p:ext uri="{BB962C8B-B14F-4D97-AF65-F5344CB8AC3E}">
        <p14:creationId xmlns:p14="http://schemas.microsoft.com/office/powerpoint/2010/main" val="296174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407874">
                                            <p:txEl>
                                              <p:pRg st="0" end="0"/>
                                            </p:txEl>
                                          </p:spTgt>
                                        </p:tgtEl>
                                        <p:attrNameLst>
                                          <p:attrName>style.visibility</p:attrName>
                                        </p:attrNameLst>
                                      </p:cBhvr>
                                      <p:to>
                                        <p:strVal val="visible"/>
                                      </p:to>
                                    </p:set>
                                    <p:animEffect transition="in" filter="wipe(down)">
                                      <p:cBhvr>
                                        <p:cTn id="13" dur="580">
                                          <p:stCondLst>
                                            <p:cond delay="0"/>
                                          </p:stCondLst>
                                        </p:cTn>
                                        <p:tgtEl>
                                          <p:spTgt spid="3407874">
                                            <p:txEl>
                                              <p:pRg st="0" end="0"/>
                                            </p:txEl>
                                          </p:spTgt>
                                        </p:tgtEl>
                                      </p:cBhvr>
                                    </p:animEffect>
                                    <p:anim calcmode="lin" valueType="num">
                                      <p:cBhvr>
                                        <p:cTn id="14"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407874">
                                            <p:txEl>
                                              <p:pRg st="0" end="0"/>
                                            </p:txEl>
                                          </p:spTgt>
                                        </p:tgtEl>
                                      </p:cBhvr>
                                      <p:to x="100000" y="60000"/>
                                    </p:animScale>
                                    <p:animScale>
                                      <p:cBhvr>
                                        <p:cTn id="20" dur="166" decel="50000">
                                          <p:stCondLst>
                                            <p:cond delay="676"/>
                                          </p:stCondLst>
                                        </p:cTn>
                                        <p:tgtEl>
                                          <p:spTgt spid="3407874">
                                            <p:txEl>
                                              <p:pRg st="0" end="0"/>
                                            </p:txEl>
                                          </p:spTgt>
                                        </p:tgtEl>
                                      </p:cBhvr>
                                      <p:to x="100000" y="100000"/>
                                    </p:animScale>
                                    <p:animScale>
                                      <p:cBhvr>
                                        <p:cTn id="21" dur="26">
                                          <p:stCondLst>
                                            <p:cond delay="1312"/>
                                          </p:stCondLst>
                                        </p:cTn>
                                        <p:tgtEl>
                                          <p:spTgt spid="3407874">
                                            <p:txEl>
                                              <p:pRg st="0" end="0"/>
                                            </p:txEl>
                                          </p:spTgt>
                                        </p:tgtEl>
                                      </p:cBhvr>
                                      <p:to x="100000" y="80000"/>
                                    </p:animScale>
                                    <p:animScale>
                                      <p:cBhvr>
                                        <p:cTn id="22" dur="166" decel="50000">
                                          <p:stCondLst>
                                            <p:cond delay="1338"/>
                                          </p:stCondLst>
                                        </p:cTn>
                                        <p:tgtEl>
                                          <p:spTgt spid="3407874">
                                            <p:txEl>
                                              <p:pRg st="0" end="0"/>
                                            </p:txEl>
                                          </p:spTgt>
                                        </p:tgtEl>
                                      </p:cBhvr>
                                      <p:to x="100000" y="100000"/>
                                    </p:animScale>
                                    <p:animScale>
                                      <p:cBhvr>
                                        <p:cTn id="23" dur="26">
                                          <p:stCondLst>
                                            <p:cond delay="1642"/>
                                          </p:stCondLst>
                                        </p:cTn>
                                        <p:tgtEl>
                                          <p:spTgt spid="3407874">
                                            <p:txEl>
                                              <p:pRg st="0" end="0"/>
                                            </p:txEl>
                                          </p:spTgt>
                                        </p:tgtEl>
                                      </p:cBhvr>
                                      <p:to x="100000" y="90000"/>
                                    </p:animScale>
                                    <p:animScale>
                                      <p:cBhvr>
                                        <p:cTn id="24" dur="166" decel="50000">
                                          <p:stCondLst>
                                            <p:cond delay="1668"/>
                                          </p:stCondLst>
                                        </p:cTn>
                                        <p:tgtEl>
                                          <p:spTgt spid="3407874">
                                            <p:txEl>
                                              <p:pRg st="0" end="0"/>
                                            </p:txEl>
                                          </p:spTgt>
                                        </p:tgtEl>
                                      </p:cBhvr>
                                      <p:to x="100000" y="100000"/>
                                    </p:animScale>
                                    <p:animScale>
                                      <p:cBhvr>
                                        <p:cTn id="25" dur="26">
                                          <p:stCondLst>
                                            <p:cond delay="1808"/>
                                          </p:stCondLst>
                                        </p:cTn>
                                        <p:tgtEl>
                                          <p:spTgt spid="3407874">
                                            <p:txEl>
                                              <p:pRg st="0" end="0"/>
                                            </p:txEl>
                                          </p:spTgt>
                                        </p:tgtEl>
                                      </p:cBhvr>
                                      <p:to x="100000" y="95000"/>
                                    </p:animScale>
                                    <p:animScale>
                                      <p:cBhvr>
                                        <p:cTn id="26" dur="166" decel="50000">
                                          <p:stCondLst>
                                            <p:cond delay="1834"/>
                                          </p:stCondLst>
                                        </p:cTn>
                                        <p:tgtEl>
                                          <p:spTgt spid="3407874">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1000" fill="hold"/>
                                        <p:tgtEl>
                                          <p:spTgt spid="5"/>
                                        </p:tgtEl>
                                        <p:attrNameLst>
                                          <p:attrName>ppt_w</p:attrName>
                                        </p:attrNameLst>
                                      </p:cBhvr>
                                      <p:tavLst>
                                        <p:tav tm="0">
                                          <p:val>
                                            <p:strVal val="#ppt_w+.3"/>
                                          </p:val>
                                        </p:tav>
                                        <p:tav tm="100000">
                                          <p:val>
                                            <p:strVal val="#ppt_w"/>
                                          </p:val>
                                        </p:tav>
                                      </p:tavLst>
                                    </p:anim>
                                    <p:anim calcmode="lin" valueType="num">
                                      <p:cBhvr>
                                        <p:cTn id="32" dur="1000" fill="hold"/>
                                        <p:tgtEl>
                                          <p:spTgt spid="5"/>
                                        </p:tgtEl>
                                        <p:attrNameLst>
                                          <p:attrName>ppt_h</p:attrName>
                                        </p:attrNameLst>
                                      </p:cBhvr>
                                      <p:tavLst>
                                        <p:tav tm="0">
                                          <p:val>
                                            <p:strVal val="#ppt_h"/>
                                          </p:val>
                                        </p:tav>
                                        <p:tav tm="100000">
                                          <p:val>
                                            <p:strVal val="#ppt_h"/>
                                          </p:val>
                                        </p:tav>
                                      </p:tavLst>
                                    </p:anim>
                                    <p:animEffect transition="in" filter="fade">
                                      <p:cBhvr>
                                        <p:cTn id="33" dur="10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407875">
                                            <p:txEl>
                                              <p:pRg st="1" end="1"/>
                                            </p:txEl>
                                          </p:spTgt>
                                        </p:tgtEl>
                                        <p:attrNameLst>
                                          <p:attrName>style.visibility</p:attrName>
                                        </p:attrNameLst>
                                      </p:cBhvr>
                                      <p:to>
                                        <p:strVal val="visible"/>
                                      </p:to>
                                    </p:set>
                                    <p:animEffect transition="in" filter="wipe(left)">
                                      <p:cBhvr>
                                        <p:cTn id="38" dur="500"/>
                                        <p:tgtEl>
                                          <p:spTgt spid="3407875">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407875">
                                            <p:txEl>
                                              <p:pRg st="0" end="0"/>
                                            </p:txEl>
                                          </p:spTgt>
                                        </p:tgtEl>
                                        <p:attrNameLst>
                                          <p:attrName>style.visibility</p:attrName>
                                        </p:attrNameLst>
                                      </p:cBhvr>
                                      <p:to>
                                        <p:strVal val="visible"/>
                                      </p:to>
                                    </p:set>
                                    <p:animEffect transition="in" filter="wipe(left)">
                                      <p:cBhvr>
                                        <p:cTn id="43"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22411-122F-4CE6-B5B3-9A958AFF68EC}"/>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244C75BB-FC4F-4B3B-AA70-B221C0A553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35" y="-92279"/>
            <a:ext cx="12558319" cy="6950279"/>
          </a:xfrm>
          <a:prstGeom prst="rect">
            <a:avLst/>
          </a:prstGeom>
        </p:spPr>
      </p:pic>
    </p:spTree>
    <p:extLst>
      <p:ext uri="{BB962C8B-B14F-4D97-AF65-F5344CB8AC3E}">
        <p14:creationId xmlns:p14="http://schemas.microsoft.com/office/powerpoint/2010/main" val="9926875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07874" name="Rectangle 2"/>
          <p:cNvSpPr>
            <a:spLocks noGrp="1" noChangeArrowheads="1"/>
          </p:cNvSpPr>
          <p:nvPr>
            <p:ph type="title"/>
          </p:nvPr>
        </p:nvSpPr>
        <p:spPr>
          <a:xfrm>
            <a:off x="2819400" y="609600"/>
            <a:ext cx="7620000" cy="762000"/>
          </a:xfrm>
          <a:solidFill>
            <a:schemeClr val="accent1"/>
          </a:solidFill>
        </p:spPr>
        <p:txBody>
          <a:bodyPr/>
          <a:lstStyle/>
          <a:p>
            <a:r>
              <a:rPr lang="en-US" sz="4000" dirty="0">
                <a:solidFill>
                  <a:srgbClr val="FFFF00"/>
                </a:solidFill>
                <a:effectLst>
                  <a:outerShdw blurRad="38100" dist="38100" dir="2700000" algn="tl">
                    <a:srgbClr val="000000"/>
                  </a:outerShdw>
                </a:effectLst>
              </a:rPr>
              <a:t>CHURCH EUCHARIST DEBATE</a:t>
            </a:r>
            <a:r>
              <a:rPr lang="en-US" dirty="0"/>
              <a:t> </a:t>
            </a:r>
          </a:p>
        </p:txBody>
      </p:sp>
      <p:sp>
        <p:nvSpPr>
          <p:cNvPr id="3407875" name="Rectangle 3"/>
          <p:cNvSpPr>
            <a:spLocks noGrp="1" noChangeArrowheads="1"/>
          </p:cNvSpPr>
          <p:nvPr>
            <p:ph type="body" idx="1"/>
          </p:nvPr>
        </p:nvSpPr>
        <p:spPr>
          <a:xfrm>
            <a:off x="2667000" y="1295400"/>
            <a:ext cx="8001000" cy="5562600"/>
          </a:xfrm>
        </p:spPr>
        <p:txBody>
          <a:bodyPr/>
          <a:lstStyle/>
          <a:p>
            <a:pPr>
              <a:buClr>
                <a:srgbClr val="FFFF00"/>
              </a:buClr>
              <a:buFont typeface="Wingdings" pitchFamily="2" charset="2"/>
              <a:buChar char="Ø"/>
            </a:pPr>
            <a:r>
              <a:rPr lang="en-US" sz="2800" u="sng" dirty="0">
                <a:solidFill>
                  <a:srgbClr val="FF3300"/>
                </a:solidFill>
                <a:effectLst>
                  <a:outerShdw blurRad="38100" dist="38100" dir="2700000" algn="tl">
                    <a:srgbClr val="C0C0C0"/>
                  </a:outerShdw>
                </a:effectLst>
              </a:rPr>
              <a:t>The rhetorical or semantic question was, ‘What did the Bible mean when Christ said he was the bread?’</a:t>
            </a:r>
          </a:p>
          <a:p>
            <a:pPr>
              <a:buClr>
                <a:srgbClr val="FFFF00"/>
              </a:buClr>
              <a:buFont typeface="Wingdings" pitchFamily="2" charset="2"/>
              <a:buChar char="Ø"/>
            </a:pPr>
            <a:r>
              <a:rPr lang="en-US" sz="2400" dirty="0">
                <a:solidFill>
                  <a:srgbClr val="FFFFFF"/>
                </a:solidFill>
                <a:effectLst>
                  <a:outerShdw blurRad="38100" dist="38100" dir="2700000" algn="tl">
                    <a:srgbClr val="C0C0C0"/>
                  </a:outerShdw>
                </a:effectLst>
              </a:rPr>
              <a:t>“</a:t>
            </a:r>
            <a:r>
              <a:rPr lang="en-US" sz="2400" dirty="0" err="1">
                <a:solidFill>
                  <a:srgbClr val="FFFFFF"/>
                </a:solidFill>
                <a:effectLst>
                  <a:outerShdw blurRad="38100" dist="38100" dir="2700000" algn="tl">
                    <a:srgbClr val="C0C0C0"/>
                  </a:outerShdw>
                </a:effectLst>
              </a:rPr>
              <a:t>Berengar</a:t>
            </a:r>
            <a:r>
              <a:rPr lang="en-US" sz="2400" dirty="0">
                <a:solidFill>
                  <a:srgbClr val="FFFFFF"/>
                </a:solidFill>
                <a:effectLst>
                  <a:outerShdw blurRad="38100" dist="38100" dir="2700000" algn="tl">
                    <a:srgbClr val="C0C0C0"/>
                  </a:outerShdw>
                </a:effectLst>
              </a:rPr>
              <a:t> had stirred the theological crisis by his insistence on grammatical logic. He contended that both Christ and the bread occupied the same reality, for that was the literal claim of the phrasing in the Bible and in early church writings.  Words had real meanings,  </a:t>
            </a:r>
            <a:r>
              <a:rPr lang="en-US" sz="2400" dirty="0" err="1">
                <a:solidFill>
                  <a:srgbClr val="FFFFFF"/>
                </a:solidFill>
                <a:effectLst>
                  <a:outerShdw blurRad="38100" dist="38100" dir="2700000" algn="tl">
                    <a:srgbClr val="C0C0C0"/>
                  </a:outerShdw>
                </a:effectLst>
              </a:rPr>
              <a:t>Berengar</a:t>
            </a:r>
            <a:r>
              <a:rPr lang="en-US" sz="2400" dirty="0">
                <a:solidFill>
                  <a:srgbClr val="FFFFFF"/>
                </a:solidFill>
                <a:effectLst>
                  <a:outerShdw blurRad="38100" dist="38100" dir="2700000" algn="tl">
                    <a:srgbClr val="C0C0C0"/>
                  </a:outerShdw>
                </a:effectLst>
              </a:rPr>
              <a:t> argued.  Having two things occupy one space was indeed a mystery;   but the   ‘real presence’  of Christ in bread is just that,  a mystery.</a:t>
            </a:r>
          </a:p>
          <a:p>
            <a:pPr>
              <a:buClr>
                <a:srgbClr val="FFFF00"/>
              </a:buClr>
              <a:buFont typeface="Wingdings" pitchFamily="2" charset="2"/>
              <a:buChar char="Ø"/>
            </a:pPr>
            <a:r>
              <a:rPr lang="en-US" sz="2400" dirty="0">
                <a:solidFill>
                  <a:srgbClr val="FFFFFF"/>
                </a:solidFill>
                <a:effectLst>
                  <a:outerShdw blurRad="38100" dist="38100" dir="2700000" algn="tl">
                    <a:srgbClr val="C0C0C0"/>
                  </a:outerShdw>
                </a:effectLst>
              </a:rPr>
              <a:t> Lanfranc was no less logical in his solution, but he had chosen to draw upon the logical ‘categories’ of Aristotle,  not the semantic argument.  The </a:t>
            </a:r>
            <a:r>
              <a:rPr lang="en-US" sz="2400" i="1" dirty="0">
                <a:solidFill>
                  <a:srgbClr val="FFFFFF"/>
                </a:solidFill>
                <a:effectLst>
                  <a:outerShdw blurRad="38100" dist="38100" dir="2700000" algn="tl">
                    <a:srgbClr val="C0C0C0"/>
                  </a:outerShdw>
                </a:effectLst>
              </a:rPr>
              <a:t>Categories</a:t>
            </a:r>
            <a:r>
              <a:rPr lang="en-US" sz="2400" dirty="0">
                <a:solidFill>
                  <a:srgbClr val="FFFFFF"/>
                </a:solidFill>
                <a:effectLst>
                  <a:outerShdw blurRad="38100" dist="38100" dir="2700000" algn="tl">
                    <a:srgbClr val="C0C0C0"/>
                  </a:outerShdw>
                </a:effectLst>
              </a:rPr>
              <a:t> defined real things as having a permanent essence or a ‘substance.’         </a:t>
            </a:r>
            <a:r>
              <a:rPr lang="en-US" sz="2800" dirty="0">
                <a:solidFill>
                  <a:srgbClr val="FFFFFF"/>
                </a:solidFill>
                <a:effectLst>
                  <a:outerShdw blurRad="38100" dist="38100" dir="2700000" algn="tl">
                    <a:srgbClr val="C0C0C0"/>
                  </a:outerShdw>
                </a:effectLst>
              </a:rPr>
              <a:t>No two substances could share the same space!”</a:t>
            </a:r>
          </a:p>
        </p:txBody>
      </p:sp>
      <p:sp>
        <p:nvSpPr>
          <p:cNvPr id="3407876" name="WordArt 4"/>
          <p:cNvSpPr>
            <a:spLocks noChangeArrowheads="1" noChangeShapeType="1" noTextEdit="1"/>
          </p:cNvSpPr>
          <p:nvPr/>
        </p:nvSpPr>
        <p:spPr bwMode="auto">
          <a:xfrm>
            <a:off x="2971800" y="152400"/>
            <a:ext cx="7239000" cy="381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THE YEAR OF OUR LORD 1059</a:t>
            </a:r>
          </a:p>
        </p:txBody>
      </p:sp>
    </p:spTree>
    <p:extLst>
      <p:ext uri="{BB962C8B-B14F-4D97-AF65-F5344CB8AC3E}">
        <p14:creationId xmlns:p14="http://schemas.microsoft.com/office/powerpoint/2010/main" val="618434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3407876"/>
                                        </p:tgtEl>
                                        <p:attrNameLst>
                                          <p:attrName>style.visibility</p:attrName>
                                        </p:attrNameLst>
                                      </p:cBhvr>
                                      <p:to>
                                        <p:strVal val="visible"/>
                                      </p:to>
                                    </p:set>
                                    <p:anim calcmode="lin" valueType="num">
                                      <p:cBhvr>
                                        <p:cTn id="7" dur="500" fill="hold"/>
                                        <p:tgtEl>
                                          <p:spTgt spid="3407876"/>
                                        </p:tgtEl>
                                        <p:attrNameLst>
                                          <p:attrName>ppt_w</p:attrName>
                                        </p:attrNameLst>
                                      </p:cBhvr>
                                      <p:tavLst>
                                        <p:tav tm="0">
                                          <p:val>
                                            <p:strVal val="4/3*#ppt_w"/>
                                          </p:val>
                                        </p:tav>
                                        <p:tav tm="100000">
                                          <p:val>
                                            <p:strVal val="#ppt_w"/>
                                          </p:val>
                                        </p:tav>
                                      </p:tavLst>
                                    </p:anim>
                                    <p:anim calcmode="lin" valueType="num">
                                      <p:cBhvr>
                                        <p:cTn id="8" dur="500" fill="hold"/>
                                        <p:tgtEl>
                                          <p:spTgt spid="3407876"/>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3407874">
                                            <p:txEl>
                                              <p:pRg st="0" end="0"/>
                                            </p:txEl>
                                          </p:spTgt>
                                        </p:tgtEl>
                                        <p:attrNameLst>
                                          <p:attrName>style.visibility</p:attrName>
                                        </p:attrNameLst>
                                      </p:cBhvr>
                                      <p:to>
                                        <p:strVal val="visible"/>
                                      </p:to>
                                    </p:set>
                                    <p:animEffect transition="in" filter="wipe(down)">
                                      <p:cBhvr>
                                        <p:cTn id="13" dur="580">
                                          <p:stCondLst>
                                            <p:cond delay="0"/>
                                          </p:stCondLst>
                                        </p:cTn>
                                        <p:tgtEl>
                                          <p:spTgt spid="3407874">
                                            <p:txEl>
                                              <p:pRg st="0" end="0"/>
                                            </p:txEl>
                                          </p:spTgt>
                                        </p:tgtEl>
                                      </p:cBhvr>
                                    </p:animEffect>
                                    <p:anim calcmode="lin" valueType="num">
                                      <p:cBhvr>
                                        <p:cTn id="14" dur="1822" tmFilter="0,0; 0.14,0.36; 0.43,0.73; 0.71,0.91; 1.0,1.0">
                                          <p:stCondLst>
                                            <p:cond delay="0"/>
                                          </p:stCondLst>
                                        </p:cTn>
                                        <p:tgtEl>
                                          <p:spTgt spid="3407874">
                                            <p:txEl>
                                              <p:pRg st="0" end="0"/>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407874">
                                            <p:txEl>
                                              <p:pRg st="0" end="0"/>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407874">
                                            <p:txEl>
                                              <p:pRg st="0" end="0"/>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407874">
                                            <p:txEl>
                                              <p:pRg st="0" end="0"/>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407874">
                                            <p:txEl>
                                              <p:pRg st="0" end="0"/>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3407874">
                                            <p:txEl>
                                              <p:pRg st="0" end="0"/>
                                            </p:txEl>
                                          </p:spTgt>
                                        </p:tgtEl>
                                      </p:cBhvr>
                                      <p:to x="100000" y="60000"/>
                                    </p:animScale>
                                    <p:animScale>
                                      <p:cBhvr>
                                        <p:cTn id="20" dur="166" decel="50000">
                                          <p:stCondLst>
                                            <p:cond delay="676"/>
                                          </p:stCondLst>
                                        </p:cTn>
                                        <p:tgtEl>
                                          <p:spTgt spid="3407874">
                                            <p:txEl>
                                              <p:pRg st="0" end="0"/>
                                            </p:txEl>
                                          </p:spTgt>
                                        </p:tgtEl>
                                      </p:cBhvr>
                                      <p:to x="100000" y="100000"/>
                                    </p:animScale>
                                    <p:animScale>
                                      <p:cBhvr>
                                        <p:cTn id="21" dur="26">
                                          <p:stCondLst>
                                            <p:cond delay="1312"/>
                                          </p:stCondLst>
                                        </p:cTn>
                                        <p:tgtEl>
                                          <p:spTgt spid="3407874">
                                            <p:txEl>
                                              <p:pRg st="0" end="0"/>
                                            </p:txEl>
                                          </p:spTgt>
                                        </p:tgtEl>
                                      </p:cBhvr>
                                      <p:to x="100000" y="80000"/>
                                    </p:animScale>
                                    <p:animScale>
                                      <p:cBhvr>
                                        <p:cTn id="22" dur="166" decel="50000">
                                          <p:stCondLst>
                                            <p:cond delay="1338"/>
                                          </p:stCondLst>
                                        </p:cTn>
                                        <p:tgtEl>
                                          <p:spTgt spid="3407874">
                                            <p:txEl>
                                              <p:pRg st="0" end="0"/>
                                            </p:txEl>
                                          </p:spTgt>
                                        </p:tgtEl>
                                      </p:cBhvr>
                                      <p:to x="100000" y="100000"/>
                                    </p:animScale>
                                    <p:animScale>
                                      <p:cBhvr>
                                        <p:cTn id="23" dur="26">
                                          <p:stCondLst>
                                            <p:cond delay="1642"/>
                                          </p:stCondLst>
                                        </p:cTn>
                                        <p:tgtEl>
                                          <p:spTgt spid="3407874">
                                            <p:txEl>
                                              <p:pRg st="0" end="0"/>
                                            </p:txEl>
                                          </p:spTgt>
                                        </p:tgtEl>
                                      </p:cBhvr>
                                      <p:to x="100000" y="90000"/>
                                    </p:animScale>
                                    <p:animScale>
                                      <p:cBhvr>
                                        <p:cTn id="24" dur="166" decel="50000">
                                          <p:stCondLst>
                                            <p:cond delay="1668"/>
                                          </p:stCondLst>
                                        </p:cTn>
                                        <p:tgtEl>
                                          <p:spTgt spid="3407874">
                                            <p:txEl>
                                              <p:pRg st="0" end="0"/>
                                            </p:txEl>
                                          </p:spTgt>
                                        </p:tgtEl>
                                      </p:cBhvr>
                                      <p:to x="100000" y="100000"/>
                                    </p:animScale>
                                    <p:animScale>
                                      <p:cBhvr>
                                        <p:cTn id="25" dur="26">
                                          <p:stCondLst>
                                            <p:cond delay="1808"/>
                                          </p:stCondLst>
                                        </p:cTn>
                                        <p:tgtEl>
                                          <p:spTgt spid="3407874">
                                            <p:txEl>
                                              <p:pRg st="0" end="0"/>
                                            </p:txEl>
                                          </p:spTgt>
                                        </p:tgtEl>
                                      </p:cBhvr>
                                      <p:to x="100000" y="95000"/>
                                    </p:animScale>
                                    <p:animScale>
                                      <p:cBhvr>
                                        <p:cTn id="26" dur="166" decel="50000">
                                          <p:stCondLst>
                                            <p:cond delay="1834"/>
                                          </p:stCondLst>
                                        </p:cTn>
                                        <p:tgtEl>
                                          <p:spTgt spid="3407874">
                                            <p:txEl>
                                              <p:pRg st="0" end="0"/>
                                            </p:txEl>
                                          </p:spTgt>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407875">
                                            <p:txEl>
                                              <p:pRg st="2" end="2"/>
                                            </p:txEl>
                                          </p:spTgt>
                                        </p:tgtEl>
                                        <p:attrNameLst>
                                          <p:attrName>style.visibility</p:attrName>
                                        </p:attrNameLst>
                                      </p:cBhvr>
                                      <p:to>
                                        <p:strVal val="visible"/>
                                      </p:to>
                                    </p:set>
                                    <p:animEffect transition="in" filter="wipe(left)">
                                      <p:cBhvr>
                                        <p:cTn id="31" dur="500"/>
                                        <p:tgtEl>
                                          <p:spTgt spid="340787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407875">
                                            <p:txEl>
                                              <p:pRg st="1" end="1"/>
                                            </p:txEl>
                                          </p:spTgt>
                                        </p:tgtEl>
                                        <p:attrNameLst>
                                          <p:attrName>style.visibility</p:attrName>
                                        </p:attrNameLst>
                                      </p:cBhvr>
                                      <p:to>
                                        <p:strVal val="visible"/>
                                      </p:to>
                                    </p:set>
                                    <p:animEffect transition="in" filter="wipe(left)">
                                      <p:cBhvr>
                                        <p:cTn id="36" dur="500"/>
                                        <p:tgtEl>
                                          <p:spTgt spid="3407875">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407875">
                                            <p:txEl>
                                              <p:pRg st="0" end="0"/>
                                            </p:txEl>
                                          </p:spTgt>
                                        </p:tgtEl>
                                        <p:attrNameLst>
                                          <p:attrName>style.visibility</p:attrName>
                                        </p:attrNameLst>
                                      </p:cBhvr>
                                      <p:to>
                                        <p:strVal val="visible"/>
                                      </p:to>
                                    </p:set>
                                    <p:animEffect transition="in" filter="wipe(left)">
                                      <p:cBhvr>
                                        <p:cTn id="41" dur="500"/>
                                        <p:tgtEl>
                                          <p:spTgt spid="340787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7874" grpId="0" build="p" autoUpdateAnimBg="0"/>
      <p:bldP spid="3407875" grpId="0" build="p" autoUpdateAnimBg="0" rev="1"/>
      <p:bldP spid="3407876"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91522" name="Rectangle 2"/>
          <p:cNvSpPr>
            <a:spLocks noGrp="1" noChangeArrowheads="1"/>
          </p:cNvSpPr>
          <p:nvPr>
            <p:ph type="title"/>
          </p:nvPr>
        </p:nvSpPr>
        <p:spPr>
          <a:xfrm>
            <a:off x="1524000" y="0"/>
            <a:ext cx="9144000" cy="6858000"/>
          </a:xfrm>
        </p:spPr>
        <p:txBody>
          <a:bodyPr/>
          <a:lstStyle/>
          <a:p>
            <a:r>
              <a:rPr lang="en-US" dirty="0">
                <a:solidFill>
                  <a:schemeClr val="accent3"/>
                </a:solidFill>
              </a:rPr>
              <a:t>When Institutional Independent </a:t>
            </a:r>
            <a:r>
              <a:rPr lang="en-US" sz="4000" dirty="0">
                <a:solidFill>
                  <a:schemeClr val="accent3"/>
                </a:solidFill>
              </a:rPr>
              <a:t>“</a:t>
            </a:r>
            <a:r>
              <a:rPr lang="en-US" sz="4000" dirty="0" err="1">
                <a:solidFill>
                  <a:schemeClr val="accent3"/>
                </a:solidFill>
              </a:rPr>
              <a:t>Paulicians</a:t>
            </a:r>
            <a:r>
              <a:rPr lang="en-US" sz="4000" dirty="0">
                <a:solidFill>
                  <a:schemeClr val="accent3"/>
                </a:solidFill>
              </a:rPr>
              <a:t>” Took To Public Debate  Byzantine Monks They Reported:</a:t>
            </a:r>
            <a:br>
              <a:rPr lang="en-US" dirty="0">
                <a:solidFill>
                  <a:srgbClr val="FF0066"/>
                </a:solidFill>
              </a:rPr>
            </a:br>
            <a:r>
              <a:rPr lang="en-US" sz="2800" dirty="0">
                <a:solidFill>
                  <a:srgbClr val="FF0066"/>
                </a:solidFill>
              </a:rPr>
              <a:t>“</a:t>
            </a:r>
            <a:br>
              <a:rPr lang="en-US" sz="2800" dirty="0">
                <a:solidFill>
                  <a:srgbClr val="FF0066"/>
                </a:solidFill>
              </a:rPr>
            </a:br>
            <a:r>
              <a:rPr lang="en-US" sz="2800" dirty="0">
                <a:solidFill>
                  <a:srgbClr val="FF0066"/>
                </a:solidFill>
              </a:rPr>
              <a:t>“Only the New Testament was accepted among them as rule for faith and church practice;  they rejected the worship of the Mother of God and of the saints… each Sunday they assembled in places of prayer which are not worthy to be named thus,  since they use neither altar or wall for pictures of the saints,  nor a place for keeping the holy vessels;  they use neither incense nor chrism oil.  They despise and scorn the baptism of the church and say infants have no faith.”</a:t>
            </a:r>
          </a:p>
        </p:txBody>
      </p:sp>
    </p:spTree>
    <p:extLst>
      <p:ext uri="{BB962C8B-B14F-4D97-AF65-F5344CB8AC3E}">
        <p14:creationId xmlns:p14="http://schemas.microsoft.com/office/powerpoint/2010/main" val="134658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91522"/>
                                        </p:tgtEl>
                                        <p:attrNameLst>
                                          <p:attrName>style.visibility</p:attrName>
                                        </p:attrNameLst>
                                      </p:cBhvr>
                                      <p:to>
                                        <p:strVal val="visible"/>
                                      </p:to>
                                    </p:set>
                                    <p:animEffect transition="in" filter="fade">
                                      <p:cBhvr>
                                        <p:cTn id="7" dur="2000"/>
                                        <p:tgtEl>
                                          <p:spTgt spid="3691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152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ECE9-BDAC-4238-9A3A-124B3262FAB8}"/>
              </a:ext>
            </a:extLst>
          </p:cNvPr>
          <p:cNvSpPr>
            <a:spLocks noGrp="1"/>
          </p:cNvSpPr>
          <p:nvPr>
            <p:ph type="title"/>
          </p:nvPr>
        </p:nvSpPr>
        <p:spPr>
          <a:xfrm>
            <a:off x="838200" y="170823"/>
            <a:ext cx="10515600" cy="703384"/>
          </a:xfrm>
        </p:spPr>
        <p:txBody>
          <a:bodyPr>
            <a:normAutofit/>
          </a:bodyPr>
          <a:lstStyle/>
          <a:p>
            <a:r>
              <a:rPr lang="en-US" dirty="0"/>
              <a:t>OVERVIEW: APOSTLE TO APOSTATE PATTERN</a:t>
            </a:r>
          </a:p>
        </p:txBody>
      </p:sp>
      <p:sp>
        <p:nvSpPr>
          <p:cNvPr id="3" name="Content Placeholder 2">
            <a:extLst>
              <a:ext uri="{FF2B5EF4-FFF2-40B4-BE49-F238E27FC236}">
                <a16:creationId xmlns:a16="http://schemas.microsoft.com/office/drawing/2014/main" id="{48540FD6-393A-4E44-B906-B781F20622B0}"/>
              </a:ext>
            </a:extLst>
          </p:cNvPr>
          <p:cNvSpPr>
            <a:spLocks noGrp="1"/>
          </p:cNvSpPr>
          <p:nvPr>
            <p:ph idx="1"/>
          </p:nvPr>
        </p:nvSpPr>
        <p:spPr>
          <a:xfrm>
            <a:off x="1018094" y="1004836"/>
            <a:ext cx="10335705" cy="5609324"/>
          </a:xfrm>
        </p:spPr>
        <p:txBody>
          <a:bodyPr>
            <a:normAutofit fontScale="62500" lnSpcReduction="20000"/>
          </a:bodyPr>
          <a:lstStyle/>
          <a:p>
            <a:r>
              <a:rPr lang="en-US" dirty="0"/>
              <a:t>EARLY ERROR BUILT ON TWO INTENTIONAL FRAUDS</a:t>
            </a:r>
          </a:p>
          <a:p>
            <a:r>
              <a:rPr lang="en-US" dirty="0"/>
              <a:t>FRAUD ONE: APOSTLE PETER CHIEF APOSTLE &amp; FIRST POPE</a:t>
            </a:r>
          </a:p>
          <a:p>
            <a:r>
              <a:rPr lang="en-US" dirty="0"/>
              <a:t>FRAUD TWO: THE CROWN DONATION OF CONSTANTINE</a:t>
            </a:r>
          </a:p>
          <a:p>
            <a:pPr marL="0" indent="0">
              <a:buNone/>
            </a:pPr>
            <a:r>
              <a:rPr lang="en-US" dirty="0"/>
              <a:t>     * Forgery Was Not Written In Fourth Century Old Latin</a:t>
            </a:r>
          </a:p>
          <a:p>
            <a:r>
              <a:rPr lang="en-US" dirty="0"/>
              <a:t>THEOLOGICAL TENSIONS: ARIAN OR NICEAN CHRISTOLOGY</a:t>
            </a:r>
          </a:p>
          <a:p>
            <a:r>
              <a:rPr lang="en-US" dirty="0"/>
              <a:t>ILLUSTRATION: “</a:t>
            </a:r>
            <a:r>
              <a:rPr lang="en-US" dirty="0" err="1"/>
              <a:t>Atanasius</a:t>
            </a:r>
            <a:r>
              <a:rPr lang="en-US" dirty="0"/>
              <a:t> Against The (Eastern)World.”</a:t>
            </a:r>
          </a:p>
          <a:p>
            <a:r>
              <a:rPr lang="en-US" dirty="0"/>
              <a:t>PAULICIANS DEBATE SCRIPTURE W/BYZANTINE MONKS</a:t>
            </a:r>
          </a:p>
          <a:p>
            <a:r>
              <a:rPr lang="en-US" dirty="0"/>
              <a:t>PIVOT POINT: Church Court Eucharist Debate (1059) </a:t>
            </a:r>
          </a:p>
          <a:p>
            <a:r>
              <a:rPr lang="en-US" dirty="0"/>
              <a:t>THEOLOGICAL TENSIONS: </a:t>
            </a:r>
            <a:r>
              <a:rPr lang="en-US" b="1" dirty="0"/>
              <a:t>AUGUSTINE VS. PELAGIUS</a:t>
            </a:r>
          </a:p>
          <a:p>
            <a:r>
              <a:rPr lang="en-US" dirty="0"/>
              <a:t>NINTH CENTURY: 800 A.D HOLY ROMAN (WEST)EMPIRE </a:t>
            </a:r>
          </a:p>
          <a:p>
            <a:r>
              <a:rPr lang="en-US" dirty="0"/>
              <a:t>HRE: NOT ROMAN OR EMPIRE NOR IN THE LEAST HOLY</a:t>
            </a:r>
          </a:p>
          <a:p>
            <a:r>
              <a:rPr lang="en-US" dirty="0"/>
              <a:t>FEUDAL CHAIN OF BEING &amp; DIVINE RIGHT OF KINGS</a:t>
            </a:r>
          </a:p>
          <a:p>
            <a:r>
              <a:rPr lang="en-US" dirty="0"/>
              <a:t>12</a:t>
            </a:r>
            <a:r>
              <a:rPr lang="en-US" baseline="30000" dirty="0"/>
              <a:t>TH</a:t>
            </a:r>
            <a:r>
              <a:rPr lang="en-US" dirty="0"/>
              <a:t> CENTURY:  FROM CANON FORM TO CANON LAW</a:t>
            </a:r>
          </a:p>
          <a:p>
            <a:r>
              <a:rPr lang="en-US" dirty="0"/>
              <a:t>13</a:t>
            </a:r>
            <a:r>
              <a:rPr lang="en-US" baseline="30000" dirty="0"/>
              <a:t>TH</a:t>
            </a:r>
            <a:r>
              <a:rPr lang="en-US" dirty="0"/>
              <a:t> CENTURY:  FROM CANON LAW, COURTS &amp; CURIA</a:t>
            </a:r>
          </a:p>
          <a:p>
            <a:r>
              <a:rPr lang="en-US" dirty="0"/>
              <a:t>MIDDLE </a:t>
            </a:r>
            <a:r>
              <a:rPr lang="en-US" dirty="0" err="1"/>
              <a:t>MIDDLE</a:t>
            </a:r>
            <a:r>
              <a:rPr lang="en-US" dirty="0"/>
              <a:t> AGES: SAINTS NOT JUST CHRISTIANS</a:t>
            </a:r>
          </a:p>
          <a:p>
            <a:r>
              <a:rPr lang="en-US" dirty="0"/>
              <a:t>HRE: FRENCH DYNASTY UNTIL TWELTH CENTURY</a:t>
            </a:r>
          </a:p>
          <a:p>
            <a:r>
              <a:rPr lang="en-US" dirty="0"/>
              <a:t>LATE MIDDLE AGES: HRE @GERMAN DYNASTIES </a:t>
            </a:r>
          </a:p>
        </p:txBody>
      </p:sp>
    </p:spTree>
    <p:extLst>
      <p:ext uri="{BB962C8B-B14F-4D97-AF65-F5344CB8AC3E}">
        <p14:creationId xmlns:p14="http://schemas.microsoft.com/office/powerpoint/2010/main" val="390395886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1981200" y="152400"/>
            <a:ext cx="8229600" cy="1295400"/>
          </a:xfrm>
          <a:ln>
            <a:solidFill>
              <a:schemeClr val="bg2"/>
            </a:solidFill>
          </a:ln>
        </p:spPr>
        <p:txBody>
          <a:bodyPr/>
          <a:lstStyle/>
          <a:p>
            <a:r>
              <a:rPr lang="en-US" sz="4000" b="1" u="sng">
                <a:solidFill>
                  <a:schemeClr val="tx1"/>
                </a:solidFill>
              </a:rPr>
              <a:t>Augustinian–Pelagian Controversy</a:t>
            </a:r>
            <a:r>
              <a:rPr lang="en-US" sz="4000">
                <a:solidFill>
                  <a:schemeClr val="bg2"/>
                </a:solidFill>
              </a:rPr>
              <a:t> </a:t>
            </a:r>
            <a:r>
              <a:rPr lang="en-US" sz="4000" i="1">
                <a:solidFill>
                  <a:srgbClr val="CC3300"/>
                </a:solidFill>
              </a:rPr>
              <a:t>AUGUSTINE</a:t>
            </a:r>
            <a:r>
              <a:rPr lang="en-US" sz="4000" i="1">
                <a:solidFill>
                  <a:schemeClr val="bg2"/>
                </a:solidFill>
              </a:rPr>
              <a:t> - and/or - </a:t>
            </a:r>
            <a:r>
              <a:rPr lang="en-US" sz="4000" i="1">
                <a:solidFill>
                  <a:srgbClr val="0000FF"/>
                </a:solidFill>
              </a:rPr>
              <a:t>PELAGIUS</a:t>
            </a:r>
          </a:p>
        </p:txBody>
      </p:sp>
      <p:sp>
        <p:nvSpPr>
          <p:cNvPr id="139267" name="Rectangle 3"/>
          <p:cNvSpPr>
            <a:spLocks noGrp="1" noChangeArrowheads="1"/>
          </p:cNvSpPr>
          <p:nvPr>
            <p:ph type="body" sz="half" idx="1"/>
          </p:nvPr>
        </p:nvSpPr>
        <p:spPr>
          <a:xfrm>
            <a:off x="1981200" y="1752600"/>
            <a:ext cx="3778577" cy="4343400"/>
          </a:xfrm>
        </p:spPr>
        <p:txBody>
          <a:bodyPr/>
          <a:lstStyle/>
          <a:p>
            <a:pPr>
              <a:lnSpc>
                <a:spcPct val="90000"/>
              </a:lnSpc>
              <a:buFontTx/>
              <a:buNone/>
            </a:pPr>
            <a:r>
              <a:rPr lang="en-US" sz="1400" dirty="0"/>
              <a:t>                   </a:t>
            </a:r>
            <a:r>
              <a:rPr lang="en-US" sz="1400" u="sng" dirty="0"/>
              <a:t>An Abbreviated Augustine</a:t>
            </a:r>
            <a:r>
              <a:rPr lang="en-US" sz="1400" dirty="0"/>
              <a:t>:</a:t>
            </a:r>
          </a:p>
          <a:p>
            <a:pPr>
              <a:lnSpc>
                <a:spcPct val="90000"/>
              </a:lnSpc>
              <a:buFontTx/>
              <a:buNone/>
            </a:pPr>
            <a:r>
              <a:rPr lang="en-US" sz="1400" dirty="0"/>
              <a:t>        Augustine argued that by Adam’s first sin,  by which the entire human race participated, sin came into the world, corrupting every person both physically and morally.  Everyone, being of Adam, is born into the world with a nature that is so corrupted that they can do nothing but sin – the exercise of the will is limited to only evil options (freedom being defined as the capacity to make choices in conformity with one’s desires). Therefore, for Augustine, the need for grace was central.   We are heirs of a  disfigured condition that has clouded the capacity of our wills as to even an awareness of Christ – much less – a desire for Him.   The effect of the unmerited favor of God is twofold:  1</a:t>
            </a:r>
            <a:r>
              <a:rPr lang="en-US" sz="1400" baseline="30000" dirty="0"/>
              <a:t>st</a:t>
            </a:r>
            <a:r>
              <a:rPr lang="en-US" sz="1400" dirty="0"/>
              <a:t> – God reveals the wonder of His Son’s redeeming mercies;  2</a:t>
            </a:r>
            <a:r>
              <a:rPr lang="en-US" sz="1400" baseline="30000" dirty="0"/>
              <a:t>nd</a:t>
            </a:r>
            <a:r>
              <a:rPr lang="en-US" sz="1400" dirty="0"/>
              <a:t> He strengthens the will so that humankind can freely embrace Christ as the sinner’s only hope of forgiveness.   This grace is irresistible. Because we cannot be saved against our will – the wills of men are made complaint.</a:t>
            </a:r>
            <a:endParaRPr lang="en-US" sz="2000" u="sng" dirty="0"/>
          </a:p>
        </p:txBody>
      </p:sp>
      <p:sp>
        <p:nvSpPr>
          <p:cNvPr id="139268" name="Rectangle 4"/>
          <p:cNvSpPr>
            <a:spLocks noGrp="1" noChangeArrowheads="1"/>
          </p:cNvSpPr>
          <p:nvPr>
            <p:ph type="body" sz="half" idx="2"/>
          </p:nvPr>
        </p:nvSpPr>
        <p:spPr>
          <a:xfrm>
            <a:off x="6197600" y="1981200"/>
            <a:ext cx="3778577" cy="4114800"/>
          </a:xfrm>
        </p:spPr>
        <p:txBody>
          <a:bodyPr/>
          <a:lstStyle/>
          <a:p>
            <a:pPr marL="457200" indent="-457200">
              <a:lnSpc>
                <a:spcPct val="90000"/>
              </a:lnSpc>
              <a:buNone/>
            </a:pPr>
            <a:r>
              <a:rPr lang="en-US" sz="1400" dirty="0">
                <a:solidFill>
                  <a:srgbClr val="CC00CC"/>
                </a:solidFill>
              </a:rPr>
              <a:t>           </a:t>
            </a:r>
            <a:r>
              <a:rPr lang="en-US" sz="1400" u="sng" dirty="0">
                <a:solidFill>
                  <a:srgbClr val="CC00CC"/>
                </a:solidFill>
              </a:rPr>
              <a:t>Three Basic Postulates</a:t>
            </a:r>
            <a:r>
              <a:rPr lang="en-US" sz="1400" dirty="0">
                <a:solidFill>
                  <a:srgbClr val="CC00CC"/>
                </a:solidFill>
              </a:rPr>
              <a:t>:</a:t>
            </a:r>
          </a:p>
          <a:p>
            <a:pPr marL="457200" indent="-457200">
              <a:lnSpc>
                <a:spcPct val="90000"/>
              </a:lnSpc>
              <a:buFontTx/>
              <a:buAutoNum type="arabicPeriod"/>
            </a:pPr>
            <a:r>
              <a:rPr lang="en-US" sz="1400" dirty="0">
                <a:solidFill>
                  <a:srgbClr val="CC00CC"/>
                </a:solidFill>
              </a:rPr>
              <a:t>Monk Pelagius taught that there was no connection between what Adam did &amp; the state wherein we are born;  Ours’ also is a voluntary condition - the same as that of Adam before his fall. He and his followers opposed the doctrines of Adamic Unity &amp; guilt by birth inheritance.</a:t>
            </a:r>
          </a:p>
          <a:p>
            <a:pPr marL="457200" indent="-457200">
              <a:lnSpc>
                <a:spcPct val="90000"/>
              </a:lnSpc>
              <a:buFontTx/>
              <a:buAutoNum type="arabicPeriod"/>
            </a:pPr>
            <a:r>
              <a:rPr lang="en-US" sz="1400" dirty="0">
                <a:solidFill>
                  <a:srgbClr val="CC00CC"/>
                </a:solidFill>
              </a:rPr>
              <a:t>The doctrine of inherited inability discarded, the corollary was embraced –  the freedom of humanity’s will. Although the human will is inhibited by negative example we retain the ability to choose between good &amp; evil.  The will is defined  as a determining power, not a selecting agent of the presented available options.</a:t>
            </a:r>
          </a:p>
          <a:p>
            <a:pPr marL="457200" indent="-457200">
              <a:lnSpc>
                <a:spcPct val="90000"/>
              </a:lnSpc>
              <a:buFontTx/>
              <a:buAutoNum type="arabicPeriod"/>
            </a:pPr>
            <a:r>
              <a:rPr lang="en-US" sz="1400" dirty="0">
                <a:solidFill>
                  <a:srgbClr val="CC00CC"/>
                </a:solidFill>
              </a:rPr>
              <a:t>Grace is an assisting gift that is availed from God by way of human choice.  This “illuminating grace” influences humankind toward voluntary cooperation with God;     it is a resistible grace.</a:t>
            </a:r>
          </a:p>
        </p:txBody>
      </p:sp>
      <p:sp>
        <p:nvSpPr>
          <p:cNvPr id="139269" name="Comment 5"/>
          <p:cNvSpPr>
            <a:spLocks noChangeArrowheads="1"/>
          </p:cNvSpPr>
          <p:nvPr/>
        </p:nvSpPr>
        <p:spPr bwMode="auto">
          <a:xfrm>
            <a:off x="1524000" y="-914400"/>
            <a:ext cx="7620000"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   PRE-FIGURE OF FRAME OF ARGUMENTATION</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Augustine Pre-Orthodox Protestant Monergism &amp; Pelagius Catholic Synergism</a:t>
            </a:r>
          </a:p>
        </p:txBody>
      </p:sp>
    </p:spTree>
    <p:extLst>
      <p:ext uri="{BB962C8B-B14F-4D97-AF65-F5344CB8AC3E}">
        <p14:creationId xmlns:p14="http://schemas.microsoft.com/office/powerpoint/2010/main" val="41818280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124098" name="Rectangle 2"/>
          <p:cNvSpPr>
            <a:spLocks noGrp="1" noChangeArrowheads="1"/>
          </p:cNvSpPr>
          <p:nvPr>
            <p:ph type="title"/>
          </p:nvPr>
        </p:nvSpPr>
        <p:spPr/>
        <p:txBody>
          <a:bodyPr/>
          <a:lstStyle/>
          <a:p>
            <a:endParaRPr lang="en-US"/>
          </a:p>
        </p:txBody>
      </p:sp>
      <p:sp>
        <p:nvSpPr>
          <p:cNvPr id="5124099" name="WordArt 3"/>
          <p:cNvSpPr>
            <a:spLocks noChangeArrowheads="1" noChangeShapeType="1" noTextEdit="1"/>
          </p:cNvSpPr>
          <p:nvPr/>
        </p:nvSpPr>
        <p:spPr bwMode="auto">
          <a:xfrm>
            <a:off x="2095500" y="990600"/>
            <a:ext cx="8305800" cy="502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FORMED FRAMED  FATALLY  FLAWED</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CREATED CONGENITAL COMPLETE  </a:t>
            </a:r>
          </a:p>
        </p:txBody>
      </p:sp>
      <p:sp>
        <p:nvSpPr>
          <p:cNvPr id="5124100" name="WordArt 4"/>
          <p:cNvSpPr>
            <a:spLocks noChangeArrowheads="1" noChangeShapeType="1" noTextEdit="1"/>
          </p:cNvSpPr>
          <p:nvPr/>
        </p:nvSpPr>
        <p:spPr bwMode="auto">
          <a:xfrm>
            <a:off x="4191000" y="2209800"/>
            <a:ext cx="3657600" cy="2590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Versus</a:t>
            </a:r>
          </a:p>
        </p:txBody>
      </p:sp>
    </p:spTree>
    <p:extLst>
      <p:ext uri="{BB962C8B-B14F-4D97-AF65-F5344CB8AC3E}">
        <p14:creationId xmlns:p14="http://schemas.microsoft.com/office/powerpoint/2010/main" val="265236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124099"/>
                                        </p:tgtEl>
                                        <p:attrNameLst>
                                          <p:attrName>style.visibility</p:attrName>
                                        </p:attrNameLst>
                                      </p:cBhvr>
                                      <p:to>
                                        <p:strVal val="visible"/>
                                      </p:to>
                                    </p:set>
                                    <p:anim calcmode="lin" valueType="num">
                                      <p:cBhvr>
                                        <p:cTn id="7" dur="500" fill="hold"/>
                                        <p:tgtEl>
                                          <p:spTgt spid="5124099"/>
                                        </p:tgtEl>
                                        <p:attrNameLst>
                                          <p:attrName>ppt_w</p:attrName>
                                        </p:attrNameLst>
                                      </p:cBhvr>
                                      <p:tavLst>
                                        <p:tav tm="0">
                                          <p:val>
                                            <p:strVal val="4*#ppt_w"/>
                                          </p:val>
                                        </p:tav>
                                        <p:tav tm="100000">
                                          <p:val>
                                            <p:strVal val="#ppt_w"/>
                                          </p:val>
                                        </p:tav>
                                      </p:tavLst>
                                    </p:anim>
                                    <p:anim calcmode="lin" valueType="num">
                                      <p:cBhvr>
                                        <p:cTn id="8" dur="500" fill="hold"/>
                                        <p:tgtEl>
                                          <p:spTgt spid="5124099"/>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24100"/>
                                        </p:tgtEl>
                                        <p:attrNameLst>
                                          <p:attrName>style.visibility</p:attrName>
                                        </p:attrNameLst>
                                      </p:cBhvr>
                                      <p:to>
                                        <p:strVal val="visible"/>
                                      </p:to>
                                    </p:set>
                                    <p:anim calcmode="lin" valueType="num">
                                      <p:cBhvr additive="base">
                                        <p:cTn id="13" dur="500" fill="hold"/>
                                        <p:tgtEl>
                                          <p:spTgt spid="5124100"/>
                                        </p:tgtEl>
                                        <p:attrNameLst>
                                          <p:attrName>ppt_x</p:attrName>
                                        </p:attrNameLst>
                                      </p:cBhvr>
                                      <p:tavLst>
                                        <p:tav tm="0">
                                          <p:val>
                                            <p:strVal val="0-#ppt_w/2"/>
                                          </p:val>
                                        </p:tav>
                                        <p:tav tm="100000">
                                          <p:val>
                                            <p:strVal val="#ppt_x"/>
                                          </p:val>
                                        </p:tav>
                                      </p:tavLst>
                                    </p:anim>
                                    <p:anim calcmode="lin" valueType="num">
                                      <p:cBhvr additive="base">
                                        <p:cTn id="14" dur="500" fill="hold"/>
                                        <p:tgtEl>
                                          <p:spTgt spid="512410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099" grpId="0" animBg="1"/>
      <p:bldP spid="5124100"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02" name="Picture 2" descr="I:\DEPTCOMM\Zamcomm\Jody\ChartsEPS\81 copy.jpg"/>
          <p:cNvPicPr>
            <a:picLocks noChangeAspect="1" noChangeArrowheads="1"/>
          </p:cNvPicPr>
          <p:nvPr/>
        </p:nvPicPr>
        <p:blipFill>
          <a:blip r:embed="rId3" cstate="print"/>
          <a:srcRect/>
          <a:stretch>
            <a:fillRect/>
          </a:stretch>
        </p:blipFill>
        <p:spPr bwMode="auto">
          <a:xfrm>
            <a:off x="3051175" y="0"/>
            <a:ext cx="6089650" cy="6858000"/>
          </a:xfrm>
          <a:prstGeom prst="rect">
            <a:avLst/>
          </a:prstGeom>
          <a:noFill/>
        </p:spPr>
      </p:pic>
    </p:spTree>
    <p:extLst>
      <p:ext uri="{BB962C8B-B14F-4D97-AF65-F5344CB8AC3E}">
        <p14:creationId xmlns:p14="http://schemas.microsoft.com/office/powerpoint/2010/main" val="16335333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178370" name="Rectangle 2"/>
          <p:cNvSpPr>
            <a:spLocks noGrp="1" noChangeArrowheads="1"/>
          </p:cNvSpPr>
          <p:nvPr>
            <p:ph type="title"/>
          </p:nvPr>
        </p:nvSpPr>
        <p:spPr/>
        <p:txBody>
          <a:bodyPr/>
          <a:lstStyle/>
          <a:p>
            <a:endParaRPr lang="en-US"/>
          </a:p>
        </p:txBody>
      </p:sp>
      <p:sp>
        <p:nvSpPr>
          <p:cNvPr id="5178371" name="WordArt 3"/>
          <p:cNvSpPr>
            <a:spLocks noChangeArrowheads="1" noChangeShapeType="1" noTextEdit="1"/>
          </p:cNvSpPr>
          <p:nvPr/>
        </p:nvSpPr>
        <p:spPr bwMode="auto">
          <a:xfrm>
            <a:off x="2057400" y="990600"/>
            <a:ext cx="8305800" cy="5029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ORIGINAL STATE INNATE CORRUPTION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ORIGINAL STATE INNATE PERFECTION  </a:t>
            </a:r>
          </a:p>
        </p:txBody>
      </p:sp>
      <p:sp>
        <p:nvSpPr>
          <p:cNvPr id="5178372" name="WordArt 4"/>
          <p:cNvSpPr>
            <a:spLocks noChangeArrowheads="1" noChangeShapeType="1" noTextEdit="1"/>
          </p:cNvSpPr>
          <p:nvPr/>
        </p:nvSpPr>
        <p:spPr bwMode="auto">
          <a:xfrm>
            <a:off x="4191000" y="2209800"/>
            <a:ext cx="3657600" cy="25908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Versus</a:t>
            </a:r>
          </a:p>
        </p:txBody>
      </p:sp>
    </p:spTree>
    <p:extLst>
      <p:ext uri="{BB962C8B-B14F-4D97-AF65-F5344CB8AC3E}">
        <p14:creationId xmlns:p14="http://schemas.microsoft.com/office/powerpoint/2010/main" val="358689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178371"/>
                                        </p:tgtEl>
                                        <p:attrNameLst>
                                          <p:attrName>style.visibility</p:attrName>
                                        </p:attrNameLst>
                                      </p:cBhvr>
                                      <p:to>
                                        <p:strVal val="visible"/>
                                      </p:to>
                                    </p:set>
                                    <p:anim calcmode="lin" valueType="num">
                                      <p:cBhvr>
                                        <p:cTn id="7" dur="500" fill="hold"/>
                                        <p:tgtEl>
                                          <p:spTgt spid="5178371"/>
                                        </p:tgtEl>
                                        <p:attrNameLst>
                                          <p:attrName>ppt_w</p:attrName>
                                        </p:attrNameLst>
                                      </p:cBhvr>
                                      <p:tavLst>
                                        <p:tav tm="0">
                                          <p:val>
                                            <p:strVal val="4*#ppt_w"/>
                                          </p:val>
                                        </p:tav>
                                        <p:tav tm="100000">
                                          <p:val>
                                            <p:strVal val="#ppt_w"/>
                                          </p:val>
                                        </p:tav>
                                      </p:tavLst>
                                    </p:anim>
                                    <p:anim calcmode="lin" valueType="num">
                                      <p:cBhvr>
                                        <p:cTn id="8" dur="500" fill="hold"/>
                                        <p:tgtEl>
                                          <p:spTgt spid="5178371"/>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78372"/>
                                        </p:tgtEl>
                                        <p:attrNameLst>
                                          <p:attrName>style.visibility</p:attrName>
                                        </p:attrNameLst>
                                      </p:cBhvr>
                                      <p:to>
                                        <p:strVal val="visible"/>
                                      </p:to>
                                    </p:set>
                                    <p:anim calcmode="lin" valueType="num">
                                      <p:cBhvr additive="base">
                                        <p:cTn id="13" dur="500" fill="hold"/>
                                        <p:tgtEl>
                                          <p:spTgt spid="5178372"/>
                                        </p:tgtEl>
                                        <p:attrNameLst>
                                          <p:attrName>ppt_x</p:attrName>
                                        </p:attrNameLst>
                                      </p:cBhvr>
                                      <p:tavLst>
                                        <p:tav tm="0">
                                          <p:val>
                                            <p:strVal val="0-#ppt_w/2"/>
                                          </p:val>
                                        </p:tav>
                                        <p:tav tm="100000">
                                          <p:val>
                                            <p:strVal val="#ppt_x"/>
                                          </p:val>
                                        </p:tav>
                                      </p:tavLst>
                                    </p:anim>
                                    <p:anim calcmode="lin" valueType="num">
                                      <p:cBhvr additive="base">
                                        <p:cTn id="14" dur="500" fill="hold"/>
                                        <p:tgtEl>
                                          <p:spTgt spid="517837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8371" grpId="0" animBg="1"/>
      <p:bldP spid="517837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7106" name="Picture 2" descr="I:\DEPTCOMM\Zamcomm\Jody\ChartsEPS\79copy.jpg"/>
          <p:cNvPicPr>
            <a:picLocks noChangeAspect="1" noChangeArrowheads="1"/>
          </p:cNvPicPr>
          <p:nvPr/>
        </p:nvPicPr>
        <p:blipFill>
          <a:blip r:embed="rId3" cstate="print"/>
          <a:srcRect/>
          <a:stretch>
            <a:fillRect/>
          </a:stretch>
        </p:blipFill>
        <p:spPr bwMode="auto">
          <a:xfrm>
            <a:off x="3059114" y="0"/>
            <a:ext cx="6072187" cy="6858000"/>
          </a:xfrm>
          <a:prstGeom prst="rect">
            <a:avLst/>
          </a:prstGeom>
          <a:noFill/>
        </p:spPr>
      </p:pic>
    </p:spTree>
    <p:extLst>
      <p:ext uri="{BB962C8B-B14F-4D97-AF65-F5344CB8AC3E}">
        <p14:creationId xmlns:p14="http://schemas.microsoft.com/office/powerpoint/2010/main" val="311146980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226498" name="Rectangle 2"/>
          <p:cNvSpPr>
            <a:spLocks noGrp="1" noChangeArrowheads="1"/>
          </p:cNvSpPr>
          <p:nvPr>
            <p:ph type="title"/>
          </p:nvPr>
        </p:nvSpPr>
        <p:spPr>
          <a:xfrm>
            <a:off x="1828800" y="152400"/>
            <a:ext cx="8534400" cy="914400"/>
          </a:xfrm>
          <a:solidFill>
            <a:srgbClr val="A50021"/>
          </a:solidFill>
        </p:spPr>
        <p:txBody>
          <a:bodyPr/>
          <a:lstStyle/>
          <a:p>
            <a:r>
              <a:rPr lang="en-US" sz="3600" b="1" dirty="0">
                <a:solidFill>
                  <a:srgbClr val="CC9900"/>
                </a:solidFill>
                <a:effectLst>
                  <a:outerShdw blurRad="38100" dist="38100" dir="2700000" algn="tl">
                    <a:srgbClr val="000000"/>
                  </a:outerShdw>
                </a:effectLst>
                <a:latin typeface="Andy" pitchFamily="66" charset="0"/>
              </a:rPr>
              <a:t>Drawing From A Polluted Stream</a:t>
            </a:r>
          </a:p>
        </p:txBody>
      </p:sp>
      <p:sp>
        <p:nvSpPr>
          <p:cNvPr id="5226499" name="Rectangle 3"/>
          <p:cNvSpPr>
            <a:spLocks noGrp="1" noChangeArrowheads="1"/>
          </p:cNvSpPr>
          <p:nvPr>
            <p:ph type="body" idx="1"/>
          </p:nvPr>
        </p:nvSpPr>
        <p:spPr>
          <a:xfrm>
            <a:off x="1905000" y="1371600"/>
            <a:ext cx="8382000" cy="5105400"/>
          </a:xfrm>
          <a:solidFill>
            <a:srgbClr val="CCCC00"/>
          </a:solidFill>
        </p:spPr>
        <p:txBody>
          <a:bodyPr/>
          <a:lstStyle/>
          <a:p>
            <a:pPr>
              <a:lnSpc>
                <a:spcPct val="90000"/>
              </a:lnSpc>
              <a:buFont typeface="Wingdings" pitchFamily="2" charset="2"/>
              <a:buChar char="v"/>
            </a:pPr>
            <a:endParaRPr lang="en-US" sz="800" b="1" i="1" dirty="0">
              <a:solidFill>
                <a:srgbClr val="CC0000"/>
              </a:solidFill>
              <a:effectLst>
                <a:outerShdw blurRad="38100" dist="38100" dir="2700000" algn="tl">
                  <a:srgbClr val="000000"/>
                </a:outerShdw>
              </a:effectLst>
            </a:endParaRPr>
          </a:p>
          <a:p>
            <a:pPr>
              <a:lnSpc>
                <a:spcPct val="90000"/>
              </a:lnSpc>
              <a:buFont typeface="Wingdings" pitchFamily="2" charset="2"/>
              <a:buChar char="v"/>
            </a:pPr>
            <a:r>
              <a:rPr lang="en-US" sz="4000" b="1" i="1" dirty="0">
                <a:solidFill>
                  <a:srgbClr val="CC0000"/>
                </a:solidFill>
                <a:effectLst>
                  <a:outerShdw blurRad="38100" dist="38100" dir="2700000" algn="tl">
                    <a:srgbClr val="000000"/>
                  </a:outerShdw>
                </a:effectLst>
              </a:rPr>
              <a:t>Sir Robert Anderson stated: “Of     all the errors that later centuries developed in the teachings of the church,  scarcely one cannot be found in embryo in ‘his’ writings.”</a:t>
            </a:r>
          </a:p>
          <a:p>
            <a:pPr>
              <a:lnSpc>
                <a:spcPct val="90000"/>
              </a:lnSpc>
              <a:buFont typeface="Wingdings" pitchFamily="2" charset="2"/>
              <a:buChar char="v"/>
            </a:pPr>
            <a:endParaRPr lang="en-US" sz="800" b="1" i="1" dirty="0">
              <a:solidFill>
                <a:srgbClr val="CC0000"/>
              </a:solidFill>
              <a:effectLst>
                <a:outerShdw blurRad="38100" dist="38100" dir="2700000" algn="tl">
                  <a:srgbClr val="000000"/>
                </a:outerShdw>
              </a:effectLst>
            </a:endParaRPr>
          </a:p>
          <a:p>
            <a:pPr>
              <a:lnSpc>
                <a:spcPct val="90000"/>
              </a:lnSpc>
              <a:buFont typeface="Wingdings" pitchFamily="2" charset="2"/>
              <a:buChar char="v"/>
            </a:pPr>
            <a:r>
              <a:rPr lang="en-US" sz="4000" b="1" i="1" dirty="0">
                <a:solidFill>
                  <a:srgbClr val="CC0000"/>
                </a:solidFill>
                <a:effectLst>
                  <a:outerShdw blurRad="38100" dist="38100" dir="2700000" algn="tl">
                    <a:srgbClr val="000000"/>
                  </a:outerShdw>
                </a:effectLst>
              </a:rPr>
              <a:t> B.B. Warfield states:  “Augustine [not an inspired writer] determined for all time the doctrine of grace.” </a:t>
            </a:r>
          </a:p>
          <a:p>
            <a:pPr>
              <a:lnSpc>
                <a:spcPct val="90000"/>
              </a:lnSpc>
              <a:buFont typeface="Wingdings" pitchFamily="2" charset="2"/>
              <a:buChar char="v"/>
            </a:pPr>
            <a:endParaRPr lang="en-US" sz="4000" b="1" i="1" dirty="0">
              <a:solidFill>
                <a:srgbClr val="CC0000"/>
              </a:solidFill>
              <a:effectLst>
                <a:outerShdw blurRad="38100" dist="38100" dir="2700000" algn="tl">
                  <a:srgbClr val="000000"/>
                </a:outerShdw>
              </a:effectLst>
            </a:endParaRPr>
          </a:p>
          <a:p>
            <a:pPr>
              <a:lnSpc>
                <a:spcPct val="90000"/>
              </a:lnSpc>
              <a:buFont typeface="Wingdings" pitchFamily="2" charset="2"/>
              <a:buNone/>
            </a:pPr>
            <a:r>
              <a:rPr lang="en-US" sz="4000" b="1" i="1" dirty="0">
                <a:solidFill>
                  <a:srgbClr val="CC0000"/>
                </a:solidFill>
                <a:effectLst>
                  <a:outerShdw blurRad="38100" dist="38100" dir="2700000" algn="tl">
                    <a:srgbClr val="000000"/>
                  </a:outerShdw>
                </a:effectLst>
              </a:rPr>
              <a:t> </a:t>
            </a:r>
            <a:endParaRPr lang="en-US" sz="4000" b="1" i="1" dirty="0"/>
          </a:p>
        </p:txBody>
      </p:sp>
    </p:spTree>
    <p:extLst>
      <p:ext uri="{BB962C8B-B14F-4D97-AF65-F5344CB8AC3E}">
        <p14:creationId xmlns:p14="http://schemas.microsoft.com/office/powerpoint/2010/main" val="220288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226498">
                                            <p:txEl>
                                              <p:pRg st="0" end="0"/>
                                            </p:txEl>
                                          </p:spTgt>
                                        </p:tgtEl>
                                        <p:attrNameLst>
                                          <p:attrName>style.visibility</p:attrName>
                                        </p:attrNameLst>
                                      </p:cBhvr>
                                      <p:to>
                                        <p:strVal val="visible"/>
                                      </p:to>
                                    </p:set>
                                    <p:anim calcmode="lin" valueType="num">
                                      <p:cBhvr additive="base">
                                        <p:cTn id="7" dur="300" fill="hold"/>
                                        <p:tgtEl>
                                          <p:spTgt spid="522649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22649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5226499">
                                            <p:txEl>
                                              <p:pRg st="1" end="1"/>
                                            </p:txEl>
                                          </p:spTgt>
                                        </p:tgtEl>
                                        <p:attrNameLst>
                                          <p:attrName>style.visibility</p:attrName>
                                        </p:attrNameLst>
                                      </p:cBhvr>
                                      <p:to>
                                        <p:strVal val="visible"/>
                                      </p:to>
                                    </p:set>
                                    <p:anim calcmode="lin" valueType="num">
                                      <p:cBhvr additive="base">
                                        <p:cTn id="13" dur="75" fill="hold"/>
                                        <p:tgtEl>
                                          <p:spTgt spid="5226499">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5226499">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5226499">
                                            <p:txEl>
                                              <p:pRg st="3" end="3"/>
                                            </p:txEl>
                                          </p:spTgt>
                                        </p:tgtEl>
                                        <p:attrNameLst>
                                          <p:attrName>style.visibility</p:attrName>
                                        </p:attrNameLst>
                                      </p:cBhvr>
                                      <p:to>
                                        <p:strVal val="visible"/>
                                      </p:to>
                                    </p:set>
                                    <p:anim calcmode="lin" valueType="num">
                                      <p:cBhvr additive="base">
                                        <p:cTn id="19" dur="75" fill="hold"/>
                                        <p:tgtEl>
                                          <p:spTgt spid="5226499">
                                            <p:txEl>
                                              <p:pRg st="3" end="3"/>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5226499">
                                            <p:txEl>
                                              <p:pRg st="3" end="3"/>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laser.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5226499">
                                            <p:txEl>
                                              <p:pRg st="5" end="5"/>
                                            </p:txEl>
                                          </p:spTgt>
                                        </p:tgtEl>
                                        <p:attrNameLst>
                                          <p:attrName>style.visibility</p:attrName>
                                        </p:attrNameLst>
                                      </p:cBhvr>
                                      <p:to>
                                        <p:strVal val="visible"/>
                                      </p:to>
                                    </p:set>
                                    <p:anim calcmode="lin" valueType="num">
                                      <p:cBhvr additive="base">
                                        <p:cTn id="25" dur="75" fill="hold"/>
                                        <p:tgtEl>
                                          <p:spTgt spid="5226499">
                                            <p:txEl>
                                              <p:pRg st="5" end="5"/>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5226499">
                                            <p:txEl>
                                              <p:pRg st="5" end="5"/>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498" grpId="0" build="p" autoUpdateAnimBg="0"/>
      <p:bldP spid="5226499" grpId="0" build="p"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90338" name="Rectangle 2"/>
          <p:cNvSpPr>
            <a:spLocks noGrp="1" noChangeArrowheads="1"/>
          </p:cNvSpPr>
          <p:nvPr>
            <p:ph type="title"/>
          </p:nvPr>
        </p:nvSpPr>
        <p:spPr>
          <a:xfrm>
            <a:off x="1524000" y="0"/>
            <a:ext cx="9144000" cy="685800"/>
          </a:xfrm>
        </p:spPr>
        <p:txBody>
          <a:bodyPr/>
          <a:lstStyle/>
          <a:p>
            <a:r>
              <a:rPr lang="en-US" sz="4800" b="1">
                <a:solidFill>
                  <a:srgbClr val="CC3300"/>
                </a:solidFill>
                <a:latin typeface="Matisse ITC" pitchFamily="82" charset="0"/>
              </a:rPr>
              <a:t>Ancient Romans Had Old maxim</a:t>
            </a:r>
          </a:p>
        </p:txBody>
      </p:sp>
      <p:sp>
        <p:nvSpPr>
          <p:cNvPr id="5390343" name="WordArt 7" descr="Paper bag"/>
          <p:cNvSpPr>
            <a:spLocks noChangeArrowheads="1" noChangeShapeType="1" noTextEdit="1"/>
          </p:cNvSpPr>
          <p:nvPr/>
        </p:nvSpPr>
        <p:spPr bwMode="auto">
          <a:xfrm>
            <a:off x="2057400" y="1447800"/>
            <a:ext cx="7162800" cy="457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EXPRESSION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OF ONE THING IS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THE EXCLUSION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OF ALL OTHERS!</a:t>
            </a:r>
          </a:p>
        </p:txBody>
      </p:sp>
    </p:spTree>
    <p:extLst>
      <p:ext uri="{BB962C8B-B14F-4D97-AF65-F5344CB8AC3E}">
        <p14:creationId xmlns:p14="http://schemas.microsoft.com/office/powerpoint/2010/main" val="2493508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5390343"/>
                                        </p:tgtEl>
                                        <p:attrNameLst>
                                          <p:attrName>style.visibility</p:attrName>
                                        </p:attrNameLst>
                                      </p:cBhvr>
                                      <p:to>
                                        <p:strVal val="visible"/>
                                      </p:to>
                                    </p:set>
                                    <p:anim calcmode="lin" valueType="num">
                                      <p:cBhvr>
                                        <p:cTn id="7" dur="500" fill="hold"/>
                                        <p:tgtEl>
                                          <p:spTgt spid="5390343"/>
                                        </p:tgtEl>
                                        <p:attrNameLst>
                                          <p:attrName>ppt_w</p:attrName>
                                        </p:attrNameLst>
                                      </p:cBhvr>
                                      <p:tavLst>
                                        <p:tav tm="0">
                                          <p:val>
                                            <p:strVal val="4*#ppt_w"/>
                                          </p:val>
                                        </p:tav>
                                        <p:tav tm="100000">
                                          <p:val>
                                            <p:strVal val="#ppt_w"/>
                                          </p:val>
                                        </p:tav>
                                      </p:tavLst>
                                    </p:anim>
                                    <p:anim calcmode="lin" valueType="num">
                                      <p:cBhvr>
                                        <p:cTn id="8" dur="500" fill="hold"/>
                                        <p:tgtEl>
                                          <p:spTgt spid="539034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03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Red">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R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e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e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e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e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e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e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e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e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e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assion1">
  <a:themeElements>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ssion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s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s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s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s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s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ss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s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s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s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s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s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Gree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4C4C4C"/>
      </a:hlink>
      <a:folHlink>
        <a:srgbClr val="000000"/>
      </a:folHlink>
    </a:clrScheme>
    <a:fontScheme name="Gree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ree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unset Cross">
  <a:themeElements>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unset Cro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Sunset Cros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unset Cros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unset Cros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unset Cros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unset Cros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unset Cros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unset Cros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unset Cros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unset Cros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unset Cros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unset Cros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unset Cros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Custom 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3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3327</TotalTime>
  <Words>8548</Words>
  <Application>Microsoft Office PowerPoint</Application>
  <PresentationFormat>Widescreen</PresentationFormat>
  <Paragraphs>704</Paragraphs>
  <Slides>113</Slides>
  <Notes>90</Notes>
  <HiddenSlides>0</HiddenSlides>
  <MMClips>1</MMClips>
  <ScaleCrop>false</ScaleCrop>
  <HeadingPairs>
    <vt:vector size="8" baseType="variant">
      <vt:variant>
        <vt:lpstr>Fonts Used</vt:lpstr>
      </vt:variant>
      <vt:variant>
        <vt:i4>19</vt:i4>
      </vt:variant>
      <vt:variant>
        <vt:lpstr>Theme</vt:lpstr>
      </vt:variant>
      <vt:variant>
        <vt:i4>22</vt:i4>
      </vt:variant>
      <vt:variant>
        <vt:lpstr>Embedded OLE Servers</vt:lpstr>
      </vt:variant>
      <vt:variant>
        <vt:i4>1</vt:i4>
      </vt:variant>
      <vt:variant>
        <vt:lpstr>Slide Titles</vt:lpstr>
      </vt:variant>
      <vt:variant>
        <vt:i4>113</vt:i4>
      </vt:variant>
    </vt:vector>
  </HeadingPairs>
  <TitlesOfParts>
    <vt:vector size="155" baseType="lpstr">
      <vt:lpstr>Andy</vt:lpstr>
      <vt:lpstr>Arial</vt:lpstr>
      <vt:lpstr>Arial Black</vt:lpstr>
      <vt:lpstr>Calibri</vt:lpstr>
      <vt:lpstr>Calibri Light</vt:lpstr>
      <vt:lpstr>Calligrapher</vt:lpstr>
      <vt:lpstr>Comic Sans MS</vt:lpstr>
      <vt:lpstr>Flat Brush</vt:lpstr>
      <vt:lpstr>Franciscan</vt:lpstr>
      <vt:lpstr>Impact</vt:lpstr>
      <vt:lpstr>Lucida Sans Unicode</vt:lpstr>
      <vt:lpstr>Matisse ITC</vt:lpstr>
      <vt:lpstr>Old English Text MT</vt:lpstr>
      <vt:lpstr>Storybook</vt:lpstr>
      <vt:lpstr>Tempus Sans ITC</vt:lpstr>
      <vt:lpstr>Times</vt:lpstr>
      <vt:lpstr>Times New Roman</vt:lpstr>
      <vt:lpstr>Wide Latin</vt:lpstr>
      <vt:lpstr>Wingdings</vt:lpstr>
      <vt:lpstr>Office Theme</vt:lpstr>
      <vt:lpstr>3_Office Theme</vt:lpstr>
      <vt:lpstr>33_Powerpoint 1 - CLASSIC PHILOSOPHICAL, HUMAN RELIGIOUS, AND CHURCH</vt:lpstr>
      <vt:lpstr>5_Powerpoint 1 - CLASSIC PHILOSOPHICAL, HUMAN RELIGIOUS, AND CHURCH</vt:lpstr>
      <vt:lpstr>26_Powerpoint 1 - CLASSIC PHILOSOPHICAL, HUMAN RELIGIOUS, AND CHURCH</vt:lpstr>
      <vt:lpstr>19_Powerpoint 1 - CLASSIC PHILOSOPHICAL, HUMAN RELIGIOUS, AND CHURCH</vt:lpstr>
      <vt:lpstr>ppt43EE</vt:lpstr>
      <vt:lpstr>27_Powerpoint 1 - CLASSIC PHILOSOPHICAL, HUMAN RELIGIOUS, AND CHURCH</vt:lpstr>
      <vt:lpstr>5_ppt43EE</vt:lpstr>
      <vt:lpstr>Red</vt:lpstr>
      <vt:lpstr>Passion1</vt:lpstr>
      <vt:lpstr>3_pw_crosses_brwn</vt:lpstr>
      <vt:lpstr>31_ppt43EE</vt:lpstr>
      <vt:lpstr>18_Powerpoint 1 - CLASSIC PHILOSOPHICAL, HUMAN RELIGIOUS, AND CHURCH</vt:lpstr>
      <vt:lpstr>1_Green</vt:lpstr>
      <vt:lpstr>1_Powerpoint 1 - CLASSIC PHILOSOPHICAL, HUMAN RELIGIOUS, AND CHURCH</vt:lpstr>
      <vt:lpstr>3_Powerpoint 1 - CLASSIC PHILOSOPHICAL, HUMAN RELIGIOUS, AND CHURCH</vt:lpstr>
      <vt:lpstr>Sunset Cross</vt:lpstr>
      <vt:lpstr>2_Office Theme</vt:lpstr>
      <vt:lpstr>Powerpoint 1 - CLASSIC PHILOSOPHICAL, HUMAN RELIGIOUS, AND CHURCH</vt:lpstr>
      <vt:lpstr>46_Powerpoint 1 - CLASSIC PHILOSOPHICAL, HUMAN RELIGIOUS, AND CHURCH</vt:lpstr>
      <vt:lpstr>2_Powerpoint 1 - CLASSIC PHILOSOPHICAL, HUMAN RELIGIOUS, AND CHURCH</vt:lpstr>
      <vt:lpstr>Slide</vt:lpstr>
      <vt:lpstr>HISTORICAL THEOLOGY OF THE CHRISTIAN ERA</vt:lpstr>
      <vt:lpstr>Medo-Persia</vt:lpstr>
      <vt:lpstr>Greece</vt:lpstr>
      <vt:lpstr>PowerPoint Presentation</vt:lpstr>
      <vt:lpstr>PowerPoint Presentation</vt:lpstr>
      <vt:lpstr>OVERVIEW: APOSTLE TO APOSTATE PATTERN</vt:lpstr>
      <vt:lpstr>PowerPoint Presentation</vt:lpstr>
      <vt:lpstr>PowerPoint Presentation</vt:lpstr>
      <vt:lpstr>PowerPoint Presentation</vt:lpstr>
      <vt:lpstr>PowerPoint Presentation</vt:lpstr>
      <vt:lpstr>Borders Of God’s Word</vt:lpstr>
      <vt:lpstr>PowerPoint Presentation</vt:lpstr>
      <vt:lpstr>PowerPoint Presentation</vt:lpstr>
      <vt:lpstr>PowerPoint Presentation</vt:lpstr>
      <vt:lpstr>OVERVIEW: APOSTLE TO APOSTATE PATTERN</vt:lpstr>
      <vt:lpstr>PowerPoint Presentation</vt:lpstr>
      <vt:lpstr>PowerPoint Presentation</vt:lpstr>
      <vt:lpstr>PowerPoint Presentation</vt:lpstr>
      <vt:lpstr>PowerPoint Presentation</vt:lpstr>
      <vt:lpstr>PowerPoint Presentation</vt:lpstr>
      <vt:lpstr>Destruction of Temple—AD 70</vt:lpstr>
      <vt:lpstr>                               The Church Across The Ages</vt:lpstr>
      <vt:lpstr>PowerPoint Presentation</vt:lpstr>
      <vt:lpstr>PowerPoint Presentation</vt:lpstr>
      <vt:lpstr>OVERVIEW: APOSTLE TO APOSTATE PATTERN</vt:lpstr>
      <vt:lpstr>The Antiochene School Of Theology Practiced An Approach To Scriptural Interpretation With Literal Emphasis Rather Than Spiritual Meanings Not Immediately Evident From The Text  </vt:lpstr>
      <vt:lpstr>PowerPoint Presentation</vt:lpstr>
      <vt:lpstr>PowerPoint Presentation</vt:lpstr>
      <vt:lpstr>The Alexandrian School Was Influenced By Plato’s Philosophy &amp; Basically Believed That The Bible Was Best Understood As An Allegorical Morality Rather Than As A Literal Interpretation.  </vt:lpstr>
      <vt:lpstr>PowerPoint Presentation</vt:lpstr>
      <vt:lpstr>PowerPoint Presentation</vt:lpstr>
      <vt:lpstr>In Athens Paul Preaches Of Another Hill</vt:lpstr>
      <vt:lpstr>Ideological Development:  Christian Religion</vt:lpstr>
      <vt:lpstr>PowerPoint Presentation</vt:lpstr>
      <vt:lpstr>PowerPoint Presentation</vt:lpstr>
      <vt:lpstr>PowerPoint Presentation</vt:lpstr>
      <vt:lpstr>PowerPoint Presentation</vt:lpstr>
      <vt:lpstr>Sinon’s Story…  Construction Actually A Holy Offering To Benefit The Greeks &amp; The Horse Built Huge So As Not To Be Brought Within The City Gates Benefiting The Trojans Instead.   </vt:lpstr>
      <vt:lpstr>The Trojan Response:  They put wheels under it and break down a wall and,  using ropes,  haul the trophy inside the city,  to the temple of the goddess it was dedicated.    </vt:lpstr>
      <vt:lpstr>Classical Romans Trace Their Mythical Founding &amp; Ancestry To The Trojan Prince Aeneas!    </vt:lpstr>
      <vt:lpstr>DEFENDING THE FAITH   </vt:lpstr>
      <vt:lpstr>DEFENDING THE FAITH   </vt:lpstr>
      <vt:lpstr>DEFENDING THE FAITH   </vt:lpstr>
      <vt:lpstr>Doctrinal Developments &amp; Theological Threadlines     The Minority Church:  Exegesis &amp; Apologetics   Socratic Dialogue &amp; Apologetic Platoism   The Dogma of the Dominant Religion:  Exegetes-Apologists-Theological Systemists Process: Thesis - Anti-Thesis - Greek Golden Mean </vt:lpstr>
      <vt:lpstr>OVERVIEW: APOSTLE TO APOSTATE PATTERN</vt:lpstr>
      <vt:lpstr>“Teaching As Doctrines The Traditions Of  Men”  WORSHIP &amp; BAPTISM</vt:lpstr>
      <vt:lpstr>PowerPoint Presentation</vt:lpstr>
      <vt:lpstr>PowerPoint Presentation</vt:lpstr>
      <vt:lpstr>INHERITING ORIGINAL SIN THE BLAST FROM THE PAST</vt:lpstr>
      <vt:lpstr>PowerPoint Presentation</vt:lpstr>
      <vt:lpstr>PowerPoint Presentation</vt:lpstr>
      <vt:lpstr>PowerPoint Presentation</vt:lpstr>
      <vt:lpstr>PowerPoint Presentation</vt:lpstr>
      <vt:lpstr>Church Administration Digression                 &amp; Christian Doctrinal Accretions  Architecturally Evidenced </vt:lpstr>
      <vt:lpstr>                               The Church Across The Ages</vt:lpstr>
      <vt:lpstr>Church Administration Digression                 &amp; Christian Doctrinal Accretions  Architecturally Evidenced </vt:lpstr>
      <vt:lpstr>Did Judaizers Win? </vt:lpstr>
      <vt:lpstr>PowerPoint Presentation</vt:lpstr>
      <vt:lpstr>PowerPoint Presentation</vt:lpstr>
      <vt:lpstr>PowerPoint Presentation</vt:lpstr>
      <vt:lpstr>OVERVIEW: APOSTLE TO APOSTATE PATTERN</vt:lpstr>
      <vt:lpstr>The Filioque Controversy</vt:lpstr>
      <vt:lpstr> From Origen A False Controversy</vt:lpstr>
      <vt:lpstr>OVERVIEW: APOSTLE TO APOSTATE PATTERN</vt:lpstr>
      <vt:lpstr>OVERVIEW:  APOSTLE TO APOSTATE PATTERN Christology Debate: Theoanthropic Gnosticism</vt:lpstr>
      <vt:lpstr>PowerPoint Presentation</vt:lpstr>
      <vt:lpstr>Explaining  Resurrection</vt:lpstr>
      <vt:lpstr>PowerPoint Presentation</vt:lpstr>
      <vt:lpstr>OVERVIEW:  APOSTLE TO APOSTATE PATTERN Christology Debate: Theoanthropic Gnosticism</vt:lpstr>
      <vt:lpstr>PowerPoint Presentation</vt:lpstr>
      <vt:lpstr>PowerPoint Presentation</vt:lpstr>
      <vt:lpstr>PowerPoint Presentation</vt:lpstr>
      <vt:lpstr>Battle Over An “i”:   Homoousios or Homoiousios?</vt:lpstr>
      <vt:lpstr>PowerPoint Presentation</vt:lpstr>
      <vt:lpstr>OVERVIEW: APOSTLE TO APOSTATE PATTERN</vt:lpstr>
      <vt:lpstr>PowerPoint Presentation</vt:lpstr>
      <vt:lpstr>Roman Persecution: “Getting Certified”</vt:lpstr>
      <vt:lpstr>Hubris Event Is Historically Explanatory:   Treasury Of Merit &amp; Auricular Confession</vt:lpstr>
      <vt:lpstr>Hubris Event Is Historically Explanatory:   Treasury Of Merit &amp; Auricular Confession</vt:lpstr>
      <vt:lpstr>Hubris Event Is Historically Explanatory:   Treasury Of Merit &amp; Auricular Confession</vt:lpstr>
      <vt:lpstr>Hubris Event Is Historically Explanatory:   Treasury Of Merit &amp; Auricular Confession</vt:lpstr>
      <vt:lpstr>PowerPoint Presentation</vt:lpstr>
      <vt:lpstr>PowerPoint Presentation</vt:lpstr>
      <vt:lpstr>OVERVIEW: APOSTLE TO APOSTATE PATTERN</vt:lpstr>
      <vt:lpstr>WHAT IF…. </vt:lpstr>
      <vt:lpstr>From The Modern Scholar Course Guide: “One, Holy, Catholic, &amp; Apostolic” </vt:lpstr>
      <vt:lpstr>CHURCH EUCHARIST DEBATE </vt:lpstr>
      <vt:lpstr>CHURCH EUCHARIST DEBATE </vt:lpstr>
      <vt:lpstr>CHURCH EUCHARIST DEBATE </vt:lpstr>
      <vt:lpstr>CHURCH EUCHARIST DEBATE </vt:lpstr>
      <vt:lpstr>When Institutional Independent “Paulicians” Took To Public Debate  Byzantine Monks They Reported: “ “Only the New Testament was accepted among them as rule for faith and church practice;  they rejected the worship of the Mother of God and of the saints… each Sunday they assembled in places of prayer which are not worthy to be named thus,  since they use neither altar or wall for pictures of the saints,  nor a place for keeping the holy vessels;  they use neither incense nor chrism oil.  They despise and scorn the baptism of the church and say infants have no faith.”</vt:lpstr>
      <vt:lpstr>OVERVIEW: APOSTLE TO APOSTATE PATTERN</vt:lpstr>
      <vt:lpstr>Augustinian–Pelagian Controversy AUGUSTINE - and/or - PELAGIUS</vt:lpstr>
      <vt:lpstr>PowerPoint Presentation</vt:lpstr>
      <vt:lpstr>PowerPoint Presentation</vt:lpstr>
      <vt:lpstr>PowerPoint Presentation</vt:lpstr>
      <vt:lpstr>PowerPoint Presentation</vt:lpstr>
      <vt:lpstr>Drawing From A Polluted Stream</vt:lpstr>
      <vt:lpstr>Ancient Romans Had Old maxim</vt:lpstr>
      <vt:lpstr>OVERVIEW: APOSTLE TO APOSTATE PATTERN</vt:lpstr>
      <vt:lpstr>Islam and Iconoclasm</vt:lpstr>
      <vt:lpstr>Franks Become the Top Dogs</vt:lpstr>
      <vt:lpstr>Charles in Charge</vt:lpstr>
      <vt:lpstr>Charles in Charge</vt:lpstr>
      <vt:lpstr>Charles in Charge</vt:lpstr>
      <vt:lpstr>PowerPoint Presentation</vt:lpstr>
      <vt:lpstr>PowerPoint Presentation</vt:lpstr>
      <vt:lpstr>Pretext:  Text Outside Of Context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HISTORICAL THEOLOGY</dc:title>
  <dc:creator>David Burris</dc:creator>
  <cp:lastModifiedBy>David Burris</cp:lastModifiedBy>
  <cp:revision>587</cp:revision>
  <dcterms:created xsi:type="dcterms:W3CDTF">2018-01-18T22:51:49Z</dcterms:created>
  <dcterms:modified xsi:type="dcterms:W3CDTF">2023-03-03T01:44:09Z</dcterms:modified>
</cp:coreProperties>
</file>