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5746"/>
    </p:cViewPr>
  </p:sorterViewPr>
  <p:gridSpacing cx="76200" cy="76200"/>
</p:viewPr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76997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76997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76997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33343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33343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33343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95641"/>
      </p:ext>
    </p:extLst>
  </p:cSld>
  <p:clrMapOvr>
    <a:masterClrMapping/>
  </p:clrMapOvr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95641"/>
      </p:ext>
    </p:extLst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95641"/>
      </p:ext>
    </p:extLst>
  </p:cSld>
  <p:clrMapOvr>
    <a:masterClrMapping/>
  </p:clrMapOvr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3878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3878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3878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547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547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547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5222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5222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52225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7371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73717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73717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49549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49549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49549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0145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0145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0145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83132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83132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83132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45900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45900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45900"/>
      </p:ext>
    </p:extLst>
  </p:cSld>
  <p:clrMapOvr>
    <a:masterClrMapping/>
  </p:clrMapOvr>
</p:sldLayout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2000.xml"/><Relationship Id="rId1" Type="http://schemas.openxmlformats.org/officeDocument/2006/relationships/slideLayout" Target="../slideLayouts/slideLayout1210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1100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900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0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710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310.xml"/><Relationship Id="rId6" Type="http://schemas.openxmlformats.org/officeDocument/2006/relationships/slideLayout" Target="../slideLayouts/slideLayout610.xml"/><Relationship Id="rId11" Type="http://schemas.openxmlformats.org/officeDocument/2006/relationships/slideLayout" Target="../slideLayouts/slideLayout1110.xml"/><Relationship Id="rId5" Type="http://schemas.openxmlformats.org/officeDocument/2006/relationships/slideLayout" Target="../slideLayouts/slideLayout510.xml"/><Relationship Id="rId10" Type="http://schemas.openxmlformats.org/officeDocument/2006/relationships/slideLayout" Target="../slideLayouts/slideLayout1010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910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0.xml"/><Relationship Id="rId3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720.xml"/><Relationship Id="rId12" Type="http://schemas.openxmlformats.org/officeDocument/2006/relationships/theme" Target="../theme/theme120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1410.xml"/><Relationship Id="rId6" Type="http://schemas.openxmlformats.org/officeDocument/2006/relationships/slideLayout" Target="../slideLayouts/slideLayout620.xml"/><Relationship Id="rId11" Type="http://schemas.openxmlformats.org/officeDocument/2006/relationships/slideLayout" Target="../slideLayouts/slideLayout1120.xml"/><Relationship Id="rId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1020.xml"/><Relationship Id="rId4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920.xml"/></Relationships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6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0CC8E-3E24-4819-8161-98BAB4ECC271}" type="datetimeFigureOut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6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0CC8E-3E24-4819-8161-98BAB4ECC271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1D771-FB92-4416-B404-D3885297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6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7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0.xml"/></Relationships>
</file>

<file path=ppt/slides/_rels/slide18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710.xml"/></Relationships>
</file>

<file path=ppt/slides/_rels/slide19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00.jpeg"/><Relationship Id="rId1" Type="http://schemas.openxmlformats.org/officeDocument/2006/relationships/slideLayout" Target="../slideLayouts/slideLayout700.xml"/><Relationship Id="rId4" Type="http://schemas.openxmlformats.org/officeDocument/2006/relationships/image" Target="../media/image800.png"/></Relationships>
</file>

<file path=ppt/slides/_rels/slide2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0.xml"/></Relationships>
</file>

<file path=ppt/slides/_rels/slide25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0.xml"/></Relationships>
</file>

<file path=ppt/slides/slide1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0" y="3434433"/>
            <a:ext cx="5386788" cy="34235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APOSTLOLIC WITNESSES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in Jerusalem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from on high</a:t>
            </a:r>
          </a:p>
        </p:txBody>
      </p:sp>
      <p:sp>
        <p:nvSpPr>
          <p:cNvPr id="4" name="Arrow: Curved Down 3"/>
          <p:cNvSpPr/>
          <p:nvPr/>
        </p:nvSpPr>
        <p:spPr>
          <a:xfrm flipH="1">
            <a:off x="3350487" y="4161732"/>
            <a:ext cx="5178055" cy="193630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receive 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the 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Holy Spirit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come upon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8113"/>
            <a:ext cx="12192000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Luke 24:46-49 (NASB)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He said to them, "Thus it is written, that the Christ would suffer and rise again from the 	dead the third day,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that repentance for forgiveness of sins would be proclaimed in His name to all the nations, 	beginning from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Jerusalem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"You are witnesses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these things.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"And behold, I am sending forth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promise of My Father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upon you; but you are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in the 	city until you are clothed with power from on high.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/>
              <a:t>Acts 1:4-5 (NASB) </a:t>
            </a:r>
            <a:br>
              <a:rPr lang="en-US" sz="2400" dirty="0"/>
            </a:br>
            <a:r>
              <a:rPr lang="en-US" sz="2400" baseline="30000" dirty="0"/>
              <a:t>4 </a:t>
            </a:r>
            <a:r>
              <a:rPr lang="en-US" sz="2400" dirty="0"/>
              <a:t> Gathering them together, </a:t>
            </a:r>
            <a:r>
              <a:rPr lang="en-US" sz="2400" dirty="0">
                <a:solidFill>
                  <a:srgbClr val="FF0000"/>
                </a:solidFill>
              </a:rPr>
              <a:t>He commanded them not to leave Jerusalem</a:t>
            </a:r>
            <a:r>
              <a:rPr lang="en-US" sz="2400" dirty="0"/>
              <a:t>, but to wait for what 	the </a:t>
            </a:r>
            <a:r>
              <a:rPr lang="en-US" sz="2400" dirty="0">
                <a:solidFill>
                  <a:srgbClr val="FF0000"/>
                </a:solidFill>
              </a:rPr>
              <a:t>Father had promised</a:t>
            </a:r>
            <a:r>
              <a:rPr lang="en-US" sz="2400" dirty="0"/>
              <a:t>, "Which," </a:t>
            </a:r>
            <a:r>
              <a:rPr lang="en-US" sz="2400" i="1" dirty="0"/>
              <a:t>He said,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"you heard of from Me</a:t>
            </a:r>
            <a:r>
              <a:rPr lang="en-US" sz="2400" dirty="0"/>
              <a:t>; </a:t>
            </a:r>
            <a:br>
              <a:rPr lang="en-US" sz="2400" dirty="0"/>
            </a:br>
            <a:r>
              <a:rPr lang="en-US" sz="2400" baseline="30000" dirty="0"/>
              <a:t>5 </a:t>
            </a:r>
            <a:r>
              <a:rPr lang="en-US" sz="2400" dirty="0"/>
              <a:t> for John baptized with water, but you will be baptized with the Holy Spirit not many days from 	now." </a:t>
            </a:r>
            <a:br>
              <a:rPr lang="en-US" sz="2400" dirty="0"/>
            </a:br>
            <a:r>
              <a:rPr lang="en-US" sz="2400" b="1" dirty="0"/>
              <a:t>Acts 1:8 (NASB) </a:t>
            </a:r>
            <a:br>
              <a:rPr lang="en-US" sz="2400" dirty="0"/>
            </a:br>
            <a:r>
              <a:rPr lang="en-US" sz="2400" baseline="30000" dirty="0"/>
              <a:t>8 </a:t>
            </a:r>
            <a:r>
              <a:rPr lang="en-US" sz="2400" dirty="0"/>
              <a:t> but </a:t>
            </a:r>
            <a:r>
              <a:rPr lang="en-US" sz="2400" dirty="0">
                <a:solidFill>
                  <a:srgbClr val="FF0000"/>
                </a:solidFill>
              </a:rPr>
              <a:t>you will receive power when the Holy Spirit has come upon you</a:t>
            </a:r>
            <a:r>
              <a:rPr lang="en-US" sz="2400" dirty="0"/>
              <a:t>; and </a:t>
            </a:r>
            <a:r>
              <a:rPr lang="en-US" sz="2400" dirty="0">
                <a:solidFill>
                  <a:srgbClr val="FF0000"/>
                </a:solidFill>
              </a:rPr>
              <a:t>you shall be My 	witnesses </a:t>
            </a:r>
            <a:r>
              <a:rPr lang="en-US" sz="2400" dirty="0"/>
              <a:t>both in Jerusalem, and in all Judea and Samaria, and even to the remotest part of 	the earth."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274320"/>
            <a:r>
              <a:rPr lang="en-US" sz="2400" b="1" dirty="0"/>
              <a:t>John 15:26-27 (ASV) </a:t>
            </a:r>
            <a:br>
              <a:rPr lang="en-US" sz="2400" dirty="0"/>
            </a:br>
            <a:r>
              <a:rPr lang="en-US" sz="2400" baseline="30000" dirty="0"/>
              <a:t>26 </a:t>
            </a:r>
            <a:r>
              <a:rPr lang="en-US" sz="2400" dirty="0"/>
              <a:t> But when the </a:t>
            </a:r>
            <a:r>
              <a:rPr lang="en-US" sz="2400" dirty="0">
                <a:solidFill>
                  <a:srgbClr val="FF0000"/>
                </a:solidFill>
              </a:rPr>
              <a:t>Comforter</a:t>
            </a:r>
            <a:r>
              <a:rPr lang="en-US" sz="2400" dirty="0"/>
              <a:t> is come, whom I will send unto you from the Father, </a:t>
            </a:r>
            <a:r>
              <a:rPr lang="en-US" sz="2400" i="1" dirty="0"/>
              <a:t>even</a:t>
            </a:r>
            <a:r>
              <a:rPr lang="en-US" sz="2400" dirty="0"/>
              <a:t> the </a:t>
            </a:r>
            <a:r>
              <a:rPr lang="en-US" sz="2400" dirty="0">
                <a:solidFill>
                  <a:srgbClr val="FF0000"/>
                </a:solidFill>
              </a:rPr>
              <a:t>Spirit of 	truth</a:t>
            </a:r>
            <a:r>
              <a:rPr lang="en-US" sz="2400" dirty="0"/>
              <a:t>, which </a:t>
            </a:r>
            <a:r>
              <a:rPr lang="en-US" sz="2400" dirty="0" err="1"/>
              <a:t>proceedeth</a:t>
            </a:r>
            <a:r>
              <a:rPr lang="en-US" sz="2400" dirty="0"/>
              <a:t> from the Father, </a:t>
            </a:r>
            <a:r>
              <a:rPr lang="en-US" sz="2400" u="sng" dirty="0">
                <a:solidFill>
                  <a:srgbClr val="FF0000"/>
                </a:solidFill>
              </a:rPr>
              <a:t>he shall bear witness of me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u="sng" dirty="0">
                <a:solidFill>
                  <a:srgbClr val="FF0000"/>
                </a:solidFill>
              </a:rPr>
              <a:t> </a:t>
            </a:r>
            <a:br>
              <a:rPr lang="en-US" sz="2400" dirty="0"/>
            </a:br>
            <a:r>
              <a:rPr lang="en-US" sz="2400" baseline="30000" dirty="0"/>
              <a:t>27 </a:t>
            </a:r>
            <a:r>
              <a:rPr lang="en-US" sz="2400" dirty="0"/>
              <a:t> and </a:t>
            </a:r>
            <a:r>
              <a:rPr lang="en-US" sz="2400" u="sng" dirty="0">
                <a:solidFill>
                  <a:srgbClr val="FF0000"/>
                </a:solidFill>
              </a:rPr>
              <a:t>ye also bear witness</a:t>
            </a:r>
            <a:r>
              <a:rPr lang="en-US" sz="2400" dirty="0">
                <a:solidFill>
                  <a:srgbClr val="FF0000"/>
                </a:solidFill>
              </a:rPr>
              <a:t>, because ye have been with me from the beginning.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62745" y="1084521"/>
            <a:ext cx="2833255" cy="5098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05247" y="1456660"/>
            <a:ext cx="435934" cy="23285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6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81"/>
            <a:ext cx="12192000" cy="4448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36818"/>
            <a:ext cx="12192000" cy="25391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/>
              <a:t>Leviticus 23:15-16 (NASB) </a:t>
            </a:r>
            <a:br>
              <a:rPr lang="en-US" sz="2400" dirty="0"/>
            </a:br>
            <a:r>
              <a:rPr lang="en-US" sz="2400" baseline="30000" dirty="0"/>
              <a:t>15 </a:t>
            </a:r>
            <a:r>
              <a:rPr lang="en-US" sz="2400" dirty="0"/>
              <a:t> 'You shall also count for yourselves from the day after the </a:t>
            </a:r>
            <a:r>
              <a:rPr lang="en-US" sz="2400" dirty="0" err="1"/>
              <a:t>sabbath</a:t>
            </a:r>
            <a:r>
              <a:rPr lang="en-US" sz="2400" dirty="0"/>
              <a:t>, from the day when you 	brought in the sheaf of the wave offering; </a:t>
            </a:r>
            <a:r>
              <a:rPr lang="en-US" sz="2400" dirty="0">
                <a:solidFill>
                  <a:srgbClr val="FF0000"/>
                </a:solidFill>
              </a:rPr>
              <a:t>there shall be seven complete </a:t>
            </a:r>
            <a:r>
              <a:rPr lang="en-US" sz="2400" dirty="0" err="1">
                <a:solidFill>
                  <a:srgbClr val="FF0000"/>
                </a:solidFill>
              </a:rPr>
              <a:t>sabbaths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br>
              <a:rPr lang="en-US" sz="2400" dirty="0"/>
            </a:br>
            <a:r>
              <a:rPr lang="en-US" sz="2400" baseline="30000" dirty="0"/>
              <a:t>16 </a:t>
            </a:r>
            <a:r>
              <a:rPr lang="en-US" sz="2400" dirty="0"/>
              <a:t> </a:t>
            </a:r>
            <a:r>
              <a:rPr lang="en-US" sz="2400" dirty="0">
                <a:solidFill>
                  <a:srgbClr val="FF0000"/>
                </a:solidFill>
              </a:rPr>
              <a:t>'You shall count fifty days to the day after the seventh </a:t>
            </a:r>
            <a:r>
              <a:rPr lang="en-US" sz="2400" dirty="0" err="1">
                <a:solidFill>
                  <a:srgbClr val="FF0000"/>
                </a:solidFill>
              </a:rPr>
              <a:t>sabbath</a:t>
            </a:r>
            <a:r>
              <a:rPr lang="en-US" sz="2400" dirty="0">
                <a:solidFill>
                  <a:srgbClr val="FF0000"/>
                </a:solidFill>
              </a:rPr>
              <a:t>; </a:t>
            </a:r>
            <a:r>
              <a:rPr lang="en-US" sz="2400" dirty="0"/>
              <a:t>then you shall present a new 	grain offering to the </a:t>
            </a:r>
            <a:r>
              <a:rPr lang="en-US" sz="2400" cap="small" dirty="0"/>
              <a:t>LORD</a:t>
            </a:r>
            <a:r>
              <a:rPr lang="en-US" sz="2400" dirty="0"/>
              <a:t>. </a:t>
            </a:r>
          </a:p>
          <a:p>
            <a:pPr defTabSz="274320">
              <a:spcBef>
                <a:spcPts val="1800"/>
              </a:spcBef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739642"/>
            <a:ext cx="12192000" cy="166199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 count is started the day after the Days of unleavened bread (Sunday). </a:t>
            </a:r>
          </a:p>
          <a:p>
            <a:pPr defTabSz="274320">
              <a:spcBef>
                <a:spcPts val="18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Then 7 complete Sabbaths are counted (49 days).</a:t>
            </a:r>
          </a:p>
          <a:p>
            <a:pPr defTabSz="274320">
              <a:spcBef>
                <a:spcPts val="18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 day after the 49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day, 50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 (Sunday), is the day of Pentecost: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31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</p:bldLst>
  </p:timing>
</p:sld>
</file>

<file path=ppt/slides/slide1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8717797" cy="6858000"/>
            <a:chOff x="0" y="0"/>
            <a:chExt cx="8717797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717797" cy="6858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024880" y="3027680"/>
              <a:ext cx="629920" cy="401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856480" y="3108960"/>
              <a:ext cx="629920" cy="401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856480" y="3606800"/>
              <a:ext cx="629920" cy="401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10635" y="-63798"/>
            <a:ext cx="10160000" cy="6858000"/>
            <a:chOff x="21264" y="-63798"/>
            <a:chExt cx="10160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193" r="3294"/>
            <a:stretch/>
          </p:blipFill>
          <p:spPr>
            <a:xfrm>
              <a:off x="21264" y="-63798"/>
              <a:ext cx="10160000" cy="6858000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 rot="2820000">
              <a:off x="8227691" y="4110762"/>
              <a:ext cx="789732" cy="38175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6943059" y="4369977"/>
              <a:ext cx="382772" cy="27644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701518" y="3066428"/>
              <a:ext cx="740731" cy="2296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312192" y="2602143"/>
              <a:ext cx="740731" cy="2296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800000">
              <a:off x="6057874" y="2929770"/>
              <a:ext cx="462345" cy="26873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140000">
              <a:off x="6154787" y="3224494"/>
              <a:ext cx="550795" cy="1905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443329" y="3438423"/>
              <a:ext cx="609594" cy="17279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877744" y="4083722"/>
              <a:ext cx="821306" cy="97737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946608" y="4681872"/>
              <a:ext cx="382772" cy="15593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246461" y="2385228"/>
              <a:ext cx="453667" cy="27644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2340000">
              <a:off x="5963258" y="4709583"/>
              <a:ext cx="903882" cy="72078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252490" y="3682402"/>
              <a:ext cx="641496" cy="2374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901082" y="3742159"/>
              <a:ext cx="789732" cy="38175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2" y="0"/>
            <a:ext cx="12192002" cy="2308324"/>
          </a:xfrm>
          <a:prstGeom prst="rect">
            <a:avLst/>
          </a:prstGeom>
          <a:solidFill>
            <a:schemeClr val="bg1">
              <a:alpha val="6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/>
              <a:t>Acts 2:9-11 (NASB) </a:t>
            </a:r>
            <a:br>
              <a:rPr lang="en-US" sz="2400" dirty="0"/>
            </a:br>
            <a:r>
              <a:rPr lang="en-US" sz="2400" baseline="30000" dirty="0"/>
              <a:t>9 </a:t>
            </a:r>
            <a:r>
              <a:rPr lang="en-US" sz="2400" dirty="0"/>
              <a:t> "Parthians and Medes and Elamites, and residents of Mesopotamia, Judea and Cappadocia, 	Pontus and Asia, </a:t>
            </a:r>
            <a:br>
              <a:rPr lang="en-US" sz="2400" dirty="0"/>
            </a:br>
            <a:r>
              <a:rPr lang="en-US" sz="2400" baseline="30000" dirty="0"/>
              <a:t>10 </a:t>
            </a:r>
            <a:r>
              <a:rPr lang="en-US" sz="2400" dirty="0"/>
              <a:t> Phrygia and Pamphylia, Egypt and the districts of Libya around Cyrene, and visitors from 	Rome, both Jews and proselytes, </a:t>
            </a:r>
            <a:br>
              <a:rPr lang="en-US" sz="2400" dirty="0"/>
            </a:br>
            <a:r>
              <a:rPr lang="en-US" sz="2400" baseline="30000" dirty="0"/>
              <a:t>11 </a:t>
            </a:r>
            <a:r>
              <a:rPr lang="en-US" sz="2400" dirty="0"/>
              <a:t> Cretans and Arabs—we hear them in our </a:t>
            </a:r>
            <a:r>
              <a:rPr lang="en-US" sz="2400" i="1" dirty="0"/>
              <a:t>own</a:t>
            </a:r>
            <a:r>
              <a:rPr lang="en-US" sz="2400" dirty="0"/>
              <a:t> tongues speaking of the mighty deeds of God."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0297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274320">
              <a:spcBef>
                <a:spcPts val="18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 2:16-21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934200" y="489696"/>
            <a:ext cx="1402080" cy="3276689"/>
          </a:xfrm>
          <a:prstGeom prst="rightBrac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8686800" y="1652593"/>
            <a:ext cx="3322320" cy="9652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it shall be in the 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days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God says,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2080" y="563580"/>
            <a:ext cx="6756400" cy="3123932"/>
            <a:chOff x="132080" y="930048"/>
            <a:chExt cx="6756400" cy="3123932"/>
          </a:xfrm>
        </p:grpSpPr>
        <p:sp>
          <p:nvSpPr>
            <p:cNvPr id="5" name="Rectangle 4"/>
            <p:cNvSpPr/>
            <p:nvPr/>
          </p:nvSpPr>
          <p:spPr>
            <a:xfrm>
              <a:off x="132080" y="949343"/>
              <a:ext cx="6380480" cy="310463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274320"/>
              <a:r>
                <a:rPr lang="en-US" sz="2400" baseline="30000" dirty="0">
                  <a:solidFill>
                    <a:schemeClr val="tx1"/>
                  </a:solidFill>
                </a:rPr>
                <a:t>17 </a:t>
              </a:r>
              <a:r>
                <a:rPr lang="en-US" sz="2400" dirty="0">
                  <a:solidFill>
                    <a:schemeClr val="tx1"/>
                  </a:solidFill>
                </a:rPr>
                <a:t> …'</a:t>
              </a:r>
              <a:r>
                <a:rPr lang="en-US" sz="2400" cap="small" dirty="0">
                  <a:solidFill>
                    <a:schemeClr val="tx1"/>
                  </a:solidFill>
                </a:rPr>
                <a:t>THAT</a:t>
              </a:r>
              <a:r>
                <a:rPr lang="en-US" sz="2400" dirty="0">
                  <a:solidFill>
                    <a:schemeClr val="tx1"/>
                  </a:solidFill>
                </a:rPr>
                <a:t> I </a:t>
              </a:r>
              <a:r>
                <a:rPr lang="en-US" sz="2400" cap="small" dirty="0">
                  <a:solidFill>
                    <a:schemeClr val="tx1"/>
                  </a:solidFill>
                </a:rPr>
                <a:t>WILL POUR FORTH OF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cap="small" dirty="0">
                  <a:solidFill>
                    <a:schemeClr val="tx1"/>
                  </a:solidFill>
                </a:rPr>
                <a:t>MY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cap="small" dirty="0">
                  <a:solidFill>
                    <a:schemeClr val="tx1"/>
                  </a:solidFill>
                </a:rPr>
                <a:t>SPIRIT ON 	ALL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cap="small" dirty="0">
                  <a:solidFill>
                    <a:schemeClr val="tx1"/>
                  </a:solidFill>
                </a:rPr>
                <a:t>MANKIND</a:t>
              </a:r>
              <a:r>
                <a:rPr lang="en-US" sz="2400" dirty="0">
                  <a:solidFill>
                    <a:schemeClr val="tx1"/>
                  </a:solidFill>
                </a:rPr>
                <a:t>; </a:t>
              </a:r>
              <a:r>
                <a:rPr lang="en-US" sz="2400" cap="small" dirty="0">
                  <a:solidFill>
                    <a:schemeClr val="tx1"/>
                  </a:solidFill>
                </a:rPr>
                <a:t>AND YOUR SONS AND YOUR 	DAUGHTERS SHALL PROPHESY</a:t>
              </a:r>
              <a:r>
                <a:rPr lang="en-US" sz="2400" dirty="0">
                  <a:solidFill>
                    <a:schemeClr val="tx1"/>
                  </a:solidFill>
                </a:rPr>
                <a:t>, </a:t>
              </a:r>
              <a:r>
                <a:rPr lang="en-US" sz="2400" cap="small" dirty="0">
                  <a:solidFill>
                    <a:schemeClr val="tx1"/>
                  </a:solidFill>
                </a:rPr>
                <a:t>AND YOUR 	YOUNG MEN SHALL SEE VISIONS</a:t>
              </a:r>
              <a:r>
                <a:rPr lang="en-US" sz="2400" dirty="0">
                  <a:solidFill>
                    <a:schemeClr val="tx1"/>
                  </a:solidFill>
                </a:rPr>
                <a:t>, </a:t>
              </a:r>
              <a:r>
                <a:rPr lang="en-US" sz="2400" cap="small" dirty="0">
                  <a:solidFill>
                    <a:schemeClr val="tx1"/>
                  </a:solidFill>
                </a:rPr>
                <a:t>AND YOUR 	OLD MEN SHALL DREAM DREAMS</a:t>
              </a:r>
              <a:r>
                <a:rPr lang="en-US" sz="2400" dirty="0">
                  <a:solidFill>
                    <a:schemeClr val="tx1"/>
                  </a:solidFill>
                </a:rPr>
                <a:t>; 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baseline="30000" dirty="0">
                  <a:solidFill>
                    <a:schemeClr val="tx1"/>
                  </a:solidFill>
                </a:rPr>
                <a:t>18 </a:t>
              </a:r>
              <a:r>
                <a:rPr lang="en-US" sz="2400" dirty="0">
                  <a:solidFill>
                    <a:schemeClr val="tx1"/>
                  </a:solidFill>
                </a:rPr>
                <a:t> </a:t>
              </a:r>
              <a:r>
                <a:rPr lang="en-US" sz="2400" cap="small" dirty="0">
                  <a:solidFill>
                    <a:schemeClr val="tx1"/>
                  </a:solidFill>
                </a:rPr>
                <a:t>EVEN ON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cap="small" dirty="0">
                  <a:solidFill>
                    <a:schemeClr val="tx1"/>
                  </a:solidFill>
                </a:rPr>
                <a:t>MY BONDSLAVES</a:t>
              </a:r>
              <a:r>
                <a:rPr lang="en-US" sz="2400" dirty="0">
                  <a:solidFill>
                    <a:schemeClr val="tx1"/>
                  </a:solidFill>
                </a:rPr>
                <a:t>, </a:t>
              </a:r>
              <a:r>
                <a:rPr lang="en-US" sz="2400" cap="small" dirty="0">
                  <a:solidFill>
                    <a:schemeClr val="tx1"/>
                  </a:solidFill>
                </a:rPr>
                <a:t>BOTH MEN AND 	WOMEN</a:t>
              </a:r>
              <a:r>
                <a:rPr lang="en-US" sz="2400" dirty="0">
                  <a:solidFill>
                    <a:schemeClr val="tx1"/>
                  </a:solidFill>
                </a:rPr>
                <a:t>, I </a:t>
              </a:r>
              <a:r>
                <a:rPr lang="en-US" sz="2400" cap="small" dirty="0">
                  <a:solidFill>
                    <a:schemeClr val="tx1"/>
                  </a:solidFill>
                </a:rPr>
                <a:t>WILL IN THOSE DAYS POUR FORTH 	OF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cap="small" dirty="0">
                  <a:solidFill>
                    <a:schemeClr val="tx1"/>
                  </a:solidFill>
                </a:rPr>
                <a:t>MY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cap="small" dirty="0">
                  <a:solidFill>
                    <a:schemeClr val="tx1"/>
                  </a:solidFill>
                </a:rPr>
                <a:t>SPIRIT</a:t>
              </a:r>
              <a:r>
                <a:rPr lang="en-US" sz="2400" dirty="0">
                  <a:solidFill>
                    <a:schemeClr val="tx1"/>
                  </a:solidFill>
                </a:rPr>
                <a:t> And they shall prophesy. 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02400" y="930048"/>
              <a:ext cx="386080" cy="3123932"/>
            </a:xfrm>
            <a:prstGeom prst="rect">
              <a:avLst/>
            </a:prstGeom>
            <a:solidFill>
              <a:srgbClr val="EE12A5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27432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  <a:p>
              <a:pPr defTabSz="27432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  <a:p>
              <a:pPr defTabSz="27432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  <a:p>
              <a:pPr defTabSz="27432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  <a:p>
              <a:pPr defTabSz="274320">
                <a:spcBef>
                  <a:spcPts val="6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  <a:p>
              <a:pPr defTabSz="27432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  <a:p>
              <a:pPr defTabSz="27432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  <a:p>
              <a:pPr defTabSz="27432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8" name="Rectangle: Rounded Corners 7"/>
          <p:cNvSpPr/>
          <p:nvPr/>
        </p:nvSpPr>
        <p:spPr>
          <a:xfrm>
            <a:off x="8686800" y="4905489"/>
            <a:ext cx="3322320" cy="96520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OF JERUSALEM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2080" y="3990469"/>
            <a:ext cx="8204200" cy="2766370"/>
            <a:chOff x="132080" y="3990469"/>
            <a:chExt cx="8204200" cy="2766370"/>
          </a:xfrm>
        </p:grpSpPr>
        <p:sp>
          <p:nvSpPr>
            <p:cNvPr id="7" name="Right Brace 6"/>
            <p:cNvSpPr/>
            <p:nvPr/>
          </p:nvSpPr>
          <p:spPr>
            <a:xfrm>
              <a:off x="6934200" y="3990469"/>
              <a:ext cx="1402080" cy="2766370"/>
            </a:xfrm>
            <a:prstGeom prst="rightBrac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32080" y="4001434"/>
              <a:ext cx="6756400" cy="2754600"/>
              <a:chOff x="226060" y="4273073"/>
              <a:chExt cx="6756400" cy="27546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26060" y="4292367"/>
                <a:ext cx="6311900" cy="2735305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74320"/>
                <a:r>
                  <a:rPr lang="en-US" sz="2400" baseline="30000" dirty="0">
                    <a:solidFill>
                      <a:schemeClr val="tx1"/>
                    </a:solidFill>
                  </a:rPr>
                  <a:t>19 </a:t>
                </a:r>
                <a:r>
                  <a:rPr lang="en-US" sz="2400" dirty="0">
                    <a:solidFill>
                      <a:schemeClr val="tx1"/>
                    </a:solidFill>
                  </a:rPr>
                  <a:t> '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AND</a:t>
                </a:r>
                <a:r>
                  <a:rPr lang="en-US" sz="2400" dirty="0">
                    <a:solidFill>
                      <a:schemeClr val="tx1"/>
                    </a:solidFill>
                  </a:rPr>
                  <a:t> I 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WILL GRANT WONDERS IN THE SKY 	ABOVE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AND SIGNS ON THE EARTH BELOW</a:t>
                </a:r>
                <a:r>
                  <a:rPr lang="en-US" sz="2400" dirty="0">
                    <a:solidFill>
                      <a:schemeClr val="tx1"/>
                    </a:solidFill>
                  </a:rPr>
                  <a:t>, 	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BLOOD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AND 	FIRE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AND VAPOR OF SMOKE</a:t>
                </a:r>
                <a:r>
                  <a:rPr lang="en-US" sz="2400" dirty="0">
                    <a:solidFill>
                      <a:schemeClr val="tx1"/>
                    </a:solidFill>
                  </a:rPr>
                  <a:t>. </a:t>
                </a:r>
                <a:br>
                  <a:rPr lang="en-US" sz="2400" dirty="0">
                    <a:solidFill>
                      <a:schemeClr val="tx1"/>
                    </a:solidFill>
                  </a:rPr>
                </a:br>
                <a:r>
                  <a:rPr lang="en-US" sz="2400" baseline="30000" dirty="0">
                    <a:solidFill>
                      <a:schemeClr val="tx1"/>
                    </a:solidFill>
                  </a:rPr>
                  <a:t>20 </a:t>
                </a:r>
                <a:r>
                  <a:rPr lang="en-US" sz="2400" dirty="0">
                    <a:solidFill>
                      <a:schemeClr val="tx1"/>
                    </a:solidFill>
                  </a:rPr>
                  <a:t> '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THE SUN WILL BE TURNED INTO DARKNESS</a:t>
                </a:r>
                <a:r>
                  <a:rPr lang="en-US" sz="2400" dirty="0">
                    <a:solidFill>
                      <a:schemeClr val="tx1"/>
                    </a:solidFill>
                  </a:rPr>
                  <a:t> 	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AND THE MOON INTO BLOOD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BEFORE THE 	GREAT AND GLORIOUS </a:t>
                </a:r>
                <a:r>
                  <a:rPr lang="en-US" sz="2400" b="1" u="sng" cap="small" dirty="0">
                    <a:solidFill>
                      <a:schemeClr val="tx1"/>
                    </a:solidFill>
                  </a:rPr>
                  <a:t>DAY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 OF THE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LORD 	SHALL COME</a:t>
                </a:r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65900" y="4273073"/>
                <a:ext cx="416560" cy="2754600"/>
              </a:xfrm>
              <a:prstGeom prst="rect">
                <a:avLst/>
              </a:prstGeom>
              <a:solidFill>
                <a:srgbClr val="EE12A5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274320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</a:p>
              <a:p>
                <a:pPr defTabSz="274320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defTabSz="274320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  <a:p>
                <a:pPr defTabSz="274320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</a:p>
              <a:p>
                <a:pPr defTabSz="274320">
                  <a:spcBef>
                    <a:spcPts val="600"/>
                  </a:spcBef>
                </a:pP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  <a:p>
                <a:pPr defTabSz="274320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defTabSz="274320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7722607" y="1140860"/>
            <a:ext cx="4469394" cy="193899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/>
              <a:t>Acts 2:21 (NASB) </a:t>
            </a:r>
            <a:br>
              <a:rPr lang="en-US" sz="2400" dirty="0"/>
            </a:br>
            <a:r>
              <a:rPr lang="en-US" sz="2400" baseline="30000" dirty="0"/>
              <a:t>21 </a:t>
            </a:r>
            <a:r>
              <a:rPr lang="en-US" sz="2400" dirty="0"/>
              <a:t> '</a:t>
            </a:r>
            <a:r>
              <a:rPr lang="en-US" sz="2400" cap="small" dirty="0"/>
              <a:t>AND IT SHALL BE THAT</a:t>
            </a:r>
            <a:r>
              <a:rPr lang="en-US" sz="2400" dirty="0"/>
              <a:t> 	</a:t>
            </a:r>
            <a:r>
              <a:rPr lang="en-US" sz="2400" cap="small" dirty="0"/>
              <a:t>EVERYONE WHO</a:t>
            </a:r>
            <a:r>
              <a:rPr lang="en-US" sz="2400" dirty="0"/>
              <a:t> </a:t>
            </a:r>
            <a:r>
              <a:rPr lang="en-US" sz="2400" cap="small" dirty="0"/>
              <a:t>CALLS ON THE 	NAME OF THE</a:t>
            </a:r>
            <a:r>
              <a:rPr lang="en-US" sz="2400" dirty="0"/>
              <a:t> </a:t>
            </a:r>
            <a:r>
              <a:rPr lang="en-US" sz="2400" cap="small" dirty="0"/>
              <a:t>LORD WILL BE 	SAVED</a:t>
            </a:r>
            <a:r>
              <a:rPr lang="en-US" sz="2400" dirty="0"/>
              <a:t>.'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22606" y="3395210"/>
            <a:ext cx="4460341" cy="34163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/>
              <a:t>Joel 2:32 (NASB) </a:t>
            </a:r>
            <a:br>
              <a:rPr lang="en-US" sz="2400" dirty="0"/>
            </a:br>
            <a:r>
              <a:rPr lang="en-US" sz="2400" baseline="30000" dirty="0"/>
              <a:t>32 </a:t>
            </a:r>
            <a:r>
              <a:rPr lang="en-US" sz="2400" dirty="0"/>
              <a:t> "And it will come about that 	whoever calls on the name of 	the </a:t>
            </a:r>
            <a:r>
              <a:rPr lang="en-US" sz="2400" cap="small" dirty="0"/>
              <a:t>LORD</a:t>
            </a:r>
            <a:r>
              <a:rPr lang="en-US" sz="2400" dirty="0"/>
              <a:t> Will be delivered; For 	on Mount Zion and in Jerusalem 	There will be those 	who 	escape, As the </a:t>
            </a:r>
            <a:r>
              <a:rPr lang="en-US" sz="2400" cap="small" dirty="0"/>
              <a:t>LORD</a:t>
            </a:r>
            <a:r>
              <a:rPr lang="en-US" sz="2400" dirty="0"/>
              <a:t> has said, 	Even among the survivors 	whom the </a:t>
            </a:r>
            <a:r>
              <a:rPr lang="en-US" sz="2400" cap="small" dirty="0"/>
              <a:t>LORD</a:t>
            </a:r>
            <a:r>
              <a:rPr lang="en-US" sz="2400" dirty="0"/>
              <a:t> calls.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900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2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226215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274320">
              <a:spcBef>
                <a:spcPts val="1800"/>
              </a:spcBef>
            </a:pP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INVITATION</a:t>
            </a:r>
          </a:p>
          <a:p>
            <a:pPr defTabSz="274320">
              <a:spcBef>
                <a:spcPts val="18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Lord is calling: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6:44-45</a:t>
            </a:r>
          </a:p>
          <a:p>
            <a:pPr defTabSz="274320">
              <a:spcBef>
                <a:spcPts val="18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shall they be taught to draw them to Christ?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2Thess 2:14</a:t>
            </a:r>
          </a:p>
          <a:p>
            <a:pPr defTabSz="274320">
              <a:spcBef>
                <a:spcPts val="18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you come?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 2:37-41; 22:16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05840"/>
            <a:ext cx="12192000" cy="193899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/>
              <a:t>John 6:44-45 (NASB) </a:t>
            </a:r>
            <a:br>
              <a:rPr lang="en-US" sz="2400" dirty="0"/>
            </a:br>
            <a:r>
              <a:rPr lang="en-US" sz="2400" baseline="30000" dirty="0"/>
              <a:t>44 </a:t>
            </a:r>
            <a:r>
              <a:rPr lang="en-US" sz="2400" dirty="0"/>
              <a:t> "</a:t>
            </a:r>
            <a:r>
              <a:rPr lang="en-US" sz="2400" dirty="0">
                <a:solidFill>
                  <a:srgbClr val="FF0000"/>
                </a:solidFill>
              </a:rPr>
              <a:t>No one can come to Me unless the Father who sent Me draws him</a:t>
            </a:r>
            <a:r>
              <a:rPr lang="en-US" sz="2400" dirty="0"/>
              <a:t>; and I will raise him up on 	the last day. </a:t>
            </a:r>
            <a:br>
              <a:rPr lang="en-US" sz="2400" dirty="0"/>
            </a:br>
            <a:r>
              <a:rPr lang="en-US" sz="2400" baseline="30000" dirty="0"/>
              <a:t>45 </a:t>
            </a:r>
            <a:r>
              <a:rPr lang="en-US" sz="2400" dirty="0"/>
              <a:t> </a:t>
            </a:r>
            <a:r>
              <a:rPr lang="en-US" sz="2400" dirty="0">
                <a:solidFill>
                  <a:srgbClr val="FF0000"/>
                </a:solidFill>
              </a:rPr>
              <a:t>"It is written in the prophets, '</a:t>
            </a:r>
            <a:r>
              <a:rPr lang="en-US" sz="2400" cap="small" dirty="0">
                <a:solidFill>
                  <a:srgbClr val="FF0000"/>
                </a:solidFill>
              </a:rPr>
              <a:t>AND THEY SHALL ALL BE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cap="small" dirty="0">
                <a:solidFill>
                  <a:srgbClr val="FF0000"/>
                </a:solidFill>
              </a:rPr>
              <a:t>TAUGHT OF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cap="small" dirty="0">
                <a:solidFill>
                  <a:srgbClr val="FF0000"/>
                </a:solidFill>
              </a:rPr>
              <a:t>GOD</a:t>
            </a:r>
            <a:r>
              <a:rPr lang="en-US" sz="2400" dirty="0">
                <a:solidFill>
                  <a:srgbClr val="FF0000"/>
                </a:solidFill>
              </a:rPr>
              <a:t>.' Everyone who has 	heard and learned from the Father, comes to Me.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605280"/>
            <a:ext cx="12192000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/>
              <a:t>2 Thessalonians 2:14 (NASB) </a:t>
            </a:r>
            <a:br>
              <a:rPr lang="en-US" sz="2400" dirty="0"/>
            </a:br>
            <a:r>
              <a:rPr lang="en-US" sz="2400" baseline="30000" dirty="0"/>
              <a:t>14 </a:t>
            </a:r>
            <a:r>
              <a:rPr lang="en-US" sz="2400" dirty="0"/>
              <a:t> It was for this </a:t>
            </a:r>
            <a:r>
              <a:rPr lang="en-US" sz="2400" dirty="0">
                <a:solidFill>
                  <a:srgbClr val="FF0000"/>
                </a:solidFill>
              </a:rPr>
              <a:t>He called you through our gospel</a:t>
            </a:r>
            <a:r>
              <a:rPr lang="en-US" sz="2400" dirty="0"/>
              <a:t>, that you may gain the glory of our Lord Jesus 	Christ.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296160"/>
            <a:ext cx="12192000" cy="415498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/>
              <a:t>Acts 2:37-41 (NASB) </a:t>
            </a:r>
            <a:br>
              <a:rPr lang="en-US" sz="2400" dirty="0"/>
            </a:br>
            <a:r>
              <a:rPr lang="en-US" sz="2400" baseline="30000" dirty="0"/>
              <a:t>37 </a:t>
            </a:r>
            <a:r>
              <a:rPr lang="en-US" sz="2400" dirty="0"/>
              <a:t> Now when they heard </a:t>
            </a:r>
            <a:r>
              <a:rPr lang="en-US" sz="2400" i="1" dirty="0"/>
              <a:t>this,</a:t>
            </a:r>
            <a:r>
              <a:rPr lang="en-US" sz="2400" dirty="0"/>
              <a:t> they were pierced to the heart, and said to Peter and the rest of 	the apostles, "Brethren, what shall we do?" </a:t>
            </a:r>
            <a:br>
              <a:rPr lang="en-US" sz="2400" dirty="0"/>
            </a:br>
            <a:r>
              <a:rPr lang="en-US" sz="2400" baseline="30000" dirty="0"/>
              <a:t>38 </a:t>
            </a:r>
            <a:r>
              <a:rPr lang="en-US" sz="2400" dirty="0"/>
              <a:t> Peter </a:t>
            </a:r>
            <a:r>
              <a:rPr lang="en-US" sz="2400" i="1" dirty="0"/>
              <a:t>said</a:t>
            </a:r>
            <a:r>
              <a:rPr lang="en-US" sz="2400" dirty="0"/>
              <a:t> to them, "Repent, and each of you be baptized in the name of Jesus Christ for the 	forgiveness of your sins; and you will receive the gift of the Holy Spirit. </a:t>
            </a:r>
            <a:br>
              <a:rPr lang="en-US" sz="2400" dirty="0"/>
            </a:br>
            <a:r>
              <a:rPr lang="en-US" sz="2400" baseline="30000" dirty="0"/>
              <a:t>39 </a:t>
            </a:r>
            <a:r>
              <a:rPr lang="en-US" sz="2400" dirty="0"/>
              <a:t> "For the promise is for you and your children and for all who are far off, as many as the Lord 	our God will call to Himself." </a:t>
            </a:r>
            <a:br>
              <a:rPr lang="en-US" sz="2400" dirty="0"/>
            </a:br>
            <a:r>
              <a:rPr lang="en-US" sz="2400" baseline="30000" dirty="0"/>
              <a:t>40 </a:t>
            </a:r>
            <a:r>
              <a:rPr lang="en-US" sz="2400" dirty="0"/>
              <a:t> And with many other words he solemnly testified and kept on exhorting them, saying, "Be 	saved from this perverse generation!" </a:t>
            </a:r>
            <a:br>
              <a:rPr lang="en-US" sz="2400" dirty="0"/>
            </a:br>
            <a:r>
              <a:rPr lang="en-US" sz="2400" baseline="30000" dirty="0"/>
              <a:t>41 </a:t>
            </a:r>
            <a:r>
              <a:rPr lang="en-US" sz="2400" dirty="0"/>
              <a:t> So then, those who had received his word were baptized; and that day there were added 	about three thousand souls.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262158"/>
            <a:ext cx="12192000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74320">
              <a:spcBef>
                <a:spcPts val="1800"/>
              </a:spcBef>
            </a:pPr>
            <a:r>
              <a:rPr lang="en-US" sz="2400" b="1" dirty="0"/>
              <a:t>Acts 22:16 (NASB) </a:t>
            </a:r>
            <a:br>
              <a:rPr lang="en-US" sz="2400" dirty="0"/>
            </a:br>
            <a:r>
              <a:rPr lang="en-US" sz="2400" baseline="30000" dirty="0"/>
              <a:t>16 </a:t>
            </a:r>
            <a:r>
              <a:rPr lang="en-US" sz="2400" dirty="0"/>
              <a:t> 'Now why do you delay? Get up and be baptized, and wash away your sins, calling on His 	name.' </a:t>
            </a:r>
          </a:p>
        </p:txBody>
      </p:sp>
    </p:spTree>
    <p:extLst>
      <p:ext uri="{BB962C8B-B14F-4D97-AF65-F5344CB8AC3E}">
        <p14:creationId xmlns:p14="http://schemas.microsoft.com/office/powerpoint/2010/main" val="32877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0.xml><?xml version="1.0" encoding="utf-8"?>
<a:theme xmlns:a="http://schemas.openxmlformats.org/drawingml/2006/main" name="4_Office Theme">
  <a:themeElements>
    <a:clrScheme name="Custom 13">
      <a:dk1>
        <a:srgbClr val="000000"/>
      </a:dk1>
      <a:lt1>
        <a:srgbClr val="FFFFFF"/>
      </a:lt1>
      <a:dk2>
        <a:srgbClr val="000073"/>
      </a:dk2>
      <a:lt2>
        <a:srgbClr val="FFE6E6"/>
      </a:lt2>
      <a:accent1>
        <a:srgbClr val="FF005C"/>
      </a:accent1>
      <a:accent2>
        <a:srgbClr val="FDDF03"/>
      </a:accent2>
      <a:accent3>
        <a:srgbClr val="00D39C"/>
      </a:accent3>
      <a:accent4>
        <a:srgbClr val="0185B6"/>
      </a:accent4>
      <a:accent5>
        <a:srgbClr val="00B2C0"/>
      </a:accent5>
      <a:accent6>
        <a:srgbClr val="83CFC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358180_Animated title circles_RVA_v4.potx" id="{A745FAF4-C4B0-47EA-AE8B-9E1B01134F97}" vid="{BF881083-F708-4C9D-8B0B-1AA313BD1AD9}"/>
    </a:ext>
  </a:extLst>
</a:theme>
</file>

<file path=ppt/theme/theme10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  <a:ln w="38100">
          <a:solidFill>
            <a:schemeClr val="tx1"/>
          </a:solidFill>
        </a:ln>
      </a:spPr>
      <a:bodyPr wrap="square" rtlCol="0">
        <a:spAutoFit/>
      </a:bodyPr>
      <a:lstStyle>
        <a:defPPr defTabSz="274320">
          <a:spcBef>
            <a:spcPts val="1800"/>
          </a:spcBef>
          <a:defRPr sz="24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  <a:ln w="38100">
          <a:solidFill>
            <a:schemeClr val="tx1"/>
          </a:solidFill>
        </a:ln>
      </a:spPr>
      <a:bodyPr wrap="square" rtlCol="0">
        <a:spAutoFit/>
      </a:bodyPr>
      <a:lstStyle>
        <a:defPPr defTabSz="274320">
          <a:spcBef>
            <a:spcPts val="1800"/>
          </a:spcBef>
          <a:defRPr sz="24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FFFF00"/>
        </a:solidFill>
        <a:ln w="38100">
          <a:solidFill>
            <a:schemeClr val="tx1"/>
          </a:solidFill>
        </a:ln>
      </a:spPr>
      <a:bodyPr wrap="square" rtlCol="0">
        <a:spAutoFit/>
      </a:bodyPr>
      <a:lstStyle>
        <a:defPPr defTabSz="274320">
          <a:spcBef>
            <a:spcPts val="1800"/>
          </a:spcBef>
          <a:defRPr sz="24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With Title">
  <a:themeElements>
    <a:clrScheme name="All White">
      <a:dk1>
        <a:srgbClr val="FFFFFF"/>
      </a:dk1>
      <a:lt1>
        <a:srgbClr val="FFFFFF"/>
      </a:lt1>
      <a:dk2>
        <a:srgbClr val="FFFFFF"/>
      </a:dk2>
      <a:lt2>
        <a:srgbClr val="F8F8F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>
            <a:solidFill>
              <a:schemeClr val="bg1"/>
            </a:solidFill>
            <a:latin typeface="Lato" charset="0"/>
            <a:ea typeface="Lato" charset="0"/>
            <a:cs typeface="Lato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28462</Words>
  <Application>Microsoft Office PowerPoint</Application>
  <PresentationFormat>Widescreen</PresentationFormat>
  <Paragraphs>1061</Paragraphs>
  <Slides>111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111</vt:i4>
      </vt:variant>
    </vt:vector>
  </HeadingPairs>
  <TitlesOfParts>
    <vt:vector size="142" baseType="lpstr">
      <vt:lpstr>Arial</vt:lpstr>
      <vt:lpstr>Avenir Next LT Pro Light</vt:lpstr>
      <vt:lpstr>Average Sans</vt:lpstr>
      <vt:lpstr>Book Antiqua</vt:lpstr>
      <vt:lpstr>Calibri</vt:lpstr>
      <vt:lpstr>Calibri Light</vt:lpstr>
      <vt:lpstr>Candara</vt:lpstr>
      <vt:lpstr>Castellar</vt:lpstr>
      <vt:lpstr>Galatia SIL</vt:lpstr>
      <vt:lpstr>Gentium</vt:lpstr>
      <vt:lpstr>HCenturySchoolbook-NormalItalic</vt:lpstr>
      <vt:lpstr>inherit</vt:lpstr>
      <vt:lpstr>Lato Black</vt:lpstr>
      <vt:lpstr>Lato Regular</vt:lpstr>
      <vt:lpstr>PCSB Greek</vt:lpstr>
      <vt:lpstr>Rockwell Nova Light</vt:lpstr>
      <vt:lpstr>Symbol</vt:lpstr>
      <vt:lpstr>Times</vt:lpstr>
      <vt:lpstr>Times New Roman</vt:lpstr>
      <vt:lpstr>Verdana</vt:lpstr>
      <vt:lpstr>Wingdings</vt:lpstr>
      <vt:lpstr>2_Office Theme</vt:lpstr>
      <vt:lpstr>LeafVTI</vt:lpstr>
      <vt:lpstr>Waveform</vt:lpstr>
      <vt:lpstr>1_Office Theme</vt:lpstr>
      <vt:lpstr>sinbin</vt:lpstr>
      <vt:lpstr>With Title</vt:lpstr>
      <vt:lpstr>1_TS102011664</vt:lpstr>
      <vt:lpstr>3_Office Theme</vt:lpstr>
      <vt:lpstr>1_With Title</vt:lpstr>
      <vt:lpstr>4_Office Theme</vt:lpstr>
      <vt:lpstr>The day of pentecost</vt:lpstr>
      <vt:lpstr>PowerPoint Presentation</vt:lpstr>
      <vt:lpstr>PowerPoint Presentation</vt:lpstr>
      <vt:lpstr>The Jews Had Three Annual Feasts</vt:lpstr>
      <vt:lpstr>The Day of Pentecost</vt:lpstr>
      <vt:lpstr>“When the day of Pentecost had fully come”</vt:lpstr>
      <vt:lpstr>“When the day of Pentecost had fully come”</vt:lpstr>
      <vt:lpstr>“When the day of Pentecost had fully come”</vt:lpstr>
      <vt:lpstr>Pentecost Was a Day of Great Things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Nations of Pentecost (Acts 2:9-11)</vt:lpstr>
      <vt:lpstr>The Nations of Pentecost (Acts 2:9-11)</vt:lpstr>
      <vt:lpstr>The Nations of Pentecost (Acts 2:9-11)</vt:lpstr>
      <vt:lpstr>Acts of the Apostles Chapter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Acts  of the Apostles Chapter 2 </vt:lpstr>
      <vt:lpstr>Acts 2:1-3  Miracles Testify</vt:lpstr>
      <vt:lpstr>CHAPTER 2  J. W. McGarvey’s Acts Commentary    </vt:lpstr>
      <vt:lpstr>Acts 2:4-12  Tongues Testified</vt:lpstr>
      <vt:lpstr>PowerPoint Presentation</vt:lpstr>
      <vt:lpstr>PowerPoint Presentation</vt:lpstr>
      <vt:lpstr>Speaking in Tongues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Acts 2:13-18  Joel’s Prophecy</vt:lpstr>
      <vt:lpstr>CHAPTER 2  J. W. McGarvey’s Acts Commentary    </vt:lpstr>
      <vt:lpstr>CHAPTER 2  J. W. McGarvey’s Acts Commentary    </vt:lpstr>
      <vt:lpstr>Acts 2:19-21  Wonders</vt:lpstr>
      <vt:lpstr>Acts 2:22-27   Proof of Resurrection</vt:lpstr>
      <vt:lpstr>Review:  The Promise of the Holy Spirit-1</vt:lpstr>
      <vt:lpstr>Review:  The Promise of the Holy Spirit-2</vt:lpstr>
      <vt:lpstr>Review:  The Promise of the Holy Spirit-3</vt:lpstr>
      <vt:lpstr>Review Up to Acts 2:23</vt:lpstr>
      <vt:lpstr>Acts 2:25-31   Proof of Verse 24</vt:lpstr>
      <vt:lpstr>Ps. 16:8-11 (Acts 2:25-28) </vt:lpstr>
      <vt:lpstr>Acts 2:30-31  David’s Throne</vt:lpstr>
      <vt:lpstr>Acts 2:32-33  Preconditions for HS</vt:lpstr>
      <vt:lpstr>Acts 2:34-35 Added Scriptural Proof</vt:lpstr>
      <vt:lpstr>Acts 2:36-37  Peter’s Conclusion</vt:lpstr>
      <vt:lpstr>PowerPoint Presentation</vt:lpstr>
      <vt:lpstr>PowerPoint Presentation</vt:lpstr>
      <vt:lpstr>CHAPTER 2  J. W. McGarvey’s Acts Commentary    </vt:lpstr>
      <vt:lpstr>PowerPoint Presentation</vt:lpstr>
      <vt:lpstr>CHAPTER 2  J. W. McGarvey’s Acts Commentary    </vt:lpstr>
      <vt:lpstr>PowerPoint Presentation</vt:lpstr>
      <vt:lpstr>Acts 2:38-39 – First Conversions</vt:lpstr>
      <vt:lpstr>PowerPoint Presentation</vt:lpstr>
      <vt:lpstr>PowerPoint Presentation</vt:lpstr>
      <vt:lpstr>PowerPoint Presentation</vt:lpstr>
      <vt:lpstr>CHAPTER 2  J. W. McGarvey’s Acts Commentary    </vt:lpstr>
      <vt:lpstr>Acts 2:38-39 – The Promise</vt:lpstr>
      <vt:lpstr>PowerPoint Presentation</vt:lpstr>
      <vt:lpstr>Compare Acts 2:39 and Joel 2:28</vt:lpstr>
      <vt:lpstr>The Essence of the Holy Spirit</vt:lpstr>
      <vt:lpstr>Christ and the Holy Spirit in You</vt:lpstr>
      <vt:lpstr>Natural Benefits of the Holy Spirit</vt:lpstr>
      <vt:lpstr>Acts 2:40-41  “Save Yourselves …”</vt:lpstr>
      <vt:lpstr>CHAPTER 2  J. W. McGarvey’s Acts Commentary    </vt:lpstr>
      <vt:lpstr>2:42-43  Continued Steadfastly</vt:lpstr>
      <vt:lpstr>PowerPoint Presentation</vt:lpstr>
      <vt:lpstr>2:44-45 – “all things common”</vt:lpstr>
      <vt:lpstr>Acts 2:46-47  Day by Day</vt:lpstr>
      <vt:lpstr>PowerPoint Presentation</vt:lpstr>
      <vt:lpstr>CHAPTER 2  J. W. McGarvey’s Acts Commentary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Burris</dc:creator>
  <cp:lastModifiedBy>David Burris</cp:lastModifiedBy>
  <cp:revision>4</cp:revision>
  <dcterms:created xsi:type="dcterms:W3CDTF">2023-02-28T15:04:57Z</dcterms:created>
  <dcterms:modified xsi:type="dcterms:W3CDTF">2023-02-28T21:45:25Z</dcterms:modified>
</cp:coreProperties>
</file>