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85" r:id="rId4"/>
    <p:sldId id="284" r:id="rId5"/>
    <p:sldId id="277" r:id="rId6"/>
    <p:sldId id="293" r:id="rId7"/>
    <p:sldId id="294" r:id="rId8"/>
    <p:sldId id="278" r:id="rId9"/>
    <p:sldId id="291" r:id="rId10"/>
    <p:sldId id="296" r:id="rId11"/>
    <p:sldId id="295" r:id="rId12"/>
    <p:sldId id="297" r:id="rId13"/>
    <p:sldId id="298" r:id="rId14"/>
    <p:sldId id="299" r:id="rId15"/>
    <p:sldId id="287" r:id="rId16"/>
    <p:sldId id="300" r:id="rId17"/>
    <p:sldId id="301" r:id="rId18"/>
    <p:sldId id="279" r:id="rId19"/>
    <p:sldId id="288" r:id="rId20"/>
    <p:sldId id="302" r:id="rId21"/>
    <p:sldId id="303" r:id="rId22"/>
    <p:sldId id="304" r:id="rId23"/>
    <p:sldId id="305" r:id="rId24"/>
    <p:sldId id="281" r:id="rId25"/>
    <p:sldId id="289" r:id="rId26"/>
    <p:sldId id="306" r:id="rId27"/>
    <p:sldId id="307" r:id="rId28"/>
    <p:sldId id="308" r:id="rId29"/>
    <p:sldId id="282" r:id="rId30"/>
    <p:sldId id="309" r:id="rId31"/>
    <p:sldId id="290" r:id="rId32"/>
    <p:sldId id="292" r:id="rId33"/>
    <p:sldId id="263" r:id="rId34"/>
    <p:sldId id="260" r:id="rId35"/>
    <p:sldId id="259" r:id="rId36"/>
    <p:sldId id="261" r:id="rId37"/>
    <p:sldId id="262" r:id="rId38"/>
    <p:sldId id="265" r:id="rId39"/>
    <p:sldId id="267" r:id="rId40"/>
    <p:sldId id="266" r:id="rId41"/>
    <p:sldId id="264" r:id="rId42"/>
    <p:sldId id="268" r:id="rId43"/>
    <p:sldId id="269" r:id="rId44"/>
    <p:sldId id="270" r:id="rId45"/>
    <p:sldId id="271" r:id="rId46"/>
    <p:sldId id="272"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66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478E3A-723D-4314-BDE6-05AFABCB5542}" type="doc">
      <dgm:prSet loTypeId="urn:microsoft.com/office/officeart/2016/7/layout/LinearArrowProcessNumbered" loCatId="process" qsTypeId="urn:microsoft.com/office/officeart/2005/8/quickstyle/simple1" qsCatId="simple" csTypeId="urn:microsoft.com/office/officeart/2005/8/colors/colorful2" csCatId="colorful"/>
      <dgm:spPr/>
      <dgm:t>
        <a:bodyPr/>
        <a:lstStyle/>
        <a:p>
          <a:endParaRPr lang="en-US"/>
        </a:p>
      </dgm:t>
    </dgm:pt>
    <dgm:pt modelId="{0A8F2771-E4EB-400C-87D7-FEE1E658C2BF}">
      <dgm:prSet/>
      <dgm:spPr/>
      <dgm:t>
        <a:bodyPr/>
        <a:lstStyle/>
        <a:p>
          <a:r>
            <a:rPr lang="en-US" sz="2600" b="1" dirty="0">
              <a:solidFill>
                <a:srgbClr val="FF0000"/>
              </a:solidFill>
              <a:effectLst>
                <a:outerShdw blurRad="38100" dist="38100" dir="2700000" algn="tl">
                  <a:srgbClr val="000000">
                    <a:alpha val="43137"/>
                  </a:srgbClr>
                </a:outerShdw>
              </a:effectLst>
            </a:rPr>
            <a:t>Read</a:t>
          </a:r>
        </a:p>
      </dgm:t>
    </dgm:pt>
    <dgm:pt modelId="{92659159-C28E-4645-8761-880E3BCD7511}" type="parTrans" cxnId="{B601946E-0789-431D-875D-95D838C3BB76}">
      <dgm:prSet/>
      <dgm:spPr/>
      <dgm:t>
        <a:bodyPr/>
        <a:lstStyle/>
        <a:p>
          <a:endParaRPr lang="en-US"/>
        </a:p>
      </dgm:t>
    </dgm:pt>
    <dgm:pt modelId="{CCF63065-B797-4BF5-A11E-7E2B18201827}" type="sibTrans" cxnId="{B601946E-0789-431D-875D-95D838C3BB76}">
      <dgm:prSet phldrT="1"/>
      <dgm:spPr/>
      <dgm:t>
        <a:bodyPr/>
        <a:lstStyle/>
        <a:p>
          <a:r>
            <a:rPr lang="en-US"/>
            <a:t>1</a:t>
          </a:r>
        </a:p>
      </dgm:t>
    </dgm:pt>
    <dgm:pt modelId="{FD804B6D-81AD-4CBE-AAF1-4F844263BCFA}">
      <dgm:prSet custT="1"/>
      <dgm:spPr/>
      <dgm:t>
        <a:bodyPr/>
        <a:lstStyle/>
        <a:p>
          <a:r>
            <a:rPr lang="en-US" sz="2400" dirty="0"/>
            <a:t>Read a key passage from the Bible regarding baptism.</a:t>
          </a:r>
        </a:p>
      </dgm:t>
    </dgm:pt>
    <dgm:pt modelId="{1C252BA1-7D1C-4FDD-B9DC-70A49D2B3BE6}" type="parTrans" cxnId="{F0445849-75FF-4436-95D0-975A39CB67C3}">
      <dgm:prSet/>
      <dgm:spPr/>
      <dgm:t>
        <a:bodyPr/>
        <a:lstStyle/>
        <a:p>
          <a:endParaRPr lang="en-US"/>
        </a:p>
      </dgm:t>
    </dgm:pt>
    <dgm:pt modelId="{8551D5D3-C882-4648-9E00-7938CF7137D2}" type="sibTrans" cxnId="{F0445849-75FF-4436-95D0-975A39CB67C3}">
      <dgm:prSet/>
      <dgm:spPr/>
      <dgm:t>
        <a:bodyPr/>
        <a:lstStyle/>
        <a:p>
          <a:endParaRPr lang="en-US"/>
        </a:p>
      </dgm:t>
    </dgm:pt>
    <dgm:pt modelId="{62A70D13-F863-4738-BAA3-DCC2F5B16165}">
      <dgm:prSet/>
      <dgm:spPr/>
      <dgm:t>
        <a:bodyPr/>
        <a:lstStyle/>
        <a:p>
          <a:r>
            <a:rPr lang="en-US" sz="2600" b="1" dirty="0">
              <a:solidFill>
                <a:srgbClr val="FF0000"/>
              </a:solidFill>
              <a:effectLst>
                <a:outerShdw blurRad="38100" dist="38100" dir="2700000" algn="tl">
                  <a:srgbClr val="000000">
                    <a:alpha val="43137"/>
                  </a:srgbClr>
                </a:outerShdw>
              </a:effectLst>
            </a:rPr>
            <a:t>Introduce</a:t>
          </a:r>
        </a:p>
      </dgm:t>
    </dgm:pt>
    <dgm:pt modelId="{EAE1249C-909B-4B93-A6D1-19EAEA21B532}" type="parTrans" cxnId="{18483A53-9FB5-4ED4-8700-FB1535DBC476}">
      <dgm:prSet/>
      <dgm:spPr/>
      <dgm:t>
        <a:bodyPr/>
        <a:lstStyle/>
        <a:p>
          <a:endParaRPr lang="en-US"/>
        </a:p>
      </dgm:t>
    </dgm:pt>
    <dgm:pt modelId="{47AD4306-1B5C-4B1F-BB15-8C65B5A52B14}" type="sibTrans" cxnId="{18483A53-9FB5-4ED4-8700-FB1535DBC476}">
      <dgm:prSet phldrT="2"/>
      <dgm:spPr/>
      <dgm:t>
        <a:bodyPr/>
        <a:lstStyle/>
        <a:p>
          <a:r>
            <a:rPr lang="en-US"/>
            <a:t>2</a:t>
          </a:r>
        </a:p>
      </dgm:t>
    </dgm:pt>
    <dgm:pt modelId="{545644B9-A60A-47BE-9B9F-33ACD19A5E09}">
      <dgm:prSet custT="1"/>
      <dgm:spPr/>
      <dgm:t>
        <a:bodyPr/>
        <a:lstStyle/>
        <a:p>
          <a:r>
            <a:rPr lang="en-US" sz="1800" dirty="0"/>
            <a:t>Introduce arguments used by “Faith Only” advocates respective to the passage under consideration.</a:t>
          </a:r>
        </a:p>
      </dgm:t>
    </dgm:pt>
    <dgm:pt modelId="{B96BCAF1-1FD5-4D10-AEE6-40F23B32A02C}" type="parTrans" cxnId="{66A838E8-7968-49D3-9C31-2385B3250807}">
      <dgm:prSet/>
      <dgm:spPr/>
      <dgm:t>
        <a:bodyPr/>
        <a:lstStyle/>
        <a:p>
          <a:endParaRPr lang="en-US"/>
        </a:p>
      </dgm:t>
    </dgm:pt>
    <dgm:pt modelId="{19B138DB-80A2-4CA4-8777-CF8280665BDA}" type="sibTrans" cxnId="{66A838E8-7968-49D3-9C31-2385B3250807}">
      <dgm:prSet/>
      <dgm:spPr/>
      <dgm:t>
        <a:bodyPr/>
        <a:lstStyle/>
        <a:p>
          <a:endParaRPr lang="en-US"/>
        </a:p>
      </dgm:t>
    </dgm:pt>
    <dgm:pt modelId="{8A6CCF44-126E-44C9-9198-7E83CBC761BD}">
      <dgm:prSet/>
      <dgm:spPr/>
      <dgm:t>
        <a:bodyPr/>
        <a:lstStyle/>
        <a:p>
          <a:r>
            <a:rPr lang="en-US" sz="2600" b="1" dirty="0">
              <a:solidFill>
                <a:srgbClr val="FF0000"/>
              </a:solidFill>
              <a:effectLst>
                <a:outerShdw blurRad="38100" dist="38100" dir="2700000" algn="tl">
                  <a:srgbClr val="000000">
                    <a:alpha val="43137"/>
                  </a:srgbClr>
                </a:outerShdw>
              </a:effectLst>
            </a:rPr>
            <a:t>Expose</a:t>
          </a:r>
        </a:p>
      </dgm:t>
    </dgm:pt>
    <dgm:pt modelId="{9493C79E-90B9-4DDD-86B1-F25F22D784DF}" type="parTrans" cxnId="{FC73DC4C-0F60-44DA-AF56-E1BE4B3FD5AB}">
      <dgm:prSet/>
      <dgm:spPr/>
      <dgm:t>
        <a:bodyPr/>
        <a:lstStyle/>
        <a:p>
          <a:endParaRPr lang="en-US"/>
        </a:p>
      </dgm:t>
    </dgm:pt>
    <dgm:pt modelId="{78E76681-2F06-4036-AE8B-EFD4398D2382}" type="sibTrans" cxnId="{FC73DC4C-0F60-44DA-AF56-E1BE4B3FD5AB}">
      <dgm:prSet phldrT="3"/>
      <dgm:spPr/>
      <dgm:t>
        <a:bodyPr/>
        <a:lstStyle/>
        <a:p>
          <a:r>
            <a:rPr lang="en-US"/>
            <a:t>3</a:t>
          </a:r>
        </a:p>
      </dgm:t>
    </dgm:pt>
    <dgm:pt modelId="{F82AA1BF-422A-4889-A77F-7EA76800E444}">
      <dgm:prSet custT="1"/>
      <dgm:spPr/>
      <dgm:t>
        <a:bodyPr/>
        <a:lstStyle/>
        <a:p>
          <a:r>
            <a:rPr lang="en-US" sz="2400" dirty="0"/>
            <a:t>Expose the failure in the opposing logic.</a:t>
          </a:r>
        </a:p>
      </dgm:t>
    </dgm:pt>
    <dgm:pt modelId="{F1EA04DE-3F4C-4A67-9A6F-5418BCAD6177}" type="parTrans" cxnId="{5ADAADFD-C0DC-4EAF-AE8E-67C47348D115}">
      <dgm:prSet/>
      <dgm:spPr/>
      <dgm:t>
        <a:bodyPr/>
        <a:lstStyle/>
        <a:p>
          <a:endParaRPr lang="en-US"/>
        </a:p>
      </dgm:t>
    </dgm:pt>
    <dgm:pt modelId="{B075D208-2D1A-4EF3-B281-EB374962821D}" type="sibTrans" cxnId="{5ADAADFD-C0DC-4EAF-AE8E-67C47348D115}">
      <dgm:prSet/>
      <dgm:spPr/>
      <dgm:t>
        <a:bodyPr/>
        <a:lstStyle/>
        <a:p>
          <a:endParaRPr lang="en-US"/>
        </a:p>
      </dgm:t>
    </dgm:pt>
    <dgm:pt modelId="{8E70AEE4-2FB3-42F6-8D2C-9D3C7E29734C}" type="pres">
      <dgm:prSet presAssocID="{C9478E3A-723D-4314-BDE6-05AFABCB5542}" presName="linearFlow" presStyleCnt="0">
        <dgm:presLayoutVars>
          <dgm:dir/>
          <dgm:animLvl val="lvl"/>
          <dgm:resizeHandles val="exact"/>
        </dgm:presLayoutVars>
      </dgm:prSet>
      <dgm:spPr/>
    </dgm:pt>
    <dgm:pt modelId="{6F3EBC43-E46D-4679-8593-2DCFC27299F8}" type="pres">
      <dgm:prSet presAssocID="{0A8F2771-E4EB-400C-87D7-FEE1E658C2BF}" presName="compositeNode" presStyleCnt="0"/>
      <dgm:spPr/>
    </dgm:pt>
    <dgm:pt modelId="{84EA581D-30A6-4F11-81EC-92A84538C73F}" type="pres">
      <dgm:prSet presAssocID="{0A8F2771-E4EB-400C-87D7-FEE1E658C2BF}" presName="parTx" presStyleLbl="node1" presStyleIdx="0" presStyleCnt="0">
        <dgm:presLayoutVars>
          <dgm:chMax val="0"/>
          <dgm:chPref val="0"/>
          <dgm:bulletEnabled val="1"/>
        </dgm:presLayoutVars>
      </dgm:prSet>
      <dgm:spPr/>
    </dgm:pt>
    <dgm:pt modelId="{6AD6595B-92E8-4F95-B67C-F83B3DEA468B}" type="pres">
      <dgm:prSet presAssocID="{0A8F2771-E4EB-400C-87D7-FEE1E658C2BF}" presName="parSh" presStyleCnt="0"/>
      <dgm:spPr/>
    </dgm:pt>
    <dgm:pt modelId="{61832B24-3681-4458-9EDB-8898064504B0}" type="pres">
      <dgm:prSet presAssocID="{0A8F2771-E4EB-400C-87D7-FEE1E658C2BF}" presName="lineNode" presStyleLbl="alignAccFollowNode1" presStyleIdx="0" presStyleCnt="9"/>
      <dgm:spPr/>
    </dgm:pt>
    <dgm:pt modelId="{3A75B363-0028-4AA9-A43D-750E6450AD95}" type="pres">
      <dgm:prSet presAssocID="{0A8F2771-E4EB-400C-87D7-FEE1E658C2BF}" presName="lineArrowNode" presStyleLbl="alignAccFollowNode1" presStyleIdx="1" presStyleCnt="9"/>
      <dgm:spPr/>
    </dgm:pt>
    <dgm:pt modelId="{93E21B4A-6622-4CEC-BE97-392E85503C67}" type="pres">
      <dgm:prSet presAssocID="{CCF63065-B797-4BF5-A11E-7E2B18201827}" presName="sibTransNodeCircle" presStyleLbl="alignNode1" presStyleIdx="0" presStyleCnt="3">
        <dgm:presLayoutVars>
          <dgm:chMax val="0"/>
          <dgm:bulletEnabled/>
        </dgm:presLayoutVars>
      </dgm:prSet>
      <dgm:spPr/>
    </dgm:pt>
    <dgm:pt modelId="{D8F3E4AD-2BF8-4F89-8F9D-197DD9B61688}" type="pres">
      <dgm:prSet presAssocID="{CCF63065-B797-4BF5-A11E-7E2B18201827}" presName="spacerBetweenCircleAndCallout" presStyleCnt="0">
        <dgm:presLayoutVars/>
      </dgm:prSet>
      <dgm:spPr/>
    </dgm:pt>
    <dgm:pt modelId="{097FCA72-552B-43EE-BF3E-4DFADEF9C8DF}" type="pres">
      <dgm:prSet presAssocID="{0A8F2771-E4EB-400C-87D7-FEE1E658C2BF}" presName="nodeText" presStyleLbl="alignAccFollowNode1" presStyleIdx="2" presStyleCnt="9">
        <dgm:presLayoutVars>
          <dgm:bulletEnabled val="1"/>
        </dgm:presLayoutVars>
      </dgm:prSet>
      <dgm:spPr/>
    </dgm:pt>
    <dgm:pt modelId="{D3F24EE3-1A6E-44E5-9CB7-DBE7CB6431C8}" type="pres">
      <dgm:prSet presAssocID="{CCF63065-B797-4BF5-A11E-7E2B18201827}" presName="sibTransComposite" presStyleCnt="0"/>
      <dgm:spPr/>
    </dgm:pt>
    <dgm:pt modelId="{FC2F7FA6-5EC1-4B88-BEAC-14A00729D9E5}" type="pres">
      <dgm:prSet presAssocID="{62A70D13-F863-4738-BAA3-DCC2F5B16165}" presName="compositeNode" presStyleCnt="0"/>
      <dgm:spPr/>
    </dgm:pt>
    <dgm:pt modelId="{EC8629F1-54BF-4130-BE84-22E548AE0C26}" type="pres">
      <dgm:prSet presAssocID="{62A70D13-F863-4738-BAA3-DCC2F5B16165}" presName="parTx" presStyleLbl="node1" presStyleIdx="0" presStyleCnt="0">
        <dgm:presLayoutVars>
          <dgm:chMax val="0"/>
          <dgm:chPref val="0"/>
          <dgm:bulletEnabled val="1"/>
        </dgm:presLayoutVars>
      </dgm:prSet>
      <dgm:spPr/>
    </dgm:pt>
    <dgm:pt modelId="{CAE9F1DE-A95A-428C-9FB1-B6AD8CB1F7F8}" type="pres">
      <dgm:prSet presAssocID="{62A70D13-F863-4738-BAA3-DCC2F5B16165}" presName="parSh" presStyleCnt="0"/>
      <dgm:spPr/>
    </dgm:pt>
    <dgm:pt modelId="{11400799-2C0F-4AFB-A2A8-5A5B20F7CB7B}" type="pres">
      <dgm:prSet presAssocID="{62A70D13-F863-4738-BAA3-DCC2F5B16165}" presName="lineNode" presStyleLbl="alignAccFollowNode1" presStyleIdx="3" presStyleCnt="9"/>
      <dgm:spPr/>
    </dgm:pt>
    <dgm:pt modelId="{BE6E6CBC-3A0B-402F-BB3C-AAB1CEC8C1DC}" type="pres">
      <dgm:prSet presAssocID="{62A70D13-F863-4738-BAA3-DCC2F5B16165}" presName="lineArrowNode" presStyleLbl="alignAccFollowNode1" presStyleIdx="4" presStyleCnt="9"/>
      <dgm:spPr/>
    </dgm:pt>
    <dgm:pt modelId="{8C907B01-672B-4727-90FE-24E5491C63BC}" type="pres">
      <dgm:prSet presAssocID="{47AD4306-1B5C-4B1F-BB15-8C65B5A52B14}" presName="sibTransNodeCircle" presStyleLbl="alignNode1" presStyleIdx="1" presStyleCnt="3">
        <dgm:presLayoutVars>
          <dgm:chMax val="0"/>
          <dgm:bulletEnabled/>
        </dgm:presLayoutVars>
      </dgm:prSet>
      <dgm:spPr/>
    </dgm:pt>
    <dgm:pt modelId="{5A3BEA31-DDD6-4D30-AEF2-DC955EDE8AB4}" type="pres">
      <dgm:prSet presAssocID="{47AD4306-1B5C-4B1F-BB15-8C65B5A52B14}" presName="spacerBetweenCircleAndCallout" presStyleCnt="0">
        <dgm:presLayoutVars/>
      </dgm:prSet>
      <dgm:spPr/>
    </dgm:pt>
    <dgm:pt modelId="{E028E933-3523-4788-8A1F-93270D626DE3}" type="pres">
      <dgm:prSet presAssocID="{62A70D13-F863-4738-BAA3-DCC2F5B16165}" presName="nodeText" presStyleLbl="alignAccFollowNode1" presStyleIdx="5" presStyleCnt="9">
        <dgm:presLayoutVars>
          <dgm:bulletEnabled val="1"/>
        </dgm:presLayoutVars>
      </dgm:prSet>
      <dgm:spPr/>
    </dgm:pt>
    <dgm:pt modelId="{0830E17A-5470-4265-BF79-F85A8AD6CB30}" type="pres">
      <dgm:prSet presAssocID="{47AD4306-1B5C-4B1F-BB15-8C65B5A52B14}" presName="sibTransComposite" presStyleCnt="0"/>
      <dgm:spPr/>
    </dgm:pt>
    <dgm:pt modelId="{2802F7E2-A542-44E7-951A-E83A46EC1C6F}" type="pres">
      <dgm:prSet presAssocID="{8A6CCF44-126E-44C9-9198-7E83CBC761BD}" presName="compositeNode" presStyleCnt="0"/>
      <dgm:spPr/>
    </dgm:pt>
    <dgm:pt modelId="{363B46E7-29D4-4B9C-9308-CBC920562E13}" type="pres">
      <dgm:prSet presAssocID="{8A6CCF44-126E-44C9-9198-7E83CBC761BD}" presName="parTx" presStyleLbl="node1" presStyleIdx="0" presStyleCnt="0">
        <dgm:presLayoutVars>
          <dgm:chMax val="0"/>
          <dgm:chPref val="0"/>
          <dgm:bulletEnabled val="1"/>
        </dgm:presLayoutVars>
      </dgm:prSet>
      <dgm:spPr/>
    </dgm:pt>
    <dgm:pt modelId="{A5DAEF25-22E5-4BD2-AD87-4B2AE00B2BCA}" type="pres">
      <dgm:prSet presAssocID="{8A6CCF44-126E-44C9-9198-7E83CBC761BD}" presName="parSh" presStyleCnt="0"/>
      <dgm:spPr/>
    </dgm:pt>
    <dgm:pt modelId="{B3238C38-E6F1-42D5-9B63-825B0A91121B}" type="pres">
      <dgm:prSet presAssocID="{8A6CCF44-126E-44C9-9198-7E83CBC761BD}" presName="lineNode" presStyleLbl="alignAccFollowNode1" presStyleIdx="6" presStyleCnt="9"/>
      <dgm:spPr/>
    </dgm:pt>
    <dgm:pt modelId="{A05BA55A-1E85-49B0-8A94-DA05E91879D5}" type="pres">
      <dgm:prSet presAssocID="{8A6CCF44-126E-44C9-9198-7E83CBC761BD}" presName="lineArrowNode" presStyleLbl="alignAccFollowNode1" presStyleIdx="7" presStyleCnt="9"/>
      <dgm:spPr/>
    </dgm:pt>
    <dgm:pt modelId="{00D99289-41E7-4499-BA96-92CB96265F00}" type="pres">
      <dgm:prSet presAssocID="{78E76681-2F06-4036-AE8B-EFD4398D2382}" presName="sibTransNodeCircle" presStyleLbl="alignNode1" presStyleIdx="2" presStyleCnt="3">
        <dgm:presLayoutVars>
          <dgm:chMax val="0"/>
          <dgm:bulletEnabled/>
        </dgm:presLayoutVars>
      </dgm:prSet>
      <dgm:spPr/>
    </dgm:pt>
    <dgm:pt modelId="{891D4E16-D33D-44BA-9E82-0E73E6C2DD8C}" type="pres">
      <dgm:prSet presAssocID="{78E76681-2F06-4036-AE8B-EFD4398D2382}" presName="spacerBetweenCircleAndCallout" presStyleCnt="0">
        <dgm:presLayoutVars/>
      </dgm:prSet>
      <dgm:spPr/>
    </dgm:pt>
    <dgm:pt modelId="{7770E2A4-4FA2-4103-81C6-2063B4CFE796}" type="pres">
      <dgm:prSet presAssocID="{8A6CCF44-126E-44C9-9198-7E83CBC761BD}" presName="nodeText" presStyleLbl="alignAccFollowNode1" presStyleIdx="8" presStyleCnt="9">
        <dgm:presLayoutVars>
          <dgm:bulletEnabled val="1"/>
        </dgm:presLayoutVars>
      </dgm:prSet>
      <dgm:spPr/>
    </dgm:pt>
  </dgm:ptLst>
  <dgm:cxnLst>
    <dgm:cxn modelId="{0E704023-8B34-4172-B5E7-76166C4288EB}" type="presOf" srcId="{C9478E3A-723D-4314-BDE6-05AFABCB5542}" destId="{8E70AEE4-2FB3-42F6-8D2C-9D3C7E29734C}" srcOrd="0" destOrd="0" presId="urn:microsoft.com/office/officeart/2016/7/layout/LinearArrowProcessNumbered"/>
    <dgm:cxn modelId="{114CD437-73F6-4ABF-B9D6-5AB49FE3E7BA}" type="presOf" srcId="{FD804B6D-81AD-4CBE-AAF1-4F844263BCFA}" destId="{097FCA72-552B-43EE-BF3E-4DFADEF9C8DF}" srcOrd="0" destOrd="1" presId="urn:microsoft.com/office/officeart/2016/7/layout/LinearArrowProcessNumbered"/>
    <dgm:cxn modelId="{F0445849-75FF-4436-95D0-975A39CB67C3}" srcId="{0A8F2771-E4EB-400C-87D7-FEE1E658C2BF}" destId="{FD804B6D-81AD-4CBE-AAF1-4F844263BCFA}" srcOrd="0" destOrd="0" parTransId="{1C252BA1-7D1C-4FDD-B9DC-70A49D2B3BE6}" sibTransId="{8551D5D3-C882-4648-9E00-7938CF7137D2}"/>
    <dgm:cxn modelId="{BC83D549-CBE4-478B-9A25-7BB3782C8439}" type="presOf" srcId="{CCF63065-B797-4BF5-A11E-7E2B18201827}" destId="{93E21B4A-6622-4CEC-BE97-392E85503C67}" srcOrd="0" destOrd="0" presId="urn:microsoft.com/office/officeart/2016/7/layout/LinearArrowProcessNumbered"/>
    <dgm:cxn modelId="{FC73DC4C-0F60-44DA-AF56-E1BE4B3FD5AB}" srcId="{C9478E3A-723D-4314-BDE6-05AFABCB5542}" destId="{8A6CCF44-126E-44C9-9198-7E83CBC761BD}" srcOrd="2" destOrd="0" parTransId="{9493C79E-90B9-4DDD-86B1-F25F22D784DF}" sibTransId="{78E76681-2F06-4036-AE8B-EFD4398D2382}"/>
    <dgm:cxn modelId="{B601946E-0789-431D-875D-95D838C3BB76}" srcId="{C9478E3A-723D-4314-BDE6-05AFABCB5542}" destId="{0A8F2771-E4EB-400C-87D7-FEE1E658C2BF}" srcOrd="0" destOrd="0" parTransId="{92659159-C28E-4645-8761-880E3BCD7511}" sibTransId="{CCF63065-B797-4BF5-A11E-7E2B18201827}"/>
    <dgm:cxn modelId="{90686C6F-1A4A-4151-92CC-0476C51C9A73}" type="presOf" srcId="{0A8F2771-E4EB-400C-87D7-FEE1E658C2BF}" destId="{097FCA72-552B-43EE-BF3E-4DFADEF9C8DF}" srcOrd="0" destOrd="0" presId="urn:microsoft.com/office/officeart/2016/7/layout/LinearArrowProcessNumbered"/>
    <dgm:cxn modelId="{18483A53-9FB5-4ED4-8700-FB1535DBC476}" srcId="{C9478E3A-723D-4314-BDE6-05AFABCB5542}" destId="{62A70D13-F863-4738-BAA3-DCC2F5B16165}" srcOrd="1" destOrd="0" parTransId="{EAE1249C-909B-4B93-A6D1-19EAEA21B532}" sibTransId="{47AD4306-1B5C-4B1F-BB15-8C65B5A52B14}"/>
    <dgm:cxn modelId="{E5FB7054-63E4-49FD-9315-C0C3CE2C305C}" type="presOf" srcId="{F82AA1BF-422A-4889-A77F-7EA76800E444}" destId="{7770E2A4-4FA2-4103-81C6-2063B4CFE796}" srcOrd="0" destOrd="1" presId="urn:microsoft.com/office/officeart/2016/7/layout/LinearArrowProcessNumbered"/>
    <dgm:cxn modelId="{012BAC54-CF74-4B10-A178-3789F26AEEB8}" type="presOf" srcId="{8A6CCF44-126E-44C9-9198-7E83CBC761BD}" destId="{7770E2A4-4FA2-4103-81C6-2063B4CFE796}" srcOrd="0" destOrd="0" presId="urn:microsoft.com/office/officeart/2016/7/layout/LinearArrowProcessNumbered"/>
    <dgm:cxn modelId="{6B156687-F66B-4CA7-8AE0-D236B5FDBAD0}" type="presOf" srcId="{545644B9-A60A-47BE-9B9F-33ACD19A5E09}" destId="{E028E933-3523-4788-8A1F-93270D626DE3}" srcOrd="0" destOrd="1" presId="urn:microsoft.com/office/officeart/2016/7/layout/LinearArrowProcessNumbered"/>
    <dgm:cxn modelId="{4046C9BD-A643-4858-B93C-644495675B51}" type="presOf" srcId="{47AD4306-1B5C-4B1F-BB15-8C65B5A52B14}" destId="{8C907B01-672B-4727-90FE-24E5491C63BC}" srcOrd="0" destOrd="0" presId="urn:microsoft.com/office/officeart/2016/7/layout/LinearArrowProcessNumbered"/>
    <dgm:cxn modelId="{F191A7C3-AF67-4C17-AEF5-58C140550940}" type="presOf" srcId="{78E76681-2F06-4036-AE8B-EFD4398D2382}" destId="{00D99289-41E7-4499-BA96-92CB96265F00}" srcOrd="0" destOrd="0" presId="urn:microsoft.com/office/officeart/2016/7/layout/LinearArrowProcessNumbered"/>
    <dgm:cxn modelId="{66A838E8-7968-49D3-9C31-2385B3250807}" srcId="{62A70D13-F863-4738-BAA3-DCC2F5B16165}" destId="{545644B9-A60A-47BE-9B9F-33ACD19A5E09}" srcOrd="0" destOrd="0" parTransId="{B96BCAF1-1FD5-4D10-AEE6-40F23B32A02C}" sibTransId="{19B138DB-80A2-4CA4-8777-CF8280665BDA}"/>
    <dgm:cxn modelId="{E76E54F8-2256-4C09-BD8F-8C7101230523}" type="presOf" srcId="{62A70D13-F863-4738-BAA3-DCC2F5B16165}" destId="{E028E933-3523-4788-8A1F-93270D626DE3}" srcOrd="0" destOrd="0" presId="urn:microsoft.com/office/officeart/2016/7/layout/LinearArrowProcessNumbered"/>
    <dgm:cxn modelId="{5ADAADFD-C0DC-4EAF-AE8E-67C47348D115}" srcId="{8A6CCF44-126E-44C9-9198-7E83CBC761BD}" destId="{F82AA1BF-422A-4889-A77F-7EA76800E444}" srcOrd="0" destOrd="0" parTransId="{F1EA04DE-3F4C-4A67-9A6F-5418BCAD6177}" sibTransId="{B075D208-2D1A-4EF3-B281-EB374962821D}"/>
    <dgm:cxn modelId="{A53F43A4-3565-40CD-8B72-D37B4B359928}" type="presParOf" srcId="{8E70AEE4-2FB3-42F6-8D2C-9D3C7E29734C}" destId="{6F3EBC43-E46D-4679-8593-2DCFC27299F8}" srcOrd="0" destOrd="0" presId="urn:microsoft.com/office/officeart/2016/7/layout/LinearArrowProcessNumbered"/>
    <dgm:cxn modelId="{83E49E30-F9AA-4322-A454-F35A92F46216}" type="presParOf" srcId="{6F3EBC43-E46D-4679-8593-2DCFC27299F8}" destId="{84EA581D-30A6-4F11-81EC-92A84538C73F}" srcOrd="0" destOrd="0" presId="urn:microsoft.com/office/officeart/2016/7/layout/LinearArrowProcessNumbered"/>
    <dgm:cxn modelId="{97EE9C6D-A87B-44E0-A4BB-51FC484B34A4}" type="presParOf" srcId="{6F3EBC43-E46D-4679-8593-2DCFC27299F8}" destId="{6AD6595B-92E8-4F95-B67C-F83B3DEA468B}" srcOrd="1" destOrd="0" presId="urn:microsoft.com/office/officeart/2016/7/layout/LinearArrowProcessNumbered"/>
    <dgm:cxn modelId="{A9D0BA4D-1326-4C28-B0D9-B3744875C909}" type="presParOf" srcId="{6AD6595B-92E8-4F95-B67C-F83B3DEA468B}" destId="{61832B24-3681-4458-9EDB-8898064504B0}" srcOrd="0" destOrd="0" presId="urn:microsoft.com/office/officeart/2016/7/layout/LinearArrowProcessNumbered"/>
    <dgm:cxn modelId="{A0083CFE-37DC-438D-96E2-9A9C7127F7A4}" type="presParOf" srcId="{6AD6595B-92E8-4F95-B67C-F83B3DEA468B}" destId="{3A75B363-0028-4AA9-A43D-750E6450AD95}" srcOrd="1" destOrd="0" presId="urn:microsoft.com/office/officeart/2016/7/layout/LinearArrowProcessNumbered"/>
    <dgm:cxn modelId="{5EC066F7-02C0-41A1-8944-325A1E5EC960}" type="presParOf" srcId="{6AD6595B-92E8-4F95-B67C-F83B3DEA468B}" destId="{93E21B4A-6622-4CEC-BE97-392E85503C67}" srcOrd="2" destOrd="0" presId="urn:microsoft.com/office/officeart/2016/7/layout/LinearArrowProcessNumbered"/>
    <dgm:cxn modelId="{7C160310-F8C5-40D4-AE63-437181CCFB03}" type="presParOf" srcId="{6AD6595B-92E8-4F95-B67C-F83B3DEA468B}" destId="{D8F3E4AD-2BF8-4F89-8F9D-197DD9B61688}" srcOrd="3" destOrd="0" presId="urn:microsoft.com/office/officeart/2016/7/layout/LinearArrowProcessNumbered"/>
    <dgm:cxn modelId="{5AE6C267-E1B5-4182-84F2-5DA4D9B61BD4}" type="presParOf" srcId="{6F3EBC43-E46D-4679-8593-2DCFC27299F8}" destId="{097FCA72-552B-43EE-BF3E-4DFADEF9C8DF}" srcOrd="2" destOrd="0" presId="urn:microsoft.com/office/officeart/2016/7/layout/LinearArrowProcessNumbered"/>
    <dgm:cxn modelId="{6052F71A-C27A-4E27-BC87-F03EB7885F97}" type="presParOf" srcId="{8E70AEE4-2FB3-42F6-8D2C-9D3C7E29734C}" destId="{D3F24EE3-1A6E-44E5-9CB7-DBE7CB6431C8}" srcOrd="1" destOrd="0" presId="urn:microsoft.com/office/officeart/2016/7/layout/LinearArrowProcessNumbered"/>
    <dgm:cxn modelId="{8674A3E1-14C6-459F-A206-823CED879405}" type="presParOf" srcId="{8E70AEE4-2FB3-42F6-8D2C-9D3C7E29734C}" destId="{FC2F7FA6-5EC1-4B88-BEAC-14A00729D9E5}" srcOrd="2" destOrd="0" presId="urn:microsoft.com/office/officeart/2016/7/layout/LinearArrowProcessNumbered"/>
    <dgm:cxn modelId="{8908F904-C6F9-4301-BE1C-33B08B7D3AE9}" type="presParOf" srcId="{FC2F7FA6-5EC1-4B88-BEAC-14A00729D9E5}" destId="{EC8629F1-54BF-4130-BE84-22E548AE0C26}" srcOrd="0" destOrd="0" presId="urn:microsoft.com/office/officeart/2016/7/layout/LinearArrowProcessNumbered"/>
    <dgm:cxn modelId="{6F578293-6D3E-42DA-B8B8-AC374D3556D0}" type="presParOf" srcId="{FC2F7FA6-5EC1-4B88-BEAC-14A00729D9E5}" destId="{CAE9F1DE-A95A-428C-9FB1-B6AD8CB1F7F8}" srcOrd="1" destOrd="0" presId="urn:microsoft.com/office/officeart/2016/7/layout/LinearArrowProcessNumbered"/>
    <dgm:cxn modelId="{19B04B9D-3798-43BC-B32F-5CE50FA25B6B}" type="presParOf" srcId="{CAE9F1DE-A95A-428C-9FB1-B6AD8CB1F7F8}" destId="{11400799-2C0F-4AFB-A2A8-5A5B20F7CB7B}" srcOrd="0" destOrd="0" presId="urn:microsoft.com/office/officeart/2016/7/layout/LinearArrowProcessNumbered"/>
    <dgm:cxn modelId="{48CFFA04-FB7F-4992-B94F-85C43B220E0E}" type="presParOf" srcId="{CAE9F1DE-A95A-428C-9FB1-B6AD8CB1F7F8}" destId="{BE6E6CBC-3A0B-402F-BB3C-AAB1CEC8C1DC}" srcOrd="1" destOrd="0" presId="urn:microsoft.com/office/officeart/2016/7/layout/LinearArrowProcessNumbered"/>
    <dgm:cxn modelId="{78E70481-41E8-4A03-9721-23C6454EC39C}" type="presParOf" srcId="{CAE9F1DE-A95A-428C-9FB1-B6AD8CB1F7F8}" destId="{8C907B01-672B-4727-90FE-24E5491C63BC}" srcOrd="2" destOrd="0" presId="urn:microsoft.com/office/officeart/2016/7/layout/LinearArrowProcessNumbered"/>
    <dgm:cxn modelId="{3470C8C4-5004-41A0-AC35-8443CA1C7E1B}" type="presParOf" srcId="{CAE9F1DE-A95A-428C-9FB1-B6AD8CB1F7F8}" destId="{5A3BEA31-DDD6-4D30-AEF2-DC955EDE8AB4}" srcOrd="3" destOrd="0" presId="urn:microsoft.com/office/officeart/2016/7/layout/LinearArrowProcessNumbered"/>
    <dgm:cxn modelId="{2DD05B14-DF74-4DD4-9E89-E42D54DA8C63}" type="presParOf" srcId="{FC2F7FA6-5EC1-4B88-BEAC-14A00729D9E5}" destId="{E028E933-3523-4788-8A1F-93270D626DE3}" srcOrd="2" destOrd="0" presId="urn:microsoft.com/office/officeart/2016/7/layout/LinearArrowProcessNumbered"/>
    <dgm:cxn modelId="{0012A441-F3ED-48B0-ABE1-14025240FB47}" type="presParOf" srcId="{8E70AEE4-2FB3-42F6-8D2C-9D3C7E29734C}" destId="{0830E17A-5470-4265-BF79-F85A8AD6CB30}" srcOrd="3" destOrd="0" presId="urn:microsoft.com/office/officeart/2016/7/layout/LinearArrowProcessNumbered"/>
    <dgm:cxn modelId="{617AB3E0-3A83-4DAA-BE9D-5EE6F782C903}" type="presParOf" srcId="{8E70AEE4-2FB3-42F6-8D2C-9D3C7E29734C}" destId="{2802F7E2-A542-44E7-951A-E83A46EC1C6F}" srcOrd="4" destOrd="0" presId="urn:microsoft.com/office/officeart/2016/7/layout/LinearArrowProcessNumbered"/>
    <dgm:cxn modelId="{94BE3F28-F437-454A-A785-3D4D70287CD8}" type="presParOf" srcId="{2802F7E2-A542-44E7-951A-E83A46EC1C6F}" destId="{363B46E7-29D4-4B9C-9308-CBC920562E13}" srcOrd="0" destOrd="0" presId="urn:microsoft.com/office/officeart/2016/7/layout/LinearArrowProcessNumbered"/>
    <dgm:cxn modelId="{0CE22B6A-605C-41BC-B5EE-4A4FF36E0611}" type="presParOf" srcId="{2802F7E2-A542-44E7-951A-E83A46EC1C6F}" destId="{A5DAEF25-22E5-4BD2-AD87-4B2AE00B2BCA}" srcOrd="1" destOrd="0" presId="urn:microsoft.com/office/officeart/2016/7/layout/LinearArrowProcessNumbered"/>
    <dgm:cxn modelId="{4FB3374E-28B8-4A8F-9520-237443F8FAC7}" type="presParOf" srcId="{A5DAEF25-22E5-4BD2-AD87-4B2AE00B2BCA}" destId="{B3238C38-E6F1-42D5-9B63-825B0A91121B}" srcOrd="0" destOrd="0" presId="urn:microsoft.com/office/officeart/2016/7/layout/LinearArrowProcessNumbered"/>
    <dgm:cxn modelId="{AE1A3407-CB24-4B72-A630-D3A0402116A1}" type="presParOf" srcId="{A5DAEF25-22E5-4BD2-AD87-4B2AE00B2BCA}" destId="{A05BA55A-1E85-49B0-8A94-DA05E91879D5}" srcOrd="1" destOrd="0" presId="urn:microsoft.com/office/officeart/2016/7/layout/LinearArrowProcessNumbered"/>
    <dgm:cxn modelId="{CFDD2A0D-F434-4FC1-8481-DF70B95E7363}" type="presParOf" srcId="{A5DAEF25-22E5-4BD2-AD87-4B2AE00B2BCA}" destId="{00D99289-41E7-4499-BA96-92CB96265F00}" srcOrd="2" destOrd="0" presId="urn:microsoft.com/office/officeart/2016/7/layout/LinearArrowProcessNumbered"/>
    <dgm:cxn modelId="{09B43FFE-FA14-485B-BC0A-A828BDDEA47E}" type="presParOf" srcId="{A5DAEF25-22E5-4BD2-AD87-4B2AE00B2BCA}" destId="{891D4E16-D33D-44BA-9E82-0E73E6C2DD8C}" srcOrd="3" destOrd="0" presId="urn:microsoft.com/office/officeart/2016/7/layout/LinearArrowProcessNumbered"/>
    <dgm:cxn modelId="{71E8E6A5-EF4C-43D2-B21D-C085D9A32A8A}" type="presParOf" srcId="{2802F7E2-A542-44E7-951A-E83A46EC1C6F}" destId="{7770E2A4-4FA2-4103-81C6-2063B4CFE796}"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832B24-3681-4458-9EDB-8898064504B0}">
      <dsp:nvSpPr>
        <dsp:cNvPr id="0" name=""/>
        <dsp:cNvSpPr/>
      </dsp:nvSpPr>
      <dsp:spPr>
        <a:xfrm>
          <a:off x="1756023" y="790018"/>
          <a:ext cx="1400710"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A75B363-0028-4AA9-A43D-750E6450AD95}">
      <dsp:nvSpPr>
        <dsp:cNvPr id="0" name=""/>
        <dsp:cNvSpPr/>
      </dsp:nvSpPr>
      <dsp:spPr>
        <a:xfrm>
          <a:off x="3240776" y="672394"/>
          <a:ext cx="161081" cy="302330"/>
        </a:xfrm>
        <a:prstGeom prst="chevron">
          <a:avLst>
            <a:gd name="adj" fmla="val 90000"/>
          </a:avLst>
        </a:prstGeom>
        <a:solidFill>
          <a:schemeClr val="accent2">
            <a:tint val="40000"/>
            <a:alpha val="90000"/>
            <a:hueOff val="-106153"/>
            <a:satOff val="-9418"/>
            <a:lumOff val="-96"/>
            <a:alphaOff val="0"/>
          </a:schemeClr>
        </a:solidFill>
        <a:ln w="12700" cap="flat" cmpd="sng" algn="ctr">
          <a:solidFill>
            <a:schemeClr val="accent2">
              <a:tint val="40000"/>
              <a:alpha val="90000"/>
              <a:hueOff val="-106153"/>
              <a:satOff val="-9418"/>
              <a:lumOff val="-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E21B4A-6622-4CEC-BE97-392E85503C67}">
      <dsp:nvSpPr>
        <dsp:cNvPr id="0" name=""/>
        <dsp:cNvSpPr/>
      </dsp:nvSpPr>
      <dsp:spPr>
        <a:xfrm>
          <a:off x="824550" y="33670"/>
          <a:ext cx="1512767" cy="151276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04" tIns="58704" rIns="58704" bIns="58704" numCol="1" spcCol="1270" anchor="ctr" anchorCtr="0">
          <a:noAutofit/>
        </a:bodyPr>
        <a:lstStyle/>
        <a:p>
          <a:pPr marL="0" lvl="0" indent="0" algn="ctr" defTabSz="2667000">
            <a:lnSpc>
              <a:spcPct val="90000"/>
            </a:lnSpc>
            <a:spcBef>
              <a:spcPct val="0"/>
            </a:spcBef>
            <a:spcAft>
              <a:spcPct val="35000"/>
            </a:spcAft>
            <a:buNone/>
          </a:pPr>
          <a:r>
            <a:rPr lang="en-US" sz="6000" kern="1200"/>
            <a:t>1</a:t>
          </a:r>
        </a:p>
      </dsp:txBody>
      <dsp:txXfrm>
        <a:off x="1046090" y="255210"/>
        <a:ext cx="1069687" cy="1069687"/>
      </dsp:txXfrm>
    </dsp:sp>
    <dsp:sp modelId="{097FCA72-552B-43EE-BF3E-4DFADEF9C8DF}">
      <dsp:nvSpPr>
        <dsp:cNvPr id="0" name=""/>
        <dsp:cNvSpPr/>
      </dsp:nvSpPr>
      <dsp:spPr>
        <a:xfrm>
          <a:off x="5134" y="1713219"/>
          <a:ext cx="3151599" cy="2334149"/>
        </a:xfrm>
        <a:prstGeom prst="upArrowCallout">
          <a:avLst>
            <a:gd name="adj1" fmla="val 50000"/>
            <a:gd name="adj2" fmla="val 20000"/>
            <a:gd name="adj3" fmla="val 20000"/>
            <a:gd name="adj4" fmla="val 100000"/>
          </a:avLst>
        </a:prstGeom>
        <a:solidFill>
          <a:schemeClr val="accent2">
            <a:tint val="40000"/>
            <a:alpha val="90000"/>
            <a:hueOff val="-212306"/>
            <a:satOff val="-18836"/>
            <a:lumOff val="-192"/>
            <a:alphaOff val="0"/>
          </a:schemeClr>
        </a:solidFill>
        <a:ln w="12700" cap="flat" cmpd="sng" algn="ctr">
          <a:solidFill>
            <a:schemeClr val="accent2">
              <a:tint val="40000"/>
              <a:alpha val="90000"/>
              <a:hueOff val="-212306"/>
              <a:satOff val="-18836"/>
              <a:lumOff val="-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602" tIns="165100" rIns="248602" bIns="165100" numCol="1" spcCol="1270" anchor="t" anchorCtr="0">
          <a:noAutofit/>
        </a:bodyPr>
        <a:lstStyle/>
        <a:p>
          <a:pPr marL="0" lvl="0" indent="0" algn="l" defTabSz="1155700">
            <a:lnSpc>
              <a:spcPct val="90000"/>
            </a:lnSpc>
            <a:spcBef>
              <a:spcPct val="0"/>
            </a:spcBef>
            <a:spcAft>
              <a:spcPct val="35000"/>
            </a:spcAft>
            <a:buNone/>
          </a:pPr>
          <a:r>
            <a:rPr lang="en-US" sz="2600" b="1" kern="1200" dirty="0">
              <a:solidFill>
                <a:srgbClr val="FF0000"/>
              </a:solidFill>
              <a:effectLst>
                <a:outerShdw blurRad="38100" dist="38100" dir="2700000" algn="tl">
                  <a:srgbClr val="000000">
                    <a:alpha val="43137"/>
                  </a:srgbClr>
                </a:outerShdw>
              </a:effectLst>
            </a:rPr>
            <a:t>Read</a:t>
          </a:r>
        </a:p>
        <a:p>
          <a:pPr marL="228600" lvl="1" indent="-228600" algn="l" defTabSz="1066800">
            <a:lnSpc>
              <a:spcPct val="90000"/>
            </a:lnSpc>
            <a:spcBef>
              <a:spcPct val="0"/>
            </a:spcBef>
            <a:spcAft>
              <a:spcPct val="15000"/>
            </a:spcAft>
            <a:buChar char="•"/>
          </a:pPr>
          <a:r>
            <a:rPr lang="en-US" sz="2400" kern="1200" dirty="0"/>
            <a:t>Read a key passage from the Bible regarding baptism.</a:t>
          </a:r>
        </a:p>
      </dsp:txBody>
      <dsp:txXfrm>
        <a:off x="5134" y="2180049"/>
        <a:ext cx="3151599" cy="1867319"/>
      </dsp:txXfrm>
    </dsp:sp>
    <dsp:sp modelId="{11400799-2C0F-4AFB-A2A8-5A5B20F7CB7B}">
      <dsp:nvSpPr>
        <dsp:cNvPr id="0" name=""/>
        <dsp:cNvSpPr/>
      </dsp:nvSpPr>
      <dsp:spPr>
        <a:xfrm>
          <a:off x="3506911" y="790576"/>
          <a:ext cx="3151599" cy="72"/>
        </a:xfrm>
        <a:prstGeom prst="rect">
          <a:avLst/>
        </a:prstGeom>
        <a:solidFill>
          <a:schemeClr val="accent2">
            <a:tint val="40000"/>
            <a:alpha val="90000"/>
            <a:hueOff val="-318460"/>
            <a:satOff val="-28255"/>
            <a:lumOff val="-288"/>
            <a:alphaOff val="0"/>
          </a:schemeClr>
        </a:solidFill>
        <a:ln w="12700" cap="flat" cmpd="sng" algn="ctr">
          <a:solidFill>
            <a:schemeClr val="accent2">
              <a:tint val="40000"/>
              <a:alpha val="90000"/>
              <a:hueOff val="-318460"/>
              <a:satOff val="-28255"/>
              <a:lumOff val="-288"/>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6E6CBC-3A0B-402F-BB3C-AAB1CEC8C1DC}">
      <dsp:nvSpPr>
        <dsp:cNvPr id="0" name=""/>
        <dsp:cNvSpPr/>
      </dsp:nvSpPr>
      <dsp:spPr>
        <a:xfrm>
          <a:off x="6742553" y="672865"/>
          <a:ext cx="161081" cy="302776"/>
        </a:xfrm>
        <a:prstGeom prst="chevron">
          <a:avLst>
            <a:gd name="adj" fmla="val 90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907B01-672B-4727-90FE-24E5491C63BC}">
      <dsp:nvSpPr>
        <dsp:cNvPr id="0" name=""/>
        <dsp:cNvSpPr/>
      </dsp:nvSpPr>
      <dsp:spPr>
        <a:xfrm>
          <a:off x="4325770" y="33671"/>
          <a:ext cx="1513881" cy="1513881"/>
        </a:xfrm>
        <a:prstGeom prst="ellips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747" tIns="58747" rIns="58747" bIns="58747" numCol="1" spcCol="1270" anchor="ctr" anchorCtr="0">
          <a:noAutofit/>
        </a:bodyPr>
        <a:lstStyle/>
        <a:p>
          <a:pPr marL="0" lvl="0" indent="0" algn="ctr" defTabSz="2667000">
            <a:lnSpc>
              <a:spcPct val="90000"/>
            </a:lnSpc>
            <a:spcBef>
              <a:spcPct val="0"/>
            </a:spcBef>
            <a:spcAft>
              <a:spcPct val="35000"/>
            </a:spcAft>
            <a:buNone/>
          </a:pPr>
          <a:r>
            <a:rPr lang="en-US" sz="6000" kern="1200"/>
            <a:t>2</a:t>
          </a:r>
        </a:p>
      </dsp:txBody>
      <dsp:txXfrm>
        <a:off x="4547473" y="255374"/>
        <a:ext cx="1070475" cy="1070475"/>
      </dsp:txXfrm>
    </dsp:sp>
    <dsp:sp modelId="{E028E933-3523-4788-8A1F-93270D626DE3}">
      <dsp:nvSpPr>
        <dsp:cNvPr id="0" name=""/>
        <dsp:cNvSpPr/>
      </dsp:nvSpPr>
      <dsp:spPr>
        <a:xfrm>
          <a:off x="3506911" y="1714457"/>
          <a:ext cx="3151599" cy="2334149"/>
        </a:xfrm>
        <a:prstGeom prst="upArrowCallout">
          <a:avLst>
            <a:gd name="adj1" fmla="val 50000"/>
            <a:gd name="adj2" fmla="val 20000"/>
            <a:gd name="adj3" fmla="val 20000"/>
            <a:gd name="adj4" fmla="val 100000"/>
          </a:avLst>
        </a:prstGeom>
        <a:solidFill>
          <a:schemeClr val="accent2">
            <a:tint val="40000"/>
            <a:alpha val="90000"/>
            <a:hueOff val="-530766"/>
            <a:satOff val="-47091"/>
            <a:lumOff val="-481"/>
            <a:alphaOff val="0"/>
          </a:schemeClr>
        </a:solidFill>
        <a:ln w="12700" cap="flat" cmpd="sng" algn="ctr">
          <a:solidFill>
            <a:schemeClr val="accent2">
              <a:tint val="40000"/>
              <a:alpha val="90000"/>
              <a:hueOff val="-530766"/>
              <a:satOff val="-47091"/>
              <a:lumOff val="-4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602" tIns="165100" rIns="248602" bIns="165100" numCol="1" spcCol="1270" anchor="t" anchorCtr="0">
          <a:noAutofit/>
        </a:bodyPr>
        <a:lstStyle/>
        <a:p>
          <a:pPr marL="0" lvl="0" indent="0" algn="l" defTabSz="1155700">
            <a:lnSpc>
              <a:spcPct val="90000"/>
            </a:lnSpc>
            <a:spcBef>
              <a:spcPct val="0"/>
            </a:spcBef>
            <a:spcAft>
              <a:spcPct val="35000"/>
            </a:spcAft>
            <a:buNone/>
          </a:pPr>
          <a:r>
            <a:rPr lang="en-US" sz="2600" b="1" kern="1200" dirty="0">
              <a:solidFill>
                <a:srgbClr val="FF0000"/>
              </a:solidFill>
              <a:effectLst>
                <a:outerShdw blurRad="38100" dist="38100" dir="2700000" algn="tl">
                  <a:srgbClr val="000000">
                    <a:alpha val="43137"/>
                  </a:srgbClr>
                </a:outerShdw>
              </a:effectLst>
            </a:rPr>
            <a:t>Introduce</a:t>
          </a:r>
        </a:p>
        <a:p>
          <a:pPr marL="171450" lvl="1" indent="-171450" algn="l" defTabSz="800100">
            <a:lnSpc>
              <a:spcPct val="90000"/>
            </a:lnSpc>
            <a:spcBef>
              <a:spcPct val="0"/>
            </a:spcBef>
            <a:spcAft>
              <a:spcPct val="15000"/>
            </a:spcAft>
            <a:buChar char="•"/>
          </a:pPr>
          <a:r>
            <a:rPr lang="en-US" sz="1800" kern="1200" dirty="0"/>
            <a:t>Introduce arguments used by “Faith Only” advocates respective to the passage under consideration.</a:t>
          </a:r>
        </a:p>
      </dsp:txBody>
      <dsp:txXfrm>
        <a:off x="3506911" y="2181287"/>
        <a:ext cx="3151599" cy="1867319"/>
      </dsp:txXfrm>
    </dsp:sp>
    <dsp:sp modelId="{B3238C38-E6F1-42D5-9B63-825B0A91121B}">
      <dsp:nvSpPr>
        <dsp:cNvPr id="0" name=""/>
        <dsp:cNvSpPr/>
      </dsp:nvSpPr>
      <dsp:spPr>
        <a:xfrm>
          <a:off x="7008688" y="790576"/>
          <a:ext cx="1575799" cy="72"/>
        </a:xfrm>
        <a:prstGeom prst="rect">
          <a:avLst/>
        </a:prstGeom>
        <a:solidFill>
          <a:schemeClr val="accent2">
            <a:tint val="40000"/>
            <a:alpha val="90000"/>
            <a:hueOff val="-636919"/>
            <a:satOff val="-56510"/>
            <a:lumOff val="-577"/>
            <a:alphaOff val="0"/>
          </a:schemeClr>
        </a:solidFill>
        <a:ln w="12700" cap="flat" cmpd="sng" algn="ctr">
          <a:solidFill>
            <a:schemeClr val="accent2">
              <a:tint val="40000"/>
              <a:alpha val="90000"/>
              <a:hueOff val="-636919"/>
              <a:satOff val="-56510"/>
              <a:lumOff val="-577"/>
              <a:alphaOff val="0"/>
            </a:schemeClr>
          </a:solidFill>
          <a:prstDash val="solid"/>
          <a:miter lim="800000"/>
        </a:ln>
        <a:effectLst/>
      </dsp:spPr>
      <dsp:style>
        <a:lnRef idx="2">
          <a:scrgbClr r="0" g="0" b="0"/>
        </a:lnRef>
        <a:fillRef idx="1">
          <a:scrgbClr r="0" g="0" b="0"/>
        </a:fillRef>
        <a:effectRef idx="0">
          <a:scrgbClr r="0" g="0" b="0"/>
        </a:effectRef>
        <a:fontRef idx="minor"/>
      </dsp:style>
    </dsp:sp>
    <dsp:sp modelId="{00D99289-41E7-4499-BA96-92CB96265F00}">
      <dsp:nvSpPr>
        <dsp:cNvPr id="0" name=""/>
        <dsp:cNvSpPr/>
      </dsp:nvSpPr>
      <dsp:spPr>
        <a:xfrm>
          <a:off x="7826800" y="32924"/>
          <a:ext cx="1515374" cy="1515374"/>
        </a:xfrm>
        <a:prstGeom prst="ellips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805" tIns="58805" rIns="58805" bIns="58805" numCol="1" spcCol="1270" anchor="ctr" anchorCtr="0">
          <a:noAutofit/>
        </a:bodyPr>
        <a:lstStyle/>
        <a:p>
          <a:pPr marL="0" lvl="0" indent="0" algn="ctr" defTabSz="2667000">
            <a:lnSpc>
              <a:spcPct val="90000"/>
            </a:lnSpc>
            <a:spcBef>
              <a:spcPct val="0"/>
            </a:spcBef>
            <a:spcAft>
              <a:spcPct val="35000"/>
            </a:spcAft>
            <a:buNone/>
          </a:pPr>
          <a:r>
            <a:rPr lang="en-US" sz="6000" kern="1200"/>
            <a:t>3</a:t>
          </a:r>
        </a:p>
      </dsp:txBody>
      <dsp:txXfrm>
        <a:off x="8048721" y="254845"/>
        <a:ext cx="1071532" cy="1071532"/>
      </dsp:txXfrm>
    </dsp:sp>
    <dsp:sp modelId="{7770E2A4-4FA2-4103-81C6-2063B4CFE796}">
      <dsp:nvSpPr>
        <dsp:cNvPr id="0" name=""/>
        <dsp:cNvSpPr/>
      </dsp:nvSpPr>
      <dsp:spPr>
        <a:xfrm>
          <a:off x="7008688" y="1714457"/>
          <a:ext cx="3151599" cy="2334149"/>
        </a:xfrm>
        <a:prstGeom prst="upArrowCallout">
          <a:avLst>
            <a:gd name="adj1" fmla="val 50000"/>
            <a:gd name="adj2" fmla="val 20000"/>
            <a:gd name="adj3" fmla="val 20000"/>
            <a:gd name="adj4" fmla="val 100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8602" tIns="165100" rIns="248602" bIns="165100" numCol="1" spcCol="1270" anchor="t" anchorCtr="0">
          <a:noAutofit/>
        </a:bodyPr>
        <a:lstStyle/>
        <a:p>
          <a:pPr marL="0" lvl="0" indent="0" algn="l" defTabSz="1155700">
            <a:lnSpc>
              <a:spcPct val="90000"/>
            </a:lnSpc>
            <a:spcBef>
              <a:spcPct val="0"/>
            </a:spcBef>
            <a:spcAft>
              <a:spcPct val="35000"/>
            </a:spcAft>
            <a:buNone/>
          </a:pPr>
          <a:r>
            <a:rPr lang="en-US" sz="2600" b="1" kern="1200" dirty="0">
              <a:solidFill>
                <a:srgbClr val="FF0000"/>
              </a:solidFill>
              <a:effectLst>
                <a:outerShdw blurRad="38100" dist="38100" dir="2700000" algn="tl">
                  <a:srgbClr val="000000">
                    <a:alpha val="43137"/>
                  </a:srgbClr>
                </a:outerShdw>
              </a:effectLst>
            </a:rPr>
            <a:t>Expose</a:t>
          </a:r>
        </a:p>
        <a:p>
          <a:pPr marL="228600" lvl="1" indent="-228600" algn="l" defTabSz="1066800">
            <a:lnSpc>
              <a:spcPct val="90000"/>
            </a:lnSpc>
            <a:spcBef>
              <a:spcPct val="0"/>
            </a:spcBef>
            <a:spcAft>
              <a:spcPct val="15000"/>
            </a:spcAft>
            <a:buChar char="•"/>
          </a:pPr>
          <a:r>
            <a:rPr lang="en-US" sz="2400" kern="1200" dirty="0"/>
            <a:t>Expose the failure in the opposing logic.</a:t>
          </a:r>
        </a:p>
      </dsp:txBody>
      <dsp:txXfrm>
        <a:off x="7008688" y="2181287"/>
        <a:ext cx="3151599" cy="1867319"/>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9C04E2-9438-400B-B693-6E1FC4EF6BBA}"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D75E0-0229-4082-999D-379879CD696F}" type="slidenum">
              <a:rPr lang="en-US" smtClean="0"/>
              <a:t>‹#›</a:t>
            </a:fld>
            <a:endParaRPr lang="en-US"/>
          </a:p>
        </p:txBody>
      </p:sp>
    </p:spTree>
    <p:extLst>
      <p:ext uri="{BB962C8B-B14F-4D97-AF65-F5344CB8AC3E}">
        <p14:creationId xmlns:p14="http://schemas.microsoft.com/office/powerpoint/2010/main" val="316750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C04E2-9438-400B-B693-6E1FC4EF6BBA}"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D75E0-0229-4082-999D-379879CD696F}" type="slidenum">
              <a:rPr lang="en-US" smtClean="0"/>
              <a:t>‹#›</a:t>
            </a:fld>
            <a:endParaRPr lang="en-US"/>
          </a:p>
        </p:txBody>
      </p:sp>
    </p:spTree>
    <p:extLst>
      <p:ext uri="{BB962C8B-B14F-4D97-AF65-F5344CB8AC3E}">
        <p14:creationId xmlns:p14="http://schemas.microsoft.com/office/powerpoint/2010/main" val="1961008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C04E2-9438-400B-B693-6E1FC4EF6BBA}"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D75E0-0229-4082-999D-379879CD696F}" type="slidenum">
              <a:rPr lang="en-US" smtClean="0"/>
              <a:t>‹#›</a:t>
            </a:fld>
            <a:endParaRPr lang="en-US"/>
          </a:p>
        </p:txBody>
      </p:sp>
    </p:spTree>
    <p:extLst>
      <p:ext uri="{BB962C8B-B14F-4D97-AF65-F5344CB8AC3E}">
        <p14:creationId xmlns:p14="http://schemas.microsoft.com/office/powerpoint/2010/main" val="186102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9C04E2-9438-400B-B693-6E1FC4EF6BBA}"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D75E0-0229-4082-999D-379879CD696F}" type="slidenum">
              <a:rPr lang="en-US" smtClean="0"/>
              <a:t>‹#›</a:t>
            </a:fld>
            <a:endParaRPr lang="en-US"/>
          </a:p>
        </p:txBody>
      </p:sp>
    </p:spTree>
    <p:extLst>
      <p:ext uri="{BB962C8B-B14F-4D97-AF65-F5344CB8AC3E}">
        <p14:creationId xmlns:p14="http://schemas.microsoft.com/office/powerpoint/2010/main" val="3287538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29C04E2-9438-400B-B693-6E1FC4EF6BBA}" type="datetimeFigureOut">
              <a:rPr lang="en-US" smtClean="0"/>
              <a:t>4/22/2023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CD75E0-0229-4082-999D-379879CD696F}" type="slidenum">
              <a:rPr lang="en-US" smtClean="0"/>
              <a:t>‹#›</a:t>
            </a:fld>
            <a:endParaRPr lang="en-US"/>
          </a:p>
        </p:txBody>
      </p:sp>
    </p:spTree>
    <p:extLst>
      <p:ext uri="{BB962C8B-B14F-4D97-AF65-F5344CB8AC3E}">
        <p14:creationId xmlns:p14="http://schemas.microsoft.com/office/powerpoint/2010/main" val="3195842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9C04E2-9438-400B-B693-6E1FC4EF6BBA}"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D75E0-0229-4082-999D-379879CD696F}" type="slidenum">
              <a:rPr lang="en-US" smtClean="0"/>
              <a:t>‹#›</a:t>
            </a:fld>
            <a:endParaRPr lang="en-US"/>
          </a:p>
        </p:txBody>
      </p:sp>
    </p:spTree>
    <p:extLst>
      <p:ext uri="{BB962C8B-B14F-4D97-AF65-F5344CB8AC3E}">
        <p14:creationId xmlns:p14="http://schemas.microsoft.com/office/powerpoint/2010/main" val="311320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9C04E2-9438-400B-B693-6E1FC4EF6BBA}" type="datetimeFigureOut">
              <a:rPr lang="en-US" smtClean="0"/>
              <a:t>4/22/2023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CD75E0-0229-4082-999D-379879CD696F}" type="slidenum">
              <a:rPr lang="en-US" smtClean="0"/>
              <a:t>‹#›</a:t>
            </a:fld>
            <a:endParaRPr lang="en-US"/>
          </a:p>
        </p:txBody>
      </p:sp>
    </p:spTree>
    <p:extLst>
      <p:ext uri="{BB962C8B-B14F-4D97-AF65-F5344CB8AC3E}">
        <p14:creationId xmlns:p14="http://schemas.microsoft.com/office/powerpoint/2010/main" val="2672863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9C04E2-9438-400B-B693-6E1FC4EF6BBA}" type="datetimeFigureOut">
              <a:rPr lang="en-US" smtClean="0"/>
              <a:t>4/22/2023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CD75E0-0229-4082-999D-379879CD696F}" type="slidenum">
              <a:rPr lang="en-US" smtClean="0"/>
              <a:t>‹#›</a:t>
            </a:fld>
            <a:endParaRPr lang="en-US"/>
          </a:p>
        </p:txBody>
      </p:sp>
    </p:spTree>
    <p:extLst>
      <p:ext uri="{BB962C8B-B14F-4D97-AF65-F5344CB8AC3E}">
        <p14:creationId xmlns:p14="http://schemas.microsoft.com/office/powerpoint/2010/main" val="3141919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C04E2-9438-400B-B693-6E1FC4EF6BBA}" type="datetimeFigureOut">
              <a:rPr lang="en-US" smtClean="0"/>
              <a:t>4/22/2023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CD75E0-0229-4082-999D-379879CD696F}" type="slidenum">
              <a:rPr lang="en-US" smtClean="0"/>
              <a:t>‹#›</a:t>
            </a:fld>
            <a:endParaRPr lang="en-US"/>
          </a:p>
        </p:txBody>
      </p:sp>
    </p:spTree>
    <p:extLst>
      <p:ext uri="{BB962C8B-B14F-4D97-AF65-F5344CB8AC3E}">
        <p14:creationId xmlns:p14="http://schemas.microsoft.com/office/powerpoint/2010/main" val="60709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9C04E2-9438-400B-B693-6E1FC4EF6BBA}"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D75E0-0229-4082-999D-379879CD696F}" type="slidenum">
              <a:rPr lang="en-US" smtClean="0"/>
              <a:t>‹#›</a:t>
            </a:fld>
            <a:endParaRPr lang="en-US"/>
          </a:p>
        </p:txBody>
      </p:sp>
    </p:spTree>
    <p:extLst>
      <p:ext uri="{BB962C8B-B14F-4D97-AF65-F5344CB8AC3E}">
        <p14:creationId xmlns:p14="http://schemas.microsoft.com/office/powerpoint/2010/main" val="3425882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29C04E2-9438-400B-B693-6E1FC4EF6BBA}" type="datetimeFigureOut">
              <a:rPr lang="en-US" smtClean="0"/>
              <a:t>4/22/2023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CD75E0-0229-4082-999D-379879CD696F}" type="slidenum">
              <a:rPr lang="en-US" smtClean="0"/>
              <a:t>‹#›</a:t>
            </a:fld>
            <a:endParaRPr lang="en-US"/>
          </a:p>
        </p:txBody>
      </p:sp>
    </p:spTree>
    <p:extLst>
      <p:ext uri="{BB962C8B-B14F-4D97-AF65-F5344CB8AC3E}">
        <p14:creationId xmlns:p14="http://schemas.microsoft.com/office/powerpoint/2010/main" val="591352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9C04E2-9438-400B-B693-6E1FC4EF6BBA}" type="datetimeFigureOut">
              <a:rPr lang="en-US" smtClean="0"/>
              <a:t>4/22/2023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D75E0-0229-4082-999D-379879CD696F}" type="slidenum">
              <a:rPr lang="en-US" smtClean="0"/>
              <a:t>‹#›</a:t>
            </a:fld>
            <a:endParaRPr lang="en-US"/>
          </a:p>
        </p:txBody>
      </p:sp>
    </p:spTree>
    <p:extLst>
      <p:ext uri="{BB962C8B-B14F-4D97-AF65-F5344CB8AC3E}">
        <p14:creationId xmlns:p14="http://schemas.microsoft.com/office/powerpoint/2010/main" val="6390899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jpeg"/><Relationship Id="rId4" Type="http://schemas.openxmlformats.org/officeDocument/2006/relationships/image" Target="../media/image4.jpeg"/><Relationship Id="rId9" Type="http://schemas.microsoft.com/office/2007/relationships/hdphoto" Target="../media/hdphoto1.wdp"/><Relationship Id="rId14"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12762"/>
            <a:ext cx="9144000" cy="2574388"/>
          </a:xfrm>
        </p:spPr>
        <p:txBody>
          <a:bodyPr anchor="t">
            <a:normAutofit/>
          </a:bodyPr>
          <a:lstStyle/>
          <a:p>
            <a:r>
              <a:rPr lang="en-US" b="1" dirty="0">
                <a:solidFill>
                  <a:srgbClr val="FF0000"/>
                </a:solidFill>
                <a:effectLst>
                  <a:outerShdw blurRad="38100" dist="38100" dir="2700000" algn="tl">
                    <a:srgbClr val="000000">
                      <a:alpha val="43137"/>
                    </a:srgbClr>
                  </a:outerShdw>
                </a:effectLst>
              </a:rPr>
              <a:t>Salvation by Faith Only?</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Obedient Faith &amp; the Necessity of Baptism</a:t>
            </a:r>
          </a:p>
        </p:txBody>
      </p:sp>
      <p:pic>
        <p:nvPicPr>
          <p:cNvPr id="4" name="Picture 3"/>
          <p:cNvPicPr>
            <a:picLocks noChangeAspect="1"/>
          </p:cNvPicPr>
          <p:nvPr/>
        </p:nvPicPr>
        <p:blipFill>
          <a:blip r:embed="rId2"/>
          <a:stretch>
            <a:fillRect/>
          </a:stretch>
        </p:blipFill>
        <p:spPr>
          <a:xfrm>
            <a:off x="3582099" y="3892492"/>
            <a:ext cx="4941116" cy="2479733"/>
          </a:xfrm>
          <a:prstGeom prst="rect">
            <a:avLst/>
          </a:prstGeom>
        </p:spPr>
      </p:pic>
      <p:sp>
        <p:nvSpPr>
          <p:cNvPr id="5" name="TextBox 4">
            <a:extLst>
              <a:ext uri="{FF2B5EF4-FFF2-40B4-BE49-F238E27FC236}">
                <a16:creationId xmlns:a16="http://schemas.microsoft.com/office/drawing/2014/main" id="{FC1E693B-2F53-9917-B13E-71E0CB1563A0}"/>
              </a:ext>
            </a:extLst>
          </p:cNvPr>
          <p:cNvSpPr txBox="1"/>
          <p:nvPr/>
        </p:nvSpPr>
        <p:spPr>
          <a:xfrm>
            <a:off x="3380763" y="2894202"/>
            <a:ext cx="5761140" cy="923330"/>
          </a:xfrm>
          <a:prstGeom prst="rect">
            <a:avLst/>
          </a:prstGeom>
          <a:noFill/>
        </p:spPr>
        <p:txBody>
          <a:bodyPr wrap="square">
            <a:spAutoFit/>
          </a:bodyPr>
          <a:lstStyle/>
          <a:p>
            <a:r>
              <a:rPr lang="en-US" b="1" dirty="0">
                <a:solidFill>
                  <a:srgbClr val="FF0000"/>
                </a:solidFill>
                <a:effectLst>
                  <a:outerShdw blurRad="38100" dist="38100" dir="2700000" algn="tl">
                    <a:srgbClr val="000000">
                      <a:alpha val="43137"/>
                    </a:srgbClr>
                  </a:outerShdw>
                </a:effectLst>
              </a:rPr>
              <a:t> </a:t>
            </a:r>
            <a:r>
              <a:rPr lang="en-US" sz="5400" b="1" dirty="0">
                <a:solidFill>
                  <a:srgbClr val="FF0000"/>
                </a:solidFill>
                <a:effectLst>
                  <a:outerShdw blurRad="38100" dist="38100" dir="2700000" algn="tl">
                    <a:srgbClr val="000000">
                      <a:alpha val="43137"/>
                    </a:srgbClr>
                  </a:outerShdw>
                </a:effectLst>
              </a:rPr>
              <a:t>By Dr. Ken Pepper </a:t>
            </a:r>
            <a:endParaRPr lang="en-US" sz="5400" dirty="0"/>
          </a:p>
        </p:txBody>
      </p:sp>
    </p:spTree>
    <p:extLst>
      <p:ext uri="{BB962C8B-B14F-4D97-AF65-F5344CB8AC3E}">
        <p14:creationId xmlns:p14="http://schemas.microsoft.com/office/powerpoint/2010/main" val="1997711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rPr>
              <a:t>Comparison of Romans 10:9 &amp; Mark 16:16</a:t>
            </a:r>
            <a:endParaRPr lang="en-US" sz="4800" dirty="0"/>
          </a:p>
        </p:txBody>
      </p:sp>
      <p:sp>
        <p:nvSpPr>
          <p:cNvPr id="3" name="Content Placeholder 2"/>
          <p:cNvSpPr>
            <a:spLocks noGrp="1"/>
          </p:cNvSpPr>
          <p:nvPr>
            <p:ph sz="half" idx="1"/>
          </p:nvPr>
        </p:nvSpPr>
        <p:spPr>
          <a:solidFill>
            <a:schemeClr val="accent5">
              <a:lumMod val="20000"/>
              <a:lumOff val="80000"/>
            </a:schemeClr>
          </a:solidFill>
          <a:ln>
            <a:solidFill>
              <a:srgbClr val="00B0F0"/>
            </a:solidFill>
          </a:ln>
        </p:spPr>
        <p:txBody>
          <a:bodyPr anchor="t">
            <a:normAutofit/>
          </a:bodyPr>
          <a:lstStyle/>
          <a:p>
            <a:pPr marL="0" indent="0" algn="just">
              <a:buNone/>
            </a:pPr>
            <a:r>
              <a:rPr lang="en-US" sz="3200" b="1" dirty="0">
                <a:effectLst>
                  <a:outerShdw blurRad="38100" dist="38100" dir="2700000" algn="tl">
                    <a:srgbClr val="000000">
                      <a:alpha val="43137"/>
                    </a:srgbClr>
                  </a:outerShdw>
                </a:effectLst>
              </a:rPr>
              <a:t>Romans 10:9</a:t>
            </a:r>
          </a:p>
          <a:p>
            <a:pPr marL="0" indent="0" algn="just">
              <a:buNone/>
            </a:pPr>
            <a:r>
              <a:rPr lang="en-US" sz="3200" dirty="0"/>
              <a:t>because if thou shalt confess with thy mouth Jesus as Lord, and shalt believe in thy heart that God raised him from the dead, thou shalt be saved:</a:t>
            </a:r>
          </a:p>
        </p:txBody>
      </p:sp>
      <p:sp>
        <p:nvSpPr>
          <p:cNvPr id="4" name="Content Placeholder 3"/>
          <p:cNvSpPr>
            <a:spLocks noGrp="1"/>
          </p:cNvSpPr>
          <p:nvPr>
            <p:ph sz="half" idx="2"/>
          </p:nvPr>
        </p:nvSpPr>
        <p:spPr>
          <a:solidFill>
            <a:schemeClr val="accent5">
              <a:lumMod val="20000"/>
              <a:lumOff val="80000"/>
            </a:schemeClr>
          </a:solidFill>
          <a:ln>
            <a:solidFill>
              <a:srgbClr val="00B0F0"/>
            </a:solidFill>
          </a:ln>
        </p:spPr>
        <p:txBody>
          <a:bodyPr>
            <a:normAutofit/>
          </a:bodyPr>
          <a:lstStyle/>
          <a:p>
            <a:pPr marL="0" indent="0" algn="just">
              <a:buNone/>
            </a:pPr>
            <a:r>
              <a:rPr lang="en-US" sz="3200" b="1" dirty="0">
                <a:effectLst>
                  <a:outerShdw blurRad="38100" dist="38100" dir="2700000" algn="tl">
                    <a:srgbClr val="000000">
                      <a:alpha val="43137"/>
                    </a:srgbClr>
                  </a:outerShdw>
                </a:effectLst>
              </a:rPr>
              <a:t>Mark 16:16</a:t>
            </a:r>
          </a:p>
          <a:p>
            <a:pPr marL="0" indent="0" algn="just">
              <a:buNone/>
            </a:pPr>
            <a:r>
              <a:rPr lang="en-US" sz="3200" dirty="0"/>
              <a:t>He that believeth and is baptized shall be saved; but he that </a:t>
            </a:r>
            <a:r>
              <a:rPr lang="en-US" sz="3200" dirty="0" err="1"/>
              <a:t>disbelieveth</a:t>
            </a:r>
            <a:r>
              <a:rPr lang="en-US" sz="3200" dirty="0"/>
              <a:t> shall be condemned.</a:t>
            </a:r>
          </a:p>
        </p:txBody>
      </p:sp>
    </p:spTree>
    <p:extLst>
      <p:ext uri="{BB962C8B-B14F-4D97-AF65-F5344CB8AC3E}">
        <p14:creationId xmlns:p14="http://schemas.microsoft.com/office/powerpoint/2010/main" val="420037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p:txBody>
          <a:bodyPr>
            <a:normAutofit/>
          </a:bodyPr>
          <a:lstStyle/>
          <a:p>
            <a:pPr marL="0" indent="0" algn="just">
              <a:buNone/>
            </a:pPr>
            <a:r>
              <a:rPr lang="en-US" sz="4400" dirty="0"/>
              <a:t>Faith Only says:</a:t>
            </a:r>
          </a:p>
          <a:p>
            <a:pPr marL="0" indent="0" algn="just">
              <a:buNone/>
            </a:pPr>
            <a:r>
              <a:rPr lang="en-US" sz="4400" dirty="0"/>
              <a:t>"But it says, 'He who disbelieves shall be condemned.' It doesn't say he who disbelieves and is not baptized shall be condemned."</a:t>
            </a:r>
          </a:p>
        </p:txBody>
      </p:sp>
    </p:spTree>
    <p:extLst>
      <p:ext uri="{BB962C8B-B14F-4D97-AF65-F5344CB8AC3E}">
        <p14:creationId xmlns:p14="http://schemas.microsoft.com/office/powerpoint/2010/main" val="124619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Reply…</a:t>
            </a:r>
          </a:p>
        </p:txBody>
      </p:sp>
      <p:sp>
        <p:nvSpPr>
          <p:cNvPr id="3" name="Content Placeholder 2"/>
          <p:cNvSpPr>
            <a:spLocks noGrp="1"/>
          </p:cNvSpPr>
          <p:nvPr>
            <p:ph idx="1"/>
          </p:nvPr>
        </p:nvSpPr>
        <p:spPr/>
        <p:txBody>
          <a:bodyPr>
            <a:normAutofit fontScale="85000" lnSpcReduction="20000"/>
          </a:bodyPr>
          <a:lstStyle/>
          <a:p>
            <a:pPr marL="0" indent="0" algn="just">
              <a:buNone/>
            </a:pPr>
            <a:r>
              <a:rPr lang="en-US" sz="4400" dirty="0"/>
              <a:t>So, some conclude that only faith is essential. But we have already seen that baptism alone will not save. </a:t>
            </a:r>
            <a:r>
              <a:rPr lang="en-US" sz="4400" b="1" dirty="0">
                <a:effectLst>
                  <a:outerShdw blurRad="38100" dist="38100" dir="2700000" algn="tl">
                    <a:srgbClr val="000000">
                      <a:alpha val="43137"/>
                    </a:srgbClr>
                  </a:outerShdw>
                </a:effectLst>
              </a:rPr>
              <a:t>Both</a:t>
            </a:r>
            <a:r>
              <a:rPr lang="en-US" sz="4400" dirty="0"/>
              <a:t> faith and baptism are required. A lack of faith is enough to condemn a person, whether he gets baptized or not. Baptizing such a person would accomplish nothing (cf. </a:t>
            </a:r>
            <a:r>
              <a:rPr lang="en-US" sz="4400" b="1" dirty="0">
                <a:effectLst>
                  <a:outerShdw blurRad="38100" dist="38100" dir="2700000" algn="tl">
                    <a:srgbClr val="000000">
                      <a:alpha val="43137"/>
                    </a:srgbClr>
                  </a:outerShdw>
                </a:effectLst>
              </a:rPr>
              <a:t>John 3:18</a:t>
            </a:r>
            <a:r>
              <a:rPr lang="en-US" sz="4400" dirty="0"/>
              <a:t>).</a:t>
            </a:r>
          </a:p>
          <a:p>
            <a:pPr marL="0" indent="0" algn="just">
              <a:buNone/>
            </a:pPr>
            <a:endParaRPr lang="en-US" sz="4400" dirty="0"/>
          </a:p>
          <a:p>
            <a:pPr marL="0" indent="0" algn="just">
              <a:buNone/>
            </a:pPr>
            <a:r>
              <a:rPr lang="en-US" sz="4400" dirty="0"/>
              <a:t>Can you find a verse that says, "He who disbelieves and does not confess shall be condemned"? If not, does that prove confession is not essential? </a:t>
            </a:r>
          </a:p>
        </p:txBody>
      </p:sp>
    </p:spTree>
    <p:extLst>
      <p:ext uri="{BB962C8B-B14F-4D97-AF65-F5344CB8AC3E}">
        <p14:creationId xmlns:p14="http://schemas.microsoft.com/office/powerpoint/2010/main" val="3359721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Reply…</a:t>
            </a:r>
          </a:p>
        </p:txBody>
      </p:sp>
      <p:sp>
        <p:nvSpPr>
          <p:cNvPr id="3" name="Content Placeholder 2"/>
          <p:cNvSpPr>
            <a:spLocks noGrp="1"/>
          </p:cNvSpPr>
          <p:nvPr>
            <p:ph idx="1"/>
          </p:nvPr>
        </p:nvSpPr>
        <p:spPr/>
        <p:txBody>
          <a:bodyPr>
            <a:normAutofit/>
          </a:bodyPr>
          <a:lstStyle/>
          <a:p>
            <a:pPr marL="0" indent="0" algn="just">
              <a:buNone/>
            </a:pPr>
            <a:r>
              <a:rPr lang="en-US" sz="4400" dirty="0"/>
              <a:t>Faith is prerequisite to both confession and baptism; both are worthless without faith. But that does not prove we can be saved by faith alone without confession and baptism.</a:t>
            </a:r>
          </a:p>
        </p:txBody>
      </p:sp>
      <p:sp>
        <p:nvSpPr>
          <p:cNvPr id="4" name="Oval 3"/>
          <p:cNvSpPr/>
          <p:nvPr/>
        </p:nvSpPr>
        <p:spPr>
          <a:xfrm>
            <a:off x="2958861" y="4599458"/>
            <a:ext cx="2156604" cy="125083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Faith</a:t>
            </a:r>
          </a:p>
        </p:txBody>
      </p:sp>
      <p:sp>
        <p:nvSpPr>
          <p:cNvPr id="5" name="Rectangle 4"/>
          <p:cNvSpPr/>
          <p:nvPr/>
        </p:nvSpPr>
        <p:spPr>
          <a:xfrm>
            <a:off x="6745859" y="4392425"/>
            <a:ext cx="1380226" cy="690113"/>
          </a:xfrm>
          <a:prstGeom prst="rect">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Confession</a:t>
            </a:r>
          </a:p>
        </p:txBody>
      </p:sp>
      <p:sp>
        <p:nvSpPr>
          <p:cNvPr id="6" name="Rectangle 5"/>
          <p:cNvSpPr/>
          <p:nvPr/>
        </p:nvSpPr>
        <p:spPr>
          <a:xfrm>
            <a:off x="6745859" y="5419418"/>
            <a:ext cx="1380226" cy="690113"/>
          </a:xfrm>
          <a:prstGeom prst="rect">
            <a:avLst/>
          </a:prstGeom>
          <a:solidFill>
            <a:schemeClr val="accent4">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Baptism</a:t>
            </a:r>
          </a:p>
        </p:txBody>
      </p:sp>
      <p:cxnSp>
        <p:nvCxnSpPr>
          <p:cNvPr id="8" name="Straight Arrow Connector 7"/>
          <p:cNvCxnSpPr/>
          <p:nvPr/>
        </p:nvCxnSpPr>
        <p:spPr>
          <a:xfrm flipV="1">
            <a:off x="5175850" y="4737481"/>
            <a:ext cx="1449238" cy="487392"/>
          </a:xfrm>
          <a:prstGeom prst="straightConnector1">
            <a:avLst/>
          </a:prstGeom>
          <a:ln>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5175850" y="5277082"/>
            <a:ext cx="1449238" cy="487392"/>
          </a:xfrm>
          <a:prstGeom prst="straightConnector1">
            <a:avLst/>
          </a:prstGeom>
          <a:ln>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84593" y="5942568"/>
            <a:ext cx="1340495" cy="369332"/>
          </a:xfrm>
          <a:prstGeom prst="rect">
            <a:avLst/>
          </a:prstGeom>
          <a:noFill/>
        </p:spPr>
        <p:txBody>
          <a:bodyPr wrap="none" rtlCol="0">
            <a:spAutoFit/>
          </a:bodyPr>
          <a:lstStyle/>
          <a:p>
            <a:r>
              <a:rPr lang="en-US" b="1" dirty="0">
                <a:solidFill>
                  <a:srgbClr val="FF0000"/>
                </a:solidFill>
                <a:effectLst>
                  <a:outerShdw blurRad="38100" dist="38100" dir="2700000" algn="tl">
                    <a:srgbClr val="000000">
                      <a:alpha val="43137"/>
                    </a:srgbClr>
                  </a:outerShdw>
                </a:effectLst>
              </a:rPr>
              <a:t>Prerequisite</a:t>
            </a:r>
          </a:p>
        </p:txBody>
      </p:sp>
    </p:spTree>
    <p:extLst>
      <p:ext uri="{BB962C8B-B14F-4D97-AF65-F5344CB8AC3E}">
        <p14:creationId xmlns:p14="http://schemas.microsoft.com/office/powerpoint/2010/main" val="3549863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Reply…</a:t>
            </a:r>
          </a:p>
        </p:txBody>
      </p:sp>
      <p:sp>
        <p:nvSpPr>
          <p:cNvPr id="3" name="Content Placeholder 2"/>
          <p:cNvSpPr>
            <a:spLocks noGrp="1"/>
          </p:cNvSpPr>
          <p:nvPr>
            <p:ph idx="1"/>
          </p:nvPr>
        </p:nvSpPr>
        <p:spPr/>
        <p:txBody>
          <a:bodyPr>
            <a:normAutofit/>
          </a:bodyPr>
          <a:lstStyle/>
          <a:p>
            <a:pPr marL="0" indent="0" algn="just">
              <a:buNone/>
            </a:pPr>
            <a:r>
              <a:rPr lang="en-US" sz="4400" dirty="0"/>
              <a:t>What is it that, if disbelieved, causes a person to be condemned? It is </a:t>
            </a:r>
            <a:r>
              <a:rPr lang="en-US" sz="4400" b="1" dirty="0">
                <a:effectLst>
                  <a:outerShdw blurRad="38100" dist="38100" dir="2700000" algn="tl">
                    <a:srgbClr val="000000">
                      <a:alpha val="43137"/>
                    </a:srgbClr>
                  </a:outerShdw>
                </a:effectLst>
              </a:rPr>
              <a:t>the gospel</a:t>
            </a:r>
            <a:r>
              <a:rPr lang="en-US" sz="4400" dirty="0"/>
              <a:t> (v15; cf. Mark 1:15; Romans 1:16). What does the gospel say? It says right here (and elsewhere) that we must both believe and be baptized to be saved!</a:t>
            </a:r>
          </a:p>
        </p:txBody>
      </p:sp>
    </p:spTree>
    <p:extLst>
      <p:ext uri="{BB962C8B-B14F-4D97-AF65-F5344CB8AC3E}">
        <p14:creationId xmlns:p14="http://schemas.microsoft.com/office/powerpoint/2010/main" val="185196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a:xfrm>
            <a:off x="838200" y="1825625"/>
            <a:ext cx="10515600" cy="4351338"/>
          </a:xfrm>
        </p:spPr>
        <p:txBody>
          <a:bodyPr>
            <a:normAutofit/>
          </a:bodyPr>
          <a:lstStyle/>
          <a:p>
            <a:pPr marL="0" indent="0" algn="just">
              <a:buNone/>
            </a:pPr>
            <a:r>
              <a:rPr lang="en-US" sz="4400" dirty="0"/>
              <a:t>Faith Only says:</a:t>
            </a:r>
          </a:p>
          <a:p>
            <a:pPr marL="0" indent="0" algn="just">
              <a:buNone/>
            </a:pPr>
            <a:r>
              <a:rPr lang="en-US" sz="4400" dirty="0"/>
              <a:t>"It's like saying 'He who gets on a plane and sits down will arrive at California.' Getting on is essential, but sitting down is not."</a:t>
            </a:r>
          </a:p>
          <a:p>
            <a:pPr marL="0" indent="0" algn="just">
              <a:buNone/>
            </a:pPr>
            <a:endParaRPr lang="en-US" sz="4400" dirty="0"/>
          </a:p>
          <a:p>
            <a:pPr marL="0" indent="0" algn="just">
              <a:buNone/>
            </a:pPr>
            <a:endParaRPr lang="en-US" sz="4400" dirty="0"/>
          </a:p>
        </p:txBody>
      </p:sp>
    </p:spTree>
    <p:extLst>
      <p:ext uri="{BB962C8B-B14F-4D97-AF65-F5344CB8AC3E}">
        <p14:creationId xmlns:p14="http://schemas.microsoft.com/office/powerpoint/2010/main" val="3455694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Reply…</a:t>
            </a:r>
          </a:p>
        </p:txBody>
      </p:sp>
      <p:sp>
        <p:nvSpPr>
          <p:cNvPr id="3" name="Content Placeholder 2"/>
          <p:cNvSpPr>
            <a:spLocks noGrp="1"/>
          </p:cNvSpPr>
          <p:nvPr>
            <p:ph idx="1"/>
          </p:nvPr>
        </p:nvSpPr>
        <p:spPr/>
        <p:txBody>
          <a:bodyPr>
            <a:normAutofit fontScale="92500" lnSpcReduction="10000"/>
          </a:bodyPr>
          <a:lstStyle/>
          <a:p>
            <a:pPr marL="0" indent="0" algn="just">
              <a:buNone/>
            </a:pPr>
            <a:r>
              <a:rPr lang="en-US" sz="4400" dirty="0"/>
              <a:t>Try this illustration on Romans 10:9: "If you confess ... and believe ... you will be saved." Is this like, "If you get on the plane and sit down, you will arrive at California"? If so, then on Romans 10:9 the illustration proves that faith is not essential! Why does the illustration work on Mark 16:16, but not on the parallel language in Rom. 10:9?</a:t>
            </a:r>
          </a:p>
        </p:txBody>
      </p:sp>
    </p:spTree>
    <p:extLst>
      <p:ext uri="{BB962C8B-B14F-4D97-AF65-F5344CB8AC3E}">
        <p14:creationId xmlns:p14="http://schemas.microsoft.com/office/powerpoint/2010/main" val="4038742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Reply…</a:t>
            </a:r>
          </a:p>
        </p:txBody>
      </p:sp>
      <p:sp>
        <p:nvSpPr>
          <p:cNvPr id="3" name="Content Placeholder 2"/>
          <p:cNvSpPr>
            <a:spLocks noGrp="1"/>
          </p:cNvSpPr>
          <p:nvPr>
            <p:ph idx="1"/>
          </p:nvPr>
        </p:nvSpPr>
        <p:spPr/>
        <p:txBody>
          <a:bodyPr>
            <a:normAutofit/>
          </a:bodyPr>
          <a:lstStyle/>
          <a:p>
            <a:pPr marL="0" indent="0" algn="just">
              <a:buNone/>
            </a:pPr>
            <a:r>
              <a:rPr lang="en-US" sz="4400" dirty="0"/>
              <a:t>A better illustration would be: "If you buy a ticket and get on the plane, you shall go to California." Buying the ticket parallels faith (it gives the right to become a child of God - </a:t>
            </a:r>
            <a:r>
              <a:rPr lang="en-US" sz="4400" b="1" dirty="0">
                <a:effectLst>
                  <a:outerShdw blurRad="38100" dist="38100" dir="2700000" algn="tl">
                    <a:srgbClr val="000000">
                      <a:alpha val="43137"/>
                    </a:srgbClr>
                  </a:outerShdw>
                </a:effectLst>
              </a:rPr>
              <a:t>John 1:12</a:t>
            </a:r>
            <a:r>
              <a:rPr lang="en-US" sz="4400" dirty="0"/>
              <a:t>), and getting on the plane parallels being baptized into Christ (</a:t>
            </a:r>
            <a:r>
              <a:rPr lang="en-US" sz="4400" b="1" dirty="0">
                <a:effectLst>
                  <a:outerShdw blurRad="38100" dist="38100" dir="2700000" algn="tl">
                    <a:srgbClr val="000000">
                      <a:alpha val="43137"/>
                    </a:srgbClr>
                  </a:outerShdw>
                </a:effectLst>
              </a:rPr>
              <a:t>Romans 6:3</a:t>
            </a:r>
            <a:r>
              <a:rPr lang="en-US" sz="4400" dirty="0"/>
              <a:t>). Both are essential to arrive at the destination.</a:t>
            </a:r>
          </a:p>
        </p:txBody>
      </p:sp>
    </p:spTree>
    <p:extLst>
      <p:ext uri="{BB962C8B-B14F-4D97-AF65-F5344CB8AC3E}">
        <p14:creationId xmlns:p14="http://schemas.microsoft.com/office/powerpoint/2010/main" val="2868639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Acts 2:38</a:t>
            </a:r>
          </a:p>
        </p:txBody>
      </p:sp>
      <p:sp>
        <p:nvSpPr>
          <p:cNvPr id="3" name="Content Placeholder 2"/>
          <p:cNvSpPr>
            <a:spLocks noGrp="1"/>
          </p:cNvSpPr>
          <p:nvPr>
            <p:ph idx="1"/>
          </p:nvPr>
        </p:nvSpPr>
        <p:spPr/>
        <p:txBody>
          <a:bodyPr>
            <a:normAutofit/>
          </a:bodyPr>
          <a:lstStyle/>
          <a:p>
            <a:pPr marL="0" indent="0" algn="just">
              <a:buNone/>
            </a:pPr>
            <a:r>
              <a:rPr lang="en-US" sz="4000" b="1" dirty="0">
                <a:effectLst>
                  <a:outerShdw blurRad="38100" dist="38100" dir="2700000" algn="tl">
                    <a:srgbClr val="000000">
                      <a:alpha val="43137"/>
                    </a:srgbClr>
                  </a:outerShdw>
                </a:effectLst>
              </a:rPr>
              <a:t>38</a:t>
            </a:r>
            <a:r>
              <a:rPr lang="en-US" sz="4000" dirty="0"/>
              <a:t> And Peter said unto them, Repent ye, and be baptized every one of you in the name of Jesus Christ unto the remission of your sins; and ye shall receive the gift of the Holy Spirit.</a:t>
            </a:r>
          </a:p>
        </p:txBody>
      </p:sp>
    </p:spTree>
    <p:extLst>
      <p:ext uri="{BB962C8B-B14F-4D97-AF65-F5344CB8AC3E}">
        <p14:creationId xmlns:p14="http://schemas.microsoft.com/office/powerpoint/2010/main" val="149837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p:txBody>
          <a:bodyPr>
            <a:normAutofit/>
          </a:bodyPr>
          <a:lstStyle/>
          <a:p>
            <a:pPr marL="0" indent="0" algn="just">
              <a:buNone/>
            </a:pPr>
            <a:r>
              <a:rPr lang="en-US" sz="4400" dirty="0"/>
              <a:t>Faith Only says:</a:t>
            </a:r>
          </a:p>
          <a:p>
            <a:pPr marL="0" indent="0" algn="just">
              <a:buNone/>
            </a:pPr>
            <a:r>
              <a:rPr lang="en-US" sz="4400" dirty="0"/>
              <a:t>"'For remission' means because you already have it - like a man receives a ticket 'for speeding.'"</a:t>
            </a:r>
          </a:p>
        </p:txBody>
      </p:sp>
    </p:spTree>
    <p:extLst>
      <p:ext uri="{BB962C8B-B14F-4D97-AF65-F5344CB8AC3E}">
        <p14:creationId xmlns:p14="http://schemas.microsoft.com/office/powerpoint/2010/main" val="116894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Question…</a:t>
            </a:r>
          </a:p>
        </p:txBody>
      </p:sp>
      <p:sp>
        <p:nvSpPr>
          <p:cNvPr id="3" name="Content Placeholder 2"/>
          <p:cNvSpPr>
            <a:spLocks noGrp="1"/>
          </p:cNvSpPr>
          <p:nvPr>
            <p:ph idx="1"/>
          </p:nvPr>
        </p:nvSpPr>
        <p:spPr/>
        <p:txBody>
          <a:bodyPr>
            <a:noAutofit/>
          </a:bodyPr>
          <a:lstStyle/>
          <a:p>
            <a:pPr marL="0" indent="0" algn="just">
              <a:buNone/>
            </a:pPr>
            <a:r>
              <a:rPr lang="en-US" sz="3600" dirty="0"/>
              <a:t>"Faith only" advocates say we are saved by faith before baptism, so a person is baptized after he has already been saved. But we have learned that salvation by faith includes the conditions that are necessary to receive forgiveness.</a:t>
            </a:r>
          </a:p>
          <a:p>
            <a:pPr marL="0" indent="0" algn="just">
              <a:buNone/>
            </a:pPr>
            <a:endParaRPr lang="en-US" sz="1800" dirty="0"/>
          </a:p>
          <a:p>
            <a:pPr marL="0" indent="0" algn="just">
              <a:buNone/>
            </a:pPr>
            <a:r>
              <a:rPr lang="en-US" sz="3600" b="1" dirty="0">
                <a:solidFill>
                  <a:schemeClr val="accent1">
                    <a:lumMod val="75000"/>
                  </a:schemeClr>
                </a:solidFill>
                <a:effectLst>
                  <a:outerShdw blurRad="38100" dist="38100" dir="2700000" algn="tl">
                    <a:srgbClr val="000000">
                      <a:alpha val="43137"/>
                    </a:srgbClr>
                  </a:outerShdw>
                </a:effectLst>
              </a:rPr>
              <a:t>Is baptism one of the conditions one must meet to receive forgiveness, or does baptism come after forgiveness?</a:t>
            </a:r>
          </a:p>
        </p:txBody>
      </p:sp>
    </p:spTree>
    <p:extLst>
      <p:ext uri="{BB962C8B-B14F-4D97-AF65-F5344CB8AC3E}">
        <p14:creationId xmlns:p14="http://schemas.microsoft.com/office/powerpoint/2010/main" val="2028822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Reply…</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sz="4400" b="1" dirty="0">
                <a:effectLst>
                  <a:outerShdw blurRad="38100" dist="38100" dir="2700000" algn="tl">
                    <a:srgbClr val="000000">
                      <a:alpha val="43137"/>
                    </a:srgbClr>
                  </a:outerShdw>
                </a:effectLst>
              </a:rPr>
              <a:t>No reputable translation ever translates Acts 2:38 "because of remission of sins." </a:t>
            </a:r>
            <a:r>
              <a:rPr lang="en-US" sz="4400" dirty="0"/>
              <a:t>This is because, while the English "for" can look backward meaning "because of" a previous event, the Greek word used here does not. Some translations show that the correct meaning is: "unto remission" (ASV), "so that your sins may be forgiven" (NIV), or "in order to have your sins forgiven" (Goodspeed).</a:t>
            </a:r>
          </a:p>
        </p:txBody>
      </p:sp>
    </p:spTree>
    <p:extLst>
      <p:ext uri="{BB962C8B-B14F-4D97-AF65-F5344CB8AC3E}">
        <p14:creationId xmlns:p14="http://schemas.microsoft.com/office/powerpoint/2010/main" val="1615527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Reply…</a:t>
            </a:r>
          </a:p>
        </p:txBody>
      </p:sp>
      <p:sp>
        <p:nvSpPr>
          <p:cNvPr id="3" name="Content Placeholder 2"/>
          <p:cNvSpPr>
            <a:spLocks noGrp="1"/>
          </p:cNvSpPr>
          <p:nvPr>
            <p:ph idx="1"/>
          </p:nvPr>
        </p:nvSpPr>
        <p:spPr/>
        <p:txBody>
          <a:bodyPr>
            <a:normAutofit fontScale="85000" lnSpcReduction="20000"/>
          </a:bodyPr>
          <a:lstStyle/>
          <a:p>
            <a:pPr marL="0" indent="0" algn="just">
              <a:buNone/>
            </a:pPr>
            <a:r>
              <a:rPr lang="en-US" sz="4400" u="sng" dirty="0"/>
              <a:t>Try the "because of" argument on these passages</a:t>
            </a:r>
            <a:r>
              <a:rPr lang="en-US" sz="4400" dirty="0"/>
              <a:t>:</a:t>
            </a:r>
          </a:p>
          <a:p>
            <a:pPr marL="0" indent="0" algn="just">
              <a:buNone/>
            </a:pPr>
            <a:endParaRPr lang="en-US" sz="4400" dirty="0"/>
          </a:p>
          <a:p>
            <a:pPr marL="0" indent="0" algn="just">
              <a:buNone/>
            </a:pPr>
            <a:r>
              <a:rPr lang="en-US" sz="4400" b="1" dirty="0">
                <a:effectLst>
                  <a:outerShdw blurRad="38100" dist="38100" dir="2700000" algn="tl">
                    <a:srgbClr val="000000">
                      <a:alpha val="43137"/>
                    </a:srgbClr>
                  </a:outerShdw>
                </a:effectLst>
              </a:rPr>
              <a:t>Matthew 26:28 </a:t>
            </a:r>
            <a:r>
              <a:rPr lang="en-US" sz="4400" dirty="0"/>
              <a:t>- My blood ... is shed for many for (EIS) the remission of sins.</a:t>
            </a:r>
          </a:p>
          <a:p>
            <a:pPr marL="0" indent="0" algn="just">
              <a:buNone/>
            </a:pPr>
            <a:r>
              <a:rPr lang="en-US" sz="4400" b="1" dirty="0">
                <a:effectLst>
                  <a:outerShdw blurRad="38100" dist="38100" dir="2700000" algn="tl">
                    <a:srgbClr val="000000">
                      <a:alpha val="43137"/>
                    </a:srgbClr>
                  </a:outerShdw>
                </a:effectLst>
              </a:rPr>
              <a:t>2 Corinthians 7:10 </a:t>
            </a:r>
            <a:r>
              <a:rPr lang="en-US" sz="4400" dirty="0"/>
              <a:t>- Repentance to (EIS) salvation.</a:t>
            </a:r>
          </a:p>
          <a:p>
            <a:pPr marL="0" indent="0" algn="just">
              <a:buNone/>
            </a:pPr>
            <a:r>
              <a:rPr lang="en-US" sz="4400" b="1" dirty="0">
                <a:effectLst>
                  <a:outerShdw blurRad="38100" dist="38100" dir="2700000" algn="tl">
                    <a:srgbClr val="000000">
                      <a:alpha val="43137"/>
                    </a:srgbClr>
                  </a:outerShdw>
                </a:effectLst>
              </a:rPr>
              <a:t>Romans 10:10 </a:t>
            </a:r>
            <a:r>
              <a:rPr lang="en-US" sz="4400" dirty="0"/>
              <a:t>- ... confession is made to (EIS) salvation.</a:t>
            </a:r>
          </a:p>
          <a:p>
            <a:pPr marL="0" indent="0" algn="just">
              <a:buNone/>
            </a:pPr>
            <a:r>
              <a:rPr lang="en-US" sz="4400" b="1" dirty="0">
                <a:effectLst>
                  <a:outerShdw blurRad="38100" dist="38100" dir="2700000" algn="tl">
                    <a:srgbClr val="000000">
                      <a:alpha val="43137"/>
                    </a:srgbClr>
                  </a:outerShdw>
                </a:effectLst>
              </a:rPr>
              <a:t>Hebrews 10:39 </a:t>
            </a:r>
            <a:r>
              <a:rPr lang="en-US" sz="4400" dirty="0"/>
              <a:t>- ... believe to (EIS) the saving of the soul.</a:t>
            </a:r>
          </a:p>
        </p:txBody>
      </p:sp>
    </p:spTree>
    <p:extLst>
      <p:ext uri="{BB962C8B-B14F-4D97-AF65-F5344CB8AC3E}">
        <p14:creationId xmlns:p14="http://schemas.microsoft.com/office/powerpoint/2010/main" val="2657865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Reply…</a:t>
            </a:r>
          </a:p>
        </p:txBody>
      </p:sp>
      <p:sp>
        <p:nvSpPr>
          <p:cNvPr id="3" name="Content Placeholder 2"/>
          <p:cNvSpPr>
            <a:spLocks noGrp="1"/>
          </p:cNvSpPr>
          <p:nvPr>
            <p:ph idx="1"/>
          </p:nvPr>
        </p:nvSpPr>
        <p:spPr/>
        <p:txBody>
          <a:bodyPr>
            <a:normAutofit fontScale="77500" lnSpcReduction="20000"/>
          </a:bodyPr>
          <a:lstStyle/>
          <a:p>
            <a:pPr marL="0" indent="0" algn="just">
              <a:buNone/>
            </a:pPr>
            <a:r>
              <a:rPr lang="en-US" sz="4400" dirty="0"/>
              <a:t>Do these verses mean that we should believe, repent, and confess - in fact, Jesus even died - </a:t>
            </a:r>
            <a:r>
              <a:rPr lang="en-US" sz="4400" b="1" dirty="0">
                <a:effectLst>
                  <a:outerShdw blurRad="38100" dist="38100" dir="2700000" algn="tl">
                    <a:srgbClr val="000000">
                      <a:alpha val="43137"/>
                    </a:srgbClr>
                  </a:outerShdw>
                </a:effectLst>
              </a:rPr>
              <a:t>because we already have remission?!</a:t>
            </a:r>
            <a:r>
              <a:rPr lang="en-US" sz="4400" dirty="0"/>
              <a:t> Are all these things non-essential, coming after we have been forgiven? If not, then why should we believe that is what "for" means in Acts 2:38?</a:t>
            </a:r>
          </a:p>
          <a:p>
            <a:pPr marL="0" indent="0" algn="just">
              <a:buNone/>
            </a:pPr>
            <a:endParaRPr lang="en-US" sz="4400" dirty="0"/>
          </a:p>
          <a:p>
            <a:pPr marL="0" indent="0" algn="just">
              <a:buNone/>
            </a:pPr>
            <a:r>
              <a:rPr lang="en-US" sz="4400" dirty="0"/>
              <a:t>The arguments used against baptism, if consistently applied, would invariably prove that confession is not essential to salvation, and most of the arguments would prove faith and repentance are not essential! Surely such arguments are invalid.</a:t>
            </a:r>
          </a:p>
        </p:txBody>
      </p:sp>
    </p:spTree>
    <p:extLst>
      <p:ext uri="{BB962C8B-B14F-4D97-AF65-F5344CB8AC3E}">
        <p14:creationId xmlns:p14="http://schemas.microsoft.com/office/powerpoint/2010/main" val="475571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Reply…</a:t>
            </a:r>
          </a:p>
        </p:txBody>
      </p:sp>
      <p:sp>
        <p:nvSpPr>
          <p:cNvPr id="3" name="Content Placeholder 2"/>
          <p:cNvSpPr>
            <a:spLocks noGrp="1"/>
          </p:cNvSpPr>
          <p:nvPr>
            <p:ph idx="1"/>
          </p:nvPr>
        </p:nvSpPr>
        <p:spPr/>
        <p:txBody>
          <a:bodyPr>
            <a:normAutofit fontScale="55000" lnSpcReduction="20000"/>
          </a:bodyPr>
          <a:lstStyle/>
          <a:p>
            <a:pPr marL="0" indent="0" algn="just">
              <a:buNone/>
            </a:pPr>
            <a:r>
              <a:rPr lang="en-US" sz="4400" b="1" dirty="0">
                <a:effectLst>
                  <a:outerShdw blurRad="38100" dist="38100" dir="2700000" algn="tl">
                    <a:srgbClr val="000000">
                      <a:alpha val="43137"/>
                    </a:srgbClr>
                  </a:outerShdw>
                </a:effectLst>
              </a:rPr>
              <a:t>To see what "for" in Acts 2:38 means, note the context.</a:t>
            </a:r>
          </a:p>
          <a:p>
            <a:pPr marL="0" indent="0" algn="just">
              <a:buNone/>
            </a:pPr>
            <a:endParaRPr lang="en-US" sz="4400" dirty="0"/>
          </a:p>
          <a:p>
            <a:pPr marL="0" indent="0" algn="just">
              <a:buNone/>
            </a:pPr>
            <a:r>
              <a:rPr lang="en-US" sz="4400" dirty="0"/>
              <a:t>Consider who is being addressed. These people had been convicted of sin (v23,36), and had just asked what to do as a result (v37). Peter told them to "repent and be baptized." Who needs to repent: people who have already been forgiven, or people who need to obtain it? Obviously people do not need to repent, unless they are in sin.</a:t>
            </a:r>
          </a:p>
          <a:p>
            <a:pPr marL="0" indent="0" algn="just">
              <a:buNone/>
            </a:pPr>
            <a:endParaRPr lang="en-US" sz="4400" dirty="0"/>
          </a:p>
          <a:p>
            <a:pPr marL="0" indent="0" algn="just">
              <a:buNone/>
            </a:pPr>
            <a:r>
              <a:rPr lang="en-US" sz="5100" b="1" dirty="0">
                <a:effectLst>
                  <a:outerShdw blurRad="38100" dist="38100" dir="2700000" algn="tl">
                    <a:srgbClr val="000000">
                      <a:alpha val="43137"/>
                    </a:srgbClr>
                  </a:outerShdw>
                </a:effectLst>
              </a:rPr>
              <a:t>Clearly Peter is not telling saved people how to show they are saved. He is telling lost sinners how to receive remission. Therefore, baptism is necessary in order to receive remission of sins.</a:t>
            </a:r>
          </a:p>
        </p:txBody>
      </p:sp>
    </p:spTree>
    <p:extLst>
      <p:ext uri="{BB962C8B-B14F-4D97-AF65-F5344CB8AC3E}">
        <p14:creationId xmlns:p14="http://schemas.microsoft.com/office/powerpoint/2010/main" val="1782776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900" b="1" dirty="0">
                <a:solidFill>
                  <a:srgbClr val="FF0000"/>
                </a:solidFill>
                <a:effectLst>
                  <a:outerShdw blurRad="38100" dist="38100" dir="2700000" algn="tl">
                    <a:srgbClr val="000000">
                      <a:alpha val="43137"/>
                    </a:srgbClr>
                  </a:outerShdw>
                </a:effectLst>
              </a:rPr>
              <a:t>Romans 6:3-4 &amp; Galatians 3:26-27 </a:t>
            </a:r>
            <a:endParaRPr lang="en-US" sz="5900" dirty="0"/>
          </a:p>
        </p:txBody>
      </p:sp>
      <p:sp>
        <p:nvSpPr>
          <p:cNvPr id="3" name="Content Placeholder 2"/>
          <p:cNvSpPr>
            <a:spLocks noGrp="1"/>
          </p:cNvSpPr>
          <p:nvPr>
            <p:ph sz="half" idx="1"/>
          </p:nvPr>
        </p:nvSpPr>
        <p:spPr/>
        <p:txBody>
          <a:bodyPr>
            <a:noAutofit/>
          </a:bodyPr>
          <a:lstStyle/>
          <a:p>
            <a:pPr marL="0" indent="0" algn="just">
              <a:buNone/>
            </a:pPr>
            <a:r>
              <a:rPr lang="en-US" sz="2900" b="1" dirty="0">
                <a:effectLst>
                  <a:outerShdw blurRad="38100" dist="38100" dir="2700000" algn="tl">
                    <a:srgbClr val="000000">
                      <a:alpha val="43137"/>
                    </a:srgbClr>
                  </a:outerShdw>
                </a:effectLst>
              </a:rPr>
              <a:t>Romans 6:3-4</a:t>
            </a:r>
          </a:p>
          <a:p>
            <a:pPr marL="0" indent="0" algn="just">
              <a:buNone/>
            </a:pPr>
            <a:r>
              <a:rPr lang="en-US" sz="2900" b="1" dirty="0">
                <a:effectLst>
                  <a:outerShdw blurRad="38100" dist="38100" dir="2700000" algn="tl">
                    <a:srgbClr val="000000">
                      <a:alpha val="43137"/>
                    </a:srgbClr>
                  </a:outerShdw>
                </a:effectLst>
              </a:rPr>
              <a:t>3</a:t>
            </a:r>
            <a:r>
              <a:rPr lang="en-US" sz="2900" dirty="0"/>
              <a:t> Or are ye ignorant that all we who were baptized into Christ Jesus were baptized into his death? </a:t>
            </a:r>
            <a:r>
              <a:rPr lang="en-US" sz="2900" b="1" dirty="0">
                <a:effectLst>
                  <a:outerShdw blurRad="38100" dist="38100" dir="2700000" algn="tl">
                    <a:srgbClr val="000000">
                      <a:alpha val="43137"/>
                    </a:srgbClr>
                  </a:outerShdw>
                </a:effectLst>
              </a:rPr>
              <a:t>4</a:t>
            </a:r>
            <a:r>
              <a:rPr lang="en-US" sz="2900" dirty="0"/>
              <a:t> We were buried therefore with him through baptism into death: that like as Christ was raised from the dead through the glory of the Father, so we also might walk in newness of life.</a:t>
            </a:r>
          </a:p>
        </p:txBody>
      </p:sp>
      <p:sp>
        <p:nvSpPr>
          <p:cNvPr id="4" name="Content Placeholder 3"/>
          <p:cNvSpPr>
            <a:spLocks noGrp="1"/>
          </p:cNvSpPr>
          <p:nvPr>
            <p:ph sz="half" idx="2"/>
          </p:nvPr>
        </p:nvSpPr>
        <p:spPr/>
        <p:txBody>
          <a:bodyPr>
            <a:normAutofit/>
          </a:bodyPr>
          <a:lstStyle/>
          <a:p>
            <a:pPr marL="0" indent="0" algn="just">
              <a:buNone/>
            </a:pPr>
            <a:r>
              <a:rPr lang="en-US" sz="2900" b="1" dirty="0">
                <a:effectLst>
                  <a:outerShdw blurRad="38100" dist="38100" dir="2700000" algn="tl">
                    <a:srgbClr val="000000">
                      <a:alpha val="43137"/>
                    </a:srgbClr>
                  </a:outerShdw>
                </a:effectLst>
              </a:rPr>
              <a:t>Galatians 3:26-27</a:t>
            </a:r>
          </a:p>
          <a:p>
            <a:pPr marL="0" indent="0" algn="just">
              <a:buNone/>
            </a:pPr>
            <a:r>
              <a:rPr lang="en-US" sz="2900" b="1" dirty="0">
                <a:effectLst>
                  <a:outerShdw blurRad="38100" dist="38100" dir="2700000" algn="tl">
                    <a:srgbClr val="000000">
                      <a:alpha val="43137"/>
                    </a:srgbClr>
                  </a:outerShdw>
                </a:effectLst>
              </a:rPr>
              <a:t>26</a:t>
            </a:r>
            <a:r>
              <a:rPr lang="en-US" sz="2900" dirty="0"/>
              <a:t> For ye are all sons of God, through faith, in Christ Jesus. </a:t>
            </a:r>
            <a:r>
              <a:rPr lang="en-US" sz="2900" b="1" dirty="0">
                <a:effectLst>
                  <a:outerShdw blurRad="38100" dist="38100" dir="2700000" algn="tl">
                    <a:srgbClr val="000000">
                      <a:alpha val="43137"/>
                    </a:srgbClr>
                  </a:outerShdw>
                </a:effectLst>
              </a:rPr>
              <a:t>27</a:t>
            </a:r>
            <a:r>
              <a:rPr lang="en-US" sz="2900" dirty="0"/>
              <a:t> For as many of you as were baptized into Christ did put on Christ.</a:t>
            </a:r>
          </a:p>
        </p:txBody>
      </p:sp>
    </p:spTree>
    <p:extLst>
      <p:ext uri="{BB962C8B-B14F-4D97-AF65-F5344CB8AC3E}">
        <p14:creationId xmlns:p14="http://schemas.microsoft.com/office/powerpoint/2010/main" val="1712631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p:txBody>
          <a:bodyPr>
            <a:normAutofit/>
          </a:bodyPr>
          <a:lstStyle/>
          <a:p>
            <a:pPr marL="0" indent="0" algn="just">
              <a:buNone/>
            </a:pPr>
            <a:r>
              <a:rPr lang="en-US" sz="4400" dirty="0"/>
              <a:t>Some Faith Only advocates say:</a:t>
            </a:r>
          </a:p>
          <a:p>
            <a:pPr marL="0" indent="0" algn="just">
              <a:buNone/>
            </a:pPr>
            <a:r>
              <a:rPr lang="en-US" sz="4400" dirty="0"/>
              <a:t>Gal. 3:26,27; Rom. 6:3,4; and Col. 2:12 refer, not to water baptism, but to Holy Spirit baptism.</a:t>
            </a:r>
          </a:p>
        </p:txBody>
      </p:sp>
    </p:spTree>
    <p:extLst>
      <p:ext uri="{BB962C8B-B14F-4D97-AF65-F5344CB8AC3E}">
        <p14:creationId xmlns:p14="http://schemas.microsoft.com/office/powerpoint/2010/main" val="3139649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Reply…</a:t>
            </a:r>
          </a:p>
        </p:txBody>
      </p:sp>
      <p:sp>
        <p:nvSpPr>
          <p:cNvPr id="3" name="Content Placeholder 2"/>
          <p:cNvSpPr>
            <a:spLocks noGrp="1"/>
          </p:cNvSpPr>
          <p:nvPr>
            <p:ph idx="1"/>
          </p:nvPr>
        </p:nvSpPr>
        <p:spPr/>
        <p:txBody>
          <a:bodyPr>
            <a:noAutofit/>
          </a:bodyPr>
          <a:lstStyle/>
          <a:p>
            <a:pPr marL="0" indent="0" algn="just">
              <a:buNone/>
            </a:pPr>
            <a:r>
              <a:rPr lang="en-US" sz="3200" b="1" dirty="0">
                <a:effectLst>
                  <a:outerShdw blurRad="38100" dist="38100" dir="2700000" algn="tl">
                    <a:srgbClr val="000000">
                      <a:alpha val="43137"/>
                    </a:srgbClr>
                  </a:outerShdw>
                </a:effectLst>
              </a:rPr>
              <a:t>However:</a:t>
            </a:r>
          </a:p>
          <a:p>
            <a:pPr marL="0" indent="0" algn="just">
              <a:buNone/>
            </a:pPr>
            <a:r>
              <a:rPr lang="en-US" sz="3200" dirty="0"/>
              <a:t>Where do the contexts of these verses say they refer to a baptism in the Spirit?</a:t>
            </a:r>
          </a:p>
          <a:p>
            <a:pPr marL="0" indent="0" algn="just">
              <a:buNone/>
            </a:pPr>
            <a:r>
              <a:rPr lang="en-US" sz="3200" dirty="0"/>
              <a:t>Holy Spirit baptism was a promise made to a few individuals for special purposes.</a:t>
            </a:r>
          </a:p>
          <a:p>
            <a:pPr marL="0" indent="0" algn="just">
              <a:buNone/>
            </a:pPr>
            <a:r>
              <a:rPr lang="en-US" sz="3200" dirty="0"/>
              <a:t>Some people say these verses refer to Spirit baptism, but they also practice water baptism. That makes two baptisms (cf. Matt. 3:11). But Ephesians 4:3-6 says there is only one baptism for today.</a:t>
            </a:r>
          </a:p>
        </p:txBody>
      </p:sp>
    </p:spTree>
    <p:extLst>
      <p:ext uri="{BB962C8B-B14F-4D97-AF65-F5344CB8AC3E}">
        <p14:creationId xmlns:p14="http://schemas.microsoft.com/office/powerpoint/2010/main" val="1756253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Reply…</a:t>
            </a:r>
          </a:p>
        </p:txBody>
      </p:sp>
      <p:sp>
        <p:nvSpPr>
          <p:cNvPr id="3" name="Content Placeholder 2"/>
          <p:cNvSpPr>
            <a:spLocks noGrp="1"/>
          </p:cNvSpPr>
          <p:nvPr>
            <p:ph idx="1"/>
          </p:nvPr>
        </p:nvSpPr>
        <p:spPr/>
        <p:txBody>
          <a:bodyPr>
            <a:noAutofit/>
          </a:bodyPr>
          <a:lstStyle/>
          <a:p>
            <a:pPr marL="0" indent="0" algn="just">
              <a:buNone/>
            </a:pPr>
            <a:r>
              <a:rPr lang="en-US" sz="3200" dirty="0"/>
              <a:t>The baptism of Rom. 6:3,4 and Col. 2:12,13 involves a burial and a resurrection from the element, like Jesus. This fits water baptism. But if this is Spirit baptism, do people leave the Spirit after being immersed in Him? (Cf. Romans 8:9.)</a:t>
            </a:r>
          </a:p>
          <a:p>
            <a:pPr marL="0" indent="0" algn="just">
              <a:buNone/>
            </a:pPr>
            <a:r>
              <a:rPr lang="en-US" sz="3200" dirty="0"/>
              <a:t>When arguing against sprinkling or pouring, "faith only" advocates often say Rom. 6:4 and Col. 2:12 refer to water baptism as an immersion. When arguing against the necessity of baptism, they say these verses refer to Spirit baptism. Which is it? It cannot be both ways!</a:t>
            </a:r>
          </a:p>
        </p:txBody>
      </p:sp>
    </p:spTree>
    <p:extLst>
      <p:ext uri="{BB962C8B-B14F-4D97-AF65-F5344CB8AC3E}">
        <p14:creationId xmlns:p14="http://schemas.microsoft.com/office/powerpoint/2010/main" val="1538611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Reply…</a:t>
            </a:r>
          </a:p>
        </p:txBody>
      </p:sp>
      <p:sp>
        <p:nvSpPr>
          <p:cNvPr id="3" name="Content Placeholder 2"/>
          <p:cNvSpPr>
            <a:spLocks noGrp="1"/>
          </p:cNvSpPr>
          <p:nvPr>
            <p:ph idx="1"/>
          </p:nvPr>
        </p:nvSpPr>
        <p:spPr/>
        <p:txBody>
          <a:bodyPr>
            <a:noAutofit/>
          </a:bodyPr>
          <a:lstStyle/>
          <a:p>
            <a:pPr marL="0" indent="0" algn="just">
              <a:buNone/>
            </a:pPr>
            <a:r>
              <a:rPr lang="en-US" sz="3200" dirty="0"/>
              <a:t>Baptism in water is the baptism of the Great Commission. It is performed by human agents acting in the name of God, and is essential to salvation for all people (Mark 16:15,16; Matt. 28:19; Acts 2:38; 8:36-39; 10:47,48). It is necessary to come into Christ, into His death, and thereby become a child of God.</a:t>
            </a:r>
          </a:p>
        </p:txBody>
      </p:sp>
    </p:spTree>
    <p:extLst>
      <p:ext uri="{BB962C8B-B14F-4D97-AF65-F5344CB8AC3E}">
        <p14:creationId xmlns:p14="http://schemas.microsoft.com/office/powerpoint/2010/main" val="694687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1 Peter 3:20-21</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sz="4000" b="1" dirty="0">
                <a:effectLst>
                  <a:outerShdw blurRad="38100" dist="38100" dir="2700000" algn="tl">
                    <a:srgbClr val="000000">
                      <a:alpha val="43137"/>
                    </a:srgbClr>
                  </a:outerShdw>
                </a:effectLst>
              </a:rPr>
              <a:t>20</a:t>
            </a:r>
            <a:r>
              <a:rPr lang="en-US" sz="4000" dirty="0"/>
              <a:t> Which sometime were disobedient, when once the longsuffering of God waited in the days of Noah, while the ark was a preparing, wherein few, that is, eight souls were saved by water.</a:t>
            </a:r>
          </a:p>
          <a:p>
            <a:pPr marL="0" indent="0" algn="just">
              <a:buNone/>
            </a:pPr>
            <a:endParaRPr lang="en-US" sz="4000" dirty="0"/>
          </a:p>
          <a:p>
            <a:pPr marL="0" indent="0" algn="just">
              <a:buNone/>
            </a:pPr>
            <a:r>
              <a:rPr lang="en-US" sz="4000" b="1" dirty="0">
                <a:effectLst>
                  <a:outerShdw blurRad="38100" dist="38100" dir="2700000" algn="tl">
                    <a:srgbClr val="000000">
                      <a:alpha val="43137"/>
                    </a:srgbClr>
                  </a:outerShdw>
                </a:effectLst>
              </a:rPr>
              <a:t>21</a:t>
            </a:r>
            <a:r>
              <a:rPr lang="en-US" sz="4000" dirty="0"/>
              <a:t> The like figure whereunto even baptism doth also now save us (not the putting away of the filth of the flesh, but the answer of a good conscience toward God,) by the resurrection of Jesus Christ:</a:t>
            </a:r>
          </a:p>
        </p:txBody>
      </p:sp>
    </p:spTree>
    <p:extLst>
      <p:ext uri="{BB962C8B-B14F-4D97-AF65-F5344CB8AC3E}">
        <p14:creationId xmlns:p14="http://schemas.microsoft.com/office/powerpoint/2010/main" val="92578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God’s Word Gives the Answer…</a:t>
            </a:r>
            <a:endParaRPr lang="en-US" sz="6600" dirty="0"/>
          </a:p>
        </p:txBody>
      </p:sp>
      <p:sp>
        <p:nvSpPr>
          <p:cNvPr id="3" name="Content Placeholder 2"/>
          <p:cNvSpPr>
            <a:spLocks noGrp="1"/>
          </p:cNvSpPr>
          <p:nvPr>
            <p:ph sz="half" idx="1"/>
          </p:nvPr>
        </p:nvSpPr>
        <p:spPr>
          <a:solidFill>
            <a:schemeClr val="accent5">
              <a:lumMod val="20000"/>
              <a:lumOff val="80000"/>
            </a:schemeClr>
          </a:solidFill>
          <a:ln>
            <a:solidFill>
              <a:srgbClr val="00B0F0"/>
            </a:solidFill>
          </a:ln>
        </p:spPr>
        <p:txBody>
          <a:bodyPr anchor="ctr">
            <a:normAutofit/>
          </a:bodyPr>
          <a:lstStyle/>
          <a:p>
            <a:pPr marL="0" indent="0" algn="ctr">
              <a:buNone/>
            </a:pPr>
            <a:r>
              <a:rPr lang="en-US" sz="6600" dirty="0"/>
              <a:t>Key Verses:</a:t>
            </a:r>
          </a:p>
        </p:txBody>
      </p:sp>
      <p:sp>
        <p:nvSpPr>
          <p:cNvPr id="4" name="Content Placeholder 3"/>
          <p:cNvSpPr>
            <a:spLocks noGrp="1"/>
          </p:cNvSpPr>
          <p:nvPr>
            <p:ph sz="half" idx="2"/>
          </p:nvPr>
        </p:nvSpPr>
        <p:spPr>
          <a:solidFill>
            <a:schemeClr val="accent5">
              <a:lumMod val="20000"/>
              <a:lumOff val="80000"/>
            </a:schemeClr>
          </a:solidFill>
          <a:ln>
            <a:solidFill>
              <a:srgbClr val="00B0F0"/>
            </a:solidFill>
          </a:ln>
        </p:spPr>
        <p:txBody>
          <a:bodyPr>
            <a:normAutofit/>
          </a:bodyPr>
          <a:lstStyle/>
          <a:p>
            <a:r>
              <a:rPr lang="en-US" sz="3200" dirty="0"/>
              <a:t>Acts 22:16</a:t>
            </a:r>
          </a:p>
          <a:p>
            <a:r>
              <a:rPr lang="en-US" sz="3200" dirty="0"/>
              <a:t>Mark 16:15-16</a:t>
            </a:r>
          </a:p>
          <a:p>
            <a:r>
              <a:rPr lang="en-US" sz="3200" dirty="0"/>
              <a:t>Acts 2:38</a:t>
            </a:r>
          </a:p>
          <a:p>
            <a:r>
              <a:rPr lang="en-US" sz="3200" dirty="0"/>
              <a:t>Romans 6:3-4 &amp; Galatians 3:26-27</a:t>
            </a:r>
          </a:p>
          <a:p>
            <a:r>
              <a:rPr lang="en-US" sz="3200" dirty="0"/>
              <a:t>1 Peter 3:20-21</a:t>
            </a:r>
          </a:p>
          <a:p>
            <a:r>
              <a:rPr lang="en-US" sz="3200" dirty="0"/>
              <a:t>Colossians 2:12-13 &amp; Ephesians 2:4-9</a:t>
            </a:r>
          </a:p>
        </p:txBody>
      </p:sp>
    </p:spTree>
    <p:extLst>
      <p:ext uri="{BB962C8B-B14F-4D97-AF65-F5344CB8AC3E}">
        <p14:creationId xmlns:p14="http://schemas.microsoft.com/office/powerpoint/2010/main" val="513755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018422"/>
          </a:xfrm>
        </p:spPr>
        <p:txBody>
          <a:bodyPr>
            <a:normAutofit/>
          </a:bodyPr>
          <a:lstStyle/>
          <a:p>
            <a:pPr algn="ctr"/>
            <a:r>
              <a:rPr lang="en-US" sz="6600" b="1" dirty="0">
                <a:solidFill>
                  <a:srgbClr val="FF0000"/>
                </a:solidFill>
                <a:effectLst>
                  <a:outerShdw blurRad="38100" dist="38100" dir="2700000" algn="tl">
                    <a:srgbClr val="000000">
                      <a:alpha val="43137"/>
                    </a:srgbClr>
                  </a:outerShdw>
                </a:effectLst>
              </a:rPr>
              <a:t>Consider Noah and Naaman</a:t>
            </a:r>
          </a:p>
        </p:txBody>
      </p:sp>
    </p:spTree>
    <p:extLst>
      <p:ext uri="{BB962C8B-B14F-4D97-AF65-F5344CB8AC3E}">
        <p14:creationId xmlns:p14="http://schemas.microsoft.com/office/powerpoint/2010/main" val="3617268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p:txBody>
          <a:bodyPr>
            <a:normAutofit/>
          </a:bodyPr>
          <a:lstStyle/>
          <a:p>
            <a:pPr marL="0" indent="0">
              <a:buNone/>
            </a:pPr>
            <a:r>
              <a:rPr lang="en-US" sz="4400" dirty="0"/>
              <a:t>Some Faith Only advocates say:</a:t>
            </a:r>
          </a:p>
          <a:p>
            <a:pPr marL="0" indent="0">
              <a:buNone/>
            </a:pPr>
            <a:r>
              <a:rPr lang="en-US" sz="4400" dirty="0"/>
              <a:t>Noah was never in the water, so water did not save him.</a:t>
            </a:r>
          </a:p>
        </p:txBody>
      </p:sp>
    </p:spTree>
    <p:extLst>
      <p:ext uri="{BB962C8B-B14F-4D97-AF65-F5344CB8AC3E}">
        <p14:creationId xmlns:p14="http://schemas.microsoft.com/office/powerpoint/2010/main" val="530773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p:txBody>
          <a:bodyPr>
            <a:normAutofit/>
          </a:bodyPr>
          <a:lstStyle/>
          <a:p>
            <a:pPr marL="0" indent="0" algn="just">
              <a:buNone/>
            </a:pPr>
            <a:r>
              <a:rPr lang="en-US" sz="4400" dirty="0"/>
              <a:t>Or they say:</a:t>
            </a:r>
          </a:p>
          <a:p>
            <a:pPr marL="0" indent="0" algn="just">
              <a:buNone/>
            </a:pPr>
            <a:r>
              <a:rPr lang="en-US" sz="4400" dirty="0"/>
              <a:t>"Baptism is just a figure or picture of salvation; it is not necessary in order to receive it."</a:t>
            </a:r>
          </a:p>
        </p:txBody>
      </p:sp>
    </p:spTree>
    <p:extLst>
      <p:ext uri="{BB962C8B-B14F-4D97-AF65-F5344CB8AC3E}">
        <p14:creationId xmlns:p14="http://schemas.microsoft.com/office/powerpoint/2010/main" val="4268453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rPr>
              <a:t>Consider the Comparison of Two Passages:</a:t>
            </a:r>
            <a:endParaRPr lang="en-US" sz="4800" dirty="0"/>
          </a:p>
        </p:txBody>
      </p:sp>
      <p:sp>
        <p:nvSpPr>
          <p:cNvPr id="3" name="Content Placeholder 2"/>
          <p:cNvSpPr>
            <a:spLocks noGrp="1"/>
          </p:cNvSpPr>
          <p:nvPr>
            <p:ph sz="half" idx="1"/>
          </p:nvPr>
        </p:nvSpPr>
        <p:spPr>
          <a:xfrm>
            <a:off x="838200" y="1825625"/>
            <a:ext cx="10515600" cy="4351338"/>
          </a:xfrm>
        </p:spPr>
        <p:txBody>
          <a:bodyPr anchor="ctr">
            <a:normAutofit lnSpcReduction="10000"/>
          </a:bodyPr>
          <a:lstStyle/>
          <a:p>
            <a:pPr marL="0" indent="0" algn="ctr">
              <a:buNone/>
            </a:pPr>
            <a:r>
              <a:rPr lang="en-US" sz="6000" b="1" dirty="0">
                <a:effectLst>
                  <a:outerShdw blurRad="38100" dist="38100" dir="2700000" algn="tl">
                    <a:srgbClr val="000000">
                      <a:alpha val="43137"/>
                    </a:srgbClr>
                  </a:outerShdw>
                </a:effectLst>
              </a:rPr>
              <a:t>Ephesians 2:4-9</a:t>
            </a:r>
          </a:p>
          <a:p>
            <a:pPr marL="0" indent="0" algn="ctr">
              <a:buNone/>
            </a:pPr>
            <a:r>
              <a:rPr lang="en-US" sz="6000" b="1" dirty="0">
                <a:effectLst>
                  <a:outerShdw blurRad="38100" dist="38100" dir="2700000" algn="tl">
                    <a:srgbClr val="000000">
                      <a:alpha val="43137"/>
                    </a:srgbClr>
                  </a:outerShdw>
                </a:effectLst>
              </a:rPr>
              <a:t>and</a:t>
            </a:r>
          </a:p>
          <a:p>
            <a:pPr marL="0" indent="0" algn="ctr">
              <a:buNone/>
            </a:pPr>
            <a:r>
              <a:rPr lang="en-US" sz="6000" b="1" dirty="0">
                <a:effectLst>
                  <a:outerShdw blurRad="38100" dist="38100" dir="2700000" algn="tl">
                    <a:srgbClr val="000000">
                      <a:alpha val="43137"/>
                    </a:srgbClr>
                  </a:outerShdw>
                </a:effectLst>
              </a:rPr>
              <a:t>Colossians 2:12-13</a:t>
            </a:r>
          </a:p>
          <a:p>
            <a:pPr marL="0" indent="0" algn="ctr">
              <a:buNone/>
            </a:pPr>
            <a:endParaRPr lang="en-US" sz="6000" b="1" dirty="0">
              <a:effectLst>
                <a:outerShdw blurRad="38100" dist="38100" dir="2700000" algn="tl">
                  <a:srgbClr val="000000">
                    <a:alpha val="43137"/>
                  </a:srgbClr>
                </a:outerShdw>
              </a:effectLst>
            </a:endParaRPr>
          </a:p>
          <a:p>
            <a:pPr marL="0" indent="0" algn="ctr">
              <a:buNone/>
            </a:pPr>
            <a:r>
              <a:rPr lang="en-US" sz="3600" b="1" dirty="0">
                <a:solidFill>
                  <a:schemeClr val="accent1">
                    <a:lumMod val="75000"/>
                  </a:schemeClr>
                </a:solidFill>
                <a:effectLst>
                  <a:outerShdw blurRad="38100" dist="38100" dir="2700000" algn="tl">
                    <a:srgbClr val="000000">
                      <a:alpha val="43137"/>
                    </a:srgbClr>
                  </a:outerShdw>
                </a:effectLst>
              </a:rPr>
              <a:t>Both describe “</a:t>
            </a:r>
            <a:r>
              <a:rPr lang="en-US" sz="3600" b="1" u="sng" dirty="0">
                <a:solidFill>
                  <a:schemeClr val="accent1">
                    <a:lumMod val="75000"/>
                  </a:schemeClr>
                </a:solidFill>
                <a:effectLst>
                  <a:outerShdw blurRad="38100" dist="38100" dir="2700000" algn="tl">
                    <a:srgbClr val="000000">
                      <a:alpha val="43137"/>
                    </a:srgbClr>
                  </a:outerShdw>
                </a:effectLst>
              </a:rPr>
              <a:t>Salvation by Grace Through Faith</a:t>
            </a:r>
            <a:r>
              <a:rPr lang="en-US" sz="3600" b="1" dirty="0">
                <a:solidFill>
                  <a:schemeClr val="accent1">
                    <a:lumMod val="75000"/>
                  </a:schemeClr>
                </a:solidFill>
                <a:effectLst>
                  <a:outerShdw blurRad="38100" dist="38100" dir="2700000" algn="tl">
                    <a:srgbClr val="000000">
                      <a:alpha val="43137"/>
                    </a:srgbClr>
                  </a:outerShdw>
                </a:effectLst>
              </a:rPr>
              <a:t>”.</a:t>
            </a:r>
            <a:endParaRPr lang="en-US" sz="3600" dirty="0">
              <a:solidFill>
                <a:schemeClr val="accent1">
                  <a:lumMod val="75000"/>
                </a:schemeClr>
              </a:solidFill>
            </a:endParaRPr>
          </a:p>
        </p:txBody>
      </p:sp>
    </p:spTree>
    <p:extLst>
      <p:ext uri="{BB962C8B-B14F-4D97-AF65-F5344CB8AC3E}">
        <p14:creationId xmlns:p14="http://schemas.microsoft.com/office/powerpoint/2010/main" val="3263908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Ephesians 2:4-9</a:t>
            </a:r>
          </a:p>
        </p:txBody>
      </p:sp>
      <p:sp>
        <p:nvSpPr>
          <p:cNvPr id="3" name="Content Placeholder 2"/>
          <p:cNvSpPr>
            <a:spLocks noGrp="1"/>
          </p:cNvSpPr>
          <p:nvPr>
            <p:ph idx="1"/>
          </p:nvPr>
        </p:nvSpPr>
        <p:spPr/>
        <p:txBody>
          <a:bodyPr>
            <a:normAutofit fontScale="85000" lnSpcReduction="10000"/>
          </a:bodyPr>
          <a:lstStyle/>
          <a:p>
            <a:pPr marL="0" indent="0" algn="just">
              <a:buNone/>
            </a:pPr>
            <a:r>
              <a:rPr lang="en-US" sz="4000" b="1" dirty="0">
                <a:effectLst>
                  <a:outerShdw blurRad="38100" dist="38100" dir="2700000" algn="tl">
                    <a:srgbClr val="000000">
                      <a:alpha val="43137"/>
                    </a:srgbClr>
                  </a:outerShdw>
                </a:effectLst>
              </a:rPr>
              <a:t>4</a:t>
            </a:r>
            <a:r>
              <a:rPr lang="en-US" sz="4000" dirty="0"/>
              <a:t> But God, who is rich in mercy, out of the great love with which he loved us, </a:t>
            </a:r>
            <a:r>
              <a:rPr lang="en-US" sz="4000" b="1" dirty="0">
                <a:effectLst>
                  <a:outerShdw blurRad="38100" dist="38100" dir="2700000" algn="tl">
                    <a:srgbClr val="000000">
                      <a:alpha val="43137"/>
                    </a:srgbClr>
                  </a:outerShdw>
                </a:effectLst>
              </a:rPr>
              <a:t>5</a:t>
            </a:r>
            <a:r>
              <a:rPr lang="en-US" sz="4000" dirty="0"/>
              <a:t> even when we were dead through our trespasses, made us alive together with Christ (by grace you have been saved), </a:t>
            </a:r>
            <a:r>
              <a:rPr lang="en-US" sz="4000" b="1" dirty="0">
                <a:effectLst>
                  <a:outerShdw blurRad="38100" dist="38100" dir="2700000" algn="tl">
                    <a:srgbClr val="000000">
                      <a:alpha val="43137"/>
                    </a:srgbClr>
                  </a:outerShdw>
                </a:effectLst>
              </a:rPr>
              <a:t>6</a:t>
            </a:r>
            <a:r>
              <a:rPr lang="en-US" sz="4000" dirty="0"/>
              <a:t> and raised us up with him, and made us sit with him in the heavenly places in Christ Jesus, </a:t>
            </a:r>
            <a:r>
              <a:rPr lang="en-US" sz="4000" b="1" dirty="0">
                <a:effectLst>
                  <a:outerShdw blurRad="38100" dist="38100" dir="2700000" algn="tl">
                    <a:srgbClr val="000000">
                      <a:alpha val="43137"/>
                    </a:srgbClr>
                  </a:outerShdw>
                </a:effectLst>
              </a:rPr>
              <a:t>7</a:t>
            </a:r>
            <a:r>
              <a:rPr lang="en-US" sz="4000" dirty="0"/>
              <a:t> that in the coming ages he might show the immeasurable riches of his grace in kindness toward us in Christ Jesus. </a:t>
            </a:r>
            <a:r>
              <a:rPr lang="en-US" sz="4000" b="1" dirty="0">
                <a:effectLst>
                  <a:outerShdw blurRad="38100" dist="38100" dir="2700000" algn="tl">
                    <a:srgbClr val="000000">
                      <a:alpha val="43137"/>
                    </a:srgbClr>
                  </a:outerShdw>
                </a:effectLst>
              </a:rPr>
              <a:t>8</a:t>
            </a:r>
            <a:r>
              <a:rPr lang="en-US" sz="4000" dirty="0"/>
              <a:t> For by grace you have been saved through faith; and this is not your own doing, it is the gift of God— </a:t>
            </a:r>
            <a:r>
              <a:rPr lang="en-US" sz="4000" b="1" dirty="0">
                <a:effectLst>
                  <a:outerShdw blurRad="38100" dist="38100" dir="2700000" algn="tl">
                    <a:srgbClr val="000000">
                      <a:alpha val="43137"/>
                    </a:srgbClr>
                  </a:outerShdw>
                </a:effectLst>
              </a:rPr>
              <a:t>9</a:t>
            </a:r>
            <a:r>
              <a:rPr lang="en-US" sz="4000" dirty="0"/>
              <a:t> not because of works, lest any man should boast.</a:t>
            </a:r>
          </a:p>
        </p:txBody>
      </p:sp>
    </p:spTree>
    <p:extLst>
      <p:ext uri="{BB962C8B-B14F-4D97-AF65-F5344CB8AC3E}">
        <p14:creationId xmlns:p14="http://schemas.microsoft.com/office/powerpoint/2010/main" val="2039764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Colossians 2:12-13</a:t>
            </a:r>
          </a:p>
        </p:txBody>
      </p:sp>
      <p:sp>
        <p:nvSpPr>
          <p:cNvPr id="3" name="Content Placeholder 2"/>
          <p:cNvSpPr>
            <a:spLocks noGrp="1"/>
          </p:cNvSpPr>
          <p:nvPr>
            <p:ph idx="1"/>
          </p:nvPr>
        </p:nvSpPr>
        <p:spPr/>
        <p:txBody>
          <a:bodyPr>
            <a:normAutofit/>
          </a:bodyPr>
          <a:lstStyle/>
          <a:p>
            <a:pPr marL="0" indent="0" algn="just">
              <a:buNone/>
            </a:pPr>
            <a:r>
              <a:rPr lang="en-US" sz="4000" b="1" dirty="0">
                <a:effectLst>
                  <a:outerShdw blurRad="38100" dist="38100" dir="2700000" algn="tl">
                    <a:srgbClr val="000000">
                      <a:alpha val="43137"/>
                    </a:srgbClr>
                  </a:outerShdw>
                </a:effectLst>
              </a:rPr>
              <a:t>12</a:t>
            </a:r>
            <a:r>
              <a:rPr lang="en-US" sz="4000" dirty="0"/>
              <a:t> and you were buried with him in baptism, in which you were also raised with him through faith in the working of God, who raised him from the dead. </a:t>
            </a:r>
            <a:r>
              <a:rPr lang="en-US" sz="4000" b="1" dirty="0"/>
              <a:t>13</a:t>
            </a:r>
            <a:r>
              <a:rPr lang="en-US" sz="4000" dirty="0"/>
              <a:t> And you, who were dead in trespasses and the uncircumcision of your flesh, God made alive together with him, having forgiven us all our trespasses,</a:t>
            </a:r>
          </a:p>
        </p:txBody>
      </p:sp>
    </p:spTree>
    <p:extLst>
      <p:ext uri="{BB962C8B-B14F-4D97-AF65-F5344CB8AC3E}">
        <p14:creationId xmlns:p14="http://schemas.microsoft.com/office/powerpoint/2010/main" val="1998978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0000"/>
                </a:solidFill>
                <a:effectLst>
                  <a:outerShdw blurRad="38100" dist="38100" dir="2700000" algn="tl">
                    <a:srgbClr val="000000">
                      <a:alpha val="43137"/>
                    </a:srgbClr>
                  </a:outerShdw>
                </a:effectLst>
              </a:rPr>
              <a:t>Both Passages Describe</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a:t>
            </a:r>
            <a:r>
              <a:rPr lang="en-US" b="1" u="sng" dirty="0">
                <a:solidFill>
                  <a:srgbClr val="FF0000"/>
                </a:solidFill>
                <a:effectLst>
                  <a:outerShdw blurRad="38100" dist="38100" dir="2700000" algn="tl">
                    <a:srgbClr val="000000">
                      <a:alpha val="43137"/>
                    </a:srgbClr>
                  </a:outerShdw>
                </a:effectLst>
              </a:rPr>
              <a:t>Salvation by Grace Through Faith</a:t>
            </a:r>
            <a:r>
              <a:rPr lang="en-US" b="1" dirty="0">
                <a:solidFill>
                  <a:srgbClr val="FF0000"/>
                </a:solidFill>
                <a:effectLst>
                  <a:outerShdw blurRad="38100" dist="38100" dir="2700000" algn="tl">
                    <a:srgbClr val="000000">
                      <a:alpha val="43137"/>
                    </a:srgbClr>
                  </a:outerShdw>
                </a:effectLst>
              </a:rPr>
              <a:t>”</a:t>
            </a:r>
          </a:p>
        </p:txBody>
      </p:sp>
      <p:sp>
        <p:nvSpPr>
          <p:cNvPr id="5" name="Text Placeholder 4"/>
          <p:cNvSpPr>
            <a:spLocks noGrp="1"/>
          </p:cNvSpPr>
          <p:nvPr>
            <p:ph type="body" sz="quarter" idx="3"/>
          </p:nvPr>
        </p:nvSpPr>
        <p:spPr/>
        <p:txBody>
          <a:bodyPr>
            <a:normAutofit/>
          </a:bodyPr>
          <a:lstStyle/>
          <a:p>
            <a:r>
              <a:rPr lang="en-US" sz="4400" dirty="0">
                <a:solidFill>
                  <a:srgbClr val="FF0000"/>
                </a:solidFill>
                <a:effectLst>
                  <a:outerShdw blurRad="38100" dist="38100" dir="2700000" algn="tl">
                    <a:srgbClr val="000000">
                      <a:alpha val="43137"/>
                    </a:srgbClr>
                  </a:outerShdw>
                </a:effectLst>
              </a:rPr>
              <a:t>Colossians 2:12-13</a:t>
            </a:r>
            <a:endParaRPr lang="en-US" sz="4400" dirty="0"/>
          </a:p>
        </p:txBody>
      </p:sp>
      <p:sp>
        <p:nvSpPr>
          <p:cNvPr id="11" name="Text Placeholder 4"/>
          <p:cNvSpPr>
            <a:spLocks noGrp="1"/>
          </p:cNvSpPr>
          <p:nvPr>
            <p:ph type="body" idx="1"/>
          </p:nvPr>
        </p:nvSpPr>
        <p:spPr/>
        <p:txBody>
          <a:bodyPr>
            <a:normAutofit/>
          </a:bodyPr>
          <a:lstStyle/>
          <a:p>
            <a:r>
              <a:rPr lang="en-US" sz="4400" dirty="0">
                <a:solidFill>
                  <a:srgbClr val="FF0000"/>
                </a:solidFill>
                <a:effectLst>
                  <a:outerShdw blurRad="38100" dist="38100" dir="2700000" algn="tl">
                    <a:srgbClr val="000000">
                      <a:alpha val="43137"/>
                    </a:srgbClr>
                  </a:outerShdw>
                </a:effectLst>
              </a:rPr>
              <a:t>Ephesians 2:4-9</a:t>
            </a:r>
            <a:endParaRPr lang="en-US" sz="4400" dirty="0"/>
          </a:p>
        </p:txBody>
      </p:sp>
      <p:sp>
        <p:nvSpPr>
          <p:cNvPr id="12" name="Content Placeholder 11"/>
          <p:cNvSpPr>
            <a:spLocks noGrp="1"/>
          </p:cNvSpPr>
          <p:nvPr>
            <p:ph sz="quarter" idx="4"/>
          </p:nvPr>
        </p:nvSpPr>
        <p:spPr/>
        <p:txBody>
          <a:bodyPr>
            <a:normAutofit lnSpcReduction="10000"/>
          </a:bodyPr>
          <a:lstStyle/>
          <a:p>
            <a:pPr marL="0" indent="0" algn="just">
              <a:buNone/>
            </a:pPr>
            <a:r>
              <a:rPr lang="en-US" b="1" dirty="0">
                <a:effectLst>
                  <a:outerShdw blurRad="38100" dist="38100" dir="2700000" algn="tl">
                    <a:srgbClr val="000000">
                      <a:alpha val="43137"/>
                    </a:srgbClr>
                  </a:outerShdw>
                </a:effectLst>
              </a:rPr>
              <a:t>12</a:t>
            </a:r>
            <a:r>
              <a:rPr lang="en-US" dirty="0"/>
              <a:t> and you were buried with him </a:t>
            </a:r>
            <a:r>
              <a:rPr lang="en-US" b="1" dirty="0">
                <a:solidFill>
                  <a:schemeClr val="bg1">
                    <a:lumMod val="50000"/>
                  </a:schemeClr>
                </a:solidFill>
                <a:effectLst>
                  <a:outerShdw blurRad="38100" dist="38100" dir="2700000" algn="tl">
                    <a:srgbClr val="000000">
                      <a:alpha val="43137"/>
                    </a:srgbClr>
                  </a:outerShdw>
                </a:effectLst>
              </a:rPr>
              <a:t>in baptism</a:t>
            </a:r>
            <a:r>
              <a:rPr lang="en-US" dirty="0"/>
              <a:t>, in which you were also </a:t>
            </a:r>
            <a:r>
              <a:rPr lang="en-US" b="1" dirty="0">
                <a:solidFill>
                  <a:srgbClr val="FF33CC"/>
                </a:solidFill>
                <a:effectLst>
                  <a:outerShdw blurRad="38100" dist="38100" dir="2700000" algn="tl">
                    <a:srgbClr val="000000">
                      <a:alpha val="43137"/>
                    </a:srgbClr>
                  </a:outerShdw>
                </a:effectLst>
              </a:rPr>
              <a:t>raised with him</a:t>
            </a:r>
            <a:r>
              <a:rPr lang="en-US" dirty="0"/>
              <a:t> </a:t>
            </a:r>
            <a:r>
              <a:rPr lang="en-US" b="1" dirty="0">
                <a:solidFill>
                  <a:srgbClr val="FF0000"/>
                </a:solidFill>
                <a:effectLst>
                  <a:outerShdw blurRad="38100" dist="38100" dir="2700000" algn="tl">
                    <a:srgbClr val="000000">
                      <a:alpha val="43137"/>
                    </a:srgbClr>
                  </a:outerShdw>
                </a:effectLst>
              </a:rPr>
              <a:t>through faith</a:t>
            </a:r>
            <a:r>
              <a:rPr lang="en-US" dirty="0"/>
              <a:t> </a:t>
            </a:r>
            <a:r>
              <a:rPr lang="en-US" b="1" dirty="0">
                <a:solidFill>
                  <a:srgbClr val="0070C0"/>
                </a:solidFill>
                <a:effectLst>
                  <a:outerShdw blurRad="38100" dist="38100" dir="2700000" algn="tl">
                    <a:srgbClr val="000000">
                      <a:alpha val="43137"/>
                    </a:srgbClr>
                  </a:outerShdw>
                </a:effectLst>
              </a:rPr>
              <a:t>in the working of God</a:t>
            </a:r>
            <a:r>
              <a:rPr lang="en-US" dirty="0"/>
              <a:t>, who raised him from the dead. </a:t>
            </a:r>
            <a:r>
              <a:rPr lang="en-US" b="1" dirty="0">
                <a:effectLst>
                  <a:outerShdw blurRad="38100" dist="38100" dir="2700000" algn="tl">
                    <a:srgbClr val="000000">
                      <a:alpha val="43137"/>
                    </a:srgbClr>
                  </a:outerShdw>
                </a:effectLst>
              </a:rPr>
              <a:t>13</a:t>
            </a:r>
            <a:r>
              <a:rPr lang="en-US" dirty="0"/>
              <a:t> And you, who were </a:t>
            </a:r>
            <a:r>
              <a:rPr lang="en-US" b="1" dirty="0">
                <a:solidFill>
                  <a:srgbClr val="00B050"/>
                </a:solidFill>
                <a:effectLst>
                  <a:outerShdw blurRad="38100" dist="38100" dir="2700000" algn="tl">
                    <a:srgbClr val="000000">
                      <a:alpha val="43137"/>
                    </a:srgbClr>
                  </a:outerShdw>
                </a:effectLst>
              </a:rPr>
              <a:t>dead in trespasses </a:t>
            </a:r>
            <a:r>
              <a:rPr lang="en-US" dirty="0"/>
              <a:t>and the uncircumcision of your flesh, </a:t>
            </a:r>
            <a:r>
              <a:rPr lang="en-US" b="1" dirty="0">
                <a:solidFill>
                  <a:srgbClr val="CC3300"/>
                </a:solidFill>
                <a:effectLst>
                  <a:outerShdw blurRad="38100" dist="38100" dir="2700000" algn="tl">
                    <a:srgbClr val="000000">
                      <a:alpha val="43137"/>
                    </a:srgbClr>
                  </a:outerShdw>
                </a:effectLst>
              </a:rPr>
              <a:t>God made alive</a:t>
            </a:r>
            <a:r>
              <a:rPr lang="en-US" dirty="0"/>
              <a:t> together with him, having forgiven us all our trespasses,</a:t>
            </a:r>
          </a:p>
        </p:txBody>
      </p:sp>
      <p:sp>
        <p:nvSpPr>
          <p:cNvPr id="15" name="Content Placeholder 5"/>
          <p:cNvSpPr>
            <a:spLocks noGrp="1"/>
          </p:cNvSpPr>
          <p:nvPr>
            <p:ph sz="half" idx="2"/>
          </p:nvPr>
        </p:nvSpPr>
        <p:spPr/>
        <p:txBody>
          <a:bodyPr>
            <a:noAutofit/>
          </a:bodyPr>
          <a:lstStyle/>
          <a:p>
            <a:pPr marL="0" indent="0" algn="just">
              <a:buNone/>
            </a:pPr>
            <a:r>
              <a:rPr lang="en-US" sz="2000" b="1" dirty="0">
                <a:effectLst>
                  <a:outerShdw blurRad="38100" dist="38100" dir="2700000" algn="tl">
                    <a:srgbClr val="000000">
                      <a:alpha val="43137"/>
                    </a:srgbClr>
                  </a:outerShdw>
                </a:effectLst>
              </a:rPr>
              <a:t>4</a:t>
            </a:r>
            <a:r>
              <a:rPr lang="en-US" sz="2000" dirty="0"/>
              <a:t> But God, who is rich in mercy, out of the great love with which he loved us, </a:t>
            </a:r>
            <a:r>
              <a:rPr lang="en-US" sz="2000" b="1" dirty="0">
                <a:effectLst>
                  <a:outerShdw blurRad="38100" dist="38100" dir="2700000" algn="tl">
                    <a:srgbClr val="000000">
                      <a:alpha val="43137"/>
                    </a:srgbClr>
                  </a:outerShdw>
                </a:effectLst>
              </a:rPr>
              <a:t>5</a:t>
            </a:r>
            <a:r>
              <a:rPr lang="en-US" sz="2000" dirty="0"/>
              <a:t> even when we were </a:t>
            </a:r>
            <a:r>
              <a:rPr lang="en-US" sz="2000" b="1" dirty="0">
                <a:solidFill>
                  <a:srgbClr val="00B050"/>
                </a:solidFill>
                <a:effectLst>
                  <a:outerShdw blurRad="38100" dist="38100" dir="2700000" algn="tl">
                    <a:srgbClr val="000000">
                      <a:alpha val="43137"/>
                    </a:srgbClr>
                  </a:outerShdw>
                </a:effectLst>
              </a:rPr>
              <a:t>dead through our trespasses</a:t>
            </a:r>
            <a:r>
              <a:rPr lang="en-US" sz="2000" dirty="0"/>
              <a:t>, </a:t>
            </a:r>
            <a:r>
              <a:rPr lang="en-US" sz="2000" b="1" dirty="0">
                <a:solidFill>
                  <a:srgbClr val="CC3300"/>
                </a:solidFill>
                <a:effectLst>
                  <a:outerShdw blurRad="38100" dist="38100" dir="2700000" algn="tl">
                    <a:srgbClr val="000000">
                      <a:alpha val="43137"/>
                    </a:srgbClr>
                  </a:outerShdw>
                </a:effectLst>
              </a:rPr>
              <a:t>made us alive</a:t>
            </a:r>
            <a:r>
              <a:rPr lang="en-US" sz="2000" dirty="0"/>
              <a:t> together with Christ (by grace you have been saved), </a:t>
            </a:r>
            <a:r>
              <a:rPr lang="en-US" sz="2000" b="1" dirty="0">
                <a:effectLst>
                  <a:outerShdw blurRad="38100" dist="38100" dir="2700000" algn="tl">
                    <a:srgbClr val="000000">
                      <a:alpha val="43137"/>
                    </a:srgbClr>
                  </a:outerShdw>
                </a:effectLst>
              </a:rPr>
              <a:t>6</a:t>
            </a:r>
            <a:r>
              <a:rPr lang="en-US" sz="2000" dirty="0"/>
              <a:t> and </a:t>
            </a:r>
            <a:r>
              <a:rPr lang="en-US" sz="2000" b="1" dirty="0">
                <a:solidFill>
                  <a:srgbClr val="FF33CC"/>
                </a:solidFill>
                <a:effectLst>
                  <a:outerShdw blurRad="38100" dist="38100" dir="2700000" algn="tl">
                    <a:srgbClr val="000000">
                      <a:alpha val="43137"/>
                    </a:srgbClr>
                  </a:outerShdw>
                </a:effectLst>
              </a:rPr>
              <a:t>raised us up with him</a:t>
            </a:r>
            <a:r>
              <a:rPr lang="en-US" sz="2000" dirty="0"/>
              <a:t>, and made us sit with him in the heavenly places in Christ Jesus, </a:t>
            </a:r>
            <a:r>
              <a:rPr lang="en-US" sz="2000" b="1" dirty="0">
                <a:effectLst>
                  <a:outerShdw blurRad="38100" dist="38100" dir="2700000" algn="tl">
                    <a:srgbClr val="000000">
                      <a:alpha val="43137"/>
                    </a:srgbClr>
                  </a:outerShdw>
                </a:effectLst>
              </a:rPr>
              <a:t>7</a:t>
            </a:r>
            <a:r>
              <a:rPr lang="en-US" sz="2000" dirty="0"/>
              <a:t> that in the coming ages he might show the immeasurable riches of his grace in kindness toward us in Christ Jesus. </a:t>
            </a:r>
            <a:r>
              <a:rPr lang="en-US" sz="2000" b="1" dirty="0">
                <a:effectLst>
                  <a:outerShdw blurRad="38100" dist="38100" dir="2700000" algn="tl">
                    <a:srgbClr val="000000">
                      <a:alpha val="43137"/>
                    </a:srgbClr>
                  </a:outerShdw>
                </a:effectLst>
              </a:rPr>
              <a:t>8</a:t>
            </a:r>
            <a:r>
              <a:rPr lang="en-US" sz="2000" dirty="0"/>
              <a:t> For </a:t>
            </a:r>
            <a:r>
              <a:rPr lang="en-US" sz="2000" b="1" dirty="0">
                <a:solidFill>
                  <a:srgbClr val="0070C0"/>
                </a:solidFill>
                <a:effectLst>
                  <a:outerShdw blurRad="38100" dist="38100" dir="2700000" algn="tl">
                    <a:srgbClr val="000000">
                      <a:alpha val="43137"/>
                    </a:srgbClr>
                  </a:outerShdw>
                </a:effectLst>
              </a:rPr>
              <a:t>by grace you have been saved</a:t>
            </a:r>
            <a:r>
              <a:rPr lang="en-US" sz="2000" dirty="0"/>
              <a:t> </a:t>
            </a:r>
            <a:r>
              <a:rPr lang="en-US" sz="2000" b="1" dirty="0">
                <a:solidFill>
                  <a:srgbClr val="FF0000"/>
                </a:solidFill>
                <a:effectLst>
                  <a:outerShdw blurRad="38100" dist="38100" dir="2700000" algn="tl">
                    <a:srgbClr val="000000">
                      <a:alpha val="43137"/>
                    </a:srgbClr>
                  </a:outerShdw>
                </a:effectLst>
              </a:rPr>
              <a:t>through faith</a:t>
            </a:r>
            <a:r>
              <a:rPr lang="en-US" sz="2000" dirty="0"/>
              <a:t>; and this is not your own doing, it is the gift of God— </a:t>
            </a:r>
            <a:r>
              <a:rPr lang="en-US" sz="2000" b="1" dirty="0">
                <a:effectLst>
                  <a:outerShdw blurRad="38100" dist="38100" dir="2700000" algn="tl">
                    <a:srgbClr val="000000">
                      <a:alpha val="43137"/>
                    </a:srgbClr>
                  </a:outerShdw>
                </a:effectLst>
              </a:rPr>
              <a:t>9</a:t>
            </a:r>
            <a:r>
              <a:rPr lang="en-US" sz="2000" dirty="0"/>
              <a:t> </a:t>
            </a:r>
            <a:r>
              <a:rPr lang="en-US" sz="2000" b="1" dirty="0">
                <a:solidFill>
                  <a:schemeClr val="bg1">
                    <a:lumMod val="50000"/>
                  </a:schemeClr>
                </a:solidFill>
                <a:effectLst>
                  <a:outerShdw blurRad="38100" dist="38100" dir="2700000" algn="tl">
                    <a:srgbClr val="000000">
                      <a:alpha val="43137"/>
                    </a:srgbClr>
                  </a:outerShdw>
                </a:effectLst>
              </a:rPr>
              <a:t>not because of works</a:t>
            </a:r>
            <a:r>
              <a:rPr lang="en-US" sz="2000" dirty="0"/>
              <a:t>, lest any man should boast.</a:t>
            </a:r>
          </a:p>
        </p:txBody>
      </p:sp>
    </p:spTree>
    <p:extLst>
      <p:ext uri="{BB962C8B-B14F-4D97-AF65-F5344CB8AC3E}">
        <p14:creationId xmlns:p14="http://schemas.microsoft.com/office/powerpoint/2010/main" val="3352549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Note the parallel between Ephesians 2 and Colossians 2…</a:t>
            </a:r>
          </a:p>
        </p:txBody>
      </p:sp>
      <p:sp>
        <p:nvSpPr>
          <p:cNvPr id="5" name="Text Placeholder 4"/>
          <p:cNvSpPr>
            <a:spLocks noGrp="1"/>
          </p:cNvSpPr>
          <p:nvPr>
            <p:ph type="body" sz="quarter" idx="3"/>
          </p:nvPr>
        </p:nvSpPr>
        <p:spPr/>
        <p:txBody>
          <a:bodyPr>
            <a:normAutofit/>
          </a:bodyPr>
          <a:lstStyle/>
          <a:p>
            <a:r>
              <a:rPr lang="en-US" sz="4400" dirty="0">
                <a:solidFill>
                  <a:srgbClr val="FF0000"/>
                </a:solidFill>
                <a:effectLst>
                  <a:outerShdw blurRad="38100" dist="38100" dir="2700000" algn="tl">
                    <a:srgbClr val="000000">
                      <a:alpha val="43137"/>
                    </a:srgbClr>
                  </a:outerShdw>
                </a:effectLst>
              </a:rPr>
              <a:t>Colossians 2:12-13</a:t>
            </a:r>
            <a:endParaRPr lang="en-US" sz="4400" dirty="0"/>
          </a:p>
        </p:txBody>
      </p:sp>
      <p:sp>
        <p:nvSpPr>
          <p:cNvPr id="11" name="Text Placeholder 4"/>
          <p:cNvSpPr>
            <a:spLocks noGrp="1"/>
          </p:cNvSpPr>
          <p:nvPr>
            <p:ph type="body" idx="1"/>
          </p:nvPr>
        </p:nvSpPr>
        <p:spPr/>
        <p:txBody>
          <a:bodyPr>
            <a:normAutofit/>
          </a:bodyPr>
          <a:lstStyle/>
          <a:p>
            <a:r>
              <a:rPr lang="en-US" sz="4400" dirty="0">
                <a:solidFill>
                  <a:srgbClr val="FF0000"/>
                </a:solidFill>
                <a:effectLst>
                  <a:outerShdw blurRad="38100" dist="38100" dir="2700000" algn="tl">
                    <a:srgbClr val="000000">
                      <a:alpha val="43137"/>
                    </a:srgbClr>
                  </a:outerShdw>
                </a:effectLst>
              </a:rPr>
              <a:t>Ephesians 2:4-9</a:t>
            </a:r>
            <a:endParaRPr lang="en-US" sz="4400" dirty="0"/>
          </a:p>
        </p:txBody>
      </p:sp>
      <p:sp>
        <p:nvSpPr>
          <p:cNvPr id="12" name="Content Placeholder 11"/>
          <p:cNvSpPr>
            <a:spLocks noGrp="1"/>
          </p:cNvSpPr>
          <p:nvPr>
            <p:ph sz="quarter" idx="4"/>
          </p:nvPr>
        </p:nvSpPr>
        <p:spPr/>
        <p:txBody>
          <a:bodyPr>
            <a:normAutofit/>
          </a:bodyPr>
          <a:lstStyle/>
          <a:p>
            <a:r>
              <a:rPr lang="en-US" dirty="0"/>
              <a:t>Dead in sin (trespasses)</a:t>
            </a:r>
          </a:p>
          <a:p>
            <a:r>
              <a:rPr lang="en-US" dirty="0"/>
              <a:t>By God's operation</a:t>
            </a:r>
          </a:p>
          <a:p>
            <a:r>
              <a:rPr lang="en-US" dirty="0"/>
              <a:t>through faith</a:t>
            </a:r>
          </a:p>
          <a:p>
            <a:r>
              <a:rPr lang="en-US" dirty="0"/>
              <a:t>Made alive (quickened)</a:t>
            </a:r>
          </a:p>
          <a:p>
            <a:r>
              <a:rPr lang="en-US" dirty="0"/>
              <a:t>By being raised with Jesus</a:t>
            </a:r>
          </a:p>
          <a:p>
            <a:r>
              <a:rPr lang="en-US" b="1" dirty="0">
                <a:effectLst>
                  <a:outerShdw blurRad="38100" dist="38100" dir="2700000" algn="tl">
                    <a:srgbClr val="000000">
                      <a:alpha val="43137"/>
                    </a:srgbClr>
                  </a:outerShdw>
                </a:effectLst>
              </a:rPr>
              <a:t>IN baptism</a:t>
            </a:r>
          </a:p>
        </p:txBody>
      </p:sp>
      <p:sp>
        <p:nvSpPr>
          <p:cNvPr id="4" name="Content Placeholder 3"/>
          <p:cNvSpPr>
            <a:spLocks noGrp="1"/>
          </p:cNvSpPr>
          <p:nvPr>
            <p:ph sz="half" idx="2"/>
          </p:nvPr>
        </p:nvSpPr>
        <p:spPr/>
        <p:txBody>
          <a:bodyPr/>
          <a:lstStyle/>
          <a:p>
            <a:r>
              <a:rPr lang="en-US" dirty="0"/>
              <a:t>Dead in sin (trespasses)</a:t>
            </a:r>
          </a:p>
          <a:p>
            <a:r>
              <a:rPr lang="en-US" dirty="0"/>
              <a:t>By God's grace</a:t>
            </a:r>
          </a:p>
          <a:p>
            <a:r>
              <a:rPr lang="en-US" dirty="0"/>
              <a:t>through faith</a:t>
            </a:r>
          </a:p>
          <a:p>
            <a:r>
              <a:rPr lang="en-US" dirty="0"/>
              <a:t>Made alive (quickened)</a:t>
            </a:r>
          </a:p>
          <a:p>
            <a:r>
              <a:rPr lang="en-US" dirty="0"/>
              <a:t>By being raised with Jesus</a:t>
            </a:r>
          </a:p>
          <a:p>
            <a:r>
              <a:rPr lang="en-US" dirty="0"/>
              <a:t>Not of self, not of works</a:t>
            </a:r>
          </a:p>
        </p:txBody>
      </p:sp>
    </p:spTree>
    <p:extLst>
      <p:ext uri="{BB962C8B-B14F-4D97-AF65-F5344CB8AC3E}">
        <p14:creationId xmlns:p14="http://schemas.microsoft.com/office/powerpoint/2010/main" val="40844854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Colossians Adds Other Information…</a:t>
            </a:r>
          </a:p>
        </p:txBody>
      </p:sp>
      <p:sp>
        <p:nvSpPr>
          <p:cNvPr id="3" name="Content Placeholder 2"/>
          <p:cNvSpPr>
            <a:spLocks noGrp="1"/>
          </p:cNvSpPr>
          <p:nvPr>
            <p:ph idx="1"/>
          </p:nvPr>
        </p:nvSpPr>
        <p:spPr/>
        <p:txBody>
          <a:bodyPr>
            <a:normAutofit/>
          </a:bodyPr>
          <a:lstStyle/>
          <a:p>
            <a:pPr marL="0" indent="0" algn="just">
              <a:buNone/>
            </a:pPr>
            <a:r>
              <a:rPr lang="en-US" sz="3200" b="1" dirty="0">
                <a:effectLst>
                  <a:outerShdw blurRad="38100" dist="38100" dir="2700000" algn="tl">
                    <a:srgbClr val="000000">
                      <a:alpha val="43137"/>
                    </a:srgbClr>
                  </a:outerShdw>
                </a:effectLst>
              </a:rPr>
              <a:t>12</a:t>
            </a:r>
            <a:r>
              <a:rPr lang="en-US" sz="3200" dirty="0"/>
              <a:t> Buried with him in baptism, “</a:t>
            </a:r>
            <a:r>
              <a:rPr lang="en-US" sz="3200" b="1" dirty="0">
                <a:solidFill>
                  <a:srgbClr val="FF0000"/>
                </a:solidFill>
                <a:effectLst>
                  <a:outerShdw blurRad="38100" dist="38100" dir="2700000" algn="tl">
                    <a:srgbClr val="000000">
                      <a:alpha val="43137"/>
                    </a:srgbClr>
                  </a:outerShdw>
                </a:effectLst>
              </a:rPr>
              <a:t>wherein</a:t>
            </a:r>
            <a:r>
              <a:rPr lang="en-US" sz="3200" dirty="0"/>
              <a:t>” also ye are risen with him through the faith of the operation of God, who hath raised him from the dead.…</a:t>
            </a:r>
          </a:p>
          <a:p>
            <a:pPr marL="0" indent="0" algn="just">
              <a:buNone/>
            </a:pPr>
            <a:r>
              <a:rPr lang="en-US" sz="3200" dirty="0"/>
              <a:t>                    “</a:t>
            </a:r>
            <a:r>
              <a:rPr lang="en-US" sz="3200" b="1" dirty="0">
                <a:solidFill>
                  <a:srgbClr val="FF0000"/>
                </a:solidFill>
                <a:effectLst>
                  <a:outerShdw blurRad="38100" dist="38100" dir="2700000" algn="tl">
                    <a:srgbClr val="000000">
                      <a:alpha val="43137"/>
                    </a:srgbClr>
                  </a:outerShdw>
                </a:effectLst>
              </a:rPr>
              <a:t>wherein</a:t>
            </a:r>
            <a:r>
              <a:rPr lang="en-US" sz="3200" dirty="0"/>
              <a:t>”…</a:t>
            </a:r>
          </a:p>
          <a:p>
            <a:pPr marL="0" indent="0" algn="just">
              <a:buNone/>
            </a:pPr>
            <a:r>
              <a:rPr lang="en-US" sz="3200" dirty="0"/>
              <a:t>                                         i.e.</a:t>
            </a:r>
          </a:p>
          <a:p>
            <a:pPr marL="0" indent="0" algn="just">
              <a:buNone/>
            </a:pPr>
            <a:r>
              <a:rPr lang="en-US" sz="3200" dirty="0"/>
              <a:t>                                               In what way…</a:t>
            </a:r>
          </a:p>
          <a:p>
            <a:pPr marL="0" indent="0" algn="just">
              <a:buNone/>
            </a:pPr>
            <a:r>
              <a:rPr lang="en-US" sz="3200" dirty="0"/>
              <a:t>                                                                        </a:t>
            </a:r>
            <a:r>
              <a:rPr lang="en-US" sz="3200" b="1" dirty="0">
                <a:effectLst>
                  <a:outerShdw blurRad="38100" dist="38100" dir="2700000" algn="tl">
                    <a:srgbClr val="000000">
                      <a:alpha val="43137"/>
                    </a:srgbClr>
                  </a:outerShdw>
                </a:effectLst>
              </a:rPr>
              <a:t>OR</a:t>
            </a:r>
          </a:p>
          <a:p>
            <a:pPr marL="0" indent="0" algn="just">
              <a:buNone/>
            </a:pPr>
            <a:r>
              <a:rPr lang="en-US" sz="3200" dirty="0"/>
              <a:t>                                                                              In what respect…</a:t>
            </a:r>
          </a:p>
        </p:txBody>
      </p:sp>
    </p:spTree>
    <p:extLst>
      <p:ext uri="{BB962C8B-B14F-4D97-AF65-F5344CB8AC3E}">
        <p14:creationId xmlns:p14="http://schemas.microsoft.com/office/powerpoint/2010/main" val="1330017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Salvation by faith INCLUDES obedience!</a:t>
            </a:r>
          </a:p>
        </p:txBody>
      </p:sp>
      <p:sp>
        <p:nvSpPr>
          <p:cNvPr id="3" name="Content Placeholder 2"/>
          <p:cNvSpPr>
            <a:spLocks noGrp="1"/>
          </p:cNvSpPr>
          <p:nvPr>
            <p:ph idx="1"/>
          </p:nvPr>
        </p:nvSpPr>
        <p:spPr/>
        <p:txBody>
          <a:bodyPr>
            <a:normAutofit/>
          </a:bodyPr>
          <a:lstStyle/>
          <a:p>
            <a:pPr marL="0" indent="0" algn="just">
              <a:buNone/>
            </a:pPr>
            <a:r>
              <a:rPr lang="en-US" sz="4000" dirty="0"/>
              <a:t>So, while Ephesians 2 says works do not save, the parallel in Colossians 2 shows this was never intended to eliminate the need for baptism. On the contrary, it expressly </a:t>
            </a:r>
            <a:r>
              <a:rPr lang="en-US" sz="4000" b="1" dirty="0">
                <a:effectLst>
                  <a:outerShdw blurRad="38100" dist="38100" dir="2700000" algn="tl">
                    <a:srgbClr val="000000">
                      <a:alpha val="43137"/>
                    </a:srgbClr>
                  </a:outerShdw>
                </a:effectLst>
              </a:rPr>
              <a:t>includes</a:t>
            </a:r>
            <a:r>
              <a:rPr lang="en-US" sz="4000" dirty="0"/>
              <a:t> baptism. Salvation by faith includes obedience. This is here shown to include baptism, and in a passage that is clearly parallel to Eph. 2:8-9!</a:t>
            </a:r>
          </a:p>
        </p:txBody>
      </p:sp>
    </p:spTree>
    <p:extLst>
      <p:ext uri="{BB962C8B-B14F-4D97-AF65-F5344CB8AC3E}">
        <p14:creationId xmlns:p14="http://schemas.microsoft.com/office/powerpoint/2010/main" val="3923056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Shap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16005" y="5367908"/>
            <a:ext cx="3175996" cy="1490093"/>
          </a:xfrm>
          <a:custGeom>
            <a:avLst/>
            <a:gdLst>
              <a:gd name="connsiteX0" fmla="*/ 2485888 w 3175996"/>
              <a:gd name="connsiteY0" fmla="*/ 1490093 h 1490093"/>
              <a:gd name="connsiteX1" fmla="*/ 0 w 3175996"/>
              <a:gd name="connsiteY1" fmla="*/ 1490093 h 1490093"/>
              <a:gd name="connsiteX2" fmla="*/ 0 w 3175996"/>
              <a:gd name="connsiteY2" fmla="*/ 0 h 1490093"/>
              <a:gd name="connsiteX3" fmla="*/ 3175996 w 3175996"/>
              <a:gd name="connsiteY3" fmla="*/ 0 h 1490093"/>
            </a:gdLst>
            <a:ahLst/>
            <a:cxnLst>
              <a:cxn ang="0">
                <a:pos x="connsiteX0" y="connsiteY0"/>
              </a:cxn>
              <a:cxn ang="0">
                <a:pos x="connsiteX1" y="connsiteY1"/>
              </a:cxn>
              <a:cxn ang="0">
                <a:pos x="connsiteX2" y="connsiteY2"/>
              </a:cxn>
              <a:cxn ang="0">
                <a:pos x="connsiteX3" y="connsiteY3"/>
              </a:cxn>
            </a:cxnLst>
            <a:rect l="l" t="t" r="r" b="b"/>
            <a:pathLst>
              <a:path w="3175996" h="1490093">
                <a:moveTo>
                  <a:pt x="2485888" y="1490093"/>
                </a:moveTo>
                <a:lnTo>
                  <a:pt x="0" y="1490093"/>
                </a:lnTo>
                <a:lnTo>
                  <a:pt x="0" y="0"/>
                </a:lnTo>
                <a:lnTo>
                  <a:pt x="317599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Freeform: Shape 2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62" y="5367908"/>
            <a:ext cx="9566296" cy="1490093"/>
          </a:xfrm>
          <a:custGeom>
            <a:avLst/>
            <a:gdLst>
              <a:gd name="connsiteX0" fmla="*/ 0 w 9566296"/>
              <a:gd name="connsiteY0" fmla="*/ 0 h 1490093"/>
              <a:gd name="connsiteX1" fmla="*/ 405267 w 9566296"/>
              <a:gd name="connsiteY1" fmla="*/ 0 h 1490093"/>
              <a:gd name="connsiteX2" fmla="*/ 631857 w 9566296"/>
              <a:gd name="connsiteY2" fmla="*/ 0 h 1490093"/>
              <a:gd name="connsiteX3" fmla="*/ 2451761 w 9566296"/>
              <a:gd name="connsiteY3" fmla="*/ 0 h 1490093"/>
              <a:gd name="connsiteX4" fmla="*/ 2901880 w 9566296"/>
              <a:gd name="connsiteY4" fmla="*/ 0 h 1490093"/>
              <a:gd name="connsiteX5" fmla="*/ 3641106 w 9566296"/>
              <a:gd name="connsiteY5" fmla="*/ 0 h 1490093"/>
              <a:gd name="connsiteX6" fmla="*/ 9566296 w 9566296"/>
              <a:gd name="connsiteY6" fmla="*/ 0 h 1490093"/>
              <a:gd name="connsiteX7" fmla="*/ 8876188 w 9566296"/>
              <a:gd name="connsiteY7" fmla="*/ 1490093 h 1490093"/>
              <a:gd name="connsiteX8" fmla="*/ 631857 w 9566296"/>
              <a:gd name="connsiteY8" fmla="*/ 1490093 h 1490093"/>
              <a:gd name="connsiteX9" fmla="*/ 405267 w 9566296"/>
              <a:gd name="connsiteY9" fmla="*/ 1490093 h 1490093"/>
              <a:gd name="connsiteX10" fmla="*/ 0 w 9566296"/>
              <a:gd name="connsiteY10"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66296" h="1490093">
                <a:moveTo>
                  <a:pt x="0" y="0"/>
                </a:moveTo>
                <a:lnTo>
                  <a:pt x="405267" y="0"/>
                </a:lnTo>
                <a:lnTo>
                  <a:pt x="631857" y="0"/>
                </a:lnTo>
                <a:lnTo>
                  <a:pt x="2451761" y="0"/>
                </a:lnTo>
                <a:lnTo>
                  <a:pt x="2901880" y="0"/>
                </a:lnTo>
                <a:lnTo>
                  <a:pt x="3641106" y="0"/>
                </a:lnTo>
                <a:lnTo>
                  <a:pt x="9566296" y="0"/>
                </a:lnTo>
                <a:lnTo>
                  <a:pt x="8876188" y="1490093"/>
                </a:lnTo>
                <a:lnTo>
                  <a:pt x="631857" y="1490093"/>
                </a:lnTo>
                <a:lnTo>
                  <a:pt x="405267" y="1490093"/>
                </a:lnTo>
                <a:lnTo>
                  <a:pt x="0" y="1490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838200" y="5529884"/>
            <a:ext cx="8078342" cy="1096331"/>
          </a:xfrm>
        </p:spPr>
        <p:txBody>
          <a:bodyPr>
            <a:normAutofit/>
          </a:bodyPr>
          <a:lstStyle/>
          <a:p>
            <a:r>
              <a:rPr lang="en-US" b="1" dirty="0">
                <a:solidFill>
                  <a:srgbClr val="FF0000"/>
                </a:solidFill>
                <a:effectLst>
                  <a:outerShdw blurRad="38100" dist="38100" dir="2700000" algn="tl">
                    <a:srgbClr val="000000">
                      <a:alpha val="43137"/>
                    </a:srgbClr>
                  </a:outerShdw>
                </a:effectLst>
              </a:rPr>
              <a:t>The Pattern for Our Lesson:</a:t>
            </a:r>
            <a:endParaRPr lang="en-US" dirty="0">
              <a:solidFill>
                <a:srgbClr val="FF0000"/>
              </a:solidFill>
            </a:endParaRPr>
          </a:p>
        </p:txBody>
      </p:sp>
      <p:graphicFrame>
        <p:nvGraphicFramePr>
          <p:cNvPr id="19" name="Content Placeholder 2"/>
          <p:cNvGraphicFramePr>
            <a:graphicFrameLocks noGrp="1"/>
          </p:cNvGraphicFramePr>
          <p:nvPr>
            <p:ph idx="1"/>
            <p:extLst>
              <p:ext uri="{D42A27DB-BD31-4B8C-83A1-F6EECF244321}">
                <p14:modId xmlns:p14="http://schemas.microsoft.com/office/powerpoint/2010/main" val="1003144281"/>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6355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a:solidFill>
                  <a:srgbClr val="FF0000"/>
                </a:solidFill>
                <a:effectLst>
                  <a:outerShdw blurRad="38100" dist="38100" dir="2700000" algn="tl">
                    <a:srgbClr val="000000">
                      <a:alpha val="43137"/>
                    </a:srgbClr>
                  </a:outerShdw>
                </a:effectLst>
              </a:rPr>
              <a:t>Compare Romans 6:3-7</a:t>
            </a:r>
          </a:p>
        </p:txBody>
      </p:sp>
      <p:sp>
        <p:nvSpPr>
          <p:cNvPr id="3" name="Content Placeholder 2"/>
          <p:cNvSpPr>
            <a:spLocks noGrp="1"/>
          </p:cNvSpPr>
          <p:nvPr>
            <p:ph idx="1"/>
          </p:nvPr>
        </p:nvSpPr>
        <p:spPr/>
        <p:txBody>
          <a:bodyPr/>
          <a:lstStyle/>
          <a:p>
            <a:pPr marL="0" indent="0" algn="just">
              <a:buNone/>
            </a:pPr>
            <a:r>
              <a:rPr lang="en-US" b="1" dirty="0">
                <a:effectLst>
                  <a:outerShdw blurRad="38100" dist="38100" dir="2700000" algn="tl">
                    <a:srgbClr val="000000">
                      <a:alpha val="43137"/>
                    </a:srgbClr>
                  </a:outerShdw>
                </a:effectLst>
              </a:rPr>
              <a:t>3</a:t>
            </a:r>
            <a:r>
              <a:rPr lang="en-US" dirty="0"/>
              <a:t> Do you not know that all of us who have been baptized into Christ Jesus were baptized into his death? </a:t>
            </a:r>
            <a:r>
              <a:rPr lang="en-US" b="1" dirty="0">
                <a:effectLst>
                  <a:outerShdw blurRad="38100" dist="38100" dir="2700000" algn="tl">
                    <a:srgbClr val="000000">
                      <a:alpha val="43137"/>
                    </a:srgbClr>
                  </a:outerShdw>
                </a:effectLst>
              </a:rPr>
              <a:t>4</a:t>
            </a:r>
            <a:r>
              <a:rPr lang="en-US" dirty="0"/>
              <a:t> We were buried therefore with him by baptism into death, so that as Christ was raised from the dead by the glory of the Father, we too might walk in newness of life.</a:t>
            </a:r>
          </a:p>
          <a:p>
            <a:pPr marL="0" indent="0" algn="just">
              <a:buNone/>
            </a:pPr>
            <a:endParaRPr lang="en-US" dirty="0"/>
          </a:p>
          <a:p>
            <a:pPr marL="0" indent="0" algn="just">
              <a:buNone/>
            </a:pPr>
            <a:r>
              <a:rPr lang="en-US" b="1" dirty="0">
                <a:effectLst>
                  <a:outerShdw blurRad="38100" dist="38100" dir="2700000" algn="tl">
                    <a:srgbClr val="000000">
                      <a:alpha val="43137"/>
                    </a:srgbClr>
                  </a:outerShdw>
                </a:effectLst>
              </a:rPr>
              <a:t>5</a:t>
            </a:r>
            <a:r>
              <a:rPr lang="en-US" dirty="0"/>
              <a:t> For if we have been united with him in a death like his, we shall certainly be united with him in a resurrection like his. </a:t>
            </a:r>
            <a:r>
              <a:rPr lang="en-US" b="1" dirty="0">
                <a:effectLst>
                  <a:outerShdw blurRad="38100" dist="38100" dir="2700000" algn="tl">
                    <a:srgbClr val="000000">
                      <a:alpha val="43137"/>
                    </a:srgbClr>
                  </a:outerShdw>
                </a:effectLst>
              </a:rPr>
              <a:t>6</a:t>
            </a:r>
            <a:r>
              <a:rPr lang="en-US" dirty="0"/>
              <a:t> We know that our old self was crucified with him so that the sinful body might be destroyed, and we might no longer be enslaved to sin. </a:t>
            </a:r>
            <a:r>
              <a:rPr lang="en-US" b="1" dirty="0">
                <a:effectLst>
                  <a:outerShdw blurRad="38100" dist="38100" dir="2700000" algn="tl">
                    <a:srgbClr val="000000">
                      <a:alpha val="43137"/>
                    </a:srgbClr>
                  </a:outerShdw>
                </a:effectLst>
              </a:rPr>
              <a:t>7</a:t>
            </a:r>
            <a:r>
              <a:rPr lang="en-US" dirty="0"/>
              <a:t> For he who has died is freed from sin.</a:t>
            </a:r>
          </a:p>
        </p:txBody>
      </p:sp>
    </p:spTree>
    <p:extLst>
      <p:ext uri="{BB962C8B-B14F-4D97-AF65-F5344CB8AC3E}">
        <p14:creationId xmlns:p14="http://schemas.microsoft.com/office/powerpoint/2010/main" val="4907369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effectLst>
                  <a:outerShdw blurRad="38100" dist="38100" dir="2700000" algn="tl">
                    <a:srgbClr val="000000">
                      <a:alpha val="43137"/>
                    </a:srgbClr>
                  </a:outerShdw>
                </a:effectLst>
              </a:rPr>
              <a:t>Why is baptism such a fitting emblem?</a:t>
            </a:r>
          </a:p>
        </p:txBody>
      </p:sp>
      <p:sp>
        <p:nvSpPr>
          <p:cNvPr id="3" name="Text Placeholder 2"/>
          <p:cNvSpPr>
            <a:spLocks noGrp="1"/>
          </p:cNvSpPr>
          <p:nvPr>
            <p:ph type="body" idx="1"/>
          </p:nvPr>
        </p:nvSpPr>
        <p:spPr>
          <a:xfrm>
            <a:off x="839788" y="1509713"/>
            <a:ext cx="5157787" cy="823912"/>
          </a:xfrm>
        </p:spPr>
        <p:txBody>
          <a:bodyPr>
            <a:noAutofit/>
          </a:bodyPr>
          <a:lstStyle/>
          <a:p>
            <a:r>
              <a:rPr lang="en-US" sz="6000" dirty="0">
                <a:effectLst>
                  <a:outerShdw blurRad="38100" dist="38100" dir="2700000" algn="tl">
                    <a:srgbClr val="000000">
                      <a:alpha val="43137"/>
                    </a:srgbClr>
                  </a:outerShdw>
                </a:effectLst>
              </a:rPr>
              <a:t>Jes</a:t>
            </a:r>
            <a:r>
              <a:rPr lang="en-US" sz="6000" dirty="0">
                <a:solidFill>
                  <a:srgbClr val="FF0000"/>
                </a:solidFill>
                <a:effectLst>
                  <a:outerShdw blurRad="38100" dist="38100" dir="2700000" algn="tl">
                    <a:srgbClr val="000000">
                      <a:alpha val="43137"/>
                    </a:srgbClr>
                  </a:outerShdw>
                </a:effectLst>
              </a:rPr>
              <a:t>us</a:t>
            </a:r>
          </a:p>
        </p:txBody>
      </p:sp>
      <p:pic>
        <p:nvPicPr>
          <p:cNvPr id="7" name="Content Placeholder 6"/>
          <p:cNvPicPr>
            <a:picLocks noGrp="1" noChangeAspect="1"/>
          </p:cNvPicPr>
          <p:nvPr>
            <p:ph sz="half" idx="2"/>
          </p:nvPr>
        </p:nvPicPr>
        <p:blipFill>
          <a:blip r:embed="rId2"/>
          <a:stretch>
            <a:fillRect/>
          </a:stretch>
        </p:blipFill>
        <p:spPr>
          <a:xfrm>
            <a:off x="839788" y="2333625"/>
            <a:ext cx="2049108" cy="1363588"/>
          </a:xfrm>
          <a:prstGeom prst="rect">
            <a:avLst/>
          </a:prstGeom>
        </p:spPr>
      </p:pic>
      <p:sp>
        <p:nvSpPr>
          <p:cNvPr id="5" name="Text Placeholder 4"/>
          <p:cNvSpPr>
            <a:spLocks noGrp="1"/>
          </p:cNvSpPr>
          <p:nvPr>
            <p:ph type="body" sz="quarter" idx="3"/>
          </p:nvPr>
        </p:nvSpPr>
        <p:spPr>
          <a:xfrm>
            <a:off x="6172200" y="1509713"/>
            <a:ext cx="5183188" cy="823912"/>
          </a:xfrm>
        </p:spPr>
        <p:txBody>
          <a:bodyPr>
            <a:noAutofit/>
          </a:bodyPr>
          <a:lstStyle/>
          <a:p>
            <a:r>
              <a:rPr lang="en-US" sz="6000" dirty="0">
                <a:solidFill>
                  <a:srgbClr val="FF0000"/>
                </a:solidFill>
                <a:effectLst>
                  <a:outerShdw blurRad="38100" dist="38100" dir="2700000" algn="tl">
                    <a:srgbClr val="000000">
                      <a:alpha val="43137"/>
                    </a:srgbClr>
                  </a:outerShdw>
                </a:effectLst>
              </a:rPr>
              <a:t>Us</a:t>
            </a:r>
          </a:p>
        </p:txBody>
      </p:sp>
      <p:pic>
        <p:nvPicPr>
          <p:cNvPr id="1026" name="Picture 2" descr="Image result for death of ch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8" y="3867840"/>
            <a:ext cx="2049108" cy="13636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ruediscipleship.com/wp-content/uploads/2015/11/baptism-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73860" y="3772901"/>
            <a:ext cx="2058360" cy="154377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3118290" y="3867840"/>
            <a:ext cx="2049108" cy="1363659"/>
          </a:xfrm>
          <a:prstGeom prst="rect">
            <a:avLst/>
          </a:prstGeom>
        </p:spPr>
      </p:pic>
      <p:pic>
        <p:nvPicPr>
          <p:cNvPr id="10" name="Picture 9"/>
          <p:cNvPicPr>
            <a:picLocks noChangeAspect="1"/>
          </p:cNvPicPr>
          <p:nvPr/>
        </p:nvPicPr>
        <p:blipFill>
          <a:blip r:embed="rId6"/>
          <a:stretch>
            <a:fillRect/>
          </a:stretch>
        </p:blipFill>
        <p:spPr>
          <a:xfrm>
            <a:off x="3118290" y="2333625"/>
            <a:ext cx="1006035" cy="1361642"/>
          </a:xfrm>
          <a:prstGeom prst="rect">
            <a:avLst/>
          </a:prstGeom>
        </p:spPr>
      </p:pic>
      <p:pic>
        <p:nvPicPr>
          <p:cNvPr id="11" name="Picture 10"/>
          <p:cNvPicPr>
            <a:picLocks noChangeAspect="1"/>
          </p:cNvPicPr>
          <p:nvPr/>
        </p:nvPicPr>
        <p:blipFill>
          <a:blip r:embed="rId7"/>
          <a:stretch>
            <a:fillRect/>
          </a:stretch>
        </p:blipFill>
        <p:spPr>
          <a:xfrm>
            <a:off x="6377605" y="5489388"/>
            <a:ext cx="1818144" cy="1209892"/>
          </a:xfrm>
          <a:prstGeom prst="rect">
            <a:avLst/>
          </a:prstGeom>
        </p:spPr>
      </p:pic>
      <p:pic>
        <p:nvPicPr>
          <p:cNvPr id="12" name="Picture 11"/>
          <p:cNvPicPr>
            <a:picLocks noChangeAspect="1"/>
          </p:cNvPicPr>
          <p:nvPr/>
        </p:nvPicPr>
        <p:blipFill>
          <a:blip r:embed="rId8">
            <a:extLst>
              <a:ext uri="{BEBA8EAE-BF5A-486C-A8C5-ECC9F3942E4B}">
                <a14:imgProps xmlns:a14="http://schemas.microsoft.com/office/drawing/2010/main">
                  <a14:imgLayer r:embed="rId9">
                    <a14:imgEffect>
                      <a14:brightnessContrast bright="72000" contrast="12000"/>
                    </a14:imgEffect>
                  </a14:imgLayer>
                </a14:imgProps>
              </a:ext>
            </a:extLst>
          </a:blip>
          <a:stretch>
            <a:fillRect/>
          </a:stretch>
        </p:blipFill>
        <p:spPr>
          <a:xfrm>
            <a:off x="839788" y="5363265"/>
            <a:ext cx="2049108" cy="1277277"/>
          </a:xfrm>
          <a:prstGeom prst="rect">
            <a:avLst/>
          </a:prstGeom>
        </p:spPr>
      </p:pic>
      <p:pic>
        <p:nvPicPr>
          <p:cNvPr id="1030" name="Picture 6" descr="Image result for jesus on his thron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18290" y="5404073"/>
            <a:ext cx="2049108" cy="123647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1"/>
          <a:stretch>
            <a:fillRect/>
          </a:stretch>
        </p:blipFill>
        <p:spPr>
          <a:xfrm>
            <a:off x="8973860" y="2238375"/>
            <a:ext cx="1246767" cy="1403352"/>
          </a:xfrm>
          <a:prstGeom prst="rect">
            <a:avLst/>
          </a:prstGeom>
        </p:spPr>
      </p:pic>
      <p:pic>
        <p:nvPicPr>
          <p:cNvPr id="14" name="Picture 13"/>
          <p:cNvPicPr>
            <a:picLocks noChangeAspect="1"/>
          </p:cNvPicPr>
          <p:nvPr/>
        </p:nvPicPr>
        <p:blipFill>
          <a:blip r:embed="rId12"/>
          <a:stretch>
            <a:fillRect/>
          </a:stretch>
        </p:blipFill>
        <p:spPr>
          <a:xfrm>
            <a:off x="6377605" y="3772901"/>
            <a:ext cx="1062163" cy="1561667"/>
          </a:xfrm>
          <a:prstGeom prst="rect">
            <a:avLst/>
          </a:prstGeom>
        </p:spPr>
      </p:pic>
      <p:pic>
        <p:nvPicPr>
          <p:cNvPr id="15" name="Picture 14"/>
          <p:cNvPicPr>
            <a:picLocks noChangeAspect="1"/>
          </p:cNvPicPr>
          <p:nvPr/>
        </p:nvPicPr>
        <p:blipFill>
          <a:blip r:embed="rId13"/>
          <a:stretch>
            <a:fillRect/>
          </a:stretch>
        </p:blipFill>
        <p:spPr>
          <a:xfrm>
            <a:off x="7562850" y="3772901"/>
            <a:ext cx="1030781" cy="1561667"/>
          </a:xfrm>
          <a:prstGeom prst="rect">
            <a:avLst/>
          </a:prstGeom>
        </p:spPr>
      </p:pic>
      <p:pic>
        <p:nvPicPr>
          <p:cNvPr id="19" name="Picture 6" descr="Image result for jesus on his thron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73860" y="5462810"/>
            <a:ext cx="2049108" cy="123647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14"/>
          <a:stretch>
            <a:fillRect/>
          </a:stretch>
        </p:blipFill>
        <p:spPr>
          <a:xfrm>
            <a:off x="6377605" y="2238375"/>
            <a:ext cx="2073329" cy="1379706"/>
          </a:xfrm>
          <a:prstGeom prst="rect">
            <a:avLst/>
          </a:prstGeom>
        </p:spPr>
      </p:pic>
    </p:spTree>
    <p:extLst>
      <p:ext uri="{BB962C8B-B14F-4D97-AF65-F5344CB8AC3E}">
        <p14:creationId xmlns:p14="http://schemas.microsoft.com/office/powerpoint/2010/main" val="3400723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Gideon illustrates deliverance by grace through faith (see Hebrews 11:32).</a:t>
            </a:r>
          </a:p>
        </p:txBody>
      </p:sp>
      <p:sp>
        <p:nvSpPr>
          <p:cNvPr id="3" name="Content Placeholder 2"/>
          <p:cNvSpPr>
            <a:spLocks noGrp="1"/>
          </p:cNvSpPr>
          <p:nvPr>
            <p:ph idx="1"/>
          </p:nvPr>
        </p:nvSpPr>
        <p:spPr/>
        <p:txBody>
          <a:bodyPr/>
          <a:lstStyle/>
          <a:p>
            <a:pPr marL="0" indent="0" algn="just">
              <a:buNone/>
            </a:pPr>
            <a:r>
              <a:rPr lang="en-US" dirty="0"/>
              <a:t>God did not want Israel to boast that they had saved themselves:</a:t>
            </a:r>
          </a:p>
          <a:p>
            <a:pPr marL="0" indent="0" algn="just">
              <a:buNone/>
            </a:pPr>
            <a:r>
              <a:rPr lang="en-US" b="1" u="sng" dirty="0">
                <a:effectLst>
                  <a:outerShdw blurRad="38100" dist="38100" dir="2700000" algn="tl">
                    <a:srgbClr val="000000">
                      <a:alpha val="43137"/>
                    </a:srgbClr>
                  </a:outerShdw>
                </a:effectLst>
              </a:rPr>
              <a:t>Judges 7:2</a:t>
            </a:r>
            <a:r>
              <a:rPr lang="en-US" dirty="0"/>
              <a:t>, And Jehovah said unto Gideon, The people that are with thee are too many for me to give the Midianites into their hand, lest Israel vaunt themselves against me, saying, Mine own hand hath saved me.</a:t>
            </a:r>
          </a:p>
          <a:p>
            <a:pPr marL="0" indent="0" algn="just">
              <a:buNone/>
            </a:pPr>
            <a:r>
              <a:rPr lang="en-US" dirty="0"/>
              <a:t>God said He delivered the people (v9,15). But the people still had to act (verses 3-7, and 16-25). Without obedience, they would never have been saved. But God designed their action so that it was clearly not sufficient to </a:t>
            </a:r>
            <a:r>
              <a:rPr lang="en-US" b="1" dirty="0">
                <a:effectLst>
                  <a:outerShdw blurRad="38100" dist="38100" dir="2700000" algn="tl">
                    <a:srgbClr val="000000">
                      <a:alpha val="43137"/>
                    </a:srgbClr>
                  </a:outerShdw>
                </a:effectLst>
              </a:rPr>
              <a:t>earn or deserve</a:t>
            </a:r>
            <a:r>
              <a:rPr lang="en-US" dirty="0"/>
              <a:t> deliverance. The action was simply a test of their faith.</a:t>
            </a:r>
          </a:p>
        </p:txBody>
      </p:sp>
    </p:spTree>
    <p:extLst>
      <p:ext uri="{BB962C8B-B14F-4D97-AF65-F5344CB8AC3E}">
        <p14:creationId xmlns:p14="http://schemas.microsoft.com/office/powerpoint/2010/main" val="1132440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rgbClr val="FF0000"/>
                </a:solidFill>
                <a:effectLst>
                  <a:outerShdw blurRad="38100" dist="38100" dir="2700000" algn="tl">
                    <a:srgbClr val="000000">
                      <a:alpha val="43137"/>
                    </a:srgbClr>
                  </a:outerShdw>
                </a:effectLst>
              </a:rPr>
              <a:t>Note the parallel to Ephesians 2:8-9…</a:t>
            </a:r>
          </a:p>
        </p:txBody>
      </p:sp>
      <p:sp>
        <p:nvSpPr>
          <p:cNvPr id="3" name="Content Placeholder 2"/>
          <p:cNvSpPr>
            <a:spLocks noGrp="1"/>
          </p:cNvSpPr>
          <p:nvPr>
            <p:ph idx="1"/>
          </p:nvPr>
        </p:nvSpPr>
        <p:spPr/>
        <p:txBody>
          <a:bodyPr>
            <a:normAutofit/>
          </a:bodyPr>
          <a:lstStyle/>
          <a:p>
            <a:pPr marL="0" indent="0" algn="just">
              <a:buNone/>
            </a:pPr>
            <a:r>
              <a:rPr lang="en-US" sz="4800" dirty="0"/>
              <a:t>In salvation from sin we cannot boast that we save ourselves or we deserve salvation. We are saved by grace through faith. But this nowhere disproves the need for obedience, any more than in Gideon's case.</a:t>
            </a:r>
          </a:p>
        </p:txBody>
      </p:sp>
    </p:spTree>
    <p:extLst>
      <p:ext uri="{BB962C8B-B14F-4D97-AF65-F5344CB8AC3E}">
        <p14:creationId xmlns:p14="http://schemas.microsoft.com/office/powerpoint/2010/main" val="36168771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800" b="1">
                <a:solidFill>
                  <a:srgbClr val="FF0000"/>
                </a:solidFill>
                <a:effectLst>
                  <a:outerShdw blurRad="38100" dist="38100" dir="2700000" algn="tl">
                    <a:srgbClr val="000000">
                      <a:alpha val="43137"/>
                    </a:srgbClr>
                  </a:outerShdw>
                </a:effectLst>
              </a:rPr>
              <a:t>The fall of Jericho in Joshua is also similar.</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10515600" cy="4351338"/>
          </a:xfrm>
        </p:spPr>
        <p:txBody>
          <a:bodyPr>
            <a:normAutofit lnSpcReduction="10000"/>
          </a:bodyPr>
          <a:lstStyle/>
          <a:p>
            <a:pPr marL="0" indent="0" algn="just">
              <a:buNone/>
            </a:pPr>
            <a:endParaRPr lang="en-US" sz="3600" dirty="0"/>
          </a:p>
          <a:p>
            <a:pPr marL="0" indent="0" algn="just">
              <a:buNone/>
            </a:pPr>
            <a:endParaRPr lang="en-US" sz="3600" dirty="0"/>
          </a:p>
          <a:p>
            <a:pPr marL="0" indent="0" algn="just">
              <a:buNone/>
            </a:pPr>
            <a:r>
              <a:rPr lang="en-US" sz="3600" dirty="0"/>
              <a:t>This too was an example of "faith," but Israel had to act to receive the blessing (Hebrews 11:30). Yet God said He gave Jericho to Israel.</a:t>
            </a:r>
          </a:p>
          <a:p>
            <a:pPr marL="0" indent="0" algn="just">
              <a:buNone/>
            </a:pPr>
            <a:r>
              <a:rPr lang="en-US" sz="3600" b="1" dirty="0">
                <a:effectLst>
                  <a:outerShdw blurRad="38100" dist="38100" dir="2700000" algn="tl">
                    <a:srgbClr val="000000">
                      <a:alpha val="43137"/>
                    </a:srgbClr>
                  </a:outerShdw>
                </a:effectLst>
              </a:rPr>
              <a:t>Joshua 6:2</a:t>
            </a:r>
            <a:r>
              <a:rPr lang="en-US" sz="3600" dirty="0"/>
              <a:t> – “And Jehovah said unto Joshua, See, </a:t>
            </a:r>
            <a:r>
              <a:rPr lang="en-US" sz="3600" b="1" dirty="0">
                <a:effectLst>
                  <a:outerShdw blurRad="38100" dist="38100" dir="2700000" algn="tl">
                    <a:srgbClr val="000000">
                      <a:alpha val="43137"/>
                    </a:srgbClr>
                  </a:outerShdw>
                </a:effectLst>
              </a:rPr>
              <a:t>I have given into thy hand</a:t>
            </a:r>
            <a:r>
              <a:rPr lang="en-US" sz="3600" dirty="0"/>
              <a:t> Jericho, and the king thereof, and the mighty men of valor.” </a:t>
            </a:r>
          </a:p>
        </p:txBody>
      </p:sp>
      <p:pic>
        <p:nvPicPr>
          <p:cNvPr id="5" name="Picture 4"/>
          <p:cNvPicPr>
            <a:picLocks noChangeAspect="1"/>
          </p:cNvPicPr>
          <p:nvPr/>
        </p:nvPicPr>
        <p:blipFill>
          <a:blip r:embed="rId2"/>
          <a:stretch>
            <a:fillRect/>
          </a:stretch>
        </p:blipFill>
        <p:spPr>
          <a:xfrm>
            <a:off x="838200" y="1492290"/>
            <a:ext cx="3352800" cy="1362075"/>
          </a:xfrm>
          <a:prstGeom prst="rect">
            <a:avLst/>
          </a:prstGeom>
        </p:spPr>
      </p:pic>
    </p:spTree>
    <p:extLst>
      <p:ext uri="{BB962C8B-B14F-4D97-AF65-F5344CB8AC3E}">
        <p14:creationId xmlns:p14="http://schemas.microsoft.com/office/powerpoint/2010/main" val="836442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800" b="1">
                <a:solidFill>
                  <a:srgbClr val="FF0000"/>
                </a:solidFill>
                <a:effectLst>
                  <a:outerShdw blurRad="38100" dist="38100" dir="2700000" algn="tl">
                    <a:srgbClr val="000000">
                      <a:alpha val="43137"/>
                    </a:srgbClr>
                  </a:outerShdw>
                </a:effectLst>
              </a:rPr>
              <a:t>The fall of Jericho in Joshua is also similar.</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10515600" cy="4351338"/>
          </a:xfrm>
        </p:spPr>
        <p:txBody>
          <a:bodyPr>
            <a:normAutofit/>
          </a:bodyPr>
          <a:lstStyle/>
          <a:p>
            <a:pPr marL="0" indent="0" algn="just">
              <a:buNone/>
            </a:pPr>
            <a:endParaRPr lang="en-US" sz="3600" dirty="0"/>
          </a:p>
          <a:p>
            <a:pPr marL="0" indent="0" algn="just">
              <a:buNone/>
            </a:pPr>
            <a:endParaRPr lang="en-US" sz="3600" dirty="0"/>
          </a:p>
          <a:p>
            <a:pPr marL="0" indent="0" algn="just">
              <a:buNone/>
            </a:pPr>
            <a:r>
              <a:rPr lang="en-US" sz="3600" dirty="0"/>
              <a:t>If a thing is a "gift," some say there is nothing to do to receive it. But God's gifts are often </a:t>
            </a:r>
            <a:r>
              <a:rPr lang="en-US" sz="3600" b="1" dirty="0">
                <a:effectLst>
                  <a:outerShdw blurRad="38100" dist="38100" dir="2700000" algn="tl">
                    <a:srgbClr val="000000">
                      <a:alpha val="43137"/>
                    </a:srgbClr>
                  </a:outerShdw>
                </a:effectLst>
              </a:rPr>
              <a:t>conditional</a:t>
            </a:r>
            <a:r>
              <a:rPr lang="en-US" sz="3600" dirty="0"/>
              <a:t>. We must act, but our actions are inadequate to </a:t>
            </a:r>
            <a:r>
              <a:rPr lang="en-US" sz="3600" b="1" dirty="0">
                <a:effectLst>
                  <a:outerShdw blurRad="38100" dist="38100" dir="2700000" algn="tl">
                    <a:srgbClr val="000000">
                      <a:alpha val="43137"/>
                    </a:srgbClr>
                  </a:outerShdw>
                </a:effectLst>
              </a:rPr>
              <a:t>earn or merit</a:t>
            </a:r>
            <a:r>
              <a:rPr lang="en-US" sz="3600" dirty="0"/>
              <a:t> the result.</a:t>
            </a:r>
          </a:p>
        </p:txBody>
      </p:sp>
      <p:pic>
        <p:nvPicPr>
          <p:cNvPr id="5" name="Picture 4"/>
          <p:cNvPicPr>
            <a:picLocks noChangeAspect="1"/>
          </p:cNvPicPr>
          <p:nvPr/>
        </p:nvPicPr>
        <p:blipFill>
          <a:blip r:embed="rId2"/>
          <a:stretch>
            <a:fillRect/>
          </a:stretch>
        </p:blipFill>
        <p:spPr>
          <a:xfrm>
            <a:off x="838200" y="1492290"/>
            <a:ext cx="3352800" cy="1362075"/>
          </a:xfrm>
          <a:prstGeom prst="rect">
            <a:avLst/>
          </a:prstGeom>
        </p:spPr>
      </p:pic>
    </p:spTree>
    <p:extLst>
      <p:ext uri="{BB962C8B-B14F-4D97-AF65-F5344CB8AC3E}">
        <p14:creationId xmlns:p14="http://schemas.microsoft.com/office/powerpoint/2010/main" val="30081368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US" sz="4800" b="1">
                <a:solidFill>
                  <a:srgbClr val="FF0000"/>
                </a:solidFill>
                <a:effectLst>
                  <a:outerShdw blurRad="38100" dist="38100" dir="2700000" algn="tl">
                    <a:srgbClr val="000000">
                      <a:alpha val="43137"/>
                    </a:srgbClr>
                  </a:outerShdw>
                </a:effectLst>
              </a:rPr>
              <a:t>The fall of Jericho in Joshua is also similar.</a:t>
            </a:r>
            <a:endParaRPr lang="en-US" sz="4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25625"/>
            <a:ext cx="10515600" cy="4351338"/>
          </a:xfrm>
        </p:spPr>
        <p:txBody>
          <a:bodyPr>
            <a:noAutofit/>
          </a:bodyPr>
          <a:lstStyle/>
          <a:p>
            <a:pPr marL="0" indent="0" algn="just">
              <a:buNone/>
            </a:pPr>
            <a:endParaRPr lang="en-US" sz="3200" dirty="0"/>
          </a:p>
          <a:p>
            <a:pPr marL="0" indent="0" algn="just">
              <a:buNone/>
            </a:pPr>
            <a:endParaRPr lang="en-US" sz="3200" dirty="0"/>
          </a:p>
          <a:p>
            <a:pPr marL="0" indent="0" algn="just">
              <a:buNone/>
            </a:pPr>
            <a:r>
              <a:rPr lang="en-US" dirty="0"/>
              <a:t>Israel received Jericho as a gift from God "</a:t>
            </a:r>
            <a:r>
              <a:rPr lang="en-US" b="1" dirty="0">
                <a:effectLst>
                  <a:outerShdw blurRad="38100" dist="38100" dir="2700000" algn="tl">
                    <a:srgbClr val="000000">
                      <a:alpha val="43137"/>
                    </a:srgbClr>
                  </a:outerShdw>
                </a:effectLst>
              </a:rPr>
              <a:t>by faith</a:t>
            </a:r>
            <a:r>
              <a:rPr lang="en-US" dirty="0"/>
              <a:t>," but they still had to obey to receive it. Likewise, Ephesians 2:8-9 says salvation is a gift from God "</a:t>
            </a:r>
            <a:r>
              <a:rPr lang="en-US" b="1" dirty="0">
                <a:effectLst>
                  <a:outerShdw blurRad="38100" dist="38100" dir="2700000" algn="tl">
                    <a:srgbClr val="000000">
                      <a:alpha val="43137"/>
                    </a:srgbClr>
                  </a:outerShdw>
                </a:effectLst>
              </a:rPr>
              <a:t>by faith</a:t>
            </a:r>
            <a:r>
              <a:rPr lang="en-US" dirty="0"/>
              <a:t>." This does not prove there is nothing to do. It just proves that our actions do not earn the gift, so we cannot boast.</a:t>
            </a:r>
          </a:p>
          <a:p>
            <a:pPr marL="0" indent="0" algn="just">
              <a:buNone/>
            </a:pPr>
            <a:endParaRPr lang="en-US" sz="1600" dirty="0"/>
          </a:p>
          <a:p>
            <a:pPr marL="0" indent="0" algn="ctr">
              <a:spcBef>
                <a:spcPts val="0"/>
              </a:spcBef>
              <a:buNone/>
            </a:pPr>
            <a:r>
              <a:rPr lang="en-US" sz="4000" b="1" dirty="0">
                <a:solidFill>
                  <a:srgbClr val="FF0000"/>
                </a:solidFill>
                <a:effectLst>
                  <a:outerShdw blurRad="38100" dist="38100" dir="2700000" algn="tl">
                    <a:srgbClr val="000000">
                      <a:alpha val="43137"/>
                    </a:srgbClr>
                  </a:outerShdw>
                </a:effectLst>
              </a:rPr>
              <a:t>Salvation by grace through faith does not exclude baptism. It </a:t>
            </a:r>
            <a:r>
              <a:rPr lang="en-US" sz="4000" b="1" u="sng" dirty="0">
                <a:solidFill>
                  <a:srgbClr val="FF0000"/>
                </a:solidFill>
                <a:effectLst>
                  <a:outerShdw blurRad="38100" dist="38100" dir="2700000" algn="tl">
                    <a:srgbClr val="000000">
                      <a:alpha val="43137"/>
                    </a:srgbClr>
                  </a:outerShdw>
                </a:effectLst>
              </a:rPr>
              <a:t>requires</a:t>
            </a:r>
            <a:r>
              <a:rPr lang="en-US" sz="4000" b="1" dirty="0">
                <a:solidFill>
                  <a:srgbClr val="FF0000"/>
                </a:solidFill>
                <a:effectLst>
                  <a:outerShdw blurRad="38100" dist="38100" dir="2700000" algn="tl">
                    <a:srgbClr val="000000">
                      <a:alpha val="43137"/>
                    </a:srgbClr>
                  </a:outerShdw>
                </a:effectLst>
              </a:rPr>
              <a:t> it!</a:t>
            </a:r>
          </a:p>
        </p:txBody>
      </p:sp>
      <p:pic>
        <p:nvPicPr>
          <p:cNvPr id="5" name="Picture 4"/>
          <p:cNvPicPr>
            <a:picLocks noChangeAspect="1"/>
          </p:cNvPicPr>
          <p:nvPr/>
        </p:nvPicPr>
        <p:blipFill>
          <a:blip r:embed="rId2"/>
          <a:stretch>
            <a:fillRect/>
          </a:stretch>
        </p:blipFill>
        <p:spPr>
          <a:xfrm>
            <a:off x="838200" y="1492290"/>
            <a:ext cx="3352800" cy="1362075"/>
          </a:xfrm>
          <a:prstGeom prst="rect">
            <a:avLst/>
          </a:prstGeom>
        </p:spPr>
      </p:pic>
    </p:spTree>
    <p:extLst>
      <p:ext uri="{BB962C8B-B14F-4D97-AF65-F5344CB8AC3E}">
        <p14:creationId xmlns:p14="http://schemas.microsoft.com/office/powerpoint/2010/main" val="2734869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Acts 22:16</a:t>
            </a:r>
          </a:p>
        </p:txBody>
      </p:sp>
      <p:sp>
        <p:nvSpPr>
          <p:cNvPr id="3" name="Content Placeholder 2"/>
          <p:cNvSpPr>
            <a:spLocks noGrp="1"/>
          </p:cNvSpPr>
          <p:nvPr>
            <p:ph idx="1"/>
          </p:nvPr>
        </p:nvSpPr>
        <p:spPr/>
        <p:txBody>
          <a:bodyPr>
            <a:normAutofit/>
          </a:bodyPr>
          <a:lstStyle/>
          <a:p>
            <a:pPr marL="0" indent="0" algn="just">
              <a:buNone/>
            </a:pPr>
            <a:r>
              <a:rPr lang="en-US" sz="4000" b="1" dirty="0">
                <a:effectLst>
                  <a:outerShdw blurRad="38100" dist="38100" dir="2700000" algn="tl">
                    <a:srgbClr val="000000">
                      <a:alpha val="43137"/>
                    </a:srgbClr>
                  </a:outerShdw>
                </a:effectLst>
              </a:rPr>
              <a:t>16</a:t>
            </a:r>
            <a:r>
              <a:rPr lang="en-US" sz="4000" dirty="0"/>
              <a:t> And now why </a:t>
            </a:r>
            <a:r>
              <a:rPr lang="en-US" sz="4000" dirty="0" err="1"/>
              <a:t>tarriest</a:t>
            </a:r>
            <a:r>
              <a:rPr lang="en-US" sz="4000" dirty="0"/>
              <a:t> thou? arise, and be baptized, and wash away thy sins, calling on his name.</a:t>
            </a:r>
          </a:p>
        </p:txBody>
      </p:sp>
    </p:spTree>
    <p:extLst>
      <p:ext uri="{BB962C8B-B14F-4D97-AF65-F5344CB8AC3E}">
        <p14:creationId xmlns:p14="http://schemas.microsoft.com/office/powerpoint/2010/main" val="10007314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The Conversion of Paul (Acts 22:16)</a:t>
            </a:r>
          </a:p>
        </p:txBody>
      </p:sp>
      <p:sp>
        <p:nvSpPr>
          <p:cNvPr id="3" name="Content Placeholder 2"/>
          <p:cNvSpPr>
            <a:spLocks noGrp="1"/>
          </p:cNvSpPr>
          <p:nvPr>
            <p:ph idx="1"/>
          </p:nvPr>
        </p:nvSpPr>
        <p:spPr/>
        <p:txBody>
          <a:bodyPr/>
          <a:lstStyle/>
          <a:p>
            <a:pPr algn="just"/>
            <a:r>
              <a:rPr lang="en-US" dirty="0"/>
              <a:t>This is the conversion of Paul, that apostle who preached so much about "salvation by faith." Surely, he knew whether salvation by faith includes or excludes baptism. What about his own conversion? Was baptism essential to his forgiveness?</a:t>
            </a:r>
          </a:p>
          <a:p>
            <a:pPr algn="just"/>
            <a:r>
              <a:rPr lang="en-US" dirty="0"/>
              <a:t>On the road to Damascus, he saw Jesus and believed in him (22:5-10). During the following three days, he was praying (9:11). If people are saved by "faith alone," then surely, he must have been saved. But was he?</a:t>
            </a:r>
          </a:p>
        </p:txBody>
      </p:sp>
    </p:spTree>
    <p:extLst>
      <p:ext uri="{BB962C8B-B14F-4D97-AF65-F5344CB8AC3E}">
        <p14:creationId xmlns:p14="http://schemas.microsoft.com/office/powerpoint/2010/main" val="3607984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effectLst>
                  <a:outerShdw blurRad="38100" dist="38100" dir="2700000" algn="tl">
                    <a:srgbClr val="000000">
                      <a:alpha val="43137"/>
                    </a:srgbClr>
                  </a:outerShdw>
                </a:effectLst>
              </a:rPr>
              <a:t>The Conversion of Paul (Acts 22:16)</a:t>
            </a:r>
          </a:p>
        </p:txBody>
      </p:sp>
      <p:sp>
        <p:nvSpPr>
          <p:cNvPr id="3" name="Content Placeholder 2"/>
          <p:cNvSpPr>
            <a:spLocks noGrp="1"/>
          </p:cNvSpPr>
          <p:nvPr>
            <p:ph idx="1"/>
          </p:nvPr>
        </p:nvSpPr>
        <p:spPr/>
        <p:txBody>
          <a:bodyPr/>
          <a:lstStyle/>
          <a:p>
            <a:pPr algn="just"/>
            <a:r>
              <a:rPr lang="en-US" dirty="0"/>
              <a:t>Jesus instructed Paul that, in the city he would be told all things that he must do (22:10; 9:6). What was he told? Ananias said to arise and be baptized and wash away his sins (22:16). If salvation is by "faith alone" before baptism, then Paul would have had no sins at this point. But he did have sins, and he remained in sin till he was baptized.</a:t>
            </a:r>
          </a:p>
          <a:p>
            <a:pPr algn="just"/>
            <a:r>
              <a:rPr lang="en-US" dirty="0"/>
              <a:t>The passage clearly places forgiveness, not </a:t>
            </a:r>
            <a:r>
              <a:rPr lang="en-US" b="1" dirty="0">
                <a:effectLst>
                  <a:outerShdw blurRad="38100" dist="38100" dir="2700000" algn="tl">
                    <a:srgbClr val="000000">
                      <a:alpha val="43137"/>
                    </a:srgbClr>
                  </a:outerShdw>
                </a:effectLst>
              </a:rPr>
              <a:t>before</a:t>
            </a:r>
            <a:r>
              <a:rPr lang="en-US" dirty="0"/>
              <a:t> baptism, but as a </a:t>
            </a:r>
            <a:r>
              <a:rPr lang="en-US" b="1" dirty="0">
                <a:effectLst>
                  <a:outerShdw blurRad="38100" dist="38100" dir="2700000" algn="tl">
                    <a:srgbClr val="000000">
                      <a:alpha val="43137"/>
                    </a:srgbClr>
                  </a:outerShdw>
                </a:effectLst>
              </a:rPr>
              <a:t>result</a:t>
            </a:r>
            <a:r>
              <a:rPr lang="en-US" dirty="0"/>
              <a:t> of it. Surely nothing Paul later taught should be taken to contradict what he himself did to be saved. He knew that salvation by faith </a:t>
            </a:r>
            <a:r>
              <a:rPr lang="en-US" b="1" dirty="0">
                <a:effectLst>
                  <a:outerShdw blurRad="38100" dist="38100" dir="2700000" algn="tl">
                    <a:srgbClr val="000000">
                      <a:alpha val="43137"/>
                    </a:srgbClr>
                  </a:outerShdw>
                </a:effectLst>
              </a:rPr>
              <a:t>includes and requires</a:t>
            </a:r>
            <a:r>
              <a:rPr lang="en-US" dirty="0"/>
              <a:t> baptism; it does not exclude it.</a:t>
            </a:r>
          </a:p>
        </p:txBody>
      </p:sp>
    </p:spTree>
    <p:extLst>
      <p:ext uri="{BB962C8B-B14F-4D97-AF65-F5344CB8AC3E}">
        <p14:creationId xmlns:p14="http://schemas.microsoft.com/office/powerpoint/2010/main" val="4206913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Mark 16:15-16</a:t>
            </a:r>
          </a:p>
        </p:txBody>
      </p:sp>
      <p:sp>
        <p:nvSpPr>
          <p:cNvPr id="3" name="Content Placeholder 2"/>
          <p:cNvSpPr>
            <a:spLocks noGrp="1"/>
          </p:cNvSpPr>
          <p:nvPr>
            <p:ph idx="1"/>
          </p:nvPr>
        </p:nvSpPr>
        <p:spPr/>
        <p:txBody>
          <a:bodyPr>
            <a:normAutofit/>
          </a:bodyPr>
          <a:lstStyle/>
          <a:p>
            <a:pPr marL="0" indent="0" algn="just">
              <a:buNone/>
            </a:pPr>
            <a:r>
              <a:rPr lang="en-US" sz="4000" b="1" dirty="0">
                <a:effectLst>
                  <a:outerShdw blurRad="38100" dist="38100" dir="2700000" algn="tl">
                    <a:srgbClr val="000000">
                      <a:alpha val="43137"/>
                    </a:srgbClr>
                  </a:outerShdw>
                </a:effectLst>
              </a:rPr>
              <a:t>15</a:t>
            </a:r>
            <a:r>
              <a:rPr lang="en-US" sz="4000" dirty="0"/>
              <a:t> And he said unto them, Go ye into all the world, and preach the gospel to the whole creation. </a:t>
            </a:r>
            <a:r>
              <a:rPr lang="en-US" sz="4000" b="1" dirty="0">
                <a:effectLst>
                  <a:outerShdw blurRad="38100" dist="38100" dir="2700000" algn="tl">
                    <a:srgbClr val="000000">
                      <a:alpha val="43137"/>
                    </a:srgbClr>
                  </a:outerShdw>
                </a:effectLst>
              </a:rPr>
              <a:t>16</a:t>
            </a:r>
            <a:r>
              <a:rPr lang="en-US" sz="4000" dirty="0"/>
              <a:t> He that believeth and is baptized shall be saved; but he that disbelieves shall be condemned.</a:t>
            </a:r>
          </a:p>
        </p:txBody>
      </p:sp>
    </p:spTree>
    <p:extLst>
      <p:ext uri="{BB962C8B-B14F-4D97-AF65-F5344CB8AC3E}">
        <p14:creationId xmlns:p14="http://schemas.microsoft.com/office/powerpoint/2010/main" val="3728369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rgbClr val="FF0000"/>
                </a:solidFill>
                <a:effectLst>
                  <a:outerShdw blurRad="38100" dist="38100" dir="2700000" algn="tl">
                    <a:srgbClr val="000000">
                      <a:alpha val="43137"/>
                    </a:srgbClr>
                  </a:outerShdw>
                </a:effectLst>
              </a:rPr>
              <a:t>The Argument…</a:t>
            </a:r>
          </a:p>
        </p:txBody>
      </p:sp>
      <p:sp>
        <p:nvSpPr>
          <p:cNvPr id="3" name="Content Placeholder 2"/>
          <p:cNvSpPr>
            <a:spLocks noGrp="1"/>
          </p:cNvSpPr>
          <p:nvPr>
            <p:ph idx="1"/>
          </p:nvPr>
        </p:nvSpPr>
        <p:spPr/>
        <p:txBody>
          <a:bodyPr>
            <a:normAutofit/>
          </a:bodyPr>
          <a:lstStyle/>
          <a:p>
            <a:pPr marL="0" indent="0" algn="just">
              <a:buNone/>
            </a:pPr>
            <a:r>
              <a:rPr lang="en-US" sz="4400" dirty="0"/>
              <a:t>Faith Only says:</a:t>
            </a:r>
          </a:p>
          <a:p>
            <a:pPr marL="0" indent="0" algn="just">
              <a:buNone/>
            </a:pPr>
            <a:r>
              <a:rPr lang="en-US" sz="4400" dirty="0"/>
              <a:t>He that believes is saved and may then be baptized. Jesus said: He that believes and is baptized shall be saved.</a:t>
            </a:r>
          </a:p>
        </p:txBody>
      </p:sp>
      <p:sp>
        <p:nvSpPr>
          <p:cNvPr id="4" name="TextBox 3"/>
          <p:cNvSpPr txBox="1"/>
          <p:nvPr/>
        </p:nvSpPr>
        <p:spPr>
          <a:xfrm>
            <a:off x="1782735" y="4563374"/>
            <a:ext cx="8626529" cy="1446550"/>
          </a:xfrm>
          <a:prstGeom prst="rect">
            <a:avLst/>
          </a:prstGeom>
          <a:noFill/>
        </p:spPr>
        <p:txBody>
          <a:bodyPr wrap="none" rtlCol="0">
            <a:spAutoFit/>
          </a:bodyPr>
          <a:lstStyle/>
          <a:p>
            <a:pPr algn="ctr"/>
            <a:r>
              <a:rPr lang="en-US" sz="4400" b="1" dirty="0">
                <a:solidFill>
                  <a:schemeClr val="accent1">
                    <a:lumMod val="75000"/>
                  </a:schemeClr>
                </a:solidFill>
              </a:rPr>
              <a:t>Note a comparison of two passages:</a:t>
            </a:r>
          </a:p>
          <a:p>
            <a:pPr algn="ctr"/>
            <a:r>
              <a:rPr lang="en-US" sz="4400" b="1" dirty="0">
                <a:solidFill>
                  <a:schemeClr val="accent1">
                    <a:lumMod val="75000"/>
                  </a:schemeClr>
                </a:solidFill>
              </a:rPr>
              <a:t>Romans 10:9 and Mark 16:16</a:t>
            </a:r>
          </a:p>
        </p:txBody>
      </p:sp>
    </p:spTree>
    <p:extLst>
      <p:ext uri="{BB962C8B-B14F-4D97-AF65-F5344CB8AC3E}">
        <p14:creationId xmlns:p14="http://schemas.microsoft.com/office/powerpoint/2010/main" val="16876864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3125</Words>
  <Application>Microsoft Office PowerPoint</Application>
  <PresentationFormat>Widescreen</PresentationFormat>
  <Paragraphs>186</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Calibri Light</vt:lpstr>
      <vt:lpstr>Office Theme</vt:lpstr>
      <vt:lpstr>Salvation by Faith Only? Obedient Faith &amp; the Necessity of Baptism</vt:lpstr>
      <vt:lpstr>The Question…</vt:lpstr>
      <vt:lpstr>God’s Word Gives the Answer…</vt:lpstr>
      <vt:lpstr>The Pattern for Our Lesson:</vt:lpstr>
      <vt:lpstr>Acts 22:16</vt:lpstr>
      <vt:lpstr>The Conversion of Paul (Acts 22:16)</vt:lpstr>
      <vt:lpstr>The Conversion of Paul (Acts 22:16)</vt:lpstr>
      <vt:lpstr>Mark 16:15-16</vt:lpstr>
      <vt:lpstr>The Argument…</vt:lpstr>
      <vt:lpstr>Comparison of Romans 10:9 &amp; Mark 16:16</vt:lpstr>
      <vt:lpstr>The Argument…</vt:lpstr>
      <vt:lpstr>The Reply…</vt:lpstr>
      <vt:lpstr>The Reply…</vt:lpstr>
      <vt:lpstr>The Reply…</vt:lpstr>
      <vt:lpstr>The Argument…</vt:lpstr>
      <vt:lpstr>The Reply…</vt:lpstr>
      <vt:lpstr>The Reply…</vt:lpstr>
      <vt:lpstr>Acts 2:38</vt:lpstr>
      <vt:lpstr>The Argument…</vt:lpstr>
      <vt:lpstr>The Reply…</vt:lpstr>
      <vt:lpstr>The Reply…</vt:lpstr>
      <vt:lpstr>The Reply…</vt:lpstr>
      <vt:lpstr>The Reply…</vt:lpstr>
      <vt:lpstr>Romans 6:3-4 &amp; Galatians 3:26-27 </vt:lpstr>
      <vt:lpstr>The Argument…</vt:lpstr>
      <vt:lpstr>The Reply…</vt:lpstr>
      <vt:lpstr>The Reply…</vt:lpstr>
      <vt:lpstr>The Reply…</vt:lpstr>
      <vt:lpstr>1 Peter 3:20-21</vt:lpstr>
      <vt:lpstr>Consider Noah and Naaman</vt:lpstr>
      <vt:lpstr>The Argument…</vt:lpstr>
      <vt:lpstr>The Argument…</vt:lpstr>
      <vt:lpstr>Consider the Comparison of Two Passages:</vt:lpstr>
      <vt:lpstr>Ephesians 2:4-9</vt:lpstr>
      <vt:lpstr>Colossians 2:12-13</vt:lpstr>
      <vt:lpstr>Both Passages Describe “Salvation by Grace Through Faith”</vt:lpstr>
      <vt:lpstr>Note the parallel between Ephesians 2 and Colossians 2…</vt:lpstr>
      <vt:lpstr>Colossians Adds Other Information…</vt:lpstr>
      <vt:lpstr>Salvation by faith INCLUDES obedience!</vt:lpstr>
      <vt:lpstr>Compare Romans 6:3-7</vt:lpstr>
      <vt:lpstr>Why is baptism such a fitting emblem?</vt:lpstr>
      <vt:lpstr>Gideon illustrates deliverance by grace through faith (see Hebrews 11:32).</vt:lpstr>
      <vt:lpstr>Note the parallel to Ephesians 2:8-9…</vt:lpstr>
      <vt:lpstr>The fall of Jericho in Joshua is also similar.</vt:lpstr>
      <vt:lpstr>The fall of Jericho in Joshua is also similar.</vt:lpstr>
      <vt:lpstr>The fall of Jericho in Joshua is also similar.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Pepper, Ken</dc:creator>
  <cp:lastModifiedBy>David Burris</cp:lastModifiedBy>
  <cp:revision>80</cp:revision>
  <cp:lastPrinted>2017-09-10T13:12:21Z</cp:lastPrinted>
  <dcterms:created xsi:type="dcterms:W3CDTF">2017-08-28T16:58:05Z</dcterms:created>
  <dcterms:modified xsi:type="dcterms:W3CDTF">2023-04-22T19:18:32Z</dcterms:modified>
</cp:coreProperties>
</file>