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 id="262" r:id="rId8"/>
    <p:sldId id="266" r:id="rId9"/>
    <p:sldId id="268" r:id="rId10"/>
    <p:sldId id="269" r:id="rId11"/>
    <p:sldId id="270" r:id="rId12"/>
    <p:sldId id="271" r:id="rId13"/>
    <p:sldId id="272" r:id="rId14"/>
    <p:sldId id="273" r:id="rId15"/>
    <p:sldId id="274" r:id="rId16"/>
    <p:sldId id="275" r:id="rId17"/>
    <p:sldId id="306" r:id="rId18"/>
    <p:sldId id="276" r:id="rId19"/>
    <p:sldId id="278" r:id="rId20"/>
    <p:sldId id="279" r:id="rId21"/>
    <p:sldId id="280" r:id="rId22"/>
    <p:sldId id="282" r:id="rId23"/>
    <p:sldId id="281" r:id="rId24"/>
    <p:sldId id="288" r:id="rId25"/>
    <p:sldId id="290" r:id="rId26"/>
    <p:sldId id="289" r:id="rId27"/>
    <p:sldId id="283" r:id="rId28"/>
    <p:sldId id="291" r:id="rId29"/>
    <p:sldId id="292" r:id="rId30"/>
    <p:sldId id="293" r:id="rId31"/>
    <p:sldId id="294" r:id="rId32"/>
    <p:sldId id="295" r:id="rId33"/>
    <p:sldId id="287" r:id="rId34"/>
    <p:sldId id="296" r:id="rId35"/>
    <p:sldId id="297" r:id="rId36"/>
    <p:sldId id="298" r:id="rId37"/>
    <p:sldId id="299" r:id="rId38"/>
    <p:sldId id="300" r:id="rId39"/>
    <p:sldId id="301" r:id="rId40"/>
    <p:sldId id="305" r:id="rId41"/>
    <p:sldId id="302" r:id="rId42"/>
    <p:sldId id="303" r:id="rId43"/>
    <p:sldId id="304" r:id="rId44"/>
    <p:sldId id="284" r:id="rId45"/>
    <p:sldId id="307"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4" r:id="rId60"/>
    <p:sldId id="325" r:id="rId61"/>
    <p:sldId id="326" r:id="rId62"/>
    <p:sldId id="327" r:id="rId63"/>
    <p:sldId id="328" r:id="rId64"/>
    <p:sldId id="329" r:id="rId65"/>
    <p:sldId id="309"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3D1"/>
    <a:srgbClr val="A3ABCD"/>
    <a:srgbClr val="566990"/>
    <a:srgbClr val="8082AC"/>
    <a:srgbClr val="7782B7"/>
    <a:srgbClr val="EDB3A9"/>
    <a:srgbClr val="EFB8A9"/>
    <a:srgbClr val="FF9999"/>
    <a:srgbClr val="FFCC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6370" autoAdjust="0"/>
  </p:normalViewPr>
  <p:slideViewPr>
    <p:cSldViewPr snapToGrid="0">
      <p:cViewPr varScale="1">
        <p:scale>
          <a:sx n="110" d="100"/>
          <a:sy n="110" d="100"/>
        </p:scale>
        <p:origin x="57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26C867-C566-42BC-8D4B-537E8F31936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399241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6C867-C566-42BC-8D4B-537E8F31936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263185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6C867-C566-42BC-8D4B-537E8F31936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167320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6C867-C566-42BC-8D4B-537E8F31936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136412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26C867-C566-42BC-8D4B-537E8F31936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199181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26C867-C566-42BC-8D4B-537E8F31936A}"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2560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26C867-C566-42BC-8D4B-537E8F31936A}"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23734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26C867-C566-42BC-8D4B-537E8F31936A}"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91810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6C867-C566-42BC-8D4B-537E8F31936A}"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417806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26C867-C566-42BC-8D4B-537E8F31936A}"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53486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26C867-C566-42BC-8D4B-537E8F31936A}"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07635-4B5B-4CFD-BF11-8F358A1C9408}" type="slidenum">
              <a:rPr lang="en-US" smtClean="0"/>
              <a:t>‹#›</a:t>
            </a:fld>
            <a:endParaRPr lang="en-US"/>
          </a:p>
        </p:txBody>
      </p:sp>
    </p:spTree>
    <p:extLst>
      <p:ext uri="{BB962C8B-B14F-4D97-AF65-F5344CB8AC3E}">
        <p14:creationId xmlns:p14="http://schemas.microsoft.com/office/powerpoint/2010/main" val="63825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6C867-C566-42BC-8D4B-537E8F31936A}" type="datetimeFigureOut">
              <a:rPr lang="en-US" smtClean="0"/>
              <a:t>4/22/2023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07635-4B5B-4CFD-BF11-8F358A1C9408}" type="slidenum">
              <a:rPr lang="en-US" smtClean="0"/>
              <a:t>‹#›</a:t>
            </a:fld>
            <a:endParaRPr lang="en-US"/>
          </a:p>
        </p:txBody>
      </p:sp>
    </p:spTree>
    <p:extLst>
      <p:ext uri="{BB962C8B-B14F-4D97-AF65-F5344CB8AC3E}">
        <p14:creationId xmlns:p14="http://schemas.microsoft.com/office/powerpoint/2010/main" val="2738155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75359" y="354812"/>
            <a:ext cx="10058401" cy="6063405"/>
          </a:xfrm>
          <a:prstGeom prst="rect">
            <a:avLst/>
          </a:prstGeom>
        </p:spPr>
      </p:pic>
      <p:sp>
        <p:nvSpPr>
          <p:cNvPr id="11" name="TextBox 10"/>
          <p:cNvSpPr txBox="1"/>
          <p:nvPr/>
        </p:nvSpPr>
        <p:spPr>
          <a:xfrm>
            <a:off x="3727743" y="3275547"/>
            <a:ext cx="902811" cy="523220"/>
          </a:xfrm>
          <a:prstGeom prst="rect">
            <a:avLst/>
          </a:prstGeom>
          <a:noFill/>
        </p:spPr>
        <p:txBody>
          <a:bodyPr wrap="none" rtlCol="0">
            <a:spAutoFit/>
          </a:bodyPr>
          <a:lstStyle/>
          <a:p>
            <a:r>
              <a:rPr lang="en-US" sz="2800" dirty="0"/>
              <a:t>Faith</a:t>
            </a:r>
          </a:p>
        </p:txBody>
      </p:sp>
      <p:sp>
        <p:nvSpPr>
          <p:cNvPr id="12" name="TextBox 11"/>
          <p:cNvSpPr txBox="1"/>
          <p:nvPr/>
        </p:nvSpPr>
        <p:spPr>
          <a:xfrm>
            <a:off x="7561633" y="3275547"/>
            <a:ext cx="1757212" cy="523220"/>
          </a:xfrm>
          <a:prstGeom prst="rect">
            <a:avLst/>
          </a:prstGeom>
          <a:noFill/>
        </p:spPr>
        <p:txBody>
          <a:bodyPr wrap="none" rtlCol="0">
            <a:spAutoFit/>
          </a:bodyPr>
          <a:lstStyle/>
          <a:p>
            <a:r>
              <a:rPr lang="en-US" sz="2800" dirty="0"/>
              <a:t>Obedience</a:t>
            </a:r>
          </a:p>
        </p:txBody>
      </p:sp>
      <p:sp>
        <p:nvSpPr>
          <p:cNvPr id="13" name="TextBox 12"/>
          <p:cNvSpPr txBox="1"/>
          <p:nvPr/>
        </p:nvSpPr>
        <p:spPr>
          <a:xfrm>
            <a:off x="5633714" y="3060847"/>
            <a:ext cx="1543884" cy="954107"/>
          </a:xfrm>
          <a:prstGeom prst="rect">
            <a:avLst/>
          </a:prstGeom>
          <a:noFill/>
        </p:spPr>
        <p:txBody>
          <a:bodyPr wrap="none" rtlCol="0">
            <a:spAutoFit/>
          </a:bodyPr>
          <a:lstStyle/>
          <a:p>
            <a:pPr algn="ctr"/>
            <a:r>
              <a:rPr lang="en-US" sz="2800" dirty="0"/>
              <a:t>Obedient</a:t>
            </a:r>
          </a:p>
          <a:p>
            <a:pPr algn="ctr"/>
            <a:r>
              <a:rPr lang="en-US" sz="2800" dirty="0"/>
              <a:t>Faith</a:t>
            </a:r>
          </a:p>
        </p:txBody>
      </p:sp>
      <p:sp>
        <p:nvSpPr>
          <p:cNvPr id="2" name="Title 1"/>
          <p:cNvSpPr>
            <a:spLocks noGrp="1"/>
          </p:cNvSpPr>
          <p:nvPr>
            <p:ph type="ctrTitle"/>
          </p:nvPr>
        </p:nvSpPr>
        <p:spPr>
          <a:xfrm>
            <a:off x="1814512" y="354812"/>
            <a:ext cx="8243888" cy="2418276"/>
          </a:xfrm>
        </p:spPr>
        <p:txBody>
          <a:bodyPr anchor="t"/>
          <a:lstStyle/>
          <a:p>
            <a:r>
              <a:rPr lang="en-US" b="1" dirty="0">
                <a:solidFill>
                  <a:srgbClr val="FF0000"/>
                </a:solidFill>
                <a:effectLst>
                  <a:outerShdw blurRad="38100" dist="38100" dir="2700000" algn="tl">
                    <a:srgbClr val="000000">
                      <a:alpha val="43137"/>
                    </a:srgbClr>
                  </a:outerShdw>
                </a:effectLst>
              </a:rPr>
              <a:t>Salvation by Faith </a:t>
            </a:r>
            <a:r>
              <a:rPr lang="en-US" b="1" u="sng" dirty="0">
                <a:solidFill>
                  <a:srgbClr val="FF0000"/>
                </a:solidFill>
                <a:effectLst>
                  <a:outerShdw blurRad="38100" dist="38100" dir="2700000" algn="tl">
                    <a:srgbClr val="000000">
                      <a:alpha val="43137"/>
                    </a:srgbClr>
                  </a:outerShdw>
                </a:effectLst>
              </a:rPr>
              <a:t>Only</a:t>
            </a:r>
            <a:r>
              <a:rPr lang="en-US" b="1" dirty="0">
                <a:solidFill>
                  <a:srgbClr val="FF0000"/>
                </a:solidFill>
                <a:effectLst>
                  <a:outerShdw blurRad="38100" dist="38100" dir="2700000" algn="tl">
                    <a:srgbClr val="000000">
                      <a:alpha val="43137"/>
                    </a:srgbClr>
                  </a:outerShdw>
                </a:effectLst>
              </a:rPr>
              <a:t>?</a:t>
            </a:r>
          </a:p>
        </p:txBody>
      </p:sp>
      <p:sp>
        <p:nvSpPr>
          <p:cNvPr id="3" name="Rectangle 2">
            <a:extLst>
              <a:ext uri="{FF2B5EF4-FFF2-40B4-BE49-F238E27FC236}">
                <a16:creationId xmlns:a16="http://schemas.microsoft.com/office/drawing/2014/main" id="{2298A532-5CA9-7993-0DE8-950244CD9A18}"/>
              </a:ext>
            </a:extLst>
          </p:cNvPr>
          <p:cNvSpPr/>
          <p:nvPr/>
        </p:nvSpPr>
        <p:spPr>
          <a:xfrm>
            <a:off x="2847703" y="5425440"/>
            <a:ext cx="6365966"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by Dr. Ken Pepper</a:t>
            </a:r>
            <a:r>
              <a:rPr lang="en-US" sz="5400" b="1" dirty="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5733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effectLst>
                  <a:outerShdw blurRad="38100" dist="38100" dir="2700000" algn="tl">
                    <a:srgbClr val="000000">
                      <a:alpha val="43137"/>
                    </a:srgbClr>
                  </a:outerShdw>
                </a:effectLst>
              </a:rPr>
              <a:t>Faith is essential to salvation…</a:t>
            </a:r>
            <a:endParaRPr lang="en-US" sz="6000" dirty="0"/>
          </a:p>
        </p:txBody>
      </p:sp>
      <p:sp>
        <p:nvSpPr>
          <p:cNvPr id="3" name="Content Placeholder 2"/>
          <p:cNvSpPr>
            <a:spLocks noGrp="1"/>
          </p:cNvSpPr>
          <p:nvPr>
            <p:ph sz="half" idx="1"/>
          </p:nvPr>
        </p:nvSpPr>
        <p:spPr>
          <a:solidFill>
            <a:schemeClr val="accent6">
              <a:lumMod val="40000"/>
              <a:lumOff val="60000"/>
            </a:schemeClr>
          </a:solidFill>
          <a:ln>
            <a:solidFill>
              <a:schemeClr val="accent6">
                <a:lumMod val="75000"/>
              </a:schemeClr>
            </a:solidFill>
          </a:ln>
        </p:spPr>
        <p:txBody>
          <a:bodyPr>
            <a:normAutofit/>
          </a:bodyPr>
          <a:lstStyle/>
          <a:p>
            <a:r>
              <a:rPr lang="en-US" sz="4000" b="1" dirty="0"/>
              <a:t>See also</a:t>
            </a:r>
            <a:r>
              <a:rPr lang="en-US" sz="4000" dirty="0"/>
              <a:t>:</a:t>
            </a:r>
          </a:p>
          <a:p>
            <a:pPr indent="0">
              <a:buNone/>
            </a:pPr>
            <a:r>
              <a:rPr lang="en-US" sz="4000" dirty="0"/>
              <a:t>Acts 16:31; 10:43; 15:9; 13:39; John 8:24; 3:36; 5:24; 6:40; 20:30,31; Romans 3:22-28; 4:3,16</a:t>
            </a:r>
          </a:p>
        </p:txBody>
      </p:sp>
      <p:sp>
        <p:nvSpPr>
          <p:cNvPr id="4" name="Content Placeholder 3"/>
          <p:cNvSpPr>
            <a:spLocks noGrp="1"/>
          </p:cNvSpPr>
          <p:nvPr>
            <p:ph sz="half" idx="2"/>
          </p:nvPr>
        </p:nvSpPr>
        <p:spPr>
          <a:solidFill>
            <a:schemeClr val="accent4">
              <a:lumMod val="40000"/>
              <a:lumOff val="60000"/>
            </a:schemeClr>
          </a:solidFill>
          <a:ln>
            <a:solidFill>
              <a:schemeClr val="accent2">
                <a:lumMod val="60000"/>
                <a:lumOff val="40000"/>
              </a:schemeClr>
            </a:solidFill>
          </a:ln>
        </p:spPr>
        <p:txBody>
          <a:bodyPr>
            <a:normAutofit/>
          </a:bodyPr>
          <a:lstStyle/>
          <a:p>
            <a:pPr marL="0" indent="0">
              <a:buNone/>
            </a:pPr>
            <a:r>
              <a:rPr lang="en-US" sz="4400" dirty="0"/>
              <a:t>We conclude that faith is essential to salvation, and without faith no man can be saved!</a:t>
            </a:r>
          </a:p>
        </p:txBody>
      </p:sp>
    </p:spTree>
    <p:extLst>
      <p:ext uri="{BB962C8B-B14F-4D97-AF65-F5344CB8AC3E}">
        <p14:creationId xmlns:p14="http://schemas.microsoft.com/office/powerpoint/2010/main" val="401211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But no passage says we are saved by </a:t>
            </a:r>
            <a:r>
              <a:rPr lang="en-US" sz="6000" b="1" u="sng" dirty="0">
                <a:solidFill>
                  <a:srgbClr val="FF0000"/>
                </a:solidFill>
                <a:effectLst>
                  <a:outerShdw blurRad="38100" dist="38100" dir="2700000" algn="tl">
                    <a:srgbClr val="000000">
                      <a:alpha val="43137"/>
                    </a:srgbClr>
                  </a:outerShdw>
                </a:effectLst>
              </a:rPr>
              <a:t>faith alone</a:t>
            </a:r>
            <a:r>
              <a:rPr lang="en-US" sz="6000" b="1" dirty="0">
                <a:solidFill>
                  <a:srgbClr val="FF0000"/>
                </a:solidFill>
                <a:effectLst>
                  <a:outerShdw blurRad="38100" dist="38100" dir="2700000" algn="tl">
                    <a:srgbClr val="000000">
                      <a:alpha val="43137"/>
                    </a:srgbClr>
                  </a:outerShdw>
                </a:effectLst>
              </a:rPr>
              <a:t>!</a:t>
            </a:r>
            <a:endParaRPr lang="en-US" sz="6000" dirty="0"/>
          </a:p>
        </p:txBody>
      </p:sp>
      <p:sp>
        <p:nvSpPr>
          <p:cNvPr id="6" name="Content Placeholder 5"/>
          <p:cNvSpPr>
            <a:spLocks noGrp="1"/>
          </p:cNvSpPr>
          <p:nvPr>
            <p:ph sz="half" idx="1"/>
          </p:nvPr>
        </p:nvSpPr>
        <p:spPr>
          <a:xfrm>
            <a:off x="838199" y="1825625"/>
            <a:ext cx="10239375" cy="4351338"/>
          </a:xfrm>
        </p:spPr>
        <p:txBody>
          <a:bodyPr>
            <a:noAutofit/>
          </a:bodyPr>
          <a:lstStyle/>
          <a:p>
            <a:pPr marL="0" indent="0" algn="just">
              <a:buNone/>
            </a:pPr>
            <a:r>
              <a:rPr lang="en-US" sz="3200" dirty="0"/>
              <a:t>We are told that verses like those above prove that faith is necessary but not baptism, since faith is mentioned but baptism is not. But which passage says we are saved by "faith only," or that faith is the sole condition for salvation, or that we are saved without baptism or without obedience? None of them so state. They teach we are saved by faith, but they do not teach we are saved by faith alone without obedience.</a:t>
            </a:r>
          </a:p>
        </p:txBody>
      </p:sp>
    </p:spTree>
    <p:extLst>
      <p:ext uri="{BB962C8B-B14F-4D97-AF65-F5344CB8AC3E}">
        <p14:creationId xmlns:p14="http://schemas.microsoft.com/office/powerpoint/2010/main" val="162453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But no passage says we are saved by </a:t>
            </a:r>
            <a:r>
              <a:rPr lang="en-US" sz="6000" b="1" u="sng" dirty="0">
                <a:solidFill>
                  <a:srgbClr val="FF0000"/>
                </a:solidFill>
                <a:effectLst>
                  <a:outerShdw blurRad="38100" dist="38100" dir="2700000" algn="tl">
                    <a:srgbClr val="000000">
                      <a:alpha val="43137"/>
                    </a:srgbClr>
                  </a:outerShdw>
                </a:effectLst>
              </a:rPr>
              <a:t>faith alone</a:t>
            </a:r>
            <a:r>
              <a:rPr lang="en-US" sz="6000" b="1" dirty="0">
                <a:solidFill>
                  <a:srgbClr val="FF0000"/>
                </a:solidFill>
                <a:effectLst>
                  <a:outerShdw blurRad="38100" dist="38100" dir="2700000" algn="tl">
                    <a:srgbClr val="000000">
                      <a:alpha val="43137"/>
                    </a:srgbClr>
                  </a:outerShdw>
                </a:effectLst>
              </a:rPr>
              <a:t>!</a:t>
            </a:r>
            <a:endParaRPr lang="en-US" sz="6000" dirty="0"/>
          </a:p>
        </p:txBody>
      </p:sp>
      <p:sp>
        <p:nvSpPr>
          <p:cNvPr id="6" name="Content Placeholder 5"/>
          <p:cNvSpPr>
            <a:spLocks noGrp="1"/>
          </p:cNvSpPr>
          <p:nvPr>
            <p:ph sz="half" idx="1"/>
          </p:nvPr>
        </p:nvSpPr>
        <p:spPr>
          <a:xfrm>
            <a:off x="838199" y="1825625"/>
            <a:ext cx="10239375" cy="4351338"/>
          </a:xfrm>
        </p:spPr>
        <p:txBody>
          <a:bodyPr>
            <a:noAutofit/>
          </a:bodyPr>
          <a:lstStyle/>
          <a:p>
            <a:pPr marL="0" indent="0" algn="just">
              <a:buNone/>
            </a:pPr>
            <a:r>
              <a:rPr lang="en-US" sz="3200" dirty="0"/>
              <a:t>By the same reasoning, many verses mention faith but do not mention repentance or confession. Shall we conclude these too are unnecessary? Someone says, "It's just understood that, to have saving faith, you must repent and confess." Yes, but how do you understand this? We know repentance and confession are essential, because other passages say so. But if there are also other verses that say baptism is essential, should we not likewise recognize the necessity of baptism?</a:t>
            </a:r>
          </a:p>
        </p:txBody>
      </p:sp>
    </p:spTree>
    <p:extLst>
      <p:ext uri="{BB962C8B-B14F-4D97-AF65-F5344CB8AC3E}">
        <p14:creationId xmlns:p14="http://schemas.microsoft.com/office/powerpoint/2010/main" val="40243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But no passage says we are saved by </a:t>
            </a:r>
            <a:r>
              <a:rPr lang="en-US" sz="6000" b="1" u="sng" dirty="0">
                <a:solidFill>
                  <a:srgbClr val="FF0000"/>
                </a:solidFill>
                <a:effectLst>
                  <a:outerShdw blurRad="38100" dist="38100" dir="2700000" algn="tl">
                    <a:srgbClr val="000000">
                      <a:alpha val="43137"/>
                    </a:srgbClr>
                  </a:outerShdw>
                </a:effectLst>
              </a:rPr>
              <a:t>faith alone</a:t>
            </a:r>
            <a:r>
              <a:rPr lang="en-US" sz="6000" b="1" dirty="0">
                <a:solidFill>
                  <a:srgbClr val="FF0000"/>
                </a:solidFill>
                <a:effectLst>
                  <a:outerShdw blurRad="38100" dist="38100" dir="2700000" algn="tl">
                    <a:srgbClr val="000000">
                      <a:alpha val="43137"/>
                    </a:srgbClr>
                  </a:outerShdw>
                </a:effectLst>
              </a:rPr>
              <a:t>!</a:t>
            </a:r>
            <a:endParaRPr lang="en-US" sz="6000" dirty="0"/>
          </a:p>
        </p:txBody>
      </p:sp>
      <p:sp>
        <p:nvSpPr>
          <p:cNvPr id="6" name="Content Placeholder 5"/>
          <p:cNvSpPr>
            <a:spLocks noGrp="1"/>
          </p:cNvSpPr>
          <p:nvPr>
            <p:ph sz="half" idx="1"/>
          </p:nvPr>
        </p:nvSpPr>
        <p:spPr>
          <a:xfrm>
            <a:off x="838199" y="1825625"/>
            <a:ext cx="10239375" cy="4351338"/>
          </a:xfrm>
        </p:spPr>
        <p:txBody>
          <a:bodyPr>
            <a:noAutofit/>
          </a:bodyPr>
          <a:lstStyle/>
          <a:p>
            <a:pPr marL="0" indent="0" algn="just">
              <a:buNone/>
            </a:pPr>
            <a:r>
              <a:rPr lang="en-US" sz="3200" dirty="0"/>
              <a:t>We will soon see that many things are essential to salvation. People misuse Scripture when they conclude some things are essential because some verses mention them, but they ignore other verses that say other things are essential.</a:t>
            </a:r>
          </a:p>
        </p:txBody>
      </p:sp>
    </p:spTree>
    <p:extLst>
      <p:ext uri="{BB962C8B-B14F-4D97-AF65-F5344CB8AC3E}">
        <p14:creationId xmlns:p14="http://schemas.microsoft.com/office/powerpoint/2010/main" val="314840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Other verses show that, by itself, inward faith will not save!</a:t>
            </a:r>
            <a:endParaRPr lang="en-US" sz="6000" dirty="0"/>
          </a:p>
        </p:txBody>
      </p:sp>
      <p:sp>
        <p:nvSpPr>
          <p:cNvPr id="8" name="Content Placeholder 2"/>
          <p:cNvSpPr>
            <a:spLocks noGrp="1"/>
          </p:cNvSpPr>
          <p:nvPr>
            <p:ph sz="half" idx="1"/>
          </p:nvPr>
        </p:nvSpPr>
        <p:spPr>
          <a:xfrm>
            <a:off x="838200" y="1825625"/>
            <a:ext cx="5181600" cy="4351338"/>
          </a:xfrm>
          <a:solidFill>
            <a:schemeClr val="accent6">
              <a:lumMod val="40000"/>
              <a:lumOff val="60000"/>
            </a:schemeClr>
          </a:solidFill>
          <a:ln>
            <a:solidFill>
              <a:schemeClr val="accent6">
                <a:lumMod val="75000"/>
              </a:schemeClr>
            </a:solidFill>
          </a:ln>
        </p:spPr>
        <p:txBody>
          <a:bodyPr>
            <a:normAutofit/>
          </a:bodyPr>
          <a:lstStyle/>
          <a:p>
            <a:r>
              <a:rPr lang="en-US" sz="4000" b="1" dirty="0"/>
              <a:t>John 12:42-43</a:t>
            </a:r>
            <a:endParaRPr lang="en-US" sz="4000" dirty="0"/>
          </a:p>
        </p:txBody>
      </p:sp>
      <p:sp>
        <p:nvSpPr>
          <p:cNvPr id="9" name="Content Placeholder 3"/>
          <p:cNvSpPr>
            <a:spLocks noGrp="1"/>
          </p:cNvSpPr>
          <p:nvPr>
            <p:ph sz="half" idx="2"/>
          </p:nvPr>
        </p:nvSpPr>
        <p:spPr>
          <a:xfrm>
            <a:off x="6172200" y="1825625"/>
            <a:ext cx="5181600" cy="4351338"/>
          </a:xfrm>
          <a:solidFill>
            <a:schemeClr val="accent4">
              <a:lumMod val="40000"/>
              <a:lumOff val="60000"/>
            </a:schemeClr>
          </a:solidFill>
          <a:ln>
            <a:solidFill>
              <a:schemeClr val="accent2">
                <a:lumMod val="60000"/>
                <a:lumOff val="40000"/>
              </a:schemeClr>
            </a:solidFill>
          </a:ln>
        </p:spPr>
        <p:txBody>
          <a:bodyPr>
            <a:normAutofit fontScale="85000" lnSpcReduction="20000"/>
          </a:bodyPr>
          <a:lstStyle/>
          <a:p>
            <a:pPr marL="0" indent="0" algn="just">
              <a:buNone/>
            </a:pPr>
            <a:r>
              <a:rPr lang="en-US" sz="4400" b="1" dirty="0"/>
              <a:t>42</a:t>
            </a:r>
            <a:r>
              <a:rPr lang="en-US" sz="4400" dirty="0"/>
              <a:t> Nevertheless many even of the authorities believed in him, but for fear of the Pharisees they did not confess it, lest they should be put out of the synagogue: </a:t>
            </a:r>
            <a:r>
              <a:rPr lang="en-US" sz="4400" b="1" dirty="0"/>
              <a:t>43</a:t>
            </a:r>
            <a:r>
              <a:rPr lang="en-US" sz="4400" dirty="0"/>
              <a:t> for they loved the praise of men more than the praise of God.</a:t>
            </a:r>
          </a:p>
        </p:txBody>
      </p:sp>
      <p:pic>
        <p:nvPicPr>
          <p:cNvPr id="10" name="Picture 9"/>
          <p:cNvPicPr>
            <a:picLocks noChangeAspect="1"/>
          </p:cNvPicPr>
          <p:nvPr/>
        </p:nvPicPr>
        <p:blipFill>
          <a:blip r:embed="rId2"/>
          <a:stretch>
            <a:fillRect/>
          </a:stretch>
        </p:blipFill>
        <p:spPr>
          <a:xfrm>
            <a:off x="4733925" y="1825625"/>
            <a:ext cx="1285875" cy="3929062"/>
          </a:xfrm>
          <a:prstGeom prst="rect">
            <a:avLst/>
          </a:prstGeom>
        </p:spPr>
      </p:pic>
      <p:sp>
        <p:nvSpPr>
          <p:cNvPr id="11" name="TextBox 10"/>
          <p:cNvSpPr txBox="1"/>
          <p:nvPr/>
        </p:nvSpPr>
        <p:spPr>
          <a:xfrm>
            <a:off x="4912959" y="3466990"/>
            <a:ext cx="1106841" cy="646331"/>
          </a:xfrm>
          <a:prstGeom prst="rect">
            <a:avLst/>
          </a:prstGeom>
          <a:noFill/>
        </p:spPr>
        <p:txBody>
          <a:bodyPr wrap="none" rtlCol="0">
            <a:spAutoFit/>
          </a:bodyPr>
          <a:lstStyle/>
          <a:p>
            <a:r>
              <a:rPr lang="en-US" sz="3600" dirty="0">
                <a:solidFill>
                  <a:schemeClr val="accent6">
                    <a:lumMod val="60000"/>
                    <a:lumOff val="40000"/>
                  </a:schemeClr>
                </a:solidFill>
              </a:rPr>
              <a:t>Faith</a:t>
            </a:r>
          </a:p>
        </p:txBody>
      </p:sp>
      <p:sp>
        <p:nvSpPr>
          <p:cNvPr id="12" name="TextBox 11"/>
          <p:cNvSpPr txBox="1"/>
          <p:nvPr/>
        </p:nvSpPr>
        <p:spPr>
          <a:xfrm>
            <a:off x="1104900" y="2635993"/>
            <a:ext cx="3965445" cy="3293209"/>
          </a:xfrm>
          <a:prstGeom prst="rect">
            <a:avLst/>
          </a:prstGeom>
          <a:noFill/>
        </p:spPr>
        <p:txBody>
          <a:bodyPr wrap="none" rtlCol="0">
            <a:spAutoFit/>
          </a:bodyPr>
          <a:lstStyle/>
          <a:p>
            <a:r>
              <a:rPr lang="en-US" sz="2400" dirty="0"/>
              <a:t>People “believed” in Jesus but</a:t>
            </a:r>
          </a:p>
          <a:p>
            <a:r>
              <a:rPr lang="en-US" sz="2400" dirty="0"/>
              <a:t>would not confess Him,</a:t>
            </a:r>
          </a:p>
          <a:p>
            <a:r>
              <a:rPr lang="en-US" sz="2400" dirty="0"/>
              <a:t>because they loved the</a:t>
            </a:r>
          </a:p>
          <a:p>
            <a:r>
              <a:rPr lang="en-US" sz="2400" dirty="0"/>
              <a:t>praises of men more than</a:t>
            </a:r>
          </a:p>
          <a:p>
            <a:r>
              <a:rPr lang="en-US" sz="2400" dirty="0"/>
              <a:t>the praises of God.</a:t>
            </a:r>
          </a:p>
          <a:p>
            <a:endParaRPr lang="en-US" sz="2400" dirty="0"/>
          </a:p>
          <a:p>
            <a:endParaRPr lang="en-US" sz="2400" dirty="0"/>
          </a:p>
          <a:p>
            <a:r>
              <a:rPr lang="en-US" sz="4000" b="1" dirty="0">
                <a:solidFill>
                  <a:srgbClr val="FF0000"/>
                </a:solidFill>
                <a:effectLst>
                  <a:outerShdw blurRad="38100" dist="38100" dir="2700000" algn="tl">
                    <a:srgbClr val="000000">
                      <a:alpha val="43137"/>
                    </a:srgbClr>
                  </a:outerShdw>
                </a:effectLst>
              </a:rPr>
              <a:t>Were they saved?</a:t>
            </a:r>
          </a:p>
        </p:txBody>
      </p:sp>
    </p:spTree>
    <p:extLst>
      <p:ext uri="{BB962C8B-B14F-4D97-AF65-F5344CB8AC3E}">
        <p14:creationId xmlns:p14="http://schemas.microsoft.com/office/powerpoint/2010/main" val="426638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Other verses show that, by itself, inward faith will not save!</a:t>
            </a:r>
            <a:endParaRPr lang="en-US" sz="6000" dirty="0"/>
          </a:p>
        </p:txBody>
      </p:sp>
      <p:sp>
        <p:nvSpPr>
          <p:cNvPr id="8" name="Content Placeholder 2"/>
          <p:cNvSpPr>
            <a:spLocks noGrp="1"/>
          </p:cNvSpPr>
          <p:nvPr>
            <p:ph sz="half" idx="1"/>
          </p:nvPr>
        </p:nvSpPr>
        <p:spPr>
          <a:xfrm>
            <a:off x="838200" y="1825625"/>
            <a:ext cx="5181600" cy="4351338"/>
          </a:xfrm>
          <a:solidFill>
            <a:schemeClr val="accent6">
              <a:lumMod val="40000"/>
              <a:lumOff val="60000"/>
            </a:schemeClr>
          </a:solidFill>
          <a:ln>
            <a:solidFill>
              <a:schemeClr val="accent6">
                <a:lumMod val="75000"/>
              </a:schemeClr>
            </a:solidFill>
          </a:ln>
        </p:spPr>
        <p:txBody>
          <a:bodyPr>
            <a:normAutofit/>
          </a:bodyPr>
          <a:lstStyle/>
          <a:p>
            <a:r>
              <a:rPr lang="en-US" sz="4000" b="1" dirty="0"/>
              <a:t>James 2:19-20</a:t>
            </a:r>
            <a:endParaRPr lang="en-US" sz="4000" dirty="0"/>
          </a:p>
        </p:txBody>
      </p:sp>
      <p:sp>
        <p:nvSpPr>
          <p:cNvPr id="9" name="Content Placeholder 3"/>
          <p:cNvSpPr>
            <a:spLocks noGrp="1"/>
          </p:cNvSpPr>
          <p:nvPr>
            <p:ph sz="half" idx="2"/>
          </p:nvPr>
        </p:nvSpPr>
        <p:spPr>
          <a:xfrm>
            <a:off x="6172200" y="1825625"/>
            <a:ext cx="5181600" cy="4351338"/>
          </a:xfrm>
          <a:solidFill>
            <a:schemeClr val="accent4">
              <a:lumMod val="40000"/>
              <a:lumOff val="60000"/>
            </a:schemeClr>
          </a:solidFill>
          <a:ln>
            <a:solidFill>
              <a:schemeClr val="accent2">
                <a:lumMod val="60000"/>
                <a:lumOff val="40000"/>
              </a:schemeClr>
            </a:solidFill>
          </a:ln>
        </p:spPr>
        <p:txBody>
          <a:bodyPr>
            <a:noAutofit/>
          </a:bodyPr>
          <a:lstStyle/>
          <a:p>
            <a:pPr marL="0" indent="0" algn="just">
              <a:buNone/>
            </a:pPr>
            <a:r>
              <a:rPr lang="en-US" sz="3600" b="1" dirty="0"/>
              <a:t>19 </a:t>
            </a:r>
            <a:r>
              <a:rPr lang="en-US" sz="3600" dirty="0"/>
              <a:t>You believe that God is one; you do well. Even the demons believe — and shudder. </a:t>
            </a:r>
            <a:r>
              <a:rPr lang="en-US" sz="3600" b="1" dirty="0"/>
              <a:t>20 </a:t>
            </a:r>
            <a:r>
              <a:rPr lang="en-US" sz="3600" dirty="0"/>
              <a:t>Do you want to be shown, you shallow man, that faith apart from works is barren?</a:t>
            </a:r>
          </a:p>
        </p:txBody>
      </p:sp>
      <p:pic>
        <p:nvPicPr>
          <p:cNvPr id="6" name="Picture 5"/>
          <p:cNvPicPr>
            <a:picLocks noChangeAspect="1"/>
          </p:cNvPicPr>
          <p:nvPr/>
        </p:nvPicPr>
        <p:blipFill>
          <a:blip r:embed="rId2"/>
          <a:stretch>
            <a:fillRect/>
          </a:stretch>
        </p:blipFill>
        <p:spPr>
          <a:xfrm>
            <a:off x="4733925" y="1825625"/>
            <a:ext cx="1285875" cy="3929062"/>
          </a:xfrm>
          <a:prstGeom prst="rect">
            <a:avLst/>
          </a:prstGeom>
        </p:spPr>
      </p:pic>
      <p:sp>
        <p:nvSpPr>
          <p:cNvPr id="7" name="TextBox 6"/>
          <p:cNvSpPr txBox="1"/>
          <p:nvPr/>
        </p:nvSpPr>
        <p:spPr>
          <a:xfrm>
            <a:off x="4912959" y="3466990"/>
            <a:ext cx="1106841" cy="646331"/>
          </a:xfrm>
          <a:prstGeom prst="rect">
            <a:avLst/>
          </a:prstGeom>
          <a:noFill/>
        </p:spPr>
        <p:txBody>
          <a:bodyPr wrap="none" rtlCol="0">
            <a:spAutoFit/>
          </a:bodyPr>
          <a:lstStyle/>
          <a:p>
            <a:r>
              <a:rPr lang="en-US" sz="3600" dirty="0">
                <a:solidFill>
                  <a:schemeClr val="accent6">
                    <a:lumMod val="60000"/>
                    <a:lumOff val="40000"/>
                  </a:schemeClr>
                </a:solidFill>
              </a:rPr>
              <a:t>Faith</a:t>
            </a:r>
          </a:p>
        </p:txBody>
      </p:sp>
      <p:sp>
        <p:nvSpPr>
          <p:cNvPr id="10" name="TextBox 9"/>
          <p:cNvSpPr txBox="1"/>
          <p:nvPr/>
        </p:nvSpPr>
        <p:spPr>
          <a:xfrm>
            <a:off x="1188812" y="2724021"/>
            <a:ext cx="3571747" cy="3170099"/>
          </a:xfrm>
          <a:prstGeom prst="rect">
            <a:avLst/>
          </a:prstGeom>
          <a:noFill/>
        </p:spPr>
        <p:txBody>
          <a:bodyPr wrap="none" rtlCol="0">
            <a:spAutoFit/>
          </a:bodyPr>
          <a:lstStyle/>
          <a:p>
            <a:r>
              <a:rPr lang="en-US" sz="4000" dirty="0"/>
              <a:t>Even devils</a:t>
            </a:r>
          </a:p>
          <a:p>
            <a:r>
              <a:rPr lang="en-US" sz="4000" dirty="0"/>
              <a:t>believe…</a:t>
            </a:r>
          </a:p>
          <a:p>
            <a:endParaRPr lang="en-US" sz="4000" dirty="0"/>
          </a:p>
          <a:p>
            <a:endParaRPr lang="en-US" sz="4000" dirty="0"/>
          </a:p>
          <a:p>
            <a:r>
              <a:rPr lang="en-US" sz="4000" b="1" dirty="0">
                <a:solidFill>
                  <a:srgbClr val="FF0000"/>
                </a:solidFill>
                <a:effectLst>
                  <a:outerShdw blurRad="38100" dist="38100" dir="2700000" algn="tl">
                    <a:srgbClr val="000000">
                      <a:alpha val="43137"/>
                    </a:srgbClr>
                  </a:outerShdw>
                </a:effectLst>
              </a:rPr>
              <a:t>Are they saved?</a:t>
            </a:r>
          </a:p>
        </p:txBody>
      </p:sp>
    </p:spTree>
    <p:extLst>
      <p:ext uri="{BB962C8B-B14F-4D97-AF65-F5344CB8AC3E}">
        <p14:creationId xmlns:p14="http://schemas.microsoft.com/office/powerpoint/2010/main" val="263216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Other verses show that, by itself, inward faith will not save!</a:t>
            </a:r>
            <a:endParaRPr lang="en-US" sz="6000" dirty="0"/>
          </a:p>
        </p:txBody>
      </p:sp>
      <p:sp>
        <p:nvSpPr>
          <p:cNvPr id="8" name="Content Placeholder 2"/>
          <p:cNvSpPr>
            <a:spLocks noGrp="1"/>
          </p:cNvSpPr>
          <p:nvPr>
            <p:ph sz="half" idx="1"/>
          </p:nvPr>
        </p:nvSpPr>
        <p:spPr>
          <a:xfrm>
            <a:off x="838200" y="1825625"/>
            <a:ext cx="5181600" cy="4351338"/>
          </a:xfrm>
          <a:solidFill>
            <a:schemeClr val="accent6">
              <a:lumMod val="40000"/>
              <a:lumOff val="60000"/>
            </a:schemeClr>
          </a:solidFill>
          <a:ln>
            <a:solidFill>
              <a:schemeClr val="accent6">
                <a:lumMod val="75000"/>
              </a:schemeClr>
            </a:solidFill>
          </a:ln>
        </p:spPr>
        <p:txBody>
          <a:bodyPr>
            <a:normAutofit/>
          </a:bodyPr>
          <a:lstStyle/>
          <a:p>
            <a:r>
              <a:rPr lang="en-US" sz="4000" b="1" dirty="0"/>
              <a:t>James 2:14-24</a:t>
            </a:r>
            <a:endParaRPr lang="en-US" sz="4000" dirty="0"/>
          </a:p>
        </p:txBody>
      </p:sp>
      <p:sp>
        <p:nvSpPr>
          <p:cNvPr id="9" name="Content Placeholder 3"/>
          <p:cNvSpPr>
            <a:spLocks noGrp="1"/>
          </p:cNvSpPr>
          <p:nvPr>
            <p:ph sz="half" idx="2"/>
          </p:nvPr>
        </p:nvSpPr>
        <p:spPr>
          <a:xfrm>
            <a:off x="6172200" y="1825625"/>
            <a:ext cx="5181600" cy="4351338"/>
          </a:xfrm>
          <a:solidFill>
            <a:schemeClr val="accent4">
              <a:lumMod val="40000"/>
              <a:lumOff val="60000"/>
            </a:schemeClr>
          </a:solidFill>
          <a:ln>
            <a:solidFill>
              <a:schemeClr val="accent2">
                <a:lumMod val="60000"/>
                <a:lumOff val="40000"/>
              </a:schemeClr>
            </a:solidFill>
          </a:ln>
        </p:spPr>
        <p:txBody>
          <a:bodyPr>
            <a:normAutofit fontScale="62500" lnSpcReduction="20000"/>
          </a:bodyPr>
          <a:lstStyle/>
          <a:p>
            <a:pPr marL="0" indent="0" algn="just">
              <a:buNone/>
            </a:pPr>
            <a:r>
              <a:rPr lang="en-US" sz="4400" b="1" dirty="0"/>
              <a:t>14</a:t>
            </a:r>
            <a:r>
              <a:rPr lang="en-US" sz="4400" dirty="0"/>
              <a:t> What does it profit, my brethren, if a man says he has faith but has not works? Can his faith save him? </a:t>
            </a:r>
            <a:r>
              <a:rPr lang="en-US" sz="4400" b="1" dirty="0"/>
              <a:t>15</a:t>
            </a:r>
            <a:r>
              <a:rPr lang="en-US" sz="4400" dirty="0"/>
              <a:t> If a brother or sister is ill-clad and in lack of daily food, </a:t>
            </a:r>
            <a:r>
              <a:rPr lang="en-US" sz="4400" b="1" dirty="0"/>
              <a:t>16</a:t>
            </a:r>
            <a:r>
              <a:rPr lang="en-US" sz="4400" dirty="0"/>
              <a:t> and one of you says to them, “Go in peace, be warmed and filled,” without giving them the things needed for the body, what does it profit? </a:t>
            </a:r>
            <a:r>
              <a:rPr lang="en-US" sz="4400" b="1" dirty="0"/>
              <a:t>17</a:t>
            </a:r>
            <a:r>
              <a:rPr lang="en-US" sz="4400" dirty="0"/>
              <a:t> So faith by itself, if it has no works, is dead.</a:t>
            </a:r>
          </a:p>
          <a:p>
            <a:pPr marL="0" indent="0" algn="just">
              <a:buNone/>
            </a:pPr>
            <a:endParaRPr lang="en-US" sz="4400" dirty="0"/>
          </a:p>
        </p:txBody>
      </p:sp>
      <p:pic>
        <p:nvPicPr>
          <p:cNvPr id="6" name="Picture 5"/>
          <p:cNvPicPr>
            <a:picLocks noChangeAspect="1"/>
          </p:cNvPicPr>
          <p:nvPr/>
        </p:nvPicPr>
        <p:blipFill>
          <a:blip r:embed="rId2"/>
          <a:stretch>
            <a:fillRect/>
          </a:stretch>
        </p:blipFill>
        <p:spPr>
          <a:xfrm>
            <a:off x="4733925" y="1825625"/>
            <a:ext cx="1285875" cy="3929062"/>
          </a:xfrm>
          <a:prstGeom prst="rect">
            <a:avLst/>
          </a:prstGeom>
        </p:spPr>
      </p:pic>
      <p:sp>
        <p:nvSpPr>
          <p:cNvPr id="7" name="TextBox 6"/>
          <p:cNvSpPr txBox="1"/>
          <p:nvPr/>
        </p:nvSpPr>
        <p:spPr>
          <a:xfrm>
            <a:off x="4912959" y="3466990"/>
            <a:ext cx="1106841" cy="646331"/>
          </a:xfrm>
          <a:prstGeom prst="rect">
            <a:avLst/>
          </a:prstGeom>
          <a:noFill/>
        </p:spPr>
        <p:txBody>
          <a:bodyPr wrap="none" rtlCol="0">
            <a:spAutoFit/>
          </a:bodyPr>
          <a:lstStyle/>
          <a:p>
            <a:r>
              <a:rPr lang="en-US" sz="3600" dirty="0">
                <a:solidFill>
                  <a:schemeClr val="accent6">
                    <a:lumMod val="60000"/>
                    <a:lumOff val="40000"/>
                  </a:schemeClr>
                </a:solidFill>
              </a:rPr>
              <a:t>Faith</a:t>
            </a:r>
          </a:p>
        </p:txBody>
      </p:sp>
      <p:sp>
        <p:nvSpPr>
          <p:cNvPr id="11" name="TextBox 10"/>
          <p:cNvSpPr txBox="1"/>
          <p:nvPr/>
        </p:nvSpPr>
        <p:spPr>
          <a:xfrm>
            <a:off x="1858453" y="3085971"/>
            <a:ext cx="2785955" cy="1754326"/>
          </a:xfrm>
          <a:prstGeom prst="rect">
            <a:avLst/>
          </a:prstGeom>
          <a:noFill/>
        </p:spPr>
        <p:txBody>
          <a:bodyPr wrap="none" rtlCol="0">
            <a:spAutoFit/>
          </a:bodyPr>
          <a:lstStyle/>
          <a:p>
            <a:r>
              <a:rPr lang="en-US" sz="3600" dirty="0"/>
              <a:t>Can faith save</a:t>
            </a:r>
          </a:p>
          <a:p>
            <a:r>
              <a:rPr lang="en-US" sz="3600" dirty="0"/>
              <a:t>Without</a:t>
            </a:r>
          </a:p>
          <a:p>
            <a:r>
              <a:rPr lang="en-US" sz="3600" dirty="0"/>
              <a:t>obedience?</a:t>
            </a:r>
            <a:endParaRPr lang="en-US" sz="3200" dirty="0"/>
          </a:p>
        </p:txBody>
      </p:sp>
    </p:spTree>
    <p:extLst>
      <p:ext uri="{BB962C8B-B14F-4D97-AF65-F5344CB8AC3E}">
        <p14:creationId xmlns:p14="http://schemas.microsoft.com/office/powerpoint/2010/main" val="1585265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Other verses show that, by itself, inward faith will not save!</a:t>
            </a:r>
            <a:endParaRPr lang="en-US" sz="6000" dirty="0"/>
          </a:p>
        </p:txBody>
      </p:sp>
      <p:sp>
        <p:nvSpPr>
          <p:cNvPr id="8" name="Content Placeholder 2"/>
          <p:cNvSpPr>
            <a:spLocks noGrp="1"/>
          </p:cNvSpPr>
          <p:nvPr>
            <p:ph sz="half" idx="1"/>
          </p:nvPr>
        </p:nvSpPr>
        <p:spPr>
          <a:xfrm>
            <a:off x="838200" y="1825625"/>
            <a:ext cx="5181600" cy="4351338"/>
          </a:xfrm>
          <a:solidFill>
            <a:schemeClr val="accent6">
              <a:lumMod val="40000"/>
              <a:lumOff val="60000"/>
            </a:schemeClr>
          </a:solidFill>
          <a:ln>
            <a:solidFill>
              <a:schemeClr val="accent6">
                <a:lumMod val="75000"/>
              </a:schemeClr>
            </a:solidFill>
          </a:ln>
        </p:spPr>
        <p:txBody>
          <a:bodyPr>
            <a:normAutofit/>
          </a:bodyPr>
          <a:lstStyle/>
          <a:p>
            <a:r>
              <a:rPr lang="en-US" sz="4000" b="1" dirty="0"/>
              <a:t>James 2:14-24</a:t>
            </a:r>
          </a:p>
          <a:p>
            <a:pPr marL="0" indent="0">
              <a:buNone/>
            </a:pPr>
            <a:r>
              <a:rPr lang="en-US" sz="4000" b="1" dirty="0"/>
              <a:t>  (cont’d)</a:t>
            </a:r>
            <a:endParaRPr lang="en-US" sz="4000" dirty="0"/>
          </a:p>
        </p:txBody>
      </p:sp>
      <p:sp>
        <p:nvSpPr>
          <p:cNvPr id="9" name="Content Placeholder 3"/>
          <p:cNvSpPr>
            <a:spLocks noGrp="1"/>
          </p:cNvSpPr>
          <p:nvPr>
            <p:ph sz="half" idx="2"/>
          </p:nvPr>
        </p:nvSpPr>
        <p:spPr>
          <a:xfrm>
            <a:off x="6172200" y="1825625"/>
            <a:ext cx="5181600" cy="4351338"/>
          </a:xfrm>
          <a:solidFill>
            <a:schemeClr val="accent4">
              <a:lumMod val="40000"/>
              <a:lumOff val="60000"/>
            </a:schemeClr>
          </a:solidFill>
          <a:ln>
            <a:solidFill>
              <a:schemeClr val="accent2">
                <a:lumMod val="60000"/>
                <a:lumOff val="40000"/>
              </a:schemeClr>
            </a:solidFill>
          </a:ln>
        </p:spPr>
        <p:txBody>
          <a:bodyPr>
            <a:normAutofit fontScale="62500" lnSpcReduction="20000"/>
          </a:bodyPr>
          <a:lstStyle/>
          <a:p>
            <a:pPr marL="0" indent="0" algn="just">
              <a:buNone/>
            </a:pPr>
            <a:r>
              <a:rPr lang="en-US" sz="4400" b="1" dirty="0"/>
              <a:t>18</a:t>
            </a:r>
            <a:r>
              <a:rPr lang="en-US" sz="4400" dirty="0"/>
              <a:t> But some one will say, “You have faith and I have works.” Show me your faith apart from your works, and I by my works will show you my faith. </a:t>
            </a:r>
            <a:r>
              <a:rPr lang="en-US" sz="4400" b="1" dirty="0"/>
              <a:t>19</a:t>
            </a:r>
            <a:r>
              <a:rPr lang="en-US" sz="4400" dirty="0"/>
              <a:t> You believe that God is one; you do well. Even the demons believe — and shudder. </a:t>
            </a:r>
            <a:r>
              <a:rPr lang="en-US" sz="4400" b="1" dirty="0"/>
              <a:t>20</a:t>
            </a:r>
            <a:r>
              <a:rPr lang="en-US" sz="4400" dirty="0"/>
              <a:t> Do you want to be shown, you shallow man, that faith apart from works is barren? </a:t>
            </a:r>
            <a:r>
              <a:rPr lang="en-US" sz="4400" b="1" dirty="0"/>
              <a:t>21</a:t>
            </a:r>
            <a:r>
              <a:rPr lang="en-US" sz="4400" dirty="0"/>
              <a:t> Was not Abraham our father justified by works, when he offered his son Isaac upon the altar? </a:t>
            </a:r>
          </a:p>
        </p:txBody>
      </p:sp>
      <p:pic>
        <p:nvPicPr>
          <p:cNvPr id="6" name="Picture 5"/>
          <p:cNvPicPr>
            <a:picLocks noChangeAspect="1"/>
          </p:cNvPicPr>
          <p:nvPr/>
        </p:nvPicPr>
        <p:blipFill>
          <a:blip r:embed="rId2"/>
          <a:stretch>
            <a:fillRect/>
          </a:stretch>
        </p:blipFill>
        <p:spPr>
          <a:xfrm>
            <a:off x="4733925" y="1825625"/>
            <a:ext cx="1285875" cy="3929062"/>
          </a:xfrm>
          <a:prstGeom prst="rect">
            <a:avLst/>
          </a:prstGeom>
        </p:spPr>
      </p:pic>
      <p:sp>
        <p:nvSpPr>
          <p:cNvPr id="7" name="TextBox 6"/>
          <p:cNvSpPr txBox="1"/>
          <p:nvPr/>
        </p:nvSpPr>
        <p:spPr>
          <a:xfrm>
            <a:off x="4912959" y="3466990"/>
            <a:ext cx="1106841" cy="646331"/>
          </a:xfrm>
          <a:prstGeom prst="rect">
            <a:avLst/>
          </a:prstGeom>
          <a:noFill/>
        </p:spPr>
        <p:txBody>
          <a:bodyPr wrap="none" rtlCol="0">
            <a:spAutoFit/>
          </a:bodyPr>
          <a:lstStyle/>
          <a:p>
            <a:r>
              <a:rPr lang="en-US" sz="3600" dirty="0">
                <a:solidFill>
                  <a:schemeClr val="accent6">
                    <a:lumMod val="60000"/>
                    <a:lumOff val="40000"/>
                  </a:schemeClr>
                </a:solidFill>
              </a:rPr>
              <a:t>Faith</a:t>
            </a:r>
          </a:p>
        </p:txBody>
      </p:sp>
      <p:sp>
        <p:nvSpPr>
          <p:cNvPr id="10" name="TextBox 9"/>
          <p:cNvSpPr txBox="1"/>
          <p:nvPr/>
        </p:nvSpPr>
        <p:spPr>
          <a:xfrm>
            <a:off x="1858453" y="3085971"/>
            <a:ext cx="2785955" cy="1754326"/>
          </a:xfrm>
          <a:prstGeom prst="rect">
            <a:avLst/>
          </a:prstGeom>
          <a:noFill/>
        </p:spPr>
        <p:txBody>
          <a:bodyPr wrap="none" rtlCol="0">
            <a:spAutoFit/>
          </a:bodyPr>
          <a:lstStyle/>
          <a:p>
            <a:r>
              <a:rPr lang="en-US" sz="3600" dirty="0"/>
              <a:t>Can faith save</a:t>
            </a:r>
          </a:p>
          <a:p>
            <a:r>
              <a:rPr lang="en-US" sz="3600" dirty="0"/>
              <a:t>Without</a:t>
            </a:r>
          </a:p>
          <a:p>
            <a:r>
              <a:rPr lang="en-US" sz="3600" dirty="0"/>
              <a:t>obedience?</a:t>
            </a:r>
            <a:endParaRPr lang="en-US" sz="3200" dirty="0"/>
          </a:p>
        </p:txBody>
      </p:sp>
    </p:spTree>
    <p:extLst>
      <p:ext uri="{BB962C8B-B14F-4D97-AF65-F5344CB8AC3E}">
        <p14:creationId xmlns:p14="http://schemas.microsoft.com/office/powerpoint/2010/main" val="93282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Other verses show that, by itself, inward faith will not save!</a:t>
            </a:r>
            <a:endParaRPr lang="en-US" sz="6000" dirty="0"/>
          </a:p>
        </p:txBody>
      </p:sp>
      <p:sp>
        <p:nvSpPr>
          <p:cNvPr id="8" name="Content Placeholder 2"/>
          <p:cNvSpPr>
            <a:spLocks noGrp="1"/>
          </p:cNvSpPr>
          <p:nvPr>
            <p:ph sz="half" idx="1"/>
          </p:nvPr>
        </p:nvSpPr>
        <p:spPr>
          <a:xfrm>
            <a:off x="838200" y="1825625"/>
            <a:ext cx="5181600" cy="4351338"/>
          </a:xfrm>
          <a:solidFill>
            <a:schemeClr val="accent6">
              <a:lumMod val="40000"/>
              <a:lumOff val="60000"/>
            </a:schemeClr>
          </a:solidFill>
          <a:ln>
            <a:solidFill>
              <a:schemeClr val="accent6">
                <a:lumMod val="75000"/>
              </a:schemeClr>
            </a:solidFill>
          </a:ln>
        </p:spPr>
        <p:txBody>
          <a:bodyPr>
            <a:normAutofit/>
          </a:bodyPr>
          <a:lstStyle/>
          <a:p>
            <a:r>
              <a:rPr lang="en-US" sz="4000" b="1" dirty="0"/>
              <a:t>James 2:14-24</a:t>
            </a:r>
          </a:p>
          <a:p>
            <a:pPr marL="0" indent="0">
              <a:buNone/>
            </a:pPr>
            <a:r>
              <a:rPr lang="en-US" sz="4000" b="1" dirty="0"/>
              <a:t>  (cont’d)</a:t>
            </a:r>
            <a:endParaRPr lang="en-US" sz="4000" dirty="0"/>
          </a:p>
        </p:txBody>
      </p:sp>
      <p:sp>
        <p:nvSpPr>
          <p:cNvPr id="9" name="Content Placeholder 3"/>
          <p:cNvSpPr>
            <a:spLocks noGrp="1"/>
          </p:cNvSpPr>
          <p:nvPr>
            <p:ph sz="half" idx="2"/>
          </p:nvPr>
        </p:nvSpPr>
        <p:spPr>
          <a:xfrm>
            <a:off x="6172200" y="1825625"/>
            <a:ext cx="5181600" cy="4351338"/>
          </a:xfrm>
          <a:solidFill>
            <a:schemeClr val="accent4">
              <a:lumMod val="40000"/>
              <a:lumOff val="60000"/>
            </a:schemeClr>
          </a:solidFill>
          <a:ln>
            <a:solidFill>
              <a:schemeClr val="accent2">
                <a:lumMod val="60000"/>
                <a:lumOff val="40000"/>
              </a:schemeClr>
            </a:solidFill>
          </a:ln>
        </p:spPr>
        <p:txBody>
          <a:bodyPr>
            <a:normAutofit fontScale="70000" lnSpcReduction="20000"/>
          </a:bodyPr>
          <a:lstStyle/>
          <a:p>
            <a:pPr marL="0" indent="0" algn="just">
              <a:buNone/>
            </a:pPr>
            <a:r>
              <a:rPr lang="en-US" sz="4400" b="1" dirty="0"/>
              <a:t>22</a:t>
            </a:r>
            <a:r>
              <a:rPr lang="en-US" sz="4400" dirty="0"/>
              <a:t> You see that faith was active along with his works, and faith was completed by works, </a:t>
            </a:r>
            <a:r>
              <a:rPr lang="en-US" sz="4400" b="1" dirty="0"/>
              <a:t>23</a:t>
            </a:r>
            <a:r>
              <a:rPr lang="en-US" sz="4400" dirty="0"/>
              <a:t> and the scripture was fulfilled which says, “Abraham believed God, and it was reckoned to him as righteousness”; and he was called the friend of God. </a:t>
            </a:r>
            <a:r>
              <a:rPr lang="en-US" sz="4400" b="1" dirty="0"/>
              <a:t>24</a:t>
            </a:r>
            <a:r>
              <a:rPr lang="en-US" sz="4400" dirty="0"/>
              <a:t> You see that a man is justified by works and not by faith alone.</a:t>
            </a:r>
          </a:p>
        </p:txBody>
      </p:sp>
      <p:pic>
        <p:nvPicPr>
          <p:cNvPr id="6" name="Picture 5"/>
          <p:cNvPicPr>
            <a:picLocks noChangeAspect="1"/>
          </p:cNvPicPr>
          <p:nvPr/>
        </p:nvPicPr>
        <p:blipFill>
          <a:blip r:embed="rId2"/>
          <a:stretch>
            <a:fillRect/>
          </a:stretch>
        </p:blipFill>
        <p:spPr>
          <a:xfrm>
            <a:off x="4733925" y="1825625"/>
            <a:ext cx="1285875" cy="3929062"/>
          </a:xfrm>
          <a:prstGeom prst="rect">
            <a:avLst/>
          </a:prstGeom>
        </p:spPr>
      </p:pic>
      <p:sp>
        <p:nvSpPr>
          <p:cNvPr id="7" name="TextBox 6"/>
          <p:cNvSpPr txBox="1"/>
          <p:nvPr/>
        </p:nvSpPr>
        <p:spPr>
          <a:xfrm>
            <a:off x="4912959" y="3466990"/>
            <a:ext cx="1106841" cy="646331"/>
          </a:xfrm>
          <a:prstGeom prst="rect">
            <a:avLst/>
          </a:prstGeom>
          <a:noFill/>
        </p:spPr>
        <p:txBody>
          <a:bodyPr wrap="none" rtlCol="0">
            <a:spAutoFit/>
          </a:bodyPr>
          <a:lstStyle/>
          <a:p>
            <a:r>
              <a:rPr lang="en-US" sz="3600" dirty="0">
                <a:solidFill>
                  <a:schemeClr val="accent6">
                    <a:lumMod val="60000"/>
                    <a:lumOff val="40000"/>
                  </a:schemeClr>
                </a:solidFill>
              </a:rPr>
              <a:t>Faith</a:t>
            </a:r>
          </a:p>
        </p:txBody>
      </p:sp>
      <p:sp>
        <p:nvSpPr>
          <p:cNvPr id="10" name="TextBox 9"/>
          <p:cNvSpPr txBox="1"/>
          <p:nvPr/>
        </p:nvSpPr>
        <p:spPr>
          <a:xfrm>
            <a:off x="1858453" y="3085971"/>
            <a:ext cx="2785955" cy="2862322"/>
          </a:xfrm>
          <a:prstGeom prst="rect">
            <a:avLst/>
          </a:prstGeom>
          <a:noFill/>
        </p:spPr>
        <p:txBody>
          <a:bodyPr wrap="none" rtlCol="0">
            <a:spAutoFit/>
          </a:bodyPr>
          <a:lstStyle/>
          <a:p>
            <a:r>
              <a:rPr lang="en-US" sz="3600" dirty="0"/>
              <a:t>Can faith save</a:t>
            </a:r>
          </a:p>
          <a:p>
            <a:r>
              <a:rPr lang="en-US" sz="3600" dirty="0"/>
              <a:t>Without</a:t>
            </a:r>
          </a:p>
          <a:p>
            <a:r>
              <a:rPr lang="en-US" sz="3600" dirty="0"/>
              <a:t>obedience?</a:t>
            </a:r>
            <a:endParaRPr lang="en-US" sz="3200" dirty="0"/>
          </a:p>
          <a:p>
            <a:r>
              <a:rPr lang="en-US" sz="3600" b="1" dirty="0">
                <a:solidFill>
                  <a:srgbClr val="FF0000"/>
                </a:solidFill>
                <a:effectLst>
                  <a:outerShdw blurRad="38100" dist="38100" dir="2700000" algn="tl">
                    <a:srgbClr val="000000">
                      <a:alpha val="43137"/>
                    </a:srgbClr>
                  </a:outerShdw>
                </a:effectLst>
              </a:rPr>
              <a:t>No, that is a</a:t>
            </a:r>
          </a:p>
          <a:p>
            <a:r>
              <a:rPr lang="en-US" sz="3600" b="1" dirty="0">
                <a:solidFill>
                  <a:srgbClr val="FF0000"/>
                </a:solidFill>
                <a:effectLst>
                  <a:outerShdw blurRad="38100" dist="38100" dir="2700000" algn="tl">
                    <a:srgbClr val="000000">
                      <a:alpha val="43137"/>
                    </a:srgbClr>
                  </a:outerShdw>
                </a:effectLst>
              </a:rPr>
              <a:t>dead faith.</a:t>
            </a:r>
          </a:p>
        </p:txBody>
      </p:sp>
    </p:spTree>
    <p:extLst>
      <p:ext uri="{BB962C8B-B14F-4D97-AF65-F5344CB8AC3E}">
        <p14:creationId xmlns:p14="http://schemas.microsoft.com/office/powerpoint/2010/main" val="1624935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Other verses show that, by itself, inward faith will not save!</a:t>
            </a:r>
            <a:endParaRPr lang="en-US" sz="6000" dirty="0"/>
          </a:p>
        </p:txBody>
      </p:sp>
      <p:sp>
        <p:nvSpPr>
          <p:cNvPr id="8" name="Content Placeholder 2"/>
          <p:cNvSpPr>
            <a:spLocks noGrp="1"/>
          </p:cNvSpPr>
          <p:nvPr>
            <p:ph sz="half" idx="1"/>
          </p:nvPr>
        </p:nvSpPr>
        <p:spPr>
          <a:xfrm>
            <a:off x="838200" y="1825625"/>
            <a:ext cx="5181600" cy="4351338"/>
          </a:xfrm>
          <a:solidFill>
            <a:schemeClr val="accent6">
              <a:lumMod val="40000"/>
              <a:lumOff val="60000"/>
            </a:schemeClr>
          </a:solidFill>
          <a:ln>
            <a:solidFill>
              <a:schemeClr val="accent6">
                <a:lumMod val="75000"/>
              </a:schemeClr>
            </a:solidFill>
          </a:ln>
        </p:spPr>
        <p:txBody>
          <a:bodyPr>
            <a:normAutofit/>
          </a:bodyPr>
          <a:lstStyle/>
          <a:p>
            <a:pPr marL="0" indent="0">
              <a:buNone/>
            </a:pPr>
            <a:r>
              <a:rPr lang="en-US" sz="4000" dirty="0"/>
              <a:t> </a:t>
            </a:r>
          </a:p>
        </p:txBody>
      </p:sp>
      <p:sp>
        <p:nvSpPr>
          <p:cNvPr id="9" name="Content Placeholder 3"/>
          <p:cNvSpPr>
            <a:spLocks noGrp="1"/>
          </p:cNvSpPr>
          <p:nvPr>
            <p:ph sz="half" idx="2"/>
          </p:nvPr>
        </p:nvSpPr>
        <p:spPr>
          <a:xfrm>
            <a:off x="6172200" y="1825625"/>
            <a:ext cx="5181600" cy="4351338"/>
          </a:xfrm>
          <a:solidFill>
            <a:schemeClr val="accent4">
              <a:lumMod val="40000"/>
              <a:lumOff val="60000"/>
            </a:schemeClr>
          </a:solidFill>
          <a:ln>
            <a:solidFill>
              <a:schemeClr val="accent2">
                <a:lumMod val="60000"/>
                <a:lumOff val="40000"/>
              </a:schemeClr>
            </a:solidFill>
          </a:ln>
        </p:spPr>
        <p:txBody>
          <a:bodyPr>
            <a:noAutofit/>
          </a:bodyPr>
          <a:lstStyle/>
          <a:p>
            <a:pPr marL="0" indent="0" algn="just">
              <a:lnSpc>
                <a:spcPct val="100000"/>
              </a:lnSpc>
              <a:buNone/>
            </a:pPr>
            <a:r>
              <a:rPr lang="en-US" b="1" u="sng" dirty="0"/>
              <a:t>NOTE</a:t>
            </a:r>
            <a:r>
              <a:rPr lang="en-US" dirty="0"/>
              <a:t>:  Man is </a:t>
            </a:r>
            <a:r>
              <a:rPr lang="en-US" b="1" dirty="0">
                <a:solidFill>
                  <a:srgbClr val="FF0000"/>
                </a:solidFill>
                <a:effectLst>
                  <a:outerShdw blurRad="38100" dist="38100" dir="2700000" algn="tl">
                    <a:srgbClr val="000000">
                      <a:alpha val="43137"/>
                    </a:srgbClr>
                  </a:outerShdw>
                </a:effectLst>
              </a:rPr>
              <a:t>not justified by "faith only."</a:t>
            </a:r>
            <a:r>
              <a:rPr lang="en-US" dirty="0"/>
              <a:t> This is the only passage that mentions "faith only," and it says we are not justified by it! Men say justification by faith only is a wholesome, comforting doctrine; but the Bible flatly says we are </a:t>
            </a:r>
            <a:r>
              <a:rPr lang="en-US" b="1" dirty="0">
                <a:solidFill>
                  <a:srgbClr val="FF0000"/>
                </a:solidFill>
                <a:effectLst>
                  <a:outerShdw blurRad="38100" dist="38100" dir="2700000" algn="tl">
                    <a:srgbClr val="000000">
                      <a:alpha val="43137"/>
                    </a:srgbClr>
                  </a:outerShdw>
                </a:effectLst>
              </a:rPr>
              <a:t>not</a:t>
            </a:r>
            <a:r>
              <a:rPr lang="en-US" dirty="0"/>
              <a:t> justified by faith only!</a:t>
            </a:r>
          </a:p>
        </p:txBody>
      </p:sp>
      <p:pic>
        <p:nvPicPr>
          <p:cNvPr id="6" name="Picture 5"/>
          <p:cNvPicPr>
            <a:picLocks noChangeAspect="1"/>
          </p:cNvPicPr>
          <p:nvPr/>
        </p:nvPicPr>
        <p:blipFill>
          <a:blip r:embed="rId2"/>
          <a:stretch>
            <a:fillRect/>
          </a:stretch>
        </p:blipFill>
        <p:spPr>
          <a:xfrm>
            <a:off x="4733925" y="1825625"/>
            <a:ext cx="1285875" cy="3929062"/>
          </a:xfrm>
          <a:prstGeom prst="rect">
            <a:avLst/>
          </a:prstGeom>
        </p:spPr>
      </p:pic>
      <p:sp>
        <p:nvSpPr>
          <p:cNvPr id="7" name="TextBox 6"/>
          <p:cNvSpPr txBox="1"/>
          <p:nvPr/>
        </p:nvSpPr>
        <p:spPr>
          <a:xfrm>
            <a:off x="4912959" y="3466990"/>
            <a:ext cx="1106841" cy="646331"/>
          </a:xfrm>
          <a:prstGeom prst="rect">
            <a:avLst/>
          </a:prstGeom>
          <a:noFill/>
        </p:spPr>
        <p:txBody>
          <a:bodyPr wrap="none" rtlCol="0">
            <a:spAutoFit/>
          </a:bodyPr>
          <a:lstStyle/>
          <a:p>
            <a:r>
              <a:rPr lang="en-US" sz="3600" dirty="0">
                <a:solidFill>
                  <a:schemeClr val="accent6">
                    <a:lumMod val="60000"/>
                    <a:lumOff val="40000"/>
                  </a:schemeClr>
                </a:solidFill>
              </a:rPr>
              <a:t>Faith</a:t>
            </a:r>
          </a:p>
        </p:txBody>
      </p:sp>
      <p:sp>
        <p:nvSpPr>
          <p:cNvPr id="3" name="Rectangle 2"/>
          <p:cNvSpPr/>
          <p:nvPr/>
        </p:nvSpPr>
        <p:spPr>
          <a:xfrm>
            <a:off x="847725" y="1851903"/>
            <a:ext cx="3199915" cy="707886"/>
          </a:xfrm>
          <a:prstGeom prst="rect">
            <a:avLst/>
          </a:prstGeom>
        </p:spPr>
        <p:txBody>
          <a:bodyPr wrap="none">
            <a:spAutoFit/>
          </a:bodyPr>
          <a:lstStyle/>
          <a:p>
            <a:r>
              <a:rPr lang="en-US" sz="4000" b="1" dirty="0"/>
              <a:t>James 2:14-24</a:t>
            </a:r>
          </a:p>
        </p:txBody>
      </p:sp>
    </p:spTree>
    <p:extLst>
      <p:ext uri="{BB962C8B-B14F-4D97-AF65-F5344CB8AC3E}">
        <p14:creationId xmlns:p14="http://schemas.microsoft.com/office/powerpoint/2010/main" val="179425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Lesson Objectives</a:t>
            </a:r>
          </a:p>
        </p:txBody>
      </p:sp>
      <p:sp>
        <p:nvSpPr>
          <p:cNvPr id="3" name="Content Placeholder 2"/>
          <p:cNvSpPr>
            <a:spLocks noGrp="1"/>
          </p:cNvSpPr>
          <p:nvPr>
            <p:ph idx="1"/>
          </p:nvPr>
        </p:nvSpPr>
        <p:spPr>
          <a:xfrm>
            <a:off x="838200" y="1690688"/>
            <a:ext cx="10515600" cy="4351338"/>
          </a:xfrm>
        </p:spPr>
        <p:txBody>
          <a:bodyPr>
            <a:normAutofit/>
          </a:bodyPr>
          <a:lstStyle/>
          <a:p>
            <a:r>
              <a:rPr lang="en-US" sz="4000" dirty="0"/>
              <a:t>Consider man’s doctrine</a:t>
            </a:r>
          </a:p>
          <a:p>
            <a:pPr marL="0" indent="0">
              <a:buNone/>
            </a:pPr>
            <a:r>
              <a:rPr lang="en-US" sz="4000" dirty="0"/>
              <a:t>  regarding “Faith Only”</a:t>
            </a:r>
          </a:p>
          <a:p>
            <a:r>
              <a:rPr lang="en-US" sz="4000" dirty="0"/>
              <a:t>What does God’s word</a:t>
            </a:r>
          </a:p>
          <a:p>
            <a:pPr marL="0" indent="0">
              <a:buNone/>
            </a:pPr>
            <a:r>
              <a:rPr lang="en-US" sz="4000" dirty="0"/>
              <a:t>  teach us regarding this</a:t>
            </a:r>
          </a:p>
          <a:p>
            <a:pPr marL="0" indent="0">
              <a:buNone/>
            </a:pPr>
            <a:r>
              <a:rPr lang="en-US" sz="4000" dirty="0"/>
              <a:t>  doctrine?</a:t>
            </a:r>
          </a:p>
          <a:p>
            <a:r>
              <a:rPr lang="en-US" sz="4000" dirty="0"/>
              <a:t>Biblical examples of those who lived by Faith </a:t>
            </a:r>
          </a:p>
          <a:p>
            <a:endParaRPr lang="en-US" sz="4000" dirty="0"/>
          </a:p>
        </p:txBody>
      </p:sp>
      <p:pic>
        <p:nvPicPr>
          <p:cNvPr id="6" name="Picture 5"/>
          <p:cNvPicPr>
            <a:picLocks noChangeAspect="1"/>
          </p:cNvPicPr>
          <p:nvPr/>
        </p:nvPicPr>
        <p:blipFill>
          <a:blip r:embed="rId2"/>
          <a:stretch>
            <a:fillRect/>
          </a:stretch>
        </p:blipFill>
        <p:spPr>
          <a:xfrm>
            <a:off x="6573817" y="210453"/>
            <a:ext cx="5093464" cy="3837637"/>
          </a:xfrm>
          <a:prstGeom prst="rect">
            <a:avLst/>
          </a:prstGeom>
        </p:spPr>
      </p:pic>
    </p:spTree>
    <p:extLst>
      <p:ext uri="{BB962C8B-B14F-4D97-AF65-F5344CB8AC3E}">
        <p14:creationId xmlns:p14="http://schemas.microsoft.com/office/powerpoint/2010/main" val="440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Other verses show that, by itself, inward faith will not save!</a:t>
            </a:r>
            <a:endParaRPr lang="en-US" sz="6000" dirty="0"/>
          </a:p>
        </p:txBody>
      </p:sp>
      <p:sp>
        <p:nvSpPr>
          <p:cNvPr id="8" name="Content Placeholder 2"/>
          <p:cNvSpPr>
            <a:spLocks noGrp="1"/>
          </p:cNvSpPr>
          <p:nvPr>
            <p:ph sz="half" idx="1"/>
          </p:nvPr>
        </p:nvSpPr>
        <p:spPr>
          <a:xfrm>
            <a:off x="838200" y="1825625"/>
            <a:ext cx="5181600" cy="4351338"/>
          </a:xfrm>
          <a:solidFill>
            <a:schemeClr val="accent6">
              <a:lumMod val="40000"/>
              <a:lumOff val="60000"/>
            </a:schemeClr>
          </a:solidFill>
          <a:ln>
            <a:solidFill>
              <a:schemeClr val="accent6">
                <a:lumMod val="75000"/>
              </a:schemeClr>
            </a:solidFill>
          </a:ln>
        </p:spPr>
        <p:txBody>
          <a:bodyPr>
            <a:normAutofit/>
          </a:bodyPr>
          <a:lstStyle/>
          <a:p>
            <a:pPr marL="0" indent="0">
              <a:buNone/>
            </a:pPr>
            <a:r>
              <a:rPr lang="en-US" sz="4000" dirty="0"/>
              <a:t> </a:t>
            </a:r>
          </a:p>
        </p:txBody>
      </p:sp>
      <p:sp>
        <p:nvSpPr>
          <p:cNvPr id="9" name="Content Placeholder 3"/>
          <p:cNvSpPr>
            <a:spLocks noGrp="1"/>
          </p:cNvSpPr>
          <p:nvPr>
            <p:ph sz="half" idx="2"/>
          </p:nvPr>
        </p:nvSpPr>
        <p:spPr>
          <a:xfrm>
            <a:off x="6172200" y="1825625"/>
            <a:ext cx="5181600" cy="4351338"/>
          </a:xfrm>
          <a:solidFill>
            <a:schemeClr val="accent4">
              <a:lumMod val="40000"/>
              <a:lumOff val="60000"/>
            </a:schemeClr>
          </a:solidFill>
          <a:ln>
            <a:solidFill>
              <a:schemeClr val="accent2">
                <a:lumMod val="60000"/>
                <a:lumOff val="40000"/>
              </a:schemeClr>
            </a:solidFill>
          </a:ln>
        </p:spPr>
        <p:txBody>
          <a:bodyPr>
            <a:normAutofit fontScale="85000" lnSpcReduction="10000"/>
          </a:bodyPr>
          <a:lstStyle/>
          <a:p>
            <a:pPr marL="0" indent="0" algn="just">
              <a:buNone/>
            </a:pPr>
            <a:r>
              <a:rPr lang="en-US" sz="4400" dirty="0"/>
              <a:t>We now agree that faith is essential to salvation, but </a:t>
            </a:r>
            <a:r>
              <a:rPr lang="en-US" sz="4400" b="1" dirty="0">
                <a:solidFill>
                  <a:srgbClr val="FF0000"/>
                </a:solidFill>
                <a:effectLst>
                  <a:outerShdw blurRad="38100" dist="38100" dir="2700000" algn="tl">
                    <a:srgbClr val="000000">
                      <a:alpha val="43137"/>
                    </a:srgbClr>
                  </a:outerShdw>
                </a:effectLst>
              </a:rPr>
              <a:t>there are different kinds of faith! </a:t>
            </a:r>
            <a:r>
              <a:rPr lang="en-US" sz="4400" dirty="0"/>
              <a:t>Faith is necessary, but there are kinds of faith that do not save, even when people believe in God and Jesus.</a:t>
            </a:r>
          </a:p>
        </p:txBody>
      </p:sp>
      <p:pic>
        <p:nvPicPr>
          <p:cNvPr id="6" name="Picture 5"/>
          <p:cNvPicPr>
            <a:picLocks noChangeAspect="1"/>
          </p:cNvPicPr>
          <p:nvPr/>
        </p:nvPicPr>
        <p:blipFill>
          <a:blip r:embed="rId2"/>
          <a:stretch>
            <a:fillRect/>
          </a:stretch>
        </p:blipFill>
        <p:spPr>
          <a:xfrm>
            <a:off x="4733925" y="1825625"/>
            <a:ext cx="1285875" cy="3929062"/>
          </a:xfrm>
          <a:prstGeom prst="rect">
            <a:avLst/>
          </a:prstGeom>
        </p:spPr>
      </p:pic>
      <p:sp>
        <p:nvSpPr>
          <p:cNvPr id="7" name="TextBox 6"/>
          <p:cNvSpPr txBox="1"/>
          <p:nvPr/>
        </p:nvSpPr>
        <p:spPr>
          <a:xfrm>
            <a:off x="4912959" y="3466990"/>
            <a:ext cx="1106841" cy="646331"/>
          </a:xfrm>
          <a:prstGeom prst="rect">
            <a:avLst/>
          </a:prstGeom>
          <a:noFill/>
        </p:spPr>
        <p:txBody>
          <a:bodyPr wrap="none" rtlCol="0">
            <a:spAutoFit/>
          </a:bodyPr>
          <a:lstStyle/>
          <a:p>
            <a:r>
              <a:rPr lang="en-US" sz="3600" dirty="0">
                <a:solidFill>
                  <a:schemeClr val="accent6">
                    <a:lumMod val="60000"/>
                    <a:lumOff val="40000"/>
                  </a:schemeClr>
                </a:solidFill>
              </a:rPr>
              <a:t>Faith</a:t>
            </a:r>
          </a:p>
        </p:txBody>
      </p:sp>
      <p:sp>
        <p:nvSpPr>
          <p:cNvPr id="3" name="Rectangle 2"/>
          <p:cNvSpPr/>
          <p:nvPr/>
        </p:nvSpPr>
        <p:spPr>
          <a:xfrm>
            <a:off x="847725" y="1851903"/>
            <a:ext cx="3528274" cy="3970318"/>
          </a:xfrm>
          <a:prstGeom prst="rect">
            <a:avLst/>
          </a:prstGeom>
        </p:spPr>
        <p:txBody>
          <a:bodyPr wrap="none">
            <a:spAutoFit/>
          </a:bodyPr>
          <a:lstStyle/>
          <a:p>
            <a:r>
              <a:rPr lang="en-US" sz="2800" dirty="0"/>
              <a:t>Some say these people</a:t>
            </a:r>
          </a:p>
          <a:p>
            <a:r>
              <a:rPr lang="en-US" sz="2800" dirty="0"/>
              <a:t>were unsaved because</a:t>
            </a:r>
          </a:p>
          <a:p>
            <a:r>
              <a:rPr lang="en-US" sz="2800" dirty="0"/>
              <a:t>they have the wrong</a:t>
            </a:r>
          </a:p>
          <a:p>
            <a:r>
              <a:rPr lang="en-US" sz="2800" dirty="0"/>
              <a:t>kind of faith: They</a:t>
            </a:r>
          </a:p>
          <a:p>
            <a:r>
              <a:rPr lang="en-US" sz="2800" dirty="0"/>
              <a:t>have intellectual</a:t>
            </a:r>
          </a:p>
          <a:p>
            <a:r>
              <a:rPr lang="en-US" sz="2800" dirty="0"/>
              <a:t>conviction, but they</a:t>
            </a:r>
          </a:p>
          <a:p>
            <a:r>
              <a:rPr lang="en-US" sz="2800" dirty="0"/>
              <a:t>do not trust Jesus to</a:t>
            </a:r>
          </a:p>
          <a:p>
            <a:r>
              <a:rPr lang="en-US" sz="2800" dirty="0"/>
              <a:t>save them. We are</a:t>
            </a:r>
          </a:p>
          <a:p>
            <a:r>
              <a:rPr lang="en-US" sz="2800" dirty="0"/>
              <a:t>making progress! </a:t>
            </a:r>
          </a:p>
        </p:txBody>
      </p:sp>
    </p:spTree>
    <p:extLst>
      <p:ext uri="{BB962C8B-B14F-4D97-AF65-F5344CB8AC3E}">
        <p14:creationId xmlns:p14="http://schemas.microsoft.com/office/powerpoint/2010/main" val="241979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rgbClr val="FF0000"/>
                </a:solidFill>
                <a:effectLst>
                  <a:outerShdw blurRad="38100" dist="38100" dir="2700000" algn="tl">
                    <a:srgbClr val="000000">
                      <a:alpha val="43137"/>
                    </a:srgbClr>
                  </a:outerShdw>
                </a:effectLst>
              </a:rPr>
              <a:t>Other verses show that, by itself, inward faith will not save!</a:t>
            </a:r>
            <a:endParaRPr lang="en-US" sz="6000" dirty="0"/>
          </a:p>
        </p:txBody>
      </p:sp>
      <p:sp>
        <p:nvSpPr>
          <p:cNvPr id="8" name="Content Placeholder 2"/>
          <p:cNvSpPr>
            <a:spLocks noGrp="1"/>
          </p:cNvSpPr>
          <p:nvPr>
            <p:ph sz="half" idx="1"/>
          </p:nvPr>
        </p:nvSpPr>
        <p:spPr>
          <a:xfrm>
            <a:off x="838200" y="1825625"/>
            <a:ext cx="5181600" cy="4351338"/>
          </a:xfrm>
          <a:solidFill>
            <a:schemeClr val="accent6">
              <a:lumMod val="40000"/>
              <a:lumOff val="60000"/>
            </a:schemeClr>
          </a:solidFill>
          <a:ln>
            <a:solidFill>
              <a:schemeClr val="accent6">
                <a:lumMod val="75000"/>
              </a:schemeClr>
            </a:solidFill>
          </a:ln>
        </p:spPr>
        <p:txBody>
          <a:bodyPr>
            <a:normAutofit/>
          </a:bodyPr>
          <a:lstStyle/>
          <a:p>
            <a:pPr marL="0" indent="0">
              <a:buNone/>
            </a:pPr>
            <a:r>
              <a:rPr lang="en-US" sz="4000" dirty="0"/>
              <a:t> </a:t>
            </a:r>
          </a:p>
        </p:txBody>
      </p:sp>
      <p:sp>
        <p:nvSpPr>
          <p:cNvPr id="9" name="Content Placeholder 3"/>
          <p:cNvSpPr>
            <a:spLocks noGrp="1"/>
          </p:cNvSpPr>
          <p:nvPr>
            <p:ph sz="half" idx="2"/>
          </p:nvPr>
        </p:nvSpPr>
        <p:spPr>
          <a:xfrm>
            <a:off x="6172200" y="1825625"/>
            <a:ext cx="5181600" cy="4351338"/>
          </a:xfrm>
          <a:solidFill>
            <a:schemeClr val="accent4">
              <a:lumMod val="40000"/>
              <a:lumOff val="60000"/>
            </a:schemeClr>
          </a:solidFill>
          <a:ln>
            <a:solidFill>
              <a:schemeClr val="accent2">
                <a:lumMod val="60000"/>
                <a:lumOff val="40000"/>
              </a:schemeClr>
            </a:solidFill>
          </a:ln>
        </p:spPr>
        <p:txBody>
          <a:bodyPr>
            <a:normAutofit/>
          </a:bodyPr>
          <a:lstStyle/>
          <a:p>
            <a:pPr marL="0" indent="0" algn="just">
              <a:buNone/>
            </a:pPr>
            <a:r>
              <a:rPr lang="en-US" sz="3200" dirty="0"/>
              <a:t>The issue then is: </a:t>
            </a:r>
            <a:r>
              <a:rPr lang="en-US" sz="3200" b="1" dirty="0">
                <a:solidFill>
                  <a:srgbClr val="FF0000"/>
                </a:solidFill>
                <a:effectLst>
                  <a:outerShdw blurRad="38100" dist="38100" dir="2700000" algn="tl">
                    <a:srgbClr val="000000">
                      <a:alpha val="43137"/>
                    </a:srgbClr>
                  </a:outerShdw>
                </a:effectLst>
              </a:rPr>
              <a:t>What kind of faith saves, and what does that saving faith include? </a:t>
            </a:r>
            <a:r>
              <a:rPr lang="en-US" sz="3200" dirty="0"/>
              <a:t>Does it include repentance, confession, obedience to divine commands, and even baptism? Before answering, let us add more information.</a:t>
            </a:r>
          </a:p>
        </p:txBody>
      </p:sp>
      <p:pic>
        <p:nvPicPr>
          <p:cNvPr id="6" name="Picture 5"/>
          <p:cNvPicPr>
            <a:picLocks noChangeAspect="1"/>
          </p:cNvPicPr>
          <p:nvPr/>
        </p:nvPicPr>
        <p:blipFill>
          <a:blip r:embed="rId2"/>
          <a:stretch>
            <a:fillRect/>
          </a:stretch>
        </p:blipFill>
        <p:spPr>
          <a:xfrm>
            <a:off x="4733925" y="1825625"/>
            <a:ext cx="1285875" cy="3929062"/>
          </a:xfrm>
          <a:prstGeom prst="rect">
            <a:avLst/>
          </a:prstGeom>
        </p:spPr>
      </p:pic>
      <p:sp>
        <p:nvSpPr>
          <p:cNvPr id="7" name="TextBox 6"/>
          <p:cNvSpPr txBox="1"/>
          <p:nvPr/>
        </p:nvSpPr>
        <p:spPr>
          <a:xfrm>
            <a:off x="4912959" y="3466990"/>
            <a:ext cx="1106841" cy="646331"/>
          </a:xfrm>
          <a:prstGeom prst="rect">
            <a:avLst/>
          </a:prstGeom>
          <a:noFill/>
        </p:spPr>
        <p:txBody>
          <a:bodyPr wrap="none" rtlCol="0">
            <a:spAutoFit/>
          </a:bodyPr>
          <a:lstStyle/>
          <a:p>
            <a:r>
              <a:rPr lang="en-US" sz="3600" dirty="0">
                <a:solidFill>
                  <a:schemeClr val="accent6">
                    <a:lumMod val="60000"/>
                    <a:lumOff val="40000"/>
                  </a:schemeClr>
                </a:solidFill>
              </a:rPr>
              <a:t>Faith</a:t>
            </a:r>
          </a:p>
        </p:txBody>
      </p:sp>
      <p:sp>
        <p:nvSpPr>
          <p:cNvPr id="3" name="Rectangle 2"/>
          <p:cNvSpPr/>
          <p:nvPr/>
        </p:nvSpPr>
        <p:spPr>
          <a:xfrm>
            <a:off x="2891032" y="2800965"/>
            <a:ext cx="1075936" cy="2400657"/>
          </a:xfrm>
          <a:prstGeom prst="rect">
            <a:avLst/>
          </a:prstGeom>
          <a:ln>
            <a:noFill/>
          </a:ln>
        </p:spPr>
        <p:txBody>
          <a:bodyPr wrap="none">
            <a:spAutoFit/>
          </a:bodyPr>
          <a:lstStyle/>
          <a:p>
            <a:r>
              <a:rPr lang="en-US" sz="15000"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02494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5673725"/>
          </a:xfrm>
        </p:spPr>
        <p:txBody>
          <a:bodyPr>
            <a:noAutofit/>
          </a:bodyPr>
          <a:lstStyle/>
          <a:p>
            <a:pPr algn="ctr"/>
            <a:r>
              <a:rPr lang="en-US" sz="8800" b="1" dirty="0">
                <a:solidFill>
                  <a:srgbClr val="FF0000"/>
                </a:solidFill>
                <a:effectLst>
                  <a:outerShdw blurRad="38100" dist="38100" dir="2700000" algn="tl">
                    <a:srgbClr val="000000">
                      <a:alpha val="43137"/>
                    </a:srgbClr>
                  </a:outerShdw>
                </a:effectLst>
              </a:rPr>
              <a:t>Many Things</a:t>
            </a:r>
            <a:br>
              <a:rPr lang="en-US" sz="8800" b="1" dirty="0">
                <a:solidFill>
                  <a:srgbClr val="FF0000"/>
                </a:solidFill>
                <a:effectLst>
                  <a:outerShdw blurRad="38100" dist="38100" dir="2700000" algn="tl">
                    <a:srgbClr val="000000">
                      <a:alpha val="43137"/>
                    </a:srgbClr>
                  </a:outerShdw>
                </a:effectLst>
              </a:rPr>
            </a:br>
            <a:r>
              <a:rPr lang="en-US" sz="8800" b="1" dirty="0">
                <a:solidFill>
                  <a:srgbClr val="FF0000"/>
                </a:solidFill>
                <a:effectLst>
                  <a:outerShdw blurRad="38100" dist="38100" dir="2700000" algn="tl">
                    <a:srgbClr val="000000">
                      <a:alpha val="43137"/>
                    </a:srgbClr>
                  </a:outerShdw>
                </a:effectLst>
              </a:rPr>
              <a:t>are Essential</a:t>
            </a:r>
            <a:br>
              <a:rPr lang="en-US" sz="8800" b="1" dirty="0">
                <a:solidFill>
                  <a:srgbClr val="FF0000"/>
                </a:solidFill>
                <a:effectLst>
                  <a:outerShdw blurRad="38100" dist="38100" dir="2700000" algn="tl">
                    <a:srgbClr val="000000">
                      <a:alpha val="43137"/>
                    </a:srgbClr>
                  </a:outerShdw>
                </a:effectLst>
              </a:rPr>
            </a:br>
            <a:r>
              <a:rPr lang="en-US" sz="8800" b="1" dirty="0">
                <a:solidFill>
                  <a:srgbClr val="FF0000"/>
                </a:solidFill>
                <a:effectLst>
                  <a:outerShdw blurRad="38100" dist="38100" dir="2700000" algn="tl">
                    <a:srgbClr val="000000">
                      <a:alpha val="43137"/>
                    </a:srgbClr>
                  </a:outerShdw>
                </a:effectLst>
              </a:rPr>
              <a:t>to Salvation</a:t>
            </a:r>
          </a:p>
        </p:txBody>
      </p:sp>
    </p:spTree>
    <p:extLst>
      <p:ext uri="{BB962C8B-B14F-4D97-AF65-F5344CB8AC3E}">
        <p14:creationId xmlns:p14="http://schemas.microsoft.com/office/powerpoint/2010/main" val="89628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5400" b="1" dirty="0">
                <a:solidFill>
                  <a:srgbClr val="FF0000"/>
                </a:solidFill>
                <a:effectLst>
                  <a:outerShdw blurRad="38100" dist="38100" dir="2700000" algn="tl">
                    <a:srgbClr val="000000">
                      <a:alpha val="43137"/>
                    </a:srgbClr>
                  </a:outerShdw>
                </a:effectLst>
              </a:rPr>
              <a:t>Some things that are essential to</a:t>
            </a:r>
            <a:br>
              <a:rPr lang="en-US" sz="5400" b="1" dirty="0">
                <a:solidFill>
                  <a:srgbClr val="FF0000"/>
                </a:solidFill>
                <a:effectLst>
                  <a:outerShdw blurRad="38100" dist="38100" dir="2700000" algn="tl">
                    <a:srgbClr val="000000">
                      <a:alpha val="43137"/>
                    </a:srgbClr>
                  </a:outerShdw>
                </a:effectLst>
              </a:rPr>
            </a:br>
            <a:r>
              <a:rPr lang="en-US" sz="5400" b="1" dirty="0">
                <a:solidFill>
                  <a:srgbClr val="FF0000"/>
                </a:solidFill>
                <a:effectLst>
                  <a:outerShdw blurRad="38100" dist="38100" dir="2700000" algn="tl">
                    <a:srgbClr val="000000">
                      <a:alpha val="43137"/>
                    </a:srgbClr>
                  </a:outerShdw>
                </a:effectLst>
              </a:rPr>
              <a:t>Salvation…</a:t>
            </a:r>
          </a:p>
        </p:txBody>
      </p:sp>
      <p:pic>
        <p:nvPicPr>
          <p:cNvPr id="23" name="Picture 22"/>
          <p:cNvPicPr>
            <a:picLocks noChangeAspect="1"/>
          </p:cNvPicPr>
          <p:nvPr/>
        </p:nvPicPr>
        <p:blipFill>
          <a:blip r:embed="rId2"/>
          <a:stretch>
            <a:fillRect/>
          </a:stretch>
        </p:blipFill>
        <p:spPr>
          <a:xfrm>
            <a:off x="342536" y="1965504"/>
            <a:ext cx="5800725" cy="4752975"/>
          </a:xfrm>
          <a:prstGeom prst="rect">
            <a:avLst/>
          </a:prstGeom>
        </p:spPr>
      </p:pic>
      <p:pic>
        <p:nvPicPr>
          <p:cNvPr id="10" name="Picture 9"/>
          <p:cNvPicPr>
            <a:picLocks noChangeAspect="1"/>
          </p:cNvPicPr>
          <p:nvPr/>
        </p:nvPicPr>
        <p:blipFill>
          <a:blip r:embed="rId2"/>
          <a:stretch>
            <a:fillRect/>
          </a:stretch>
        </p:blipFill>
        <p:spPr>
          <a:xfrm>
            <a:off x="6143261" y="1243013"/>
            <a:ext cx="5800725" cy="4752975"/>
          </a:xfrm>
          <a:prstGeom prst="rect">
            <a:avLst/>
          </a:prstGeom>
        </p:spPr>
      </p:pic>
      <p:sp>
        <p:nvSpPr>
          <p:cNvPr id="11" name="TextBox 10"/>
          <p:cNvSpPr txBox="1"/>
          <p:nvPr/>
        </p:nvSpPr>
        <p:spPr>
          <a:xfrm>
            <a:off x="6288851" y="1679059"/>
            <a:ext cx="1252266" cy="369332"/>
          </a:xfrm>
          <a:prstGeom prst="rect">
            <a:avLst/>
          </a:prstGeom>
          <a:noFill/>
        </p:spPr>
        <p:txBody>
          <a:bodyPr wrap="none" rtlCol="0">
            <a:spAutoFit/>
          </a:bodyPr>
          <a:lstStyle/>
          <a:p>
            <a:r>
              <a:rPr lang="en-US" b="1" dirty="0"/>
              <a:t>Eph. 2:4-10</a:t>
            </a:r>
          </a:p>
        </p:txBody>
      </p:sp>
      <p:sp>
        <p:nvSpPr>
          <p:cNvPr id="12" name="TextBox 11"/>
          <p:cNvSpPr txBox="1"/>
          <p:nvPr/>
        </p:nvSpPr>
        <p:spPr>
          <a:xfrm>
            <a:off x="8143690" y="1309688"/>
            <a:ext cx="1810560" cy="646331"/>
          </a:xfrm>
          <a:prstGeom prst="rect">
            <a:avLst/>
          </a:prstGeom>
          <a:noFill/>
        </p:spPr>
        <p:txBody>
          <a:bodyPr wrap="none" rtlCol="0">
            <a:spAutoFit/>
          </a:bodyPr>
          <a:lstStyle/>
          <a:p>
            <a:pPr algn="ctr"/>
            <a:r>
              <a:rPr lang="en-US" b="1" dirty="0">
                <a:solidFill>
                  <a:schemeClr val="accent5">
                    <a:lumMod val="40000"/>
                    <a:lumOff val="60000"/>
                  </a:schemeClr>
                </a:solidFill>
                <a:effectLst>
                  <a:outerShdw blurRad="38100" dist="38100" dir="2700000" algn="tl">
                    <a:srgbClr val="000000">
                      <a:alpha val="43137"/>
                    </a:srgbClr>
                  </a:outerShdw>
                </a:effectLst>
              </a:rPr>
              <a:t>Jesus’ Death</a:t>
            </a:r>
          </a:p>
          <a:p>
            <a:pPr algn="ctr"/>
            <a:r>
              <a:rPr lang="en-US" b="1" dirty="0">
                <a:solidFill>
                  <a:schemeClr val="accent5">
                    <a:lumMod val="40000"/>
                    <a:lumOff val="60000"/>
                  </a:schemeClr>
                </a:solidFill>
                <a:effectLst>
                  <a:outerShdw blurRad="38100" dist="38100" dir="2700000" algn="tl">
                    <a:srgbClr val="000000">
                      <a:alpha val="43137"/>
                    </a:srgbClr>
                  </a:outerShdw>
                </a:effectLst>
              </a:rPr>
              <a:t>and Resurrection</a:t>
            </a:r>
          </a:p>
        </p:txBody>
      </p:sp>
      <p:sp>
        <p:nvSpPr>
          <p:cNvPr id="13" name="TextBox 12"/>
          <p:cNvSpPr txBox="1"/>
          <p:nvPr/>
        </p:nvSpPr>
        <p:spPr>
          <a:xfrm>
            <a:off x="6255380" y="1426925"/>
            <a:ext cx="1319207"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God’s Grace</a:t>
            </a:r>
          </a:p>
        </p:txBody>
      </p:sp>
      <p:sp>
        <p:nvSpPr>
          <p:cNvPr id="14" name="TextBox 13"/>
          <p:cNvSpPr txBox="1"/>
          <p:nvPr/>
        </p:nvSpPr>
        <p:spPr>
          <a:xfrm>
            <a:off x="8279655" y="1860646"/>
            <a:ext cx="1605696" cy="369332"/>
          </a:xfrm>
          <a:prstGeom prst="rect">
            <a:avLst/>
          </a:prstGeom>
          <a:noFill/>
        </p:spPr>
        <p:txBody>
          <a:bodyPr wrap="none" rtlCol="0">
            <a:spAutoFit/>
          </a:bodyPr>
          <a:lstStyle/>
          <a:p>
            <a:r>
              <a:rPr lang="en-US" b="1" dirty="0"/>
              <a:t>Romans 5:6-10</a:t>
            </a:r>
          </a:p>
        </p:txBody>
      </p:sp>
      <p:sp>
        <p:nvSpPr>
          <p:cNvPr id="15" name="TextBox 14"/>
          <p:cNvSpPr txBox="1"/>
          <p:nvPr/>
        </p:nvSpPr>
        <p:spPr>
          <a:xfrm>
            <a:off x="6293660" y="3012639"/>
            <a:ext cx="1247457" cy="646331"/>
          </a:xfrm>
          <a:prstGeom prst="rect">
            <a:avLst/>
          </a:prstGeom>
          <a:noFill/>
        </p:spPr>
        <p:txBody>
          <a:bodyPr wrap="none" rtlCol="0">
            <a:spAutoFit/>
          </a:bodyPr>
          <a:lstStyle/>
          <a:p>
            <a:r>
              <a:rPr lang="en-US" b="1" dirty="0">
                <a:solidFill>
                  <a:schemeClr val="accent5">
                    <a:lumMod val="40000"/>
                    <a:lumOff val="60000"/>
                  </a:schemeClr>
                </a:solidFill>
                <a:effectLst>
                  <a:outerShdw blurRad="38100" dist="38100" dir="2700000" algn="tl">
                    <a:srgbClr val="000000">
                      <a:alpha val="43137"/>
                    </a:srgbClr>
                  </a:outerShdw>
                </a:effectLst>
              </a:rPr>
              <a:t>The Gospel</a:t>
            </a:r>
          </a:p>
          <a:p>
            <a:r>
              <a:rPr lang="en-US" b="1" dirty="0"/>
              <a:t>Acts 11:14</a:t>
            </a:r>
          </a:p>
        </p:txBody>
      </p:sp>
      <p:sp>
        <p:nvSpPr>
          <p:cNvPr id="16" name="TextBox 15"/>
          <p:cNvSpPr txBox="1"/>
          <p:nvPr/>
        </p:nvSpPr>
        <p:spPr>
          <a:xfrm>
            <a:off x="2593907" y="3658970"/>
            <a:ext cx="1297984" cy="646331"/>
          </a:xfrm>
          <a:prstGeom prst="rect">
            <a:avLst/>
          </a:prstGeom>
          <a:noFill/>
        </p:spPr>
        <p:txBody>
          <a:bodyPr wrap="none" rtlCol="0">
            <a:spAutoFit/>
          </a:bodyPr>
          <a:lstStyle/>
          <a:p>
            <a:pPr algn="ctr"/>
            <a:r>
              <a:rPr lang="en-US" b="1" dirty="0">
                <a:solidFill>
                  <a:schemeClr val="accent2">
                    <a:lumMod val="75000"/>
                  </a:schemeClr>
                </a:solidFill>
                <a:effectLst>
                  <a:outerShdw blurRad="38100" dist="38100" dir="2700000" algn="tl">
                    <a:srgbClr val="000000">
                      <a:alpha val="43137"/>
                    </a:srgbClr>
                  </a:outerShdw>
                </a:effectLst>
              </a:rPr>
              <a:t>Love</a:t>
            </a:r>
          </a:p>
          <a:p>
            <a:pPr algn="ctr"/>
            <a:r>
              <a:rPr lang="en-US" dirty="0"/>
              <a:t>1 Cor. 16:22</a:t>
            </a:r>
          </a:p>
        </p:txBody>
      </p:sp>
      <p:sp>
        <p:nvSpPr>
          <p:cNvPr id="17" name="TextBox 16"/>
          <p:cNvSpPr txBox="1"/>
          <p:nvPr/>
        </p:nvSpPr>
        <p:spPr>
          <a:xfrm>
            <a:off x="10551983" y="2962511"/>
            <a:ext cx="1399807" cy="646331"/>
          </a:xfrm>
          <a:prstGeom prst="rect">
            <a:avLst/>
          </a:prstGeom>
          <a:noFill/>
        </p:spPr>
        <p:txBody>
          <a:bodyPr wrap="none" rtlCol="0">
            <a:spAutoFit/>
          </a:bodyPr>
          <a:lstStyle/>
          <a:p>
            <a:pPr algn="ctr"/>
            <a:r>
              <a:rPr lang="en-US" b="1" dirty="0">
                <a:solidFill>
                  <a:schemeClr val="bg1"/>
                </a:solidFill>
                <a:effectLst>
                  <a:outerShdw blurRad="38100" dist="38100" dir="2700000" algn="tl">
                    <a:srgbClr val="000000">
                      <a:alpha val="43137"/>
                    </a:srgbClr>
                  </a:outerShdw>
                </a:effectLst>
              </a:rPr>
              <a:t>Hope</a:t>
            </a:r>
          </a:p>
          <a:p>
            <a:pPr algn="ctr"/>
            <a:r>
              <a:rPr lang="en-US" dirty="0"/>
              <a:t>Romans 8:24</a:t>
            </a:r>
          </a:p>
        </p:txBody>
      </p:sp>
      <p:sp>
        <p:nvSpPr>
          <p:cNvPr id="18" name="TextBox 17"/>
          <p:cNvSpPr txBox="1"/>
          <p:nvPr/>
        </p:nvSpPr>
        <p:spPr>
          <a:xfrm>
            <a:off x="10540607" y="1422163"/>
            <a:ext cx="1375313" cy="646331"/>
          </a:xfrm>
          <a:prstGeom prst="rect">
            <a:avLst/>
          </a:prstGeom>
          <a:noFill/>
        </p:spPr>
        <p:txBody>
          <a:bodyPr wrap="none" rtlCol="0">
            <a:spAutoFit/>
          </a:bodyPr>
          <a:lstStyle/>
          <a:p>
            <a:pPr algn="ctr"/>
            <a:r>
              <a:rPr lang="en-US" b="1" dirty="0">
                <a:solidFill>
                  <a:schemeClr val="accent5">
                    <a:lumMod val="40000"/>
                    <a:lumOff val="60000"/>
                  </a:schemeClr>
                </a:solidFill>
                <a:effectLst>
                  <a:outerShdw blurRad="38100" dist="38100" dir="2700000" algn="tl">
                    <a:srgbClr val="000000">
                      <a:alpha val="43137"/>
                    </a:srgbClr>
                  </a:outerShdw>
                </a:effectLst>
              </a:rPr>
              <a:t>Obedience</a:t>
            </a:r>
          </a:p>
          <a:p>
            <a:pPr algn="ctr"/>
            <a:r>
              <a:rPr lang="en-US" b="1" dirty="0"/>
              <a:t>Hebrews 5:9</a:t>
            </a:r>
          </a:p>
        </p:txBody>
      </p:sp>
      <p:sp>
        <p:nvSpPr>
          <p:cNvPr id="19" name="TextBox 18"/>
          <p:cNvSpPr txBox="1"/>
          <p:nvPr/>
        </p:nvSpPr>
        <p:spPr>
          <a:xfrm>
            <a:off x="6143262" y="5076359"/>
            <a:ext cx="2078005" cy="646331"/>
          </a:xfrm>
          <a:prstGeom prst="rect">
            <a:avLst/>
          </a:prstGeom>
          <a:noFill/>
        </p:spPr>
        <p:txBody>
          <a:bodyPr wrap="none" rtlCol="0">
            <a:spAutoFit/>
          </a:bodyPr>
          <a:lstStyle/>
          <a:p>
            <a:r>
              <a:rPr lang="en-US" b="1" dirty="0">
                <a:solidFill>
                  <a:schemeClr val="accent5">
                    <a:lumMod val="40000"/>
                    <a:lumOff val="60000"/>
                  </a:schemeClr>
                </a:solidFill>
                <a:effectLst>
                  <a:outerShdw blurRad="38100" dist="38100" dir="2700000" algn="tl">
                    <a:srgbClr val="000000">
                      <a:alpha val="43137"/>
                    </a:srgbClr>
                  </a:outerShdw>
                </a:effectLst>
              </a:rPr>
              <a:t>Confession of Christ</a:t>
            </a:r>
          </a:p>
          <a:p>
            <a:r>
              <a:rPr lang="en-US" b="1" dirty="0"/>
              <a:t>Matthew 10:32</a:t>
            </a:r>
          </a:p>
        </p:txBody>
      </p:sp>
      <p:sp>
        <p:nvSpPr>
          <p:cNvPr id="20" name="TextBox 19"/>
          <p:cNvSpPr txBox="1"/>
          <p:nvPr/>
        </p:nvSpPr>
        <p:spPr>
          <a:xfrm>
            <a:off x="8870300" y="5057616"/>
            <a:ext cx="966034"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Baptism</a:t>
            </a:r>
          </a:p>
        </p:txBody>
      </p:sp>
      <p:sp>
        <p:nvSpPr>
          <p:cNvPr id="21" name="TextBox 20"/>
          <p:cNvSpPr txBox="1"/>
          <p:nvPr/>
        </p:nvSpPr>
        <p:spPr>
          <a:xfrm>
            <a:off x="8823364" y="5426948"/>
            <a:ext cx="1059906" cy="369332"/>
          </a:xfrm>
          <a:prstGeom prst="rect">
            <a:avLst/>
          </a:prstGeom>
          <a:noFill/>
        </p:spPr>
        <p:txBody>
          <a:bodyPr wrap="none" rtlCol="0">
            <a:spAutoFit/>
          </a:bodyPr>
          <a:lstStyle/>
          <a:p>
            <a:r>
              <a:rPr lang="en-US" b="1" dirty="0"/>
              <a:t>Acts 2:38</a:t>
            </a:r>
          </a:p>
        </p:txBody>
      </p:sp>
      <p:sp>
        <p:nvSpPr>
          <p:cNvPr id="22" name="TextBox 21"/>
          <p:cNvSpPr txBox="1"/>
          <p:nvPr/>
        </p:nvSpPr>
        <p:spPr>
          <a:xfrm>
            <a:off x="10513265" y="4886620"/>
            <a:ext cx="1399806" cy="923330"/>
          </a:xfrm>
          <a:prstGeom prst="rect">
            <a:avLst/>
          </a:prstGeom>
          <a:noFill/>
        </p:spPr>
        <p:txBody>
          <a:bodyPr wrap="none" rtlCol="0">
            <a:spAutoFit/>
          </a:bodyPr>
          <a:lstStyle/>
          <a:p>
            <a:pPr algn="ctr"/>
            <a:r>
              <a:rPr lang="en-US" b="1" dirty="0">
                <a:solidFill>
                  <a:schemeClr val="bg1"/>
                </a:solidFill>
                <a:effectLst>
                  <a:outerShdw blurRad="38100" dist="38100" dir="2700000" algn="tl">
                    <a:srgbClr val="000000">
                      <a:alpha val="43137"/>
                    </a:srgbClr>
                  </a:outerShdw>
                </a:effectLst>
              </a:rPr>
              <a:t>Church</a:t>
            </a:r>
          </a:p>
          <a:p>
            <a:pPr algn="ctr"/>
            <a:r>
              <a:rPr lang="en-US" b="1" dirty="0">
                <a:solidFill>
                  <a:schemeClr val="bg1"/>
                </a:solidFill>
                <a:effectLst>
                  <a:outerShdw blurRad="38100" dist="38100" dir="2700000" algn="tl">
                    <a:srgbClr val="000000">
                      <a:alpha val="43137"/>
                    </a:srgbClr>
                  </a:outerShdw>
                </a:effectLst>
              </a:rPr>
              <a:t>Membership</a:t>
            </a:r>
          </a:p>
          <a:p>
            <a:pPr algn="ctr"/>
            <a:r>
              <a:rPr lang="en-US" dirty="0"/>
              <a:t>Acts 2:47</a:t>
            </a:r>
          </a:p>
        </p:txBody>
      </p:sp>
      <p:sp>
        <p:nvSpPr>
          <p:cNvPr id="24" name="TextBox 23"/>
          <p:cNvSpPr txBox="1"/>
          <p:nvPr/>
        </p:nvSpPr>
        <p:spPr>
          <a:xfrm>
            <a:off x="1340135" y="3103988"/>
            <a:ext cx="1059906" cy="369332"/>
          </a:xfrm>
          <a:prstGeom prst="rect">
            <a:avLst/>
          </a:prstGeom>
          <a:noFill/>
        </p:spPr>
        <p:txBody>
          <a:bodyPr wrap="none" rtlCol="0">
            <a:spAutoFit/>
          </a:bodyPr>
          <a:lstStyle/>
          <a:p>
            <a:r>
              <a:rPr lang="en-US" b="1" dirty="0"/>
              <a:t>Acts 11:4</a:t>
            </a:r>
          </a:p>
        </p:txBody>
      </p:sp>
      <p:sp>
        <p:nvSpPr>
          <p:cNvPr id="25" name="TextBox 24"/>
          <p:cNvSpPr txBox="1"/>
          <p:nvPr/>
        </p:nvSpPr>
        <p:spPr>
          <a:xfrm>
            <a:off x="334732" y="1998528"/>
            <a:ext cx="1005403" cy="923330"/>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Learning</a:t>
            </a:r>
          </a:p>
          <a:p>
            <a:r>
              <a:rPr lang="en-US" b="1" dirty="0">
                <a:solidFill>
                  <a:srgbClr val="FF0000"/>
                </a:solidFill>
                <a:effectLst>
                  <a:outerShdw blurRad="38100" dist="38100" dir="2700000" algn="tl">
                    <a:srgbClr val="000000">
                      <a:alpha val="43137"/>
                    </a:srgbClr>
                  </a:outerShdw>
                </a:effectLst>
              </a:rPr>
              <a:t>God’s</a:t>
            </a:r>
          </a:p>
          <a:p>
            <a:r>
              <a:rPr lang="en-US" b="1" dirty="0">
                <a:solidFill>
                  <a:srgbClr val="FF0000"/>
                </a:solidFill>
                <a:effectLst>
                  <a:outerShdw blurRad="38100" dist="38100" dir="2700000" algn="tl">
                    <a:srgbClr val="000000">
                      <a:alpha val="43137"/>
                    </a:srgbClr>
                  </a:outerShdw>
                </a:effectLst>
              </a:rPr>
              <a:t>Will</a:t>
            </a:r>
          </a:p>
        </p:txBody>
      </p:sp>
      <p:sp>
        <p:nvSpPr>
          <p:cNvPr id="26" name="TextBox 25"/>
          <p:cNvSpPr txBox="1"/>
          <p:nvPr/>
        </p:nvSpPr>
        <p:spPr>
          <a:xfrm>
            <a:off x="2522630" y="2043427"/>
            <a:ext cx="1313436" cy="369332"/>
          </a:xfrm>
          <a:prstGeom prst="rect">
            <a:avLst/>
          </a:prstGeom>
          <a:noFill/>
        </p:spPr>
        <p:txBody>
          <a:bodyPr wrap="none" rtlCol="0">
            <a:spAutoFit/>
          </a:bodyPr>
          <a:lstStyle/>
          <a:p>
            <a:pPr algn="ctr"/>
            <a:r>
              <a:rPr lang="en-US" b="1" dirty="0">
                <a:solidFill>
                  <a:schemeClr val="accent5">
                    <a:lumMod val="40000"/>
                    <a:lumOff val="60000"/>
                  </a:schemeClr>
                </a:solidFill>
                <a:effectLst>
                  <a:outerShdw blurRad="38100" dist="38100" dir="2700000" algn="tl">
                    <a:srgbClr val="000000">
                      <a:alpha val="43137"/>
                    </a:srgbClr>
                  </a:outerShdw>
                </a:effectLst>
              </a:rPr>
              <a:t>Repentance</a:t>
            </a:r>
          </a:p>
        </p:txBody>
      </p:sp>
      <p:sp>
        <p:nvSpPr>
          <p:cNvPr id="27" name="TextBox 26"/>
          <p:cNvSpPr txBox="1"/>
          <p:nvPr/>
        </p:nvSpPr>
        <p:spPr>
          <a:xfrm>
            <a:off x="2584185" y="2412759"/>
            <a:ext cx="1190326" cy="369332"/>
          </a:xfrm>
          <a:prstGeom prst="rect">
            <a:avLst/>
          </a:prstGeom>
          <a:noFill/>
        </p:spPr>
        <p:txBody>
          <a:bodyPr wrap="none" rtlCol="0">
            <a:spAutoFit/>
          </a:bodyPr>
          <a:lstStyle/>
          <a:p>
            <a:r>
              <a:rPr lang="en-US" b="1" dirty="0"/>
              <a:t>2 Cor. 7:10</a:t>
            </a:r>
          </a:p>
        </p:txBody>
      </p:sp>
      <p:sp>
        <p:nvSpPr>
          <p:cNvPr id="28" name="TextBox 27"/>
          <p:cNvSpPr txBox="1"/>
          <p:nvPr/>
        </p:nvSpPr>
        <p:spPr>
          <a:xfrm>
            <a:off x="4764675" y="3695660"/>
            <a:ext cx="1331325" cy="646331"/>
          </a:xfrm>
          <a:prstGeom prst="rect">
            <a:avLst/>
          </a:prstGeom>
          <a:noFill/>
        </p:spPr>
        <p:txBody>
          <a:bodyPr wrap="none" rtlCol="0">
            <a:spAutoFit/>
          </a:bodyPr>
          <a:lstStyle/>
          <a:p>
            <a:pPr algn="ctr"/>
            <a:r>
              <a:rPr lang="en-US" b="1" dirty="0">
                <a:solidFill>
                  <a:schemeClr val="bg1"/>
                </a:solidFill>
                <a:effectLst>
                  <a:outerShdw blurRad="38100" dist="38100" dir="2700000" algn="tl">
                    <a:srgbClr val="000000">
                      <a:alpha val="43137"/>
                    </a:srgbClr>
                  </a:outerShdw>
                </a:effectLst>
              </a:rPr>
              <a:t>Faithfulness</a:t>
            </a:r>
          </a:p>
          <a:p>
            <a:pPr algn="ctr"/>
            <a:r>
              <a:rPr lang="en-US" dirty="0"/>
              <a:t>Matt. 10:22</a:t>
            </a:r>
          </a:p>
        </p:txBody>
      </p:sp>
    </p:spTree>
    <p:extLst>
      <p:ext uri="{BB962C8B-B14F-4D97-AF65-F5344CB8AC3E}">
        <p14:creationId xmlns:p14="http://schemas.microsoft.com/office/powerpoint/2010/main" val="264995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5400" b="1" dirty="0">
                <a:solidFill>
                  <a:srgbClr val="FF0000"/>
                </a:solidFill>
                <a:effectLst>
                  <a:outerShdw blurRad="38100" dist="38100" dir="2700000" algn="tl">
                    <a:srgbClr val="000000">
                      <a:alpha val="43137"/>
                    </a:srgbClr>
                  </a:outerShdw>
                </a:effectLst>
              </a:rPr>
              <a:t>We must accept </a:t>
            </a:r>
            <a:r>
              <a:rPr lang="en-US" sz="5400" b="1" u="sng" dirty="0">
                <a:solidFill>
                  <a:srgbClr val="FF0000"/>
                </a:solidFill>
                <a:effectLst>
                  <a:outerShdw blurRad="38100" dist="38100" dir="2700000" algn="tl">
                    <a:srgbClr val="000000">
                      <a:alpha val="43137"/>
                    </a:srgbClr>
                  </a:outerShdw>
                </a:effectLst>
              </a:rPr>
              <a:t>all</a:t>
            </a:r>
            <a:r>
              <a:rPr lang="en-US" sz="5400" b="1" dirty="0">
                <a:solidFill>
                  <a:srgbClr val="FF0000"/>
                </a:solidFill>
                <a:effectLst>
                  <a:outerShdw blurRad="38100" dist="38100" dir="2700000" algn="tl">
                    <a:srgbClr val="000000">
                      <a:alpha val="43137"/>
                    </a:srgbClr>
                  </a:outerShdw>
                </a:effectLst>
              </a:rPr>
              <a:t> that the Bible requires…</a:t>
            </a:r>
          </a:p>
        </p:txBody>
      </p:sp>
      <p:pic>
        <p:nvPicPr>
          <p:cNvPr id="29" name="Picture 2" descr="Image result for jigsaw puzz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827" y="473869"/>
            <a:ext cx="1878542" cy="1690688"/>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p:cNvSpPr>
            <a:spLocks noGrp="1"/>
          </p:cNvSpPr>
          <p:nvPr>
            <p:ph idx="1"/>
          </p:nvPr>
        </p:nvSpPr>
        <p:spPr>
          <a:xfrm>
            <a:off x="838200" y="1825625"/>
            <a:ext cx="10515600" cy="4351338"/>
          </a:xfrm>
        </p:spPr>
        <p:txBody>
          <a:bodyPr anchor="ctr"/>
          <a:lstStyle/>
          <a:p>
            <a:pPr marL="0" indent="0" algn="just">
              <a:buNone/>
            </a:pPr>
            <a:r>
              <a:rPr lang="en-US" b="1" dirty="0">
                <a:effectLst>
                  <a:outerShdw blurRad="38100" dist="38100" dir="2700000" algn="tl">
                    <a:srgbClr val="000000">
                      <a:alpha val="43137"/>
                    </a:srgbClr>
                  </a:outerShdw>
                </a:effectLst>
              </a:rPr>
              <a:t>Accepting some requirements, while ignoring others, leads to error and contradiction.</a:t>
            </a:r>
          </a:p>
          <a:p>
            <a:pPr marL="0" indent="0" algn="just">
              <a:buNone/>
            </a:pPr>
            <a:r>
              <a:rPr lang="en-US" dirty="0"/>
              <a:t>If a verse requires faith, that does not eliminate the other things that are required elsewhere. Likewise, many passages mention grace, blood, repentance, etc., but do not mention faith. Should we conclude this proves faith is unnecessary? No, but that would be as reasonable as concluding we can be saved without obedience or without baptism, just because these are not mentioned in some passages about faith.</a:t>
            </a:r>
          </a:p>
        </p:txBody>
      </p:sp>
    </p:spTree>
    <p:extLst>
      <p:ext uri="{BB962C8B-B14F-4D97-AF65-F5344CB8AC3E}">
        <p14:creationId xmlns:p14="http://schemas.microsoft.com/office/powerpoint/2010/main" val="157016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5400" b="1" dirty="0">
                <a:solidFill>
                  <a:srgbClr val="FF0000"/>
                </a:solidFill>
                <a:effectLst>
                  <a:outerShdw blurRad="38100" dist="38100" dir="2700000" algn="tl">
                    <a:srgbClr val="000000">
                      <a:alpha val="43137"/>
                    </a:srgbClr>
                  </a:outerShdw>
                </a:effectLst>
              </a:rPr>
              <a:t>We must accept </a:t>
            </a:r>
            <a:r>
              <a:rPr lang="en-US" sz="5400" b="1" u="sng" dirty="0">
                <a:solidFill>
                  <a:srgbClr val="FF0000"/>
                </a:solidFill>
                <a:effectLst>
                  <a:outerShdw blurRad="38100" dist="38100" dir="2700000" algn="tl">
                    <a:srgbClr val="000000">
                      <a:alpha val="43137"/>
                    </a:srgbClr>
                  </a:outerShdw>
                </a:effectLst>
              </a:rPr>
              <a:t>all</a:t>
            </a:r>
            <a:r>
              <a:rPr lang="en-US" sz="5400" b="1" dirty="0">
                <a:solidFill>
                  <a:srgbClr val="FF0000"/>
                </a:solidFill>
                <a:effectLst>
                  <a:outerShdw blurRad="38100" dist="38100" dir="2700000" algn="tl">
                    <a:srgbClr val="000000">
                      <a:alpha val="43137"/>
                    </a:srgbClr>
                  </a:outerShdw>
                </a:effectLst>
              </a:rPr>
              <a:t> that the Bible requires…</a:t>
            </a:r>
          </a:p>
        </p:txBody>
      </p:sp>
      <p:pic>
        <p:nvPicPr>
          <p:cNvPr id="29" name="Picture 2" descr="Image result for jigsaw puzz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827" y="473869"/>
            <a:ext cx="1878542" cy="1690688"/>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p:cNvSpPr>
            <a:spLocks noGrp="1"/>
          </p:cNvSpPr>
          <p:nvPr>
            <p:ph idx="1"/>
          </p:nvPr>
        </p:nvSpPr>
        <p:spPr>
          <a:xfrm>
            <a:off x="838200" y="1825625"/>
            <a:ext cx="10515600" cy="4351338"/>
          </a:xfrm>
        </p:spPr>
        <p:txBody>
          <a:bodyPr anchor="ctr">
            <a:normAutofit/>
          </a:bodyPr>
          <a:lstStyle/>
          <a:p>
            <a:pPr marL="0" indent="0" algn="just">
              <a:buNone/>
            </a:pPr>
            <a:r>
              <a:rPr lang="en-US" sz="4000" dirty="0"/>
              <a:t>Salvation by "faith only" (excluding baptism and obedience) is as unreasonable and unscriptural as salvation by repentance only, hearing only, or baptism only. </a:t>
            </a:r>
            <a:r>
              <a:rPr lang="en-US" sz="4000" b="1" dirty="0">
                <a:effectLst>
                  <a:outerShdw blurRad="38100" dist="38100" dir="2700000" algn="tl">
                    <a:srgbClr val="000000">
                      <a:alpha val="43137"/>
                    </a:srgbClr>
                  </a:outerShdw>
                </a:effectLst>
              </a:rPr>
              <a:t>We are not saved by any one thing alone, to the exclusion of other things required elsewhere.</a:t>
            </a:r>
          </a:p>
        </p:txBody>
      </p:sp>
    </p:spTree>
    <p:extLst>
      <p:ext uri="{BB962C8B-B14F-4D97-AF65-F5344CB8AC3E}">
        <p14:creationId xmlns:p14="http://schemas.microsoft.com/office/powerpoint/2010/main" val="3405176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Instead, we should accept everything the Bible requires.</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162" y="1048815"/>
            <a:ext cx="5462125" cy="56351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05180" y="2905245"/>
            <a:ext cx="1353256" cy="369332"/>
          </a:xfrm>
          <a:prstGeom prst="rect">
            <a:avLst/>
          </a:prstGeom>
          <a:noFill/>
        </p:spPr>
        <p:txBody>
          <a:bodyPr wrap="none" rtlCol="0">
            <a:spAutoFit/>
          </a:bodyPr>
          <a:lstStyle/>
          <a:p>
            <a:r>
              <a:rPr lang="en-US" b="1" dirty="0"/>
              <a:t>Acts 3:22-23</a:t>
            </a:r>
          </a:p>
        </p:txBody>
      </p:sp>
      <p:sp>
        <p:nvSpPr>
          <p:cNvPr id="6" name="TextBox 5"/>
          <p:cNvSpPr txBox="1"/>
          <p:nvPr/>
        </p:nvSpPr>
        <p:spPr>
          <a:xfrm>
            <a:off x="6150121" y="2287449"/>
            <a:ext cx="1468607" cy="369332"/>
          </a:xfrm>
          <a:prstGeom prst="rect">
            <a:avLst/>
          </a:prstGeom>
          <a:noFill/>
        </p:spPr>
        <p:txBody>
          <a:bodyPr wrap="none" rtlCol="0">
            <a:spAutoFit/>
          </a:bodyPr>
          <a:lstStyle/>
          <a:p>
            <a:r>
              <a:rPr lang="en-US" b="1" dirty="0"/>
              <a:t>Rev. 22:18-19</a:t>
            </a:r>
          </a:p>
        </p:txBody>
      </p:sp>
      <p:sp>
        <p:nvSpPr>
          <p:cNvPr id="7" name="TextBox 6"/>
          <p:cNvSpPr txBox="1"/>
          <p:nvPr/>
        </p:nvSpPr>
        <p:spPr>
          <a:xfrm>
            <a:off x="4354072" y="4119802"/>
            <a:ext cx="1255472" cy="369332"/>
          </a:xfrm>
          <a:prstGeom prst="rect">
            <a:avLst/>
          </a:prstGeom>
          <a:noFill/>
        </p:spPr>
        <p:txBody>
          <a:bodyPr wrap="none" rtlCol="0">
            <a:spAutoFit/>
          </a:bodyPr>
          <a:lstStyle/>
          <a:p>
            <a:r>
              <a:rPr lang="en-US" b="1" dirty="0"/>
              <a:t>Matt. 4:4-7</a:t>
            </a:r>
          </a:p>
        </p:txBody>
      </p:sp>
      <p:sp>
        <p:nvSpPr>
          <p:cNvPr id="8" name="TextBox 7"/>
          <p:cNvSpPr txBox="1"/>
          <p:nvPr/>
        </p:nvSpPr>
        <p:spPr>
          <a:xfrm>
            <a:off x="6116500" y="3941327"/>
            <a:ext cx="1481496" cy="923330"/>
          </a:xfrm>
          <a:prstGeom prst="rect">
            <a:avLst/>
          </a:prstGeom>
          <a:noFill/>
        </p:spPr>
        <p:txBody>
          <a:bodyPr wrap="none" rtlCol="0">
            <a:spAutoFit/>
          </a:bodyPr>
          <a:lstStyle/>
          <a:p>
            <a:pPr algn="ctr"/>
            <a:r>
              <a:rPr lang="en-US" b="1" dirty="0"/>
              <a:t>Acts 20:20-27</a:t>
            </a:r>
          </a:p>
          <a:p>
            <a:pPr algn="ctr"/>
            <a:r>
              <a:rPr lang="en-US" b="1" dirty="0"/>
              <a:t>James 2:10</a:t>
            </a:r>
          </a:p>
          <a:p>
            <a:pPr algn="ctr"/>
            <a:r>
              <a:rPr lang="en-US" b="1" dirty="0"/>
              <a:t>Matt. 28:20</a:t>
            </a:r>
          </a:p>
        </p:txBody>
      </p:sp>
      <p:sp>
        <p:nvSpPr>
          <p:cNvPr id="9" name="Rectangle 8"/>
          <p:cNvSpPr/>
          <p:nvPr/>
        </p:nvSpPr>
        <p:spPr>
          <a:xfrm>
            <a:off x="504824" y="1927990"/>
            <a:ext cx="2860113" cy="2191812"/>
          </a:xfrm>
          <a:prstGeom prst="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We must hear all Jesus says, or we will be destroyed.</a:t>
            </a:r>
          </a:p>
        </p:txBody>
      </p:sp>
      <p:sp>
        <p:nvSpPr>
          <p:cNvPr id="10" name="Rectangle 9"/>
          <p:cNvSpPr/>
          <p:nvPr/>
        </p:nvSpPr>
        <p:spPr>
          <a:xfrm>
            <a:off x="8604278" y="1927990"/>
            <a:ext cx="2860113" cy="2191812"/>
          </a:xfrm>
          <a:prstGeom prst="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If we take away part of God's word, He takes away our reward.</a:t>
            </a:r>
          </a:p>
        </p:txBody>
      </p:sp>
      <p:sp>
        <p:nvSpPr>
          <p:cNvPr id="11" name="Rectangle 10"/>
          <p:cNvSpPr/>
          <p:nvPr/>
        </p:nvSpPr>
        <p:spPr>
          <a:xfrm>
            <a:off x="504824" y="4356865"/>
            <a:ext cx="2860113" cy="219181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Live by </a:t>
            </a:r>
            <a:r>
              <a:rPr lang="en-US" sz="3200" b="1" dirty="0">
                <a:solidFill>
                  <a:schemeClr val="tx1"/>
                </a:solidFill>
                <a:effectLst>
                  <a:outerShdw blurRad="38100" dist="38100" dir="2700000" algn="tl">
                    <a:srgbClr val="000000">
                      <a:alpha val="43137"/>
                    </a:srgbClr>
                  </a:outerShdw>
                </a:effectLst>
              </a:rPr>
              <a:t>every</a:t>
            </a:r>
            <a:r>
              <a:rPr lang="en-US" sz="3200" dirty="0">
                <a:solidFill>
                  <a:schemeClr val="tx1"/>
                </a:solidFill>
              </a:rPr>
              <a:t> word God speaks, not just part of it.</a:t>
            </a:r>
          </a:p>
        </p:txBody>
      </p:sp>
      <p:sp>
        <p:nvSpPr>
          <p:cNvPr id="12" name="Rectangle 11"/>
          <p:cNvSpPr/>
          <p:nvPr/>
        </p:nvSpPr>
        <p:spPr>
          <a:xfrm>
            <a:off x="8604278" y="4356865"/>
            <a:ext cx="2860113" cy="219181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We must never isolate a passage from the overall teaching of the Bible.</a:t>
            </a:r>
          </a:p>
        </p:txBody>
      </p:sp>
    </p:spTree>
    <p:extLst>
      <p:ext uri="{BB962C8B-B14F-4D97-AF65-F5344CB8AC3E}">
        <p14:creationId xmlns:p14="http://schemas.microsoft.com/office/powerpoint/2010/main" val="3160800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5673725"/>
          </a:xfrm>
        </p:spPr>
        <p:txBody>
          <a:bodyPr>
            <a:noAutofit/>
          </a:bodyPr>
          <a:lstStyle/>
          <a:p>
            <a:pPr algn="ctr"/>
            <a:r>
              <a:rPr lang="en-US" sz="8800" b="1" dirty="0">
                <a:solidFill>
                  <a:srgbClr val="FF0000"/>
                </a:solidFill>
                <a:effectLst>
                  <a:outerShdw blurRad="38100" dist="38100" dir="2700000" algn="tl">
                    <a:srgbClr val="000000">
                      <a:alpha val="43137"/>
                    </a:srgbClr>
                  </a:outerShdw>
                </a:effectLst>
              </a:rPr>
              <a:t>Obedience is Essential</a:t>
            </a:r>
            <a:br>
              <a:rPr lang="en-US" sz="8800" b="1" dirty="0">
                <a:solidFill>
                  <a:srgbClr val="FF0000"/>
                </a:solidFill>
                <a:effectLst>
                  <a:outerShdw blurRad="38100" dist="38100" dir="2700000" algn="tl">
                    <a:srgbClr val="000000">
                      <a:alpha val="43137"/>
                    </a:srgbClr>
                  </a:outerShdw>
                </a:effectLst>
              </a:rPr>
            </a:br>
            <a:r>
              <a:rPr lang="en-US" sz="8800" b="1" dirty="0">
                <a:solidFill>
                  <a:srgbClr val="FF0000"/>
                </a:solidFill>
                <a:effectLst>
                  <a:outerShdw blurRad="38100" dist="38100" dir="2700000" algn="tl">
                    <a:srgbClr val="000000">
                      <a:alpha val="43137"/>
                    </a:srgbClr>
                  </a:outerShdw>
                </a:effectLst>
              </a:rPr>
              <a:t>to Salvation</a:t>
            </a:r>
          </a:p>
        </p:txBody>
      </p:sp>
    </p:spTree>
    <p:extLst>
      <p:ext uri="{BB962C8B-B14F-4D97-AF65-F5344CB8AC3E}">
        <p14:creationId xmlns:p14="http://schemas.microsoft.com/office/powerpoint/2010/main" val="1802181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effectLst>
                  <a:outerShdw blurRad="38100" dist="38100" dir="2700000" algn="tl">
                    <a:srgbClr val="000000">
                      <a:alpha val="43137"/>
                    </a:srgbClr>
                  </a:outerShdw>
                </a:effectLst>
              </a:rPr>
              <a:t>Many passages say obedience is necessary…</a:t>
            </a:r>
            <a:endParaRPr lang="en-US" sz="3600" dirty="0"/>
          </a:p>
        </p:txBody>
      </p:sp>
      <p:sp>
        <p:nvSpPr>
          <p:cNvPr id="5" name="Content Placeholder 2"/>
          <p:cNvSpPr>
            <a:spLocks noGrp="1"/>
          </p:cNvSpPr>
          <p:nvPr>
            <p:ph sz="half" idx="1"/>
          </p:nvPr>
        </p:nvSpPr>
        <p:spPr>
          <a:xfrm>
            <a:off x="838200" y="1825625"/>
            <a:ext cx="10497986" cy="4351338"/>
          </a:xfrm>
          <a:solidFill>
            <a:schemeClr val="accent6">
              <a:lumMod val="40000"/>
              <a:lumOff val="60000"/>
            </a:schemeClr>
          </a:solidFill>
          <a:ln>
            <a:solidFill>
              <a:schemeClr val="accent6">
                <a:lumMod val="75000"/>
              </a:schemeClr>
            </a:solidFill>
          </a:ln>
        </p:spPr>
        <p:txBody>
          <a:bodyPr>
            <a:normAutofit/>
          </a:bodyPr>
          <a:lstStyle/>
          <a:p>
            <a:pPr algn="just"/>
            <a:r>
              <a:rPr lang="en-US" sz="4000" b="1" dirty="0"/>
              <a:t>1 Peter 1:22,23 </a:t>
            </a:r>
            <a:r>
              <a:rPr lang="en-US" sz="4000" dirty="0"/>
              <a:t>- We purify our souls in </a:t>
            </a:r>
            <a:r>
              <a:rPr lang="en-US" sz="4000" b="1" dirty="0">
                <a:effectLst>
                  <a:outerShdw blurRad="38100" dist="38100" dir="2700000" algn="tl">
                    <a:srgbClr val="000000">
                      <a:alpha val="43137"/>
                    </a:srgbClr>
                  </a:outerShdw>
                </a:effectLst>
              </a:rPr>
              <a:t>obeying</a:t>
            </a:r>
            <a:r>
              <a:rPr lang="en-US" sz="4000" dirty="0"/>
              <a:t> the truth.</a:t>
            </a:r>
          </a:p>
          <a:p>
            <a:pPr algn="just"/>
            <a:r>
              <a:rPr lang="en-US" sz="4000" b="1" dirty="0"/>
              <a:t>Romans 6:17,18 </a:t>
            </a:r>
            <a:r>
              <a:rPr lang="en-US" sz="4000" dirty="0"/>
              <a:t>- Servants of sin must </a:t>
            </a:r>
            <a:r>
              <a:rPr lang="en-US" sz="4000" b="1" dirty="0">
                <a:effectLst>
                  <a:outerShdw blurRad="38100" dist="38100" dir="2700000" algn="tl">
                    <a:srgbClr val="000000">
                      <a:alpha val="43137"/>
                    </a:srgbClr>
                  </a:outerShdw>
                </a:effectLst>
              </a:rPr>
              <a:t>obey</a:t>
            </a:r>
            <a:r>
              <a:rPr lang="en-US" sz="4000" dirty="0"/>
              <a:t> from the heart in order to be made free from sin.</a:t>
            </a:r>
          </a:p>
          <a:p>
            <a:pPr algn="just"/>
            <a:r>
              <a:rPr lang="en-US" sz="4000" b="1" dirty="0"/>
              <a:t>Hebrews 5:9 </a:t>
            </a:r>
            <a:r>
              <a:rPr lang="en-US" sz="4000" dirty="0"/>
              <a:t>- Jesus is the author of eternal salvation to all who </a:t>
            </a:r>
            <a:r>
              <a:rPr lang="en-US" sz="4000" b="1" dirty="0">
                <a:effectLst>
                  <a:outerShdw blurRad="38100" dist="38100" dir="2700000" algn="tl">
                    <a:srgbClr val="000000">
                      <a:alpha val="43137"/>
                    </a:srgbClr>
                  </a:outerShdw>
                </a:effectLst>
              </a:rPr>
              <a:t>obey</a:t>
            </a:r>
            <a:r>
              <a:rPr lang="en-US" sz="4000" dirty="0"/>
              <a:t> Him.</a:t>
            </a:r>
          </a:p>
        </p:txBody>
      </p:sp>
      <p:sp>
        <p:nvSpPr>
          <p:cNvPr id="10" name="Oval 9"/>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52235" y="820222"/>
            <a:ext cx="1083951" cy="338554"/>
          </a:xfrm>
          <a:prstGeom prst="rect">
            <a:avLst/>
          </a:prstGeom>
          <a:noFill/>
        </p:spPr>
        <p:txBody>
          <a:bodyPr wrap="none" rtlCol="0">
            <a:spAutoFit/>
          </a:bodyPr>
          <a:lstStyle/>
          <a:p>
            <a:r>
              <a:rPr lang="en-US" sz="1600" dirty="0"/>
              <a:t>Obedience</a:t>
            </a:r>
          </a:p>
        </p:txBody>
      </p:sp>
    </p:spTree>
    <p:extLst>
      <p:ext uri="{BB962C8B-B14F-4D97-AF65-F5344CB8AC3E}">
        <p14:creationId xmlns:p14="http://schemas.microsoft.com/office/powerpoint/2010/main" val="4247827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3600" b="1" dirty="0">
                <a:solidFill>
                  <a:srgbClr val="FF0000"/>
                </a:solidFill>
                <a:effectLst>
                  <a:outerShdw blurRad="38100" dist="38100" dir="2700000" algn="tl">
                    <a:srgbClr val="000000">
                      <a:alpha val="43137"/>
                    </a:srgbClr>
                  </a:outerShdw>
                </a:effectLst>
              </a:rPr>
              <a:t>Many passages say obedience is necessary…</a:t>
            </a:r>
            <a:endParaRPr lang="en-US" sz="3600" dirty="0"/>
          </a:p>
        </p:txBody>
      </p:sp>
      <p:sp>
        <p:nvSpPr>
          <p:cNvPr id="5" name="Content Placeholder 2"/>
          <p:cNvSpPr>
            <a:spLocks noGrp="1"/>
          </p:cNvSpPr>
          <p:nvPr>
            <p:ph sz="half" idx="1"/>
          </p:nvPr>
        </p:nvSpPr>
        <p:spPr>
          <a:xfrm>
            <a:off x="838200" y="1825625"/>
            <a:ext cx="10497986" cy="4351338"/>
          </a:xfrm>
          <a:solidFill>
            <a:schemeClr val="accent6">
              <a:lumMod val="40000"/>
              <a:lumOff val="60000"/>
            </a:schemeClr>
          </a:solidFill>
          <a:ln>
            <a:solidFill>
              <a:schemeClr val="accent6">
                <a:lumMod val="75000"/>
              </a:schemeClr>
            </a:solidFill>
          </a:ln>
        </p:spPr>
        <p:txBody>
          <a:bodyPr>
            <a:normAutofit/>
          </a:bodyPr>
          <a:lstStyle/>
          <a:p>
            <a:pPr algn="just"/>
            <a:r>
              <a:rPr lang="en-US" sz="3200" b="1" dirty="0"/>
              <a:t>James 2:24 </a:t>
            </a:r>
            <a:r>
              <a:rPr lang="en-US" sz="3200" dirty="0"/>
              <a:t>- Man is justified by works, not by "faith only."</a:t>
            </a:r>
          </a:p>
          <a:p>
            <a:pPr algn="just"/>
            <a:r>
              <a:rPr lang="en-US" sz="3200" b="1" dirty="0"/>
              <a:t>Acts 11:14; 10:34,35 </a:t>
            </a:r>
            <a:r>
              <a:rPr lang="en-US" sz="3200" dirty="0"/>
              <a:t>- Peter told Cornelius words whereby he would be saved. But the first words He said were that, to be accepted by God, people must work righteousness. This is true for all people, for God shows no partiality!</a:t>
            </a:r>
          </a:p>
          <a:p>
            <a:pPr algn="just"/>
            <a:r>
              <a:rPr lang="en-US" sz="3200" b="1" dirty="0"/>
              <a:t>Matthew 7:21-27; Luke 6:46 </a:t>
            </a:r>
            <a:r>
              <a:rPr lang="en-US" sz="3200" dirty="0"/>
              <a:t>- To accept Jesus as Lord (ruler, master) and enter the kingdom of heaven, we must do what He says. We may believe and confess Him yet be rejected, because we did not obey.</a:t>
            </a:r>
          </a:p>
          <a:p>
            <a:pPr algn="just"/>
            <a:endParaRPr lang="en-US" sz="2700" dirty="0"/>
          </a:p>
        </p:txBody>
      </p:sp>
      <p:sp>
        <p:nvSpPr>
          <p:cNvPr id="10" name="Oval 9"/>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52235" y="820222"/>
            <a:ext cx="1083951" cy="338554"/>
          </a:xfrm>
          <a:prstGeom prst="rect">
            <a:avLst/>
          </a:prstGeom>
          <a:noFill/>
        </p:spPr>
        <p:txBody>
          <a:bodyPr wrap="none" rtlCol="0">
            <a:spAutoFit/>
          </a:bodyPr>
          <a:lstStyle/>
          <a:p>
            <a:r>
              <a:rPr lang="en-US" sz="1600" dirty="0"/>
              <a:t>Obedience</a:t>
            </a:r>
          </a:p>
        </p:txBody>
      </p:sp>
    </p:spTree>
    <p:extLst>
      <p:ext uri="{BB962C8B-B14F-4D97-AF65-F5344CB8AC3E}">
        <p14:creationId xmlns:p14="http://schemas.microsoft.com/office/powerpoint/2010/main" val="421346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204951"/>
            <a:ext cx="3962400" cy="2841152"/>
          </a:xfrm>
        </p:spPr>
        <p:txBody>
          <a:bodyPr>
            <a:noAutofit/>
          </a:bodyPr>
          <a:lstStyle/>
          <a:p>
            <a:r>
              <a:rPr lang="en-US" sz="6000" b="1" dirty="0">
                <a:solidFill>
                  <a:srgbClr val="FF0000"/>
                </a:solidFill>
                <a:effectLst>
                  <a:outerShdw blurRad="38100" dist="38100" dir="2700000" algn="tl">
                    <a:srgbClr val="000000">
                      <a:alpha val="43137"/>
                    </a:srgbClr>
                  </a:outerShdw>
                </a:effectLst>
              </a:rPr>
              <a:t>Statements</a:t>
            </a:r>
            <a:br>
              <a:rPr lang="en-US" sz="6000" b="1" dirty="0">
                <a:solidFill>
                  <a:srgbClr val="FF0000"/>
                </a:solidFill>
                <a:effectLst>
                  <a:outerShdw blurRad="38100" dist="38100" dir="2700000" algn="tl">
                    <a:srgbClr val="000000">
                      <a:alpha val="43137"/>
                    </a:srgbClr>
                  </a:outerShdw>
                </a:effectLst>
              </a:rPr>
            </a:br>
            <a:r>
              <a:rPr lang="en-US" sz="6000" b="1" dirty="0">
                <a:solidFill>
                  <a:srgbClr val="FF0000"/>
                </a:solidFill>
                <a:effectLst>
                  <a:outerShdw blurRad="38100" dist="38100" dir="2700000" algn="tl">
                    <a:srgbClr val="000000">
                      <a:alpha val="43137"/>
                    </a:srgbClr>
                  </a:outerShdw>
                </a:effectLst>
              </a:rPr>
              <a:t>of the</a:t>
            </a:r>
            <a:br>
              <a:rPr lang="en-US" sz="6000" b="1" dirty="0">
                <a:solidFill>
                  <a:srgbClr val="FF0000"/>
                </a:solidFill>
                <a:effectLst>
                  <a:outerShdw blurRad="38100" dist="38100" dir="2700000" algn="tl">
                    <a:srgbClr val="000000">
                      <a:alpha val="43137"/>
                    </a:srgbClr>
                  </a:outerShdw>
                </a:effectLst>
              </a:rPr>
            </a:br>
            <a:r>
              <a:rPr lang="en-US" sz="6000" b="1" dirty="0">
                <a:solidFill>
                  <a:srgbClr val="FF0000"/>
                </a:solidFill>
                <a:effectLst>
                  <a:outerShdw blurRad="38100" dist="38100" dir="2700000" algn="tl">
                    <a:srgbClr val="000000">
                      <a:alpha val="43137"/>
                    </a:srgbClr>
                  </a:outerShdw>
                </a:effectLst>
              </a:rPr>
              <a:t>Doctrine</a:t>
            </a:r>
          </a:p>
        </p:txBody>
      </p:sp>
      <p:sp>
        <p:nvSpPr>
          <p:cNvPr id="3" name="Content Placeholder 2"/>
          <p:cNvSpPr>
            <a:spLocks noGrp="1"/>
          </p:cNvSpPr>
          <p:nvPr>
            <p:ph idx="1"/>
          </p:nvPr>
        </p:nvSpPr>
        <p:spPr>
          <a:xfrm>
            <a:off x="838200" y="1825625"/>
            <a:ext cx="10515600" cy="4351338"/>
          </a:xfrm>
        </p:spPr>
        <p:txBody>
          <a:bodyPr anchor="ctr">
            <a:normAutofit fontScale="92500" lnSpcReduction="10000"/>
          </a:bodyPr>
          <a:lstStyle/>
          <a:p>
            <a:pPr marL="0" indent="0" algn="just">
              <a:buNone/>
            </a:pPr>
            <a:endParaRPr lang="en-US" sz="4800" dirty="0"/>
          </a:p>
          <a:p>
            <a:pPr marL="0" indent="0" algn="just">
              <a:buNone/>
            </a:pPr>
            <a:endParaRPr lang="en-US" sz="4800" dirty="0"/>
          </a:p>
          <a:p>
            <a:pPr marL="0" indent="0" algn="just">
              <a:buNone/>
            </a:pPr>
            <a:r>
              <a:rPr lang="en-US" sz="4800" dirty="0"/>
              <a:t>"Wherefore, that we are justified by faith, only, is a most wholesome doctrine and very full of comfort" - The Book of Discipline of the United Methodist Church, 1972 Edition, p. 55.</a:t>
            </a:r>
          </a:p>
        </p:txBody>
      </p:sp>
      <p:pic>
        <p:nvPicPr>
          <p:cNvPr id="9" name="Picture 8"/>
          <p:cNvPicPr>
            <a:picLocks noChangeAspect="1"/>
          </p:cNvPicPr>
          <p:nvPr/>
        </p:nvPicPr>
        <p:blipFill>
          <a:blip r:embed="rId2"/>
          <a:stretch>
            <a:fillRect/>
          </a:stretch>
        </p:blipFill>
        <p:spPr>
          <a:xfrm>
            <a:off x="6458766" y="204950"/>
            <a:ext cx="3790133" cy="2841152"/>
          </a:xfrm>
          <a:prstGeom prst="rect">
            <a:avLst/>
          </a:prstGeom>
        </p:spPr>
      </p:pic>
      <p:sp>
        <p:nvSpPr>
          <p:cNvPr id="11" name="Oval 10">
            <a:extLst>
              <a:ext uri="{FF2B5EF4-FFF2-40B4-BE49-F238E27FC236}">
                <a16:creationId xmlns:a16="http://schemas.microsoft.com/office/drawing/2014/main" id="{B99DFA0A-284F-4967-9E8C-A9B3EC9D7694}"/>
              </a:ext>
            </a:extLst>
          </p:cNvPr>
          <p:cNvSpPr/>
          <p:nvPr/>
        </p:nvSpPr>
        <p:spPr>
          <a:xfrm>
            <a:off x="7224712" y="939726"/>
            <a:ext cx="1371600" cy="1371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 name="TextBox 4"/>
          <p:cNvSpPr txBox="1"/>
          <p:nvPr/>
        </p:nvSpPr>
        <p:spPr>
          <a:xfrm flipH="1">
            <a:off x="7223759" y="1302360"/>
            <a:ext cx="687706" cy="646331"/>
          </a:xfrm>
          <a:prstGeom prst="rect">
            <a:avLst/>
          </a:prstGeom>
          <a:noFill/>
        </p:spPr>
        <p:txBody>
          <a:bodyPr wrap="square" rtlCol="0">
            <a:spAutoFit/>
          </a:bodyPr>
          <a:lstStyle/>
          <a:p>
            <a:r>
              <a:rPr lang="en-US" dirty="0"/>
              <a:t>Faith</a:t>
            </a:r>
          </a:p>
          <a:p>
            <a:r>
              <a:rPr lang="en-US" dirty="0"/>
              <a:t>Only</a:t>
            </a:r>
          </a:p>
        </p:txBody>
      </p:sp>
    </p:spTree>
    <p:extLst>
      <p:ext uri="{BB962C8B-B14F-4D97-AF65-F5344CB8AC3E}">
        <p14:creationId xmlns:p14="http://schemas.microsoft.com/office/powerpoint/2010/main" val="562064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effectLst>
                  <a:outerShdw blurRad="38100" dist="38100" dir="2700000" algn="tl">
                    <a:srgbClr val="000000">
                      <a:alpha val="43137"/>
                    </a:srgbClr>
                  </a:outerShdw>
                </a:effectLst>
              </a:rPr>
              <a:t>Many passages say obedience is necessary…</a:t>
            </a:r>
            <a:endParaRPr lang="en-US" sz="3600" dirty="0"/>
          </a:p>
        </p:txBody>
      </p:sp>
      <p:sp>
        <p:nvSpPr>
          <p:cNvPr id="5" name="Content Placeholder 2"/>
          <p:cNvSpPr>
            <a:spLocks noGrp="1"/>
          </p:cNvSpPr>
          <p:nvPr>
            <p:ph sz="half" idx="1"/>
          </p:nvPr>
        </p:nvSpPr>
        <p:spPr>
          <a:xfrm>
            <a:off x="838200" y="1825625"/>
            <a:ext cx="10497986" cy="4351338"/>
          </a:xfrm>
          <a:solidFill>
            <a:schemeClr val="accent6">
              <a:lumMod val="40000"/>
              <a:lumOff val="60000"/>
            </a:schemeClr>
          </a:solidFill>
          <a:ln>
            <a:solidFill>
              <a:schemeClr val="accent6">
                <a:lumMod val="75000"/>
              </a:schemeClr>
            </a:solidFill>
          </a:ln>
        </p:spPr>
        <p:txBody>
          <a:bodyPr>
            <a:normAutofit/>
          </a:bodyPr>
          <a:lstStyle/>
          <a:p>
            <a:pPr algn="just"/>
            <a:r>
              <a:rPr lang="en-US" sz="3600" b="1" dirty="0"/>
              <a:t>2 Thessalonians 1:8,9; Romans 2:6-10 </a:t>
            </a:r>
            <a:r>
              <a:rPr lang="en-US" sz="3600" dirty="0"/>
              <a:t>- Receiving eternal life requires us to do good. Those who do not obey will be destroyed.</a:t>
            </a:r>
          </a:p>
          <a:p>
            <a:pPr algn="just"/>
            <a:r>
              <a:rPr lang="en-US" sz="3600" b="1" dirty="0"/>
              <a:t>1 John 5:3; John 14:15,21-24 </a:t>
            </a:r>
            <a:r>
              <a:rPr lang="en-US" sz="3600" dirty="0"/>
              <a:t>- Loving God requires us to keep His commands. If we do not obey, we do not love Him. Can one be saved if he does not love God (cf. 1 Corinthians 16:22; Matthew 22:37-39)?</a:t>
            </a:r>
          </a:p>
        </p:txBody>
      </p:sp>
      <p:sp>
        <p:nvSpPr>
          <p:cNvPr id="10" name="Oval 9"/>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52235" y="820222"/>
            <a:ext cx="1083951" cy="338554"/>
          </a:xfrm>
          <a:prstGeom prst="rect">
            <a:avLst/>
          </a:prstGeom>
          <a:noFill/>
        </p:spPr>
        <p:txBody>
          <a:bodyPr wrap="none" rtlCol="0">
            <a:spAutoFit/>
          </a:bodyPr>
          <a:lstStyle/>
          <a:p>
            <a:r>
              <a:rPr lang="en-US" sz="1600" dirty="0"/>
              <a:t>Obedience</a:t>
            </a:r>
          </a:p>
        </p:txBody>
      </p:sp>
    </p:spTree>
    <p:extLst>
      <p:ext uri="{BB962C8B-B14F-4D97-AF65-F5344CB8AC3E}">
        <p14:creationId xmlns:p14="http://schemas.microsoft.com/office/powerpoint/2010/main" val="1007953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effectLst>
                  <a:outerShdw blurRad="38100" dist="38100" dir="2700000" algn="tl">
                    <a:srgbClr val="000000">
                      <a:alpha val="43137"/>
                    </a:srgbClr>
                  </a:outerShdw>
                </a:effectLst>
              </a:rPr>
              <a:t>Many passages say obedience is necessary…</a:t>
            </a:r>
            <a:endParaRPr lang="en-US" sz="3600" dirty="0"/>
          </a:p>
        </p:txBody>
      </p:sp>
      <p:sp>
        <p:nvSpPr>
          <p:cNvPr id="5" name="Content Placeholder 2"/>
          <p:cNvSpPr>
            <a:spLocks noGrp="1"/>
          </p:cNvSpPr>
          <p:nvPr>
            <p:ph sz="half" idx="1"/>
          </p:nvPr>
        </p:nvSpPr>
        <p:spPr>
          <a:xfrm>
            <a:off x="838200" y="1825625"/>
            <a:ext cx="10497986" cy="4351338"/>
          </a:xfrm>
          <a:solidFill>
            <a:schemeClr val="accent6">
              <a:lumMod val="40000"/>
              <a:lumOff val="60000"/>
            </a:schemeClr>
          </a:solidFill>
          <a:ln>
            <a:solidFill>
              <a:schemeClr val="accent6">
                <a:lumMod val="75000"/>
              </a:schemeClr>
            </a:solidFill>
          </a:ln>
        </p:spPr>
        <p:txBody>
          <a:bodyPr>
            <a:normAutofit/>
          </a:bodyPr>
          <a:lstStyle/>
          <a:p>
            <a:pPr marL="0" indent="0" algn="just">
              <a:buNone/>
            </a:pPr>
            <a:r>
              <a:rPr lang="en-US" sz="4800" dirty="0"/>
              <a:t>The doctrine of "faith only" denies the necessity for </a:t>
            </a:r>
            <a:r>
              <a:rPr lang="en-US" sz="4800" b="1" dirty="0">
                <a:effectLst>
                  <a:outerShdw blurRad="38100" dist="38100" dir="2700000" algn="tl">
                    <a:srgbClr val="000000">
                      <a:alpha val="43137"/>
                    </a:srgbClr>
                  </a:outerShdw>
                </a:effectLst>
              </a:rPr>
              <a:t>all</a:t>
            </a:r>
            <a:r>
              <a:rPr lang="en-US" sz="4800" dirty="0"/>
              <a:t> obedience to commands. All the passages we have just studied show that such a view is false doctrine. (See also Rev. 20:12-15; John 5:28,29; 1 John 2:17.)</a:t>
            </a:r>
          </a:p>
        </p:txBody>
      </p:sp>
      <p:sp>
        <p:nvSpPr>
          <p:cNvPr id="10" name="Oval 9"/>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252235" y="820222"/>
            <a:ext cx="1083951" cy="338554"/>
          </a:xfrm>
          <a:prstGeom prst="rect">
            <a:avLst/>
          </a:prstGeom>
          <a:noFill/>
        </p:spPr>
        <p:txBody>
          <a:bodyPr wrap="none" rtlCol="0">
            <a:spAutoFit/>
          </a:bodyPr>
          <a:lstStyle/>
          <a:p>
            <a:r>
              <a:rPr lang="en-US" sz="1600" dirty="0"/>
              <a:t>Obedience</a:t>
            </a:r>
          </a:p>
        </p:txBody>
      </p:sp>
    </p:spTree>
    <p:extLst>
      <p:ext uri="{BB962C8B-B14F-4D97-AF65-F5344CB8AC3E}">
        <p14:creationId xmlns:p14="http://schemas.microsoft.com/office/powerpoint/2010/main" val="2796138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00" y="1252537"/>
            <a:ext cx="2209800" cy="5310648"/>
          </a:xfrm>
          <a:prstGeom prst="rect">
            <a:avLst/>
          </a:prstGeom>
        </p:spPr>
      </p:pic>
      <p:sp>
        <p:nvSpPr>
          <p:cNvPr id="2" name="Title 1"/>
          <p:cNvSpPr>
            <a:spLocks noGrp="1"/>
          </p:cNvSpPr>
          <p:nvPr>
            <p:ph type="title"/>
          </p:nvPr>
        </p:nvSpPr>
        <p:spPr>
          <a:solidFill>
            <a:schemeClr val="bg1"/>
          </a:solidFill>
        </p:spPr>
        <p:txBody>
          <a:bodyPr/>
          <a:lstStyle/>
          <a:p>
            <a:r>
              <a:rPr lang="en-US" b="1" dirty="0">
                <a:solidFill>
                  <a:srgbClr val="FF0000"/>
                </a:solidFill>
                <a:effectLst>
                  <a:outerShdw blurRad="38100" dist="38100" dir="2700000" algn="tl">
                    <a:srgbClr val="000000">
                      <a:alpha val="43137"/>
                    </a:srgbClr>
                  </a:outerShdw>
                </a:effectLst>
              </a:rPr>
              <a:t>If Obedience Is Not Essential,</a:t>
            </a:r>
            <a:br>
              <a:rPr lang="en-US" b="1" dirty="0">
                <a:solidFill>
                  <a:srgbClr val="FF0000"/>
                </a:solidFill>
                <a:effectLst>
                  <a:outerShdw blurRad="38100" dist="38100" dir="2700000" algn="tl">
                    <a:srgbClr val="000000">
                      <a:alpha val="43137"/>
                    </a:srgbClr>
                  </a:outerShdw>
                </a:effectLst>
              </a:rPr>
            </a:br>
            <a:r>
              <a:rPr lang="en-US" b="1" u="sng" dirty="0">
                <a:solidFill>
                  <a:srgbClr val="FF0000"/>
                </a:solidFill>
                <a:effectLst>
                  <a:outerShdw blurRad="38100" dist="38100" dir="2700000" algn="tl">
                    <a:srgbClr val="000000">
                      <a:alpha val="43137"/>
                    </a:srgbClr>
                  </a:outerShdw>
                </a:effectLst>
              </a:rPr>
              <a:t>Consider the Consequences</a:t>
            </a:r>
            <a:r>
              <a:rPr lang="en-US" b="1" dirty="0">
                <a:solidFill>
                  <a:srgbClr val="FF0000"/>
                </a:solidFill>
                <a:effectLst>
                  <a:outerShdw blurRad="38100" dist="38100" dir="2700000" algn="tl">
                    <a:srgbClr val="000000">
                      <a:alpha val="43137"/>
                    </a:srgbClr>
                  </a:outerShdw>
                </a:effectLst>
              </a:rPr>
              <a:t>.…</a:t>
            </a:r>
          </a:p>
        </p:txBody>
      </p:sp>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3124200" y="1846491"/>
            <a:ext cx="8229600" cy="4716693"/>
          </a:xfrm>
          <a:prstGeom prst="rect">
            <a:avLst/>
          </a:prstGeom>
          <a:solidFill>
            <a:schemeClr val="accent4">
              <a:lumMod val="40000"/>
              <a:lumOff val="60000"/>
            </a:schemeClr>
          </a:solidFill>
          <a:ln>
            <a:solidFill>
              <a:schemeClr val="accent2">
                <a:lumMod val="60000"/>
                <a:lumOff val="40000"/>
              </a:schemeClr>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200" b="1" dirty="0"/>
              <a:t>Matthew 22:37-39 </a:t>
            </a:r>
            <a:r>
              <a:rPr lang="en-US" sz="3200" dirty="0"/>
              <a:t>- </a:t>
            </a:r>
            <a:r>
              <a:rPr lang="en-US" sz="3200" b="1" dirty="0">
                <a:effectLst>
                  <a:outerShdw blurRad="38100" dist="38100" dir="2700000" algn="tl">
                    <a:srgbClr val="000000">
                      <a:alpha val="43137"/>
                    </a:srgbClr>
                  </a:outerShdw>
                </a:effectLst>
              </a:rPr>
              <a:t>Love</a:t>
            </a:r>
            <a:r>
              <a:rPr lang="en-US" sz="3200" dirty="0"/>
              <a:t> is the greatest of all commands. If obeying commands is not necessary to salvation, then </a:t>
            </a:r>
            <a:r>
              <a:rPr lang="en-US" sz="3200" u="sng" dirty="0"/>
              <a:t>love is not necessary</a:t>
            </a:r>
            <a:r>
              <a:rPr lang="en-US" sz="3200" dirty="0"/>
              <a:t>! Yet note 1 Corinthians 16:22.</a:t>
            </a:r>
          </a:p>
          <a:p>
            <a:pPr marL="0" indent="0" algn="just">
              <a:buNone/>
            </a:pPr>
            <a:r>
              <a:rPr lang="en-US" sz="3200" b="1" dirty="0"/>
              <a:t>Acts 17:30 </a:t>
            </a:r>
            <a:r>
              <a:rPr lang="en-US" sz="3200" dirty="0"/>
              <a:t>- </a:t>
            </a:r>
            <a:r>
              <a:rPr lang="en-US" sz="3200" b="1" dirty="0">
                <a:effectLst>
                  <a:outerShdw blurRad="38100" dist="38100" dir="2700000" algn="tl">
                    <a:srgbClr val="000000">
                      <a:alpha val="43137"/>
                    </a:srgbClr>
                  </a:outerShdw>
                </a:effectLst>
              </a:rPr>
              <a:t>Repentance</a:t>
            </a:r>
            <a:r>
              <a:rPr lang="en-US" sz="3200" dirty="0"/>
              <a:t> is a command. If keeping commands is not necessary, then </a:t>
            </a:r>
            <a:r>
              <a:rPr lang="en-US" sz="3200" u="sng" dirty="0"/>
              <a:t>repentance is not necessary</a:t>
            </a:r>
            <a:r>
              <a:rPr lang="en-US" sz="3200" dirty="0"/>
              <a:t> to salvation! Yet note Acts 2:38; 3:19; Luke 13:3; 2 Peter 3:9.</a:t>
            </a:r>
          </a:p>
        </p:txBody>
      </p:sp>
    </p:spTree>
    <p:extLst>
      <p:ext uri="{BB962C8B-B14F-4D97-AF65-F5344CB8AC3E}">
        <p14:creationId xmlns:p14="http://schemas.microsoft.com/office/powerpoint/2010/main" val="2821495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00" y="1252537"/>
            <a:ext cx="2209800" cy="5310648"/>
          </a:xfrm>
          <a:prstGeom prst="rect">
            <a:avLst/>
          </a:prstGeom>
        </p:spPr>
      </p:pic>
      <p:sp>
        <p:nvSpPr>
          <p:cNvPr id="2" name="Title 1"/>
          <p:cNvSpPr>
            <a:spLocks noGrp="1"/>
          </p:cNvSpPr>
          <p:nvPr>
            <p:ph type="title"/>
          </p:nvPr>
        </p:nvSpPr>
        <p:spPr>
          <a:solidFill>
            <a:schemeClr val="bg1"/>
          </a:solidFill>
        </p:spPr>
        <p:txBody>
          <a:bodyPr/>
          <a:lstStyle/>
          <a:p>
            <a:r>
              <a:rPr lang="en-US" b="1" dirty="0">
                <a:solidFill>
                  <a:srgbClr val="FF0000"/>
                </a:solidFill>
                <a:effectLst>
                  <a:outerShdw blurRad="38100" dist="38100" dir="2700000" algn="tl">
                    <a:srgbClr val="000000">
                      <a:alpha val="43137"/>
                    </a:srgbClr>
                  </a:outerShdw>
                </a:effectLst>
              </a:rPr>
              <a:t>If Obedience Is Not Essential,</a:t>
            </a:r>
            <a:br>
              <a:rPr lang="en-US" b="1" dirty="0">
                <a:solidFill>
                  <a:srgbClr val="FF0000"/>
                </a:solidFill>
                <a:effectLst>
                  <a:outerShdw blurRad="38100" dist="38100" dir="2700000" algn="tl">
                    <a:srgbClr val="000000">
                      <a:alpha val="43137"/>
                    </a:srgbClr>
                  </a:outerShdw>
                </a:effectLst>
              </a:rPr>
            </a:br>
            <a:r>
              <a:rPr lang="en-US" b="1" u="sng" dirty="0">
                <a:solidFill>
                  <a:srgbClr val="FF0000"/>
                </a:solidFill>
                <a:effectLst>
                  <a:outerShdw blurRad="38100" dist="38100" dir="2700000" algn="tl">
                    <a:srgbClr val="000000">
                      <a:alpha val="43137"/>
                    </a:srgbClr>
                  </a:outerShdw>
                </a:effectLst>
              </a:rPr>
              <a:t>Consider the Consequences</a:t>
            </a:r>
            <a:r>
              <a:rPr lang="en-US" b="1" dirty="0">
                <a:solidFill>
                  <a:srgbClr val="FF0000"/>
                </a:solidFill>
                <a:effectLst>
                  <a:outerShdw blurRad="38100" dist="38100" dir="2700000" algn="tl">
                    <a:srgbClr val="000000">
                      <a:alpha val="43137"/>
                    </a:srgbClr>
                  </a:outerShdw>
                </a:effectLst>
              </a:rPr>
              <a:t>.…</a:t>
            </a:r>
          </a:p>
        </p:txBody>
      </p:sp>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3124200" y="1846491"/>
            <a:ext cx="8229600" cy="4716693"/>
          </a:xfrm>
          <a:prstGeom prst="rect">
            <a:avLst/>
          </a:prstGeom>
          <a:solidFill>
            <a:schemeClr val="accent4">
              <a:lumMod val="40000"/>
              <a:lumOff val="60000"/>
            </a:schemeClr>
          </a:solidFill>
          <a:ln>
            <a:solidFill>
              <a:schemeClr val="accent2">
                <a:lumMod val="60000"/>
                <a:lumOff val="40000"/>
              </a:schemeClr>
            </a:solidFill>
          </a:ln>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200" b="1" dirty="0"/>
              <a:t>Romans 10:9,10 </a:t>
            </a:r>
            <a:r>
              <a:rPr lang="en-US" sz="3200" dirty="0"/>
              <a:t>- </a:t>
            </a:r>
            <a:r>
              <a:rPr lang="en-US" sz="3200" b="1" dirty="0">
                <a:effectLst>
                  <a:outerShdw blurRad="38100" dist="38100" dir="2700000" algn="tl">
                    <a:srgbClr val="000000">
                      <a:alpha val="43137"/>
                    </a:srgbClr>
                  </a:outerShdw>
                </a:effectLst>
              </a:rPr>
              <a:t>Confession</a:t>
            </a:r>
            <a:r>
              <a:rPr lang="en-US" sz="3200" dirty="0"/>
              <a:t> with the mouth is a command. If obeying commands is not essential to salvation, then </a:t>
            </a:r>
            <a:r>
              <a:rPr lang="en-US" sz="3200" u="sng" dirty="0"/>
              <a:t>confession is not essential</a:t>
            </a:r>
            <a:r>
              <a:rPr lang="en-US" sz="3200" dirty="0"/>
              <a:t>! Yet the Bible says it is essential. And it is not just an inner act; it is an outward act done with the mouth, in contrast to faith in the heart. Like baptism, here is an outward, physical action that is essential to salvation. (See also Matthew 10:32,33.)</a:t>
            </a:r>
          </a:p>
          <a:p>
            <a:pPr marL="0" indent="0" algn="just">
              <a:buNone/>
            </a:pPr>
            <a:r>
              <a:rPr lang="en-US" sz="3200" b="1" dirty="0"/>
              <a:t>1 John 3:23; John 6:28,29 </a:t>
            </a:r>
            <a:r>
              <a:rPr lang="en-US" sz="3200" dirty="0"/>
              <a:t>- </a:t>
            </a:r>
            <a:r>
              <a:rPr lang="en-US" sz="3200" b="1" dirty="0">
                <a:effectLst>
                  <a:outerShdw blurRad="38100" dist="38100" dir="2700000" algn="tl">
                    <a:srgbClr val="000000">
                      <a:alpha val="43137"/>
                    </a:srgbClr>
                  </a:outerShdw>
                </a:effectLst>
              </a:rPr>
              <a:t>Faith itself is a command; </a:t>
            </a:r>
            <a:r>
              <a:rPr lang="en-US" sz="3200" b="1" u="sng" dirty="0">
                <a:effectLst>
                  <a:outerShdw blurRad="38100" dist="38100" dir="2700000" algn="tl">
                    <a:srgbClr val="000000">
                      <a:alpha val="43137"/>
                    </a:srgbClr>
                  </a:outerShdw>
                </a:effectLst>
              </a:rPr>
              <a:t>it is a work</a:t>
            </a:r>
            <a:r>
              <a:rPr lang="en-US" sz="3200" dirty="0"/>
              <a:t> God tells people to do. If works and obedience are not necessary, then </a:t>
            </a:r>
            <a:r>
              <a:rPr lang="en-US" sz="3200" u="sng" dirty="0"/>
              <a:t>faith itself is not necessary</a:t>
            </a:r>
            <a:r>
              <a:rPr lang="en-US" sz="3200" dirty="0"/>
              <a:t>! But if faith is essential, then we must abandon the view that obedience and works are not essential! </a:t>
            </a:r>
          </a:p>
        </p:txBody>
      </p:sp>
    </p:spTree>
    <p:extLst>
      <p:ext uri="{BB962C8B-B14F-4D97-AF65-F5344CB8AC3E}">
        <p14:creationId xmlns:p14="http://schemas.microsoft.com/office/powerpoint/2010/main" val="451557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00" y="1252537"/>
            <a:ext cx="2209800" cy="5310648"/>
          </a:xfrm>
          <a:prstGeom prst="rect">
            <a:avLst/>
          </a:prstGeom>
        </p:spPr>
      </p:pic>
      <p:sp>
        <p:nvSpPr>
          <p:cNvPr id="2" name="Title 1"/>
          <p:cNvSpPr>
            <a:spLocks noGrp="1"/>
          </p:cNvSpPr>
          <p:nvPr>
            <p:ph type="title"/>
          </p:nvPr>
        </p:nvSpPr>
        <p:spPr>
          <a:solidFill>
            <a:schemeClr val="bg1"/>
          </a:solidFill>
        </p:spPr>
        <p:txBody>
          <a:bodyPr>
            <a:normAutofit fontScale="90000"/>
          </a:bodyPr>
          <a:lstStyle/>
          <a:p>
            <a:r>
              <a:rPr lang="en-US" sz="3600" b="1" dirty="0">
                <a:solidFill>
                  <a:srgbClr val="FF0000"/>
                </a:solidFill>
                <a:effectLst>
                  <a:outerShdw blurRad="38100" dist="38100" dir="2700000" algn="tl">
                    <a:srgbClr val="000000">
                      <a:alpha val="43137"/>
                    </a:srgbClr>
                  </a:outerShdw>
                </a:effectLst>
              </a:rPr>
              <a:t>Some claim that John 6:29 says faith is a</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work God does for us, not something we</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do. </a:t>
            </a:r>
            <a:r>
              <a:rPr lang="en-US" sz="3600" b="1" u="sng" dirty="0">
                <a:solidFill>
                  <a:srgbClr val="FF0000"/>
                </a:solidFill>
                <a:effectLst>
                  <a:outerShdw blurRad="38100" dist="38100" dir="2700000" algn="tl">
                    <a:srgbClr val="000000">
                      <a:alpha val="43137"/>
                    </a:srgbClr>
                  </a:outerShdw>
                </a:effectLst>
              </a:rPr>
              <a:t>However</a:t>
            </a:r>
            <a:r>
              <a:rPr lang="en-US" sz="3600" b="1" dirty="0">
                <a:solidFill>
                  <a:srgbClr val="FF0000"/>
                </a:solidFill>
                <a:effectLst>
                  <a:outerShdw blurRad="38100" dist="38100" dir="2700000" algn="tl">
                    <a:srgbClr val="000000">
                      <a:alpha val="43137"/>
                    </a:srgbClr>
                  </a:outerShdw>
                </a:effectLst>
              </a:rPr>
              <a:t>: </a:t>
            </a:r>
          </a:p>
        </p:txBody>
      </p:sp>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3124200" y="1846491"/>
            <a:ext cx="8229600" cy="4716693"/>
          </a:xfrm>
          <a:prstGeom prst="rect">
            <a:avLst/>
          </a:prstGeom>
          <a:solidFill>
            <a:schemeClr val="accent4">
              <a:lumMod val="40000"/>
              <a:lumOff val="60000"/>
            </a:schemeClr>
          </a:solidFill>
          <a:ln>
            <a:solidFill>
              <a:schemeClr val="accent2">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just">
              <a:buAutoNum type="arabicParenBoth"/>
            </a:pPr>
            <a:r>
              <a:rPr lang="en-US" sz="3600" dirty="0"/>
              <a:t>1 John 3:23 still says believing is a command to us (cf. Mark 16:15,16).</a:t>
            </a:r>
          </a:p>
          <a:p>
            <a:pPr marL="571500" indent="-571500" algn="just">
              <a:buAutoNum type="arabicParenBoth"/>
            </a:pPr>
            <a:r>
              <a:rPr lang="en-US" sz="3600" dirty="0"/>
              <a:t>John 6:29 answers the question asked in v28: "What shall we do, that we might work the works of God?" </a:t>
            </a:r>
            <a:r>
              <a:rPr lang="en-US" sz="3600" b="1" dirty="0">
                <a:solidFill>
                  <a:srgbClr val="FF0000"/>
                </a:solidFill>
                <a:effectLst>
                  <a:outerShdw blurRad="38100" dist="38100" dir="2700000" algn="tl">
                    <a:srgbClr val="000000">
                      <a:alpha val="43137"/>
                    </a:srgbClr>
                  </a:outerShdw>
                </a:effectLst>
              </a:rPr>
              <a:t>So "</a:t>
            </a:r>
            <a:r>
              <a:rPr lang="en-US" sz="3600" b="1" u="sng" dirty="0">
                <a:solidFill>
                  <a:srgbClr val="FF0000"/>
                </a:solidFill>
                <a:effectLst>
                  <a:outerShdw blurRad="38100" dist="38100" dir="2700000" algn="tl">
                    <a:srgbClr val="000000">
                      <a:alpha val="43137"/>
                    </a:srgbClr>
                  </a:outerShdw>
                </a:effectLst>
              </a:rPr>
              <a:t>works of God</a:t>
            </a:r>
            <a:r>
              <a:rPr lang="en-US" sz="3600" b="1" dirty="0">
                <a:solidFill>
                  <a:srgbClr val="FF0000"/>
                </a:solidFill>
                <a:effectLst>
                  <a:outerShdw blurRad="38100" dist="38100" dir="2700000" algn="tl">
                    <a:srgbClr val="000000">
                      <a:alpha val="43137"/>
                    </a:srgbClr>
                  </a:outerShdw>
                </a:effectLst>
              </a:rPr>
              <a:t>" here means works men do in obedience to God's commands</a:t>
            </a:r>
            <a:r>
              <a:rPr lang="en-US" sz="3600" dirty="0">
                <a:solidFill>
                  <a:srgbClr val="FF0000"/>
                </a:solidFill>
              </a:rPr>
              <a:t>.</a:t>
            </a:r>
            <a:r>
              <a:rPr lang="en-US" sz="3600" dirty="0"/>
              <a:t> </a:t>
            </a:r>
          </a:p>
        </p:txBody>
      </p:sp>
    </p:spTree>
    <p:extLst>
      <p:ext uri="{BB962C8B-B14F-4D97-AF65-F5344CB8AC3E}">
        <p14:creationId xmlns:p14="http://schemas.microsoft.com/office/powerpoint/2010/main" val="560413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00" y="1252537"/>
            <a:ext cx="2209800" cy="5310648"/>
          </a:xfrm>
          <a:prstGeom prst="rect">
            <a:avLst/>
          </a:prstGeom>
        </p:spPr>
      </p:pic>
      <p:sp>
        <p:nvSpPr>
          <p:cNvPr id="2" name="Title 1"/>
          <p:cNvSpPr>
            <a:spLocks noGrp="1"/>
          </p:cNvSpPr>
          <p:nvPr>
            <p:ph type="title"/>
          </p:nvPr>
        </p:nvSpPr>
        <p:spPr>
          <a:solidFill>
            <a:schemeClr val="bg1"/>
          </a:solidFill>
        </p:spPr>
        <p:txBody>
          <a:bodyPr>
            <a:normAutofit fontScale="90000"/>
          </a:bodyPr>
          <a:lstStyle/>
          <a:p>
            <a:r>
              <a:rPr lang="en-US" sz="3600" b="1" dirty="0">
                <a:solidFill>
                  <a:srgbClr val="FF0000"/>
                </a:solidFill>
                <a:effectLst>
                  <a:outerShdw blurRad="38100" dist="38100" dir="2700000" algn="tl">
                    <a:srgbClr val="000000">
                      <a:alpha val="43137"/>
                    </a:srgbClr>
                  </a:outerShdw>
                </a:effectLst>
              </a:rPr>
              <a:t>Some claim that John 6:29 says faith is a</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work God does for us, not something we</a:t>
            </a:r>
            <a:br>
              <a:rPr lang="en-US" sz="3600" b="1" dirty="0">
                <a:solidFill>
                  <a:srgbClr val="FF0000"/>
                </a:solidFill>
                <a:effectLst>
                  <a:outerShdw blurRad="38100" dist="38100" dir="2700000" algn="tl">
                    <a:srgbClr val="000000">
                      <a:alpha val="43137"/>
                    </a:srgbClr>
                  </a:outerShdw>
                </a:effectLst>
              </a:rPr>
            </a:br>
            <a:r>
              <a:rPr lang="en-US" sz="3600" b="1" dirty="0">
                <a:solidFill>
                  <a:srgbClr val="FF0000"/>
                </a:solidFill>
                <a:effectLst>
                  <a:outerShdw blurRad="38100" dist="38100" dir="2700000" algn="tl">
                    <a:srgbClr val="000000">
                      <a:alpha val="43137"/>
                    </a:srgbClr>
                  </a:outerShdw>
                </a:effectLst>
              </a:rPr>
              <a:t>do. </a:t>
            </a:r>
            <a:r>
              <a:rPr lang="en-US" sz="3600" b="1" u="sng" dirty="0">
                <a:solidFill>
                  <a:srgbClr val="FF0000"/>
                </a:solidFill>
                <a:effectLst>
                  <a:outerShdw blurRad="38100" dist="38100" dir="2700000" algn="tl">
                    <a:srgbClr val="000000">
                      <a:alpha val="43137"/>
                    </a:srgbClr>
                  </a:outerShdw>
                </a:effectLst>
              </a:rPr>
              <a:t>However</a:t>
            </a:r>
            <a:r>
              <a:rPr lang="en-US" sz="3600" b="1" dirty="0">
                <a:solidFill>
                  <a:srgbClr val="FF0000"/>
                </a:solidFill>
                <a:effectLst>
                  <a:outerShdw blurRad="38100" dist="38100" dir="2700000" algn="tl">
                    <a:srgbClr val="000000">
                      <a:alpha val="43137"/>
                    </a:srgbClr>
                  </a:outerShdw>
                </a:effectLst>
              </a:rPr>
              <a:t>: </a:t>
            </a:r>
          </a:p>
        </p:txBody>
      </p:sp>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3124200" y="1846491"/>
            <a:ext cx="8229600" cy="4716693"/>
          </a:xfrm>
          <a:prstGeom prst="rect">
            <a:avLst/>
          </a:prstGeom>
          <a:solidFill>
            <a:schemeClr val="accent4">
              <a:lumMod val="40000"/>
              <a:lumOff val="60000"/>
            </a:schemeClr>
          </a:solidFill>
          <a:ln>
            <a:solidFill>
              <a:schemeClr val="accent2">
                <a:lumMod val="60000"/>
                <a:lumOff val="40000"/>
              </a:schemeClr>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gn="just">
              <a:buNone/>
            </a:pPr>
            <a:r>
              <a:rPr lang="en-US" sz="3200" dirty="0"/>
              <a:t>(3) 1 Corinthians 15:58 is parallel - the "</a:t>
            </a:r>
            <a:r>
              <a:rPr lang="en-US" sz="3200" b="1" dirty="0"/>
              <a:t>work of the Lord</a:t>
            </a:r>
            <a:r>
              <a:rPr lang="en-US" sz="3200" dirty="0"/>
              <a:t>" is work we abound in - our labor in the Lord (cf. "love of God" in 1 John 5:3).</a:t>
            </a:r>
          </a:p>
          <a:p>
            <a:pPr marL="571500" indent="-571500" algn="just">
              <a:buNone/>
            </a:pPr>
            <a:r>
              <a:rPr lang="en-US" sz="3200" dirty="0"/>
              <a:t>(4) </a:t>
            </a:r>
            <a:r>
              <a:rPr lang="en-US" sz="3200" b="1" dirty="0">
                <a:solidFill>
                  <a:srgbClr val="FF0000"/>
                </a:solidFill>
                <a:effectLst>
                  <a:outerShdw blurRad="38100" dist="38100" dir="2700000" algn="tl">
                    <a:srgbClr val="000000">
                      <a:alpha val="43137"/>
                    </a:srgbClr>
                  </a:outerShdw>
                </a:effectLst>
              </a:rPr>
              <a:t>If faith is entirely a work God does for us, then God is responsible for unbelievers. </a:t>
            </a:r>
            <a:r>
              <a:rPr lang="en-US" sz="3200" dirty="0"/>
              <a:t>He causes some people to believe, but not others. This makes God a respecter of persons in contradiction to Acts 10:34,35 and Romans 2:11. Hence, John 6:29 says faith is something we do, which is essential to salvation.</a:t>
            </a:r>
          </a:p>
        </p:txBody>
      </p:sp>
    </p:spTree>
    <p:extLst>
      <p:ext uri="{BB962C8B-B14F-4D97-AF65-F5344CB8AC3E}">
        <p14:creationId xmlns:p14="http://schemas.microsoft.com/office/powerpoint/2010/main" val="1226217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838200" y="1846492"/>
            <a:ext cx="10515600" cy="4351338"/>
          </a:xfrm>
          <a:prstGeom prst="rect">
            <a:avLst/>
          </a:prstGeom>
          <a:solidFill>
            <a:schemeClr val="accent4">
              <a:lumMod val="40000"/>
              <a:lumOff val="60000"/>
            </a:schemeClr>
          </a:solidFill>
          <a:ln>
            <a:solidFill>
              <a:schemeClr val="accent2">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400" dirty="0"/>
              <a:t>But what about the passages where the Bible says we are not saved by works? Many passages say obedience is necessary, yet other verses say we are not saved by "works." Since God's word does not contradict itself, </a:t>
            </a:r>
            <a:r>
              <a:rPr lang="en-US" sz="3400" b="1" dirty="0">
                <a:effectLst>
                  <a:outerShdw blurRad="38100" dist="38100" dir="2700000" algn="tl">
                    <a:srgbClr val="000000">
                      <a:alpha val="43137"/>
                    </a:srgbClr>
                  </a:outerShdw>
                </a:effectLst>
              </a:rPr>
              <a:t>we must conclude that there are </a:t>
            </a:r>
            <a:r>
              <a:rPr lang="en-US" sz="3400" b="1" u="sng" dirty="0">
                <a:effectLst>
                  <a:outerShdw blurRad="38100" dist="38100" dir="2700000" algn="tl">
                    <a:srgbClr val="000000">
                      <a:alpha val="43137"/>
                    </a:srgbClr>
                  </a:outerShdw>
                </a:effectLst>
              </a:rPr>
              <a:t>different kind of works</a:t>
            </a:r>
            <a:r>
              <a:rPr lang="en-US" sz="3400" b="1" dirty="0">
                <a:effectLst>
                  <a:outerShdw blurRad="38100" dist="38100" dir="2700000" algn="tl">
                    <a:srgbClr val="000000">
                      <a:alpha val="43137"/>
                    </a:srgbClr>
                  </a:outerShdw>
                </a:effectLst>
              </a:rPr>
              <a:t>, just as there are </a:t>
            </a:r>
            <a:r>
              <a:rPr lang="en-US" sz="3400" b="1" u="sng" dirty="0">
                <a:effectLst>
                  <a:outerShdw blurRad="38100" dist="38100" dir="2700000" algn="tl">
                    <a:srgbClr val="000000">
                      <a:alpha val="43137"/>
                    </a:srgbClr>
                  </a:outerShdw>
                </a:effectLst>
              </a:rPr>
              <a:t>different kinds of faith</a:t>
            </a:r>
            <a:r>
              <a:rPr lang="en-US" sz="3400" dirty="0"/>
              <a:t>. Faith saves, but there are kinds of faith that do not save. So obedience is essential, but there are kinds of works that do not save.</a:t>
            </a:r>
          </a:p>
        </p:txBody>
      </p:sp>
      <p:sp>
        <p:nvSpPr>
          <p:cNvPr id="2" name="Title 1"/>
          <p:cNvSpPr>
            <a:spLocks noGrp="1"/>
          </p:cNvSpPr>
          <p:nvPr>
            <p:ph type="title"/>
          </p:nvPr>
        </p:nvSpPr>
        <p:spPr>
          <a:noFill/>
        </p:spPr>
        <p:txBody>
          <a:bodyPr>
            <a:normAutofit/>
          </a:bodyPr>
          <a:lstStyle/>
          <a:p>
            <a:r>
              <a:rPr lang="en-US" sz="3600" b="1" dirty="0">
                <a:solidFill>
                  <a:srgbClr val="FF0000"/>
                </a:solidFill>
                <a:effectLst>
                  <a:outerShdw blurRad="38100" dist="38100" dir="2700000" algn="tl">
                    <a:srgbClr val="000000">
                      <a:alpha val="43137"/>
                    </a:srgbClr>
                  </a:outerShdw>
                </a:effectLst>
              </a:rPr>
              <a:t>The Bible Describes </a:t>
            </a:r>
            <a:r>
              <a:rPr lang="en-US" sz="3600" b="1" u="sng" dirty="0">
                <a:solidFill>
                  <a:srgbClr val="FF0000"/>
                </a:solidFill>
                <a:effectLst>
                  <a:outerShdw blurRad="38100" dist="38100" dir="2700000" algn="tl">
                    <a:srgbClr val="000000">
                      <a:alpha val="43137"/>
                    </a:srgbClr>
                  </a:outerShdw>
                </a:effectLst>
              </a:rPr>
              <a:t>Different Kinds of Works</a:t>
            </a:r>
            <a:r>
              <a:rPr lang="en-US" sz="3600"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855034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838200" y="1846492"/>
            <a:ext cx="10515600" cy="4351338"/>
          </a:xfrm>
          <a:prstGeom prst="rect">
            <a:avLst/>
          </a:prstGeom>
          <a:solidFill>
            <a:schemeClr val="accent4">
              <a:lumMod val="40000"/>
              <a:lumOff val="60000"/>
            </a:schemeClr>
          </a:solidFill>
          <a:ln>
            <a:solidFill>
              <a:schemeClr val="accent2">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AutoNum type="arabicPeriod"/>
            </a:pPr>
            <a:r>
              <a:rPr lang="en-US" sz="3600" b="1" dirty="0"/>
              <a:t>Works of the flesh or of darkness</a:t>
            </a:r>
          </a:p>
          <a:p>
            <a:pPr marL="514350" indent="0" algn="just">
              <a:buNone/>
            </a:pPr>
            <a:r>
              <a:rPr lang="en-US" sz="3600" dirty="0"/>
              <a:t>These are sins, which do not save but condemn. (See Galatians 5:19-21; Romans 13:12-14.)</a:t>
            </a:r>
          </a:p>
        </p:txBody>
      </p:sp>
      <p:sp>
        <p:nvSpPr>
          <p:cNvPr id="2" name="Title 1"/>
          <p:cNvSpPr>
            <a:spLocks noGrp="1"/>
          </p:cNvSpPr>
          <p:nvPr>
            <p:ph type="title"/>
          </p:nvPr>
        </p:nvSpPr>
        <p:spPr>
          <a:noFill/>
        </p:spPr>
        <p:txBody>
          <a:bodyPr>
            <a:normAutofit/>
          </a:bodyPr>
          <a:lstStyle/>
          <a:p>
            <a:r>
              <a:rPr lang="en-US" sz="4000" b="1" dirty="0">
                <a:solidFill>
                  <a:srgbClr val="FF0000"/>
                </a:solidFill>
                <a:effectLst>
                  <a:outerShdw blurRad="38100" dist="38100" dir="2700000" algn="tl">
                    <a:srgbClr val="000000">
                      <a:alpha val="43137"/>
                    </a:srgbClr>
                  </a:outerShdw>
                </a:effectLst>
              </a:rPr>
              <a:t>Consider different kinds of</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works described in the Bible…</a:t>
            </a:r>
          </a:p>
        </p:txBody>
      </p:sp>
    </p:spTree>
    <p:extLst>
      <p:ext uri="{BB962C8B-B14F-4D97-AF65-F5344CB8AC3E}">
        <p14:creationId xmlns:p14="http://schemas.microsoft.com/office/powerpoint/2010/main" val="835860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838200" y="1846492"/>
            <a:ext cx="10515600" cy="4351338"/>
          </a:xfrm>
          <a:prstGeom prst="rect">
            <a:avLst/>
          </a:prstGeom>
          <a:solidFill>
            <a:schemeClr val="accent4">
              <a:lumMod val="40000"/>
              <a:lumOff val="60000"/>
            </a:schemeClr>
          </a:solidFill>
          <a:ln>
            <a:solidFill>
              <a:schemeClr val="accent2">
                <a:lumMod val="60000"/>
                <a:lumOff val="40000"/>
              </a:schemeClr>
            </a:solidFill>
          </a:ln>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None/>
            </a:pPr>
            <a:r>
              <a:rPr lang="en-US" sz="3600" b="1" dirty="0"/>
              <a:t>2. Works of Old Testament law or of human righteousness by which one earns salvation</a:t>
            </a:r>
          </a:p>
          <a:p>
            <a:pPr marL="342900" indent="0" algn="just">
              <a:buNone/>
            </a:pPr>
            <a:r>
              <a:rPr lang="en-US" sz="3600" dirty="0"/>
              <a:t>The Old Testament is not binding today (Gal. 3:23-25; Heb. 10:9,10; Eph. 2:14-16; Col. 2:14-17; Rom. 7:1-7). However, it never could save, because it provided no lasting forgiveness (Hebrews 10:3,4).</a:t>
            </a:r>
          </a:p>
          <a:p>
            <a:pPr marL="342900" indent="0" algn="just">
              <a:buNone/>
            </a:pPr>
            <a:r>
              <a:rPr lang="en-US" sz="3600" dirty="0"/>
              <a:t>The only way to be justified by that law, or any similar law, would be to live ones whole life without ever sinning (Galatians 3:10; James 2:10; Romans 3:20,23). Then one could boast that he had saved himself without needing forgiveness. He would earn his righteousness as a matter of debt, not grace.</a:t>
            </a:r>
          </a:p>
          <a:p>
            <a:pPr marL="342900" indent="0" algn="just">
              <a:buNone/>
            </a:pPr>
            <a:r>
              <a:rPr lang="en-US" sz="3600" dirty="0"/>
              <a:t>But such works will save no one, because we all sin (Romans 3:23; 1 John 1:8,10; 3:4). Therefore, we all need a system of grace, whereby we can be forgiven, though we do not deserve it. This is the point of Romans 4:4; 3:27; 11:6; Ephesians 2:8,9; Titus 3:5; 2 Timothy 1:9; etc.</a:t>
            </a:r>
          </a:p>
          <a:p>
            <a:pPr marL="342900" indent="0" algn="just">
              <a:buNone/>
            </a:pPr>
            <a:r>
              <a:rPr lang="en-US" sz="3600" dirty="0"/>
              <a:t>(See also Galatians 2:16; 3:11 - cf. 4:21-25; 5:3; Acts 13:39.)</a:t>
            </a:r>
          </a:p>
        </p:txBody>
      </p:sp>
      <p:sp>
        <p:nvSpPr>
          <p:cNvPr id="2" name="Title 1"/>
          <p:cNvSpPr>
            <a:spLocks noGrp="1"/>
          </p:cNvSpPr>
          <p:nvPr>
            <p:ph type="title"/>
          </p:nvPr>
        </p:nvSpPr>
        <p:spPr>
          <a:noFill/>
        </p:spPr>
        <p:txBody>
          <a:bodyPr>
            <a:normAutofit/>
          </a:bodyPr>
          <a:lstStyle/>
          <a:p>
            <a:r>
              <a:rPr lang="en-US" sz="4000" b="1" dirty="0">
                <a:solidFill>
                  <a:srgbClr val="FF0000"/>
                </a:solidFill>
                <a:effectLst>
                  <a:outerShdw blurRad="38100" dist="38100" dir="2700000" algn="tl">
                    <a:srgbClr val="000000">
                      <a:alpha val="43137"/>
                    </a:srgbClr>
                  </a:outerShdw>
                </a:effectLst>
              </a:rPr>
              <a:t>Consider different kinds of</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works described in the Bible…</a:t>
            </a:r>
          </a:p>
        </p:txBody>
      </p:sp>
    </p:spTree>
    <p:extLst>
      <p:ext uri="{BB962C8B-B14F-4D97-AF65-F5344CB8AC3E}">
        <p14:creationId xmlns:p14="http://schemas.microsoft.com/office/powerpoint/2010/main" val="91193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838200" y="1846492"/>
            <a:ext cx="10515600" cy="4351338"/>
          </a:xfrm>
          <a:prstGeom prst="rect">
            <a:avLst/>
          </a:prstGeom>
          <a:solidFill>
            <a:schemeClr val="accent4">
              <a:lumMod val="40000"/>
              <a:lumOff val="60000"/>
            </a:schemeClr>
          </a:solidFill>
          <a:ln>
            <a:solidFill>
              <a:schemeClr val="accent2">
                <a:lumMod val="60000"/>
                <a:lumOff val="40000"/>
              </a:schemeClr>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lgn="just">
              <a:buNone/>
            </a:pPr>
            <a:r>
              <a:rPr lang="en-US" sz="3600" b="1" dirty="0"/>
              <a:t>3. Works of obedience to meet conditions of forgiveness.</a:t>
            </a:r>
          </a:p>
          <a:p>
            <a:pPr marL="400050" indent="0" algn="just">
              <a:buNone/>
            </a:pPr>
            <a:r>
              <a:rPr lang="en-US" sz="3600" dirty="0"/>
              <a:t>These works of obedience are essential to salvation, as we have studied. But they are not works of human righteousness, whereby we earn eternal life by a sinless life. Instead, we admit we are sinners and come to God for forgiveness by His mercy and grace. Yet we must believe in Him enough to meet whatever conditions He lays down.</a:t>
            </a:r>
          </a:p>
        </p:txBody>
      </p:sp>
      <p:sp>
        <p:nvSpPr>
          <p:cNvPr id="2" name="Title 1"/>
          <p:cNvSpPr>
            <a:spLocks noGrp="1"/>
          </p:cNvSpPr>
          <p:nvPr>
            <p:ph type="title"/>
          </p:nvPr>
        </p:nvSpPr>
        <p:spPr>
          <a:noFill/>
        </p:spPr>
        <p:txBody>
          <a:bodyPr>
            <a:normAutofit/>
          </a:bodyPr>
          <a:lstStyle/>
          <a:p>
            <a:r>
              <a:rPr lang="en-US" sz="4000" b="1" dirty="0">
                <a:solidFill>
                  <a:srgbClr val="FF0000"/>
                </a:solidFill>
                <a:effectLst>
                  <a:outerShdw blurRad="38100" dist="38100" dir="2700000" algn="tl">
                    <a:srgbClr val="000000">
                      <a:alpha val="43137"/>
                    </a:srgbClr>
                  </a:outerShdw>
                </a:effectLst>
              </a:rPr>
              <a:t>Consider different kinds of</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works described in the Bible…</a:t>
            </a:r>
          </a:p>
        </p:txBody>
      </p:sp>
    </p:spTree>
    <p:extLst>
      <p:ext uri="{BB962C8B-B14F-4D97-AF65-F5344CB8AC3E}">
        <p14:creationId xmlns:p14="http://schemas.microsoft.com/office/powerpoint/2010/main" val="11192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204951"/>
            <a:ext cx="3962400" cy="2841152"/>
          </a:xfrm>
        </p:spPr>
        <p:txBody>
          <a:bodyPr>
            <a:noAutofit/>
          </a:bodyPr>
          <a:lstStyle/>
          <a:p>
            <a:r>
              <a:rPr lang="en-US" sz="6000" b="1" dirty="0">
                <a:solidFill>
                  <a:srgbClr val="FF0000"/>
                </a:solidFill>
                <a:effectLst>
                  <a:outerShdw blurRad="38100" dist="38100" dir="2700000" algn="tl">
                    <a:srgbClr val="000000">
                      <a:alpha val="43137"/>
                    </a:srgbClr>
                  </a:outerShdw>
                </a:effectLst>
              </a:rPr>
              <a:t>Statements</a:t>
            </a:r>
            <a:br>
              <a:rPr lang="en-US" sz="6000" b="1" dirty="0">
                <a:solidFill>
                  <a:srgbClr val="FF0000"/>
                </a:solidFill>
                <a:effectLst>
                  <a:outerShdw blurRad="38100" dist="38100" dir="2700000" algn="tl">
                    <a:srgbClr val="000000">
                      <a:alpha val="43137"/>
                    </a:srgbClr>
                  </a:outerShdw>
                </a:effectLst>
              </a:rPr>
            </a:br>
            <a:r>
              <a:rPr lang="en-US" sz="6000" b="1" dirty="0">
                <a:solidFill>
                  <a:srgbClr val="FF0000"/>
                </a:solidFill>
                <a:effectLst>
                  <a:outerShdw blurRad="38100" dist="38100" dir="2700000" algn="tl">
                    <a:srgbClr val="000000">
                      <a:alpha val="43137"/>
                    </a:srgbClr>
                  </a:outerShdw>
                </a:effectLst>
              </a:rPr>
              <a:t>of the</a:t>
            </a:r>
            <a:br>
              <a:rPr lang="en-US" sz="6000" b="1" dirty="0">
                <a:solidFill>
                  <a:srgbClr val="FF0000"/>
                </a:solidFill>
                <a:effectLst>
                  <a:outerShdw blurRad="38100" dist="38100" dir="2700000" algn="tl">
                    <a:srgbClr val="000000">
                      <a:alpha val="43137"/>
                    </a:srgbClr>
                  </a:outerShdw>
                </a:effectLst>
              </a:rPr>
            </a:br>
            <a:r>
              <a:rPr lang="en-US" sz="6000" b="1" dirty="0">
                <a:solidFill>
                  <a:srgbClr val="FF0000"/>
                </a:solidFill>
                <a:effectLst>
                  <a:outerShdw blurRad="38100" dist="38100" dir="2700000" algn="tl">
                    <a:srgbClr val="000000">
                      <a:alpha val="43137"/>
                    </a:srgbClr>
                  </a:outerShdw>
                </a:effectLst>
              </a:rPr>
              <a:t>Doctrine</a:t>
            </a:r>
          </a:p>
        </p:txBody>
      </p:sp>
      <p:sp>
        <p:nvSpPr>
          <p:cNvPr id="3" name="Content Placeholder 2"/>
          <p:cNvSpPr>
            <a:spLocks noGrp="1"/>
          </p:cNvSpPr>
          <p:nvPr>
            <p:ph idx="1"/>
          </p:nvPr>
        </p:nvSpPr>
        <p:spPr>
          <a:xfrm>
            <a:off x="838200" y="2025650"/>
            <a:ext cx="10515600" cy="4351338"/>
          </a:xfrm>
        </p:spPr>
        <p:txBody>
          <a:bodyPr anchor="ctr">
            <a:normAutofit fontScale="85000" lnSpcReduction="20000"/>
          </a:bodyPr>
          <a:lstStyle/>
          <a:p>
            <a:pPr marL="0" indent="0" algn="just">
              <a:buNone/>
            </a:pPr>
            <a:endParaRPr lang="en-US" sz="4800" dirty="0"/>
          </a:p>
          <a:p>
            <a:pPr marL="0" indent="0" algn="just">
              <a:buNone/>
            </a:pPr>
            <a:endParaRPr lang="en-US" sz="4800" dirty="0"/>
          </a:p>
          <a:p>
            <a:pPr marL="0" indent="0" algn="just">
              <a:buNone/>
            </a:pPr>
            <a:r>
              <a:rPr lang="en-US" sz="4800" dirty="0"/>
              <a:t>"Baptism is not essential to salvation...; but it is essential to obedience, since Christ has commanded it. It is also essential to a public confession of Christ before the world, and to membership in the church..." - Standard Manual for Baptist Churches by </a:t>
            </a:r>
            <a:r>
              <a:rPr lang="en-US" sz="4800" dirty="0" err="1"/>
              <a:t>Hiscox</a:t>
            </a:r>
            <a:r>
              <a:rPr lang="en-US" sz="4800" dirty="0"/>
              <a:t>, p. 21 (via Handbook of Religious Quotations).</a:t>
            </a:r>
          </a:p>
        </p:txBody>
      </p:sp>
      <p:pic>
        <p:nvPicPr>
          <p:cNvPr id="7" name="Picture 6"/>
          <p:cNvPicPr>
            <a:picLocks noChangeAspect="1"/>
          </p:cNvPicPr>
          <p:nvPr/>
        </p:nvPicPr>
        <p:blipFill>
          <a:blip r:embed="rId2"/>
          <a:stretch>
            <a:fillRect/>
          </a:stretch>
        </p:blipFill>
        <p:spPr>
          <a:xfrm>
            <a:off x="6458766" y="204950"/>
            <a:ext cx="3790133" cy="2841152"/>
          </a:xfrm>
          <a:prstGeom prst="rect">
            <a:avLst/>
          </a:prstGeom>
        </p:spPr>
      </p:pic>
      <p:sp>
        <p:nvSpPr>
          <p:cNvPr id="8" name="Oval 7"/>
          <p:cNvSpPr/>
          <p:nvPr/>
        </p:nvSpPr>
        <p:spPr>
          <a:xfrm>
            <a:off x="7224712" y="939726"/>
            <a:ext cx="1371600" cy="1371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 name="TextBox 9"/>
          <p:cNvSpPr txBox="1"/>
          <p:nvPr/>
        </p:nvSpPr>
        <p:spPr>
          <a:xfrm flipH="1">
            <a:off x="7223759" y="1302360"/>
            <a:ext cx="687706" cy="646331"/>
          </a:xfrm>
          <a:prstGeom prst="rect">
            <a:avLst/>
          </a:prstGeom>
          <a:noFill/>
        </p:spPr>
        <p:txBody>
          <a:bodyPr wrap="square" rtlCol="0">
            <a:spAutoFit/>
          </a:bodyPr>
          <a:lstStyle/>
          <a:p>
            <a:r>
              <a:rPr lang="en-US" dirty="0"/>
              <a:t>Faith</a:t>
            </a:r>
          </a:p>
          <a:p>
            <a:r>
              <a:rPr lang="en-US" dirty="0"/>
              <a:t>Only</a:t>
            </a:r>
          </a:p>
        </p:txBody>
      </p:sp>
    </p:spTree>
    <p:extLst>
      <p:ext uri="{BB962C8B-B14F-4D97-AF65-F5344CB8AC3E}">
        <p14:creationId xmlns:p14="http://schemas.microsoft.com/office/powerpoint/2010/main" val="331318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838200" y="1846492"/>
            <a:ext cx="10515600" cy="4351338"/>
          </a:xfrm>
          <a:prstGeom prst="rect">
            <a:avLst/>
          </a:prstGeom>
          <a:solidFill>
            <a:schemeClr val="accent4">
              <a:lumMod val="40000"/>
              <a:lumOff val="60000"/>
            </a:schemeClr>
          </a:solidFill>
          <a:ln>
            <a:solidFill>
              <a:schemeClr val="accent2">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None/>
            </a:pPr>
            <a:r>
              <a:rPr lang="en-US" sz="3600" b="1" dirty="0"/>
              <a:t>3. Works of obedience to meet conditions of   forgiveness (cont’d).</a:t>
            </a:r>
          </a:p>
          <a:p>
            <a:pPr marL="400050" indent="0" algn="just">
              <a:buNone/>
            </a:pPr>
            <a:r>
              <a:rPr lang="en-US" sz="3600" dirty="0"/>
              <a:t>These conditions include faith, repentance, and confession. But baptism is not a work of human righteousness whereby we earn eternal life, any more than are these other acts. All are simply necessary conditions in order for God's grace to forgive unworthy sinners by Jesus' blood.</a:t>
            </a:r>
          </a:p>
        </p:txBody>
      </p:sp>
      <p:sp>
        <p:nvSpPr>
          <p:cNvPr id="2" name="Title 1"/>
          <p:cNvSpPr>
            <a:spLocks noGrp="1"/>
          </p:cNvSpPr>
          <p:nvPr>
            <p:ph type="title"/>
          </p:nvPr>
        </p:nvSpPr>
        <p:spPr>
          <a:noFill/>
        </p:spPr>
        <p:txBody>
          <a:bodyPr>
            <a:normAutofit/>
          </a:bodyPr>
          <a:lstStyle/>
          <a:p>
            <a:r>
              <a:rPr lang="en-US" sz="4000" b="1" dirty="0">
                <a:solidFill>
                  <a:srgbClr val="FF0000"/>
                </a:solidFill>
                <a:effectLst>
                  <a:outerShdw blurRad="38100" dist="38100" dir="2700000" algn="tl">
                    <a:srgbClr val="000000">
                      <a:alpha val="43137"/>
                    </a:srgbClr>
                  </a:outerShdw>
                </a:effectLst>
              </a:rPr>
              <a:t>Consider different kinds of</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works described in the Bible…</a:t>
            </a:r>
          </a:p>
        </p:txBody>
      </p:sp>
    </p:spTree>
    <p:extLst>
      <p:ext uri="{BB962C8B-B14F-4D97-AF65-F5344CB8AC3E}">
        <p14:creationId xmlns:p14="http://schemas.microsoft.com/office/powerpoint/2010/main" val="4264041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838200" y="1846492"/>
            <a:ext cx="10515600" cy="4351338"/>
          </a:xfrm>
          <a:prstGeom prst="rect">
            <a:avLst/>
          </a:prstGeom>
          <a:solidFill>
            <a:schemeClr val="accent4">
              <a:lumMod val="40000"/>
              <a:lumOff val="60000"/>
            </a:schemeClr>
          </a:solidFill>
          <a:ln>
            <a:solidFill>
              <a:schemeClr val="accent2">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gn="just">
              <a:buNone/>
            </a:pPr>
            <a:r>
              <a:rPr lang="en-US" sz="3600" b="1" dirty="0"/>
              <a:t>3. Works of obedience to meet conditions of forgiveness (cont’d).</a:t>
            </a:r>
          </a:p>
          <a:p>
            <a:pPr marL="742950" indent="0" algn="just">
              <a:buNone/>
            </a:pPr>
            <a:r>
              <a:rPr lang="en-US" sz="3600" dirty="0"/>
              <a:t>So when verses say we are not saved by "works," they are not referring to faith, repentance, confession, or baptism. These works are all included in the obedience that is essential to receive forgiveness.</a:t>
            </a:r>
          </a:p>
        </p:txBody>
      </p:sp>
      <p:sp>
        <p:nvSpPr>
          <p:cNvPr id="2" name="Title 1"/>
          <p:cNvSpPr>
            <a:spLocks noGrp="1"/>
          </p:cNvSpPr>
          <p:nvPr>
            <p:ph type="title"/>
          </p:nvPr>
        </p:nvSpPr>
        <p:spPr>
          <a:noFill/>
        </p:spPr>
        <p:txBody>
          <a:bodyPr>
            <a:normAutofit/>
          </a:bodyPr>
          <a:lstStyle/>
          <a:p>
            <a:r>
              <a:rPr lang="en-US" sz="4000" b="1" dirty="0">
                <a:solidFill>
                  <a:srgbClr val="FF0000"/>
                </a:solidFill>
                <a:effectLst>
                  <a:outerShdw blurRad="38100" dist="38100" dir="2700000" algn="tl">
                    <a:srgbClr val="000000">
                      <a:alpha val="43137"/>
                    </a:srgbClr>
                  </a:outerShdw>
                </a:effectLst>
              </a:rPr>
              <a:t>Consider different kinds of</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works described in the Bible…</a:t>
            </a:r>
          </a:p>
        </p:txBody>
      </p:sp>
    </p:spTree>
    <p:extLst>
      <p:ext uri="{BB962C8B-B14F-4D97-AF65-F5344CB8AC3E}">
        <p14:creationId xmlns:p14="http://schemas.microsoft.com/office/powerpoint/2010/main" val="3838449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838200" y="1846492"/>
            <a:ext cx="10515600" cy="4351338"/>
          </a:xfrm>
          <a:prstGeom prst="rect">
            <a:avLst/>
          </a:prstGeom>
          <a:solidFill>
            <a:schemeClr val="accent4">
              <a:lumMod val="40000"/>
              <a:lumOff val="60000"/>
            </a:schemeClr>
          </a:solidFill>
          <a:ln>
            <a:solidFill>
              <a:schemeClr val="accent2">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dirty="0"/>
              <a:t>Interestingly, even "faith only" advocates usually give people something to do, so they can identify a "point of contact" when they contact God's forgiving power. They say, "Pray the sinner's prayer," or "Put your hand on the radio," or "Tell Jesus that you are trusting Him to save you." In all these examples the sinner does something to receive forgiveness.</a:t>
            </a:r>
          </a:p>
          <a:p>
            <a:pPr marL="514350" indent="-514350" algn="just">
              <a:buNone/>
            </a:pPr>
            <a:endParaRPr lang="en-US" sz="3600" dirty="0"/>
          </a:p>
        </p:txBody>
      </p:sp>
      <p:sp>
        <p:nvSpPr>
          <p:cNvPr id="2" name="Title 1"/>
          <p:cNvSpPr>
            <a:spLocks noGrp="1"/>
          </p:cNvSpPr>
          <p:nvPr>
            <p:ph type="title"/>
          </p:nvPr>
        </p:nvSpPr>
        <p:spPr>
          <a:noFill/>
        </p:spPr>
        <p:txBody>
          <a:bodyPr>
            <a:normAutofit/>
          </a:bodyPr>
          <a:lstStyle/>
          <a:p>
            <a:r>
              <a:rPr lang="en-US" sz="4000" b="1" dirty="0">
                <a:solidFill>
                  <a:srgbClr val="FF0000"/>
                </a:solidFill>
                <a:effectLst>
                  <a:outerShdw blurRad="38100" dist="38100" dir="2700000" algn="tl">
                    <a:srgbClr val="000000">
                      <a:alpha val="43137"/>
                    </a:srgbClr>
                  </a:outerShdw>
                </a:effectLst>
              </a:rPr>
              <a:t>Consider different kinds of</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works described in the Bible…</a:t>
            </a:r>
          </a:p>
        </p:txBody>
      </p:sp>
    </p:spTree>
    <p:extLst>
      <p:ext uri="{BB962C8B-B14F-4D97-AF65-F5344CB8AC3E}">
        <p14:creationId xmlns:p14="http://schemas.microsoft.com/office/powerpoint/2010/main" val="4229915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873786" y="319088"/>
            <a:ext cx="1371600" cy="1371600"/>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934450" y="319088"/>
            <a:ext cx="1371600" cy="137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252235" y="820222"/>
            <a:ext cx="1083951" cy="338554"/>
          </a:xfrm>
          <a:prstGeom prst="rect">
            <a:avLst/>
          </a:prstGeom>
          <a:noFill/>
        </p:spPr>
        <p:txBody>
          <a:bodyPr wrap="none" rtlCol="0">
            <a:spAutoFit/>
          </a:bodyPr>
          <a:lstStyle/>
          <a:p>
            <a:r>
              <a:rPr lang="en-US" sz="1600" dirty="0"/>
              <a:t>Obedience</a:t>
            </a:r>
          </a:p>
        </p:txBody>
      </p:sp>
      <p:sp>
        <p:nvSpPr>
          <p:cNvPr id="24" name="Content Placeholder 3"/>
          <p:cNvSpPr txBox="1">
            <a:spLocks/>
          </p:cNvSpPr>
          <p:nvPr/>
        </p:nvSpPr>
        <p:spPr>
          <a:xfrm>
            <a:off x="838200" y="1846492"/>
            <a:ext cx="10515600" cy="4351338"/>
          </a:xfrm>
          <a:prstGeom prst="rect">
            <a:avLst/>
          </a:prstGeom>
          <a:solidFill>
            <a:schemeClr val="accent4">
              <a:lumMod val="40000"/>
              <a:lumOff val="60000"/>
            </a:schemeClr>
          </a:solidFill>
          <a:ln>
            <a:solidFill>
              <a:schemeClr val="accent2">
                <a:lumMod val="60000"/>
                <a:lumOff val="40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3600" dirty="0"/>
              <a:t>So even "faith only" advocates admit that one may do something to receive salvation yet not earn it. </a:t>
            </a:r>
            <a:r>
              <a:rPr lang="en-US" sz="3600" b="1" dirty="0">
                <a:effectLst>
                  <a:outerShdw blurRad="38100" dist="38100" dir="2700000" algn="tl">
                    <a:srgbClr val="000000">
                      <a:alpha val="43137"/>
                    </a:srgbClr>
                  </a:outerShdw>
                </a:effectLst>
              </a:rPr>
              <a:t>The problem is that they have eliminated the activity that God commands and have substituted other activities of their own human invention. </a:t>
            </a:r>
            <a:r>
              <a:rPr lang="en-US" sz="3600" dirty="0"/>
              <a:t>This is clearly forbidden in Matthew 15:9; Galatians 1:8,9; 2 John 9; Revelation 22:18,19.</a:t>
            </a:r>
          </a:p>
          <a:p>
            <a:pPr marL="514350" indent="-514350" algn="just">
              <a:buNone/>
            </a:pPr>
            <a:endParaRPr lang="en-US" sz="3600" dirty="0"/>
          </a:p>
        </p:txBody>
      </p:sp>
      <p:sp>
        <p:nvSpPr>
          <p:cNvPr id="2" name="Title 1"/>
          <p:cNvSpPr>
            <a:spLocks noGrp="1"/>
          </p:cNvSpPr>
          <p:nvPr>
            <p:ph type="title"/>
          </p:nvPr>
        </p:nvSpPr>
        <p:spPr>
          <a:noFill/>
        </p:spPr>
        <p:txBody>
          <a:bodyPr>
            <a:normAutofit/>
          </a:bodyPr>
          <a:lstStyle/>
          <a:p>
            <a:r>
              <a:rPr lang="en-US" sz="4000" b="1" dirty="0">
                <a:solidFill>
                  <a:srgbClr val="FF0000"/>
                </a:solidFill>
                <a:effectLst>
                  <a:outerShdw blurRad="38100" dist="38100" dir="2700000" algn="tl">
                    <a:srgbClr val="000000">
                      <a:alpha val="43137"/>
                    </a:srgbClr>
                  </a:outerShdw>
                </a:effectLst>
              </a:rPr>
              <a:t>Consider different kinds of</a:t>
            </a:r>
            <a:br>
              <a:rPr lang="en-US" sz="4000" b="1" dirty="0">
                <a:solidFill>
                  <a:srgbClr val="FF0000"/>
                </a:solidFill>
                <a:effectLst>
                  <a:outerShdw blurRad="38100" dist="38100" dir="2700000" algn="tl">
                    <a:srgbClr val="000000">
                      <a:alpha val="43137"/>
                    </a:srgbClr>
                  </a:outerShdw>
                </a:effectLst>
              </a:rPr>
            </a:br>
            <a:r>
              <a:rPr lang="en-US" sz="4000" b="1" dirty="0">
                <a:solidFill>
                  <a:srgbClr val="FF0000"/>
                </a:solidFill>
                <a:effectLst>
                  <a:outerShdw blurRad="38100" dist="38100" dir="2700000" algn="tl">
                    <a:srgbClr val="000000">
                      <a:alpha val="43137"/>
                    </a:srgbClr>
                  </a:outerShdw>
                </a:effectLst>
              </a:rPr>
              <a:t>works described in the Bible…</a:t>
            </a:r>
          </a:p>
        </p:txBody>
      </p:sp>
    </p:spTree>
    <p:extLst>
      <p:ext uri="{BB962C8B-B14F-4D97-AF65-F5344CB8AC3E}">
        <p14:creationId xmlns:p14="http://schemas.microsoft.com/office/powerpoint/2010/main" val="4118931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5673725"/>
          </a:xfrm>
        </p:spPr>
        <p:txBody>
          <a:bodyPr anchor="t">
            <a:noAutofit/>
          </a:bodyPr>
          <a:lstStyle/>
          <a:p>
            <a:pPr algn="ctr"/>
            <a:r>
              <a:rPr lang="en-US" sz="8800" b="1" dirty="0">
                <a:solidFill>
                  <a:srgbClr val="FF0000"/>
                </a:solidFill>
                <a:effectLst>
                  <a:outerShdw blurRad="38100" dist="38100" dir="2700000" algn="tl">
                    <a:srgbClr val="000000">
                      <a:alpha val="43137"/>
                    </a:srgbClr>
                  </a:outerShdw>
                </a:effectLst>
              </a:rPr>
              <a:t>Saving Faith Requires Obedience</a:t>
            </a:r>
          </a:p>
        </p:txBody>
      </p:sp>
      <p:sp>
        <p:nvSpPr>
          <p:cNvPr id="7" name="Oval 6"/>
          <p:cNvSpPr/>
          <p:nvPr/>
        </p:nvSpPr>
        <p:spPr>
          <a:xfrm>
            <a:off x="1486074" y="2848516"/>
            <a:ext cx="3680325" cy="3685032"/>
          </a:xfrm>
          <a:prstGeom prst="ellipse">
            <a:avLst/>
          </a:prstGeom>
          <a:solidFill>
            <a:schemeClr val="accent6">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50197" y="3227992"/>
            <a:ext cx="2926080" cy="2926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12722" y="2850315"/>
            <a:ext cx="3680325" cy="3685032"/>
          </a:xfrm>
          <a:prstGeom prst="ellipse">
            <a:avLst/>
          </a:prstGeom>
          <a:solidFill>
            <a:srgbClr val="EDB3A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67482" y="3231592"/>
            <a:ext cx="2926080" cy="2926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p:nvSpPr>
        <p:spPr>
          <a:xfrm>
            <a:off x="5165948" y="3231592"/>
            <a:ext cx="777678"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flipH="1">
            <a:off x="5938536" y="3231592"/>
            <a:ext cx="763810"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46602" y="4369666"/>
            <a:ext cx="1575944" cy="954107"/>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rPr>
              <a:t>Obedient</a:t>
            </a:r>
          </a:p>
          <a:p>
            <a:pPr algn="ctr"/>
            <a:r>
              <a:rPr lang="en-US" sz="2800" b="1" dirty="0">
                <a:solidFill>
                  <a:srgbClr val="FF0000"/>
                </a:solidFill>
                <a:effectLst>
                  <a:outerShdw blurRad="38100" dist="38100" dir="2700000" algn="tl">
                    <a:srgbClr val="000000">
                      <a:alpha val="43137"/>
                    </a:srgbClr>
                  </a:outerShdw>
                </a:effectLst>
              </a:rPr>
              <a:t>Faith</a:t>
            </a:r>
          </a:p>
        </p:txBody>
      </p:sp>
      <p:sp>
        <p:nvSpPr>
          <p:cNvPr id="14" name="TextBox 13"/>
          <p:cNvSpPr txBox="1"/>
          <p:nvPr/>
        </p:nvSpPr>
        <p:spPr>
          <a:xfrm>
            <a:off x="2049220" y="4366066"/>
            <a:ext cx="902811" cy="523220"/>
          </a:xfrm>
          <a:prstGeom prst="rect">
            <a:avLst/>
          </a:prstGeom>
          <a:noFill/>
        </p:spPr>
        <p:txBody>
          <a:bodyPr wrap="none" rtlCol="0">
            <a:spAutoFit/>
          </a:bodyPr>
          <a:lstStyle/>
          <a:p>
            <a:r>
              <a:rPr lang="en-US" sz="2800" dirty="0"/>
              <a:t>Faith</a:t>
            </a:r>
          </a:p>
        </p:txBody>
      </p:sp>
      <p:sp>
        <p:nvSpPr>
          <p:cNvPr id="15" name="TextBox 14"/>
          <p:cNvSpPr txBox="1"/>
          <p:nvPr/>
        </p:nvSpPr>
        <p:spPr>
          <a:xfrm>
            <a:off x="8635835" y="4366066"/>
            <a:ext cx="1757212" cy="523220"/>
          </a:xfrm>
          <a:prstGeom prst="rect">
            <a:avLst/>
          </a:prstGeom>
          <a:noFill/>
        </p:spPr>
        <p:txBody>
          <a:bodyPr wrap="none" rtlCol="0">
            <a:spAutoFit/>
          </a:bodyPr>
          <a:lstStyle/>
          <a:p>
            <a:r>
              <a:rPr lang="en-US" sz="2800" dirty="0"/>
              <a:t>Obedience</a:t>
            </a:r>
          </a:p>
        </p:txBody>
      </p:sp>
    </p:spTree>
    <p:extLst>
      <p:ext uri="{BB962C8B-B14F-4D97-AF65-F5344CB8AC3E}">
        <p14:creationId xmlns:p14="http://schemas.microsoft.com/office/powerpoint/2010/main" val="3866538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5608319" y="2201349"/>
            <a:ext cx="5614835" cy="2302083"/>
          </a:xfrm>
          <a:prstGeom prst="rect">
            <a:avLst/>
          </a:prstGeom>
          <a:effectLst/>
        </p:spPr>
      </p:pic>
      <p:sp>
        <p:nvSpPr>
          <p:cNvPr id="15" name="Content Placeholder 3"/>
          <p:cNvSpPr>
            <a:spLocks noGrp="1"/>
          </p:cNvSpPr>
          <p:nvPr>
            <p:ph sz="half" idx="4294967295"/>
          </p:nvPr>
        </p:nvSpPr>
        <p:spPr>
          <a:xfrm>
            <a:off x="0" y="0"/>
            <a:ext cx="4639056" cy="6857999"/>
          </a:xfrm>
          <a:prstGeom prst="rect">
            <a:avLst/>
          </a:prstGeom>
          <a:solidFill>
            <a:srgbClr val="A3ABCD">
              <a:alpha val="64000"/>
            </a:srgbClr>
          </a:solidFill>
        </p:spPr>
        <p:txBody>
          <a:bodyPr>
            <a:noAutofit/>
          </a:bodyPr>
          <a:lstStyle/>
          <a:p>
            <a:pPr marL="0" indent="0" algn="just">
              <a:buNone/>
            </a:pPr>
            <a:r>
              <a:rPr lang="en-US" sz="3200" dirty="0"/>
              <a:t>We now know that saving faith includes repentance and confession, and we know that obedience is essential. We will now proceed to show that the reason saving faith includes repentance and confession is that </a:t>
            </a:r>
            <a:r>
              <a:rPr lang="en-US" sz="3200" u="sng" dirty="0"/>
              <a:t>saving faith includes obedience</a:t>
            </a:r>
            <a:r>
              <a:rPr lang="en-US" sz="3200" dirty="0"/>
              <a:t>. </a:t>
            </a:r>
            <a:r>
              <a:rPr lang="en-US" sz="3200" b="1" dirty="0">
                <a:solidFill>
                  <a:srgbClr val="FF0000"/>
                </a:solidFill>
                <a:effectLst>
                  <a:outerShdw blurRad="38100" dist="38100" dir="2700000" algn="tl">
                    <a:srgbClr val="000000">
                      <a:alpha val="43137"/>
                    </a:srgbClr>
                  </a:outerShdw>
                </a:effectLst>
              </a:rPr>
              <a:t>We are saved by faith when that faith leads us to obey God's required instructions - </a:t>
            </a:r>
            <a:r>
              <a:rPr lang="en-US" sz="3200" b="1" u="sng" dirty="0">
                <a:solidFill>
                  <a:srgbClr val="FF0000"/>
                </a:solidFill>
                <a:effectLst>
                  <a:outerShdw blurRad="38100" dist="38100" dir="2700000" algn="tl">
                    <a:srgbClr val="000000">
                      <a:alpha val="43137"/>
                    </a:srgbClr>
                  </a:outerShdw>
                </a:effectLst>
              </a:rPr>
              <a:t>not before</a:t>
            </a:r>
            <a:r>
              <a:rPr lang="en-US" sz="3200"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05274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Looking to Hebrews 10:39 &amp; Chapter 11…</a:t>
            </a:r>
          </a:p>
        </p:txBody>
      </p:sp>
      <p:sp>
        <p:nvSpPr>
          <p:cNvPr id="3" name="Content Placeholder 2"/>
          <p:cNvSpPr>
            <a:spLocks noGrp="1"/>
          </p:cNvSpPr>
          <p:nvPr>
            <p:ph idx="1"/>
          </p:nvPr>
        </p:nvSpPr>
        <p:spPr>
          <a:xfrm>
            <a:off x="4419600" y="1825625"/>
            <a:ext cx="6934200" cy="4351338"/>
          </a:xfrm>
        </p:spPr>
        <p:txBody>
          <a:bodyPr>
            <a:normAutofit/>
          </a:bodyPr>
          <a:lstStyle/>
          <a:p>
            <a:pPr marL="0" indent="0" algn="just">
              <a:buNone/>
            </a:pPr>
            <a:r>
              <a:rPr lang="en-US" sz="4800" b="1" dirty="0"/>
              <a:t>Hebrews 10:39</a:t>
            </a:r>
            <a:r>
              <a:rPr lang="en-US" sz="4800" dirty="0"/>
              <a:t> But we are not of those who shrink back and are destroyed, but of those who have faith and keep their souls.</a:t>
            </a:r>
          </a:p>
        </p:txBody>
      </p:sp>
      <p:sp>
        <p:nvSpPr>
          <p:cNvPr id="4" name="Freeform: Shape 3"/>
          <p:cNvSpPr/>
          <p:nvPr/>
        </p:nvSpPr>
        <p:spPr>
          <a:xfrm>
            <a:off x="1879823" y="2397125"/>
            <a:ext cx="777678"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flipH="1">
            <a:off x="2652411" y="2397125"/>
            <a:ext cx="763810"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60477" y="3535199"/>
            <a:ext cx="1575944" cy="954107"/>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rPr>
              <a:t>Obedient</a:t>
            </a:r>
          </a:p>
          <a:p>
            <a:pPr algn="ctr"/>
            <a:r>
              <a:rPr lang="en-US" sz="2800" b="1" dirty="0">
                <a:solidFill>
                  <a:srgbClr val="FF0000"/>
                </a:solidFill>
                <a:effectLst>
                  <a:outerShdw blurRad="38100" dist="38100" dir="2700000" algn="tl">
                    <a:srgbClr val="000000">
                      <a:alpha val="43137"/>
                    </a:srgbClr>
                  </a:outerShdw>
                </a:effectLst>
              </a:rPr>
              <a:t>Faith</a:t>
            </a:r>
          </a:p>
        </p:txBody>
      </p:sp>
    </p:spTree>
    <p:extLst>
      <p:ext uri="{BB962C8B-B14F-4D97-AF65-F5344CB8AC3E}">
        <p14:creationId xmlns:p14="http://schemas.microsoft.com/office/powerpoint/2010/main" val="3941257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Hebrews Chapter 11…</a:t>
            </a:r>
          </a:p>
        </p:txBody>
      </p:sp>
      <p:sp>
        <p:nvSpPr>
          <p:cNvPr id="3" name="Content Placeholder 2"/>
          <p:cNvSpPr>
            <a:spLocks noGrp="1"/>
          </p:cNvSpPr>
          <p:nvPr>
            <p:ph idx="1"/>
          </p:nvPr>
        </p:nvSpPr>
        <p:spPr>
          <a:xfrm>
            <a:off x="3838574" y="1511300"/>
            <a:ext cx="8010525" cy="4351338"/>
          </a:xfrm>
        </p:spPr>
        <p:txBody>
          <a:bodyPr>
            <a:normAutofit fontScale="92500" lnSpcReduction="10000"/>
          </a:bodyPr>
          <a:lstStyle/>
          <a:p>
            <a:pPr marL="0" indent="0" algn="just">
              <a:buNone/>
            </a:pPr>
            <a:r>
              <a:rPr lang="en-US" sz="3600" b="1" dirty="0"/>
              <a:t>Noah (Hebrews 11:7) </a:t>
            </a:r>
            <a:r>
              <a:rPr lang="en-US" sz="3600" dirty="0"/>
              <a:t>- By faith Noah prepared an ark to save his house and become heir of righteousness according to faith. </a:t>
            </a:r>
            <a:r>
              <a:rPr lang="en-US" sz="3600" b="1" dirty="0">
                <a:solidFill>
                  <a:srgbClr val="FF0000"/>
                </a:solidFill>
                <a:effectLst>
                  <a:outerShdw blurRad="38100" dist="38100" dir="2700000" algn="tl">
                    <a:srgbClr val="000000">
                      <a:alpha val="43137"/>
                    </a:srgbClr>
                  </a:outerShdw>
                </a:effectLst>
              </a:rPr>
              <a:t>Was he saved by faith before he obeyed, or did God save him from the flood only after he</a:t>
            </a:r>
          </a:p>
          <a:p>
            <a:pPr marL="0" indent="0" algn="just">
              <a:buNone/>
            </a:pPr>
            <a:r>
              <a:rPr lang="en-US" sz="3600" b="1" dirty="0">
                <a:solidFill>
                  <a:srgbClr val="FF0000"/>
                </a:solidFill>
                <a:effectLst>
                  <a:outerShdw blurRad="38100" dist="38100" dir="2700000" algn="tl">
                    <a:srgbClr val="000000">
                      <a:alpha val="43137"/>
                    </a:srgbClr>
                  </a:outerShdw>
                </a:effectLst>
              </a:rPr>
              <a:t>obeyed? </a:t>
            </a:r>
            <a:r>
              <a:rPr lang="en-US" sz="3600" dirty="0"/>
              <a:t>Would he</a:t>
            </a:r>
          </a:p>
          <a:p>
            <a:pPr marL="0" indent="0" algn="just">
              <a:buNone/>
            </a:pPr>
            <a:r>
              <a:rPr lang="en-US" sz="3600" dirty="0"/>
              <a:t>have been saved if</a:t>
            </a:r>
          </a:p>
          <a:p>
            <a:pPr marL="0" indent="0" algn="just">
              <a:buNone/>
            </a:pPr>
            <a:r>
              <a:rPr lang="en-US" sz="3600" dirty="0"/>
              <a:t>he had not obeyed?</a:t>
            </a:r>
          </a:p>
        </p:txBody>
      </p:sp>
      <p:sp>
        <p:nvSpPr>
          <p:cNvPr id="4" name="Freeform: Shape 3"/>
          <p:cNvSpPr/>
          <p:nvPr/>
        </p:nvSpPr>
        <p:spPr>
          <a:xfrm>
            <a:off x="1879823" y="2397125"/>
            <a:ext cx="777678"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flipH="1">
            <a:off x="2652411" y="2397125"/>
            <a:ext cx="763810"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60477" y="3535199"/>
            <a:ext cx="1575944" cy="954107"/>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rPr>
              <a:t>Obedient</a:t>
            </a:r>
          </a:p>
          <a:p>
            <a:pPr algn="ctr"/>
            <a:r>
              <a:rPr lang="en-US" sz="2800" b="1" dirty="0">
                <a:solidFill>
                  <a:srgbClr val="FF0000"/>
                </a:solidFill>
                <a:effectLst>
                  <a:outerShdw blurRad="38100" dist="38100" dir="2700000" algn="tl">
                    <a:srgbClr val="000000">
                      <a:alpha val="43137"/>
                    </a:srgbClr>
                  </a:outerShdw>
                </a:effectLst>
              </a:rPr>
              <a:t>Faith</a:t>
            </a:r>
          </a:p>
        </p:txBody>
      </p:sp>
      <p:pic>
        <p:nvPicPr>
          <p:cNvPr id="8" name="Picture 7"/>
          <p:cNvPicPr>
            <a:picLocks noChangeAspect="1"/>
          </p:cNvPicPr>
          <p:nvPr/>
        </p:nvPicPr>
        <p:blipFill>
          <a:blip r:embed="rId2"/>
          <a:stretch>
            <a:fillRect/>
          </a:stretch>
        </p:blipFill>
        <p:spPr>
          <a:xfrm>
            <a:off x="7591425" y="3686969"/>
            <a:ext cx="4057350" cy="2704900"/>
          </a:xfrm>
          <a:prstGeom prst="rect">
            <a:avLst/>
          </a:prstGeom>
        </p:spPr>
      </p:pic>
    </p:spTree>
    <p:extLst>
      <p:ext uri="{BB962C8B-B14F-4D97-AF65-F5344CB8AC3E}">
        <p14:creationId xmlns:p14="http://schemas.microsoft.com/office/powerpoint/2010/main" val="2159421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Hebrews Chapter 11…</a:t>
            </a:r>
          </a:p>
        </p:txBody>
      </p:sp>
      <p:sp>
        <p:nvSpPr>
          <p:cNvPr id="3" name="Content Placeholder 2"/>
          <p:cNvSpPr>
            <a:spLocks noGrp="1"/>
          </p:cNvSpPr>
          <p:nvPr>
            <p:ph idx="1"/>
          </p:nvPr>
        </p:nvSpPr>
        <p:spPr>
          <a:xfrm>
            <a:off x="3838574" y="1511300"/>
            <a:ext cx="8010525" cy="4351338"/>
          </a:xfrm>
        </p:spPr>
        <p:txBody>
          <a:bodyPr>
            <a:normAutofit/>
          </a:bodyPr>
          <a:lstStyle/>
          <a:p>
            <a:pPr marL="0" indent="0" algn="just">
              <a:buNone/>
            </a:pPr>
            <a:r>
              <a:rPr lang="en-US" sz="3600" b="1" dirty="0"/>
              <a:t>Abraham (Hebrews 11:8) </a:t>
            </a:r>
            <a:r>
              <a:rPr lang="en-US" sz="3600" dirty="0"/>
              <a:t>- By faith he obeyed God and went to the place God eventually showed him. </a:t>
            </a:r>
            <a:r>
              <a:rPr lang="en-US" sz="3600" b="1" dirty="0">
                <a:solidFill>
                  <a:srgbClr val="FF0000"/>
                </a:solidFill>
                <a:effectLst>
                  <a:outerShdw blurRad="38100" dist="38100" dir="2700000" algn="tl">
                    <a:srgbClr val="000000">
                      <a:alpha val="43137"/>
                    </a:srgbClr>
                  </a:outerShdw>
                </a:effectLst>
              </a:rPr>
              <a:t>Did God reward him before he obeyed, or only after he obeyed?</a:t>
            </a:r>
          </a:p>
        </p:txBody>
      </p:sp>
      <p:sp>
        <p:nvSpPr>
          <p:cNvPr id="4" name="Freeform: Shape 3"/>
          <p:cNvSpPr/>
          <p:nvPr/>
        </p:nvSpPr>
        <p:spPr>
          <a:xfrm>
            <a:off x="1879823" y="2397125"/>
            <a:ext cx="777678"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flipH="1">
            <a:off x="2652411" y="2397125"/>
            <a:ext cx="763810"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60477" y="3535199"/>
            <a:ext cx="1575944" cy="954107"/>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rPr>
              <a:t>Obedient</a:t>
            </a:r>
          </a:p>
          <a:p>
            <a:pPr algn="ctr"/>
            <a:r>
              <a:rPr lang="en-US" sz="2800" b="1" dirty="0">
                <a:solidFill>
                  <a:srgbClr val="FF0000"/>
                </a:solidFill>
                <a:effectLst>
                  <a:outerShdw blurRad="38100" dist="38100" dir="2700000" algn="tl">
                    <a:srgbClr val="000000">
                      <a:alpha val="43137"/>
                    </a:srgbClr>
                  </a:outerShdw>
                </a:effectLst>
              </a:rPr>
              <a:t>Faith</a:t>
            </a:r>
          </a:p>
        </p:txBody>
      </p:sp>
      <p:pic>
        <p:nvPicPr>
          <p:cNvPr id="7" name="Picture 6"/>
          <p:cNvPicPr>
            <a:picLocks noChangeAspect="1"/>
          </p:cNvPicPr>
          <p:nvPr/>
        </p:nvPicPr>
        <p:blipFill>
          <a:blip r:embed="rId2"/>
          <a:stretch>
            <a:fillRect/>
          </a:stretch>
        </p:blipFill>
        <p:spPr>
          <a:xfrm>
            <a:off x="9577387" y="3619500"/>
            <a:ext cx="1985963" cy="3095007"/>
          </a:xfrm>
          <a:prstGeom prst="rect">
            <a:avLst/>
          </a:prstGeom>
        </p:spPr>
      </p:pic>
      <p:pic>
        <p:nvPicPr>
          <p:cNvPr id="9" name="Picture 8"/>
          <p:cNvPicPr>
            <a:picLocks noChangeAspect="1"/>
          </p:cNvPicPr>
          <p:nvPr/>
        </p:nvPicPr>
        <p:blipFill>
          <a:blip r:embed="rId3"/>
          <a:stretch>
            <a:fillRect/>
          </a:stretch>
        </p:blipFill>
        <p:spPr>
          <a:xfrm>
            <a:off x="6451083" y="3858365"/>
            <a:ext cx="2790825" cy="1638300"/>
          </a:xfrm>
          <a:prstGeom prst="rect">
            <a:avLst/>
          </a:prstGeom>
        </p:spPr>
      </p:pic>
    </p:spTree>
    <p:extLst>
      <p:ext uri="{BB962C8B-B14F-4D97-AF65-F5344CB8AC3E}">
        <p14:creationId xmlns:p14="http://schemas.microsoft.com/office/powerpoint/2010/main" val="4113480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397535" y="3306599"/>
            <a:ext cx="4680137" cy="3067050"/>
          </a:xfrm>
          <a:prstGeom prst="rect">
            <a:avLst/>
          </a:prstGeom>
        </p:spPr>
      </p:pic>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Hebrews Chapter 11…</a:t>
            </a:r>
          </a:p>
        </p:txBody>
      </p:sp>
      <p:sp>
        <p:nvSpPr>
          <p:cNvPr id="3" name="Content Placeholder 2"/>
          <p:cNvSpPr>
            <a:spLocks noGrp="1"/>
          </p:cNvSpPr>
          <p:nvPr>
            <p:ph idx="1"/>
          </p:nvPr>
        </p:nvSpPr>
        <p:spPr>
          <a:xfrm>
            <a:off x="2847974" y="1520825"/>
            <a:ext cx="8010525" cy="4351338"/>
          </a:xfrm>
        </p:spPr>
        <p:txBody>
          <a:bodyPr>
            <a:normAutofit/>
          </a:bodyPr>
          <a:lstStyle/>
          <a:p>
            <a:pPr marL="0" indent="0" algn="just">
              <a:spcBef>
                <a:spcPts val="0"/>
              </a:spcBef>
              <a:buNone/>
            </a:pPr>
            <a:r>
              <a:rPr lang="en-US" sz="3200" b="1" dirty="0"/>
              <a:t>Israel at Jericho (Hebrews 11:30) </a:t>
            </a:r>
            <a:r>
              <a:rPr lang="en-US" sz="3200" dirty="0"/>
              <a:t>- By faith the walls of Jericho fell. </a:t>
            </a:r>
            <a:r>
              <a:rPr lang="en-US" sz="3200" b="1" dirty="0">
                <a:solidFill>
                  <a:srgbClr val="FF0000"/>
                </a:solidFill>
                <a:effectLst>
                  <a:outerShdw blurRad="38100" dist="38100" dir="2700000" algn="tl">
                    <a:srgbClr val="000000">
                      <a:alpha val="43137"/>
                    </a:srgbClr>
                  </a:outerShdw>
                </a:effectLst>
              </a:rPr>
              <a:t>Did they fall before the people did what God said, or afterwards? </a:t>
            </a:r>
            <a:r>
              <a:rPr lang="en-US" sz="3200" dirty="0"/>
              <a:t>Would the walls have fallen had the people not obeyed? The verse says the</a:t>
            </a:r>
          </a:p>
          <a:p>
            <a:pPr marL="0" indent="0" algn="just">
              <a:spcBef>
                <a:spcPts val="0"/>
              </a:spcBef>
              <a:buNone/>
            </a:pPr>
            <a:r>
              <a:rPr lang="en-US" sz="3200" dirty="0"/>
              <a:t>walls fell "after they were</a:t>
            </a:r>
          </a:p>
          <a:p>
            <a:pPr marL="0" indent="0" algn="just">
              <a:spcBef>
                <a:spcPts val="0"/>
              </a:spcBef>
              <a:buNone/>
            </a:pPr>
            <a:r>
              <a:rPr lang="en-US" sz="3200" dirty="0"/>
              <a:t>compassed about.“</a:t>
            </a:r>
          </a:p>
          <a:p>
            <a:pPr marL="0" indent="0" algn="just">
              <a:spcBef>
                <a:spcPts val="0"/>
              </a:spcBef>
              <a:buNone/>
            </a:pPr>
            <a:r>
              <a:rPr lang="en-US" sz="3200" dirty="0"/>
              <a:t>(See also 11:4,17,24, etc.)</a:t>
            </a:r>
          </a:p>
          <a:p>
            <a:pPr marL="0" indent="0" algn="just">
              <a:lnSpc>
                <a:spcPct val="150000"/>
              </a:lnSpc>
              <a:spcBef>
                <a:spcPts val="0"/>
              </a:spcBef>
              <a:buNone/>
            </a:pPr>
            <a:endParaRPr lang="en-US" sz="3200" dirty="0"/>
          </a:p>
        </p:txBody>
      </p:sp>
      <p:sp>
        <p:nvSpPr>
          <p:cNvPr id="4" name="Freeform: Shape 3"/>
          <p:cNvSpPr/>
          <p:nvPr/>
        </p:nvSpPr>
        <p:spPr>
          <a:xfrm>
            <a:off x="1070198" y="2397125"/>
            <a:ext cx="777678"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flipH="1">
            <a:off x="1842786" y="2397125"/>
            <a:ext cx="763810" cy="2922480"/>
          </a:xfrm>
          <a:custGeom>
            <a:avLst/>
            <a:gdLst>
              <a:gd name="connsiteX0" fmla="*/ 491937 w 491937"/>
              <a:gd name="connsiteY0" fmla="*/ 0 h 2118511"/>
              <a:gd name="connsiteX1" fmla="*/ 292761 w 491937"/>
              <a:gd name="connsiteY1" fmla="*/ 199176 h 2118511"/>
              <a:gd name="connsiteX2" fmla="*/ 147905 w 491937"/>
              <a:gd name="connsiteY2" fmla="*/ 434566 h 2118511"/>
              <a:gd name="connsiteX3" fmla="*/ 66424 w 491937"/>
              <a:gd name="connsiteY3" fmla="*/ 642796 h 2118511"/>
              <a:gd name="connsiteX4" fmla="*/ 12103 w 491937"/>
              <a:gd name="connsiteY4" fmla="*/ 869133 h 2118511"/>
              <a:gd name="connsiteX5" fmla="*/ 3050 w 491937"/>
              <a:gd name="connsiteY5" fmla="*/ 1013988 h 2118511"/>
              <a:gd name="connsiteX6" fmla="*/ 3050 w 491937"/>
              <a:gd name="connsiteY6" fmla="*/ 1158844 h 2118511"/>
              <a:gd name="connsiteX7" fmla="*/ 39264 w 491937"/>
              <a:gd name="connsiteY7" fmla="*/ 1385180 h 2118511"/>
              <a:gd name="connsiteX8" fmla="*/ 120745 w 491937"/>
              <a:gd name="connsiteY8" fmla="*/ 1638677 h 2118511"/>
              <a:gd name="connsiteX9" fmla="*/ 256547 w 491937"/>
              <a:gd name="connsiteY9" fmla="*/ 1865014 h 2118511"/>
              <a:gd name="connsiteX10" fmla="*/ 374242 w 491937"/>
              <a:gd name="connsiteY10" fmla="*/ 2009869 h 2118511"/>
              <a:gd name="connsiteX11" fmla="*/ 491937 w 491937"/>
              <a:gd name="connsiteY11" fmla="*/ 2118511 h 2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937" h="2118511">
                <a:moveTo>
                  <a:pt x="491937" y="0"/>
                </a:moveTo>
                <a:cubicBezTo>
                  <a:pt x="421018" y="63374"/>
                  <a:pt x="350100" y="126748"/>
                  <a:pt x="292761" y="199176"/>
                </a:cubicBezTo>
                <a:cubicBezTo>
                  <a:pt x="235422" y="271604"/>
                  <a:pt x="185628" y="360629"/>
                  <a:pt x="147905" y="434566"/>
                </a:cubicBezTo>
                <a:cubicBezTo>
                  <a:pt x="110182" y="508503"/>
                  <a:pt x="89058" y="570368"/>
                  <a:pt x="66424" y="642796"/>
                </a:cubicBezTo>
                <a:cubicBezTo>
                  <a:pt x="43790" y="715224"/>
                  <a:pt x="22665" y="807268"/>
                  <a:pt x="12103" y="869133"/>
                </a:cubicBezTo>
                <a:cubicBezTo>
                  <a:pt x="1541" y="930998"/>
                  <a:pt x="4559" y="965703"/>
                  <a:pt x="3050" y="1013988"/>
                </a:cubicBezTo>
                <a:cubicBezTo>
                  <a:pt x="1541" y="1062273"/>
                  <a:pt x="-2986" y="1096979"/>
                  <a:pt x="3050" y="1158844"/>
                </a:cubicBezTo>
                <a:cubicBezTo>
                  <a:pt x="9086" y="1220709"/>
                  <a:pt x="19648" y="1305208"/>
                  <a:pt x="39264" y="1385180"/>
                </a:cubicBezTo>
                <a:cubicBezTo>
                  <a:pt x="58880" y="1465152"/>
                  <a:pt x="84531" y="1558705"/>
                  <a:pt x="120745" y="1638677"/>
                </a:cubicBezTo>
                <a:cubicBezTo>
                  <a:pt x="156959" y="1718649"/>
                  <a:pt x="214298" y="1803149"/>
                  <a:pt x="256547" y="1865014"/>
                </a:cubicBezTo>
                <a:cubicBezTo>
                  <a:pt x="298796" y="1926879"/>
                  <a:pt x="335010" y="1967620"/>
                  <a:pt x="374242" y="2009869"/>
                </a:cubicBezTo>
                <a:cubicBezTo>
                  <a:pt x="413474" y="2052118"/>
                  <a:pt x="484392" y="2107949"/>
                  <a:pt x="491937" y="2118511"/>
                </a:cubicBezTo>
              </a:path>
            </a:pathLst>
          </a:custGeom>
          <a:solidFill>
            <a:srgbClr val="BBB3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0852" y="3535199"/>
            <a:ext cx="1575944" cy="954107"/>
          </a:xfrm>
          <a:prstGeom prst="rect">
            <a:avLst/>
          </a:prstGeom>
          <a:noFill/>
        </p:spPr>
        <p:txBody>
          <a:bodyPr wrap="none" rtlCol="0">
            <a:spAutoFit/>
          </a:bodyPr>
          <a:lstStyle/>
          <a:p>
            <a:pPr algn="ctr"/>
            <a:r>
              <a:rPr lang="en-US" sz="2800" b="1" dirty="0">
                <a:solidFill>
                  <a:srgbClr val="FF0000"/>
                </a:solidFill>
                <a:effectLst>
                  <a:outerShdw blurRad="38100" dist="38100" dir="2700000" algn="tl">
                    <a:srgbClr val="000000">
                      <a:alpha val="43137"/>
                    </a:srgbClr>
                  </a:outerShdw>
                </a:effectLst>
              </a:rPr>
              <a:t>Obedient</a:t>
            </a:r>
          </a:p>
          <a:p>
            <a:pPr algn="ctr"/>
            <a:r>
              <a:rPr lang="en-US" sz="2800" b="1" dirty="0">
                <a:solidFill>
                  <a:srgbClr val="FF0000"/>
                </a:solidFill>
                <a:effectLst>
                  <a:outerShdw blurRad="38100" dist="38100" dir="2700000" algn="tl">
                    <a:srgbClr val="000000">
                      <a:alpha val="43137"/>
                    </a:srgbClr>
                  </a:outerShdw>
                </a:effectLst>
              </a:rPr>
              <a:t>Faith</a:t>
            </a:r>
          </a:p>
        </p:txBody>
      </p:sp>
    </p:spTree>
    <p:extLst>
      <p:ext uri="{BB962C8B-B14F-4D97-AF65-F5344CB8AC3E}">
        <p14:creationId xmlns:p14="http://schemas.microsoft.com/office/powerpoint/2010/main" val="240609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204951"/>
            <a:ext cx="3962400" cy="2841152"/>
          </a:xfrm>
        </p:spPr>
        <p:txBody>
          <a:bodyPr>
            <a:noAutofit/>
          </a:bodyPr>
          <a:lstStyle/>
          <a:p>
            <a:r>
              <a:rPr lang="en-US" sz="6000" b="1" dirty="0">
                <a:solidFill>
                  <a:srgbClr val="FF0000"/>
                </a:solidFill>
                <a:effectLst>
                  <a:outerShdw blurRad="38100" dist="38100" dir="2700000" algn="tl">
                    <a:srgbClr val="000000">
                      <a:alpha val="43137"/>
                    </a:srgbClr>
                  </a:outerShdw>
                </a:effectLst>
              </a:rPr>
              <a:t>Statements</a:t>
            </a:r>
            <a:br>
              <a:rPr lang="en-US" sz="6000" b="1" dirty="0">
                <a:solidFill>
                  <a:srgbClr val="FF0000"/>
                </a:solidFill>
                <a:effectLst>
                  <a:outerShdw blurRad="38100" dist="38100" dir="2700000" algn="tl">
                    <a:srgbClr val="000000">
                      <a:alpha val="43137"/>
                    </a:srgbClr>
                  </a:outerShdw>
                </a:effectLst>
              </a:rPr>
            </a:br>
            <a:r>
              <a:rPr lang="en-US" sz="6000" b="1" dirty="0">
                <a:solidFill>
                  <a:srgbClr val="FF0000"/>
                </a:solidFill>
                <a:effectLst>
                  <a:outerShdw blurRad="38100" dist="38100" dir="2700000" algn="tl">
                    <a:srgbClr val="000000">
                      <a:alpha val="43137"/>
                    </a:srgbClr>
                  </a:outerShdw>
                </a:effectLst>
              </a:rPr>
              <a:t>of the</a:t>
            </a:r>
            <a:br>
              <a:rPr lang="en-US" sz="6000" b="1" dirty="0">
                <a:solidFill>
                  <a:srgbClr val="FF0000"/>
                </a:solidFill>
                <a:effectLst>
                  <a:outerShdw blurRad="38100" dist="38100" dir="2700000" algn="tl">
                    <a:srgbClr val="000000">
                      <a:alpha val="43137"/>
                    </a:srgbClr>
                  </a:outerShdw>
                </a:effectLst>
              </a:rPr>
            </a:br>
            <a:r>
              <a:rPr lang="en-US" sz="6000" b="1" dirty="0">
                <a:solidFill>
                  <a:srgbClr val="FF0000"/>
                </a:solidFill>
                <a:effectLst>
                  <a:outerShdw blurRad="38100" dist="38100" dir="2700000" algn="tl">
                    <a:srgbClr val="000000">
                      <a:alpha val="43137"/>
                    </a:srgbClr>
                  </a:outerShdw>
                </a:effectLst>
              </a:rPr>
              <a:t>Doctrine</a:t>
            </a:r>
          </a:p>
        </p:txBody>
      </p:sp>
      <p:sp>
        <p:nvSpPr>
          <p:cNvPr id="3" name="Content Placeholder 2"/>
          <p:cNvSpPr>
            <a:spLocks noGrp="1"/>
          </p:cNvSpPr>
          <p:nvPr>
            <p:ph idx="1"/>
          </p:nvPr>
        </p:nvSpPr>
        <p:spPr>
          <a:xfrm>
            <a:off x="838200" y="2025650"/>
            <a:ext cx="10515600" cy="4351338"/>
          </a:xfrm>
        </p:spPr>
        <p:txBody>
          <a:bodyPr anchor="ctr">
            <a:normAutofit fontScale="70000" lnSpcReduction="20000"/>
          </a:bodyPr>
          <a:lstStyle/>
          <a:p>
            <a:pPr marL="0" indent="0" algn="just">
              <a:buNone/>
            </a:pPr>
            <a:endParaRPr lang="en-US" sz="4800" dirty="0"/>
          </a:p>
          <a:p>
            <a:pPr marL="0" indent="0" algn="just">
              <a:buNone/>
            </a:pPr>
            <a:endParaRPr lang="en-US" sz="4800" dirty="0"/>
          </a:p>
          <a:p>
            <a:pPr marL="0" indent="0" algn="just">
              <a:buNone/>
            </a:pPr>
            <a:r>
              <a:rPr lang="en-US" sz="4800" dirty="0"/>
              <a:t>"...faith is the sole condition to experiencing the new birth ... Water baptism is ... administered only to those who have already been saved. ...faith alone, without the added step of baptism, assures the forgiveness of sin, the promise of the indwelling Holy Spirit and the gift of everlasting life ... [B]</a:t>
            </a:r>
            <a:r>
              <a:rPr lang="en-US" sz="4800" dirty="0" err="1"/>
              <a:t>aptism</a:t>
            </a:r>
            <a:r>
              <a:rPr lang="en-US" sz="4800" dirty="0"/>
              <a:t> ... has nothing to do with washing away sin or with a person's justification" - Sermon by an advocate of "faith only."</a:t>
            </a:r>
          </a:p>
        </p:txBody>
      </p:sp>
      <p:pic>
        <p:nvPicPr>
          <p:cNvPr id="11" name="Picture 10"/>
          <p:cNvPicPr>
            <a:picLocks noChangeAspect="1"/>
          </p:cNvPicPr>
          <p:nvPr/>
        </p:nvPicPr>
        <p:blipFill>
          <a:blip r:embed="rId2"/>
          <a:stretch>
            <a:fillRect/>
          </a:stretch>
        </p:blipFill>
        <p:spPr>
          <a:xfrm>
            <a:off x="6458766" y="204950"/>
            <a:ext cx="3790133" cy="2841152"/>
          </a:xfrm>
          <a:prstGeom prst="rect">
            <a:avLst/>
          </a:prstGeom>
        </p:spPr>
      </p:pic>
      <p:sp>
        <p:nvSpPr>
          <p:cNvPr id="12" name="Oval 11"/>
          <p:cNvSpPr/>
          <p:nvPr/>
        </p:nvSpPr>
        <p:spPr>
          <a:xfrm>
            <a:off x="7224712" y="939726"/>
            <a:ext cx="1371600" cy="1371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TextBox 12"/>
          <p:cNvSpPr txBox="1"/>
          <p:nvPr/>
        </p:nvSpPr>
        <p:spPr>
          <a:xfrm flipH="1">
            <a:off x="7223759" y="1302360"/>
            <a:ext cx="687706" cy="646331"/>
          </a:xfrm>
          <a:prstGeom prst="rect">
            <a:avLst/>
          </a:prstGeom>
          <a:noFill/>
        </p:spPr>
        <p:txBody>
          <a:bodyPr wrap="square" rtlCol="0">
            <a:spAutoFit/>
          </a:bodyPr>
          <a:lstStyle/>
          <a:p>
            <a:r>
              <a:rPr lang="en-US" dirty="0"/>
              <a:t>Faith</a:t>
            </a:r>
          </a:p>
          <a:p>
            <a:r>
              <a:rPr lang="en-US" dirty="0"/>
              <a:t>Only</a:t>
            </a:r>
          </a:p>
        </p:txBody>
      </p:sp>
    </p:spTree>
    <p:extLst>
      <p:ext uri="{BB962C8B-B14F-4D97-AF65-F5344CB8AC3E}">
        <p14:creationId xmlns:p14="http://schemas.microsoft.com/office/powerpoint/2010/main" val="2213002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A4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generated with high confidence"/>
          <p:cNvPicPr>
            <a:picLocks noChangeAspect="1"/>
          </p:cNvPicPr>
          <p:nvPr/>
        </p:nvPicPr>
        <p:blipFill>
          <a:blip r:embed="rId2"/>
          <a:stretch>
            <a:fillRect/>
          </a:stretch>
        </p:blipFill>
        <p:spPr>
          <a:xfrm>
            <a:off x="9629042" y="2857501"/>
            <a:ext cx="712888" cy="1142998"/>
          </a:xfrm>
          <a:prstGeom prst="rect">
            <a:avLst/>
          </a:prstGeom>
        </p:spPr>
      </p:pic>
      <p:sp>
        <p:nvSpPr>
          <p:cNvPr id="2" name="Title 1"/>
          <p:cNvSpPr>
            <a:spLocks noGrp="1"/>
          </p:cNvSpPr>
          <p:nvPr>
            <p:ph type="title"/>
          </p:nvPr>
        </p:nvSpPr>
        <p:spPr>
          <a:xfrm>
            <a:off x="1136428" y="627564"/>
            <a:ext cx="7474172" cy="1325563"/>
          </a:xfrm>
        </p:spPr>
        <p:txBody>
          <a:bodyPr>
            <a:normAutofit/>
          </a:bodyPr>
          <a:lstStyle/>
          <a:p>
            <a:r>
              <a:rPr lang="en-US" b="1" dirty="0">
                <a:solidFill>
                  <a:srgbClr val="FF0000"/>
                </a:solidFill>
                <a:effectLst>
                  <a:outerShdw blurRad="38100" dist="38100" dir="2700000" algn="tl">
                    <a:srgbClr val="000000">
                      <a:alpha val="43137"/>
                    </a:srgbClr>
                  </a:outerShdw>
                </a:effectLst>
              </a:rPr>
              <a:t>In every case, God rewarded people for </a:t>
            </a:r>
            <a:r>
              <a:rPr lang="en-US" b="1" u="sng" dirty="0">
                <a:solidFill>
                  <a:srgbClr val="FF0000"/>
                </a:solidFill>
                <a:effectLst>
                  <a:outerShdw blurRad="38100" dist="38100" dir="2700000" algn="tl">
                    <a:srgbClr val="000000">
                      <a:alpha val="43137"/>
                    </a:srgbClr>
                  </a:outerShdw>
                </a:effectLst>
              </a:rPr>
              <a:t>obedient</a:t>
            </a:r>
            <a:r>
              <a:rPr lang="en-US" b="1" dirty="0">
                <a:solidFill>
                  <a:srgbClr val="FF0000"/>
                </a:solidFill>
                <a:effectLst>
                  <a:outerShdw blurRad="38100" dist="38100" dir="2700000" algn="tl">
                    <a:srgbClr val="000000">
                      <a:alpha val="43137"/>
                    </a:srgbClr>
                  </a:outerShdw>
                </a:effectLst>
              </a:rPr>
              <a:t> faith.</a:t>
            </a:r>
          </a:p>
        </p:txBody>
      </p:sp>
      <p:sp>
        <p:nvSpPr>
          <p:cNvPr id="3" name="Content Placeholder 2"/>
          <p:cNvSpPr>
            <a:spLocks noGrp="1"/>
          </p:cNvSpPr>
          <p:nvPr>
            <p:ph idx="1"/>
          </p:nvPr>
        </p:nvSpPr>
        <p:spPr>
          <a:xfrm>
            <a:off x="1136429" y="2278173"/>
            <a:ext cx="7474171" cy="4113102"/>
          </a:xfrm>
        </p:spPr>
        <p:txBody>
          <a:bodyPr anchor="ctr">
            <a:normAutofit/>
          </a:bodyPr>
          <a:lstStyle/>
          <a:p>
            <a:pPr algn="just"/>
            <a:r>
              <a:rPr lang="en-US" dirty="0"/>
              <a:t>They received the blessing "by faith," </a:t>
            </a:r>
            <a:r>
              <a:rPr lang="en-US" b="1" dirty="0"/>
              <a:t>not before</a:t>
            </a:r>
            <a:r>
              <a:rPr lang="en-US" dirty="0"/>
              <a:t> they obeyed or </a:t>
            </a:r>
            <a:r>
              <a:rPr lang="en-US" b="1" dirty="0"/>
              <a:t>without</a:t>
            </a:r>
            <a:r>
              <a:rPr lang="en-US" dirty="0"/>
              <a:t> obedience, but only </a:t>
            </a:r>
            <a:r>
              <a:rPr lang="en-US" b="1" dirty="0"/>
              <a:t>after</a:t>
            </a:r>
            <a:r>
              <a:rPr lang="en-US" dirty="0"/>
              <a:t> or as a </a:t>
            </a:r>
            <a:r>
              <a:rPr lang="en-US" b="1" dirty="0"/>
              <a:t>result</a:t>
            </a:r>
            <a:r>
              <a:rPr lang="en-US" dirty="0"/>
              <a:t> of their obedience. Yet when faith led to obedience, they received the reward "by faith.“</a:t>
            </a:r>
          </a:p>
          <a:p>
            <a:pPr algn="just"/>
            <a:r>
              <a:rPr lang="en-US" dirty="0"/>
              <a:t>Saving faith is faith that </a:t>
            </a:r>
            <a:r>
              <a:rPr lang="en-US" b="1" dirty="0"/>
              <a:t>obeys</a:t>
            </a:r>
            <a:r>
              <a:rPr lang="en-US" dirty="0"/>
              <a:t>. If your faith says that obedience is not necessary or that God will "save your soul" before you obey, then you have a faith that </a:t>
            </a:r>
            <a:r>
              <a:rPr lang="en-US" b="1" dirty="0"/>
              <a:t>will not save</a:t>
            </a:r>
            <a:r>
              <a:rPr lang="en-US" dirty="0"/>
              <a:t>. </a:t>
            </a:r>
          </a:p>
        </p:txBody>
      </p:sp>
    </p:spTree>
    <p:extLst>
      <p:ext uri="{BB962C8B-B14F-4D97-AF65-F5344CB8AC3E}">
        <p14:creationId xmlns:p14="http://schemas.microsoft.com/office/powerpoint/2010/main" val="536862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A4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generated with high confidence"/>
          <p:cNvPicPr>
            <a:picLocks noChangeAspect="1"/>
          </p:cNvPicPr>
          <p:nvPr/>
        </p:nvPicPr>
        <p:blipFill>
          <a:blip r:embed="rId2"/>
          <a:stretch>
            <a:fillRect/>
          </a:stretch>
        </p:blipFill>
        <p:spPr>
          <a:xfrm>
            <a:off x="9629042" y="2857501"/>
            <a:ext cx="712888" cy="1142998"/>
          </a:xfrm>
          <a:prstGeom prst="rect">
            <a:avLst/>
          </a:prstGeom>
        </p:spPr>
      </p:pic>
      <p:sp>
        <p:nvSpPr>
          <p:cNvPr id="2" name="Title 1"/>
          <p:cNvSpPr>
            <a:spLocks noGrp="1"/>
          </p:cNvSpPr>
          <p:nvPr>
            <p:ph type="title"/>
          </p:nvPr>
        </p:nvSpPr>
        <p:spPr>
          <a:xfrm>
            <a:off x="1136428" y="627564"/>
            <a:ext cx="7474172" cy="1325563"/>
          </a:xfrm>
        </p:spPr>
        <p:txBody>
          <a:bodyPr>
            <a:normAutofit/>
          </a:bodyPr>
          <a:lstStyle/>
          <a:p>
            <a:r>
              <a:rPr lang="en-US" b="1" dirty="0">
                <a:solidFill>
                  <a:srgbClr val="FF0000"/>
                </a:solidFill>
                <a:effectLst>
                  <a:outerShdw blurRad="38100" dist="38100" dir="2700000" algn="tl">
                    <a:srgbClr val="000000">
                      <a:alpha val="43137"/>
                    </a:srgbClr>
                  </a:outerShdw>
                </a:effectLst>
              </a:rPr>
              <a:t>Consider the following chart…</a:t>
            </a:r>
          </a:p>
        </p:txBody>
      </p:sp>
      <p:graphicFrame>
        <p:nvGraphicFramePr>
          <p:cNvPr id="7" name="Table 6"/>
          <p:cNvGraphicFramePr>
            <a:graphicFrameLocks noGrp="1"/>
          </p:cNvGraphicFramePr>
          <p:nvPr>
            <p:extLst>
              <p:ext uri="{D42A27DB-BD31-4B8C-83A1-F6EECF244321}">
                <p14:modId xmlns:p14="http://schemas.microsoft.com/office/powerpoint/2010/main" val="1837743552"/>
              </p:ext>
            </p:extLst>
          </p:nvPr>
        </p:nvGraphicFramePr>
        <p:xfrm>
          <a:off x="1136428" y="1860494"/>
          <a:ext cx="7312247" cy="3993571"/>
        </p:xfrm>
        <a:graphic>
          <a:graphicData uri="http://schemas.openxmlformats.org/drawingml/2006/table">
            <a:tbl>
              <a:tblPr firstRow="1" bandRow="1">
                <a:tableStyleId>{5C22544A-7EE6-4342-B048-85BDC9FD1C3A}</a:tableStyleId>
              </a:tblPr>
              <a:tblGrid>
                <a:gridCol w="7312247">
                  <a:extLst>
                    <a:ext uri="{9D8B030D-6E8A-4147-A177-3AD203B41FA5}">
                      <a16:colId xmlns:a16="http://schemas.microsoft.com/office/drawing/2014/main" val="2713714472"/>
                    </a:ext>
                  </a:extLst>
                </a:gridCol>
              </a:tblGrid>
              <a:tr h="701731">
                <a:tc>
                  <a:txBody>
                    <a:bodyPr/>
                    <a:lstStyle/>
                    <a:p>
                      <a:pPr algn="ctr"/>
                      <a:r>
                        <a:rPr lang="en-US" sz="3600" dirty="0">
                          <a:solidFill>
                            <a:schemeClr val="tx1"/>
                          </a:solidFill>
                          <a:effectLst>
                            <a:outerShdw blurRad="38100" dist="38100" dir="2700000" algn="tl">
                              <a:srgbClr val="000000">
                                <a:alpha val="43137"/>
                              </a:srgbClr>
                            </a:outerShdw>
                          </a:effectLst>
                        </a:rPr>
                        <a:t>Blessings Received "by Faith"</a:t>
                      </a:r>
                    </a:p>
                  </a:txBody>
                  <a:tcPr>
                    <a:solidFill>
                      <a:srgbClr val="BBB3D1"/>
                    </a:solidFill>
                  </a:tcPr>
                </a:tc>
                <a:extLst>
                  <a:ext uri="{0D108BD9-81ED-4DB2-BD59-A6C34878D82A}">
                    <a16:rowId xmlns:a16="http://schemas.microsoft.com/office/drawing/2014/main" val="397534167"/>
                  </a:ext>
                </a:extLst>
              </a:tr>
              <a:tr h="828500">
                <a:tc>
                  <a:txBody>
                    <a:bodyPr/>
                    <a:lstStyle/>
                    <a:p>
                      <a:pPr algn="ctr"/>
                      <a:r>
                        <a:rPr lang="en-US" sz="2800" b="1" dirty="0">
                          <a:solidFill>
                            <a:schemeClr val="tx1"/>
                          </a:solidFill>
                          <a:effectLst>
                            <a:outerShdw blurRad="38100" dist="38100" dir="2700000" algn="tl">
                              <a:srgbClr val="000000">
                                <a:alpha val="43137"/>
                              </a:srgbClr>
                            </a:outerShdw>
                          </a:effectLst>
                        </a:rPr>
                        <a:t>Noah</a:t>
                      </a:r>
                      <a:r>
                        <a:rPr lang="en-US" sz="2800" dirty="0">
                          <a:solidFill>
                            <a:schemeClr val="tx1"/>
                          </a:solidFill>
                        </a:rPr>
                        <a:t> built the ark </a:t>
                      </a:r>
                      <a:r>
                        <a:rPr lang="en-US" sz="2800" b="1" dirty="0">
                          <a:solidFill>
                            <a:schemeClr val="tx1"/>
                          </a:solidFill>
                          <a:effectLst>
                            <a:outerShdw blurRad="38100" dist="38100" dir="2700000" algn="tl">
                              <a:srgbClr val="000000">
                                <a:alpha val="43137"/>
                              </a:srgbClr>
                            </a:outerShdw>
                          </a:effectLst>
                        </a:rPr>
                        <a:t>then</a:t>
                      </a:r>
                      <a:r>
                        <a:rPr lang="en-US" sz="2800" dirty="0">
                          <a:solidFill>
                            <a:schemeClr val="tx1"/>
                          </a:solidFill>
                        </a:rPr>
                        <a:t> his house was saved</a:t>
                      </a:r>
                    </a:p>
                    <a:p>
                      <a:pPr algn="ctr"/>
                      <a:r>
                        <a:rPr lang="en-US" sz="2800" b="1" dirty="0">
                          <a:solidFill>
                            <a:schemeClr val="tx1"/>
                          </a:solidFill>
                          <a:effectLst>
                            <a:outerShdw blurRad="38100" dist="38100" dir="2700000" algn="tl">
                              <a:srgbClr val="000000">
                                <a:alpha val="43137"/>
                              </a:srgbClr>
                            </a:outerShdw>
                          </a:effectLst>
                        </a:rPr>
                        <a:t>Abraham</a:t>
                      </a:r>
                      <a:r>
                        <a:rPr lang="en-US" sz="2800" dirty="0">
                          <a:solidFill>
                            <a:schemeClr val="tx1"/>
                          </a:solidFill>
                        </a:rPr>
                        <a:t> obeyed to go </a:t>
                      </a:r>
                      <a:r>
                        <a:rPr lang="en-US" sz="2800" b="1" dirty="0">
                          <a:solidFill>
                            <a:schemeClr val="tx1"/>
                          </a:solidFill>
                          <a:effectLst>
                            <a:outerShdw blurRad="38100" dist="38100" dir="2700000" algn="tl">
                              <a:srgbClr val="000000">
                                <a:alpha val="43137"/>
                              </a:srgbClr>
                            </a:outerShdw>
                          </a:effectLst>
                        </a:rPr>
                        <a:t>then</a:t>
                      </a:r>
                      <a:r>
                        <a:rPr lang="en-US" sz="2800" dirty="0">
                          <a:solidFill>
                            <a:schemeClr val="tx1"/>
                          </a:solidFill>
                        </a:rPr>
                        <a:t> received inheritance</a:t>
                      </a:r>
                    </a:p>
                    <a:p>
                      <a:pPr algn="ctr"/>
                      <a:r>
                        <a:rPr lang="en-US" sz="2800" b="1" dirty="0">
                          <a:solidFill>
                            <a:schemeClr val="tx1"/>
                          </a:solidFill>
                          <a:effectLst>
                            <a:outerShdw blurRad="38100" dist="38100" dir="2700000" algn="tl">
                              <a:srgbClr val="000000">
                                <a:alpha val="43137"/>
                              </a:srgbClr>
                            </a:outerShdw>
                          </a:effectLst>
                        </a:rPr>
                        <a:t>Israel</a:t>
                      </a:r>
                      <a:r>
                        <a:rPr lang="en-US" sz="2800" dirty="0">
                          <a:solidFill>
                            <a:schemeClr val="tx1"/>
                          </a:solidFill>
                        </a:rPr>
                        <a:t> marched </a:t>
                      </a:r>
                      <a:r>
                        <a:rPr lang="en-US" sz="2800" b="1" dirty="0">
                          <a:solidFill>
                            <a:schemeClr val="tx1"/>
                          </a:solidFill>
                          <a:effectLst>
                            <a:outerShdw blurRad="38100" dist="38100" dir="2700000" algn="tl">
                              <a:srgbClr val="000000">
                                <a:alpha val="43137"/>
                              </a:srgbClr>
                            </a:outerShdw>
                          </a:effectLst>
                        </a:rPr>
                        <a:t>then</a:t>
                      </a:r>
                      <a:r>
                        <a:rPr lang="en-US" sz="2800" dirty="0">
                          <a:solidFill>
                            <a:schemeClr val="tx1"/>
                          </a:solidFill>
                        </a:rPr>
                        <a:t> the walls fell</a:t>
                      </a:r>
                    </a:p>
                    <a:p>
                      <a:pPr algn="ctr"/>
                      <a:r>
                        <a:rPr lang="en-US" sz="2800" b="1" dirty="0">
                          <a:solidFill>
                            <a:schemeClr val="tx1"/>
                          </a:solidFill>
                          <a:effectLst>
                            <a:outerShdw blurRad="38100" dist="38100" dir="2700000" algn="tl">
                              <a:srgbClr val="000000">
                                <a:alpha val="43137"/>
                              </a:srgbClr>
                            </a:outerShdw>
                          </a:effectLst>
                        </a:rPr>
                        <a:t>We</a:t>
                      </a:r>
                      <a:r>
                        <a:rPr lang="en-US" sz="2800" dirty="0">
                          <a:solidFill>
                            <a:schemeClr val="tx1"/>
                          </a:solidFill>
                        </a:rPr>
                        <a:t> obey conditions </a:t>
                      </a:r>
                      <a:r>
                        <a:rPr lang="en-US" sz="2800" b="1" dirty="0">
                          <a:solidFill>
                            <a:schemeClr val="tx1"/>
                          </a:solidFill>
                          <a:effectLst>
                            <a:outerShdw blurRad="38100" dist="38100" dir="2700000" algn="tl">
                              <a:srgbClr val="000000">
                                <a:alpha val="43137"/>
                              </a:srgbClr>
                            </a:outerShdw>
                          </a:effectLst>
                        </a:rPr>
                        <a:t>then</a:t>
                      </a:r>
                      <a:r>
                        <a:rPr lang="en-US" sz="2800" dirty="0">
                          <a:solidFill>
                            <a:schemeClr val="tx1"/>
                          </a:solidFill>
                        </a:rPr>
                        <a:t> receive forgiveness</a:t>
                      </a:r>
                    </a:p>
                    <a:p>
                      <a:pPr algn="ctr"/>
                      <a:endParaRPr lang="en-US" sz="2000" dirty="0">
                        <a:solidFill>
                          <a:schemeClr val="tx1"/>
                        </a:solidFill>
                      </a:endParaRPr>
                    </a:p>
                  </a:txBody>
                  <a:tcPr anchor="ctr">
                    <a:solidFill>
                      <a:srgbClr val="BBB3D1"/>
                    </a:solidFill>
                  </a:tcPr>
                </a:tc>
                <a:extLst>
                  <a:ext uri="{0D108BD9-81ED-4DB2-BD59-A6C34878D82A}">
                    <a16:rowId xmlns:a16="http://schemas.microsoft.com/office/drawing/2014/main" val="118718735"/>
                  </a:ext>
                </a:extLst>
              </a:tr>
              <a:tr h="1045670">
                <a:tc>
                  <a:txBody>
                    <a:bodyPr/>
                    <a:lstStyle/>
                    <a:p>
                      <a:pPr algn="ctr"/>
                      <a:r>
                        <a:rPr lang="en-US" sz="3600" b="1" dirty="0">
                          <a:solidFill>
                            <a:schemeClr val="tx1"/>
                          </a:solidFill>
                          <a:effectLst>
                            <a:outerShdw blurRad="38100" dist="38100" dir="2700000" algn="tl">
                              <a:srgbClr val="000000">
                                <a:alpha val="43137"/>
                              </a:srgbClr>
                            </a:outerShdw>
                          </a:effectLst>
                        </a:rPr>
                        <a:t>Obedience comes first, then comes the blessing!</a:t>
                      </a:r>
                    </a:p>
                  </a:txBody>
                  <a:tcPr>
                    <a:solidFill>
                      <a:srgbClr val="BBB3D1"/>
                    </a:solidFill>
                  </a:tcPr>
                </a:tc>
                <a:extLst>
                  <a:ext uri="{0D108BD9-81ED-4DB2-BD59-A6C34878D82A}">
                    <a16:rowId xmlns:a16="http://schemas.microsoft.com/office/drawing/2014/main" val="167996432"/>
                  </a:ext>
                </a:extLst>
              </a:tr>
            </a:tbl>
          </a:graphicData>
        </a:graphic>
      </p:graphicFrame>
    </p:spTree>
    <p:extLst>
      <p:ext uri="{BB962C8B-B14F-4D97-AF65-F5344CB8AC3E}">
        <p14:creationId xmlns:p14="http://schemas.microsoft.com/office/powerpoint/2010/main" val="3735527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generated with high confidence"/>
          <p:cNvPicPr>
            <a:picLocks noChangeAspect="1"/>
          </p:cNvPicPr>
          <p:nvPr/>
        </p:nvPicPr>
        <p:blipFill>
          <a:blip r:embed="rId2"/>
          <a:stretch>
            <a:fillRect/>
          </a:stretch>
        </p:blipFill>
        <p:spPr>
          <a:xfrm>
            <a:off x="7657127" y="967430"/>
            <a:ext cx="2971115" cy="4773591"/>
          </a:xfrm>
          <a:prstGeom prst="rect">
            <a:avLst/>
          </a:prstGeom>
          <a:effectLst/>
        </p:spPr>
      </p:pic>
      <p:sp>
        <p:nvSpPr>
          <p:cNvPr id="2" name="Title 1"/>
          <p:cNvSpPr>
            <a:spLocks noGrp="1"/>
          </p:cNvSpPr>
          <p:nvPr>
            <p:ph type="title"/>
          </p:nvPr>
        </p:nvSpPr>
        <p:spPr>
          <a:xfrm>
            <a:off x="648929" y="629266"/>
            <a:ext cx="4944152" cy="1622321"/>
          </a:xfrm>
        </p:spPr>
        <p:txBody>
          <a:bodyPr>
            <a:normAutofit/>
          </a:bodyPr>
          <a:lstStyle/>
          <a:p>
            <a:r>
              <a:rPr lang="en-US" b="1" dirty="0">
                <a:solidFill>
                  <a:srgbClr val="FF0000"/>
                </a:solidFill>
                <a:effectLst>
                  <a:outerShdw blurRad="38100" dist="38100" dir="2700000" algn="tl">
                    <a:srgbClr val="000000">
                      <a:alpha val="43137"/>
                    </a:srgbClr>
                  </a:outerShdw>
                </a:effectLst>
              </a:rPr>
              <a:t>Looking to James 2:14-26…</a:t>
            </a:r>
          </a:p>
        </p:txBody>
      </p:sp>
      <p:sp>
        <p:nvSpPr>
          <p:cNvPr id="3" name="Content Placeholder 2"/>
          <p:cNvSpPr>
            <a:spLocks noGrp="1"/>
          </p:cNvSpPr>
          <p:nvPr>
            <p:ph idx="1"/>
          </p:nvPr>
        </p:nvSpPr>
        <p:spPr>
          <a:xfrm>
            <a:off x="648930" y="2438400"/>
            <a:ext cx="4944151" cy="3785419"/>
          </a:xfrm>
        </p:spPr>
        <p:txBody>
          <a:bodyPr>
            <a:normAutofit/>
          </a:bodyPr>
          <a:lstStyle/>
          <a:p>
            <a:pPr marL="0" indent="0" algn="just">
              <a:buNone/>
            </a:pPr>
            <a:r>
              <a:rPr lang="en-US" sz="2400" b="1" dirty="0"/>
              <a:t>14</a:t>
            </a:r>
            <a:r>
              <a:rPr lang="en-US" sz="2400" dirty="0"/>
              <a:t> What does it profit, my brethren, if a man says he has faith but has not works? Can his faith save him? </a:t>
            </a:r>
            <a:r>
              <a:rPr lang="en-US" sz="2400" b="1" dirty="0"/>
              <a:t>15</a:t>
            </a:r>
            <a:r>
              <a:rPr lang="en-US" sz="2400" dirty="0"/>
              <a:t> If a brother or sister is ill-clad and in lack of daily food, </a:t>
            </a:r>
            <a:r>
              <a:rPr lang="en-US" sz="2400" b="1" dirty="0"/>
              <a:t>16</a:t>
            </a:r>
            <a:r>
              <a:rPr lang="en-US" sz="2400" dirty="0"/>
              <a:t> and one of you says to them, “Go in peace, be warmed and filled,” without giving them the things needed for the body, what does it profit? </a:t>
            </a:r>
            <a:r>
              <a:rPr lang="en-US" sz="2400" b="1" dirty="0"/>
              <a:t>17</a:t>
            </a:r>
            <a:r>
              <a:rPr lang="en-US" sz="2400" dirty="0"/>
              <a:t> So faith by itself, if it has no works, is dead.</a:t>
            </a:r>
          </a:p>
        </p:txBody>
      </p:sp>
    </p:spTree>
    <p:extLst>
      <p:ext uri="{BB962C8B-B14F-4D97-AF65-F5344CB8AC3E}">
        <p14:creationId xmlns:p14="http://schemas.microsoft.com/office/powerpoint/2010/main" val="2231207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generated with high confidence"/>
          <p:cNvPicPr>
            <a:picLocks noChangeAspect="1"/>
          </p:cNvPicPr>
          <p:nvPr/>
        </p:nvPicPr>
        <p:blipFill>
          <a:blip r:embed="rId2"/>
          <a:stretch>
            <a:fillRect/>
          </a:stretch>
        </p:blipFill>
        <p:spPr>
          <a:xfrm>
            <a:off x="6930179" y="965595"/>
            <a:ext cx="2971115" cy="4773591"/>
          </a:xfrm>
          <a:prstGeom prst="rect">
            <a:avLst/>
          </a:prstGeom>
          <a:effectLst/>
        </p:spPr>
      </p:pic>
      <p:sp>
        <p:nvSpPr>
          <p:cNvPr id="2" name="Title 1"/>
          <p:cNvSpPr>
            <a:spLocks noGrp="1"/>
          </p:cNvSpPr>
          <p:nvPr>
            <p:ph type="title"/>
          </p:nvPr>
        </p:nvSpPr>
        <p:spPr>
          <a:xfrm>
            <a:off x="648929" y="629266"/>
            <a:ext cx="3505495" cy="1622321"/>
          </a:xfrm>
        </p:spPr>
        <p:txBody>
          <a:bodyPr>
            <a:normAutofit/>
          </a:bodyPr>
          <a:lstStyle/>
          <a:p>
            <a:r>
              <a:rPr lang="en-US" sz="3700" b="1" dirty="0">
                <a:solidFill>
                  <a:srgbClr val="FF0000"/>
                </a:solidFill>
                <a:effectLst>
                  <a:outerShdw blurRad="38100" dist="38100" dir="2700000" algn="tl">
                    <a:srgbClr val="000000">
                      <a:alpha val="43137"/>
                    </a:srgbClr>
                  </a:outerShdw>
                </a:effectLst>
              </a:rPr>
              <a:t>Looking to James 2:14-26 (cont’d)…</a:t>
            </a:r>
          </a:p>
        </p:txBody>
      </p:sp>
      <p:sp>
        <p:nvSpPr>
          <p:cNvPr id="3" name="Content Placeholder 2"/>
          <p:cNvSpPr>
            <a:spLocks noGrp="1"/>
          </p:cNvSpPr>
          <p:nvPr>
            <p:ph idx="1"/>
          </p:nvPr>
        </p:nvSpPr>
        <p:spPr>
          <a:xfrm>
            <a:off x="648931" y="2438400"/>
            <a:ext cx="3505494" cy="3785419"/>
          </a:xfrm>
        </p:spPr>
        <p:txBody>
          <a:bodyPr>
            <a:normAutofit/>
          </a:bodyPr>
          <a:lstStyle/>
          <a:p>
            <a:pPr marL="0" indent="0" algn="just">
              <a:buNone/>
            </a:pPr>
            <a:r>
              <a:rPr lang="en-US" sz="1700" b="1" dirty="0"/>
              <a:t>18</a:t>
            </a:r>
            <a:r>
              <a:rPr lang="en-US" sz="1700" dirty="0"/>
              <a:t> But some one will say, “You have faith and I have works.” Show me your faith apart from your works, and I by my works will show you my faith. </a:t>
            </a:r>
            <a:r>
              <a:rPr lang="en-US" sz="1700" b="1" dirty="0"/>
              <a:t>19</a:t>
            </a:r>
            <a:r>
              <a:rPr lang="en-US" sz="1700" dirty="0"/>
              <a:t> You believe that God is one; you do well. Even the demons believe—and shudder. </a:t>
            </a:r>
            <a:r>
              <a:rPr lang="en-US" sz="1700" b="1" dirty="0"/>
              <a:t>20</a:t>
            </a:r>
            <a:r>
              <a:rPr lang="en-US" sz="1700" dirty="0"/>
              <a:t> Do you want to be shown, you shallow man, that faith apart from works is barren? </a:t>
            </a:r>
            <a:r>
              <a:rPr lang="en-US" sz="1700" b="1" dirty="0"/>
              <a:t>21</a:t>
            </a:r>
            <a:r>
              <a:rPr lang="en-US" sz="1700" dirty="0"/>
              <a:t> Was not Abraham our father justified by works, when he offered his son Isaac upon the altar? </a:t>
            </a:r>
            <a:r>
              <a:rPr lang="en-US" sz="1700" b="1" dirty="0"/>
              <a:t>22</a:t>
            </a:r>
            <a:r>
              <a:rPr lang="en-US" sz="1700" dirty="0"/>
              <a:t> You see that faith was active along with his works, and faith was completed by works, </a:t>
            </a:r>
          </a:p>
        </p:txBody>
      </p:sp>
    </p:spTree>
    <p:extLst>
      <p:ext uri="{BB962C8B-B14F-4D97-AF65-F5344CB8AC3E}">
        <p14:creationId xmlns:p14="http://schemas.microsoft.com/office/powerpoint/2010/main" val="1790978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generated with high confidence"/>
          <p:cNvPicPr>
            <a:picLocks noChangeAspect="1"/>
          </p:cNvPicPr>
          <p:nvPr/>
        </p:nvPicPr>
        <p:blipFill>
          <a:blip r:embed="rId2"/>
          <a:stretch>
            <a:fillRect/>
          </a:stretch>
        </p:blipFill>
        <p:spPr>
          <a:xfrm>
            <a:off x="6930179" y="965595"/>
            <a:ext cx="2971115" cy="4773591"/>
          </a:xfrm>
          <a:prstGeom prst="rect">
            <a:avLst/>
          </a:prstGeom>
          <a:effectLst/>
        </p:spPr>
      </p:pic>
      <p:sp>
        <p:nvSpPr>
          <p:cNvPr id="2" name="Title 1"/>
          <p:cNvSpPr>
            <a:spLocks noGrp="1"/>
          </p:cNvSpPr>
          <p:nvPr>
            <p:ph type="title"/>
          </p:nvPr>
        </p:nvSpPr>
        <p:spPr>
          <a:xfrm>
            <a:off x="648929" y="629266"/>
            <a:ext cx="3505495" cy="1622321"/>
          </a:xfrm>
        </p:spPr>
        <p:txBody>
          <a:bodyPr>
            <a:normAutofit/>
          </a:bodyPr>
          <a:lstStyle/>
          <a:p>
            <a:r>
              <a:rPr lang="en-US" sz="3700" b="1" dirty="0">
                <a:solidFill>
                  <a:srgbClr val="FF0000"/>
                </a:solidFill>
                <a:effectLst>
                  <a:outerShdw blurRad="38100" dist="38100" dir="2700000" algn="tl">
                    <a:srgbClr val="000000">
                      <a:alpha val="43137"/>
                    </a:srgbClr>
                  </a:outerShdw>
                </a:effectLst>
              </a:rPr>
              <a:t>Looking to James 2:14-26 (cont’d)…</a:t>
            </a:r>
          </a:p>
        </p:txBody>
      </p:sp>
      <p:sp>
        <p:nvSpPr>
          <p:cNvPr id="3" name="Content Placeholder 2"/>
          <p:cNvSpPr>
            <a:spLocks noGrp="1"/>
          </p:cNvSpPr>
          <p:nvPr>
            <p:ph idx="1"/>
          </p:nvPr>
        </p:nvSpPr>
        <p:spPr>
          <a:xfrm>
            <a:off x="648931" y="2438400"/>
            <a:ext cx="3505494" cy="3785419"/>
          </a:xfrm>
        </p:spPr>
        <p:txBody>
          <a:bodyPr>
            <a:normAutofit/>
          </a:bodyPr>
          <a:lstStyle/>
          <a:p>
            <a:pPr marL="0" indent="0" algn="just">
              <a:buNone/>
            </a:pPr>
            <a:r>
              <a:rPr lang="en-US" sz="1900" b="1" dirty="0"/>
              <a:t>23</a:t>
            </a:r>
            <a:r>
              <a:rPr lang="en-US" sz="1900" dirty="0"/>
              <a:t> and the scripture was fulfilled which says, “Abraham believed God, and it was reckoned to him as righteousness”; and he was called the friend of God. </a:t>
            </a:r>
            <a:r>
              <a:rPr lang="en-US" sz="1900" b="1" dirty="0"/>
              <a:t>24</a:t>
            </a:r>
            <a:r>
              <a:rPr lang="en-US" sz="1900" dirty="0"/>
              <a:t> You see that a man is justified by works and not by faith alone. </a:t>
            </a:r>
            <a:r>
              <a:rPr lang="en-US" sz="1900" b="1" dirty="0"/>
              <a:t>25</a:t>
            </a:r>
            <a:r>
              <a:rPr lang="en-US" sz="1900" dirty="0"/>
              <a:t> And in the same way was not also Rahab the harlot justified by works when she received the messengers and sent them out another way? </a:t>
            </a:r>
            <a:r>
              <a:rPr lang="en-US" sz="1900" b="1" dirty="0"/>
              <a:t>26</a:t>
            </a:r>
            <a:r>
              <a:rPr lang="en-US" sz="1900" dirty="0"/>
              <a:t> For as the body apart from the spirit is dead, so faith apart from works is dead.</a:t>
            </a:r>
          </a:p>
        </p:txBody>
      </p:sp>
    </p:spTree>
    <p:extLst>
      <p:ext uri="{BB962C8B-B14F-4D97-AF65-F5344CB8AC3E}">
        <p14:creationId xmlns:p14="http://schemas.microsoft.com/office/powerpoint/2010/main" val="1381720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Looking to James 2:14-26 (cont’d)…</a:t>
            </a:r>
          </a:p>
        </p:txBody>
      </p:sp>
      <p:sp>
        <p:nvSpPr>
          <p:cNvPr id="3" name="Content Placeholder 2"/>
          <p:cNvSpPr>
            <a:spLocks noGrp="1"/>
          </p:cNvSpPr>
          <p:nvPr>
            <p:ph idx="1"/>
          </p:nvPr>
        </p:nvSpPr>
        <p:spPr/>
        <p:txBody>
          <a:bodyPr>
            <a:normAutofit/>
          </a:bodyPr>
          <a:lstStyle/>
          <a:p>
            <a:pPr marL="0" indent="0" algn="just">
              <a:buNone/>
            </a:pPr>
            <a:r>
              <a:rPr lang="en-US" dirty="0"/>
              <a:t>Remembering that some kinds of faith do not save, we are here asked: Can we be </a:t>
            </a:r>
            <a:r>
              <a:rPr lang="en-US" b="1" dirty="0">
                <a:effectLst>
                  <a:outerShdw blurRad="38100" dist="38100" dir="2700000" algn="tl">
                    <a:srgbClr val="000000">
                      <a:alpha val="43137"/>
                    </a:srgbClr>
                  </a:outerShdw>
                </a:effectLst>
              </a:rPr>
              <a:t>saved</a:t>
            </a:r>
            <a:r>
              <a:rPr lang="en-US" dirty="0"/>
              <a:t> by the kind of faith that does not have </a:t>
            </a:r>
            <a:r>
              <a:rPr lang="en-US" b="1" dirty="0">
                <a:effectLst>
                  <a:outerShdw blurRad="38100" dist="38100" dir="2700000" algn="tl">
                    <a:srgbClr val="000000">
                      <a:alpha val="43137"/>
                    </a:srgbClr>
                  </a:outerShdw>
                </a:effectLst>
              </a:rPr>
              <a:t>works</a:t>
            </a:r>
            <a:r>
              <a:rPr lang="en-US" dirty="0"/>
              <a:t> (v14)? James does not discuss merely what we demonstrate before people, but whether or not we can be </a:t>
            </a:r>
            <a:r>
              <a:rPr lang="en-US" b="1" dirty="0">
                <a:effectLst>
                  <a:outerShdw blurRad="38100" dist="38100" dir="2700000" algn="tl">
                    <a:srgbClr val="000000">
                      <a:alpha val="43137"/>
                    </a:srgbClr>
                  </a:outerShdw>
                </a:effectLst>
              </a:rPr>
              <a:t>saved</a:t>
            </a:r>
            <a:r>
              <a:rPr lang="en-US" dirty="0"/>
              <a:t> (v14) or </a:t>
            </a:r>
            <a:r>
              <a:rPr lang="en-US" b="1" dirty="0">
                <a:effectLst>
                  <a:outerShdw blurRad="38100" dist="38100" dir="2700000" algn="tl">
                    <a:srgbClr val="000000">
                      <a:alpha val="43137"/>
                    </a:srgbClr>
                  </a:outerShdw>
                </a:effectLst>
              </a:rPr>
              <a:t>justified</a:t>
            </a:r>
            <a:r>
              <a:rPr lang="en-US" dirty="0"/>
              <a:t> (v24).</a:t>
            </a:r>
          </a:p>
          <a:p>
            <a:pPr marL="0" indent="0" algn="just">
              <a:buNone/>
            </a:pPr>
            <a:r>
              <a:rPr lang="en-US" dirty="0"/>
              <a:t>The answer is that faith that does not work is </a:t>
            </a:r>
            <a:r>
              <a:rPr lang="en-US" b="1" dirty="0">
                <a:effectLst>
                  <a:outerShdw blurRad="38100" dist="38100" dir="2700000" algn="tl">
                    <a:srgbClr val="000000">
                      <a:alpha val="43137"/>
                    </a:srgbClr>
                  </a:outerShdw>
                </a:effectLst>
              </a:rPr>
              <a:t>dead</a:t>
            </a:r>
            <a:r>
              <a:rPr lang="en-US" dirty="0"/>
              <a:t>, like a body without a spirit (v17,20,26). We are </a:t>
            </a:r>
            <a:r>
              <a:rPr lang="en-US" b="1" dirty="0">
                <a:effectLst>
                  <a:outerShdw blurRad="38100" dist="38100" dir="2700000" algn="tl">
                    <a:srgbClr val="000000">
                      <a:alpha val="43137"/>
                    </a:srgbClr>
                  </a:outerShdw>
                </a:effectLst>
              </a:rPr>
              <a:t>justified by works, not by "faith only" </a:t>
            </a:r>
            <a:r>
              <a:rPr lang="en-US" dirty="0"/>
              <a:t>(v24). Faith without works will not save, nor will works without faith. Both faith and works must operate together (v21-23). Only then do we have faith that saves!</a:t>
            </a:r>
          </a:p>
          <a:p>
            <a:pPr marL="0" indent="0" algn="just">
              <a:buNone/>
            </a:pPr>
            <a:endParaRPr lang="en-US" dirty="0"/>
          </a:p>
        </p:txBody>
      </p:sp>
    </p:spTree>
    <p:extLst>
      <p:ext uri="{BB962C8B-B14F-4D97-AF65-F5344CB8AC3E}">
        <p14:creationId xmlns:p14="http://schemas.microsoft.com/office/powerpoint/2010/main" val="4076123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Looking to James 2:14-26 (cont’d)…</a:t>
            </a:r>
          </a:p>
        </p:txBody>
      </p:sp>
      <p:sp>
        <p:nvSpPr>
          <p:cNvPr id="3" name="Content Placeholder 2"/>
          <p:cNvSpPr>
            <a:spLocks noGrp="1"/>
          </p:cNvSpPr>
          <p:nvPr>
            <p:ph idx="1"/>
          </p:nvPr>
        </p:nvSpPr>
        <p:spPr/>
        <p:txBody>
          <a:bodyPr>
            <a:normAutofit/>
          </a:bodyPr>
          <a:lstStyle/>
          <a:p>
            <a:pPr marL="0" indent="0" algn="just">
              <a:buNone/>
            </a:pPr>
            <a:r>
              <a:rPr lang="en-US" dirty="0"/>
              <a:t>Some say that Abraham pleased God before the event mentioned here (offering Isaac), but he also </a:t>
            </a:r>
            <a:r>
              <a:rPr lang="en-US" b="1" dirty="0">
                <a:effectLst>
                  <a:outerShdw blurRad="38100" dist="38100" dir="2700000" algn="tl">
                    <a:srgbClr val="000000">
                      <a:alpha val="43137"/>
                    </a:srgbClr>
                  </a:outerShdw>
                </a:effectLst>
              </a:rPr>
              <a:t>obeyed</a:t>
            </a:r>
            <a:r>
              <a:rPr lang="en-US" dirty="0"/>
              <a:t> God long before this particular event. Hebrews 11:8-10,17-19 and James 2:21-23 make the same point: Abraham illustrates the kind of faith that God rewards. It is faith that obeys, and God rewards us only when we </a:t>
            </a:r>
            <a:r>
              <a:rPr lang="en-US" b="1" dirty="0">
                <a:effectLst>
                  <a:outerShdw blurRad="38100" dist="38100" dir="2700000" algn="tl">
                    <a:srgbClr val="000000">
                      <a:alpha val="43137"/>
                    </a:srgbClr>
                  </a:outerShdw>
                </a:effectLst>
              </a:rPr>
              <a:t>have obeyed</a:t>
            </a:r>
            <a:r>
              <a:rPr lang="en-US" dirty="0"/>
              <a:t>. So both faith and works are needed in order to be saved (v14) or </a:t>
            </a:r>
            <a:r>
              <a:rPr lang="en-US" b="1" dirty="0">
                <a:effectLst>
                  <a:outerShdw blurRad="38100" dist="38100" dir="2700000" algn="tl">
                    <a:srgbClr val="000000">
                      <a:alpha val="43137"/>
                    </a:srgbClr>
                  </a:outerShdw>
                </a:effectLst>
              </a:rPr>
              <a:t>justified</a:t>
            </a:r>
            <a:r>
              <a:rPr lang="en-US" dirty="0"/>
              <a:t> (v24).</a:t>
            </a:r>
          </a:p>
          <a:p>
            <a:pPr marL="0" indent="0" algn="just">
              <a:buNone/>
            </a:pPr>
            <a:r>
              <a:rPr lang="en-US" dirty="0"/>
              <a:t>The passage flatly denies that we can be saved or justified by a faith that does not obey. Such a faith is </a:t>
            </a:r>
            <a:r>
              <a:rPr lang="en-US" b="1" dirty="0">
                <a:effectLst>
                  <a:outerShdw blurRad="38100" dist="38100" dir="2700000" algn="tl">
                    <a:srgbClr val="000000">
                      <a:alpha val="43137"/>
                    </a:srgbClr>
                  </a:outerShdw>
                </a:effectLst>
              </a:rPr>
              <a:t>dead</a:t>
            </a:r>
            <a:r>
              <a:rPr lang="en-US" dirty="0"/>
              <a:t>. Can a dead faith save us?</a:t>
            </a:r>
          </a:p>
          <a:p>
            <a:pPr marL="0" indent="0" algn="just">
              <a:buNone/>
            </a:pPr>
            <a:endParaRPr lang="en-US" dirty="0"/>
          </a:p>
        </p:txBody>
      </p:sp>
    </p:spTree>
    <p:extLst>
      <p:ext uri="{BB962C8B-B14F-4D97-AF65-F5344CB8AC3E}">
        <p14:creationId xmlns:p14="http://schemas.microsoft.com/office/powerpoint/2010/main" val="706152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generated with high confidence"/>
          <p:cNvPicPr>
            <a:picLocks noChangeAspect="1"/>
          </p:cNvPicPr>
          <p:nvPr/>
        </p:nvPicPr>
        <p:blipFill>
          <a:blip r:embed="rId2"/>
          <a:stretch>
            <a:fillRect/>
          </a:stretch>
        </p:blipFill>
        <p:spPr>
          <a:xfrm>
            <a:off x="7657127" y="967430"/>
            <a:ext cx="2971115" cy="4773591"/>
          </a:xfrm>
          <a:prstGeom prst="rect">
            <a:avLst/>
          </a:prstGeom>
          <a:effectLst/>
        </p:spPr>
      </p:pic>
      <p:sp>
        <p:nvSpPr>
          <p:cNvPr id="2" name="Title 1"/>
          <p:cNvSpPr>
            <a:spLocks noGrp="1"/>
          </p:cNvSpPr>
          <p:nvPr>
            <p:ph type="title"/>
          </p:nvPr>
        </p:nvSpPr>
        <p:spPr>
          <a:xfrm>
            <a:off x="648929" y="629266"/>
            <a:ext cx="4944152" cy="1622321"/>
          </a:xfrm>
        </p:spPr>
        <p:txBody>
          <a:bodyPr>
            <a:normAutofit/>
          </a:bodyPr>
          <a:lstStyle/>
          <a:p>
            <a:r>
              <a:rPr lang="en-US" b="1" dirty="0">
                <a:solidFill>
                  <a:srgbClr val="FF0000"/>
                </a:solidFill>
                <a:effectLst>
                  <a:outerShdw blurRad="38100" dist="38100" dir="2700000" algn="tl">
                    <a:srgbClr val="000000">
                      <a:alpha val="43137"/>
                    </a:srgbClr>
                  </a:outerShdw>
                </a:effectLst>
              </a:rPr>
              <a:t>Looking to</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Galatians 5:6…</a:t>
            </a:r>
          </a:p>
        </p:txBody>
      </p:sp>
      <p:sp>
        <p:nvSpPr>
          <p:cNvPr id="3" name="Content Placeholder 2"/>
          <p:cNvSpPr>
            <a:spLocks noGrp="1"/>
          </p:cNvSpPr>
          <p:nvPr>
            <p:ph idx="1"/>
          </p:nvPr>
        </p:nvSpPr>
        <p:spPr>
          <a:xfrm>
            <a:off x="648930" y="2438400"/>
            <a:ext cx="4944151" cy="3785419"/>
          </a:xfrm>
        </p:spPr>
        <p:txBody>
          <a:bodyPr>
            <a:normAutofit/>
          </a:bodyPr>
          <a:lstStyle/>
          <a:p>
            <a:pPr marL="0" indent="0" algn="just">
              <a:buNone/>
            </a:pPr>
            <a:r>
              <a:rPr lang="en-US" sz="4000" dirty="0"/>
              <a:t>“For in Christ Jesus neither circumcision nor uncircumcision is of any avail, but faith working through love.”</a:t>
            </a:r>
          </a:p>
        </p:txBody>
      </p:sp>
    </p:spTree>
    <p:extLst>
      <p:ext uri="{BB962C8B-B14F-4D97-AF65-F5344CB8AC3E}">
        <p14:creationId xmlns:p14="http://schemas.microsoft.com/office/powerpoint/2010/main" val="3200693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generated with high confidence"/>
          <p:cNvPicPr>
            <a:picLocks noChangeAspect="1"/>
          </p:cNvPicPr>
          <p:nvPr/>
        </p:nvPicPr>
        <p:blipFill>
          <a:blip r:embed="rId2"/>
          <a:stretch>
            <a:fillRect/>
          </a:stretch>
        </p:blipFill>
        <p:spPr>
          <a:xfrm>
            <a:off x="7657127" y="967430"/>
            <a:ext cx="2971115" cy="4773591"/>
          </a:xfrm>
          <a:prstGeom prst="rect">
            <a:avLst/>
          </a:prstGeom>
          <a:effectLst/>
        </p:spPr>
      </p:pic>
      <p:sp>
        <p:nvSpPr>
          <p:cNvPr id="2" name="Title 1"/>
          <p:cNvSpPr>
            <a:spLocks noGrp="1"/>
          </p:cNvSpPr>
          <p:nvPr>
            <p:ph type="title"/>
          </p:nvPr>
        </p:nvSpPr>
        <p:spPr>
          <a:xfrm>
            <a:off x="648929" y="629266"/>
            <a:ext cx="4944152" cy="1622321"/>
          </a:xfrm>
        </p:spPr>
        <p:txBody>
          <a:bodyPr>
            <a:normAutofit/>
          </a:bodyPr>
          <a:lstStyle/>
          <a:p>
            <a:r>
              <a:rPr lang="en-US" b="1" dirty="0">
                <a:solidFill>
                  <a:srgbClr val="FF0000"/>
                </a:solidFill>
                <a:effectLst>
                  <a:outerShdw blurRad="38100" dist="38100" dir="2700000" algn="tl">
                    <a:srgbClr val="000000">
                      <a:alpha val="43137"/>
                    </a:srgbClr>
                  </a:outerShdw>
                </a:effectLst>
              </a:rPr>
              <a:t>Looking to</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Galatians 5:6…</a:t>
            </a:r>
          </a:p>
        </p:txBody>
      </p:sp>
      <p:sp>
        <p:nvSpPr>
          <p:cNvPr id="3" name="Content Placeholder 2"/>
          <p:cNvSpPr>
            <a:spLocks noGrp="1"/>
          </p:cNvSpPr>
          <p:nvPr>
            <p:ph idx="1"/>
          </p:nvPr>
        </p:nvSpPr>
        <p:spPr>
          <a:xfrm>
            <a:off x="648930" y="2438400"/>
            <a:ext cx="4944151" cy="3785419"/>
          </a:xfrm>
        </p:spPr>
        <p:txBody>
          <a:bodyPr>
            <a:normAutofit fontScale="55000" lnSpcReduction="20000"/>
          </a:bodyPr>
          <a:lstStyle/>
          <a:p>
            <a:pPr marL="0" indent="0" algn="just">
              <a:buNone/>
            </a:pPr>
            <a:r>
              <a:rPr lang="en-US" sz="5100" dirty="0"/>
              <a:t>In Jesus' view, the faith that avails is faith that works by love. So again, a working faith is required.</a:t>
            </a:r>
          </a:p>
          <a:p>
            <a:pPr marL="0" indent="0">
              <a:buNone/>
            </a:pPr>
            <a:r>
              <a:rPr lang="en-US" sz="4000" u="sng" dirty="0"/>
              <a:t>See also</a:t>
            </a:r>
            <a:r>
              <a:rPr lang="en-US" sz="4000" dirty="0"/>
              <a:t>:</a:t>
            </a:r>
          </a:p>
          <a:p>
            <a:pPr marL="0" indent="0">
              <a:buNone/>
            </a:pPr>
            <a:r>
              <a:rPr lang="en-US" sz="4000" dirty="0"/>
              <a:t>2 Cor. 5:7</a:t>
            </a:r>
          </a:p>
          <a:p>
            <a:pPr marL="0" indent="0">
              <a:buNone/>
            </a:pPr>
            <a:r>
              <a:rPr lang="en-US" sz="4000" dirty="0"/>
              <a:t>1 Thessalonians 1:3</a:t>
            </a:r>
          </a:p>
          <a:p>
            <a:pPr marL="0" indent="0">
              <a:buNone/>
            </a:pPr>
            <a:r>
              <a:rPr lang="en-US" sz="4000" dirty="0"/>
              <a:t>Galatians 2:20</a:t>
            </a:r>
          </a:p>
          <a:p>
            <a:pPr marL="0" indent="0">
              <a:buNone/>
            </a:pPr>
            <a:r>
              <a:rPr lang="en-US" sz="4000" dirty="0"/>
              <a:t>2 Thessalonians 1:11</a:t>
            </a:r>
          </a:p>
          <a:p>
            <a:pPr marL="0" indent="0">
              <a:buNone/>
            </a:pPr>
            <a:r>
              <a:rPr lang="en-US" sz="4000" dirty="0"/>
              <a:t>Romans 1:5; 16:26</a:t>
            </a:r>
          </a:p>
        </p:txBody>
      </p:sp>
    </p:spTree>
    <p:extLst>
      <p:ext uri="{BB962C8B-B14F-4D97-AF65-F5344CB8AC3E}">
        <p14:creationId xmlns:p14="http://schemas.microsoft.com/office/powerpoint/2010/main" val="1804977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a:solidFill>
                  <a:srgbClr val="FF0000"/>
                </a:solidFill>
                <a:effectLst>
                  <a:outerShdw blurRad="38100" dist="38100" dir="2700000" algn="tl">
                    <a:srgbClr val="000000">
                      <a:alpha val="43137"/>
                    </a:srgbClr>
                  </a:outerShdw>
                </a:effectLst>
              </a:rPr>
              <a:t>OBSERVATIONS</a:t>
            </a:r>
          </a:p>
        </p:txBody>
      </p:sp>
      <p:pic>
        <p:nvPicPr>
          <p:cNvPr id="4" name="Picture 3"/>
          <p:cNvPicPr>
            <a:picLocks noChangeAspect="1"/>
          </p:cNvPicPr>
          <p:nvPr/>
        </p:nvPicPr>
        <p:blipFill>
          <a:blip r:embed="rId2"/>
          <a:stretch>
            <a:fillRect/>
          </a:stretch>
        </p:blipFill>
        <p:spPr>
          <a:xfrm>
            <a:off x="1558990" y="2018541"/>
            <a:ext cx="9004572" cy="3700593"/>
          </a:xfrm>
          <a:prstGeom prst="rect">
            <a:avLst/>
          </a:prstGeom>
        </p:spPr>
      </p:pic>
    </p:spTree>
    <p:extLst>
      <p:ext uri="{BB962C8B-B14F-4D97-AF65-F5344CB8AC3E}">
        <p14:creationId xmlns:p14="http://schemas.microsoft.com/office/powerpoint/2010/main" val="76632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204951"/>
            <a:ext cx="3962400" cy="2841152"/>
          </a:xfrm>
        </p:spPr>
        <p:txBody>
          <a:bodyPr>
            <a:noAutofit/>
          </a:bodyPr>
          <a:lstStyle/>
          <a:p>
            <a:r>
              <a:rPr lang="en-US" sz="6000" b="1" dirty="0">
                <a:solidFill>
                  <a:srgbClr val="FF0000"/>
                </a:solidFill>
                <a:effectLst>
                  <a:outerShdw blurRad="38100" dist="38100" dir="2700000" algn="tl">
                    <a:srgbClr val="000000">
                      <a:alpha val="43137"/>
                    </a:srgbClr>
                  </a:outerShdw>
                </a:effectLst>
              </a:rPr>
              <a:t>Statements</a:t>
            </a:r>
            <a:br>
              <a:rPr lang="en-US" sz="6000" b="1" dirty="0">
                <a:solidFill>
                  <a:srgbClr val="FF0000"/>
                </a:solidFill>
                <a:effectLst>
                  <a:outerShdw blurRad="38100" dist="38100" dir="2700000" algn="tl">
                    <a:srgbClr val="000000">
                      <a:alpha val="43137"/>
                    </a:srgbClr>
                  </a:outerShdw>
                </a:effectLst>
              </a:rPr>
            </a:br>
            <a:r>
              <a:rPr lang="en-US" sz="6000" b="1" dirty="0">
                <a:solidFill>
                  <a:srgbClr val="FF0000"/>
                </a:solidFill>
                <a:effectLst>
                  <a:outerShdw blurRad="38100" dist="38100" dir="2700000" algn="tl">
                    <a:srgbClr val="000000">
                      <a:alpha val="43137"/>
                    </a:srgbClr>
                  </a:outerShdw>
                </a:effectLst>
              </a:rPr>
              <a:t>of the</a:t>
            </a:r>
            <a:br>
              <a:rPr lang="en-US" sz="6000" b="1" dirty="0">
                <a:solidFill>
                  <a:srgbClr val="FF0000"/>
                </a:solidFill>
                <a:effectLst>
                  <a:outerShdw blurRad="38100" dist="38100" dir="2700000" algn="tl">
                    <a:srgbClr val="000000">
                      <a:alpha val="43137"/>
                    </a:srgbClr>
                  </a:outerShdw>
                </a:effectLst>
              </a:rPr>
            </a:br>
            <a:r>
              <a:rPr lang="en-US" sz="6000" b="1" dirty="0">
                <a:solidFill>
                  <a:srgbClr val="FF0000"/>
                </a:solidFill>
                <a:effectLst>
                  <a:outerShdw blurRad="38100" dist="38100" dir="2700000" algn="tl">
                    <a:srgbClr val="000000">
                      <a:alpha val="43137"/>
                    </a:srgbClr>
                  </a:outerShdw>
                </a:effectLst>
              </a:rPr>
              <a:t>Doctrine</a:t>
            </a:r>
          </a:p>
        </p:txBody>
      </p:sp>
      <p:sp>
        <p:nvSpPr>
          <p:cNvPr id="3" name="Content Placeholder 2"/>
          <p:cNvSpPr>
            <a:spLocks noGrp="1"/>
          </p:cNvSpPr>
          <p:nvPr>
            <p:ph idx="1"/>
          </p:nvPr>
        </p:nvSpPr>
        <p:spPr>
          <a:xfrm>
            <a:off x="838200" y="2025650"/>
            <a:ext cx="10515600" cy="4351338"/>
          </a:xfrm>
        </p:spPr>
        <p:txBody>
          <a:bodyPr anchor="ctr">
            <a:normAutofit fontScale="92500" lnSpcReduction="20000"/>
          </a:bodyPr>
          <a:lstStyle/>
          <a:p>
            <a:pPr marL="0" indent="0" algn="just">
              <a:buNone/>
            </a:pPr>
            <a:endParaRPr lang="en-US" sz="4800" dirty="0"/>
          </a:p>
          <a:p>
            <a:pPr marL="0" indent="0" algn="just">
              <a:buNone/>
            </a:pPr>
            <a:endParaRPr lang="en-US" sz="4800" dirty="0"/>
          </a:p>
          <a:p>
            <a:pPr marL="0" indent="0" algn="just">
              <a:buNone/>
            </a:pPr>
            <a:r>
              <a:rPr lang="en-US" sz="4800" dirty="0"/>
              <a:t>So, sin is believed to be forgiven "the moment the sinner trusts Christ as his Savior," and faith is the only condition one must meet. Obedience is not required, especially not water baptism; baptism comes </a:t>
            </a:r>
            <a:r>
              <a:rPr lang="en-US" sz="4800" b="1" dirty="0">
                <a:effectLst>
                  <a:outerShdw blurRad="38100" dist="38100" dir="2700000" algn="tl">
                    <a:srgbClr val="000000">
                      <a:alpha val="43137"/>
                    </a:srgbClr>
                  </a:outerShdw>
                </a:effectLst>
              </a:rPr>
              <a:t>after</a:t>
            </a:r>
            <a:r>
              <a:rPr lang="en-US" sz="4800" dirty="0"/>
              <a:t> one has been forgiven.</a:t>
            </a:r>
          </a:p>
        </p:txBody>
      </p:sp>
      <p:pic>
        <p:nvPicPr>
          <p:cNvPr id="7" name="Picture 6"/>
          <p:cNvPicPr>
            <a:picLocks noChangeAspect="1"/>
          </p:cNvPicPr>
          <p:nvPr/>
        </p:nvPicPr>
        <p:blipFill>
          <a:blip r:embed="rId2"/>
          <a:stretch>
            <a:fillRect/>
          </a:stretch>
        </p:blipFill>
        <p:spPr>
          <a:xfrm>
            <a:off x="6458766" y="204950"/>
            <a:ext cx="3790133" cy="2841152"/>
          </a:xfrm>
          <a:prstGeom prst="rect">
            <a:avLst/>
          </a:prstGeom>
        </p:spPr>
      </p:pic>
      <p:sp>
        <p:nvSpPr>
          <p:cNvPr id="8" name="Oval 7"/>
          <p:cNvSpPr/>
          <p:nvPr/>
        </p:nvSpPr>
        <p:spPr>
          <a:xfrm>
            <a:off x="7224712" y="939726"/>
            <a:ext cx="1371600" cy="1371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 name="TextBox 9"/>
          <p:cNvSpPr txBox="1"/>
          <p:nvPr/>
        </p:nvSpPr>
        <p:spPr>
          <a:xfrm flipH="1">
            <a:off x="7223759" y="1302360"/>
            <a:ext cx="687706" cy="646331"/>
          </a:xfrm>
          <a:prstGeom prst="rect">
            <a:avLst/>
          </a:prstGeom>
          <a:noFill/>
        </p:spPr>
        <p:txBody>
          <a:bodyPr wrap="square" rtlCol="0">
            <a:spAutoFit/>
          </a:bodyPr>
          <a:lstStyle/>
          <a:p>
            <a:r>
              <a:rPr lang="en-US" dirty="0"/>
              <a:t>Faith</a:t>
            </a:r>
          </a:p>
          <a:p>
            <a:r>
              <a:rPr lang="en-US" dirty="0"/>
              <a:t>Only</a:t>
            </a:r>
          </a:p>
        </p:txBody>
      </p:sp>
    </p:spTree>
    <p:extLst>
      <p:ext uri="{BB962C8B-B14F-4D97-AF65-F5344CB8AC3E}">
        <p14:creationId xmlns:p14="http://schemas.microsoft.com/office/powerpoint/2010/main" val="571082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Faith can have different meanings…</a:t>
            </a:r>
          </a:p>
        </p:txBody>
      </p:sp>
      <p:sp>
        <p:nvSpPr>
          <p:cNvPr id="3" name="Content Placeholder 2"/>
          <p:cNvSpPr>
            <a:spLocks noGrp="1"/>
          </p:cNvSpPr>
          <p:nvPr>
            <p:ph idx="1"/>
          </p:nvPr>
        </p:nvSpPr>
        <p:spPr/>
        <p:txBody>
          <a:bodyPr>
            <a:normAutofit lnSpcReduction="10000"/>
          </a:bodyPr>
          <a:lstStyle/>
          <a:p>
            <a:pPr algn="just"/>
            <a:r>
              <a:rPr lang="en-US" b="1" dirty="0">
                <a:effectLst>
                  <a:outerShdw blurRad="38100" dist="38100" dir="2700000" algn="tl">
                    <a:srgbClr val="000000">
                      <a:alpha val="43137"/>
                    </a:srgbClr>
                  </a:outerShdw>
                </a:effectLst>
              </a:rPr>
              <a:t>"Faith" sometimes has a </a:t>
            </a:r>
            <a:r>
              <a:rPr lang="en-US" b="1" dirty="0">
                <a:solidFill>
                  <a:srgbClr val="FF0000"/>
                </a:solidFill>
                <a:effectLst>
                  <a:outerShdw blurRad="38100" dist="38100" dir="2700000" algn="tl">
                    <a:srgbClr val="000000">
                      <a:alpha val="43137"/>
                    </a:srgbClr>
                  </a:outerShdw>
                </a:effectLst>
              </a:rPr>
              <a:t>specific </a:t>
            </a:r>
            <a:r>
              <a:rPr lang="en-US" b="1" dirty="0">
                <a:effectLst>
                  <a:outerShdw blurRad="38100" dist="38100" dir="2700000" algn="tl">
                    <a:srgbClr val="000000">
                      <a:alpha val="43137"/>
                    </a:srgbClr>
                  </a:outerShdw>
                </a:effectLst>
              </a:rPr>
              <a:t>meaning, referring to inward conviction and trust, as distinguished from the acts of obedience that follow (cf. Romans 10:9,10). </a:t>
            </a:r>
            <a:r>
              <a:rPr lang="en-US" dirty="0"/>
              <a:t>This "faith" is essential, but it will not save by itself, without the obedience. </a:t>
            </a:r>
            <a:r>
              <a:rPr lang="en-US" b="1" dirty="0">
                <a:effectLst>
                  <a:outerShdw blurRad="38100" dist="38100" dir="2700000" algn="tl">
                    <a:srgbClr val="000000">
                      <a:alpha val="43137"/>
                    </a:srgbClr>
                  </a:outerShdw>
                </a:effectLst>
              </a:rPr>
              <a:t>"Faith" can also have a more general or </a:t>
            </a:r>
            <a:r>
              <a:rPr lang="en-US" b="1" dirty="0">
                <a:solidFill>
                  <a:srgbClr val="FF0000"/>
                </a:solidFill>
                <a:effectLst>
                  <a:outerShdw blurRad="38100" dist="38100" dir="2700000" algn="tl">
                    <a:srgbClr val="000000">
                      <a:alpha val="43137"/>
                    </a:srgbClr>
                  </a:outerShdw>
                </a:effectLst>
              </a:rPr>
              <a:t>inclusive</a:t>
            </a:r>
            <a:r>
              <a:rPr lang="en-US" b="1" dirty="0">
                <a:effectLst>
                  <a:outerShdw blurRad="38100" dist="38100" dir="2700000" algn="tl">
                    <a:srgbClr val="000000">
                      <a:alpha val="43137"/>
                    </a:srgbClr>
                  </a:outerShdw>
                </a:effectLst>
              </a:rPr>
              <a:t> sense, so it includes all a person does to be forgiven of sins - including repentance, confession, and (we will soon see) baptism.</a:t>
            </a:r>
          </a:p>
          <a:p>
            <a:pPr algn="just"/>
            <a:r>
              <a:rPr lang="en-US" dirty="0"/>
              <a:t>The same is true of the term "love." "Love" sometimes refers </a:t>
            </a:r>
            <a:r>
              <a:rPr lang="en-US" b="1" dirty="0">
                <a:solidFill>
                  <a:srgbClr val="FF0000"/>
                </a:solidFill>
                <a:effectLst>
                  <a:outerShdw blurRad="38100" dist="38100" dir="2700000" algn="tl">
                    <a:srgbClr val="000000">
                      <a:alpha val="43137"/>
                    </a:srgbClr>
                  </a:outerShdw>
                </a:effectLst>
              </a:rPr>
              <a:t>specifically</a:t>
            </a:r>
            <a:r>
              <a:rPr lang="en-US" dirty="0"/>
              <a:t> to an attitude of good will toward others, as distinguished from acts people do (1 Corinthians 13:1-3; Galatians 5:6). In other cases "love" is said to be or to </a:t>
            </a:r>
            <a:r>
              <a:rPr lang="en-US" b="1" dirty="0">
                <a:solidFill>
                  <a:srgbClr val="FF0000"/>
                </a:solidFill>
                <a:effectLst>
                  <a:outerShdw blurRad="38100" dist="38100" dir="2700000" algn="tl">
                    <a:srgbClr val="000000">
                      <a:alpha val="43137"/>
                    </a:srgbClr>
                  </a:outerShdw>
                </a:effectLst>
              </a:rPr>
              <a:t>include</a:t>
            </a:r>
            <a:r>
              <a:rPr lang="en-US" dirty="0"/>
              <a:t> the obedience that it produces (1 John 5:3).</a:t>
            </a:r>
          </a:p>
        </p:txBody>
      </p:sp>
    </p:spTree>
    <p:extLst>
      <p:ext uri="{BB962C8B-B14F-4D97-AF65-F5344CB8AC3E}">
        <p14:creationId xmlns:p14="http://schemas.microsoft.com/office/powerpoint/2010/main" val="3513379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Faith can have different meanings…</a:t>
            </a:r>
          </a:p>
        </p:txBody>
      </p:sp>
      <p:sp>
        <p:nvSpPr>
          <p:cNvPr id="3" name="Content Placeholder 2"/>
          <p:cNvSpPr>
            <a:spLocks noGrp="1"/>
          </p:cNvSpPr>
          <p:nvPr>
            <p:ph idx="1"/>
          </p:nvPr>
        </p:nvSpPr>
        <p:spPr/>
        <p:txBody>
          <a:bodyPr>
            <a:normAutofit fontScale="85000" lnSpcReduction="10000"/>
          </a:bodyPr>
          <a:lstStyle/>
          <a:p>
            <a:pPr algn="just"/>
            <a:r>
              <a:rPr lang="en-US" dirty="0"/>
              <a:t>We do similar things in everyday speech. We tell sick people, "You could get better if you would go to the doctor." Now "go to the doctor" could refer to the specific act of transporting yourself to where the doctor is. But in our illustration, it is understood that we mean all that is involved in being cured by the doctor, including what we do in response to his instructions (get a prescription filled, take medicine, etc.) Likewise "faith" can be used </a:t>
            </a:r>
            <a:r>
              <a:rPr lang="en-US" b="1" dirty="0">
                <a:effectLst>
                  <a:outerShdw blurRad="38100" dist="38100" dir="2700000" algn="tl">
                    <a:srgbClr val="000000">
                      <a:alpha val="43137"/>
                    </a:srgbClr>
                  </a:outerShdw>
                </a:effectLst>
              </a:rPr>
              <a:t>specifically or inclusively</a:t>
            </a:r>
            <a:r>
              <a:rPr lang="en-US" dirty="0"/>
              <a:t>.</a:t>
            </a:r>
          </a:p>
          <a:p>
            <a:pPr algn="just"/>
            <a:r>
              <a:rPr lang="en-US" dirty="0"/>
              <a:t>We have seen that some people admit saving faith includes repentance and confession, but they deny it includes baptism. </a:t>
            </a:r>
            <a:r>
              <a:rPr lang="en-US" b="1" dirty="0">
                <a:effectLst>
                  <a:outerShdw blurRad="38100" dist="38100" dir="2700000" algn="tl">
                    <a:srgbClr val="000000">
                      <a:alpha val="43137"/>
                    </a:srgbClr>
                  </a:outerShdw>
                </a:effectLst>
              </a:rPr>
              <a:t>But if faith includes repentance and confession, then that it must be true that faith includes obedience, since repentance and confession are acts of obedience. Confession is even an outward, physical act. So if "faith" can include these commands, then it could also include other commands such as baptism. </a:t>
            </a:r>
            <a:r>
              <a:rPr lang="en-US" dirty="0"/>
              <a:t>So we need to determine whether or not there are other verses that say baptism is essential.</a:t>
            </a:r>
          </a:p>
        </p:txBody>
      </p:sp>
    </p:spTree>
    <p:extLst>
      <p:ext uri="{BB962C8B-B14F-4D97-AF65-F5344CB8AC3E}">
        <p14:creationId xmlns:p14="http://schemas.microsoft.com/office/powerpoint/2010/main" val="39868422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500"/>
            <a:ext cx="10515600" cy="2247900"/>
          </a:xfrm>
        </p:spPr>
        <p:txBody>
          <a:bodyPr>
            <a:normAutofit fontScale="90000"/>
          </a:bodyPr>
          <a:lstStyle/>
          <a:p>
            <a:pPr algn="just"/>
            <a:r>
              <a:rPr lang="en-US" sz="5400" b="1" dirty="0">
                <a:solidFill>
                  <a:srgbClr val="FF0000"/>
                </a:solidFill>
                <a:effectLst>
                  <a:outerShdw blurRad="38100" dist="38100" dir="2700000" algn="tl">
                    <a:srgbClr val="000000">
                      <a:alpha val="43137"/>
                    </a:srgbClr>
                  </a:outerShdw>
                </a:effectLst>
              </a:rPr>
              <a:t>Some folks reply: "You're trusting your own works to save you, instead of trusting Jesus."</a:t>
            </a:r>
          </a:p>
        </p:txBody>
      </p:sp>
      <p:sp>
        <p:nvSpPr>
          <p:cNvPr id="3" name="Content Placeholder 2"/>
          <p:cNvSpPr>
            <a:spLocks noGrp="1"/>
          </p:cNvSpPr>
          <p:nvPr>
            <p:ph idx="1"/>
          </p:nvPr>
        </p:nvSpPr>
        <p:spPr>
          <a:xfrm>
            <a:off x="838200" y="2254250"/>
            <a:ext cx="10515600" cy="4351338"/>
          </a:xfrm>
        </p:spPr>
        <p:txBody>
          <a:bodyPr>
            <a:noAutofit/>
          </a:bodyPr>
          <a:lstStyle/>
          <a:p>
            <a:pPr marL="0" indent="0" algn="just">
              <a:buNone/>
            </a:pPr>
            <a:r>
              <a:rPr lang="en-US" sz="4000" dirty="0"/>
              <a:t>The truth is just the opposite. Noah was saved "by faith" when he obeyed God. Do you accuse him of trusting his own works instead of trusting God? When Abraham and Israel pleased God by faithful obedience, did they trust their own works or God (Hebrews 11)? When people repent and confess to be forgiven, are they trusting in works or in Jesus?</a:t>
            </a:r>
          </a:p>
        </p:txBody>
      </p:sp>
    </p:spTree>
    <p:extLst>
      <p:ext uri="{BB962C8B-B14F-4D97-AF65-F5344CB8AC3E}">
        <p14:creationId xmlns:p14="http://schemas.microsoft.com/office/powerpoint/2010/main" val="22655842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ountain, outdoor, sky, man&#10;&#10;Description generated with high confidence"/>
          <p:cNvPicPr>
            <a:picLocks noChangeAspect="1"/>
          </p:cNvPicPr>
          <p:nvPr/>
        </p:nvPicPr>
        <p:blipFill rotWithShape="1">
          <a:blip r:embed="rId2"/>
          <a:srcRect l="8353" r="9588" b="2"/>
          <a:stretch/>
        </p:blipFill>
        <p:spPr>
          <a:xfrm>
            <a:off x="5120640" y="1904281"/>
            <a:ext cx="6233160" cy="4272681"/>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dirty="0">
                <a:solidFill>
                  <a:srgbClr val="FF0000"/>
                </a:solidFill>
                <a:effectLst>
                  <a:outerShdw blurRad="38100" dist="38100" dir="2700000" algn="tl">
                    <a:srgbClr val="000000">
                      <a:alpha val="43137"/>
                    </a:srgbClr>
                  </a:outerShdw>
                </a:effectLst>
              </a:rPr>
              <a:t>Some folks reply: "You're trusting your own works to save you, instead of trusting Jesus."</a:t>
            </a:r>
          </a:p>
        </p:txBody>
      </p:sp>
      <p:sp>
        <p:nvSpPr>
          <p:cNvPr id="3" name="Content Placeholder 2"/>
          <p:cNvSpPr>
            <a:spLocks noGrp="1"/>
          </p:cNvSpPr>
          <p:nvPr>
            <p:ph idx="1"/>
          </p:nvPr>
        </p:nvSpPr>
        <p:spPr>
          <a:xfrm>
            <a:off x="838200" y="1825625"/>
            <a:ext cx="3797807" cy="4351338"/>
          </a:xfrm>
        </p:spPr>
        <p:txBody>
          <a:bodyPr>
            <a:normAutofit/>
          </a:bodyPr>
          <a:lstStyle/>
          <a:p>
            <a:pPr marL="0" indent="0" algn="just">
              <a:buNone/>
            </a:pPr>
            <a:r>
              <a:rPr lang="en-US" sz="2400" dirty="0"/>
              <a:t>Consider the bronze serpent Moses made to spare Israel from death. The people had to do something to be saved - they had to look at the serpent (Num. 21:9). Yet John 3:14-16 uses this to illustrate salvation by faith through Jesus. So even John 3:16 shows that saving faith includes obedience, it does not exclude it.</a:t>
            </a:r>
          </a:p>
        </p:txBody>
      </p:sp>
    </p:spTree>
    <p:extLst>
      <p:ext uri="{BB962C8B-B14F-4D97-AF65-F5344CB8AC3E}">
        <p14:creationId xmlns:p14="http://schemas.microsoft.com/office/powerpoint/2010/main" val="2382564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solidFill>
                  <a:srgbClr val="FF0000"/>
                </a:solidFill>
                <a:effectLst>
                  <a:outerShdw blurRad="38100" dist="38100" dir="2700000" algn="tl">
                    <a:srgbClr val="000000">
                      <a:alpha val="43137"/>
                    </a:srgbClr>
                  </a:outerShdw>
                </a:effectLst>
              </a:rPr>
              <a:t>Some folks reply: "You're trusting your own works to save you, instead of trusting Jesus."</a:t>
            </a:r>
          </a:p>
        </p:txBody>
      </p:sp>
      <p:sp>
        <p:nvSpPr>
          <p:cNvPr id="3" name="Content Placeholder 2"/>
          <p:cNvSpPr>
            <a:spLocks noGrp="1"/>
          </p:cNvSpPr>
          <p:nvPr>
            <p:ph idx="1"/>
          </p:nvPr>
        </p:nvSpPr>
        <p:spPr>
          <a:xfrm>
            <a:off x="838199" y="1825625"/>
            <a:ext cx="5412130" cy="4645152"/>
          </a:xfrm>
        </p:spPr>
        <p:txBody>
          <a:bodyPr>
            <a:noAutofit/>
          </a:bodyPr>
          <a:lstStyle/>
          <a:p>
            <a:pPr marL="0" indent="0" algn="just">
              <a:buNone/>
            </a:pPr>
            <a:r>
              <a:rPr lang="en-US" dirty="0"/>
              <a:t>Consider when the congregation of Israel had to strike the blood of a lamb on their doorposts so that the Lord would not destroy their firstborn child. The people had to do something to avoid the death of their first born child - they had to strike the blood of a lamb on their doorpost (Exodus 12). Again, in this example, saving faith includes obedience, it does not exclude it.</a:t>
            </a:r>
          </a:p>
        </p:txBody>
      </p:sp>
      <p:pic>
        <p:nvPicPr>
          <p:cNvPr id="2050" name="Picture 2" descr="Image result for passover door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363" y="1825625"/>
            <a:ext cx="401002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169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6016947" y="965595"/>
            <a:ext cx="4797578" cy="4773591"/>
          </a:xfrm>
          <a:prstGeom prst="rect">
            <a:avLst/>
          </a:prstGeom>
          <a:effectLst/>
        </p:spPr>
      </p:pic>
      <p:sp>
        <p:nvSpPr>
          <p:cNvPr id="14" name="Content Placeholder 2"/>
          <p:cNvSpPr>
            <a:spLocks noGrp="1"/>
          </p:cNvSpPr>
          <p:nvPr>
            <p:ph idx="1"/>
          </p:nvPr>
        </p:nvSpPr>
        <p:spPr>
          <a:xfrm>
            <a:off x="196770" y="484632"/>
            <a:ext cx="4247908" cy="5739187"/>
          </a:xfrm>
        </p:spPr>
        <p:txBody>
          <a:bodyPr>
            <a:noAutofit/>
          </a:bodyPr>
          <a:lstStyle/>
          <a:p>
            <a:pPr marL="0" indent="0" algn="just">
              <a:buNone/>
            </a:pPr>
            <a:r>
              <a:rPr lang="en-US" sz="3200" dirty="0"/>
              <a:t>The truth is that saving faith leads people to obey Jesus because they trust Him, and they are not saved until their faith has produced the required obedience. When people think they can be saved without obeying what Jesus says, those are the ones who have a faith that will not save.</a:t>
            </a:r>
          </a:p>
        </p:txBody>
      </p:sp>
      <p:sp>
        <p:nvSpPr>
          <p:cNvPr id="7" name="TextBox 6"/>
          <p:cNvSpPr txBox="1"/>
          <p:nvPr/>
        </p:nvSpPr>
        <p:spPr>
          <a:xfrm>
            <a:off x="7988367" y="902490"/>
            <a:ext cx="2826158" cy="646331"/>
          </a:xfrm>
          <a:prstGeom prst="rect">
            <a:avLst/>
          </a:prstGeom>
          <a:noFill/>
        </p:spPr>
        <p:txBody>
          <a:bodyPr wrap="none" rtlCol="0">
            <a:spAutoFit/>
          </a:bodyPr>
          <a:lstStyle/>
          <a:p>
            <a:r>
              <a:rPr lang="en-US" sz="3600" dirty="0">
                <a:solidFill>
                  <a:schemeClr val="bg1"/>
                </a:solidFill>
              </a:rPr>
              <a:t>Matthew 6:24</a:t>
            </a:r>
          </a:p>
        </p:txBody>
      </p:sp>
    </p:spTree>
    <p:extLst>
      <p:ext uri="{BB962C8B-B14F-4D97-AF65-F5344CB8AC3E}">
        <p14:creationId xmlns:p14="http://schemas.microsoft.com/office/powerpoint/2010/main" val="383456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320"/>
            <a:ext cx="10515600" cy="1042502"/>
          </a:xfrm>
        </p:spPr>
        <p:txBody>
          <a:bodyPr>
            <a:normAutofit/>
          </a:bodyPr>
          <a:lstStyle/>
          <a:p>
            <a:r>
              <a:rPr lang="en-US" sz="5400" b="1" dirty="0">
                <a:solidFill>
                  <a:srgbClr val="FF0000"/>
                </a:solidFill>
                <a:effectLst>
                  <a:outerShdw blurRad="38100" dist="38100" dir="2700000" algn="tl">
                    <a:srgbClr val="000000">
                      <a:alpha val="43137"/>
                    </a:srgbClr>
                  </a:outerShdw>
                </a:effectLst>
              </a:rPr>
              <a:t>What Difference Does it Make?</a:t>
            </a:r>
          </a:p>
        </p:txBody>
      </p:sp>
      <p:sp>
        <p:nvSpPr>
          <p:cNvPr id="7" name="Content Placeholder 6"/>
          <p:cNvSpPr>
            <a:spLocks noGrp="1"/>
          </p:cNvSpPr>
          <p:nvPr>
            <p:ph idx="1"/>
          </p:nvPr>
        </p:nvSpPr>
        <p:spPr/>
        <p:txBody>
          <a:bodyPr>
            <a:normAutofit fontScale="85000" lnSpcReduction="20000"/>
          </a:bodyPr>
          <a:lstStyle/>
          <a:p>
            <a:pPr marL="0" indent="0">
              <a:buNone/>
            </a:pPr>
            <a:r>
              <a:rPr lang="en-US" sz="5400" dirty="0"/>
              <a:t>Is this doctrine</a:t>
            </a:r>
          </a:p>
          <a:p>
            <a:pPr marL="0" indent="0">
              <a:buNone/>
            </a:pPr>
            <a:r>
              <a:rPr lang="en-US" sz="5400" dirty="0"/>
              <a:t>true?</a:t>
            </a:r>
          </a:p>
          <a:p>
            <a:pPr marL="0" indent="0">
              <a:buNone/>
            </a:pPr>
            <a:endParaRPr lang="en-US" sz="5400" dirty="0"/>
          </a:p>
          <a:p>
            <a:pPr marL="0" indent="0">
              <a:buNone/>
            </a:pPr>
            <a:r>
              <a:rPr lang="en-US" sz="5400" dirty="0"/>
              <a:t>What does the</a:t>
            </a:r>
          </a:p>
          <a:p>
            <a:pPr marL="0" indent="0">
              <a:buNone/>
            </a:pPr>
            <a:r>
              <a:rPr lang="en-US" sz="5400" b="1" dirty="0">
                <a:solidFill>
                  <a:srgbClr val="FF0000"/>
                </a:solidFill>
                <a:effectLst>
                  <a:outerShdw blurRad="38100" dist="38100" dir="2700000" algn="tl">
                    <a:srgbClr val="000000">
                      <a:alpha val="43137"/>
                    </a:srgbClr>
                  </a:outerShdw>
                </a:effectLst>
              </a:rPr>
              <a:t>Bible</a:t>
            </a:r>
            <a:r>
              <a:rPr lang="en-US" sz="5400" dirty="0"/>
              <a:t> say about</a:t>
            </a:r>
          </a:p>
          <a:p>
            <a:pPr marL="0" indent="0">
              <a:buNone/>
            </a:pPr>
            <a:r>
              <a:rPr lang="en-US" sz="5400" dirty="0"/>
              <a:t>the conditions</a:t>
            </a:r>
          </a:p>
          <a:p>
            <a:pPr marL="0" indent="0">
              <a:buNone/>
            </a:pPr>
            <a:r>
              <a:rPr lang="en-US" sz="5400" dirty="0"/>
              <a:t>for salvation?</a:t>
            </a:r>
          </a:p>
        </p:txBody>
      </p:sp>
      <p:pic>
        <p:nvPicPr>
          <p:cNvPr id="9" name="Picture 8"/>
          <p:cNvPicPr>
            <a:picLocks noChangeAspect="1"/>
          </p:cNvPicPr>
          <p:nvPr/>
        </p:nvPicPr>
        <p:blipFill>
          <a:blip r:embed="rId2"/>
          <a:stretch>
            <a:fillRect/>
          </a:stretch>
        </p:blipFill>
        <p:spPr>
          <a:xfrm>
            <a:off x="5116101" y="1027905"/>
            <a:ext cx="6868908" cy="5149057"/>
          </a:xfrm>
          <a:prstGeom prst="rect">
            <a:avLst/>
          </a:prstGeom>
        </p:spPr>
      </p:pic>
      <p:pic>
        <p:nvPicPr>
          <p:cNvPr id="12" name="Picture 11"/>
          <p:cNvPicPr>
            <a:picLocks noChangeAspect="1"/>
          </p:cNvPicPr>
          <p:nvPr/>
        </p:nvPicPr>
        <p:blipFill>
          <a:blip r:embed="rId3"/>
          <a:stretch>
            <a:fillRect/>
          </a:stretch>
        </p:blipFill>
        <p:spPr>
          <a:xfrm>
            <a:off x="8504923" y="1981322"/>
            <a:ext cx="2381250" cy="3227290"/>
          </a:xfrm>
          <a:prstGeom prst="rect">
            <a:avLst/>
          </a:prstGeom>
        </p:spPr>
      </p:pic>
      <p:pic>
        <p:nvPicPr>
          <p:cNvPr id="11" name="Picture 10"/>
          <p:cNvPicPr>
            <a:picLocks noChangeAspect="1"/>
          </p:cNvPicPr>
          <p:nvPr/>
        </p:nvPicPr>
        <p:blipFill>
          <a:blip r:embed="rId4"/>
          <a:stretch>
            <a:fillRect/>
          </a:stretch>
        </p:blipFill>
        <p:spPr>
          <a:xfrm>
            <a:off x="6056759" y="1974512"/>
            <a:ext cx="2486025" cy="3324225"/>
          </a:xfrm>
          <a:prstGeom prst="rect">
            <a:avLst/>
          </a:prstGeom>
        </p:spPr>
      </p:pic>
      <p:sp>
        <p:nvSpPr>
          <p:cNvPr id="13" name="TextBox 12"/>
          <p:cNvSpPr txBox="1"/>
          <p:nvPr/>
        </p:nvSpPr>
        <p:spPr>
          <a:xfrm>
            <a:off x="8315555" y="3221125"/>
            <a:ext cx="470000" cy="830997"/>
          </a:xfrm>
          <a:prstGeom prst="rect">
            <a:avLst/>
          </a:prstGeom>
          <a:noFill/>
        </p:spPr>
        <p:txBody>
          <a:bodyPr wrap="none" rtlCol="0">
            <a:spAutoFit/>
          </a:bodyPr>
          <a:lstStyle/>
          <a:p>
            <a:r>
              <a:rPr lang="en-US" sz="4800" b="1" dirty="0">
                <a:solidFill>
                  <a:srgbClr val="FF0000"/>
                </a:solidFill>
              </a:rPr>
              <a:t>?</a:t>
            </a:r>
          </a:p>
        </p:txBody>
      </p:sp>
      <p:sp>
        <p:nvSpPr>
          <p:cNvPr id="14" name="TextBox 13"/>
          <p:cNvSpPr txBox="1"/>
          <p:nvPr/>
        </p:nvSpPr>
        <p:spPr>
          <a:xfrm>
            <a:off x="6521391" y="3310045"/>
            <a:ext cx="1008802" cy="584775"/>
          </a:xfrm>
          <a:prstGeom prst="rect">
            <a:avLst/>
          </a:prstGeom>
          <a:noFill/>
        </p:spPr>
        <p:txBody>
          <a:bodyPr wrap="none" rtlCol="0">
            <a:spAutoFit/>
          </a:bodyPr>
          <a:lstStyle/>
          <a:p>
            <a:r>
              <a:rPr lang="en-US" sz="3200" dirty="0"/>
              <a:t>Faith</a:t>
            </a:r>
          </a:p>
        </p:txBody>
      </p:sp>
      <p:sp>
        <p:nvSpPr>
          <p:cNvPr id="15" name="TextBox 14"/>
          <p:cNvSpPr txBox="1"/>
          <p:nvPr/>
        </p:nvSpPr>
        <p:spPr>
          <a:xfrm>
            <a:off x="8901334" y="3344235"/>
            <a:ext cx="1984839" cy="584775"/>
          </a:xfrm>
          <a:prstGeom prst="rect">
            <a:avLst/>
          </a:prstGeom>
          <a:noFill/>
        </p:spPr>
        <p:txBody>
          <a:bodyPr wrap="none" rtlCol="0">
            <a:spAutoFit/>
          </a:bodyPr>
          <a:lstStyle/>
          <a:p>
            <a:r>
              <a:rPr lang="en-US" sz="3200" dirty="0"/>
              <a:t>Obedience</a:t>
            </a:r>
          </a:p>
        </p:txBody>
      </p:sp>
    </p:spTree>
    <p:extLst>
      <p:ext uri="{BB962C8B-B14F-4D97-AF65-F5344CB8AC3E}">
        <p14:creationId xmlns:p14="http://schemas.microsoft.com/office/powerpoint/2010/main" val="272412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5673725"/>
          </a:xfrm>
        </p:spPr>
        <p:txBody>
          <a:bodyPr>
            <a:noAutofit/>
          </a:bodyPr>
          <a:lstStyle/>
          <a:p>
            <a:pPr algn="ctr"/>
            <a:r>
              <a:rPr lang="en-US" sz="8800" b="1" dirty="0">
                <a:solidFill>
                  <a:srgbClr val="FF0000"/>
                </a:solidFill>
                <a:effectLst>
                  <a:outerShdw blurRad="38100" dist="38100" dir="2700000" algn="tl">
                    <a:srgbClr val="000000">
                      <a:alpha val="43137"/>
                    </a:srgbClr>
                  </a:outerShdw>
                </a:effectLst>
              </a:rPr>
              <a:t>Faith is Essential</a:t>
            </a:r>
            <a:br>
              <a:rPr lang="en-US" sz="8800" b="1" dirty="0">
                <a:solidFill>
                  <a:srgbClr val="FF0000"/>
                </a:solidFill>
                <a:effectLst>
                  <a:outerShdw blurRad="38100" dist="38100" dir="2700000" algn="tl">
                    <a:srgbClr val="000000">
                      <a:alpha val="43137"/>
                    </a:srgbClr>
                  </a:outerShdw>
                </a:effectLst>
              </a:rPr>
            </a:br>
            <a:r>
              <a:rPr lang="en-US" sz="8800" b="1" dirty="0">
                <a:solidFill>
                  <a:srgbClr val="FF0000"/>
                </a:solidFill>
                <a:effectLst>
                  <a:outerShdw blurRad="38100" dist="38100" dir="2700000" algn="tl">
                    <a:srgbClr val="000000">
                      <a:alpha val="43137"/>
                    </a:srgbClr>
                  </a:outerShdw>
                </a:effectLst>
              </a:rPr>
              <a:t>to Salvation</a:t>
            </a:r>
          </a:p>
        </p:txBody>
      </p:sp>
    </p:spTree>
    <p:extLst>
      <p:ext uri="{BB962C8B-B14F-4D97-AF65-F5344CB8AC3E}">
        <p14:creationId xmlns:p14="http://schemas.microsoft.com/office/powerpoint/2010/main" val="383182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effectLst>
                  <a:outerShdw blurRad="38100" dist="38100" dir="2700000" algn="tl">
                    <a:srgbClr val="000000">
                      <a:alpha val="43137"/>
                    </a:srgbClr>
                  </a:outerShdw>
                </a:effectLst>
              </a:rPr>
              <a:t>Faith is essential to salvation…</a:t>
            </a:r>
            <a:endParaRPr lang="en-US" sz="6000" dirty="0"/>
          </a:p>
        </p:txBody>
      </p:sp>
      <p:sp>
        <p:nvSpPr>
          <p:cNvPr id="3" name="Content Placeholder 2"/>
          <p:cNvSpPr>
            <a:spLocks noGrp="1"/>
          </p:cNvSpPr>
          <p:nvPr>
            <p:ph sz="half" idx="1"/>
          </p:nvPr>
        </p:nvSpPr>
        <p:spPr>
          <a:solidFill>
            <a:schemeClr val="accent6">
              <a:lumMod val="40000"/>
              <a:lumOff val="60000"/>
            </a:schemeClr>
          </a:solidFill>
          <a:ln>
            <a:solidFill>
              <a:schemeClr val="accent6">
                <a:lumMod val="75000"/>
              </a:schemeClr>
            </a:solidFill>
          </a:ln>
        </p:spPr>
        <p:txBody>
          <a:bodyPr/>
          <a:lstStyle/>
          <a:p>
            <a:r>
              <a:rPr lang="en-US" dirty="0"/>
              <a:t>John 3:16</a:t>
            </a:r>
          </a:p>
          <a:p>
            <a:pPr marL="0" indent="0">
              <a:buNone/>
            </a:pPr>
            <a:endParaRPr lang="en-US" dirty="0"/>
          </a:p>
          <a:p>
            <a:pPr marL="0" indent="0">
              <a:buNone/>
            </a:pPr>
            <a:endParaRPr lang="en-US" dirty="0"/>
          </a:p>
          <a:p>
            <a:r>
              <a:rPr lang="en-US" dirty="0"/>
              <a:t>Romans 1:16</a:t>
            </a:r>
          </a:p>
          <a:p>
            <a:endParaRPr lang="en-US" dirty="0"/>
          </a:p>
          <a:p>
            <a:endParaRPr lang="en-US" dirty="0"/>
          </a:p>
          <a:p>
            <a:r>
              <a:rPr lang="en-US" dirty="0"/>
              <a:t>Ephesians 2:8</a:t>
            </a:r>
          </a:p>
        </p:txBody>
      </p:sp>
      <p:sp>
        <p:nvSpPr>
          <p:cNvPr id="4" name="Content Placeholder 3"/>
          <p:cNvSpPr>
            <a:spLocks noGrp="1"/>
          </p:cNvSpPr>
          <p:nvPr>
            <p:ph sz="half" idx="2"/>
          </p:nvPr>
        </p:nvSpPr>
        <p:spPr>
          <a:solidFill>
            <a:schemeClr val="accent4">
              <a:lumMod val="40000"/>
              <a:lumOff val="60000"/>
            </a:schemeClr>
          </a:solidFill>
          <a:ln>
            <a:solidFill>
              <a:schemeClr val="accent2">
                <a:lumMod val="60000"/>
                <a:lumOff val="40000"/>
              </a:schemeClr>
            </a:solidFill>
          </a:ln>
        </p:spPr>
        <p:txBody>
          <a:bodyPr>
            <a:normAutofit fontScale="92500" lnSpcReduction="10000"/>
          </a:bodyPr>
          <a:lstStyle/>
          <a:p>
            <a:pPr algn="just"/>
            <a:r>
              <a:rPr lang="en-US" dirty="0"/>
              <a:t>For God so loved the world that he gave his only Son, that whoever believes in him should not perish but have eternal life.</a:t>
            </a:r>
          </a:p>
          <a:p>
            <a:pPr algn="just"/>
            <a:r>
              <a:rPr lang="en-US" dirty="0"/>
              <a:t>For I am not ashamed of the gospel: it is the power of God for salvation to every one who has faith, to the Jew first and also to the Greek.</a:t>
            </a:r>
          </a:p>
          <a:p>
            <a:pPr algn="just"/>
            <a:r>
              <a:rPr lang="en-US" dirty="0"/>
              <a:t> For by grace you have been saved through faith; and this is not your own doing, it is the gift of God—</a:t>
            </a:r>
          </a:p>
        </p:txBody>
      </p:sp>
    </p:spTree>
    <p:extLst>
      <p:ext uri="{BB962C8B-B14F-4D97-AF65-F5344CB8AC3E}">
        <p14:creationId xmlns:p14="http://schemas.microsoft.com/office/powerpoint/2010/main" val="308880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3505</TotalTime>
  <Words>5057</Words>
  <Application>Microsoft Office PowerPoint</Application>
  <PresentationFormat>Widescreen</PresentationFormat>
  <Paragraphs>326</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Salvation by Faith Only?</vt:lpstr>
      <vt:lpstr>Lesson Objectives</vt:lpstr>
      <vt:lpstr>Statements of the Doctrine</vt:lpstr>
      <vt:lpstr>Statements of the Doctrine</vt:lpstr>
      <vt:lpstr>Statements of the Doctrine</vt:lpstr>
      <vt:lpstr>Statements of the Doctrine</vt:lpstr>
      <vt:lpstr>What Difference Does it Make?</vt:lpstr>
      <vt:lpstr>Faith is Essential to Salvation</vt:lpstr>
      <vt:lpstr>Faith is essential to salvation…</vt:lpstr>
      <vt:lpstr>Faith is essential to salvation…</vt:lpstr>
      <vt:lpstr>But no passage says we are saved by faith alone!</vt:lpstr>
      <vt:lpstr>But no passage says we are saved by faith alone!</vt:lpstr>
      <vt:lpstr>But no passage says we are saved by faith alone!</vt:lpstr>
      <vt:lpstr>Other verses show that, by itself, inward faith will not save!</vt:lpstr>
      <vt:lpstr>Other verses show that, by itself, inward faith will not save!</vt:lpstr>
      <vt:lpstr>Other verses show that, by itself, inward faith will not save!</vt:lpstr>
      <vt:lpstr>Other verses show that, by itself, inward faith will not save!</vt:lpstr>
      <vt:lpstr>Other verses show that, by itself, inward faith will not save!</vt:lpstr>
      <vt:lpstr>Other verses show that, by itself, inward faith will not save!</vt:lpstr>
      <vt:lpstr>Other verses show that, by itself, inward faith will not save!</vt:lpstr>
      <vt:lpstr>Other verses show that, by itself, inward faith will not save!</vt:lpstr>
      <vt:lpstr>Many Things are Essential to Salvation</vt:lpstr>
      <vt:lpstr>Some things that are essential to Salvation…</vt:lpstr>
      <vt:lpstr>We must accept all that the Bible requires…</vt:lpstr>
      <vt:lpstr>We must accept all that the Bible requires…</vt:lpstr>
      <vt:lpstr>Instead, we should accept everything the Bible requires.</vt:lpstr>
      <vt:lpstr>Obedience is Essential to Salvation</vt:lpstr>
      <vt:lpstr>Many passages say obedience is necessary…</vt:lpstr>
      <vt:lpstr>Many passages say obedience is necessary…</vt:lpstr>
      <vt:lpstr>Many passages say obedience is necessary…</vt:lpstr>
      <vt:lpstr>Many passages say obedience is necessary…</vt:lpstr>
      <vt:lpstr>If Obedience Is Not Essential, Consider the Consequences.…</vt:lpstr>
      <vt:lpstr>If Obedience Is Not Essential, Consider the Consequences.…</vt:lpstr>
      <vt:lpstr>Some claim that John 6:29 says faith is a work God does for us, not something we do. However: </vt:lpstr>
      <vt:lpstr>Some claim that John 6:29 says faith is a work God does for us, not something we do. However: </vt:lpstr>
      <vt:lpstr>The Bible Describes Different Kinds of Works...</vt:lpstr>
      <vt:lpstr>Consider different kinds of works described in the Bible…</vt:lpstr>
      <vt:lpstr>Consider different kinds of works described in the Bible…</vt:lpstr>
      <vt:lpstr>Consider different kinds of works described in the Bible…</vt:lpstr>
      <vt:lpstr>Consider different kinds of works described in the Bible…</vt:lpstr>
      <vt:lpstr>Consider different kinds of works described in the Bible…</vt:lpstr>
      <vt:lpstr>Consider different kinds of works described in the Bible…</vt:lpstr>
      <vt:lpstr>Consider different kinds of works described in the Bible…</vt:lpstr>
      <vt:lpstr>Saving Faith Requires Obedience</vt:lpstr>
      <vt:lpstr>PowerPoint Presentation</vt:lpstr>
      <vt:lpstr>Looking to Hebrews 10:39 &amp; Chapter 11…</vt:lpstr>
      <vt:lpstr>Hebrews Chapter 11…</vt:lpstr>
      <vt:lpstr>Hebrews Chapter 11…</vt:lpstr>
      <vt:lpstr>Hebrews Chapter 11…</vt:lpstr>
      <vt:lpstr>In every case, God rewarded people for obedient faith.</vt:lpstr>
      <vt:lpstr>Consider the following chart…</vt:lpstr>
      <vt:lpstr>Looking to James 2:14-26…</vt:lpstr>
      <vt:lpstr>Looking to James 2:14-26 (cont’d)…</vt:lpstr>
      <vt:lpstr>Looking to James 2:14-26 (cont’d)…</vt:lpstr>
      <vt:lpstr>Looking to James 2:14-26 (cont’d)…</vt:lpstr>
      <vt:lpstr>Looking to James 2:14-26 (cont’d)…</vt:lpstr>
      <vt:lpstr>Looking to Galatians 5:6…</vt:lpstr>
      <vt:lpstr>Looking to Galatians 5:6…</vt:lpstr>
      <vt:lpstr>OBSERVATIONS</vt:lpstr>
      <vt:lpstr>Faith can have different meanings…</vt:lpstr>
      <vt:lpstr>Faith can have different meanings…</vt:lpstr>
      <vt:lpstr>Some folks reply: "You're trusting your own works to save you, instead of trusting Jesus."</vt:lpstr>
      <vt:lpstr>Some folks reply: "You're trusting your own works to save you, instead of trusting Jesus."</vt:lpstr>
      <vt:lpstr>Some folks reply: "You're trusting your own works to save you, instead of trusting Jesus."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by Faith Only</dc:title>
  <dc:creator>Pepper, Ken</dc:creator>
  <cp:lastModifiedBy>David Burris</cp:lastModifiedBy>
  <cp:revision>132</cp:revision>
  <cp:lastPrinted>2017-08-27T13:14:45Z</cp:lastPrinted>
  <dcterms:created xsi:type="dcterms:W3CDTF">2017-08-21T10:42:37Z</dcterms:created>
  <dcterms:modified xsi:type="dcterms:W3CDTF">2023-04-22T19:42:43Z</dcterms:modified>
</cp:coreProperties>
</file>