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1.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3.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4.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8.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9.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media1.WAV" ContentType="audio/x-wav"/>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98" r:id="rId3"/>
    <p:sldMasterId id="2147483721" r:id="rId4"/>
    <p:sldMasterId id="2147483733" r:id="rId5"/>
    <p:sldMasterId id="2147483754" r:id="rId6"/>
    <p:sldMasterId id="2147483802" r:id="rId7"/>
    <p:sldMasterId id="2147483815" r:id="rId8"/>
    <p:sldMasterId id="2147483836" r:id="rId9"/>
    <p:sldMasterId id="2147483849" r:id="rId10"/>
    <p:sldMasterId id="2147483862" r:id="rId11"/>
    <p:sldMasterId id="2147483883" r:id="rId12"/>
    <p:sldMasterId id="2147483895" r:id="rId13"/>
    <p:sldMasterId id="2147483907" r:id="rId14"/>
    <p:sldMasterId id="2147483925" r:id="rId15"/>
    <p:sldMasterId id="2147483943" r:id="rId16"/>
    <p:sldMasterId id="2147483955" r:id="rId17"/>
    <p:sldMasterId id="2147483967" r:id="rId18"/>
    <p:sldMasterId id="2147483979" r:id="rId19"/>
    <p:sldMasterId id="2147484002" r:id="rId20"/>
  </p:sldMasterIdLst>
  <p:notesMasterIdLst>
    <p:notesMasterId r:id="rId95"/>
  </p:notesMasterIdLst>
  <p:sldIdLst>
    <p:sldId id="282" r:id="rId21"/>
    <p:sldId id="3336" r:id="rId22"/>
    <p:sldId id="1259" r:id="rId23"/>
    <p:sldId id="3263" r:id="rId24"/>
    <p:sldId id="4286" r:id="rId25"/>
    <p:sldId id="4287" r:id="rId26"/>
    <p:sldId id="4288" r:id="rId27"/>
    <p:sldId id="4289" r:id="rId28"/>
    <p:sldId id="4290" r:id="rId29"/>
    <p:sldId id="3014" r:id="rId30"/>
    <p:sldId id="1473" r:id="rId31"/>
    <p:sldId id="2685" r:id="rId32"/>
    <p:sldId id="1474" r:id="rId33"/>
    <p:sldId id="1475" r:id="rId34"/>
    <p:sldId id="1476" r:id="rId35"/>
    <p:sldId id="1479" r:id="rId36"/>
    <p:sldId id="1477" r:id="rId37"/>
    <p:sldId id="1478" r:id="rId38"/>
    <p:sldId id="1480" r:id="rId39"/>
    <p:sldId id="1481" r:id="rId40"/>
    <p:sldId id="1482" r:id="rId41"/>
    <p:sldId id="1483" r:id="rId42"/>
    <p:sldId id="1484" r:id="rId43"/>
    <p:sldId id="1485" r:id="rId44"/>
    <p:sldId id="1486" r:id="rId45"/>
    <p:sldId id="1487" r:id="rId46"/>
    <p:sldId id="1488" r:id="rId47"/>
    <p:sldId id="1489" r:id="rId48"/>
    <p:sldId id="1491" r:id="rId49"/>
    <p:sldId id="1490" r:id="rId50"/>
    <p:sldId id="4038" r:id="rId51"/>
    <p:sldId id="3358" r:id="rId52"/>
    <p:sldId id="2697" r:id="rId53"/>
    <p:sldId id="2699" r:id="rId54"/>
    <p:sldId id="2700" r:id="rId55"/>
    <p:sldId id="2701" r:id="rId56"/>
    <p:sldId id="2698" r:id="rId57"/>
    <p:sldId id="2703" r:id="rId58"/>
    <p:sldId id="3366" r:id="rId59"/>
    <p:sldId id="3352" r:id="rId60"/>
    <p:sldId id="536" r:id="rId61"/>
    <p:sldId id="3337" r:id="rId62"/>
    <p:sldId id="2548" r:id="rId63"/>
    <p:sldId id="3706" r:id="rId64"/>
    <p:sldId id="1115" r:id="rId65"/>
    <p:sldId id="2510" r:id="rId66"/>
    <p:sldId id="2513" r:id="rId67"/>
    <p:sldId id="4117" r:id="rId68"/>
    <p:sldId id="2512" r:id="rId69"/>
    <p:sldId id="2514" r:id="rId70"/>
    <p:sldId id="4116" r:id="rId71"/>
    <p:sldId id="2525" r:id="rId72"/>
    <p:sldId id="2702" r:id="rId73"/>
    <p:sldId id="1028" r:id="rId74"/>
    <p:sldId id="526" r:id="rId75"/>
    <p:sldId id="4076" r:id="rId76"/>
    <p:sldId id="1095" r:id="rId77"/>
    <p:sldId id="1129" r:id="rId78"/>
    <p:sldId id="1781" r:id="rId79"/>
    <p:sldId id="1585" r:id="rId80"/>
    <p:sldId id="2771" r:id="rId81"/>
    <p:sldId id="334" r:id="rId82"/>
    <p:sldId id="1583" r:id="rId83"/>
    <p:sldId id="1772" r:id="rId84"/>
    <p:sldId id="1222" r:id="rId85"/>
    <p:sldId id="1022" r:id="rId86"/>
    <p:sldId id="1320" r:id="rId87"/>
    <p:sldId id="1321" r:id="rId88"/>
    <p:sldId id="1324" r:id="rId89"/>
    <p:sldId id="410" r:id="rId90"/>
    <p:sldId id="3707" r:id="rId91"/>
    <p:sldId id="874" r:id="rId92"/>
    <p:sldId id="1114" r:id="rId93"/>
    <p:sldId id="1584"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20" autoAdjust="0"/>
  </p:normalViewPr>
  <p:slideViewPr>
    <p:cSldViewPr snapToGrid="0">
      <p:cViewPr varScale="1">
        <p:scale>
          <a:sx n="108" d="100"/>
          <a:sy n="108" d="100"/>
        </p:scale>
        <p:origin x="714" y="108"/>
      </p:cViewPr>
      <p:guideLst/>
    </p:cSldViewPr>
  </p:slideViewPr>
  <p:notesTextViewPr>
    <p:cViewPr>
      <p:scale>
        <a:sx n="1" d="1"/>
        <a:sy n="1" d="1"/>
      </p:scale>
      <p:origin x="0" y="0"/>
    </p:cViewPr>
  </p:notesTextViewPr>
  <p:sorterViewPr>
    <p:cViewPr varScale="1">
      <p:scale>
        <a:sx n="100" d="100"/>
        <a:sy n="100" d="100"/>
      </p:scale>
      <p:origin x="0" y="-159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slide" Target="slides/slide56.xml"/><Relationship Id="rId84" Type="http://schemas.openxmlformats.org/officeDocument/2006/relationships/slide" Target="slides/slide64.xml"/><Relationship Id="rId89" Type="http://schemas.openxmlformats.org/officeDocument/2006/relationships/slide" Target="slides/slide69.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slide" Target="slides/slide70.xml"/><Relationship Id="rId95"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6/25/2023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C27A4E-BE82-46CA-B5EF-382FC9842EE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00578" name="Rectangle 2"/>
          <p:cNvSpPr>
            <a:spLocks noGrp="1" noRot="1" noChangeAspect="1" noChangeArrowheads="1" noTextEdit="1"/>
          </p:cNvSpPr>
          <p:nvPr>
            <p:ph type="sldImg"/>
          </p:nvPr>
        </p:nvSpPr>
        <p:spPr>
          <a:ln/>
        </p:spPr>
      </p:sp>
      <p:sp>
        <p:nvSpPr>
          <p:cNvPr id="220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E7037B-26F7-4826-A973-64AE450E90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2642" name="Rectangle 2"/>
          <p:cNvSpPr>
            <a:spLocks noGrp="1" noRot="1" noChangeAspect="1" noChangeArrowheads="1" noTextEdit="1"/>
          </p:cNvSpPr>
          <p:nvPr>
            <p:ph type="sldImg"/>
          </p:nvPr>
        </p:nvSpPr>
        <p:spPr>
          <a:ln/>
        </p:spPr>
      </p:sp>
      <p:sp>
        <p:nvSpPr>
          <p:cNvPr id="267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648957-E440-4DBF-9027-302DBC1E013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3666" name="Rectangle 2"/>
          <p:cNvSpPr>
            <a:spLocks noGrp="1" noRot="1" noChangeAspect="1" noChangeArrowheads="1" noTextEdit="1"/>
          </p:cNvSpPr>
          <p:nvPr>
            <p:ph type="sldImg"/>
          </p:nvPr>
        </p:nvSpPr>
        <p:spPr>
          <a:ln/>
        </p:spPr>
      </p:sp>
      <p:sp>
        <p:nvSpPr>
          <p:cNvPr id="267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7D254-6F47-452A-83D2-54D2916FB9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4690" name="Rectangle 2"/>
          <p:cNvSpPr>
            <a:spLocks noGrp="1" noRot="1" noChangeAspect="1" noChangeArrowheads="1" noTextEdit="1"/>
          </p:cNvSpPr>
          <p:nvPr>
            <p:ph type="sldImg"/>
          </p:nvPr>
        </p:nvSpPr>
        <p:spPr>
          <a:ln/>
        </p:spPr>
      </p:sp>
      <p:sp>
        <p:nvSpPr>
          <p:cNvPr id="267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D28445-27C3-4703-B247-32DE3154FD0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9810" name="Rectangle 2"/>
          <p:cNvSpPr>
            <a:spLocks noGrp="1" noRot="1" noChangeAspect="1" noChangeArrowheads="1" noTextEdit="1"/>
          </p:cNvSpPr>
          <p:nvPr>
            <p:ph type="sldImg"/>
          </p:nvPr>
        </p:nvSpPr>
        <p:spPr>
          <a:ln/>
        </p:spPr>
      </p:sp>
      <p:sp>
        <p:nvSpPr>
          <p:cNvPr id="267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D2409D-9707-43EA-A86F-ECEEF5E80C6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5714" name="Rectangle 2"/>
          <p:cNvSpPr>
            <a:spLocks noGrp="1" noRot="1" noChangeAspect="1" noChangeArrowheads="1" noTextEdit="1"/>
          </p:cNvSpPr>
          <p:nvPr>
            <p:ph type="sldImg"/>
          </p:nvPr>
        </p:nvSpPr>
        <p:spPr>
          <a:ln/>
        </p:spPr>
      </p:sp>
      <p:sp>
        <p:nvSpPr>
          <p:cNvPr id="267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88EDED-8263-45F4-8784-8DAB2A99FD6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6738" name="Rectangle 2"/>
          <p:cNvSpPr>
            <a:spLocks noGrp="1" noRot="1" noChangeAspect="1" noChangeArrowheads="1" noTextEdit="1"/>
          </p:cNvSpPr>
          <p:nvPr>
            <p:ph type="sldImg"/>
          </p:nvPr>
        </p:nvSpPr>
        <p:spPr>
          <a:ln/>
        </p:spPr>
      </p:sp>
      <p:sp>
        <p:nvSpPr>
          <p:cNvPr id="267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2AF100-7E7C-4ADF-BD76-FF682AF96B1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81858" name="Rectangle 2"/>
          <p:cNvSpPr>
            <a:spLocks noGrp="1" noRot="1" noChangeAspect="1" noChangeArrowheads="1" noTextEdit="1"/>
          </p:cNvSpPr>
          <p:nvPr>
            <p:ph type="sldImg"/>
          </p:nvPr>
        </p:nvSpPr>
        <p:spPr>
          <a:ln/>
        </p:spPr>
      </p:sp>
      <p:sp>
        <p:nvSpPr>
          <p:cNvPr id="268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16814B-30EE-4E22-9F2E-153BB44099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83906" name="Rectangle 2"/>
          <p:cNvSpPr>
            <a:spLocks noGrp="1" noRot="1" noChangeAspect="1" noChangeArrowheads="1" noTextEdit="1"/>
          </p:cNvSpPr>
          <p:nvPr>
            <p:ph type="sldImg"/>
          </p:nvPr>
        </p:nvSpPr>
        <p:spPr>
          <a:ln/>
        </p:spPr>
      </p:sp>
      <p:sp>
        <p:nvSpPr>
          <p:cNvPr id="268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B5F15C-75A8-4563-97BC-A28481E9E3C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85954" name="Rectangle 2"/>
          <p:cNvSpPr>
            <a:spLocks noGrp="1" noRot="1" noChangeAspect="1" noChangeArrowheads="1" noTextEdit="1"/>
          </p:cNvSpPr>
          <p:nvPr>
            <p:ph type="sldImg"/>
          </p:nvPr>
        </p:nvSpPr>
        <p:spPr>
          <a:ln/>
        </p:spPr>
      </p:sp>
      <p:sp>
        <p:nvSpPr>
          <p:cNvPr id="268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5A9F42-CF11-43DF-9C42-ACFDADBF50F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88002" name="Rectangle 2"/>
          <p:cNvSpPr>
            <a:spLocks noGrp="1" noRot="1" noChangeAspect="1" noChangeArrowheads="1" noTextEdit="1"/>
          </p:cNvSpPr>
          <p:nvPr>
            <p:ph type="sldImg"/>
          </p:nvPr>
        </p:nvSpPr>
        <p:spPr>
          <a:ln/>
        </p:spPr>
      </p:sp>
      <p:sp>
        <p:nvSpPr>
          <p:cNvPr id="268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C79249-0D7D-4056-97CD-52E101B4226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88899" name="Rectangle 2"/>
          <p:cNvSpPr>
            <a:spLocks noGrp="1" noRot="1" noChangeAspect="1" noChangeArrowheads="1" noTextEdit="1"/>
          </p:cNvSpPr>
          <p:nvPr>
            <p:ph type="sldImg"/>
          </p:nvPr>
        </p:nvSpPr>
        <p:spPr>
          <a:ln/>
        </p:spPr>
      </p:sp>
      <p:sp>
        <p:nvSpPr>
          <p:cNvPr id="1488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85D70A-3146-4CEC-B67E-3BE565A14E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90050" name="Rectangle 2"/>
          <p:cNvSpPr>
            <a:spLocks noGrp="1" noRot="1" noChangeAspect="1" noChangeArrowheads="1" noTextEdit="1"/>
          </p:cNvSpPr>
          <p:nvPr>
            <p:ph type="sldImg"/>
          </p:nvPr>
        </p:nvSpPr>
        <p:spPr>
          <a:ln/>
        </p:spPr>
      </p:sp>
      <p:sp>
        <p:nvSpPr>
          <p:cNvPr id="269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4EAA89-4F48-45C5-B2EC-9B76278D34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94146" name="Rectangle 2"/>
          <p:cNvSpPr>
            <a:spLocks noGrp="1" noRot="1" noChangeAspect="1" noChangeArrowheads="1" noTextEdit="1"/>
          </p:cNvSpPr>
          <p:nvPr>
            <p:ph type="sldImg"/>
          </p:nvPr>
        </p:nvSpPr>
        <p:spPr>
          <a:ln/>
        </p:spPr>
      </p:sp>
      <p:sp>
        <p:nvSpPr>
          <p:cNvPr id="269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32FAEB-0E7A-4152-959D-6ED624F12C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96194" name="Rectangle 2"/>
          <p:cNvSpPr>
            <a:spLocks noGrp="1" noRot="1" noChangeAspect="1" noChangeArrowheads="1" noTextEdit="1"/>
          </p:cNvSpPr>
          <p:nvPr>
            <p:ph type="sldImg"/>
          </p:nvPr>
        </p:nvSpPr>
        <p:spPr>
          <a:ln/>
        </p:spPr>
      </p:sp>
      <p:sp>
        <p:nvSpPr>
          <p:cNvPr id="269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20BD36-E94E-418E-ADAB-63171CE4911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98242" name="Rectangle 2"/>
          <p:cNvSpPr>
            <a:spLocks noGrp="1" noRot="1" noChangeAspect="1" noChangeArrowheads="1" noTextEdit="1"/>
          </p:cNvSpPr>
          <p:nvPr>
            <p:ph type="sldImg"/>
          </p:nvPr>
        </p:nvSpPr>
        <p:spPr>
          <a:ln/>
        </p:spPr>
      </p:sp>
      <p:sp>
        <p:nvSpPr>
          <p:cNvPr id="269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4E8BA4-F71B-4B7E-86B6-73ECD9993E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00290" name="Rectangle 2"/>
          <p:cNvSpPr>
            <a:spLocks noGrp="1" noRot="1" noChangeAspect="1" noChangeArrowheads="1" noTextEdit="1"/>
          </p:cNvSpPr>
          <p:nvPr>
            <p:ph type="sldImg"/>
          </p:nvPr>
        </p:nvSpPr>
        <p:spPr>
          <a:ln/>
        </p:spPr>
      </p:sp>
      <p:sp>
        <p:nvSpPr>
          <p:cNvPr id="270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BBFEE6-CFEE-4C98-8A7C-F5111E0494B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02338" name="Rectangle 2"/>
          <p:cNvSpPr>
            <a:spLocks noGrp="1" noRot="1" noChangeAspect="1" noChangeArrowheads="1" noTextEdit="1"/>
          </p:cNvSpPr>
          <p:nvPr>
            <p:ph type="sldImg"/>
          </p:nvPr>
        </p:nvSpPr>
        <p:spPr>
          <a:ln/>
        </p:spPr>
      </p:sp>
      <p:sp>
        <p:nvSpPr>
          <p:cNvPr id="270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D7475B-C2D9-42D0-9012-8BF024D4688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08482" name="Rectangle 2"/>
          <p:cNvSpPr>
            <a:spLocks noGrp="1" noRot="1" noChangeAspect="1" noChangeArrowheads="1" noTextEdit="1"/>
          </p:cNvSpPr>
          <p:nvPr>
            <p:ph type="sldImg"/>
          </p:nvPr>
        </p:nvSpPr>
        <p:spPr>
          <a:ln/>
        </p:spPr>
      </p:sp>
      <p:sp>
        <p:nvSpPr>
          <p:cNvPr id="270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275A54-0FA7-4A5A-B5D7-322A2D53669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04386" name="Rectangle 2"/>
          <p:cNvSpPr>
            <a:spLocks noGrp="1" noRot="1" noChangeAspect="1" noChangeArrowheads="1" noTextEdit="1"/>
          </p:cNvSpPr>
          <p:nvPr>
            <p:ph type="sldImg"/>
          </p:nvPr>
        </p:nvSpPr>
        <p:spPr>
          <a:ln/>
        </p:spPr>
      </p:sp>
      <p:sp>
        <p:nvSpPr>
          <p:cNvPr id="270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B9CF9-66D6-4C3F-92E3-4121CC9DEC4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412B7E-148B-4284-B9AF-D649CF4197D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68834" name="Rectangle 2"/>
          <p:cNvSpPr>
            <a:spLocks noGrp="1" noRot="1" noChangeAspect="1" noChangeArrowheads="1" noTextEdit="1"/>
          </p:cNvSpPr>
          <p:nvPr>
            <p:ph type="sldImg"/>
          </p:nvPr>
        </p:nvSpPr>
        <p:spPr>
          <a:ln/>
        </p:spPr>
      </p:sp>
      <p:sp>
        <p:nvSpPr>
          <p:cNvPr id="5368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07AA47-4633-45BA-B786-2415154CF74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0882" name="Rectangle 2"/>
          <p:cNvSpPr>
            <a:spLocks noGrp="1" noRot="1" noChangeAspect="1" noChangeArrowheads="1" noTextEdit="1"/>
          </p:cNvSpPr>
          <p:nvPr>
            <p:ph type="sldImg"/>
          </p:nvPr>
        </p:nvSpPr>
        <p:spPr>
          <a:ln/>
        </p:spPr>
      </p:sp>
      <p:sp>
        <p:nvSpPr>
          <p:cNvPr id="5370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EC6DBF-F161-4D19-8F55-C9FF3722C13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2930" name="Rectangle 2"/>
          <p:cNvSpPr>
            <a:spLocks noGrp="1" noRot="1" noChangeAspect="1" noChangeArrowheads="1" noTextEdit="1"/>
          </p:cNvSpPr>
          <p:nvPr>
            <p:ph type="sldImg"/>
          </p:nvPr>
        </p:nvSpPr>
        <p:spPr>
          <a:ln/>
        </p:spPr>
      </p:sp>
      <p:sp>
        <p:nvSpPr>
          <p:cNvPr id="537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420409-601F-400C-8AAD-F8159CDA619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66786" name="Rectangle 2"/>
          <p:cNvSpPr>
            <a:spLocks noGrp="1" noRot="1" noChangeAspect="1" noChangeArrowheads="1" noTextEdit="1"/>
          </p:cNvSpPr>
          <p:nvPr>
            <p:ph type="sldImg"/>
          </p:nvPr>
        </p:nvSpPr>
        <p:spPr>
          <a:ln/>
        </p:spPr>
      </p:sp>
      <p:sp>
        <p:nvSpPr>
          <p:cNvPr id="536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79055E-832B-4C5D-93B0-29D3829D15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7026" name="Rectangle 2"/>
          <p:cNvSpPr>
            <a:spLocks noGrp="1" noRot="1" noChangeAspect="1" noChangeArrowheads="1" noTextEdit="1"/>
          </p:cNvSpPr>
          <p:nvPr>
            <p:ph type="sldImg"/>
          </p:nvPr>
        </p:nvSpPr>
        <p:spPr>
          <a:ln/>
        </p:spPr>
      </p:sp>
      <p:sp>
        <p:nvSpPr>
          <p:cNvPr id="537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7D254-6F47-452A-83D2-54D2916FB9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4690" name="Rectangle 2"/>
          <p:cNvSpPr>
            <a:spLocks noGrp="1" noRot="1" noChangeAspect="1" noChangeArrowheads="1" noTextEdit="1"/>
          </p:cNvSpPr>
          <p:nvPr>
            <p:ph type="sldImg"/>
          </p:nvPr>
        </p:nvSpPr>
        <p:spPr>
          <a:ln/>
        </p:spPr>
      </p:sp>
      <p:sp>
        <p:nvSpPr>
          <p:cNvPr id="267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33C5EC-B95F-463B-AB94-166383ADC82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EBBA99-0AC7-4401-BBF0-8D464D38C27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38082" name="Rectangle 2"/>
          <p:cNvSpPr>
            <a:spLocks noGrp="1" noRot="1" noChangeAspect="1" noChangeArrowheads="1" noTextEdit="1"/>
          </p:cNvSpPr>
          <p:nvPr>
            <p:ph type="sldImg"/>
          </p:nvPr>
        </p:nvSpPr>
        <p:spPr>
          <a:xfrm>
            <a:off x="325438" y="698500"/>
            <a:ext cx="6208712" cy="3492500"/>
          </a:xfrm>
          <a:ln/>
        </p:spPr>
      </p:sp>
      <p:sp>
        <p:nvSpPr>
          <p:cNvPr id="50380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6C26-B689-4AD7-A17D-474B7967E6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7875" name="Rectangle 2"/>
          <p:cNvSpPr>
            <a:spLocks noGrp="1" noRot="1" noChangeAspect="1" noChangeArrowheads="1" noTextEdit="1"/>
          </p:cNvSpPr>
          <p:nvPr>
            <p:ph type="sldImg"/>
          </p:nvPr>
        </p:nvSpPr>
        <p:spPr>
          <a:ln/>
        </p:spPr>
      </p:sp>
      <p:sp>
        <p:nvSpPr>
          <p:cNvPr id="1487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62112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86C0CE-2759-67E0-711B-B26FD4B6D60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472E6F-7079-4538-B1F9-71677EC9F1B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24803" name="Rectangle 2">
            <a:extLst>
              <a:ext uri="{FF2B5EF4-FFF2-40B4-BE49-F238E27FC236}">
                <a16:creationId xmlns:a16="http://schemas.microsoft.com/office/drawing/2014/main" id="{E518BBB5-4A25-05F4-3543-0EE1DC29CAB4}"/>
              </a:ext>
            </a:extLst>
          </p:cNvPr>
          <p:cNvSpPr>
            <a:spLocks noGrp="1" noRot="1" noChangeAspect="1" noChangeArrowheads="1" noTextEdit="1"/>
          </p:cNvSpPr>
          <p:nvPr>
            <p:ph type="sldImg"/>
          </p:nvPr>
        </p:nvSpPr>
        <p:spPr>
          <a:ln/>
        </p:spPr>
      </p:sp>
      <p:sp>
        <p:nvSpPr>
          <p:cNvPr id="2124804" name="Rectangle 3">
            <a:extLst>
              <a:ext uri="{FF2B5EF4-FFF2-40B4-BE49-F238E27FC236}">
                <a16:creationId xmlns:a16="http://schemas.microsoft.com/office/drawing/2014/main" id="{36D48AD5-7F21-49DC-D1E1-F8D4A71CEC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05AA53-796B-9EDB-57E5-8542DD34E6C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3BFBAE-3F8C-4811-B64B-A2D8A8E4E2E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26851" name="Rectangle 2">
            <a:extLst>
              <a:ext uri="{FF2B5EF4-FFF2-40B4-BE49-F238E27FC236}">
                <a16:creationId xmlns:a16="http://schemas.microsoft.com/office/drawing/2014/main" id="{B397BC5B-A08A-9596-118A-DDA5DB5FE515}"/>
              </a:ext>
            </a:extLst>
          </p:cNvPr>
          <p:cNvSpPr>
            <a:spLocks noGrp="1" noRot="1" noChangeAspect="1" noChangeArrowheads="1" noTextEdit="1"/>
          </p:cNvSpPr>
          <p:nvPr>
            <p:ph type="sldImg"/>
          </p:nvPr>
        </p:nvSpPr>
        <p:spPr>
          <a:ln/>
        </p:spPr>
      </p:sp>
      <p:sp>
        <p:nvSpPr>
          <p:cNvPr id="2126852" name="Rectangle 3">
            <a:extLst>
              <a:ext uri="{FF2B5EF4-FFF2-40B4-BE49-F238E27FC236}">
                <a16:creationId xmlns:a16="http://schemas.microsoft.com/office/drawing/2014/main" id="{7AEDC44B-DFC1-F6FE-6CDC-B92CB0AF4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39247B-A685-4521-2AAB-130D5511D6D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66B840-9B8D-44B3-90BD-C8215DD4172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28899" name="Rectangle 2">
            <a:extLst>
              <a:ext uri="{FF2B5EF4-FFF2-40B4-BE49-F238E27FC236}">
                <a16:creationId xmlns:a16="http://schemas.microsoft.com/office/drawing/2014/main" id="{D392CA87-C48D-EAE8-98C8-C9DF43560ACA}"/>
              </a:ext>
            </a:extLst>
          </p:cNvPr>
          <p:cNvSpPr>
            <a:spLocks noGrp="1" noRot="1" noChangeAspect="1" noChangeArrowheads="1" noTextEdit="1"/>
          </p:cNvSpPr>
          <p:nvPr>
            <p:ph type="sldImg"/>
          </p:nvPr>
        </p:nvSpPr>
        <p:spPr>
          <a:ln/>
        </p:spPr>
      </p:sp>
      <p:sp>
        <p:nvSpPr>
          <p:cNvPr id="2128900" name="Rectangle 3">
            <a:extLst>
              <a:ext uri="{FF2B5EF4-FFF2-40B4-BE49-F238E27FC236}">
                <a16:creationId xmlns:a16="http://schemas.microsoft.com/office/drawing/2014/main" id="{C8DF1008-A6D2-39B5-8254-EA3061733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D28C3E-1A6B-C4A5-2006-B7CF0C429DF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E3EC1E-14B1-4CCA-901B-1B47D6456C0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29923" name="Rectangle 2">
            <a:extLst>
              <a:ext uri="{FF2B5EF4-FFF2-40B4-BE49-F238E27FC236}">
                <a16:creationId xmlns:a16="http://schemas.microsoft.com/office/drawing/2014/main" id="{067BF7E6-12A9-C6E3-AF6D-7540E4C38B2F}"/>
              </a:ext>
            </a:extLst>
          </p:cNvPr>
          <p:cNvSpPr>
            <a:spLocks noGrp="1" noRot="1" noChangeAspect="1" noChangeArrowheads="1" noTextEdit="1"/>
          </p:cNvSpPr>
          <p:nvPr>
            <p:ph type="sldImg"/>
          </p:nvPr>
        </p:nvSpPr>
        <p:spPr>
          <a:ln/>
        </p:spPr>
      </p:sp>
      <p:sp>
        <p:nvSpPr>
          <p:cNvPr id="2129924" name="Rectangle 3">
            <a:extLst>
              <a:ext uri="{FF2B5EF4-FFF2-40B4-BE49-F238E27FC236}">
                <a16:creationId xmlns:a16="http://schemas.microsoft.com/office/drawing/2014/main" id="{1A74B2BF-1A44-EF18-2D21-A235087F1D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Slide Image Placeholder 1">
            <a:extLst>
              <a:ext uri="{FF2B5EF4-FFF2-40B4-BE49-F238E27FC236}">
                <a16:creationId xmlns:a16="http://schemas.microsoft.com/office/drawing/2014/main" id="{B45B29DF-6F2D-6210-0A90-FE49784C436B}"/>
              </a:ext>
            </a:extLst>
          </p:cNvPr>
          <p:cNvSpPr>
            <a:spLocks noGrp="1" noRot="1" noChangeAspect="1" noTextEdit="1"/>
          </p:cNvSpPr>
          <p:nvPr>
            <p:ph type="sldImg"/>
          </p:nvPr>
        </p:nvSpPr>
        <p:spPr>
          <a:ln/>
        </p:spPr>
      </p:sp>
      <p:sp>
        <p:nvSpPr>
          <p:cNvPr id="2130947" name="Notes Placeholder 2">
            <a:extLst>
              <a:ext uri="{FF2B5EF4-FFF2-40B4-BE49-F238E27FC236}">
                <a16:creationId xmlns:a16="http://schemas.microsoft.com/office/drawing/2014/main" id="{26ED6E74-5097-03B6-270F-13D043E010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a:p>
        </p:txBody>
      </p:sp>
      <p:sp>
        <p:nvSpPr>
          <p:cNvPr id="54276" name="Slide Number Placeholder 3">
            <a:extLst>
              <a:ext uri="{FF2B5EF4-FFF2-40B4-BE49-F238E27FC236}">
                <a16:creationId xmlns:a16="http://schemas.microsoft.com/office/drawing/2014/main" id="{57418939-FE41-BA3D-0682-2759ADC80007}"/>
              </a:ext>
            </a:extLst>
          </p:cNvPr>
          <p:cNvSpPr>
            <a:spLocks noGrp="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4E1A93-9AD2-44B6-BDA1-B3648AD3EF09}" type="slidenum">
              <a:rPr kumimoji="0" lang="en-AU"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AU"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CF9726-C2C4-1CEE-10D2-E018244F48A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7ECBAD-D3DA-4AB7-A29C-5257261F5B5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32995" name="Rectangle 2">
            <a:extLst>
              <a:ext uri="{FF2B5EF4-FFF2-40B4-BE49-F238E27FC236}">
                <a16:creationId xmlns:a16="http://schemas.microsoft.com/office/drawing/2014/main" id="{4F964E08-BA3B-407C-F50C-3F0622CA637F}"/>
              </a:ext>
            </a:extLst>
          </p:cNvPr>
          <p:cNvSpPr>
            <a:spLocks noGrp="1" noRot="1" noChangeAspect="1" noChangeArrowheads="1" noTextEdit="1"/>
          </p:cNvSpPr>
          <p:nvPr>
            <p:ph type="sldImg"/>
          </p:nvPr>
        </p:nvSpPr>
        <p:spPr>
          <a:ln/>
        </p:spPr>
      </p:sp>
      <p:sp>
        <p:nvSpPr>
          <p:cNvPr id="2132996" name="Rectangle 3">
            <a:extLst>
              <a:ext uri="{FF2B5EF4-FFF2-40B4-BE49-F238E27FC236}">
                <a16:creationId xmlns:a16="http://schemas.microsoft.com/office/drawing/2014/main" id="{7A333DBB-8801-A861-2F1F-BB7EAAA877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5309F1-494B-4B49-8ACD-68911475DC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4978" name="Rectangle 2"/>
          <p:cNvSpPr>
            <a:spLocks noGrp="1" noRot="1" noChangeAspect="1" noChangeArrowheads="1" noTextEdit="1"/>
          </p:cNvSpPr>
          <p:nvPr>
            <p:ph type="sldImg"/>
          </p:nvPr>
        </p:nvSpPr>
        <p:spPr>
          <a:ln/>
        </p:spPr>
      </p:sp>
      <p:sp>
        <p:nvSpPr>
          <p:cNvPr id="537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E627F-89FB-463D-8953-CD9B728B6C1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6562"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206170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FFBA46-58B2-4034-B026-919B7989F56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11F44C-3D65-4405-958C-2EDDFCBC080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17986" name="Rectangle 2"/>
          <p:cNvSpPr>
            <a:spLocks noGrp="1" noRot="1" noChangeAspect="1" noChangeArrowheads="1" noTextEdit="1"/>
          </p:cNvSpPr>
          <p:nvPr>
            <p:ph type="sldImg"/>
          </p:nvPr>
        </p:nvSpPr>
        <p:spPr>
          <a:xfrm>
            <a:off x="325438" y="698500"/>
            <a:ext cx="6208712" cy="3492500"/>
          </a:xfrm>
          <a:ln/>
        </p:spPr>
      </p:sp>
      <p:sp>
        <p:nvSpPr>
          <p:cNvPr id="541798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AA85C-14B9-49FA-B483-FF47A8D7D9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6851" name="Rectangle 2"/>
          <p:cNvSpPr>
            <a:spLocks noGrp="1" noRot="1" noChangeAspect="1" noChangeArrowheads="1" noTextEdit="1"/>
          </p:cNvSpPr>
          <p:nvPr>
            <p:ph type="sldImg"/>
          </p:nvPr>
        </p:nvSpPr>
        <p:spPr>
          <a:ln/>
        </p:spPr>
      </p:sp>
      <p:sp>
        <p:nvSpPr>
          <p:cNvPr id="1486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9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349117-47F1-4667-933F-6E2E72D6CD3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26146" name="Rectangle 1026"/>
          <p:cNvSpPr>
            <a:spLocks noGrp="1" noRot="1" noChangeAspect="1" noChangeArrowheads="1" noTextEdit="1"/>
          </p:cNvSpPr>
          <p:nvPr>
            <p:ph type="sldImg"/>
          </p:nvPr>
        </p:nvSpPr>
        <p:spPr>
          <a:ln/>
        </p:spPr>
      </p:sp>
      <p:sp>
        <p:nvSpPr>
          <p:cNvPr id="19261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336943-A0EB-4C80-B218-26C7E49896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3122" name="Rectangle 2"/>
          <p:cNvSpPr>
            <a:spLocks noGrp="1" noRot="1" noChangeAspect="1" noChangeArrowheads="1" noTextEdit="1"/>
          </p:cNvSpPr>
          <p:nvPr>
            <p:ph type="sldImg"/>
          </p:nvPr>
        </p:nvSpPr>
        <p:spPr>
          <a:ln/>
        </p:spPr>
      </p:sp>
      <p:sp>
        <p:nvSpPr>
          <p:cNvPr id="33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C27A4E-BE82-46CA-B5EF-382FC9842EE3}"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200578" name="Rectangle 2"/>
          <p:cNvSpPr>
            <a:spLocks noGrp="1" noRot="1" noChangeAspect="1" noChangeArrowheads="1" noTextEdit="1"/>
          </p:cNvSpPr>
          <p:nvPr>
            <p:ph type="sldImg"/>
          </p:nvPr>
        </p:nvSpPr>
        <p:spPr>
          <a:ln/>
        </p:spPr>
      </p:sp>
      <p:sp>
        <p:nvSpPr>
          <p:cNvPr id="220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0635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900C27-5660-4293-9F8E-EA66A8A8885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14690" name="Rectangle 2"/>
          <p:cNvSpPr>
            <a:spLocks noGrp="1" noRot="1" noChangeAspect="1" noChangeArrowheads="1" noTextEdit="1"/>
          </p:cNvSpPr>
          <p:nvPr>
            <p:ph type="sldImg"/>
          </p:nvPr>
        </p:nvSpPr>
        <p:spPr>
          <a:ln/>
        </p:spPr>
      </p:sp>
      <p:sp>
        <p:nvSpPr>
          <p:cNvPr id="33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27048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C8675-1CF0-4F61-8708-293F326C7A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91490" name="Rectangle 2"/>
          <p:cNvSpPr>
            <a:spLocks noGrp="1" noRot="1" noChangeAspect="1" noChangeArrowheads="1" noTextEdit="1"/>
          </p:cNvSpPr>
          <p:nvPr>
            <p:ph type="sldImg"/>
          </p:nvPr>
        </p:nvSpPr>
        <p:spPr>
          <a:ln/>
        </p:spPr>
      </p:sp>
      <p:sp>
        <p:nvSpPr>
          <p:cNvPr id="3391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5342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5206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653D2F-545F-4198-AE8F-32006FA3473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7543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9882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9033B-887E-41CB-A96D-79165E96F4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D75914-F16D-46D0-99B5-8A839C3B07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5521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5BF454-2ED1-45F8-86FB-443288612EC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91618" name="Rectangle 2"/>
          <p:cNvSpPr>
            <a:spLocks noGrp="1" noRot="1" noChangeAspect="1" noChangeArrowheads="1" noTextEdit="1"/>
          </p:cNvSpPr>
          <p:nvPr>
            <p:ph type="sldImg"/>
          </p:nvPr>
        </p:nvSpPr>
        <p:spPr>
          <a:xfrm>
            <a:off x="325438" y="698500"/>
            <a:ext cx="6208712" cy="3492500"/>
          </a:xfrm>
          <a:ln/>
        </p:spPr>
      </p:sp>
      <p:sp>
        <p:nvSpPr>
          <p:cNvPr id="13916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23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5B9AE3-5F42-45B3-B617-DA91C03DCFE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1618" name="Rectangle 2"/>
          <p:cNvSpPr>
            <a:spLocks noGrp="1" noRot="1" noChangeAspect="1" noChangeArrowheads="1" noTextEdit="1"/>
          </p:cNvSpPr>
          <p:nvPr>
            <p:ph type="sldImg"/>
          </p:nvPr>
        </p:nvSpPr>
        <p:spPr>
          <a:ln/>
        </p:spPr>
      </p:sp>
      <p:sp>
        <p:nvSpPr>
          <p:cNvPr id="267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D66947-8A68-4E7B-AC7B-C5AB7B9496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38114" name="Rectangle 2"/>
          <p:cNvSpPr>
            <a:spLocks noGrp="1" noRot="1" noChangeAspect="1" noChangeArrowheads="1" noTextEdit="1"/>
          </p:cNvSpPr>
          <p:nvPr>
            <p:ph type="sldImg"/>
          </p:nvPr>
        </p:nvSpPr>
        <p:spPr>
          <a:ln/>
        </p:spPr>
      </p:sp>
      <p:sp>
        <p:nvSpPr>
          <p:cNvPr id="53381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637491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25600" y="533400"/>
            <a:ext cx="10363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9442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925345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3848160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025466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536544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41644249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4505958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652792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0317940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144489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5708917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31191133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589573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3261775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7513151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5224840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5622413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4068714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235412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5351544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41582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22486662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2981592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6FCBCB84-3CD0-42D3-8A4D-761CBCC0CF5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294173220"/>
      </p:ext>
    </p:extLst>
  </p:cSld>
  <p:clrMapOvr>
    <a:masterClrMapping/>
  </p:clrMapOvr>
  <p:transition spd="slow">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20812123-C8CB-4CBC-88BA-A6CF5C18AF2F}"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693489164"/>
      </p:ext>
    </p:extLst>
  </p:cSld>
  <p:clrMapOvr>
    <a:masterClrMapping/>
  </p:clrMapOvr>
  <p:transition spd="slow">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C762170F-D35A-4FA0-BA2D-658F12614AE4}"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330923776"/>
      </p:ext>
    </p:extLst>
  </p:cSld>
  <p:clrMapOvr>
    <a:masterClrMapping/>
  </p:clrMapOvr>
  <p:transition spd="slow">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551CD1A7-2E40-4F49-9D1E-7B24D2ABB56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780661797"/>
      </p:ext>
    </p:extLst>
  </p:cSld>
  <p:clrMapOvr>
    <a:masterClrMapping/>
  </p:clrMapOvr>
  <p:transition spd="slow">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eaLnBrk="0" hangingPunct="0"/>
            <a:fld id="{FFECFE22-81F8-4787-ABF8-05579511CE1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445569506"/>
      </p:ext>
    </p:extLst>
  </p:cSld>
  <p:clrMapOvr>
    <a:masterClrMapping/>
  </p:clrMapOvr>
  <p:transition spd="slow">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eaLnBrk="0" hangingPunct="0"/>
            <a:fld id="{5EA30D3D-085C-405A-8B2C-FDEA22FB37F7}"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579869045"/>
      </p:ext>
    </p:extLst>
  </p:cSld>
  <p:clrMapOvr>
    <a:masterClrMapping/>
  </p:clrMapOvr>
  <p:transition spd="slow">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eaLnBrk="0" hangingPunct="0"/>
            <a:fld id="{1A94A308-8E47-4790-BC25-1A8DD38A27CB}"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202673484"/>
      </p:ext>
    </p:extLst>
  </p:cSld>
  <p:clrMapOvr>
    <a:masterClrMapping/>
  </p:clrMapOvr>
  <p:transition spd="slow">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AD898862-E530-494C-B5D8-A819077D2302}"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540918921"/>
      </p:ext>
    </p:extLst>
  </p:cSld>
  <p:clrMapOvr>
    <a:masterClrMapping/>
  </p:clrMapOvr>
  <p:transition spd="slow">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B5BFB17B-1ECA-4071-B51B-6992B1949E8D}"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562557672"/>
      </p:ext>
    </p:extLst>
  </p:cSld>
  <p:clrMapOvr>
    <a:masterClrMapping/>
  </p:clrMapOvr>
  <p:transition spd="slow">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7796365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3ED160E6-9368-4AEF-A1A5-9B6FA0C2ED9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506297472"/>
      </p:ext>
    </p:extLst>
  </p:cSld>
  <p:clrMapOvr>
    <a:masterClrMapping/>
  </p:clrMapOvr>
  <p:transition spd="slow">
    <p:cu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DC2BB615-3121-40E0-9A63-154753F0A619}"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044746133"/>
      </p:ext>
    </p:extLst>
  </p:cSld>
  <p:clrMapOvr>
    <a:masterClrMapping/>
  </p:clrMapOvr>
  <p:transition spd="slow">
    <p:cu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AD6EEC7F-5018-47F5-9AA6-615CFBF4FAE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716867606"/>
      </p:ext>
    </p:extLst>
  </p:cSld>
  <p:clrMapOvr>
    <a:masterClrMapping/>
  </p:clrMapOvr>
  <p:transition spd="slow">
    <p:cu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9707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13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0665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4759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8410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6425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26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8412220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0404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1880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9343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1571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7D7D9B20-E06E-41F0-A1AD-28D3CA2FA4F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5821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033580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227741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805368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224618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23972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791989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281798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689049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816224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949435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450367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945518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332010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029503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531248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4155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3982020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34130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343067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945397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430953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278909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E47F6D-D108-419E-B178-CA4AFA2D3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714233"/>
      </p:ext>
    </p:extLst>
  </p:cSld>
  <p:clrMapOvr>
    <a:masterClrMapping/>
  </p:clrMapOvr>
  <p:transition spd="slow">
    <p:circl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D82031-086B-437D-9E2E-5D7F6CC0F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991613"/>
      </p:ext>
    </p:extLst>
  </p:cSld>
  <p:clrMapOvr>
    <a:masterClrMapping/>
  </p:clrMapOvr>
  <p:transition spd="slow">
    <p:circl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7D5E65-EF66-4B70-AC77-23F376B064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438008"/>
      </p:ext>
    </p:extLst>
  </p:cSld>
  <p:clrMapOvr>
    <a:masterClrMapping/>
  </p:clrMapOvr>
  <p:transition spd="slow">
    <p:circl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8AF5B9-CC26-41BD-8123-B73F9C52F4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2753836"/>
      </p:ext>
    </p:extLst>
  </p:cSld>
  <p:clrMapOvr>
    <a:masterClrMapping/>
  </p:clrMapOvr>
  <p:transition spd="slow">
    <p:circl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5910542-371D-4A4C-8DC4-86584BA5B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0705435"/>
      </p:ext>
    </p:extLst>
  </p:cSld>
  <p:clrMapOvr>
    <a:masterClrMapping/>
  </p:clrMapOvr>
  <p:transition spd="slow">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24049720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4CBFCE8-85A1-4CA8-887C-92CB233669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5622737"/>
      </p:ext>
    </p:extLst>
  </p:cSld>
  <p:clrMapOvr>
    <a:masterClrMapping/>
  </p:clrMapOvr>
  <p:transition spd="slow">
    <p:circl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A3F91E-897D-4A16-8C1C-0236C830BC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150919"/>
      </p:ext>
    </p:extLst>
  </p:cSld>
  <p:clrMapOvr>
    <a:masterClrMapping/>
  </p:clrMapOvr>
  <p:transition spd="slow">
    <p:circl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56633B-4BCB-463B-9BBC-F9A3DBA26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5765851"/>
      </p:ext>
    </p:extLst>
  </p:cSld>
  <p:clrMapOvr>
    <a:masterClrMapping/>
  </p:clrMapOvr>
  <p:transition spd="slow">
    <p:circl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B1B42B-23CF-415E-A4DD-B2D469C735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883082"/>
      </p:ext>
    </p:extLst>
  </p:cSld>
  <p:clrMapOvr>
    <a:masterClrMapping/>
  </p:clrMapOvr>
  <p:transition spd="slow">
    <p:circl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982627-9937-4FD3-833D-55E5F074E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800339"/>
      </p:ext>
    </p:extLst>
  </p:cSld>
  <p:clrMapOvr>
    <a:masterClrMapping/>
  </p:clrMapOvr>
  <p:transition spd="slow">
    <p:circl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0D5A92-798A-4706-AE11-FD8A726B77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239517"/>
      </p:ext>
    </p:extLst>
  </p:cSld>
  <p:clrMapOvr>
    <a:masterClrMapping/>
  </p:clrMapOvr>
  <p:transition spd="slow">
    <p:circl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6001134"/>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475336"/>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61618149"/>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02204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4538815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548956"/>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8724235"/>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055193"/>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5441776"/>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685278"/>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18838"/>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841804"/>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882453"/>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5566"/>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42556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4419667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313151"/>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903054"/>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17593"/>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7851151"/>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746192"/>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967642"/>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718979"/>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993700"/>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780544"/>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82963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189195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045707"/>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812160"/>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25042"/>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936731"/>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018398"/>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156226"/>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171453"/>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000567"/>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644325"/>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32362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41088870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7793668"/>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110092"/>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263627"/>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393368"/>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02534"/>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861853"/>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613273"/>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876619"/>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246353"/>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121645"/>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23805210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4275213"/>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8537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33815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8954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4791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67746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51341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07218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02764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9029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6657066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79134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7060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029388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940583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7597113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0338079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7998460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4995909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07571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478683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1519276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6732777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760056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6/25/2023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9351631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64428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368537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3726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41297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35756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680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4701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4528549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7927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59429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9888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44470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5384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63562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90821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2399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3970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905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461561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20849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32377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817982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778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9203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93901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16185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39451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8176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096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2494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5174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85772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78073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19529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61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2699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1434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2054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58888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438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899162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667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62970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20162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3854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7016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48796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435390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172559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64336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7375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567343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89590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97402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36840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48903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04890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76206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4063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134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735401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67386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90196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33629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093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7151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40165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72654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01990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55873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6174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3795920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0504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11365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87197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0139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38263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44402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40807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E7FC4E-6F33-43A6-A5AA-892E8E77DF3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449837128"/>
      </p:ext>
    </p:extLst>
  </p:cSld>
  <p:clrMapOvr>
    <a:masterClrMapping/>
  </p:clrMapOvr>
  <p:transition spd="slow" advTm="5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F981FB-A655-484F-9684-CA937ECA338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04007"/>
      </p:ext>
    </p:extLst>
  </p:cSld>
  <p:clrMapOvr>
    <a:masterClrMapping/>
  </p:clrMapOvr>
  <p:transition spd="slow" advTm="5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E19427-5915-4E8C-85E4-EC0D29702FBC}"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813997550"/>
      </p:ext>
    </p:extLst>
  </p:cSld>
  <p:clrMapOvr>
    <a:masterClrMapping/>
  </p:clrMapOvr>
  <p:transition spd="slow" advTm="5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4174667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E06233-4C49-4912-8207-1D81D8F5C8D0}"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259261126"/>
      </p:ext>
    </p:extLst>
  </p:cSld>
  <p:clrMapOvr>
    <a:masterClrMapping/>
  </p:clrMapOvr>
  <p:transition spd="slow" advTm="5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71BBA9-B679-4ABB-A80A-2B768971904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320519333"/>
      </p:ext>
    </p:extLst>
  </p:cSld>
  <p:clrMapOvr>
    <a:masterClrMapping/>
  </p:clrMapOvr>
  <p:transition spd="slow" advTm="5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C33D26A-5488-4C6C-8C03-59DAC9470CB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487247068"/>
      </p:ext>
    </p:extLst>
  </p:cSld>
  <p:clrMapOvr>
    <a:masterClrMapping/>
  </p:clrMapOvr>
  <p:transition spd="slow" advTm="500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EE2A06C-62AB-4BAD-A0EB-BF53CD49D63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61743178"/>
      </p:ext>
    </p:extLst>
  </p:cSld>
  <p:clrMapOvr>
    <a:masterClrMapping/>
  </p:clrMapOvr>
  <p:transition spd="slow" advTm="5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451444-FE27-4E92-B12C-350B1A33946D}"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090145807"/>
      </p:ext>
    </p:extLst>
  </p:cSld>
  <p:clrMapOvr>
    <a:masterClrMapping/>
  </p:clrMapOvr>
  <p:transition spd="slow" advTm="5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272677-AAA2-46C4-95FD-3C95F2AFCD8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56993571"/>
      </p:ext>
    </p:extLst>
  </p:cSld>
  <p:clrMapOvr>
    <a:masterClrMapping/>
  </p:clrMapOvr>
  <p:transition spd="slow" advTm="500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3F4464-6B32-4105-9789-687865E210A0}"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350765438"/>
      </p:ext>
    </p:extLst>
  </p:cSld>
  <p:clrMapOvr>
    <a:masterClrMapping/>
  </p:clrMapOvr>
  <p:transition spd="slow" advTm="500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0F76B9-A1CE-4027-A4A8-4967020C817A}"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309369386"/>
      </p:ext>
    </p:extLst>
  </p:cSld>
  <p:clrMapOvr>
    <a:masterClrMapping/>
  </p:clrMapOvr>
  <p:transition spd="slow" advTm="5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629AAD-4253-1F53-F811-1C94DC85E8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4ADAC0-5F63-2B85-0694-0E7E05A72A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0B5A98-3D93-4BB3-80BE-1DC262237A45}"/>
              </a:ext>
            </a:extLst>
          </p:cNvPr>
          <p:cNvSpPr>
            <a:spLocks noGrp="1" noChangeArrowheads="1"/>
          </p:cNvSpPr>
          <p:nvPr>
            <p:ph type="sldNum" sz="quarter" idx="12"/>
          </p:nvPr>
        </p:nvSpPr>
        <p:spPr>
          <a:ln/>
        </p:spPr>
        <p:txBody>
          <a:bodyPr/>
          <a:lstStyle>
            <a:lvl1pPr>
              <a:defRPr/>
            </a:lvl1pPr>
          </a:lstStyle>
          <a:p>
            <a:fld id="{6D00FA15-7965-4B41-B977-3A817400353B}" type="slidenum">
              <a:rPr lang="en-US" altLang="en-US"/>
              <a:pPr/>
              <a:t>‹#›</a:t>
            </a:fld>
            <a:endParaRPr lang="en-US" altLang="en-US"/>
          </a:p>
        </p:txBody>
      </p:sp>
    </p:spTree>
    <p:extLst>
      <p:ext uri="{BB962C8B-B14F-4D97-AF65-F5344CB8AC3E}">
        <p14:creationId xmlns:p14="http://schemas.microsoft.com/office/powerpoint/2010/main" val="2433901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3E7BC4-78D2-979C-BDBA-A0900B9562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9021FC-4A09-4134-1117-286FD28A40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4AF05D-34CD-44D6-1279-F606E4FF358A}"/>
              </a:ext>
            </a:extLst>
          </p:cNvPr>
          <p:cNvSpPr>
            <a:spLocks noGrp="1" noChangeArrowheads="1"/>
          </p:cNvSpPr>
          <p:nvPr>
            <p:ph type="sldNum" sz="quarter" idx="12"/>
          </p:nvPr>
        </p:nvSpPr>
        <p:spPr>
          <a:ln/>
        </p:spPr>
        <p:txBody>
          <a:bodyPr/>
          <a:lstStyle>
            <a:lvl1pPr>
              <a:defRPr/>
            </a:lvl1pPr>
          </a:lstStyle>
          <a:p>
            <a:fld id="{6411401E-F8B3-4DE9-A108-337925105823}" type="slidenum">
              <a:rPr lang="en-US" altLang="en-US"/>
              <a:pPr/>
              <a:t>‹#›</a:t>
            </a:fld>
            <a:endParaRPr lang="en-US" altLang="en-US"/>
          </a:p>
        </p:txBody>
      </p:sp>
    </p:spTree>
    <p:extLst>
      <p:ext uri="{BB962C8B-B14F-4D97-AF65-F5344CB8AC3E}">
        <p14:creationId xmlns:p14="http://schemas.microsoft.com/office/powerpoint/2010/main" val="1611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223805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110699-E336-40AC-2B40-6C9158FB05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FCEC59-CCAA-2C52-35E3-63A7FF31DC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9174B8-E26A-1B3A-4FF7-28234E8355D4}"/>
              </a:ext>
            </a:extLst>
          </p:cNvPr>
          <p:cNvSpPr>
            <a:spLocks noGrp="1" noChangeArrowheads="1"/>
          </p:cNvSpPr>
          <p:nvPr>
            <p:ph type="sldNum" sz="quarter" idx="12"/>
          </p:nvPr>
        </p:nvSpPr>
        <p:spPr>
          <a:ln/>
        </p:spPr>
        <p:txBody>
          <a:bodyPr/>
          <a:lstStyle>
            <a:lvl1pPr>
              <a:defRPr/>
            </a:lvl1pPr>
          </a:lstStyle>
          <a:p>
            <a:fld id="{912C4ECB-2F74-4CB3-860B-F52C655FF554}" type="slidenum">
              <a:rPr lang="en-US" altLang="en-US"/>
              <a:pPr/>
              <a:t>‹#›</a:t>
            </a:fld>
            <a:endParaRPr lang="en-US" altLang="en-US"/>
          </a:p>
        </p:txBody>
      </p:sp>
    </p:spTree>
    <p:extLst>
      <p:ext uri="{BB962C8B-B14F-4D97-AF65-F5344CB8AC3E}">
        <p14:creationId xmlns:p14="http://schemas.microsoft.com/office/powerpoint/2010/main" val="35726920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42FFAA-3115-E566-7ED8-E7A6CB675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680E7D-20E0-2F3A-D4FE-B9854BB07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A594C6-D712-9DA0-6AFC-7BED2347DB79}"/>
              </a:ext>
            </a:extLst>
          </p:cNvPr>
          <p:cNvSpPr>
            <a:spLocks noGrp="1" noChangeArrowheads="1"/>
          </p:cNvSpPr>
          <p:nvPr>
            <p:ph type="sldNum" sz="quarter" idx="12"/>
          </p:nvPr>
        </p:nvSpPr>
        <p:spPr>
          <a:ln/>
        </p:spPr>
        <p:txBody>
          <a:bodyPr/>
          <a:lstStyle>
            <a:lvl1pPr>
              <a:defRPr/>
            </a:lvl1pPr>
          </a:lstStyle>
          <a:p>
            <a:fld id="{39162F55-3CF6-4ADE-ADD5-A4007B7DA57B}" type="slidenum">
              <a:rPr lang="en-US" altLang="en-US"/>
              <a:pPr/>
              <a:t>‹#›</a:t>
            </a:fld>
            <a:endParaRPr lang="en-US" altLang="en-US"/>
          </a:p>
        </p:txBody>
      </p:sp>
    </p:spTree>
    <p:extLst>
      <p:ext uri="{BB962C8B-B14F-4D97-AF65-F5344CB8AC3E}">
        <p14:creationId xmlns:p14="http://schemas.microsoft.com/office/powerpoint/2010/main" val="1830538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E4BC49-7AFA-BA8F-F89F-9D12E8BEC51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2B01BE7-8B3F-F8DD-2F9C-B4CAC90FC3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770611-FA84-5B05-D5F8-B35DB353BD31}"/>
              </a:ext>
            </a:extLst>
          </p:cNvPr>
          <p:cNvSpPr>
            <a:spLocks noGrp="1" noChangeArrowheads="1"/>
          </p:cNvSpPr>
          <p:nvPr>
            <p:ph type="sldNum" sz="quarter" idx="12"/>
          </p:nvPr>
        </p:nvSpPr>
        <p:spPr>
          <a:ln/>
        </p:spPr>
        <p:txBody>
          <a:bodyPr/>
          <a:lstStyle>
            <a:lvl1pPr>
              <a:defRPr/>
            </a:lvl1pPr>
          </a:lstStyle>
          <a:p>
            <a:fld id="{38E41201-CF1A-41B1-8276-C5AEAAB8C03A}" type="slidenum">
              <a:rPr lang="en-US" altLang="en-US"/>
              <a:pPr/>
              <a:t>‹#›</a:t>
            </a:fld>
            <a:endParaRPr lang="en-US" altLang="en-US"/>
          </a:p>
        </p:txBody>
      </p:sp>
    </p:spTree>
    <p:extLst>
      <p:ext uri="{BB962C8B-B14F-4D97-AF65-F5344CB8AC3E}">
        <p14:creationId xmlns:p14="http://schemas.microsoft.com/office/powerpoint/2010/main" val="35603729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671054-5322-D7CC-D3B2-4E476B8541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49D557-F6E0-5506-DAB0-11DCDA27D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CC53DC-E6FC-69CB-F5B3-E0C2B48593AD}"/>
              </a:ext>
            </a:extLst>
          </p:cNvPr>
          <p:cNvSpPr>
            <a:spLocks noGrp="1" noChangeArrowheads="1"/>
          </p:cNvSpPr>
          <p:nvPr>
            <p:ph type="sldNum" sz="quarter" idx="12"/>
          </p:nvPr>
        </p:nvSpPr>
        <p:spPr>
          <a:ln/>
        </p:spPr>
        <p:txBody>
          <a:bodyPr/>
          <a:lstStyle>
            <a:lvl1pPr>
              <a:defRPr/>
            </a:lvl1pPr>
          </a:lstStyle>
          <a:p>
            <a:fld id="{45B080FD-3B9C-49FE-B658-9733BB9A404B}" type="slidenum">
              <a:rPr lang="en-US" altLang="en-US"/>
              <a:pPr/>
              <a:t>‹#›</a:t>
            </a:fld>
            <a:endParaRPr lang="en-US" altLang="en-US"/>
          </a:p>
        </p:txBody>
      </p:sp>
    </p:spTree>
    <p:extLst>
      <p:ext uri="{BB962C8B-B14F-4D97-AF65-F5344CB8AC3E}">
        <p14:creationId xmlns:p14="http://schemas.microsoft.com/office/powerpoint/2010/main" val="896970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68060B-6104-B243-74F2-A668840A7D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E8585AF-2DC9-05AD-BD6B-B0594DA86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2E665B-B03E-9682-668E-27E12D87EED3}"/>
              </a:ext>
            </a:extLst>
          </p:cNvPr>
          <p:cNvSpPr>
            <a:spLocks noGrp="1" noChangeArrowheads="1"/>
          </p:cNvSpPr>
          <p:nvPr>
            <p:ph type="sldNum" sz="quarter" idx="12"/>
          </p:nvPr>
        </p:nvSpPr>
        <p:spPr>
          <a:ln/>
        </p:spPr>
        <p:txBody>
          <a:bodyPr/>
          <a:lstStyle>
            <a:lvl1pPr>
              <a:defRPr/>
            </a:lvl1pPr>
          </a:lstStyle>
          <a:p>
            <a:fld id="{D0D77405-623F-4DD6-AD88-0058220F8FEB}" type="slidenum">
              <a:rPr lang="en-US" altLang="en-US"/>
              <a:pPr/>
              <a:t>‹#›</a:t>
            </a:fld>
            <a:endParaRPr lang="en-US" altLang="en-US"/>
          </a:p>
        </p:txBody>
      </p:sp>
    </p:spTree>
    <p:extLst>
      <p:ext uri="{BB962C8B-B14F-4D97-AF65-F5344CB8AC3E}">
        <p14:creationId xmlns:p14="http://schemas.microsoft.com/office/powerpoint/2010/main" val="1974476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58ACD8-2925-46B3-7407-D54C6E1D87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F2CEC1-A238-1536-2CC3-8C3695771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843100-B298-79F7-7E3B-5C0DA70B6782}"/>
              </a:ext>
            </a:extLst>
          </p:cNvPr>
          <p:cNvSpPr>
            <a:spLocks noGrp="1" noChangeArrowheads="1"/>
          </p:cNvSpPr>
          <p:nvPr>
            <p:ph type="sldNum" sz="quarter" idx="12"/>
          </p:nvPr>
        </p:nvSpPr>
        <p:spPr>
          <a:ln/>
        </p:spPr>
        <p:txBody>
          <a:bodyPr/>
          <a:lstStyle>
            <a:lvl1pPr>
              <a:defRPr/>
            </a:lvl1pPr>
          </a:lstStyle>
          <a:p>
            <a:fld id="{48A53334-C51F-4306-94DC-2B7E4B3E3932}" type="slidenum">
              <a:rPr lang="en-US" altLang="en-US"/>
              <a:pPr/>
              <a:t>‹#›</a:t>
            </a:fld>
            <a:endParaRPr lang="en-US" altLang="en-US"/>
          </a:p>
        </p:txBody>
      </p:sp>
    </p:spTree>
    <p:extLst>
      <p:ext uri="{BB962C8B-B14F-4D97-AF65-F5344CB8AC3E}">
        <p14:creationId xmlns:p14="http://schemas.microsoft.com/office/powerpoint/2010/main" val="79131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88F731-C705-B9F4-59B0-F014472722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A41B2A-A20A-3A9B-9366-F709C29AC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1BD8AE-2F3B-95E8-DF60-B500589FF88B}"/>
              </a:ext>
            </a:extLst>
          </p:cNvPr>
          <p:cNvSpPr>
            <a:spLocks noGrp="1" noChangeArrowheads="1"/>
          </p:cNvSpPr>
          <p:nvPr>
            <p:ph type="sldNum" sz="quarter" idx="12"/>
          </p:nvPr>
        </p:nvSpPr>
        <p:spPr>
          <a:ln/>
        </p:spPr>
        <p:txBody>
          <a:bodyPr/>
          <a:lstStyle>
            <a:lvl1pPr>
              <a:defRPr/>
            </a:lvl1pPr>
          </a:lstStyle>
          <a:p>
            <a:fld id="{D33FCEF2-03DD-4665-81AA-16FF4ACE0A02}" type="slidenum">
              <a:rPr lang="en-US" altLang="en-US"/>
              <a:pPr/>
              <a:t>‹#›</a:t>
            </a:fld>
            <a:endParaRPr lang="en-US" altLang="en-US"/>
          </a:p>
        </p:txBody>
      </p:sp>
    </p:spTree>
    <p:extLst>
      <p:ext uri="{BB962C8B-B14F-4D97-AF65-F5344CB8AC3E}">
        <p14:creationId xmlns:p14="http://schemas.microsoft.com/office/powerpoint/2010/main" val="2780054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F8EED-360C-6B9B-0B6A-43BC9490B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2759AE-E216-C081-856E-9DDE9A1094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6416C9-7C38-3E84-CBC0-B52C5869CEE6}"/>
              </a:ext>
            </a:extLst>
          </p:cNvPr>
          <p:cNvSpPr>
            <a:spLocks noGrp="1" noChangeArrowheads="1"/>
          </p:cNvSpPr>
          <p:nvPr>
            <p:ph type="sldNum" sz="quarter" idx="12"/>
          </p:nvPr>
        </p:nvSpPr>
        <p:spPr>
          <a:ln/>
        </p:spPr>
        <p:txBody>
          <a:bodyPr/>
          <a:lstStyle>
            <a:lvl1pPr>
              <a:defRPr/>
            </a:lvl1pPr>
          </a:lstStyle>
          <a:p>
            <a:fld id="{1F821EDD-999F-40B7-AC14-37E2CA0B4048}" type="slidenum">
              <a:rPr lang="en-US" altLang="en-US"/>
              <a:pPr/>
              <a:t>‹#›</a:t>
            </a:fld>
            <a:endParaRPr lang="en-US" altLang="en-US"/>
          </a:p>
        </p:txBody>
      </p:sp>
    </p:spTree>
    <p:extLst>
      <p:ext uri="{BB962C8B-B14F-4D97-AF65-F5344CB8AC3E}">
        <p14:creationId xmlns:p14="http://schemas.microsoft.com/office/powerpoint/2010/main" val="3035335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A1EE96-DF3D-2C7C-9CF9-AD34BDD01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AD7D31-DD73-A2E2-19AB-EF5B32EB4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7ED086-6E67-CFFF-5378-B23F136FD52C}"/>
              </a:ext>
            </a:extLst>
          </p:cNvPr>
          <p:cNvSpPr>
            <a:spLocks noGrp="1" noChangeArrowheads="1"/>
          </p:cNvSpPr>
          <p:nvPr>
            <p:ph type="sldNum" sz="quarter" idx="12"/>
          </p:nvPr>
        </p:nvSpPr>
        <p:spPr>
          <a:ln/>
        </p:spPr>
        <p:txBody>
          <a:bodyPr/>
          <a:lstStyle>
            <a:lvl1pPr>
              <a:defRPr/>
            </a:lvl1pPr>
          </a:lstStyle>
          <a:p>
            <a:fld id="{A5F937F4-210F-4446-B343-CBA3FA64AEF1}" type="slidenum">
              <a:rPr lang="en-US" altLang="en-US"/>
              <a:pPr/>
              <a:t>‹#›</a:t>
            </a:fld>
            <a:endParaRPr lang="en-US" altLang="en-US"/>
          </a:p>
        </p:txBody>
      </p:sp>
    </p:spTree>
    <p:extLst>
      <p:ext uri="{BB962C8B-B14F-4D97-AF65-F5344CB8AC3E}">
        <p14:creationId xmlns:p14="http://schemas.microsoft.com/office/powerpoint/2010/main" val="1526237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4D228A0-FB72-8EA3-0799-B813110F57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D4FC0E-B0F1-C0A8-8FE1-BE5DBFED01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0097EC-D6A0-BD7F-3752-2ED2508FA7ED}"/>
              </a:ext>
            </a:extLst>
          </p:cNvPr>
          <p:cNvSpPr>
            <a:spLocks noGrp="1" noChangeArrowheads="1"/>
          </p:cNvSpPr>
          <p:nvPr>
            <p:ph type="sldNum" sz="quarter" idx="12"/>
          </p:nvPr>
        </p:nvSpPr>
        <p:spPr>
          <a:ln/>
        </p:spPr>
        <p:txBody>
          <a:bodyPr/>
          <a:lstStyle>
            <a:lvl1pPr>
              <a:defRPr/>
            </a:lvl1pPr>
          </a:lstStyle>
          <a:p>
            <a:fld id="{C4A9F218-4063-4B74-BCC0-1086017BA63C}" type="slidenum">
              <a:rPr lang="en-US" altLang="en-US"/>
              <a:pPr/>
              <a:t>‹#›</a:t>
            </a:fld>
            <a:endParaRPr lang="en-US" altLang="en-US"/>
          </a:p>
        </p:txBody>
      </p:sp>
    </p:spTree>
    <p:extLst>
      <p:ext uri="{BB962C8B-B14F-4D97-AF65-F5344CB8AC3E}">
        <p14:creationId xmlns:p14="http://schemas.microsoft.com/office/powerpoint/2010/main" val="3087940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2406944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28C9DB-3B76-A87B-70C7-2C1E751EB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2D381C-B814-D85F-FDE5-06436EFAA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64E549-7B4F-8CF8-848A-C37065473862}"/>
              </a:ext>
            </a:extLst>
          </p:cNvPr>
          <p:cNvSpPr>
            <a:spLocks noGrp="1" noChangeArrowheads="1"/>
          </p:cNvSpPr>
          <p:nvPr>
            <p:ph type="sldNum" sz="quarter" idx="12"/>
          </p:nvPr>
        </p:nvSpPr>
        <p:spPr>
          <a:ln/>
        </p:spPr>
        <p:txBody>
          <a:bodyPr/>
          <a:lstStyle>
            <a:lvl1pPr>
              <a:defRPr/>
            </a:lvl1pPr>
          </a:lstStyle>
          <a:p>
            <a:fld id="{34A09AB7-0AD8-4873-8E2A-0E45F5937745}" type="slidenum">
              <a:rPr lang="en-US" altLang="en-US"/>
              <a:pPr/>
              <a:t>‹#›</a:t>
            </a:fld>
            <a:endParaRPr lang="en-US" altLang="en-US"/>
          </a:p>
        </p:txBody>
      </p:sp>
    </p:spTree>
    <p:extLst>
      <p:ext uri="{BB962C8B-B14F-4D97-AF65-F5344CB8AC3E}">
        <p14:creationId xmlns:p14="http://schemas.microsoft.com/office/powerpoint/2010/main" val="1698492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F83AB6-AB65-3D5B-8E02-60BD123A7A1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B6EF605-F92D-CE37-2CA1-2E8CAEF5D9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0B30B5C-620A-1569-70B1-3AEE0C0BE309}"/>
              </a:ext>
            </a:extLst>
          </p:cNvPr>
          <p:cNvSpPr>
            <a:spLocks noGrp="1" noChangeArrowheads="1"/>
          </p:cNvSpPr>
          <p:nvPr>
            <p:ph type="sldNum" sz="quarter" idx="12"/>
          </p:nvPr>
        </p:nvSpPr>
        <p:spPr>
          <a:ln/>
        </p:spPr>
        <p:txBody>
          <a:bodyPr/>
          <a:lstStyle>
            <a:lvl1pPr>
              <a:defRPr/>
            </a:lvl1pPr>
          </a:lstStyle>
          <a:p>
            <a:fld id="{DA4A783D-8590-45FD-B530-4B71108A2938}" type="slidenum">
              <a:rPr lang="en-US" altLang="en-US"/>
              <a:pPr/>
              <a:t>‹#›</a:t>
            </a:fld>
            <a:endParaRPr lang="en-US" altLang="en-US"/>
          </a:p>
        </p:txBody>
      </p:sp>
    </p:spTree>
    <p:extLst>
      <p:ext uri="{BB962C8B-B14F-4D97-AF65-F5344CB8AC3E}">
        <p14:creationId xmlns:p14="http://schemas.microsoft.com/office/powerpoint/2010/main" val="781387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93CFE2A-D9BE-FFC5-CFD6-D820AA129F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7A58C8-14CD-6F09-A216-55CFA5288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6D358-64F3-559C-4B0F-B42CE1FFDE3D}"/>
              </a:ext>
            </a:extLst>
          </p:cNvPr>
          <p:cNvSpPr>
            <a:spLocks noGrp="1" noChangeArrowheads="1"/>
          </p:cNvSpPr>
          <p:nvPr>
            <p:ph type="sldNum" sz="quarter" idx="12"/>
          </p:nvPr>
        </p:nvSpPr>
        <p:spPr>
          <a:ln/>
        </p:spPr>
        <p:txBody>
          <a:bodyPr/>
          <a:lstStyle>
            <a:lvl1pPr>
              <a:defRPr/>
            </a:lvl1pPr>
          </a:lstStyle>
          <a:p>
            <a:fld id="{E398CD89-854C-43C3-9017-139B5077B900}" type="slidenum">
              <a:rPr lang="en-US" altLang="en-US"/>
              <a:pPr/>
              <a:t>‹#›</a:t>
            </a:fld>
            <a:endParaRPr lang="en-US" altLang="en-US"/>
          </a:p>
        </p:txBody>
      </p:sp>
    </p:spTree>
    <p:extLst>
      <p:ext uri="{BB962C8B-B14F-4D97-AF65-F5344CB8AC3E}">
        <p14:creationId xmlns:p14="http://schemas.microsoft.com/office/powerpoint/2010/main" val="2226421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F2A1B9-BC2C-20C1-2294-FA7379E11E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387465-79D4-6771-DDEB-7E889422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7DA087-8166-2DF7-DE60-DB580B8424CF}"/>
              </a:ext>
            </a:extLst>
          </p:cNvPr>
          <p:cNvSpPr>
            <a:spLocks noGrp="1" noChangeArrowheads="1"/>
          </p:cNvSpPr>
          <p:nvPr>
            <p:ph type="sldNum" sz="quarter" idx="12"/>
          </p:nvPr>
        </p:nvSpPr>
        <p:spPr>
          <a:ln/>
        </p:spPr>
        <p:txBody>
          <a:bodyPr/>
          <a:lstStyle>
            <a:lvl1pPr>
              <a:defRPr/>
            </a:lvl1pPr>
          </a:lstStyle>
          <a:p>
            <a:fld id="{1F9173CA-779A-412D-85A3-43B205602EFD}" type="slidenum">
              <a:rPr lang="en-US" altLang="en-US"/>
              <a:pPr/>
              <a:t>‹#›</a:t>
            </a:fld>
            <a:endParaRPr lang="en-US" altLang="en-US"/>
          </a:p>
        </p:txBody>
      </p:sp>
    </p:spTree>
    <p:extLst>
      <p:ext uri="{BB962C8B-B14F-4D97-AF65-F5344CB8AC3E}">
        <p14:creationId xmlns:p14="http://schemas.microsoft.com/office/powerpoint/2010/main" val="3179104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8C06DE2-71C0-5F57-8C9F-7F5C1ADDC4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220577-C426-90F7-69FE-6C3D70E3C6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90E5AC1-3B79-69BE-6B69-2940F8FEB06B}"/>
              </a:ext>
            </a:extLst>
          </p:cNvPr>
          <p:cNvSpPr>
            <a:spLocks noGrp="1" noChangeArrowheads="1"/>
          </p:cNvSpPr>
          <p:nvPr>
            <p:ph type="sldNum" sz="quarter" idx="12"/>
          </p:nvPr>
        </p:nvSpPr>
        <p:spPr>
          <a:ln/>
        </p:spPr>
        <p:txBody>
          <a:bodyPr/>
          <a:lstStyle>
            <a:lvl1pPr>
              <a:defRPr/>
            </a:lvl1pPr>
          </a:lstStyle>
          <a:p>
            <a:fld id="{05BCECA6-F485-4EB0-ABDC-B785AF1BF0D3}" type="slidenum">
              <a:rPr lang="en-US" altLang="en-US"/>
              <a:pPr/>
              <a:t>‹#›</a:t>
            </a:fld>
            <a:endParaRPr lang="en-US" altLang="en-US"/>
          </a:p>
        </p:txBody>
      </p:sp>
    </p:spTree>
    <p:extLst>
      <p:ext uri="{BB962C8B-B14F-4D97-AF65-F5344CB8AC3E}">
        <p14:creationId xmlns:p14="http://schemas.microsoft.com/office/powerpoint/2010/main" val="1712720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F8A107-705D-B5F8-4328-4A95A61CC9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32F653-9C40-FC98-B518-2DA6B19E5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CAEDC1-3969-8FE0-9F0E-B20E82D334CD}"/>
              </a:ext>
            </a:extLst>
          </p:cNvPr>
          <p:cNvSpPr>
            <a:spLocks noGrp="1" noChangeArrowheads="1"/>
          </p:cNvSpPr>
          <p:nvPr>
            <p:ph type="sldNum" sz="quarter" idx="12"/>
          </p:nvPr>
        </p:nvSpPr>
        <p:spPr>
          <a:ln/>
        </p:spPr>
        <p:txBody>
          <a:bodyPr/>
          <a:lstStyle>
            <a:lvl1pPr>
              <a:defRPr/>
            </a:lvl1pPr>
          </a:lstStyle>
          <a:p>
            <a:fld id="{95CF2023-C655-4A1C-AF38-3D401481C38A}" type="slidenum">
              <a:rPr lang="en-US" altLang="en-US"/>
              <a:pPr/>
              <a:t>‹#›</a:t>
            </a:fld>
            <a:endParaRPr lang="en-US" altLang="en-US"/>
          </a:p>
        </p:txBody>
      </p:sp>
    </p:spTree>
    <p:extLst>
      <p:ext uri="{BB962C8B-B14F-4D97-AF65-F5344CB8AC3E}">
        <p14:creationId xmlns:p14="http://schemas.microsoft.com/office/powerpoint/2010/main" val="5228292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16B0AC-7AF1-4730-D8A3-7708AD46D9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6C62DF-66AE-F520-E2D1-2F67EB394B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9CA0EF-A5C3-8A18-3B2B-0704A3402EEA}"/>
              </a:ext>
            </a:extLst>
          </p:cNvPr>
          <p:cNvSpPr>
            <a:spLocks noGrp="1" noChangeArrowheads="1"/>
          </p:cNvSpPr>
          <p:nvPr>
            <p:ph type="sldNum" sz="quarter" idx="12"/>
          </p:nvPr>
        </p:nvSpPr>
        <p:spPr>
          <a:ln/>
        </p:spPr>
        <p:txBody>
          <a:bodyPr/>
          <a:lstStyle>
            <a:lvl1pPr>
              <a:defRPr/>
            </a:lvl1pPr>
          </a:lstStyle>
          <a:p>
            <a:fld id="{7D773DC3-C20E-464F-92EA-5538D380DAB7}" type="slidenum">
              <a:rPr lang="en-US" altLang="en-US"/>
              <a:pPr/>
              <a:t>‹#›</a:t>
            </a:fld>
            <a:endParaRPr lang="en-US" altLang="en-US"/>
          </a:p>
        </p:txBody>
      </p:sp>
    </p:spTree>
    <p:extLst>
      <p:ext uri="{BB962C8B-B14F-4D97-AF65-F5344CB8AC3E}">
        <p14:creationId xmlns:p14="http://schemas.microsoft.com/office/powerpoint/2010/main" val="1132201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79A967-25FC-7650-C6D9-0A6BF543FE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614BDC-117B-E99E-ADC8-40BCF8E5A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7A64FF-80A3-82FA-BBB4-266CB5C5988B}"/>
              </a:ext>
            </a:extLst>
          </p:cNvPr>
          <p:cNvSpPr>
            <a:spLocks noGrp="1" noChangeArrowheads="1"/>
          </p:cNvSpPr>
          <p:nvPr>
            <p:ph type="sldNum" sz="quarter" idx="12"/>
          </p:nvPr>
        </p:nvSpPr>
        <p:spPr>
          <a:ln/>
        </p:spPr>
        <p:txBody>
          <a:bodyPr/>
          <a:lstStyle>
            <a:lvl1pPr>
              <a:defRPr/>
            </a:lvl1pPr>
          </a:lstStyle>
          <a:p>
            <a:fld id="{FEF1F675-2FD2-40EF-9108-5DB797083F82}" type="slidenum">
              <a:rPr lang="en-US" altLang="en-US"/>
              <a:pPr/>
              <a:t>‹#›</a:t>
            </a:fld>
            <a:endParaRPr lang="en-US" altLang="en-US"/>
          </a:p>
        </p:txBody>
      </p:sp>
    </p:spTree>
    <p:extLst>
      <p:ext uri="{BB962C8B-B14F-4D97-AF65-F5344CB8AC3E}">
        <p14:creationId xmlns:p14="http://schemas.microsoft.com/office/powerpoint/2010/main" val="8073792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a:extLst>
              <a:ext uri="{FF2B5EF4-FFF2-40B4-BE49-F238E27FC236}">
                <a16:creationId xmlns:a16="http://schemas.microsoft.com/office/drawing/2014/main" id="{89C18180-6CFE-9772-B25B-430DCAE0682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8F3D61CF-36AD-0A16-F34A-CC0DF5003D1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F73EDDF-000A-B681-D27E-A8D89497FCB4}"/>
              </a:ext>
            </a:extLst>
          </p:cNvPr>
          <p:cNvSpPr>
            <a:spLocks noGrp="1" noChangeArrowheads="1"/>
          </p:cNvSpPr>
          <p:nvPr>
            <p:ph type="sldNum" sz="quarter" idx="12"/>
          </p:nvPr>
        </p:nvSpPr>
        <p:spPr>
          <a:ln/>
        </p:spPr>
        <p:txBody>
          <a:bodyPr/>
          <a:lstStyle>
            <a:lvl1pPr>
              <a:defRPr/>
            </a:lvl1pPr>
          </a:lstStyle>
          <a:p>
            <a:fld id="{E0DCBC17-027D-461C-B64D-D27CFA8AB1AB}" type="slidenum">
              <a:rPr lang="en-GB" altLang="en-US"/>
              <a:pPr/>
              <a:t>‹#›</a:t>
            </a:fld>
            <a:endParaRPr lang="en-GB" altLang="en-US"/>
          </a:p>
        </p:txBody>
      </p:sp>
    </p:spTree>
    <p:extLst>
      <p:ext uri="{BB962C8B-B14F-4D97-AF65-F5344CB8AC3E}">
        <p14:creationId xmlns:p14="http://schemas.microsoft.com/office/powerpoint/2010/main" val="14909631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D01D0D4D-6F0D-9312-3A0A-D1307FD58F2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296631C-D8E5-F7C5-6C5F-82D240CF25D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3A509D6-08CF-F836-AC48-732A5083A4ED}"/>
              </a:ext>
            </a:extLst>
          </p:cNvPr>
          <p:cNvSpPr>
            <a:spLocks noGrp="1" noChangeArrowheads="1"/>
          </p:cNvSpPr>
          <p:nvPr>
            <p:ph type="sldNum" sz="quarter" idx="12"/>
          </p:nvPr>
        </p:nvSpPr>
        <p:spPr>
          <a:ln/>
        </p:spPr>
        <p:txBody>
          <a:bodyPr/>
          <a:lstStyle>
            <a:lvl1pPr>
              <a:defRPr/>
            </a:lvl1pPr>
          </a:lstStyle>
          <a:p>
            <a:fld id="{1B2EE90A-BA04-4960-92C9-F65914AFDF7E}" type="slidenum">
              <a:rPr lang="en-GB" altLang="en-US"/>
              <a:pPr/>
              <a:t>‹#›</a:t>
            </a:fld>
            <a:endParaRPr lang="en-GB" altLang="en-US"/>
          </a:p>
        </p:txBody>
      </p:sp>
    </p:spTree>
    <p:extLst>
      <p:ext uri="{BB962C8B-B14F-4D97-AF65-F5344CB8AC3E}">
        <p14:creationId xmlns:p14="http://schemas.microsoft.com/office/powerpoint/2010/main" val="150725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4711191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46C7A8-BC19-9630-D0A5-500C97F9090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234C0E8-1382-1F28-C544-660E23D7C6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DFE2367-814D-C9A3-50FA-80C8447319B8}"/>
              </a:ext>
            </a:extLst>
          </p:cNvPr>
          <p:cNvSpPr>
            <a:spLocks noGrp="1" noChangeArrowheads="1"/>
          </p:cNvSpPr>
          <p:nvPr>
            <p:ph type="sldNum" sz="quarter" idx="12"/>
          </p:nvPr>
        </p:nvSpPr>
        <p:spPr>
          <a:ln/>
        </p:spPr>
        <p:txBody>
          <a:bodyPr/>
          <a:lstStyle>
            <a:lvl1pPr>
              <a:defRPr/>
            </a:lvl1pPr>
          </a:lstStyle>
          <a:p>
            <a:fld id="{845B8062-11D2-4F00-B6F0-B64563BE25D2}" type="slidenum">
              <a:rPr lang="en-GB" altLang="en-US"/>
              <a:pPr/>
              <a:t>‹#›</a:t>
            </a:fld>
            <a:endParaRPr lang="en-GB" altLang="en-US"/>
          </a:p>
        </p:txBody>
      </p:sp>
    </p:spTree>
    <p:extLst>
      <p:ext uri="{BB962C8B-B14F-4D97-AF65-F5344CB8AC3E}">
        <p14:creationId xmlns:p14="http://schemas.microsoft.com/office/powerpoint/2010/main" val="8024800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9B7DCC11-AAED-BD38-1C7F-9A91CF823EC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60F0EC7-024A-EE1C-50AE-857605EACA1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741CFBA-32BD-00DB-C9C4-FAA6BC39ED48}"/>
              </a:ext>
            </a:extLst>
          </p:cNvPr>
          <p:cNvSpPr>
            <a:spLocks noGrp="1" noChangeArrowheads="1"/>
          </p:cNvSpPr>
          <p:nvPr>
            <p:ph type="sldNum" sz="quarter" idx="12"/>
          </p:nvPr>
        </p:nvSpPr>
        <p:spPr>
          <a:ln/>
        </p:spPr>
        <p:txBody>
          <a:bodyPr/>
          <a:lstStyle>
            <a:lvl1pPr>
              <a:defRPr/>
            </a:lvl1pPr>
          </a:lstStyle>
          <a:p>
            <a:fld id="{F15FEA48-90D9-49A2-B0A6-64EC932BF954}" type="slidenum">
              <a:rPr lang="en-GB" altLang="en-US"/>
              <a:pPr/>
              <a:t>‹#›</a:t>
            </a:fld>
            <a:endParaRPr lang="en-GB" altLang="en-US"/>
          </a:p>
        </p:txBody>
      </p:sp>
    </p:spTree>
    <p:extLst>
      <p:ext uri="{BB962C8B-B14F-4D97-AF65-F5344CB8AC3E}">
        <p14:creationId xmlns:p14="http://schemas.microsoft.com/office/powerpoint/2010/main" val="1008071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BFD24C95-A93D-D35F-A4F9-AFD1F384185E}"/>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15D67558-74D9-D9A2-ABBA-0DCB9A08724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B9C2E65F-FADA-D84A-B41B-18F3EA86FC5B}"/>
              </a:ext>
            </a:extLst>
          </p:cNvPr>
          <p:cNvSpPr>
            <a:spLocks noGrp="1" noChangeArrowheads="1"/>
          </p:cNvSpPr>
          <p:nvPr>
            <p:ph type="sldNum" sz="quarter" idx="12"/>
          </p:nvPr>
        </p:nvSpPr>
        <p:spPr>
          <a:ln/>
        </p:spPr>
        <p:txBody>
          <a:bodyPr/>
          <a:lstStyle>
            <a:lvl1pPr>
              <a:defRPr/>
            </a:lvl1pPr>
          </a:lstStyle>
          <a:p>
            <a:fld id="{47CA0D76-3147-4934-9975-E77F1879E707}" type="slidenum">
              <a:rPr lang="en-GB" altLang="en-US"/>
              <a:pPr/>
              <a:t>‹#›</a:t>
            </a:fld>
            <a:endParaRPr lang="en-GB" altLang="en-US"/>
          </a:p>
        </p:txBody>
      </p:sp>
    </p:spTree>
    <p:extLst>
      <p:ext uri="{BB962C8B-B14F-4D97-AF65-F5344CB8AC3E}">
        <p14:creationId xmlns:p14="http://schemas.microsoft.com/office/powerpoint/2010/main" val="408388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C4B6D162-E901-0ADE-BE84-73B823133B9E}"/>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A6FD90F6-0DFD-311D-1C8F-06357F7D4E2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C5F37D9-8BEC-0B13-A2C4-154EB107FAEE}"/>
              </a:ext>
            </a:extLst>
          </p:cNvPr>
          <p:cNvSpPr>
            <a:spLocks noGrp="1" noChangeArrowheads="1"/>
          </p:cNvSpPr>
          <p:nvPr>
            <p:ph type="sldNum" sz="quarter" idx="12"/>
          </p:nvPr>
        </p:nvSpPr>
        <p:spPr>
          <a:ln/>
        </p:spPr>
        <p:txBody>
          <a:bodyPr/>
          <a:lstStyle>
            <a:lvl1pPr>
              <a:defRPr/>
            </a:lvl1pPr>
          </a:lstStyle>
          <a:p>
            <a:fld id="{E3CC5B64-8604-434E-9FCE-F64B8802A435}" type="slidenum">
              <a:rPr lang="en-GB" altLang="en-US"/>
              <a:pPr/>
              <a:t>‹#›</a:t>
            </a:fld>
            <a:endParaRPr lang="en-GB" altLang="en-US"/>
          </a:p>
        </p:txBody>
      </p:sp>
    </p:spTree>
    <p:extLst>
      <p:ext uri="{BB962C8B-B14F-4D97-AF65-F5344CB8AC3E}">
        <p14:creationId xmlns:p14="http://schemas.microsoft.com/office/powerpoint/2010/main" val="2363268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524AD-F8E2-223C-16FF-40C2D9D2E93B}"/>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25A07573-339E-5647-8B84-773EFEEB5BE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B0C4D134-E48B-EAD9-4BA1-9D9D10EA408C}"/>
              </a:ext>
            </a:extLst>
          </p:cNvPr>
          <p:cNvSpPr>
            <a:spLocks noGrp="1" noChangeArrowheads="1"/>
          </p:cNvSpPr>
          <p:nvPr>
            <p:ph type="sldNum" sz="quarter" idx="12"/>
          </p:nvPr>
        </p:nvSpPr>
        <p:spPr>
          <a:ln/>
        </p:spPr>
        <p:txBody>
          <a:bodyPr/>
          <a:lstStyle>
            <a:lvl1pPr>
              <a:defRPr/>
            </a:lvl1pPr>
          </a:lstStyle>
          <a:p>
            <a:fld id="{39B1197F-9582-40AD-BA64-F00C43E0071B}" type="slidenum">
              <a:rPr lang="en-GB" altLang="en-US"/>
              <a:pPr/>
              <a:t>‹#›</a:t>
            </a:fld>
            <a:endParaRPr lang="en-GB" altLang="en-US"/>
          </a:p>
        </p:txBody>
      </p:sp>
    </p:spTree>
    <p:extLst>
      <p:ext uri="{BB962C8B-B14F-4D97-AF65-F5344CB8AC3E}">
        <p14:creationId xmlns:p14="http://schemas.microsoft.com/office/powerpoint/2010/main" val="112471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0531D8-BB65-E3CD-6005-C73DC260DCE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1325597-3891-0BA2-C0C2-1884BA29D9A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4A54760-830D-8B0A-0F9A-E1C8FE03CA3E}"/>
              </a:ext>
            </a:extLst>
          </p:cNvPr>
          <p:cNvSpPr>
            <a:spLocks noGrp="1" noChangeArrowheads="1"/>
          </p:cNvSpPr>
          <p:nvPr>
            <p:ph type="sldNum" sz="quarter" idx="12"/>
          </p:nvPr>
        </p:nvSpPr>
        <p:spPr>
          <a:ln/>
        </p:spPr>
        <p:txBody>
          <a:bodyPr/>
          <a:lstStyle>
            <a:lvl1pPr>
              <a:defRPr/>
            </a:lvl1pPr>
          </a:lstStyle>
          <a:p>
            <a:fld id="{66954B20-E33F-414F-BB92-70B9B08D639B}" type="slidenum">
              <a:rPr lang="en-GB" altLang="en-US"/>
              <a:pPr/>
              <a:t>‹#›</a:t>
            </a:fld>
            <a:endParaRPr lang="en-GB" altLang="en-US"/>
          </a:p>
        </p:txBody>
      </p:sp>
    </p:spTree>
    <p:extLst>
      <p:ext uri="{BB962C8B-B14F-4D97-AF65-F5344CB8AC3E}">
        <p14:creationId xmlns:p14="http://schemas.microsoft.com/office/powerpoint/2010/main" val="17803946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A3EE21-9504-5670-A97C-E7322BA8AE4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4D44D4C-D355-819C-8D8D-666524411BC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E2E3E89-7916-AD6C-3ED7-761B7F2272C7}"/>
              </a:ext>
            </a:extLst>
          </p:cNvPr>
          <p:cNvSpPr>
            <a:spLocks noGrp="1" noChangeArrowheads="1"/>
          </p:cNvSpPr>
          <p:nvPr>
            <p:ph type="sldNum" sz="quarter" idx="12"/>
          </p:nvPr>
        </p:nvSpPr>
        <p:spPr>
          <a:ln/>
        </p:spPr>
        <p:txBody>
          <a:bodyPr/>
          <a:lstStyle>
            <a:lvl1pPr>
              <a:defRPr/>
            </a:lvl1pPr>
          </a:lstStyle>
          <a:p>
            <a:fld id="{4DD28EA3-40A6-46E8-80FA-A7F406DE450A}" type="slidenum">
              <a:rPr lang="en-GB" altLang="en-US"/>
              <a:pPr/>
              <a:t>‹#›</a:t>
            </a:fld>
            <a:endParaRPr lang="en-GB" altLang="en-US"/>
          </a:p>
        </p:txBody>
      </p:sp>
    </p:spTree>
    <p:extLst>
      <p:ext uri="{BB962C8B-B14F-4D97-AF65-F5344CB8AC3E}">
        <p14:creationId xmlns:p14="http://schemas.microsoft.com/office/powerpoint/2010/main" val="17135603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154BBF19-AEE8-454C-BA90-0FA02365F7F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8C7AC17-1E69-AB19-506B-8D03849DD1F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7B50228-3924-E21F-5331-9BB9D22EFC62}"/>
              </a:ext>
            </a:extLst>
          </p:cNvPr>
          <p:cNvSpPr>
            <a:spLocks noGrp="1" noChangeArrowheads="1"/>
          </p:cNvSpPr>
          <p:nvPr>
            <p:ph type="sldNum" sz="quarter" idx="12"/>
          </p:nvPr>
        </p:nvSpPr>
        <p:spPr>
          <a:ln/>
        </p:spPr>
        <p:txBody>
          <a:bodyPr/>
          <a:lstStyle>
            <a:lvl1pPr>
              <a:defRPr/>
            </a:lvl1pPr>
          </a:lstStyle>
          <a:p>
            <a:fld id="{71F30CF1-00EF-4B5B-8AB8-C38416319739}" type="slidenum">
              <a:rPr lang="en-GB" altLang="en-US"/>
              <a:pPr/>
              <a:t>‹#›</a:t>
            </a:fld>
            <a:endParaRPr lang="en-GB" altLang="en-US"/>
          </a:p>
        </p:txBody>
      </p:sp>
    </p:spTree>
    <p:extLst>
      <p:ext uri="{BB962C8B-B14F-4D97-AF65-F5344CB8AC3E}">
        <p14:creationId xmlns:p14="http://schemas.microsoft.com/office/powerpoint/2010/main" val="33728683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3AB13FE0-7E34-B44F-856A-C0BC23D2999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C7ADBAF-4B63-EDFF-C50C-A041FB3B8C4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12A187D-F6FD-829A-6026-E3697929D0F7}"/>
              </a:ext>
            </a:extLst>
          </p:cNvPr>
          <p:cNvSpPr>
            <a:spLocks noGrp="1" noChangeArrowheads="1"/>
          </p:cNvSpPr>
          <p:nvPr>
            <p:ph type="sldNum" sz="quarter" idx="12"/>
          </p:nvPr>
        </p:nvSpPr>
        <p:spPr>
          <a:ln/>
        </p:spPr>
        <p:txBody>
          <a:bodyPr/>
          <a:lstStyle>
            <a:lvl1pPr>
              <a:defRPr/>
            </a:lvl1pPr>
          </a:lstStyle>
          <a:p>
            <a:fld id="{BFB6E6F4-8F12-456F-9E72-CFBADD624F31}" type="slidenum">
              <a:rPr lang="en-GB" altLang="en-US"/>
              <a:pPr/>
              <a:t>‹#›</a:t>
            </a:fld>
            <a:endParaRPr lang="en-GB" altLang="en-US"/>
          </a:p>
        </p:txBody>
      </p:sp>
    </p:spTree>
    <p:extLst>
      <p:ext uri="{BB962C8B-B14F-4D97-AF65-F5344CB8AC3E}">
        <p14:creationId xmlns:p14="http://schemas.microsoft.com/office/powerpoint/2010/main" val="1390497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5" name="Text Box 9"/>
          <p:cNvSpPr txBox="1">
            <a:spLocks noChangeArrowheads="1"/>
          </p:cNvSpPr>
          <p:nvPr/>
        </p:nvSpPr>
        <p:spPr bwMode="auto">
          <a:xfrm>
            <a:off x="9550400" y="6324600"/>
            <a:ext cx="2540000" cy="458788"/>
          </a:xfrm>
          <a:prstGeom prst="rect">
            <a:avLst/>
          </a:prstGeom>
          <a:noFill/>
          <a:ln w="9525">
            <a:noFill/>
            <a:miter lim="800000"/>
            <a:headEnd/>
            <a:tailEnd/>
          </a:ln>
        </p:spPr>
        <p:txBody>
          <a:bodyPr>
            <a:spAutoFit/>
          </a:bodyPr>
          <a:lstStyle/>
          <a:p>
            <a:pPr eaLnBrk="0" hangingPunct="0"/>
            <a:r>
              <a:rPr lang="en-US" sz="800">
                <a:solidFill>
                  <a:srgbClr val="000000"/>
                </a:solidFill>
                <a:effectLst/>
                <a:latin typeface="Times New Roman" pitchFamily="84" charset="0"/>
              </a:rPr>
              <a:t>Copyright </a:t>
            </a:r>
            <a:r>
              <a:rPr lang="en-US" sz="800">
                <a:solidFill>
                  <a:srgbClr val="000000"/>
                </a:solidFill>
                <a:effectLst/>
                <a:latin typeface="Arial" charset="0"/>
              </a:rPr>
              <a:t>©</a:t>
            </a:r>
            <a:r>
              <a:rPr lang="en-US" sz="800">
                <a:solidFill>
                  <a:srgbClr val="000000"/>
                </a:solidFill>
                <a:effectLst/>
                <a:latin typeface="Times New Roman" pitchFamily="84" charset="0"/>
              </a:rPr>
              <a:t> 2010 by Standard Publishing, Cincinnati, OH. </a:t>
            </a:r>
            <a:br>
              <a:rPr lang="en-US" sz="800">
                <a:solidFill>
                  <a:srgbClr val="000000"/>
                </a:solidFill>
                <a:effectLst/>
                <a:latin typeface="Times New Roman" pitchFamily="84" charset="0"/>
              </a:rPr>
            </a:br>
            <a:r>
              <a:rPr lang="en-US" sz="800">
                <a:solidFill>
                  <a:srgbClr val="000000"/>
                </a:solidFill>
                <a:effectLst/>
                <a:latin typeface="Times New Roman" pitchFamily="84" charset="0"/>
              </a:rPr>
              <a:t>All rights reserved.</a:t>
            </a:r>
            <a:endParaRPr lang="en-US" sz="1400">
              <a:solidFill>
                <a:srgbClr val="000000"/>
              </a:solidFill>
              <a:effectLst/>
              <a:latin typeface="Times New Roman" pitchFamily="84" charset="0"/>
            </a:endParaRPr>
          </a:p>
        </p:txBody>
      </p:sp>
      <p:sp>
        <p:nvSpPr>
          <p:cNvPr id="4099" name="Rectangle 3"/>
          <p:cNvSpPr>
            <a:spLocks noGrp="1" noChangeArrowheads="1"/>
          </p:cNvSpPr>
          <p:nvPr>
            <p:ph type="ctrTitle"/>
          </p:nvPr>
        </p:nvSpPr>
        <p:spPr>
          <a:xfrm>
            <a:off x="2438400" y="1295400"/>
            <a:ext cx="9448800" cy="1143000"/>
          </a:xfrm>
        </p:spPr>
        <p:txBody>
          <a:bodyPr/>
          <a:lstStyle>
            <a:lvl1pPr algn="r">
              <a:defRPr/>
            </a:lvl1pPr>
          </a:lstStyle>
          <a:p>
            <a:r>
              <a:rPr lang="en-US"/>
              <a:t>Click to edit Master title style</a:t>
            </a:r>
          </a:p>
        </p:txBody>
      </p:sp>
      <p:sp>
        <p:nvSpPr>
          <p:cNvPr id="4106" name="Rectangle 10"/>
          <p:cNvSpPr>
            <a:spLocks noGrp="1" noChangeArrowheads="1"/>
          </p:cNvSpPr>
          <p:nvPr>
            <p:ph type="subTitle" sz="quarter" idx="1"/>
          </p:nvPr>
        </p:nvSpPr>
        <p:spPr>
          <a:xfrm>
            <a:off x="1828800" y="3886200"/>
            <a:ext cx="8534400" cy="1752600"/>
          </a:xfrm>
        </p:spPr>
        <p:txBody>
          <a:bodyPr/>
          <a:lstStyle>
            <a:lvl1pPr marL="0" indent="0" algn="r">
              <a:buFontTx/>
              <a:buNone/>
              <a:defRPr/>
            </a:lvl1pPr>
          </a:lstStyle>
          <a:p>
            <a:r>
              <a:rPr lang="en-US"/>
              <a:t>Click to edit Master subtitle style</a:t>
            </a:r>
          </a:p>
        </p:txBody>
      </p:sp>
    </p:spTree>
    <p:extLst>
      <p:ext uri="{BB962C8B-B14F-4D97-AF65-F5344CB8AC3E}">
        <p14:creationId xmlns:p14="http://schemas.microsoft.com/office/powerpoint/2010/main" val="343800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329605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2508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1686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25600" y="1905000"/>
            <a:ext cx="508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08800" y="1905000"/>
            <a:ext cx="508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2240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2565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970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5605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0996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7432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553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98000" y="5334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25600" y="5334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3182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theme" Target="../theme/theme11.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2.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8.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3.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theme" Target="../theme/theme1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image" Target="../media/image9.jpeg"/><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theme" Target="../theme/theme15.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19" Type="http://schemas.openxmlformats.org/officeDocument/2006/relationships/image" Target="../media/image9.jpeg"/><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16.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7.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18.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theme" Target="../theme/theme19.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theme" Target="../theme/theme2.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slideLayout" Target="../slideLayouts/slideLayout293.xml"/><Relationship Id="rId3" Type="http://schemas.openxmlformats.org/officeDocument/2006/relationships/slideLayout" Target="../slideLayouts/slideLayout278.xml"/><Relationship Id="rId21" Type="http://schemas.openxmlformats.org/officeDocument/2006/relationships/slideLayout" Target="../slideLayouts/slideLayout296.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20" Type="http://schemas.openxmlformats.org/officeDocument/2006/relationships/slideLayout" Target="../slideLayouts/slideLayout295.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23" Type="http://schemas.openxmlformats.org/officeDocument/2006/relationships/theme" Target="../theme/theme20.xml"/><Relationship Id="rId10" Type="http://schemas.openxmlformats.org/officeDocument/2006/relationships/slideLayout" Target="../slideLayouts/slideLayout285.xml"/><Relationship Id="rId19" Type="http://schemas.openxmlformats.org/officeDocument/2006/relationships/slideLayout" Target="../slideLayouts/slideLayout294.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 Id="rId22"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5.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7.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5.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4.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theme" Target="../theme/theme8.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83B7B-FEC9-4938-996F-4CD32549F1B0}" type="datetimeFigureOut">
              <a:rPr lang="en-US" smtClean="0">
                <a:solidFill>
                  <a:prstClr val="black">
                    <a:tint val="75000"/>
                  </a:prstClr>
                </a:solidFill>
                <a:cs typeface="Arial" charset="0"/>
              </a:rPr>
              <a:pPr/>
              <a:t>6/25/2023</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F6421-8203-4FED-AA4F-6DF721D4976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29778068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78326098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A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2DD3D7-4187-4AF9-9BAB-8D23E4C656D1}" type="slidenum">
              <a:rPr lang="en-US" smtClean="0">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54039814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ransition spd="slow">
    <p:circl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10160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72" name="Picture 4" descr="passion002"/>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261565087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hangingPunct="0">
              <a:defRPr/>
            </a:pPr>
            <a:fld id="{E596839D-749D-42E2-9A7D-8EC1F1032C2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51995606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eaLnBrk="0" fontAlgn="base" hangingPunct="0">
              <a:spcBef>
                <a:spcPct val="0"/>
              </a:spcBef>
              <a:spcAft>
                <a:spcPct val="0"/>
              </a:spcAft>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fontAlgn="base" hangingPunct="0">
              <a:spcBef>
                <a:spcPct val="0"/>
              </a:spcBef>
              <a:spcAft>
                <a:spcPct val="0"/>
              </a:spcAft>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fontAlgn="base" hangingPunct="0">
              <a:spcBef>
                <a:spcPct val="0"/>
              </a:spcBef>
              <a:spcAft>
                <a:spcPct val="0"/>
              </a:spcAft>
              <a:defRPr/>
            </a:pPr>
            <a:fld id="{E596839D-749D-42E2-9A7D-8EC1F1032C2A}"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52445789"/>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BB0890-FAC2-49D1-A222-66C6AFCC3B0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139631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6/25/2023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1147255127"/>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221579344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6807593"/>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1"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10296611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9845833"/>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0047986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algn="l"/>
            <a:endParaRPr lang="en-US" altLang="zh-TW">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endParaRPr lang="en-US" altLang="zh-TW">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fld id="{4E3D1E54-F1CD-4882-80EF-49B8128D8E7E}" type="slidenum">
              <a:rPr lang="zh-TW" altLang="en-US" smtClean="0">
                <a:solidFill>
                  <a:srgbClr val="000000"/>
                </a:solidFill>
                <a:effectLst/>
                <a:latin typeface="Arial" charset="0"/>
              </a:rPr>
              <a:pPr/>
              <a:t>‹#›</a:t>
            </a:fld>
            <a:endParaRPr lang="en-US" altLang="zh-TW">
              <a:solidFill>
                <a:srgbClr val="000000"/>
              </a:solidFill>
              <a:effectLst/>
              <a:latin typeface="Arial" charset="0"/>
            </a:endParaRPr>
          </a:p>
        </p:txBody>
      </p:sp>
    </p:spTree>
    <p:extLst>
      <p:ext uri="{BB962C8B-B14F-4D97-AF65-F5344CB8AC3E}">
        <p14:creationId xmlns:p14="http://schemas.microsoft.com/office/powerpoint/2010/main" val="339243844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advTm="5000">
    <p:random/>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90775F-9254-6AD4-3057-546808578DA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6286B3-0379-E1B3-7E5D-D192302251B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05F93E-3C54-564A-7BA7-929E6B9F638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FD6C98D9-61EF-1FCD-1C0A-949DBB16D2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ABC30062-503D-F3A9-94A2-ADB90A2CAB6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9D9263B-1468-4E3E-B696-9E1C9D01CAAB}" type="slidenum">
              <a:rPr lang="en-US" altLang="en-US"/>
              <a:pPr/>
              <a:t>‹#›</a:t>
            </a:fld>
            <a:endParaRPr lang="en-US" altLang="en-US"/>
          </a:p>
        </p:txBody>
      </p:sp>
    </p:spTree>
    <p:extLst>
      <p:ext uri="{BB962C8B-B14F-4D97-AF65-F5344CB8AC3E}">
        <p14:creationId xmlns:p14="http://schemas.microsoft.com/office/powerpoint/2010/main" val="82228786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8CD5812-A022-B2FB-ACF9-442E4D48514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6387" name="Rectangle 3">
            <a:extLst>
              <a:ext uri="{FF2B5EF4-FFF2-40B4-BE49-F238E27FC236}">
                <a16:creationId xmlns:a16="http://schemas.microsoft.com/office/drawing/2014/main" id="{B0032840-8732-9BC2-DDC1-ADB84412EDF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a:extLst>
              <a:ext uri="{FF2B5EF4-FFF2-40B4-BE49-F238E27FC236}">
                <a16:creationId xmlns:a16="http://schemas.microsoft.com/office/drawing/2014/main" id="{C2EA260E-7B44-161D-5894-63FE3D5BF3D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outerShdw blurRad="38100" dist="38100" dir="2700000" algn="tl">
                    <a:srgbClr val="000000">
                      <a:alpha val="43137"/>
                    </a:srgbClr>
                  </a:outerShdw>
                </a:effectLst>
                <a:latin typeface="Times New Roman" pitchFamily="18" charset="0"/>
                <a:cs typeface="+mn-cs"/>
              </a:defRPr>
            </a:lvl1pPr>
          </a:lstStyle>
          <a:p>
            <a:pPr>
              <a:defRPr/>
            </a:pPr>
            <a:endParaRPr lang="en-GB"/>
          </a:p>
        </p:txBody>
      </p:sp>
      <p:sp>
        <p:nvSpPr>
          <p:cNvPr id="1029" name="Rectangle 5">
            <a:extLst>
              <a:ext uri="{FF2B5EF4-FFF2-40B4-BE49-F238E27FC236}">
                <a16:creationId xmlns:a16="http://schemas.microsoft.com/office/drawing/2014/main" id="{75C159EE-2A71-CFB0-5BB5-EFE6913C6FA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outerShdw blurRad="38100" dist="38100" dir="2700000" algn="tl">
                    <a:srgbClr val="000000">
                      <a:alpha val="43137"/>
                    </a:srgbClr>
                  </a:outerShdw>
                </a:effectLst>
                <a:latin typeface="Times New Roman" pitchFamily="18" charset="0"/>
                <a:cs typeface="+mn-cs"/>
              </a:defRPr>
            </a:lvl1pPr>
          </a:lstStyle>
          <a:p>
            <a:pPr>
              <a:defRPr/>
            </a:pPr>
            <a:endParaRPr lang="en-GB"/>
          </a:p>
        </p:txBody>
      </p:sp>
      <p:sp>
        <p:nvSpPr>
          <p:cNvPr id="1030" name="Rectangle 6">
            <a:extLst>
              <a:ext uri="{FF2B5EF4-FFF2-40B4-BE49-F238E27FC236}">
                <a16:creationId xmlns:a16="http://schemas.microsoft.com/office/drawing/2014/main" id="{60EC73C8-BEBD-48EC-6A29-7960600AA8C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outerShdw blurRad="38100" dist="38100" dir="2700000" algn="tl">
                    <a:srgbClr val="C0C0C0"/>
                  </a:outerShdw>
                </a:effectLst>
                <a:latin typeface="Times New Roman" panose="02020603050405020304" pitchFamily="18" charset="0"/>
              </a:defRPr>
            </a:lvl1pPr>
          </a:lstStyle>
          <a:p>
            <a:fld id="{7258F3A6-017D-4901-B24B-49148949FF80}" type="slidenum">
              <a:rPr lang="en-GB" altLang="en-US"/>
              <a:pPr/>
              <a:t>‹#›</a:t>
            </a:fld>
            <a:endParaRPr lang="en-GB" altLang="en-US"/>
          </a:p>
        </p:txBody>
      </p:sp>
    </p:spTree>
    <p:extLst>
      <p:ext uri="{BB962C8B-B14F-4D97-AF65-F5344CB8AC3E}">
        <p14:creationId xmlns:p14="http://schemas.microsoft.com/office/powerpoint/2010/main" val="415895933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625600" y="5334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625600" y="1905000"/>
            <a:ext cx="10363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Text Box 8"/>
          <p:cNvSpPr txBox="1">
            <a:spLocks noChangeArrowheads="1"/>
          </p:cNvSpPr>
          <p:nvPr/>
        </p:nvSpPr>
        <p:spPr bwMode="auto">
          <a:xfrm>
            <a:off x="101600" y="6324600"/>
            <a:ext cx="2540000" cy="458788"/>
          </a:xfrm>
          <a:prstGeom prst="rect">
            <a:avLst/>
          </a:prstGeom>
          <a:noFill/>
          <a:ln w="9525">
            <a:noFill/>
            <a:miter lim="800000"/>
            <a:headEnd/>
            <a:tailEnd/>
          </a:ln>
        </p:spPr>
        <p:txBody>
          <a:bodyPr>
            <a:spAutoFit/>
          </a:bodyPr>
          <a:lstStyle/>
          <a:p>
            <a:pPr eaLnBrk="0" hangingPunct="0"/>
            <a:r>
              <a:rPr lang="en-US" sz="800">
                <a:solidFill>
                  <a:srgbClr val="000000"/>
                </a:solidFill>
                <a:effectLst/>
                <a:latin typeface="Times New Roman" pitchFamily="84" charset="0"/>
              </a:rPr>
              <a:t>Copyright </a:t>
            </a:r>
            <a:r>
              <a:rPr lang="en-US" sz="800">
                <a:solidFill>
                  <a:srgbClr val="000000"/>
                </a:solidFill>
                <a:effectLst/>
                <a:latin typeface="Arial" charset="0"/>
              </a:rPr>
              <a:t>©</a:t>
            </a:r>
            <a:r>
              <a:rPr lang="en-US" sz="800">
                <a:solidFill>
                  <a:srgbClr val="000000"/>
                </a:solidFill>
                <a:effectLst/>
                <a:latin typeface="Times New Roman" pitchFamily="84" charset="0"/>
              </a:rPr>
              <a:t> 2010 by Standard Publishing, Cincinnati, OH. </a:t>
            </a:r>
            <a:br>
              <a:rPr lang="en-US" sz="800">
                <a:solidFill>
                  <a:srgbClr val="000000"/>
                </a:solidFill>
                <a:effectLst/>
                <a:latin typeface="Times New Roman" pitchFamily="84" charset="0"/>
              </a:rPr>
            </a:br>
            <a:r>
              <a:rPr lang="en-US" sz="800">
                <a:solidFill>
                  <a:srgbClr val="000000"/>
                </a:solidFill>
                <a:effectLst/>
                <a:latin typeface="Times New Roman" pitchFamily="84" charset="0"/>
              </a:rPr>
              <a:t>All rights reserved.</a:t>
            </a:r>
            <a:endParaRPr lang="en-US" sz="1400">
              <a:solidFill>
                <a:srgbClr val="000000"/>
              </a:solidFill>
              <a:effectLst/>
              <a:latin typeface="Times New Roman" pitchFamily="84" charset="0"/>
            </a:endParaRPr>
          </a:p>
        </p:txBody>
      </p:sp>
    </p:spTree>
    <p:extLst>
      <p:ext uri="{BB962C8B-B14F-4D97-AF65-F5344CB8AC3E}">
        <p14:creationId xmlns:p14="http://schemas.microsoft.com/office/powerpoint/2010/main" val="56500070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84" charset="0"/>
          <a:ea typeface="ＭＳ Ｐゴシック" pitchFamily="84" charset="-128"/>
        </a:defRPr>
      </a:lvl2pPr>
      <a:lvl3pPr algn="l" rtl="0" eaLnBrk="0" fontAlgn="base" hangingPunct="0">
        <a:spcBef>
          <a:spcPct val="0"/>
        </a:spcBef>
        <a:spcAft>
          <a:spcPct val="0"/>
        </a:spcAft>
        <a:defRPr kumimoji="1" sz="4400">
          <a:solidFill>
            <a:schemeClr val="tx2"/>
          </a:solidFill>
          <a:latin typeface="Geneva" pitchFamily="84" charset="0"/>
          <a:ea typeface="ＭＳ Ｐゴシック" pitchFamily="84" charset="-128"/>
        </a:defRPr>
      </a:lvl3pPr>
      <a:lvl4pPr algn="l" rtl="0" eaLnBrk="0" fontAlgn="base" hangingPunct="0">
        <a:spcBef>
          <a:spcPct val="0"/>
        </a:spcBef>
        <a:spcAft>
          <a:spcPct val="0"/>
        </a:spcAft>
        <a:defRPr kumimoji="1" sz="4400">
          <a:solidFill>
            <a:schemeClr val="tx2"/>
          </a:solidFill>
          <a:latin typeface="Geneva" pitchFamily="84" charset="0"/>
          <a:ea typeface="ＭＳ Ｐゴシック" pitchFamily="84" charset="-128"/>
        </a:defRPr>
      </a:lvl4pPr>
      <a:lvl5pPr algn="l" rtl="0" eaLnBrk="0" fontAlgn="base" hangingPunct="0">
        <a:spcBef>
          <a:spcPct val="0"/>
        </a:spcBef>
        <a:spcAft>
          <a:spcPct val="0"/>
        </a:spcAft>
        <a:defRPr kumimoji="1" sz="4400">
          <a:solidFill>
            <a:schemeClr val="tx2"/>
          </a:solidFill>
          <a:latin typeface="Geneva" pitchFamily="84" charset="0"/>
          <a:ea typeface="ＭＳ Ｐゴシック" pitchFamily="84" charset="-128"/>
        </a:defRPr>
      </a:lvl5pPr>
      <a:lvl6pPr marL="457200" algn="l" rtl="0" fontAlgn="base">
        <a:spcBef>
          <a:spcPct val="0"/>
        </a:spcBef>
        <a:spcAft>
          <a:spcPct val="0"/>
        </a:spcAft>
        <a:defRPr kumimoji="1" sz="4400">
          <a:solidFill>
            <a:schemeClr val="tx2"/>
          </a:solidFill>
          <a:latin typeface="Geneva" pitchFamily="84" charset="0"/>
          <a:ea typeface="ＭＳ Ｐゴシック" pitchFamily="84" charset="-128"/>
        </a:defRPr>
      </a:lvl6pPr>
      <a:lvl7pPr marL="914400" algn="l" rtl="0" fontAlgn="base">
        <a:spcBef>
          <a:spcPct val="0"/>
        </a:spcBef>
        <a:spcAft>
          <a:spcPct val="0"/>
        </a:spcAft>
        <a:defRPr kumimoji="1" sz="4400">
          <a:solidFill>
            <a:schemeClr val="tx2"/>
          </a:solidFill>
          <a:latin typeface="Geneva" pitchFamily="84" charset="0"/>
          <a:ea typeface="ＭＳ Ｐゴシック" pitchFamily="84" charset="-128"/>
        </a:defRPr>
      </a:lvl7pPr>
      <a:lvl8pPr marL="1371600" algn="l" rtl="0" fontAlgn="base">
        <a:spcBef>
          <a:spcPct val="0"/>
        </a:spcBef>
        <a:spcAft>
          <a:spcPct val="0"/>
        </a:spcAft>
        <a:defRPr kumimoji="1" sz="4400">
          <a:solidFill>
            <a:schemeClr val="tx2"/>
          </a:solidFill>
          <a:latin typeface="Geneva" pitchFamily="84" charset="0"/>
          <a:ea typeface="ＭＳ Ｐゴシック" pitchFamily="84" charset="-128"/>
        </a:defRPr>
      </a:lvl8pPr>
      <a:lvl9pPr marL="1828800" algn="l" rtl="0" fontAlgn="base">
        <a:spcBef>
          <a:spcPct val="0"/>
        </a:spcBef>
        <a:spcAft>
          <a:spcPct val="0"/>
        </a:spcAft>
        <a:defRPr kumimoji="1" sz="4400">
          <a:solidFill>
            <a:schemeClr val="tx2"/>
          </a:solidFill>
          <a:latin typeface="Geneva" pitchFamily="84" charset="0"/>
          <a:ea typeface="ＭＳ Ｐゴシック" pitchFamily="84" charset="-128"/>
        </a:defRPr>
      </a:lvl9pPr>
    </p:titleStyle>
    <p:bodyStyle>
      <a:lvl1pPr marL="342900" indent="-342900" algn="l" rtl="0" eaLnBrk="0" fontAlgn="base" hangingPunct="0">
        <a:spcBef>
          <a:spcPct val="20000"/>
        </a:spcBef>
        <a:spcAft>
          <a:spcPct val="0"/>
        </a:spcAft>
        <a:buSzPct val="135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5"/>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5"/>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5"/>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5"/>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5"/>
        </a:buBlip>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38007249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algn="l" eaLnBrk="0" hangingPunct="0"/>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eaLnBrk="0" hangingPunct="0"/>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pPr eaLnBrk="0" hangingPunct="0"/>
            <a:fld id="{5551D818-C2D2-408C-B992-124D5C7B72C2}" type="slidenum">
              <a:rPr lang="en-US">
                <a:solidFill>
                  <a:srgbClr val="000000"/>
                </a:solidFill>
              </a:rPr>
              <a:pPr eaLnBrk="0" hangingPunct="0"/>
              <a:t>‹#›</a:t>
            </a:fld>
            <a:endParaRPr lang="en-US">
              <a:solidFill>
                <a:srgbClr val="000000"/>
              </a:solidFill>
            </a:endParaRPr>
          </a:p>
        </p:txBody>
      </p:sp>
      <p:pic>
        <p:nvPicPr>
          <p:cNvPr id="1034" name="Picture 10" descr="HWGTB rosebg"/>
          <p:cNvPicPr>
            <a:picLocks noChangeAspect="1" noChangeArrowheads="1"/>
          </p:cNvPicPr>
          <p:nvPr/>
        </p:nvPicPr>
        <p:blipFill>
          <a:blip r:embed="rId14" cstate="print"/>
          <a:srcRect/>
          <a:stretch>
            <a:fillRect/>
          </a:stretch>
        </p:blipFill>
        <p:spPr bwMode="auto">
          <a:xfrm>
            <a:off x="0" y="0"/>
            <a:ext cx="12192000" cy="6858000"/>
          </a:xfrm>
          <a:prstGeom prst="rect">
            <a:avLst/>
          </a:prstGeom>
          <a:noFill/>
        </p:spPr>
      </p:pic>
      <p:grpSp>
        <p:nvGrpSpPr>
          <p:cNvPr id="2" name="Group 11"/>
          <p:cNvGrpSpPr>
            <a:grpSpLocks/>
          </p:cNvGrpSpPr>
          <p:nvPr/>
        </p:nvGrpSpPr>
        <p:grpSpPr bwMode="auto">
          <a:xfrm>
            <a:off x="3426884" y="5486400"/>
            <a:ext cx="508000" cy="609600"/>
            <a:chOff x="1608" y="3408"/>
            <a:chExt cx="240" cy="384"/>
          </a:xfrm>
        </p:grpSpPr>
        <p:sp>
          <p:nvSpPr>
            <p:cNvPr id="1036" name="Line 12"/>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algn="l" eaLnBrk="0" hangingPunct="0"/>
              <a:endParaRPr lang="en-US" sz="2400" u="sng">
                <a:solidFill>
                  <a:srgbClr val="000000"/>
                </a:solidFill>
                <a:latin typeface="Arial" charset="0"/>
              </a:endParaRPr>
            </a:p>
          </p:txBody>
        </p:sp>
        <p:sp>
          <p:nvSpPr>
            <p:cNvPr id="1037"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algn="l" eaLnBrk="0" hangingPunct="0"/>
              <a:endParaRPr lang="en-US" sz="2400" u="sng">
                <a:solidFill>
                  <a:srgbClr val="000000"/>
                </a:solidFill>
                <a:latin typeface="Arial" charset="0"/>
              </a:endParaRPr>
            </a:p>
          </p:txBody>
        </p:sp>
      </p:grpSp>
    </p:spTree>
    <p:extLst>
      <p:ext uri="{BB962C8B-B14F-4D97-AF65-F5344CB8AC3E}">
        <p14:creationId xmlns:p14="http://schemas.microsoft.com/office/powerpoint/2010/main" val="158487131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ransition spd="slow">
    <p:cu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44" charset="0"/>
        </a:defRPr>
      </a:lvl2pPr>
      <a:lvl3pPr algn="ctr" rtl="0" fontAlgn="base">
        <a:spcBef>
          <a:spcPct val="0"/>
        </a:spcBef>
        <a:spcAft>
          <a:spcPct val="0"/>
        </a:spcAft>
        <a:defRPr sz="4400">
          <a:solidFill>
            <a:schemeClr val="tx2"/>
          </a:solidFill>
          <a:latin typeface="Times" pitchFamily="-44" charset="0"/>
        </a:defRPr>
      </a:lvl3pPr>
      <a:lvl4pPr algn="ctr" rtl="0" fontAlgn="base">
        <a:spcBef>
          <a:spcPct val="0"/>
        </a:spcBef>
        <a:spcAft>
          <a:spcPct val="0"/>
        </a:spcAft>
        <a:defRPr sz="4400">
          <a:solidFill>
            <a:schemeClr val="tx2"/>
          </a:solidFill>
          <a:latin typeface="Times" pitchFamily="-44" charset="0"/>
        </a:defRPr>
      </a:lvl4pPr>
      <a:lvl5pPr algn="ctr" rtl="0" fontAlgn="base">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2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19.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38.xml"/><Relationship Id="rId1" Type="http://schemas.openxmlformats.org/officeDocument/2006/relationships/themeOverride" Target="../theme/themeOverride1.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0.xml"/><Relationship Id="rId1" Type="http://schemas.openxmlformats.org/officeDocument/2006/relationships/slideLayout" Target="../slideLayouts/slideLayout59.xml"/><Relationship Id="rId4" Type="http://schemas.openxmlformats.org/officeDocument/2006/relationships/image" Target="../media/image17.jpeg"/></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59.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22.xml"/></Relationships>
</file>

<file path=ppt/slides/_rels/slide5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07.xml"/></Relationships>
</file>

<file path=ppt/slides/_rels/slide5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9.xml"/><Relationship Id="rId1" Type="http://schemas.openxmlformats.org/officeDocument/2006/relationships/slideLayout" Target="../slideLayouts/slideLayout17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33.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12.jpeg"/></Relationships>
</file>

<file path=ppt/slides/_rels/slide6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3.xml"/><Relationship Id="rId1" Type="http://schemas.openxmlformats.org/officeDocument/2006/relationships/slideLayout" Target="../slideLayouts/slideLayout277.xml"/><Relationship Id="rId5" Type="http://schemas.openxmlformats.org/officeDocument/2006/relationships/image" Target="../media/image48.jpeg"/><Relationship Id="rId4" Type="http://schemas.openxmlformats.org/officeDocument/2006/relationships/image" Target="../media/image33.jpeg"/></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3.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44.xml"/><Relationship Id="rId4" Type="http://schemas.openxmlformats.org/officeDocument/2006/relationships/hyperlink" Target="The%20Firstborn%20of%20Every%20Creature.doc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255.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44.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244.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44.xml"/><Relationship Id="rId4" Type="http://schemas.openxmlformats.org/officeDocument/2006/relationships/hyperlink" Target="The%20Firstborn%20of%20Every%20Creature.doc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59.gif"/></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146.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571335" y="1828800"/>
            <a:ext cx="4804913" cy="2980926"/>
          </a:xfrm>
        </p:spPr>
        <p:txBody>
          <a:bodyPr/>
          <a:lstStyle/>
          <a:p>
            <a:r>
              <a:rPr lang="en-US" sz="6000" dirty="0">
                <a:solidFill>
                  <a:schemeClr val="bg1"/>
                </a:solidFill>
              </a:rPr>
              <a:t>Greek  Classic Philosophy </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4qs5t.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342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endParaRPr lang="en-US" b="1">
              <a:solidFill>
                <a:srgbClr val="FF5050"/>
              </a:solidFill>
              <a:effectLst>
                <a:outerShdw blurRad="38100" dist="38100" dir="2700000" algn="tl">
                  <a:srgbClr val="000000"/>
                </a:outerShdw>
              </a:effectLst>
              <a:latin typeface="American Uncial" pitchFamily="66" charset="0"/>
            </a:endParaRPr>
          </a:p>
        </p:txBody>
      </p:sp>
      <p:sp>
        <p:nvSpPr>
          <p:cNvPr id="2663427"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None/>
            </a:pPr>
            <a:r>
              <a:rPr lang="en-US" sz="800" b="1" dirty="0">
                <a:solidFill>
                  <a:srgbClr val="990033"/>
                </a:solidFill>
                <a:effectLst>
                  <a:outerShdw blurRad="38100" dist="38100" dir="2700000" algn="tl">
                    <a:srgbClr val="000000"/>
                  </a:outerShdw>
                </a:effectLst>
              </a:rPr>
              <a:t> </a:t>
            </a:r>
            <a:r>
              <a:rPr lang="en-US" sz="3600" u="sng" dirty="0">
                <a:solidFill>
                  <a:srgbClr val="990033"/>
                </a:solidFill>
                <a:effectLst>
                  <a:outerShdw blurRad="38100" dist="38100" dir="2700000" algn="tl">
                    <a:srgbClr val="000000"/>
                  </a:outerShdw>
                </a:effectLst>
              </a:rPr>
              <a:t>Line 927 Of Aeschylus’ Agamemnon:</a:t>
            </a:r>
          </a:p>
          <a:p>
            <a:pPr>
              <a:buClr>
                <a:srgbClr val="990033"/>
              </a:buClr>
              <a:buFont typeface="Wingdings" pitchFamily="2" charset="2"/>
              <a:buNone/>
            </a:pPr>
            <a:endParaRPr lang="en-US" sz="800" u="sng" dirty="0">
              <a:solidFill>
                <a:srgbClr val="990033"/>
              </a:solidFill>
              <a:effectLst>
                <a:outerShdw blurRad="38100" dist="38100" dir="2700000" algn="tl">
                  <a:srgbClr val="000000"/>
                </a:outerShdw>
              </a:effectLst>
            </a:endParaRPr>
          </a:p>
          <a:p>
            <a:pPr>
              <a:buClr>
                <a:srgbClr val="990033"/>
              </a:buClr>
              <a:buFont typeface="Wingdings" pitchFamily="2" charset="2"/>
              <a:buChar char="v"/>
            </a:pPr>
            <a:r>
              <a:rPr lang="en-US" sz="5400" b="1" dirty="0">
                <a:solidFill>
                  <a:srgbClr val="990033"/>
                </a:solidFill>
                <a:effectLst>
                  <a:outerShdw blurRad="38100" dist="38100" dir="2700000" algn="tl">
                    <a:srgbClr val="000000"/>
                  </a:outerShdw>
                </a:effectLst>
              </a:rPr>
              <a:t> “And not to think wrongly is the greatest gift of God.”</a:t>
            </a:r>
            <a:endParaRPr lang="en-US" sz="1400" b="1" dirty="0">
              <a:solidFill>
                <a:srgbClr val="990033"/>
              </a:solidFill>
              <a:effectLst>
                <a:outerShdw blurRad="38100" dist="38100" dir="2700000" algn="tl">
                  <a:srgbClr val="000000"/>
                </a:outerShdw>
              </a:effectLst>
            </a:endParaRPr>
          </a:p>
          <a:p>
            <a:pPr>
              <a:buClr>
                <a:srgbClr val="990033"/>
              </a:buClr>
              <a:buFont typeface="Wingdings" pitchFamily="2" charset="2"/>
              <a:buNone/>
            </a:pPr>
            <a:endParaRPr lang="en-US" sz="2400" b="1" dirty="0">
              <a:solidFill>
                <a:srgbClr val="000000"/>
              </a:solidFill>
              <a:effectLst>
                <a:outerShdw blurRad="38100" dist="38100" dir="2700000" algn="tl">
                  <a:srgbClr val="FFFFFF"/>
                </a:outerShdw>
              </a:effectLst>
            </a:endParaRPr>
          </a:p>
          <a:p>
            <a:pPr>
              <a:buClr>
                <a:srgbClr val="990033"/>
              </a:buClr>
              <a:buFont typeface="Wingdings" pitchFamily="2" charset="2"/>
              <a:buNone/>
            </a:pPr>
            <a:endParaRPr lang="en-US" sz="2400" b="1" dirty="0">
              <a:solidFill>
                <a:srgbClr val="000000"/>
              </a:solidFill>
              <a:effectLst>
                <a:outerShdw blurRad="38100" dist="38100" dir="2700000" algn="tl">
                  <a:srgbClr val="FFFFFF"/>
                </a:outerShdw>
              </a:effectLst>
            </a:endParaRPr>
          </a:p>
          <a:p>
            <a:pPr>
              <a:buClr>
                <a:srgbClr val="990033"/>
              </a:buClr>
              <a:buFont typeface="Wingdings" pitchFamily="2" charset="2"/>
              <a:buNone/>
            </a:pPr>
            <a:endParaRPr lang="en-US" sz="2400" b="1" dirty="0">
              <a:solidFill>
                <a:srgbClr val="000000"/>
              </a:solidFill>
              <a:effectLst>
                <a:outerShdw blurRad="38100" dist="38100" dir="2700000" algn="tl">
                  <a:srgbClr val="FFFFFF"/>
                </a:outerShdw>
              </a:effectLst>
            </a:endParaRPr>
          </a:p>
          <a:p>
            <a:pPr>
              <a:buClr>
                <a:srgbClr val="990033"/>
              </a:buClr>
              <a:buFont typeface="Wingdings" pitchFamily="2" charset="2"/>
              <a:buNone/>
            </a:pPr>
            <a:endParaRPr lang="en-US" sz="2800" dirty="0"/>
          </a:p>
        </p:txBody>
      </p:sp>
      <p:sp>
        <p:nvSpPr>
          <p:cNvPr id="2663428" name="WordArt 4"/>
          <p:cNvSpPr>
            <a:spLocks noChangeArrowheads="1" noChangeShapeType="1" noTextEdit="1"/>
          </p:cNvSpPr>
          <p:nvPr/>
        </p:nvSpPr>
        <p:spPr bwMode="auto">
          <a:xfrm>
            <a:off x="2133600" y="228600"/>
            <a:ext cx="8305800"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The Importance Of Thinking Rightly</a:t>
            </a:r>
          </a:p>
        </p:txBody>
      </p:sp>
      <p:pic>
        <p:nvPicPr>
          <p:cNvPr id="5" name="Picture 4" descr="014915-2.jpg"/>
          <p:cNvPicPr>
            <a:picLocks noChangeAspect="1"/>
          </p:cNvPicPr>
          <p:nvPr/>
        </p:nvPicPr>
        <p:blipFill>
          <a:blip r:embed="rId6" cstate="print"/>
          <a:stretch>
            <a:fillRect/>
          </a:stretch>
        </p:blipFill>
        <p:spPr>
          <a:xfrm>
            <a:off x="7910743" y="4621567"/>
            <a:ext cx="16002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nodePh="1">
                                  <p:stCondLst>
                                    <p:cond delay="0"/>
                                  </p:stCondLst>
                                  <p:endCondLst>
                                    <p:cond evt="begin" delay="0">
                                      <p:tn val="5"/>
                                    </p:cond>
                                  </p:endCondLst>
                                  <p:iterate type="wd">
                                    <p:tmPct val="100000"/>
                                  </p:iterate>
                                  <p:childTnLst>
                                    <p:set>
                                      <p:cBhvr>
                                        <p:cTn id="6" dur="1" fill="hold">
                                          <p:stCondLst>
                                            <p:cond delay="0"/>
                                          </p:stCondLst>
                                        </p:cTn>
                                        <p:tgtEl>
                                          <p:spTgt spid="2663426">
                                            <p:txEl>
                                              <p:pRg st="0" end="0"/>
                                            </p:txEl>
                                          </p:spTgt>
                                        </p:tgtEl>
                                        <p:attrNameLst>
                                          <p:attrName>style.visibility</p:attrName>
                                        </p:attrNameLst>
                                      </p:cBhvr>
                                      <p:to>
                                        <p:strVal val="visible"/>
                                      </p:to>
                                    </p:set>
                                    <p:anim calcmode="lin" valueType="num">
                                      <p:cBhvr additive="base">
                                        <p:cTn id="7" dur="300" fill="hold"/>
                                        <p:tgtEl>
                                          <p:spTgt spid="26634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34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663427">
                                            <p:txEl>
                                              <p:pRg st="0" end="0"/>
                                            </p:txEl>
                                          </p:spTgt>
                                        </p:tgtEl>
                                        <p:attrNameLst>
                                          <p:attrName>style.visibility</p:attrName>
                                        </p:attrNameLst>
                                      </p:cBhvr>
                                      <p:to>
                                        <p:strVal val="visible"/>
                                      </p:to>
                                    </p:set>
                                    <p:anim calcmode="lin" valueType="num">
                                      <p:cBhvr additive="base">
                                        <p:cTn id="13" dur="300" fill="hold"/>
                                        <p:tgtEl>
                                          <p:spTgt spid="266342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6634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663427">
                                            <p:txEl>
                                              <p:pRg st="2" end="2"/>
                                            </p:txEl>
                                          </p:spTgt>
                                        </p:tgtEl>
                                        <p:attrNameLst>
                                          <p:attrName>style.visibility</p:attrName>
                                        </p:attrNameLst>
                                      </p:cBhvr>
                                      <p:to>
                                        <p:strVal val="visible"/>
                                      </p:to>
                                    </p:set>
                                    <p:anim calcmode="lin" valueType="num">
                                      <p:cBhvr additive="base">
                                        <p:cTn id="19" dur="300" fill="hold"/>
                                        <p:tgtEl>
                                          <p:spTgt spid="2663427">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66342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426" grpId="0" build="p" autoUpdateAnimBg="0"/>
      <p:bldP spid="266342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3709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5337091" name="Rectangle 3" descr="Cork"/>
          <p:cNvSpPr>
            <a:spLocks noGrp="1" noChangeArrowheads="1"/>
          </p:cNvSpPr>
          <p:nvPr>
            <p:ph type="body" idx="1"/>
          </p:nvPr>
        </p:nvSpPr>
        <p:spPr>
          <a:xfrm>
            <a:off x="1524000" y="1752600"/>
            <a:ext cx="9144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7200" b="1" dirty="0">
                <a:solidFill>
                  <a:srgbClr val="990033"/>
                </a:solidFill>
                <a:effectLst>
                  <a:outerShdw blurRad="38100" dist="38100" dir="2700000" algn="tl">
                    <a:srgbClr val="000000"/>
                  </a:outerShdw>
                </a:effectLst>
              </a:rPr>
              <a:t>  Anaxagoras – </a:t>
            </a:r>
          </a:p>
          <a:p>
            <a:pPr>
              <a:buClr>
                <a:srgbClr val="990033"/>
              </a:buClr>
              <a:buFont typeface="Wingdings" pitchFamily="2" charset="2"/>
              <a:buChar char="v"/>
            </a:pPr>
            <a:endParaRPr lang="en-US" sz="1600" b="1" dirty="0">
              <a:solidFill>
                <a:srgbClr val="990033"/>
              </a:solidFill>
              <a:effectLst>
                <a:outerShdw blurRad="38100" dist="38100" dir="2700000" algn="tl">
                  <a:srgbClr val="000000"/>
                </a:outerShdw>
              </a:effectLst>
            </a:endParaRPr>
          </a:p>
          <a:p>
            <a:pPr>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t>
            </a:r>
            <a:r>
              <a:rPr lang="en-US" sz="3600" b="1" dirty="0">
                <a:solidFill>
                  <a:srgbClr val="000000"/>
                </a:solidFill>
                <a:effectLst>
                  <a:outerShdw blurRad="38100" dist="38100" dir="2700000" algn="tl">
                    <a:srgbClr val="FFFFFF"/>
                  </a:outerShdw>
                </a:effectLst>
              </a:rPr>
              <a:t>The first philosopher to reside in Athens,  Anaxagoras rejected the four elements of Empedocles and posits a concept of seeds, elemental particles of every known quality.</a:t>
            </a:r>
          </a:p>
          <a:p>
            <a:pPr>
              <a:buClr>
                <a:srgbClr val="990033"/>
              </a:buClr>
              <a:buFont typeface="Wingdings" pitchFamily="2" charset="2"/>
              <a:buNone/>
            </a:pPr>
            <a:endParaRPr lang="en-US" sz="2800" b="1" dirty="0">
              <a:solidFill>
                <a:srgbClr val="000000"/>
              </a:solidFill>
              <a:effectLst>
                <a:outerShdw blurRad="38100" dist="38100" dir="2700000" algn="tl">
                  <a:srgbClr val="FFFFFF"/>
                </a:outerShdw>
              </a:effectLst>
            </a:endParaRPr>
          </a:p>
          <a:p>
            <a:pPr>
              <a:buClr>
                <a:srgbClr val="990033"/>
              </a:buClr>
              <a:buFont typeface="Wingdings" pitchFamily="2" charset="2"/>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37090">
                                            <p:txEl>
                                              <p:pRg st="0" end="0"/>
                                            </p:txEl>
                                          </p:spTgt>
                                        </p:tgtEl>
                                        <p:attrNameLst>
                                          <p:attrName>style.visibility</p:attrName>
                                        </p:attrNameLst>
                                      </p:cBhvr>
                                      <p:to>
                                        <p:strVal val="visible"/>
                                      </p:to>
                                    </p:set>
                                    <p:anim calcmode="lin" valueType="num">
                                      <p:cBhvr additive="base">
                                        <p:cTn id="7" dur="300" fill="hold"/>
                                        <p:tgtEl>
                                          <p:spTgt spid="53370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370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337091">
                                            <p:txEl>
                                              <p:pRg st="2" end="2"/>
                                            </p:txEl>
                                          </p:spTgt>
                                        </p:tgtEl>
                                        <p:attrNameLst>
                                          <p:attrName>style.visibility</p:attrName>
                                        </p:attrNameLst>
                                      </p:cBhvr>
                                      <p:to>
                                        <p:strVal val="visible"/>
                                      </p:to>
                                    </p:set>
                                    <p:animEffect transition="in" filter="wipe(left)">
                                      <p:cBhvr>
                                        <p:cTn id="13" dur="500"/>
                                        <p:tgtEl>
                                          <p:spTgt spid="533709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37091">
                                            <p:txEl>
                                              <p:pRg st="0" end="0"/>
                                            </p:txEl>
                                          </p:spTgt>
                                        </p:tgtEl>
                                        <p:attrNameLst>
                                          <p:attrName>style.visibility</p:attrName>
                                        </p:attrNameLst>
                                      </p:cBhvr>
                                      <p:to>
                                        <p:strVal val="visible"/>
                                      </p:to>
                                    </p:set>
                                    <p:animEffect transition="in" filter="wipe(left)">
                                      <p:cBhvr>
                                        <p:cTn id="18" dur="500"/>
                                        <p:tgtEl>
                                          <p:spTgt spid="53370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7090" grpId="0" build="p" autoUpdateAnimBg="0"/>
      <p:bldP spid="5337091" grpId="0" build="p" autoUpdateAnimBg="0" rev="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445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4451" name="Rectangle 3" descr="Cork"/>
          <p:cNvSpPr>
            <a:spLocks noGrp="1" noChangeArrowheads="1"/>
          </p:cNvSpPr>
          <p:nvPr>
            <p:ph type="body" idx="1"/>
          </p:nvPr>
        </p:nvSpPr>
        <p:spPr>
          <a:xfrm>
            <a:off x="1523999" y="1752600"/>
            <a:ext cx="9143999"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7200" b="1" dirty="0">
                <a:effectLst>
                  <a:outerShdw blurRad="38100" dist="38100" dir="2700000" algn="tl">
                    <a:srgbClr val="FFFFFF"/>
                  </a:outerShdw>
                </a:effectLst>
              </a:rPr>
              <a:t>  </a:t>
            </a:r>
            <a:r>
              <a:rPr lang="en-US" sz="7200" b="1" dirty="0">
                <a:solidFill>
                  <a:srgbClr val="990033"/>
                </a:solidFill>
                <a:effectLst>
                  <a:outerShdw blurRad="38100" dist="38100" dir="2700000" algn="tl">
                    <a:srgbClr val="000000"/>
                  </a:outerShdw>
                </a:effectLst>
              </a:rPr>
              <a:t>Anaximander –</a:t>
            </a:r>
            <a:r>
              <a:rPr lang="en-US" sz="7200" dirty="0">
                <a:solidFill>
                  <a:srgbClr val="660033"/>
                </a:solidFill>
              </a:rPr>
              <a:t> </a:t>
            </a:r>
          </a:p>
          <a:p>
            <a:pPr>
              <a:buClr>
                <a:srgbClr val="990033"/>
              </a:buClr>
              <a:buFont typeface="Wingdings" pitchFamily="2" charset="2"/>
              <a:buChar char="v"/>
            </a:pPr>
            <a:endParaRPr lang="en-US" sz="800" dirty="0">
              <a:solidFill>
                <a:srgbClr val="660033"/>
              </a:solidFill>
            </a:endParaRPr>
          </a:p>
          <a:p>
            <a:pPr>
              <a:buClr>
                <a:srgbClr val="990033"/>
              </a:buClr>
              <a:buFont typeface="Wingdings" pitchFamily="2" charset="2"/>
              <a:buNone/>
            </a:pPr>
            <a:r>
              <a:rPr lang="en-US" sz="3600" b="1" dirty="0">
                <a:solidFill>
                  <a:srgbClr val="660033"/>
                </a:solidFill>
                <a:effectLst>
                  <a:outerShdw blurRad="38100" dist="38100" dir="2700000" algn="tl">
                    <a:srgbClr val="000000"/>
                  </a:outerShdw>
                </a:effectLst>
              </a:rPr>
              <a:t>    </a:t>
            </a:r>
            <a:r>
              <a:rPr lang="en-US" sz="3600" b="1" dirty="0">
                <a:solidFill>
                  <a:srgbClr val="000000"/>
                </a:solidFill>
                <a:effectLst>
                  <a:outerShdw blurRad="38100" dist="38100" dir="2700000" algn="tl">
                    <a:srgbClr val="FFFFFF"/>
                  </a:outerShdw>
                </a:effectLst>
              </a:rPr>
              <a:t>Possibly a student of Thales,  he believed the primary source of all things was very indefinite. He made advances in astronomy by charting the paths of the Sun and Moon.</a:t>
            </a:r>
            <a:r>
              <a:rPr lang="en-US" sz="3600" b="1" dirty="0">
                <a:solidFill>
                  <a:srgbClr val="660033"/>
                </a:solidFill>
                <a:effectLst>
                  <a:outerShdw blurRad="38100" dist="38100" dir="2700000" algn="tl">
                    <a:srgbClr val="000000"/>
                  </a:outerShdw>
                </a:effectLst>
              </a:rPr>
              <a:t>  </a:t>
            </a:r>
          </a:p>
          <a:p>
            <a:pPr>
              <a:buClr>
                <a:srgbClr val="990033"/>
              </a:buClr>
              <a:buFont typeface="Wingdings" pitchFamily="2" charset="2"/>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4450">
                                            <p:txEl>
                                              <p:pRg st="0" end="0"/>
                                            </p:txEl>
                                          </p:spTgt>
                                        </p:tgtEl>
                                        <p:attrNameLst>
                                          <p:attrName>style.visibility</p:attrName>
                                        </p:attrNameLst>
                                      </p:cBhvr>
                                      <p:to>
                                        <p:strVal val="visible"/>
                                      </p:to>
                                    </p:set>
                                    <p:anim calcmode="lin" valueType="num">
                                      <p:cBhvr additive="base">
                                        <p:cTn id="7" dur="300" fill="hold"/>
                                        <p:tgtEl>
                                          <p:spTgt spid="26644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44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4451">
                                            <p:txEl>
                                              <p:pRg st="2" end="2"/>
                                            </p:txEl>
                                          </p:spTgt>
                                        </p:tgtEl>
                                        <p:attrNameLst>
                                          <p:attrName>style.visibility</p:attrName>
                                        </p:attrNameLst>
                                      </p:cBhvr>
                                      <p:to>
                                        <p:strVal val="visible"/>
                                      </p:to>
                                    </p:set>
                                    <p:animEffect transition="in" filter="wipe(left)">
                                      <p:cBhvr>
                                        <p:cTn id="13" dur="500"/>
                                        <p:tgtEl>
                                          <p:spTgt spid="266445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4451">
                                            <p:txEl>
                                              <p:pRg st="0" end="0"/>
                                            </p:txEl>
                                          </p:spTgt>
                                        </p:tgtEl>
                                        <p:attrNameLst>
                                          <p:attrName>style.visibility</p:attrName>
                                        </p:attrNameLst>
                                      </p:cBhvr>
                                      <p:to>
                                        <p:strVal val="visible"/>
                                      </p:to>
                                    </p:set>
                                    <p:animEffect transition="in" filter="wipe(left)">
                                      <p:cBhvr>
                                        <p:cTn id="18" dur="500"/>
                                        <p:tgtEl>
                                          <p:spTgt spid="26644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50" grpId="0" build="p" autoUpdateAnimBg="0"/>
      <p:bldP spid="2664451" grpId="0" build="p" autoUpdateAnimBg="0" rev="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5474" name="Rectangle 2" descr="Medium wood"/>
          <p:cNvSpPr>
            <a:spLocks noGrp="1" noChangeArrowheads="1"/>
          </p:cNvSpPr>
          <p:nvPr>
            <p:ph type="title"/>
          </p:nvPr>
        </p:nvSpPr>
        <p:spPr>
          <a:xfrm>
            <a:off x="1485900" y="0"/>
            <a:ext cx="9144000" cy="1114425"/>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5475" name="Rectangle 3" descr="Cork"/>
          <p:cNvSpPr>
            <a:spLocks noGrp="1" noChangeArrowheads="1"/>
          </p:cNvSpPr>
          <p:nvPr>
            <p:ph type="body" idx="1"/>
          </p:nvPr>
        </p:nvSpPr>
        <p:spPr>
          <a:xfrm>
            <a:off x="1485900" y="1752600"/>
            <a:ext cx="9144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effectLst>
                  <a:outerShdw blurRad="38100" dist="38100" dir="2700000" algn="tl">
                    <a:srgbClr val="FFFFFF"/>
                  </a:outerShdw>
                </a:effectLst>
              </a:rPr>
              <a:t>  </a:t>
            </a:r>
            <a:r>
              <a:rPr lang="en-US" sz="7200" b="1" dirty="0">
                <a:solidFill>
                  <a:srgbClr val="990033"/>
                </a:solidFill>
                <a:effectLst>
                  <a:outerShdw blurRad="38100" dist="38100" dir="2700000" algn="tl">
                    <a:srgbClr val="000000"/>
                  </a:outerShdw>
                </a:effectLst>
              </a:rPr>
              <a:t>Anaximenes –</a:t>
            </a:r>
            <a:r>
              <a:rPr lang="en-US" sz="7200" dirty="0">
                <a:solidFill>
                  <a:srgbClr val="660033"/>
                </a:solidFill>
              </a:rPr>
              <a:t> </a:t>
            </a:r>
          </a:p>
          <a:p>
            <a:pPr>
              <a:buClr>
                <a:srgbClr val="990033"/>
              </a:buClr>
              <a:buFont typeface="Wingdings" pitchFamily="2" charset="2"/>
              <a:buChar char="v"/>
            </a:pPr>
            <a:endParaRPr lang="en-US" sz="800" dirty="0">
              <a:solidFill>
                <a:srgbClr val="660033"/>
              </a:solidFill>
            </a:endParaRPr>
          </a:p>
          <a:p>
            <a:pPr>
              <a:buClr>
                <a:srgbClr val="990033"/>
              </a:buClr>
              <a:buFont typeface="Wingdings" pitchFamily="2" charset="2"/>
              <a:buNone/>
            </a:pPr>
            <a:r>
              <a:rPr lang="en-US" sz="2800" b="1" dirty="0">
                <a:solidFill>
                  <a:srgbClr val="660033"/>
                </a:solidFill>
                <a:effectLst>
                  <a:outerShdw blurRad="38100" dist="38100" dir="2700000" algn="tl">
                    <a:srgbClr val="000000"/>
                  </a:outerShdw>
                </a:effectLst>
              </a:rPr>
              <a:t>    </a:t>
            </a:r>
            <a:r>
              <a:rPr lang="en-US" sz="3600" b="1" dirty="0">
                <a:solidFill>
                  <a:srgbClr val="000000"/>
                </a:solidFill>
                <a:effectLst>
                  <a:outerShdw blurRad="38100" dist="38100" dir="2700000" algn="tl">
                    <a:srgbClr val="FFFFFF"/>
                  </a:outerShdw>
                </a:effectLst>
              </a:rPr>
              <a:t>The youngest of the Milesian philosophers, Anaximenes believed that </a:t>
            </a:r>
            <a:r>
              <a:rPr lang="en-US" sz="3600" b="1" i="1" dirty="0">
                <a:solidFill>
                  <a:srgbClr val="000000"/>
                </a:solidFill>
                <a:effectLst>
                  <a:outerShdw blurRad="38100" dist="38100" dir="2700000" algn="tl">
                    <a:srgbClr val="FFFFFF"/>
                  </a:outerShdw>
                </a:effectLst>
              </a:rPr>
              <a:t>arche,</a:t>
            </a:r>
            <a:r>
              <a:rPr lang="en-US" sz="3600" b="1" dirty="0">
                <a:solidFill>
                  <a:srgbClr val="000000"/>
                </a:solidFill>
                <a:effectLst>
                  <a:outerShdw blurRad="38100" dist="38100" dir="2700000" algn="tl">
                    <a:srgbClr val="FFFFFF"/>
                  </a:outerShdw>
                </a:effectLst>
              </a:rPr>
              <a:t>  the first principle or origin,  of everything was air and not water,  as Thales believed.</a:t>
            </a:r>
            <a:r>
              <a:rPr lang="en-US" sz="3600" b="1" dirty="0">
                <a:solidFill>
                  <a:srgbClr val="660033"/>
                </a:solidFill>
                <a:effectLst>
                  <a:outerShdw blurRad="38100" dist="38100" dir="2700000" algn="tl">
                    <a:srgbClr val="000000"/>
                  </a:outerShdw>
                </a:effectLst>
              </a:rPr>
              <a:t>   </a:t>
            </a:r>
            <a:endParaRPr lang="en-US" sz="3600" dirty="0"/>
          </a:p>
        </p:txBody>
      </p:sp>
      <p:pic>
        <p:nvPicPr>
          <p:cNvPr id="4" name="Picture 3" descr="archimedes_mirror.jpg"/>
          <p:cNvPicPr>
            <a:picLocks noChangeAspect="1"/>
          </p:cNvPicPr>
          <p:nvPr/>
        </p:nvPicPr>
        <p:blipFill>
          <a:blip r:embed="rId6" cstate="print"/>
          <a:stretch>
            <a:fillRect/>
          </a:stretch>
        </p:blipFill>
        <p:spPr>
          <a:xfrm>
            <a:off x="1651247" y="1882066"/>
            <a:ext cx="8806648" cy="39860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5474">
                                            <p:txEl>
                                              <p:pRg st="0" end="0"/>
                                            </p:txEl>
                                          </p:spTgt>
                                        </p:tgtEl>
                                        <p:attrNameLst>
                                          <p:attrName>style.visibility</p:attrName>
                                        </p:attrNameLst>
                                      </p:cBhvr>
                                      <p:to>
                                        <p:strVal val="visible"/>
                                      </p:to>
                                    </p:set>
                                    <p:anim calcmode="lin" valueType="num">
                                      <p:cBhvr additive="base">
                                        <p:cTn id="7" dur="300" fill="hold"/>
                                        <p:tgtEl>
                                          <p:spTgt spid="26654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54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5475">
                                            <p:txEl>
                                              <p:pRg st="2" end="2"/>
                                            </p:txEl>
                                          </p:spTgt>
                                        </p:tgtEl>
                                        <p:attrNameLst>
                                          <p:attrName>style.visibility</p:attrName>
                                        </p:attrNameLst>
                                      </p:cBhvr>
                                      <p:to>
                                        <p:strVal val="visible"/>
                                      </p:to>
                                    </p:set>
                                    <p:animEffect transition="in" filter="wipe(left)">
                                      <p:cBhvr>
                                        <p:cTn id="13" dur="500"/>
                                        <p:tgtEl>
                                          <p:spTgt spid="266547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5475">
                                            <p:txEl>
                                              <p:pRg st="0" end="0"/>
                                            </p:txEl>
                                          </p:spTgt>
                                        </p:tgtEl>
                                        <p:attrNameLst>
                                          <p:attrName>style.visibility</p:attrName>
                                        </p:attrNameLst>
                                      </p:cBhvr>
                                      <p:to>
                                        <p:strVal val="visible"/>
                                      </p:to>
                                    </p:set>
                                    <p:animEffect transition="in" filter="wipe(left)">
                                      <p:cBhvr>
                                        <p:cTn id="18" dur="500"/>
                                        <p:tgtEl>
                                          <p:spTgt spid="266547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3"/>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474" grpId="0" build="p" autoUpdateAnimBg="0"/>
      <p:bldP spid="2665475" grpId="0" build="p" autoUpdateAnimBg="0" rev="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752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7523" name="Rectangle 3" descr="Cork"/>
          <p:cNvSpPr>
            <a:spLocks noGrp="1" noChangeArrowheads="1"/>
          </p:cNvSpPr>
          <p:nvPr>
            <p:ph type="body" idx="1"/>
          </p:nvPr>
        </p:nvSpPr>
        <p:spPr>
          <a:xfrm>
            <a:off x="1524000" y="1752600"/>
            <a:ext cx="9144000" cy="42672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dirty="0">
                <a:effectLst>
                  <a:outerShdw blurRad="38100" dist="38100" dir="2700000" algn="tl">
                    <a:srgbClr val="FFFFFF"/>
                  </a:outerShdw>
                </a:effectLst>
              </a:rPr>
              <a:t>  </a:t>
            </a:r>
            <a:r>
              <a:rPr lang="en-US" sz="7200" b="1" dirty="0">
                <a:solidFill>
                  <a:srgbClr val="990033"/>
                </a:solidFill>
                <a:effectLst>
                  <a:outerShdw blurRad="38100" dist="38100" dir="2700000" algn="tl">
                    <a:srgbClr val="000000"/>
                  </a:outerShdw>
                </a:effectLst>
              </a:rPr>
              <a:t>Aristotle –</a:t>
            </a:r>
            <a:r>
              <a:rPr lang="en-US" sz="7200" dirty="0">
                <a:solidFill>
                  <a:srgbClr val="660033"/>
                </a:solidFill>
              </a:rPr>
              <a:t> </a:t>
            </a:r>
          </a:p>
          <a:p>
            <a:pPr>
              <a:lnSpc>
                <a:spcPct val="90000"/>
              </a:lnSpc>
              <a:buClr>
                <a:srgbClr val="990033"/>
              </a:buClr>
              <a:buFont typeface="Wingdings" pitchFamily="2" charset="2"/>
              <a:buChar char="v"/>
            </a:pPr>
            <a:endParaRPr lang="en-US" sz="800" dirty="0">
              <a:solidFill>
                <a:srgbClr val="660033"/>
              </a:solidFill>
            </a:endParaRPr>
          </a:p>
          <a:p>
            <a:pPr>
              <a:lnSpc>
                <a:spcPct val="90000"/>
              </a:lnSpc>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t>
            </a:r>
            <a:r>
              <a:rPr lang="en-US" b="1" dirty="0">
                <a:solidFill>
                  <a:srgbClr val="000000"/>
                </a:solidFill>
                <a:effectLst>
                  <a:outerShdw blurRad="38100" dist="38100" dir="2700000" algn="tl">
                    <a:srgbClr val="FFFFFF"/>
                  </a:outerShdw>
                </a:effectLst>
              </a:rPr>
              <a:t>A student of Socrates,  he was the first thinker to divide intellectual inquiry into distinct subjects such as biology,  psycho-logy,  political science,  ethics,  &amp; physics.  After tutoring Alexander the Great,  he returned to Athens and opened his own school,  the Lyceum.</a:t>
            </a:r>
            <a:r>
              <a:rPr lang="en-US" b="1" dirty="0">
                <a:solidFill>
                  <a:srgbClr val="660033"/>
                </a:solidFill>
                <a:effectLst>
                  <a:outerShdw blurRad="38100" dist="38100" dir="2700000" algn="tl">
                    <a:srgbClr val="000000"/>
                  </a:outerShdw>
                </a:effectLst>
              </a:rPr>
              <a:t>   </a:t>
            </a:r>
            <a:endParaRPr lang="en-US" dirty="0"/>
          </a:p>
        </p:txBody>
      </p:sp>
      <p:sp>
        <p:nvSpPr>
          <p:cNvPr id="2667524" name="WordArt 4" descr="White marble"/>
          <p:cNvSpPr>
            <a:spLocks noChangeArrowheads="1" noChangeShapeType="1" noTextEdit="1"/>
          </p:cNvSpPr>
          <p:nvPr/>
        </p:nvSpPr>
        <p:spPr bwMode="auto">
          <a:xfrm>
            <a:off x="2590800" y="6172200"/>
            <a:ext cx="6738938" cy="6858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blipFill dpi="0" rotWithShape="0">
                  <a:blip r:embed="rId6"/>
                  <a:srcRect/>
                  <a:tile tx="0" ty="0" sx="100000" sy="100000" flip="none" algn="tl"/>
                </a:blipFill>
                <a:effectLst/>
                <a:uLnTx/>
                <a:uFillTx/>
                <a:latin typeface="Arial Black"/>
                <a:ea typeface="+mn-ea"/>
                <a:cs typeface="+mn-cs"/>
              </a:rPr>
              <a:t>* Aristotle Tutored Alexander @ Age 13</a:t>
            </a:r>
          </a:p>
        </p:txBody>
      </p:sp>
      <p:pic>
        <p:nvPicPr>
          <p:cNvPr id="5" name="Picture 4" descr="http://content.artofmanliness.com/uploads/2010/11/alexander_aristotle.jpg"/>
          <p:cNvPicPr/>
          <p:nvPr/>
        </p:nvPicPr>
        <p:blipFill>
          <a:blip r:embed="rId7" cstate="print"/>
          <a:srcRect/>
          <a:stretch>
            <a:fillRect/>
          </a:stretch>
        </p:blipFill>
        <p:spPr bwMode="auto">
          <a:xfrm>
            <a:off x="1672353" y="1828800"/>
            <a:ext cx="8847685" cy="405709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7522">
                                            <p:txEl>
                                              <p:pRg st="0" end="0"/>
                                            </p:txEl>
                                          </p:spTgt>
                                        </p:tgtEl>
                                        <p:attrNameLst>
                                          <p:attrName>style.visibility</p:attrName>
                                        </p:attrNameLst>
                                      </p:cBhvr>
                                      <p:to>
                                        <p:strVal val="visible"/>
                                      </p:to>
                                    </p:set>
                                    <p:anim calcmode="lin" valueType="num">
                                      <p:cBhvr additive="base">
                                        <p:cTn id="7" dur="300" fill="hold"/>
                                        <p:tgtEl>
                                          <p:spTgt spid="26675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75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7523">
                                            <p:txEl>
                                              <p:pRg st="2" end="2"/>
                                            </p:txEl>
                                          </p:spTgt>
                                        </p:tgtEl>
                                        <p:attrNameLst>
                                          <p:attrName>style.visibility</p:attrName>
                                        </p:attrNameLst>
                                      </p:cBhvr>
                                      <p:to>
                                        <p:strVal val="visible"/>
                                      </p:to>
                                    </p:set>
                                    <p:animEffect transition="in" filter="wipe(left)">
                                      <p:cBhvr>
                                        <p:cTn id="13" dur="500"/>
                                        <p:tgtEl>
                                          <p:spTgt spid="266752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7523">
                                            <p:txEl>
                                              <p:pRg st="0" end="0"/>
                                            </p:txEl>
                                          </p:spTgt>
                                        </p:tgtEl>
                                        <p:attrNameLst>
                                          <p:attrName>style.visibility</p:attrName>
                                        </p:attrNameLst>
                                      </p:cBhvr>
                                      <p:to>
                                        <p:strVal val="visible"/>
                                      </p:to>
                                    </p:set>
                                    <p:animEffect transition="in" filter="wipe(left)">
                                      <p:cBhvr>
                                        <p:cTn id="18" dur="500"/>
                                        <p:tgtEl>
                                          <p:spTgt spid="26675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2667524"/>
                                        </p:tgtEl>
                                        <p:attrNameLst>
                                          <p:attrName>style.visibility</p:attrName>
                                        </p:attrNameLst>
                                      </p:cBhvr>
                                      <p:to>
                                        <p:strVal val="visible"/>
                                      </p:to>
                                    </p:set>
                                    <p:anim calcmode="lin" valueType="num">
                                      <p:cBhvr>
                                        <p:cTn id="28" dur="500" fill="hold"/>
                                        <p:tgtEl>
                                          <p:spTgt spid="2667524"/>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67524"/>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67524"/>
                                        </p:tgtEl>
                                        <p:attrNameLst>
                                          <p:attrName>ppt_x</p:attrName>
                                        </p:attrNameLst>
                                      </p:cBhvr>
                                      <p:tavLst>
                                        <p:tav tm="0">
                                          <p:val>
                                            <p:fltVal val="0.5"/>
                                          </p:val>
                                        </p:tav>
                                        <p:tav tm="100000">
                                          <p:val>
                                            <p:strVal val="#ppt_x"/>
                                          </p:val>
                                        </p:tav>
                                      </p:tavLst>
                                    </p:anim>
                                    <p:anim calcmode="lin" valueType="num">
                                      <p:cBhvr>
                                        <p:cTn id="31" dur="500" fill="hold"/>
                                        <p:tgtEl>
                                          <p:spTgt spid="266752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522" grpId="0" build="p" autoUpdateAnimBg="0"/>
      <p:bldP spid="2667523" grpId="0" build="p" autoUpdateAnimBg="0" rev="1"/>
      <p:bldP spid="266752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7878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78787" name="Rectangle 3" descr="Cork"/>
          <p:cNvSpPr>
            <a:spLocks noGrp="1" noChangeArrowheads="1"/>
          </p:cNvSpPr>
          <p:nvPr>
            <p:ph type="body" idx="1"/>
          </p:nvPr>
        </p:nvSpPr>
        <p:spPr>
          <a:xfrm>
            <a:off x="1524000" y="1752600"/>
            <a:ext cx="9144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effectLst>
                  <a:outerShdw blurRad="38100" dist="38100" dir="2700000" algn="tl">
                    <a:srgbClr val="FFFFFF"/>
                  </a:outerShdw>
                </a:effectLst>
              </a:rPr>
              <a:t>  </a:t>
            </a:r>
            <a:r>
              <a:rPr lang="en-US" sz="7200" b="1" dirty="0">
                <a:solidFill>
                  <a:srgbClr val="990033"/>
                </a:solidFill>
                <a:effectLst>
                  <a:outerShdw blurRad="38100" dist="38100" dir="2700000" algn="tl">
                    <a:srgbClr val="000000"/>
                  </a:outerShdw>
                </a:effectLst>
              </a:rPr>
              <a:t>Democritus –</a:t>
            </a:r>
            <a:r>
              <a:rPr lang="en-US" sz="7200" b="1" dirty="0">
                <a:solidFill>
                  <a:srgbClr val="660033"/>
                </a:solidFill>
                <a:effectLst>
                  <a:outerShdw blurRad="38100" dist="38100" dir="2700000" algn="tl">
                    <a:srgbClr val="000000"/>
                  </a:outerShdw>
                </a:effectLst>
              </a:rPr>
              <a:t> </a:t>
            </a:r>
          </a:p>
          <a:p>
            <a:pPr>
              <a:buClr>
                <a:srgbClr val="990033"/>
              </a:buClr>
              <a:buFont typeface="Wingdings" pitchFamily="2" charset="2"/>
              <a:buChar char="v"/>
            </a:pPr>
            <a:endParaRPr lang="en-US" sz="1600" b="1" dirty="0">
              <a:solidFill>
                <a:srgbClr val="660033"/>
              </a:solidFill>
              <a:effectLst>
                <a:outerShdw blurRad="38100" dist="38100" dir="2700000" algn="tl">
                  <a:srgbClr val="000000"/>
                </a:outerShdw>
              </a:effectLst>
            </a:endParaRPr>
          </a:p>
          <a:p>
            <a:pPr>
              <a:buClr>
                <a:srgbClr val="990033"/>
              </a:buClr>
              <a:buFont typeface="Wingdings" pitchFamily="2" charset="2"/>
              <a:buNone/>
            </a:pPr>
            <a:r>
              <a:rPr lang="en-US" sz="3600" b="1" dirty="0">
                <a:solidFill>
                  <a:srgbClr val="8A0000"/>
                </a:solidFill>
                <a:effectLst>
                  <a:outerShdw blurRad="38100" dist="38100" dir="2700000" algn="tl">
                    <a:srgbClr val="000000"/>
                  </a:outerShdw>
                </a:effectLst>
              </a:rPr>
              <a:t>   </a:t>
            </a:r>
            <a:r>
              <a:rPr lang="en-US" sz="3600" b="1" dirty="0">
                <a:solidFill>
                  <a:srgbClr val="000000"/>
                </a:solidFill>
                <a:effectLst>
                  <a:outerShdw blurRad="38100" dist="38100" dir="2700000" algn="tl">
                    <a:srgbClr val="FFFFFF"/>
                  </a:outerShdw>
                </a:effectLst>
              </a:rPr>
              <a:t>Democritus devised the first atomistic view of the world; he believed that the world was composed of only atoms &amp; void.</a:t>
            </a:r>
            <a:r>
              <a:rPr lang="en-US" sz="3600" b="1" dirty="0">
                <a:solidFill>
                  <a:srgbClr val="660033"/>
                </a:solidFill>
                <a:effectLst>
                  <a:outerShdw blurRad="38100" dist="38100" dir="2700000" algn="tl">
                    <a:srgbClr val="000000"/>
                  </a:outerShdw>
                </a:effectLst>
              </a:rPr>
              <a:t>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78786">
                                            <p:txEl>
                                              <p:pRg st="0" end="0"/>
                                            </p:txEl>
                                          </p:spTgt>
                                        </p:tgtEl>
                                        <p:attrNameLst>
                                          <p:attrName>style.visibility</p:attrName>
                                        </p:attrNameLst>
                                      </p:cBhvr>
                                      <p:to>
                                        <p:strVal val="visible"/>
                                      </p:to>
                                    </p:set>
                                    <p:anim calcmode="lin" valueType="num">
                                      <p:cBhvr additive="base">
                                        <p:cTn id="7" dur="300" fill="hold"/>
                                        <p:tgtEl>
                                          <p:spTgt spid="26787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7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78787">
                                            <p:txEl>
                                              <p:pRg st="2" end="2"/>
                                            </p:txEl>
                                          </p:spTgt>
                                        </p:tgtEl>
                                        <p:attrNameLst>
                                          <p:attrName>style.visibility</p:attrName>
                                        </p:attrNameLst>
                                      </p:cBhvr>
                                      <p:to>
                                        <p:strVal val="visible"/>
                                      </p:to>
                                    </p:set>
                                    <p:animEffect transition="in" filter="wipe(left)">
                                      <p:cBhvr>
                                        <p:cTn id="13" dur="500"/>
                                        <p:tgtEl>
                                          <p:spTgt spid="267878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78787">
                                            <p:txEl>
                                              <p:pRg st="0" end="0"/>
                                            </p:txEl>
                                          </p:spTgt>
                                        </p:tgtEl>
                                        <p:attrNameLst>
                                          <p:attrName>style.visibility</p:attrName>
                                        </p:attrNameLst>
                                      </p:cBhvr>
                                      <p:to>
                                        <p:strVal val="visible"/>
                                      </p:to>
                                    </p:set>
                                    <p:animEffect transition="in" filter="wipe(left)">
                                      <p:cBhvr>
                                        <p:cTn id="18" dur="500"/>
                                        <p:tgtEl>
                                          <p:spTgt spid="2678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8786" grpId="0" build="p" autoUpdateAnimBg="0"/>
      <p:bldP spid="2678787" grpId="0" build="p" autoUpdateAnimBg="0" rev="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854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8547" name="Rectangle 3" descr="Cork"/>
          <p:cNvSpPr>
            <a:spLocks noGrp="1" noChangeArrowheads="1"/>
          </p:cNvSpPr>
          <p:nvPr>
            <p:ph type="body" idx="1"/>
          </p:nvPr>
        </p:nvSpPr>
        <p:spPr>
          <a:xfrm>
            <a:off x="1524000" y="1752600"/>
            <a:ext cx="9144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effectLst>
                  <a:outerShdw blurRad="38100" dist="38100" dir="2700000" algn="tl">
                    <a:srgbClr val="FFFFFF"/>
                  </a:outerShdw>
                </a:effectLst>
              </a:rPr>
              <a:t>  </a:t>
            </a:r>
            <a:r>
              <a:rPr lang="en-US" sz="7200" b="1" dirty="0">
                <a:solidFill>
                  <a:srgbClr val="990033"/>
                </a:solidFill>
                <a:effectLst>
                  <a:outerShdw blurRad="38100" dist="38100" dir="2700000" algn="tl">
                    <a:srgbClr val="000000"/>
                  </a:outerShdw>
                </a:effectLst>
              </a:rPr>
              <a:t>Empedocles –</a:t>
            </a:r>
            <a:r>
              <a:rPr lang="en-US" sz="7200" b="1" dirty="0">
                <a:solidFill>
                  <a:srgbClr val="660033"/>
                </a:solidFill>
                <a:effectLst>
                  <a:outerShdw blurRad="38100" dist="38100" dir="2700000" algn="tl">
                    <a:srgbClr val="000000"/>
                  </a:outerShdw>
                </a:effectLst>
              </a:rPr>
              <a:t> </a:t>
            </a:r>
          </a:p>
          <a:p>
            <a:pPr>
              <a:buClr>
                <a:srgbClr val="990033"/>
              </a:buClr>
              <a:buFont typeface="Wingdings" pitchFamily="2" charset="2"/>
              <a:buChar char="v"/>
            </a:pPr>
            <a:endParaRPr lang="en-US" sz="800" b="1" dirty="0">
              <a:solidFill>
                <a:srgbClr val="660033"/>
              </a:solidFill>
              <a:effectLst>
                <a:outerShdw blurRad="38100" dist="38100" dir="2700000" algn="tl">
                  <a:srgbClr val="000000"/>
                </a:outerShdw>
              </a:effectLst>
            </a:endParaRPr>
          </a:p>
          <a:p>
            <a:pPr>
              <a:buClr>
                <a:srgbClr val="990033"/>
              </a:buClr>
              <a:buFont typeface="Wingdings" pitchFamily="2" charset="2"/>
              <a:buNone/>
            </a:pPr>
            <a:r>
              <a:rPr lang="en-US" sz="3600" b="1" dirty="0">
                <a:solidFill>
                  <a:srgbClr val="000000"/>
                </a:solidFill>
                <a:effectLst>
                  <a:outerShdw blurRad="38100" dist="38100" dir="2700000" algn="tl">
                    <a:srgbClr val="FFFFFF"/>
                  </a:outerShdw>
                </a:effectLst>
              </a:rPr>
              <a:t>    A pluralist,  he believed that there are four root elements:  fire,  air,  water,  and earth.  These four elements,  governed by the two basic forces in the universe – love and strife – compose everything in existence.</a:t>
            </a:r>
            <a:r>
              <a:rPr lang="en-US" sz="3600" b="1" dirty="0">
                <a:solidFill>
                  <a:srgbClr val="660033"/>
                </a:solidFill>
                <a:effectLst>
                  <a:outerShdw blurRad="38100" dist="38100" dir="2700000" algn="tl">
                    <a:srgbClr val="000000"/>
                  </a:outerShdw>
                </a:effectLst>
              </a:rPr>
              <a:t>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8546">
                                            <p:txEl>
                                              <p:pRg st="0" end="0"/>
                                            </p:txEl>
                                          </p:spTgt>
                                        </p:tgtEl>
                                        <p:attrNameLst>
                                          <p:attrName>style.visibility</p:attrName>
                                        </p:attrNameLst>
                                      </p:cBhvr>
                                      <p:to>
                                        <p:strVal val="visible"/>
                                      </p:to>
                                    </p:set>
                                    <p:anim calcmode="lin" valueType="num">
                                      <p:cBhvr additive="base">
                                        <p:cTn id="7" dur="300" fill="hold"/>
                                        <p:tgtEl>
                                          <p:spTgt spid="266854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85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8547">
                                            <p:txEl>
                                              <p:pRg st="2" end="2"/>
                                            </p:txEl>
                                          </p:spTgt>
                                        </p:tgtEl>
                                        <p:attrNameLst>
                                          <p:attrName>style.visibility</p:attrName>
                                        </p:attrNameLst>
                                      </p:cBhvr>
                                      <p:to>
                                        <p:strVal val="visible"/>
                                      </p:to>
                                    </p:set>
                                    <p:animEffect transition="in" filter="wipe(left)">
                                      <p:cBhvr>
                                        <p:cTn id="13" dur="500"/>
                                        <p:tgtEl>
                                          <p:spTgt spid="266854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8547">
                                            <p:txEl>
                                              <p:pRg st="0" end="0"/>
                                            </p:txEl>
                                          </p:spTgt>
                                        </p:tgtEl>
                                        <p:attrNameLst>
                                          <p:attrName>style.visibility</p:attrName>
                                        </p:attrNameLst>
                                      </p:cBhvr>
                                      <p:to>
                                        <p:strVal val="visible"/>
                                      </p:to>
                                    </p:set>
                                    <p:animEffect transition="in" filter="wipe(left)">
                                      <p:cBhvr>
                                        <p:cTn id="18" dur="500"/>
                                        <p:tgtEl>
                                          <p:spTgt spid="2668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8546" grpId="0" build="p" autoUpdateAnimBg="0"/>
      <p:bldP spid="2668547" grpId="0" build="p" autoUpdateAnimBg="0" rev="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9570" name="Rectangle 2" descr="Medium wood"/>
          <p:cNvSpPr>
            <a:spLocks noGrp="1" noChangeArrowheads="1"/>
          </p:cNvSpPr>
          <p:nvPr>
            <p:ph type="title"/>
          </p:nvPr>
        </p:nvSpPr>
        <p:spPr>
          <a:xfrm>
            <a:off x="1455938" y="0"/>
            <a:ext cx="9212062"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9571" name="Rectangle 3" descr="Cork"/>
          <p:cNvSpPr>
            <a:spLocks noGrp="1" noChangeArrowheads="1"/>
          </p:cNvSpPr>
          <p:nvPr>
            <p:ph type="body" idx="1"/>
          </p:nvPr>
        </p:nvSpPr>
        <p:spPr>
          <a:xfrm>
            <a:off x="1455938" y="1752600"/>
            <a:ext cx="9212062"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effectLst>
                  <a:outerShdw blurRad="38100" dist="38100" dir="2700000" algn="tl">
                    <a:srgbClr val="FFFFFF"/>
                  </a:outerShdw>
                </a:effectLst>
              </a:rPr>
              <a:t>  </a:t>
            </a:r>
            <a:r>
              <a:rPr lang="en-US" sz="7200" b="1" dirty="0">
                <a:solidFill>
                  <a:srgbClr val="990033"/>
                </a:solidFill>
                <a:effectLst>
                  <a:outerShdw blurRad="38100" dist="38100" dir="2700000" algn="tl">
                    <a:srgbClr val="000000"/>
                  </a:outerShdw>
                </a:effectLst>
              </a:rPr>
              <a:t>Gorgias –</a:t>
            </a:r>
            <a:r>
              <a:rPr lang="en-US" sz="7200" b="1" dirty="0">
                <a:solidFill>
                  <a:srgbClr val="660033"/>
                </a:solidFill>
                <a:effectLst>
                  <a:outerShdw blurRad="38100" dist="38100" dir="2700000" algn="tl">
                    <a:srgbClr val="000000"/>
                  </a:outerShdw>
                </a:effectLst>
              </a:rPr>
              <a:t> </a:t>
            </a:r>
          </a:p>
          <a:p>
            <a:pPr>
              <a:buClr>
                <a:srgbClr val="990033"/>
              </a:buClr>
              <a:buFont typeface="Wingdings" pitchFamily="2" charset="2"/>
              <a:buChar char="v"/>
            </a:pPr>
            <a:endParaRPr lang="en-US" sz="800" b="1" dirty="0">
              <a:solidFill>
                <a:srgbClr val="660033"/>
              </a:solidFill>
              <a:effectLst>
                <a:outerShdw blurRad="38100" dist="38100" dir="2700000" algn="tl">
                  <a:srgbClr val="000000"/>
                </a:outerShdw>
              </a:effectLst>
            </a:endParaRPr>
          </a:p>
          <a:p>
            <a:pPr>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t>
            </a:r>
            <a:r>
              <a:rPr lang="en-US" sz="3600" b="1" dirty="0">
                <a:solidFill>
                  <a:srgbClr val="000000"/>
                </a:solidFill>
                <a:effectLst>
                  <a:outerShdw blurRad="38100" dist="38100" dir="2700000" algn="tl">
                    <a:srgbClr val="FFFFFF"/>
                  </a:outerShdw>
                </a:effectLst>
              </a:rPr>
              <a:t>A rhetorician whose impressive oratorical style brought him influence in Athens. One of the first great Sophists, his work brought forth harsh criticism from Plato &amp; Aristotle.   </a:t>
            </a:r>
            <a:endParaRPr lang="en-US" sz="36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9570">
                                            <p:txEl>
                                              <p:pRg st="0" end="0"/>
                                            </p:txEl>
                                          </p:spTgt>
                                        </p:tgtEl>
                                        <p:attrNameLst>
                                          <p:attrName>style.visibility</p:attrName>
                                        </p:attrNameLst>
                                      </p:cBhvr>
                                      <p:to>
                                        <p:strVal val="visible"/>
                                      </p:to>
                                    </p:set>
                                    <p:anim calcmode="lin" valueType="num">
                                      <p:cBhvr additive="base">
                                        <p:cTn id="7" dur="300" fill="hold"/>
                                        <p:tgtEl>
                                          <p:spTgt spid="26695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95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9571">
                                            <p:txEl>
                                              <p:pRg st="2" end="2"/>
                                            </p:txEl>
                                          </p:spTgt>
                                        </p:tgtEl>
                                        <p:attrNameLst>
                                          <p:attrName>style.visibility</p:attrName>
                                        </p:attrNameLst>
                                      </p:cBhvr>
                                      <p:to>
                                        <p:strVal val="visible"/>
                                      </p:to>
                                    </p:set>
                                    <p:animEffect transition="in" filter="wipe(left)">
                                      <p:cBhvr>
                                        <p:cTn id="13" dur="500"/>
                                        <p:tgtEl>
                                          <p:spTgt spid="26695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9571">
                                            <p:txEl>
                                              <p:pRg st="0" end="0"/>
                                            </p:txEl>
                                          </p:spTgt>
                                        </p:tgtEl>
                                        <p:attrNameLst>
                                          <p:attrName>style.visibility</p:attrName>
                                        </p:attrNameLst>
                                      </p:cBhvr>
                                      <p:to>
                                        <p:strVal val="visible"/>
                                      </p:to>
                                    </p:set>
                                    <p:animEffect transition="in" filter="wipe(left)">
                                      <p:cBhvr>
                                        <p:cTn id="18" dur="500"/>
                                        <p:tgtEl>
                                          <p:spTgt spid="2669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0" grpId="0" build="p" autoUpdateAnimBg="0"/>
      <p:bldP spid="2669571" grpId="0" build="p" autoUpdateAnimBg="0" rev="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0834"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0835" name="Rectangle 3" descr="Cork"/>
          <p:cNvSpPr>
            <a:spLocks noGrp="1" noChangeArrowheads="1"/>
          </p:cNvSpPr>
          <p:nvPr>
            <p:ph type="body" idx="1"/>
          </p:nvPr>
        </p:nvSpPr>
        <p:spPr>
          <a:xfrm>
            <a:off x="1524000" y="1752600"/>
            <a:ext cx="9144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Heraclitus –</a:t>
            </a:r>
            <a:r>
              <a:rPr lang="en-US" sz="7200" b="1" dirty="0">
                <a:solidFill>
                  <a:srgbClr val="660033"/>
                </a:solidFill>
                <a:effectLst>
                  <a:outerShdw blurRad="38100" dist="38100" dir="2700000" algn="tl">
                    <a:srgbClr val="000000"/>
                  </a:outerShdw>
                </a:effectLst>
              </a:rPr>
              <a:t> </a:t>
            </a:r>
          </a:p>
          <a:p>
            <a:pPr>
              <a:buClr>
                <a:srgbClr val="990033"/>
              </a:buClr>
              <a:buFont typeface="Wingdings" pitchFamily="2" charset="2"/>
              <a:buChar char="v"/>
            </a:pPr>
            <a:endParaRPr lang="en-US" sz="800" b="1" dirty="0">
              <a:solidFill>
                <a:srgbClr val="660033"/>
              </a:solidFill>
              <a:effectLst>
                <a:outerShdw blurRad="38100" dist="38100" dir="2700000" algn="tl">
                  <a:srgbClr val="000000"/>
                </a:outerShdw>
              </a:effectLst>
            </a:endParaRPr>
          </a:p>
          <a:p>
            <a:pPr>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t>
            </a:r>
            <a:r>
              <a:rPr lang="en-US" sz="3600" b="1" dirty="0">
                <a:solidFill>
                  <a:srgbClr val="000000"/>
                </a:solidFill>
                <a:effectLst>
                  <a:outerShdw blurRad="38100" dist="38100" dir="2700000" algn="tl">
                    <a:srgbClr val="FFFFFF"/>
                  </a:outerShdw>
                </a:effectLst>
              </a:rPr>
              <a:t>The most radical of the pre-Socratics,        he  believed that nothing was stable or permanent.  His enigmatic writing used contradictions to describe the world flux.</a:t>
            </a:r>
            <a:r>
              <a:rPr lang="en-US" sz="3600" b="1" dirty="0">
                <a:solidFill>
                  <a:srgbClr val="660033"/>
                </a:solidFill>
                <a:effectLst>
                  <a:outerShdw blurRad="38100" dist="38100" dir="2700000" algn="tl">
                    <a:srgbClr val="000000"/>
                  </a:outerShdw>
                </a:effectLst>
              </a:rPr>
              <a:t>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0834">
                                            <p:txEl>
                                              <p:pRg st="0" end="0"/>
                                            </p:txEl>
                                          </p:spTgt>
                                        </p:tgtEl>
                                        <p:attrNameLst>
                                          <p:attrName>style.visibility</p:attrName>
                                        </p:attrNameLst>
                                      </p:cBhvr>
                                      <p:to>
                                        <p:strVal val="visible"/>
                                      </p:to>
                                    </p:set>
                                    <p:anim calcmode="lin" valueType="num">
                                      <p:cBhvr additive="base">
                                        <p:cTn id="7" dur="300" fill="hold"/>
                                        <p:tgtEl>
                                          <p:spTgt spid="26808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08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0835">
                                            <p:txEl>
                                              <p:pRg st="2" end="2"/>
                                            </p:txEl>
                                          </p:spTgt>
                                        </p:tgtEl>
                                        <p:attrNameLst>
                                          <p:attrName>style.visibility</p:attrName>
                                        </p:attrNameLst>
                                      </p:cBhvr>
                                      <p:to>
                                        <p:strVal val="visible"/>
                                      </p:to>
                                    </p:set>
                                    <p:animEffect transition="in" filter="wipe(left)">
                                      <p:cBhvr>
                                        <p:cTn id="13" dur="500"/>
                                        <p:tgtEl>
                                          <p:spTgt spid="268083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0835">
                                            <p:txEl>
                                              <p:pRg st="0" end="0"/>
                                            </p:txEl>
                                          </p:spTgt>
                                        </p:tgtEl>
                                        <p:attrNameLst>
                                          <p:attrName>style.visibility</p:attrName>
                                        </p:attrNameLst>
                                      </p:cBhvr>
                                      <p:to>
                                        <p:strVal val="visible"/>
                                      </p:to>
                                    </p:set>
                                    <p:animEffect transition="in" filter="wipe(left)">
                                      <p:cBhvr>
                                        <p:cTn id="18" dur="500"/>
                                        <p:tgtEl>
                                          <p:spTgt spid="268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0834" grpId="0" build="p" autoUpdateAnimBg="0"/>
      <p:bldP spid="2680835" grpId="0" build="p" autoUpdateAnimBg="0" rev="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cstate="print"/>
          <a:srcRect/>
          <a:stretch>
            <a:fillRect/>
          </a:stretch>
        </p:blipFill>
        <p:spPr bwMode="auto">
          <a:xfrm>
            <a:off x="1524000" y="0"/>
            <a:ext cx="3733800" cy="2636838"/>
          </a:xfrm>
          <a:prstGeom prst="rect">
            <a:avLst/>
          </a:prstGeom>
          <a:noFill/>
          <a:ln w="9525">
            <a:noFill/>
            <a:miter lim="800000"/>
            <a:headEnd/>
            <a:tailEnd/>
          </a:ln>
          <a:effectLst/>
        </p:spPr>
      </p:pic>
      <p:sp>
        <p:nvSpPr>
          <p:cNvPr id="4101" name="WordArt 5"/>
          <p:cNvSpPr>
            <a:spLocks noChangeArrowheads="1" noChangeShapeType="1" noTextEdit="1"/>
          </p:cNvSpPr>
          <p:nvPr/>
        </p:nvSpPr>
        <p:spPr bwMode="auto">
          <a:xfrm>
            <a:off x="5410200" y="76200"/>
            <a:ext cx="5181600" cy="2514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99FF99"/>
                </a:solidFill>
                <a:effectLst>
                  <a:outerShdw dist="40161" dir="1106097" algn="ctr" rotWithShape="0">
                    <a:srgbClr val="000000"/>
                  </a:outerShdw>
                </a:effectLst>
                <a:latin typeface="Times New Roman"/>
                <a:cs typeface="Times New Roman"/>
              </a:rPr>
              <a:t>Greece</a:t>
            </a:r>
          </a:p>
        </p:txBody>
      </p:sp>
      <p:sp>
        <p:nvSpPr>
          <p:cNvPr id="4103" name="Rectangle 7"/>
          <p:cNvSpPr>
            <a:spLocks noChangeArrowheads="1"/>
          </p:cNvSpPr>
          <p:nvPr/>
        </p:nvSpPr>
        <p:spPr bwMode="auto">
          <a:xfrm>
            <a:off x="1524000" y="2667000"/>
            <a:ext cx="9144000" cy="4191000"/>
          </a:xfrm>
          <a:prstGeom prst="rect">
            <a:avLst/>
          </a:prstGeom>
          <a:noFill/>
          <a:ln w="9525">
            <a:noFill/>
            <a:miter lim="800000"/>
            <a:headEnd/>
            <a:tailEnd/>
          </a:ln>
          <a:effectLst/>
        </p:spPr>
        <p:txBody>
          <a:bodyPr/>
          <a:lstStyle/>
          <a:p>
            <a:pPr marL="342900" indent="-342900" fontAlgn="base">
              <a:spcBef>
                <a:spcPct val="20000"/>
              </a:spcBef>
              <a:spcAft>
                <a:spcPct val="0"/>
              </a:spcAft>
              <a:buFontTx/>
              <a:buChar char="•"/>
            </a:pPr>
            <a:r>
              <a:rPr lang="en-US" sz="2800">
                <a:solidFill>
                  <a:srgbClr val="FFFFFF"/>
                </a:solidFill>
                <a:latin typeface="Times New Roman" pitchFamily="18" charset="0"/>
                <a:cs typeface="Arial"/>
              </a:rPr>
              <a:t>By New Testament times the emphasis shifts from Egypt and Mesopotamia to the Mediterranean world</a:t>
            </a:r>
          </a:p>
          <a:p>
            <a:pPr marL="742950" lvl="1" indent="-285750" fontAlgn="base">
              <a:spcBef>
                <a:spcPct val="20000"/>
              </a:spcBef>
              <a:spcAft>
                <a:spcPct val="0"/>
              </a:spcAft>
              <a:buFontTx/>
              <a:buChar char="–"/>
            </a:pPr>
            <a:r>
              <a:rPr lang="en-US" sz="2400">
                <a:solidFill>
                  <a:srgbClr val="FFFFFF"/>
                </a:solidFill>
                <a:latin typeface="Times New Roman" pitchFamily="18" charset="0"/>
                <a:cs typeface="Arial"/>
              </a:rPr>
              <a:t>Judah is under Persian control when the Old Testament closes</a:t>
            </a:r>
          </a:p>
          <a:p>
            <a:pPr marL="1143000" lvl="2" indent="-228600" fontAlgn="base">
              <a:spcBef>
                <a:spcPct val="20000"/>
              </a:spcBef>
              <a:spcAft>
                <a:spcPct val="0"/>
              </a:spcAft>
              <a:buFontTx/>
              <a:buChar char="•"/>
            </a:pPr>
            <a:r>
              <a:rPr lang="en-US" sz="2000" i="1">
                <a:solidFill>
                  <a:srgbClr val="FFFFFF"/>
                </a:solidFill>
                <a:latin typeface="Times New Roman" pitchFamily="18" charset="0"/>
                <a:cs typeface="Arial"/>
              </a:rPr>
              <a:t>Their capital was East of the Tigris River</a:t>
            </a:r>
          </a:p>
          <a:p>
            <a:pPr marL="742950" lvl="1" indent="-285750" fontAlgn="base">
              <a:spcBef>
                <a:spcPct val="20000"/>
              </a:spcBef>
              <a:spcAft>
                <a:spcPct val="0"/>
              </a:spcAft>
              <a:buFontTx/>
              <a:buChar char="–"/>
            </a:pPr>
            <a:r>
              <a:rPr lang="en-US" sz="2400">
                <a:solidFill>
                  <a:srgbClr val="FFFFFF"/>
                </a:solidFill>
                <a:latin typeface="Times New Roman" pitchFamily="18" charset="0"/>
                <a:cs typeface="Arial"/>
              </a:rPr>
              <a:t>During the period between Malachi and Matthew, the Persians were defeated by the Greeks</a:t>
            </a:r>
          </a:p>
          <a:p>
            <a:pPr marL="342900" indent="-342900" fontAlgn="base">
              <a:spcBef>
                <a:spcPct val="20000"/>
              </a:spcBef>
              <a:spcAft>
                <a:spcPct val="0"/>
              </a:spcAft>
              <a:buFontTx/>
              <a:buChar char="•"/>
            </a:pPr>
            <a:r>
              <a:rPr lang="en-US" sz="2800">
                <a:solidFill>
                  <a:srgbClr val="FFFFFF"/>
                </a:solidFill>
                <a:latin typeface="Times New Roman" pitchFamily="18" charset="0"/>
                <a:cs typeface="Arial"/>
              </a:rPr>
              <a:t>Greek army under the leadership of </a:t>
            </a:r>
            <a:r>
              <a:rPr lang="en-US" sz="2800" b="1">
                <a:solidFill>
                  <a:srgbClr val="FFFFFF"/>
                </a:solidFill>
                <a:latin typeface="Times New Roman" pitchFamily="18" charset="0"/>
                <a:cs typeface="Arial"/>
              </a:rPr>
              <a:t>Alexander the Great</a:t>
            </a:r>
          </a:p>
          <a:p>
            <a:pPr marL="742950" lvl="1" indent="-285750" fontAlgn="base">
              <a:spcBef>
                <a:spcPct val="20000"/>
              </a:spcBef>
              <a:spcAft>
                <a:spcPct val="0"/>
              </a:spcAft>
              <a:buFontTx/>
              <a:buChar char="–"/>
            </a:pPr>
            <a:r>
              <a:rPr lang="en-US" sz="2400">
                <a:solidFill>
                  <a:srgbClr val="FFFFFF"/>
                </a:solidFill>
                <a:latin typeface="Times New Roman" pitchFamily="18" charset="0"/>
                <a:cs typeface="Arial"/>
              </a:rPr>
              <a:t>Conquered all the way to the Indus River on the edge of India</a:t>
            </a:r>
          </a:p>
          <a:p>
            <a:pPr marL="742950" lvl="1" indent="-285750" fontAlgn="base">
              <a:spcBef>
                <a:spcPct val="20000"/>
              </a:spcBef>
              <a:spcAft>
                <a:spcPct val="0"/>
              </a:spcAft>
              <a:buFontTx/>
              <a:buChar char="–"/>
            </a:pPr>
            <a:r>
              <a:rPr lang="en-US" sz="2400">
                <a:solidFill>
                  <a:srgbClr val="FFFFFF"/>
                </a:solidFill>
                <a:latin typeface="Times New Roman" pitchFamily="18" charset="0"/>
                <a:cs typeface="Arial"/>
              </a:rPr>
              <a:t>The Greek language, customs, culture spread all the way to India</a:t>
            </a:r>
          </a:p>
        </p:txBody>
      </p:sp>
      <p:sp>
        <p:nvSpPr>
          <p:cNvPr id="4104" name="Oval 8"/>
          <p:cNvSpPr>
            <a:spLocks noChangeArrowheads="1"/>
          </p:cNvSpPr>
          <p:nvPr/>
        </p:nvSpPr>
        <p:spPr bwMode="auto">
          <a:xfrm rot="3413319">
            <a:off x="1358107" y="724694"/>
            <a:ext cx="1484312" cy="533400"/>
          </a:xfrm>
          <a:prstGeom prst="ellipse">
            <a:avLst/>
          </a:prstGeom>
          <a:solidFill>
            <a:srgbClr val="FF0000">
              <a:alpha val="39999"/>
            </a:srgbClr>
          </a:solid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cs typeface="Arial"/>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500" fill="hold"/>
                                        <p:tgtEl>
                                          <p:spTgt spid="4101"/>
                                        </p:tgtEl>
                                        <p:attrNameLst>
                                          <p:attrName>ppt_w</p:attrName>
                                        </p:attrNameLst>
                                      </p:cBhvr>
                                      <p:tavLst>
                                        <p:tav tm="0">
                                          <p:val>
                                            <p:fltVal val="0"/>
                                          </p:val>
                                        </p:tav>
                                        <p:tav tm="100000">
                                          <p:val>
                                            <p:strVal val="#ppt_w"/>
                                          </p:val>
                                        </p:tav>
                                      </p:tavLst>
                                    </p:anim>
                                    <p:anim calcmode="lin" valueType="num">
                                      <p:cBhvr>
                                        <p:cTn id="8" dur="500" fill="hold"/>
                                        <p:tgtEl>
                                          <p:spTgt spid="410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103">
                                            <p:txEl>
                                              <p:pRg st="0" end="0"/>
                                            </p:txEl>
                                          </p:spTgt>
                                        </p:tgtEl>
                                        <p:attrNameLst>
                                          <p:attrName>style.visibility</p:attrName>
                                        </p:attrNameLst>
                                      </p:cBhvr>
                                      <p:to>
                                        <p:strVal val="visible"/>
                                      </p:to>
                                    </p:set>
                                    <p:animEffect transition="in" filter="dissolve">
                                      <p:cBhvr>
                                        <p:cTn id="13" dur="500"/>
                                        <p:tgtEl>
                                          <p:spTgt spid="410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103">
                                            <p:txEl>
                                              <p:pRg st="1" end="1"/>
                                            </p:txEl>
                                          </p:spTgt>
                                        </p:tgtEl>
                                        <p:attrNameLst>
                                          <p:attrName>style.visibility</p:attrName>
                                        </p:attrNameLst>
                                      </p:cBhvr>
                                      <p:to>
                                        <p:strVal val="visible"/>
                                      </p:to>
                                    </p:set>
                                    <p:animEffect transition="in" filter="wipe(left)">
                                      <p:cBhvr>
                                        <p:cTn id="18" dur="500"/>
                                        <p:tgtEl>
                                          <p:spTgt spid="410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103">
                                            <p:txEl>
                                              <p:pRg st="2" end="2"/>
                                            </p:txEl>
                                          </p:spTgt>
                                        </p:tgtEl>
                                        <p:attrNameLst>
                                          <p:attrName>style.visibility</p:attrName>
                                        </p:attrNameLst>
                                      </p:cBhvr>
                                      <p:to>
                                        <p:strVal val="visible"/>
                                      </p:to>
                                    </p:set>
                                    <p:animEffect transition="in" filter="wipe(left)">
                                      <p:cBhvr>
                                        <p:cTn id="21" dur="500"/>
                                        <p:tgtEl>
                                          <p:spTgt spid="410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103">
                                            <p:txEl>
                                              <p:pRg st="3" end="3"/>
                                            </p:txEl>
                                          </p:spTgt>
                                        </p:tgtEl>
                                        <p:attrNameLst>
                                          <p:attrName>style.visibility</p:attrName>
                                        </p:attrNameLst>
                                      </p:cBhvr>
                                      <p:to>
                                        <p:strVal val="visible"/>
                                      </p:to>
                                    </p:set>
                                    <p:animEffect transition="in" filter="wipe(left)">
                                      <p:cBhvr>
                                        <p:cTn id="26" dur="500"/>
                                        <p:tgtEl>
                                          <p:spTgt spid="4103">
                                            <p:txEl>
                                              <p:pRg st="3" end="3"/>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105"/>
                                        </p:tgtEl>
                                        <p:attrNameLst>
                                          <p:attrName>style.visibility</p:attrName>
                                        </p:attrNameLst>
                                      </p:cBhvr>
                                      <p:to>
                                        <p:strVal val="visible"/>
                                      </p:to>
                                    </p:set>
                                    <p:animEffect transition="in" filter="fade">
                                      <p:cBhvr>
                                        <p:cTn id="30" dur="2000"/>
                                        <p:tgtEl>
                                          <p:spTgt spid="4105"/>
                                        </p:tgtEl>
                                      </p:cBhvr>
                                    </p:animEffect>
                                  </p:childTnLst>
                                </p:cTn>
                              </p:par>
                            </p:childTnLst>
                          </p:cTn>
                        </p:par>
                        <p:par>
                          <p:cTn id="31" fill="hold">
                            <p:stCondLst>
                              <p:cond delay="2500"/>
                            </p:stCondLst>
                            <p:childTnLst>
                              <p:par>
                                <p:cTn id="32" presetID="23" presetClass="entr" presetSubtype="16" fill="hold" grpId="0" nodeType="afterEffect">
                                  <p:stCondLst>
                                    <p:cond delay="0"/>
                                  </p:stCondLst>
                                  <p:childTnLst>
                                    <p:set>
                                      <p:cBhvr>
                                        <p:cTn id="33" dur="1" fill="hold">
                                          <p:stCondLst>
                                            <p:cond delay="0"/>
                                          </p:stCondLst>
                                        </p:cTn>
                                        <p:tgtEl>
                                          <p:spTgt spid="4104"/>
                                        </p:tgtEl>
                                        <p:attrNameLst>
                                          <p:attrName>style.visibility</p:attrName>
                                        </p:attrNameLst>
                                      </p:cBhvr>
                                      <p:to>
                                        <p:strVal val="visible"/>
                                      </p:to>
                                    </p:set>
                                    <p:anim calcmode="lin" valueType="num">
                                      <p:cBhvr>
                                        <p:cTn id="34" dur="500" fill="hold"/>
                                        <p:tgtEl>
                                          <p:spTgt spid="4104"/>
                                        </p:tgtEl>
                                        <p:attrNameLst>
                                          <p:attrName>ppt_w</p:attrName>
                                        </p:attrNameLst>
                                      </p:cBhvr>
                                      <p:tavLst>
                                        <p:tav tm="0">
                                          <p:val>
                                            <p:fltVal val="0"/>
                                          </p:val>
                                        </p:tav>
                                        <p:tav tm="100000">
                                          <p:val>
                                            <p:strVal val="#ppt_w"/>
                                          </p:val>
                                        </p:tav>
                                      </p:tavLst>
                                    </p:anim>
                                    <p:anim calcmode="lin" valueType="num">
                                      <p:cBhvr>
                                        <p:cTn id="35" dur="500" fill="hold"/>
                                        <p:tgtEl>
                                          <p:spTgt spid="410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4103">
                                            <p:txEl>
                                              <p:pRg st="4" end="4"/>
                                            </p:txEl>
                                          </p:spTgt>
                                        </p:tgtEl>
                                        <p:attrNameLst>
                                          <p:attrName>style.visibility</p:attrName>
                                        </p:attrNameLst>
                                      </p:cBhvr>
                                      <p:to>
                                        <p:strVal val="visible"/>
                                      </p:to>
                                    </p:set>
                                    <p:animEffect transition="in" filter="dissolve">
                                      <p:cBhvr>
                                        <p:cTn id="40" dur="500"/>
                                        <p:tgtEl>
                                          <p:spTgt spid="410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103">
                                            <p:txEl>
                                              <p:pRg st="5" end="5"/>
                                            </p:txEl>
                                          </p:spTgt>
                                        </p:tgtEl>
                                        <p:attrNameLst>
                                          <p:attrName>style.visibility</p:attrName>
                                        </p:attrNameLst>
                                      </p:cBhvr>
                                      <p:to>
                                        <p:strVal val="visible"/>
                                      </p:to>
                                    </p:set>
                                    <p:animEffect transition="in" filter="wipe(left)">
                                      <p:cBhvr>
                                        <p:cTn id="45" dur="500"/>
                                        <p:tgtEl>
                                          <p:spTgt spid="4103">
                                            <p:txEl>
                                              <p:pRg st="5" end="5"/>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4103">
                                            <p:txEl>
                                              <p:pRg st="6" end="6"/>
                                            </p:txEl>
                                          </p:spTgt>
                                        </p:tgtEl>
                                        <p:attrNameLst>
                                          <p:attrName>style.visibility</p:attrName>
                                        </p:attrNameLst>
                                      </p:cBhvr>
                                      <p:to>
                                        <p:strVal val="visible"/>
                                      </p:to>
                                    </p:set>
                                    <p:animEffect transition="in" filter="wipe(left)">
                                      <p:cBhvr>
                                        <p:cTn id="48" dur="500"/>
                                        <p:tgtEl>
                                          <p:spTgt spid="41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410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288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2883" name="Rectangle 3" descr="Cork"/>
          <p:cNvSpPr>
            <a:spLocks noGrp="1" noChangeArrowheads="1"/>
          </p:cNvSpPr>
          <p:nvPr>
            <p:ph type="body" idx="1"/>
          </p:nvPr>
        </p:nvSpPr>
        <p:spPr>
          <a:xfrm>
            <a:off x="1524000" y="1752600"/>
            <a:ext cx="9144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Hippias –</a:t>
            </a:r>
            <a:r>
              <a:rPr lang="en-US" sz="7200" dirty="0">
                <a:solidFill>
                  <a:srgbClr val="660033"/>
                </a:solidFill>
              </a:rPr>
              <a:t> </a:t>
            </a:r>
          </a:p>
          <a:p>
            <a:pPr>
              <a:buClr>
                <a:srgbClr val="990033"/>
              </a:buClr>
              <a:buFont typeface="Wingdings" pitchFamily="2" charset="2"/>
              <a:buChar char="v"/>
            </a:pPr>
            <a:endParaRPr lang="en-US" sz="800" dirty="0">
              <a:solidFill>
                <a:srgbClr val="660033"/>
              </a:solidFill>
            </a:endParaRPr>
          </a:p>
          <a:p>
            <a:pPr>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t>
            </a:r>
            <a:r>
              <a:rPr lang="en-US" sz="3600" b="1" dirty="0">
                <a:solidFill>
                  <a:srgbClr val="000000"/>
                </a:solidFill>
                <a:effectLst>
                  <a:outerShdw blurRad="38100" dist="38100" dir="2700000" algn="tl">
                    <a:srgbClr val="FFFFFF"/>
                  </a:outerShdw>
                </a:effectLst>
              </a:rPr>
              <a:t>A very prominent early Sophist and        self-described authority on all subjects,     he lectured on poetry, grammar, history,  politics, archaeology, math, and astronomy.</a:t>
            </a:r>
            <a:r>
              <a:rPr lang="en-US" sz="3600" b="1" dirty="0">
                <a:solidFill>
                  <a:srgbClr val="660033"/>
                </a:solidFill>
                <a:effectLst>
                  <a:outerShdw blurRad="38100" dist="38100" dir="2700000" algn="tl">
                    <a:srgbClr val="000000"/>
                  </a:outerShdw>
                </a:effectLst>
              </a:rPr>
              <a:t>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2882">
                                            <p:txEl>
                                              <p:pRg st="0" end="0"/>
                                            </p:txEl>
                                          </p:spTgt>
                                        </p:tgtEl>
                                        <p:attrNameLst>
                                          <p:attrName>style.visibility</p:attrName>
                                        </p:attrNameLst>
                                      </p:cBhvr>
                                      <p:to>
                                        <p:strVal val="visible"/>
                                      </p:to>
                                    </p:set>
                                    <p:anim calcmode="lin" valueType="num">
                                      <p:cBhvr additive="base">
                                        <p:cTn id="7" dur="300" fill="hold"/>
                                        <p:tgtEl>
                                          <p:spTgt spid="26828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28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2883">
                                            <p:txEl>
                                              <p:pRg st="2" end="2"/>
                                            </p:txEl>
                                          </p:spTgt>
                                        </p:tgtEl>
                                        <p:attrNameLst>
                                          <p:attrName>style.visibility</p:attrName>
                                        </p:attrNameLst>
                                      </p:cBhvr>
                                      <p:to>
                                        <p:strVal val="visible"/>
                                      </p:to>
                                    </p:set>
                                    <p:animEffect transition="in" filter="wipe(left)">
                                      <p:cBhvr>
                                        <p:cTn id="13" dur="500"/>
                                        <p:tgtEl>
                                          <p:spTgt spid="268288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2883">
                                            <p:txEl>
                                              <p:pRg st="0" end="0"/>
                                            </p:txEl>
                                          </p:spTgt>
                                        </p:tgtEl>
                                        <p:attrNameLst>
                                          <p:attrName>style.visibility</p:attrName>
                                        </p:attrNameLst>
                                      </p:cBhvr>
                                      <p:to>
                                        <p:strVal val="visible"/>
                                      </p:to>
                                    </p:set>
                                    <p:animEffect transition="in" filter="wipe(left)">
                                      <p:cBhvr>
                                        <p:cTn id="18" dur="500"/>
                                        <p:tgtEl>
                                          <p:spTgt spid="26828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882" grpId="0" build="p" autoUpdateAnimBg="0"/>
      <p:bldP spid="2682883" grpId="0" build="p" autoUpdateAnimBg="0" rev="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493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4931" name="Rectangle 3" descr="Cork"/>
          <p:cNvSpPr>
            <a:spLocks noGrp="1" noChangeArrowheads="1"/>
          </p:cNvSpPr>
          <p:nvPr>
            <p:ph type="body" idx="1"/>
          </p:nvPr>
        </p:nvSpPr>
        <p:spPr>
          <a:xfrm>
            <a:off x="1524000" y="1518082"/>
            <a:ext cx="9067060" cy="4806518"/>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Parmenides –</a:t>
            </a:r>
            <a:r>
              <a:rPr lang="en-US" sz="7200" dirty="0">
                <a:solidFill>
                  <a:srgbClr val="660033"/>
                </a:solidFill>
              </a:rPr>
              <a:t> </a:t>
            </a:r>
          </a:p>
          <a:p>
            <a:pPr>
              <a:lnSpc>
                <a:spcPct val="90000"/>
              </a:lnSpc>
              <a:buClr>
                <a:srgbClr val="990033"/>
              </a:buClr>
              <a:buFont typeface="Wingdings" pitchFamily="2" charset="2"/>
              <a:buChar char="v"/>
            </a:pPr>
            <a:endParaRPr lang="en-US" sz="800" b="1" dirty="0">
              <a:solidFill>
                <a:srgbClr val="660033"/>
              </a:solidFill>
            </a:endParaRPr>
          </a:p>
          <a:p>
            <a:pPr>
              <a:lnSpc>
                <a:spcPct val="90000"/>
              </a:lnSpc>
              <a:buClr>
                <a:srgbClr val="990033"/>
              </a:buClr>
              <a:buFont typeface="Wingdings" pitchFamily="2" charset="2"/>
              <a:buNone/>
            </a:pPr>
            <a:r>
              <a:rPr lang="en-US" sz="2800" b="1" dirty="0">
                <a:solidFill>
                  <a:srgbClr val="660033"/>
                </a:solidFill>
                <a:effectLst>
                  <a:outerShdw blurRad="38100" dist="38100" dir="2700000" algn="tl">
                    <a:srgbClr val="000000"/>
                  </a:outerShdw>
                </a:effectLst>
              </a:rPr>
              <a:t>    </a:t>
            </a:r>
            <a:r>
              <a:rPr lang="en-US" b="1" dirty="0">
                <a:solidFill>
                  <a:srgbClr val="000000"/>
                </a:solidFill>
                <a:effectLst>
                  <a:outerShdw blurRad="38100" dist="38100" dir="2700000" algn="tl">
                    <a:srgbClr val="FFFFFF"/>
                  </a:outerShdw>
                </a:effectLst>
              </a:rPr>
              <a:t>The pre-Socratic philosopher was the first of Western philosophy in focusing explicitly on questions of Being. As a pure rationalist, he believed that the physical world we perceive       is filled with change,  multiplicity, and major contradictions making it unreliable. As result,  he was the first philosopher to emphasize the  separation of appearance from reality.</a:t>
            </a:r>
            <a:r>
              <a:rPr lang="en-US" b="1" dirty="0">
                <a:solidFill>
                  <a:srgbClr val="660033"/>
                </a:solidFill>
                <a:effectLst>
                  <a:outerShdw blurRad="38100" dist="38100" dir="2700000" algn="tl">
                    <a:srgbClr val="000000"/>
                  </a:outerShdw>
                </a:effectLst>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4930">
                                            <p:txEl>
                                              <p:pRg st="0" end="0"/>
                                            </p:txEl>
                                          </p:spTgt>
                                        </p:tgtEl>
                                        <p:attrNameLst>
                                          <p:attrName>style.visibility</p:attrName>
                                        </p:attrNameLst>
                                      </p:cBhvr>
                                      <p:to>
                                        <p:strVal val="visible"/>
                                      </p:to>
                                    </p:set>
                                    <p:anim calcmode="lin" valueType="num">
                                      <p:cBhvr additive="base">
                                        <p:cTn id="7" dur="300" fill="hold"/>
                                        <p:tgtEl>
                                          <p:spTgt spid="268493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49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4931">
                                            <p:txEl>
                                              <p:pRg st="2" end="2"/>
                                            </p:txEl>
                                          </p:spTgt>
                                        </p:tgtEl>
                                        <p:attrNameLst>
                                          <p:attrName>style.visibility</p:attrName>
                                        </p:attrNameLst>
                                      </p:cBhvr>
                                      <p:to>
                                        <p:strVal val="visible"/>
                                      </p:to>
                                    </p:set>
                                    <p:animEffect transition="in" filter="wipe(left)">
                                      <p:cBhvr>
                                        <p:cTn id="13" dur="500"/>
                                        <p:tgtEl>
                                          <p:spTgt spid="268493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4931">
                                            <p:txEl>
                                              <p:pRg st="0" end="0"/>
                                            </p:txEl>
                                          </p:spTgt>
                                        </p:tgtEl>
                                        <p:attrNameLst>
                                          <p:attrName>style.visibility</p:attrName>
                                        </p:attrNameLst>
                                      </p:cBhvr>
                                      <p:to>
                                        <p:strVal val="visible"/>
                                      </p:to>
                                    </p:set>
                                    <p:animEffect transition="in" filter="wipe(left)">
                                      <p:cBhvr>
                                        <p:cTn id="18" dur="500"/>
                                        <p:tgtEl>
                                          <p:spTgt spid="26849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4930" grpId="0" build="p" autoUpdateAnimBg="0"/>
      <p:bldP spid="2684931" grpId="0" build="p" autoUpdateAnimBg="0" rev="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6978"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6979" name="Rectangle 3" descr="Cork"/>
          <p:cNvSpPr>
            <a:spLocks noGrp="1" noChangeArrowheads="1"/>
          </p:cNvSpPr>
          <p:nvPr>
            <p:ph type="body" idx="1"/>
          </p:nvPr>
        </p:nvSpPr>
        <p:spPr>
          <a:xfrm>
            <a:off x="1524000" y="1752600"/>
            <a:ext cx="9144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effectLst>
                  <a:outerShdw blurRad="38100" dist="38100" dir="2700000" algn="tl">
                    <a:srgbClr val="FFFFFF"/>
                  </a:outerShdw>
                </a:effectLst>
              </a:rPr>
              <a:t>  </a:t>
            </a:r>
            <a:r>
              <a:rPr lang="en-US" sz="7200" b="1" dirty="0" err="1">
                <a:solidFill>
                  <a:srgbClr val="990033"/>
                </a:solidFill>
                <a:effectLst>
                  <a:outerShdw blurRad="38100" dist="38100" dir="2700000" algn="tl">
                    <a:srgbClr val="000000"/>
                  </a:outerShdw>
                </a:effectLst>
              </a:rPr>
              <a:t>Philolaus</a:t>
            </a:r>
            <a:r>
              <a:rPr lang="en-US" sz="7200" b="1" dirty="0">
                <a:solidFill>
                  <a:srgbClr val="990033"/>
                </a:solidFill>
                <a:effectLst>
                  <a:outerShdw blurRad="38100" dist="38100" dir="2700000" algn="tl">
                    <a:srgbClr val="000000"/>
                  </a:outerShdw>
                </a:effectLst>
              </a:rPr>
              <a:t> –</a:t>
            </a:r>
            <a:r>
              <a:rPr lang="en-US" sz="7200" dirty="0">
                <a:solidFill>
                  <a:srgbClr val="660033"/>
                </a:solidFill>
              </a:rPr>
              <a:t> </a:t>
            </a:r>
          </a:p>
          <a:p>
            <a:pPr>
              <a:buClr>
                <a:srgbClr val="990033"/>
              </a:buClr>
              <a:buFont typeface="Wingdings" pitchFamily="2" charset="2"/>
              <a:buChar char="v"/>
            </a:pPr>
            <a:endParaRPr lang="en-US" sz="1600" dirty="0">
              <a:solidFill>
                <a:srgbClr val="660033"/>
              </a:solidFill>
            </a:endParaRPr>
          </a:p>
          <a:p>
            <a:pPr>
              <a:buClr>
                <a:srgbClr val="990033"/>
              </a:buClr>
              <a:buFont typeface="Wingdings" pitchFamily="2" charset="2"/>
              <a:buNone/>
            </a:pPr>
            <a:r>
              <a:rPr lang="en-US" b="1" dirty="0">
                <a:solidFill>
                  <a:srgbClr val="000000"/>
                </a:solidFill>
                <a:effectLst>
                  <a:outerShdw blurRad="38100" dist="38100" dir="2700000" algn="tl">
                    <a:srgbClr val="FFFFFF"/>
                  </a:outerShdw>
                </a:effectLst>
              </a:rPr>
              <a:t>    </a:t>
            </a:r>
            <a:r>
              <a:rPr lang="en-US" sz="3600" b="1" dirty="0">
                <a:solidFill>
                  <a:srgbClr val="000000"/>
                </a:solidFill>
                <a:effectLst>
                  <a:outerShdw blurRad="38100" dist="38100" dir="2700000" algn="tl">
                    <a:srgbClr val="FFFFFF"/>
                  </a:outerShdw>
                </a:effectLst>
              </a:rPr>
              <a:t>A pre-Socratic philosopher, he was the first to publish the Pythagorean notion that this world is an orderly whole and constituted by numbers.</a:t>
            </a:r>
            <a:r>
              <a:rPr lang="en-US" sz="3600" b="1" dirty="0">
                <a:solidFill>
                  <a:srgbClr val="660033"/>
                </a:solidFill>
                <a:effectLst>
                  <a:outerShdw blurRad="38100" dist="38100" dir="2700000" algn="tl">
                    <a:srgbClr val="000000"/>
                  </a:outerShdw>
                </a:effectLst>
              </a:rPr>
              <a:t>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6978">
                                            <p:txEl>
                                              <p:pRg st="0" end="0"/>
                                            </p:txEl>
                                          </p:spTgt>
                                        </p:tgtEl>
                                        <p:attrNameLst>
                                          <p:attrName>style.visibility</p:attrName>
                                        </p:attrNameLst>
                                      </p:cBhvr>
                                      <p:to>
                                        <p:strVal val="visible"/>
                                      </p:to>
                                    </p:set>
                                    <p:anim calcmode="lin" valueType="num">
                                      <p:cBhvr additive="base">
                                        <p:cTn id="7" dur="300" fill="hold"/>
                                        <p:tgtEl>
                                          <p:spTgt spid="26869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69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6979">
                                            <p:txEl>
                                              <p:pRg st="2" end="2"/>
                                            </p:txEl>
                                          </p:spTgt>
                                        </p:tgtEl>
                                        <p:attrNameLst>
                                          <p:attrName>style.visibility</p:attrName>
                                        </p:attrNameLst>
                                      </p:cBhvr>
                                      <p:to>
                                        <p:strVal val="visible"/>
                                      </p:to>
                                    </p:set>
                                    <p:animEffect transition="in" filter="wipe(left)">
                                      <p:cBhvr>
                                        <p:cTn id="13" dur="500"/>
                                        <p:tgtEl>
                                          <p:spTgt spid="268697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6979">
                                            <p:txEl>
                                              <p:pRg st="0" end="0"/>
                                            </p:txEl>
                                          </p:spTgt>
                                        </p:tgtEl>
                                        <p:attrNameLst>
                                          <p:attrName>style.visibility</p:attrName>
                                        </p:attrNameLst>
                                      </p:cBhvr>
                                      <p:to>
                                        <p:strVal val="visible"/>
                                      </p:to>
                                    </p:set>
                                    <p:animEffect transition="in" filter="wipe(left)">
                                      <p:cBhvr>
                                        <p:cTn id="18" dur="500"/>
                                        <p:tgtEl>
                                          <p:spTgt spid="26869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6978" grpId="0" build="p" autoUpdateAnimBg="0"/>
      <p:bldP spid="2686979" grpId="0" build="p" autoUpdateAnimBg="0" rev="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902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9027" name="Rectangle 3" descr="Cork"/>
          <p:cNvSpPr>
            <a:spLocks noGrp="1" noChangeArrowheads="1"/>
          </p:cNvSpPr>
          <p:nvPr>
            <p:ph type="body" idx="1"/>
          </p:nvPr>
        </p:nvSpPr>
        <p:spPr>
          <a:xfrm>
            <a:off x="1524000" y="1752600"/>
            <a:ext cx="9144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6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Plato –</a:t>
            </a:r>
            <a:r>
              <a:rPr lang="en-US" sz="7200" dirty="0">
                <a:solidFill>
                  <a:srgbClr val="660033"/>
                </a:solidFill>
              </a:rPr>
              <a:t> </a:t>
            </a:r>
          </a:p>
          <a:p>
            <a:pPr>
              <a:buClr>
                <a:srgbClr val="990033"/>
              </a:buClr>
              <a:buFont typeface="Wingdings" pitchFamily="2" charset="2"/>
              <a:buChar char="v"/>
            </a:pPr>
            <a:endParaRPr lang="en-US" sz="800" b="1" dirty="0">
              <a:solidFill>
                <a:srgbClr val="660033"/>
              </a:solidFill>
            </a:endParaRPr>
          </a:p>
          <a:p>
            <a:pPr>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t>
            </a:r>
            <a:r>
              <a:rPr lang="en-US" sz="3600" b="1" dirty="0">
                <a:solidFill>
                  <a:srgbClr val="000000"/>
                </a:solidFill>
                <a:effectLst>
                  <a:outerShdw blurRad="38100" dist="38100" dir="2700000" algn="tl">
                    <a:srgbClr val="FFFFFF"/>
                  </a:outerShdw>
                </a:effectLst>
              </a:rPr>
              <a:t>A student of Socrates,  he immortalized his teacher by using him as the protagonist in his incredibly influential writings.  Plato is widely credited with starting a school of philosophy known as “The Academy.”</a:t>
            </a:r>
            <a:endParaRPr lang="en-US" sz="3600" dirty="0">
              <a:solidFill>
                <a:srgbClr val="000000"/>
              </a:solidFill>
            </a:endParaRPr>
          </a:p>
        </p:txBody>
      </p:sp>
      <p:pic>
        <p:nvPicPr>
          <p:cNvPr id="5" name="Picture 4" descr="200710151140.jpg"/>
          <p:cNvPicPr>
            <a:picLocks noChangeAspect="1"/>
          </p:cNvPicPr>
          <p:nvPr/>
        </p:nvPicPr>
        <p:blipFill>
          <a:blip r:embed="rId6" cstate="print"/>
          <a:stretch>
            <a:fillRect/>
          </a:stretch>
        </p:blipFill>
        <p:spPr>
          <a:xfrm>
            <a:off x="1667522" y="1861645"/>
            <a:ext cx="8870272" cy="4049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9026">
                                            <p:txEl>
                                              <p:pRg st="0" end="0"/>
                                            </p:txEl>
                                          </p:spTgt>
                                        </p:tgtEl>
                                        <p:attrNameLst>
                                          <p:attrName>style.visibility</p:attrName>
                                        </p:attrNameLst>
                                      </p:cBhvr>
                                      <p:to>
                                        <p:strVal val="visible"/>
                                      </p:to>
                                    </p:set>
                                    <p:anim calcmode="lin" valueType="num">
                                      <p:cBhvr additive="base">
                                        <p:cTn id="7" dur="300" fill="hold"/>
                                        <p:tgtEl>
                                          <p:spTgt spid="26890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90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9027">
                                            <p:txEl>
                                              <p:pRg st="2" end="2"/>
                                            </p:txEl>
                                          </p:spTgt>
                                        </p:tgtEl>
                                        <p:attrNameLst>
                                          <p:attrName>style.visibility</p:attrName>
                                        </p:attrNameLst>
                                      </p:cBhvr>
                                      <p:to>
                                        <p:strVal val="visible"/>
                                      </p:to>
                                    </p:set>
                                    <p:animEffect transition="in" filter="wipe(left)">
                                      <p:cBhvr>
                                        <p:cTn id="13" dur="500"/>
                                        <p:tgtEl>
                                          <p:spTgt spid="268902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9027">
                                            <p:txEl>
                                              <p:pRg st="0" end="0"/>
                                            </p:txEl>
                                          </p:spTgt>
                                        </p:tgtEl>
                                        <p:attrNameLst>
                                          <p:attrName>style.visibility</p:attrName>
                                        </p:attrNameLst>
                                      </p:cBhvr>
                                      <p:to>
                                        <p:strVal val="visible"/>
                                      </p:to>
                                    </p:set>
                                    <p:animEffect transition="in" filter="wipe(left)">
                                      <p:cBhvr>
                                        <p:cTn id="18" dur="500"/>
                                        <p:tgtEl>
                                          <p:spTgt spid="268902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amond(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9026" grpId="0" build="p" autoUpdateAnimBg="0"/>
      <p:bldP spid="2689027" grpId="0" build="p" autoUpdateAnimBg="0" rev="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9312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93123" name="Rectangle 3" descr="Cork"/>
          <p:cNvSpPr>
            <a:spLocks noGrp="1" noChangeArrowheads="1"/>
          </p:cNvSpPr>
          <p:nvPr>
            <p:ph type="body" idx="1"/>
          </p:nvPr>
        </p:nvSpPr>
        <p:spPr>
          <a:xfrm>
            <a:off x="1524000" y="1676400"/>
            <a:ext cx="9144000" cy="45720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dirty="0">
                <a:solidFill>
                  <a:srgbClr val="990033"/>
                </a:solidFill>
                <a:effectLst>
                  <a:outerShdw blurRad="38100" dist="38100" dir="2700000" algn="tl">
                    <a:srgbClr val="000000"/>
                  </a:outerShdw>
                </a:effectLst>
              </a:rPr>
              <a:t>  </a:t>
            </a:r>
            <a:r>
              <a:rPr lang="en-US" sz="7200" b="1" dirty="0" err="1">
                <a:solidFill>
                  <a:srgbClr val="990033"/>
                </a:solidFill>
                <a:effectLst>
                  <a:outerShdw blurRad="38100" dist="38100" dir="2700000" algn="tl">
                    <a:srgbClr val="000000"/>
                  </a:outerShdw>
                </a:effectLst>
              </a:rPr>
              <a:t>Prodicus</a:t>
            </a:r>
            <a:r>
              <a:rPr lang="en-US" sz="7200" b="1" dirty="0">
                <a:solidFill>
                  <a:srgbClr val="990033"/>
                </a:solidFill>
                <a:effectLst>
                  <a:outerShdw blurRad="38100" dist="38100" dir="2700000" algn="tl">
                    <a:srgbClr val="000000"/>
                  </a:outerShdw>
                </a:effectLst>
              </a:rPr>
              <a:t> –</a:t>
            </a:r>
            <a:r>
              <a:rPr lang="en-US" sz="7200" b="1" dirty="0">
                <a:solidFill>
                  <a:srgbClr val="660033"/>
                </a:solidFill>
                <a:effectLst>
                  <a:outerShdw blurRad="38100" dist="38100" dir="2700000" algn="tl">
                    <a:srgbClr val="000000"/>
                  </a:outerShdw>
                </a:effectLst>
              </a:rPr>
              <a:t> </a:t>
            </a:r>
          </a:p>
          <a:p>
            <a:pPr>
              <a:lnSpc>
                <a:spcPct val="90000"/>
              </a:lnSpc>
              <a:buClr>
                <a:srgbClr val="990033"/>
              </a:buClr>
              <a:buFont typeface="Wingdings" pitchFamily="2" charset="2"/>
              <a:buChar char="v"/>
            </a:pPr>
            <a:endParaRPr lang="en-US" sz="800" b="1" dirty="0">
              <a:solidFill>
                <a:srgbClr val="660033"/>
              </a:solidFill>
              <a:effectLst>
                <a:outerShdw blurRad="38100" dist="38100" dir="2700000" algn="tl">
                  <a:srgbClr val="000000"/>
                </a:outerShdw>
              </a:effectLst>
            </a:endParaRPr>
          </a:p>
          <a:p>
            <a:pPr>
              <a:lnSpc>
                <a:spcPct val="90000"/>
              </a:lnSpc>
              <a:buClr>
                <a:srgbClr val="990033"/>
              </a:buClr>
              <a:buFont typeface="Wingdings" pitchFamily="2" charset="2"/>
              <a:buNone/>
            </a:pPr>
            <a:r>
              <a:rPr lang="en-US" sz="3600" b="1" dirty="0">
                <a:solidFill>
                  <a:srgbClr val="000000"/>
                </a:solidFill>
                <a:effectLst>
                  <a:outerShdw blurRad="38100" dist="38100" dir="2700000" algn="tl">
                    <a:srgbClr val="FFFFFF"/>
                  </a:outerShdw>
                </a:effectLst>
              </a:rPr>
              <a:t>   A prominent Sophist,  </a:t>
            </a:r>
            <a:r>
              <a:rPr lang="en-US" sz="3600" b="1" dirty="0" err="1">
                <a:solidFill>
                  <a:srgbClr val="000000"/>
                </a:solidFill>
                <a:effectLst>
                  <a:outerShdw blurRad="38100" dist="38100" dir="2700000" algn="tl">
                    <a:srgbClr val="FFFFFF"/>
                  </a:outerShdw>
                </a:effectLst>
              </a:rPr>
              <a:t>Prodicus</a:t>
            </a:r>
            <a:r>
              <a:rPr lang="en-US" sz="3600" b="1" dirty="0">
                <a:solidFill>
                  <a:srgbClr val="000000"/>
                </a:solidFill>
                <a:effectLst>
                  <a:outerShdw blurRad="38100" dist="38100" dir="2700000" algn="tl">
                    <a:srgbClr val="FFFFFF"/>
                  </a:outerShdw>
                </a:effectLst>
              </a:rPr>
              <a:t> taught pupils for both domestic and civic affairs.  Unlike previous philosophers centered on rhetoric,  he focused study on ethics as the concentration of his curriculum.</a:t>
            </a:r>
            <a:r>
              <a:rPr lang="en-US" sz="3600" b="1" dirty="0">
                <a:solidFill>
                  <a:srgbClr val="660033"/>
                </a:solidFill>
                <a:effectLst>
                  <a:outerShdw blurRad="38100" dist="38100" dir="2700000" algn="tl">
                    <a:srgbClr val="000000"/>
                  </a:outerShdw>
                </a:effectLst>
              </a:rPr>
              <a:t> </a:t>
            </a:r>
            <a:endParaRPr lang="en-US" sz="3600" b="1" dirty="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93122">
                                            <p:txEl>
                                              <p:pRg st="0" end="0"/>
                                            </p:txEl>
                                          </p:spTgt>
                                        </p:tgtEl>
                                        <p:attrNameLst>
                                          <p:attrName>style.visibility</p:attrName>
                                        </p:attrNameLst>
                                      </p:cBhvr>
                                      <p:to>
                                        <p:strVal val="visible"/>
                                      </p:to>
                                    </p:set>
                                    <p:anim calcmode="lin" valueType="num">
                                      <p:cBhvr additive="base">
                                        <p:cTn id="7" dur="300" fill="hold"/>
                                        <p:tgtEl>
                                          <p:spTgt spid="26931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931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93123">
                                            <p:txEl>
                                              <p:pRg st="2" end="2"/>
                                            </p:txEl>
                                          </p:spTgt>
                                        </p:tgtEl>
                                        <p:attrNameLst>
                                          <p:attrName>style.visibility</p:attrName>
                                        </p:attrNameLst>
                                      </p:cBhvr>
                                      <p:to>
                                        <p:strVal val="visible"/>
                                      </p:to>
                                    </p:set>
                                    <p:animEffect transition="in" filter="wipe(left)">
                                      <p:cBhvr>
                                        <p:cTn id="13" dur="500"/>
                                        <p:tgtEl>
                                          <p:spTgt spid="269312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3123">
                                            <p:txEl>
                                              <p:pRg st="0" end="0"/>
                                            </p:txEl>
                                          </p:spTgt>
                                        </p:tgtEl>
                                        <p:attrNameLst>
                                          <p:attrName>style.visibility</p:attrName>
                                        </p:attrNameLst>
                                      </p:cBhvr>
                                      <p:to>
                                        <p:strVal val="visible"/>
                                      </p:to>
                                    </p:set>
                                    <p:animEffect transition="in" filter="wipe(left)">
                                      <p:cBhvr>
                                        <p:cTn id="18" dur="500"/>
                                        <p:tgtEl>
                                          <p:spTgt spid="2693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22" grpId="0" build="p" autoUpdateAnimBg="0"/>
      <p:bldP spid="2693123" grpId="0" build="p" autoUpdateAnimBg="0" rev="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9517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95171" name="Rectangle 3" descr="Cork"/>
          <p:cNvSpPr>
            <a:spLocks noGrp="1" noChangeArrowheads="1"/>
          </p:cNvSpPr>
          <p:nvPr>
            <p:ph type="body" idx="1"/>
          </p:nvPr>
        </p:nvSpPr>
        <p:spPr>
          <a:xfrm>
            <a:off x="1524000" y="1752600"/>
            <a:ext cx="9144000" cy="44196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Protagoras –</a:t>
            </a:r>
            <a:r>
              <a:rPr lang="en-US" sz="7200" dirty="0">
                <a:solidFill>
                  <a:srgbClr val="660033"/>
                </a:solidFill>
              </a:rPr>
              <a:t> </a:t>
            </a:r>
          </a:p>
          <a:p>
            <a:pPr>
              <a:buClr>
                <a:srgbClr val="990033"/>
              </a:buClr>
              <a:buFont typeface="Wingdings" pitchFamily="2" charset="2"/>
              <a:buChar char="v"/>
            </a:pPr>
            <a:endParaRPr lang="en-US" sz="800" b="1" dirty="0">
              <a:solidFill>
                <a:srgbClr val="660033"/>
              </a:solidFill>
            </a:endParaRPr>
          </a:p>
          <a:p>
            <a:pPr>
              <a:buClr>
                <a:srgbClr val="990033"/>
              </a:buClr>
              <a:buFont typeface="Wingdings" pitchFamily="2" charset="2"/>
              <a:buNone/>
            </a:pPr>
            <a:r>
              <a:rPr lang="en-US" sz="3600" b="1" dirty="0">
                <a:solidFill>
                  <a:srgbClr val="000000"/>
                </a:solidFill>
                <a:effectLst>
                  <a:outerShdw blurRad="38100" dist="38100" dir="2700000" algn="tl">
                    <a:srgbClr val="FFFFFF"/>
                  </a:outerShdw>
                </a:effectLst>
              </a:rPr>
              <a:t>   He was not interested in nature,  rather he believed that human beings were the center of all reality. Thus, Protagoras was the first Humanist in the West.</a:t>
            </a:r>
            <a:r>
              <a:rPr lang="en-US" sz="3600" b="1" dirty="0">
                <a:solidFill>
                  <a:srgbClr val="660033"/>
                </a:solidFill>
                <a:effectLst>
                  <a:outerShdw blurRad="38100" dist="38100" dir="2700000" algn="tl">
                    <a:srgbClr val="000000"/>
                  </a:outerShdw>
                </a:effectLst>
              </a:rPr>
              <a:t>  </a:t>
            </a:r>
            <a:endParaRPr lang="en-US" sz="3600" b="1" dirty="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95170">
                                            <p:txEl>
                                              <p:pRg st="0" end="0"/>
                                            </p:txEl>
                                          </p:spTgt>
                                        </p:tgtEl>
                                        <p:attrNameLst>
                                          <p:attrName>style.visibility</p:attrName>
                                        </p:attrNameLst>
                                      </p:cBhvr>
                                      <p:to>
                                        <p:strVal val="visible"/>
                                      </p:to>
                                    </p:set>
                                    <p:anim calcmode="lin" valueType="num">
                                      <p:cBhvr additive="base">
                                        <p:cTn id="7" dur="300" fill="hold"/>
                                        <p:tgtEl>
                                          <p:spTgt spid="26951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9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95171">
                                            <p:txEl>
                                              <p:pRg st="2" end="2"/>
                                            </p:txEl>
                                          </p:spTgt>
                                        </p:tgtEl>
                                        <p:attrNameLst>
                                          <p:attrName>style.visibility</p:attrName>
                                        </p:attrNameLst>
                                      </p:cBhvr>
                                      <p:to>
                                        <p:strVal val="visible"/>
                                      </p:to>
                                    </p:set>
                                    <p:animEffect transition="in" filter="wipe(left)">
                                      <p:cBhvr>
                                        <p:cTn id="13" dur="500"/>
                                        <p:tgtEl>
                                          <p:spTgt spid="26951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5171">
                                            <p:txEl>
                                              <p:pRg st="0" end="0"/>
                                            </p:txEl>
                                          </p:spTgt>
                                        </p:tgtEl>
                                        <p:attrNameLst>
                                          <p:attrName>style.visibility</p:attrName>
                                        </p:attrNameLst>
                                      </p:cBhvr>
                                      <p:to>
                                        <p:strVal val="visible"/>
                                      </p:to>
                                    </p:set>
                                    <p:animEffect transition="in" filter="wipe(left)">
                                      <p:cBhvr>
                                        <p:cTn id="18" dur="500"/>
                                        <p:tgtEl>
                                          <p:spTgt spid="269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5170" grpId="0" build="p" autoUpdateAnimBg="0"/>
      <p:bldP spid="2695171" grpId="0" build="p" autoUpdateAnimBg="0" rev="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97218"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97219" name="Rectangle 3" descr="Cork"/>
          <p:cNvSpPr>
            <a:spLocks noGrp="1" noChangeArrowheads="1"/>
          </p:cNvSpPr>
          <p:nvPr>
            <p:ph type="body" idx="1"/>
          </p:nvPr>
        </p:nvSpPr>
        <p:spPr>
          <a:xfrm>
            <a:off x="1524000" y="1447800"/>
            <a:ext cx="9144000" cy="48768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Pythagoras –</a:t>
            </a:r>
            <a:r>
              <a:rPr lang="en-US" sz="7200" dirty="0">
                <a:solidFill>
                  <a:srgbClr val="660033"/>
                </a:solidFill>
              </a:rPr>
              <a:t> </a:t>
            </a:r>
          </a:p>
          <a:p>
            <a:pPr>
              <a:lnSpc>
                <a:spcPct val="90000"/>
              </a:lnSpc>
              <a:buClr>
                <a:srgbClr val="990033"/>
              </a:buClr>
              <a:buFont typeface="Wingdings" pitchFamily="2" charset="2"/>
              <a:buChar char="v"/>
            </a:pPr>
            <a:endParaRPr lang="en-US" sz="800" b="1" dirty="0">
              <a:solidFill>
                <a:srgbClr val="660033"/>
              </a:solidFill>
            </a:endParaRPr>
          </a:p>
          <a:p>
            <a:pPr>
              <a:lnSpc>
                <a:spcPct val="90000"/>
              </a:lnSpc>
              <a:buClr>
                <a:srgbClr val="990033"/>
              </a:buClr>
              <a:buFont typeface="Wingdings" pitchFamily="2" charset="2"/>
              <a:buNone/>
            </a:pPr>
            <a:r>
              <a:rPr lang="en-US" b="1" dirty="0">
                <a:solidFill>
                  <a:srgbClr val="000000"/>
                </a:solidFill>
                <a:effectLst>
                  <a:outerShdw blurRad="38100" dist="38100" dir="2700000" algn="tl">
                    <a:srgbClr val="FFFFFF"/>
                  </a:outerShdw>
                </a:effectLst>
              </a:rPr>
              <a:t>   While none of his original writing has survived,  there are nonetheless many indirect references   to his important work from the religious group, the Pythagoreans, which he initiated. The group belief system was formulated from his overall general opinion of an universal harmony that is mathematically derived.   </a:t>
            </a:r>
          </a:p>
        </p:txBody>
      </p:sp>
      <p:pic>
        <p:nvPicPr>
          <p:cNvPr id="4" name="Picture 3" descr="withoutgeometry_fullpic.jpg"/>
          <p:cNvPicPr>
            <a:picLocks noChangeAspect="1"/>
          </p:cNvPicPr>
          <p:nvPr/>
        </p:nvPicPr>
        <p:blipFill>
          <a:blip r:embed="rId6" cstate="print"/>
          <a:stretch>
            <a:fillRect/>
          </a:stretch>
        </p:blipFill>
        <p:spPr>
          <a:xfrm>
            <a:off x="1647546" y="1600199"/>
            <a:ext cx="8890247" cy="4605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97218">
                                            <p:txEl>
                                              <p:pRg st="0" end="0"/>
                                            </p:txEl>
                                          </p:spTgt>
                                        </p:tgtEl>
                                        <p:attrNameLst>
                                          <p:attrName>style.visibility</p:attrName>
                                        </p:attrNameLst>
                                      </p:cBhvr>
                                      <p:to>
                                        <p:strVal val="visible"/>
                                      </p:to>
                                    </p:set>
                                    <p:anim calcmode="lin" valueType="num">
                                      <p:cBhvr additive="base">
                                        <p:cTn id="7" dur="300" fill="hold"/>
                                        <p:tgtEl>
                                          <p:spTgt spid="26972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972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97219">
                                            <p:txEl>
                                              <p:pRg st="2" end="2"/>
                                            </p:txEl>
                                          </p:spTgt>
                                        </p:tgtEl>
                                        <p:attrNameLst>
                                          <p:attrName>style.visibility</p:attrName>
                                        </p:attrNameLst>
                                      </p:cBhvr>
                                      <p:to>
                                        <p:strVal val="visible"/>
                                      </p:to>
                                    </p:set>
                                    <p:animEffect transition="in" filter="wipe(left)">
                                      <p:cBhvr>
                                        <p:cTn id="13" dur="500"/>
                                        <p:tgtEl>
                                          <p:spTgt spid="26972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7219">
                                            <p:txEl>
                                              <p:pRg st="0" end="0"/>
                                            </p:txEl>
                                          </p:spTgt>
                                        </p:tgtEl>
                                        <p:attrNameLst>
                                          <p:attrName>style.visibility</p:attrName>
                                        </p:attrNameLst>
                                      </p:cBhvr>
                                      <p:to>
                                        <p:strVal val="visible"/>
                                      </p:to>
                                    </p:set>
                                    <p:animEffect transition="in" filter="wipe(left)">
                                      <p:cBhvr>
                                        <p:cTn id="18" dur="500"/>
                                        <p:tgtEl>
                                          <p:spTgt spid="26972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amond(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7218" grpId="0" build="p" autoUpdateAnimBg="0"/>
      <p:bldP spid="2697219" grpId="0" build="p" autoUpdateAnimBg="0" rev="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9926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99267" name="Rectangle 3" descr="Cork"/>
          <p:cNvSpPr>
            <a:spLocks noGrp="1" noChangeArrowheads="1"/>
          </p:cNvSpPr>
          <p:nvPr>
            <p:ph type="body" idx="1"/>
          </p:nvPr>
        </p:nvSpPr>
        <p:spPr>
          <a:xfrm>
            <a:off x="1524000" y="1371600"/>
            <a:ext cx="9144000" cy="49530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Thales –</a:t>
            </a:r>
            <a:r>
              <a:rPr lang="en-US" sz="7200" dirty="0">
                <a:solidFill>
                  <a:srgbClr val="660033"/>
                </a:solidFill>
              </a:rPr>
              <a:t> </a:t>
            </a:r>
          </a:p>
          <a:p>
            <a:pPr>
              <a:buClr>
                <a:srgbClr val="990033"/>
              </a:buClr>
              <a:buFont typeface="Wingdings" pitchFamily="2" charset="2"/>
              <a:buChar char="v"/>
            </a:pPr>
            <a:endParaRPr lang="en-US" sz="800" b="1" dirty="0">
              <a:solidFill>
                <a:srgbClr val="660033"/>
              </a:solidFill>
            </a:endParaRPr>
          </a:p>
          <a:p>
            <a:pPr>
              <a:buClr>
                <a:srgbClr val="990033"/>
              </a:buClr>
              <a:buFont typeface="Wingdings" pitchFamily="2" charset="2"/>
              <a:buNone/>
            </a:pPr>
            <a:r>
              <a:rPr lang="en-US" b="1" dirty="0">
                <a:solidFill>
                  <a:srgbClr val="000000"/>
                </a:solidFill>
                <a:effectLst>
                  <a:outerShdw blurRad="38100" dist="38100" dir="2700000" algn="tl">
                    <a:srgbClr val="FFFFFF"/>
                  </a:outerShdw>
                </a:effectLst>
              </a:rPr>
              <a:t>   </a:t>
            </a:r>
            <a:r>
              <a:rPr lang="en-US" sz="3600" b="1" dirty="0">
                <a:solidFill>
                  <a:srgbClr val="000000"/>
                </a:solidFill>
                <a:effectLst>
                  <a:outerShdw blurRad="38100" dist="38100" dir="2700000" algn="tl">
                    <a:srgbClr val="FFFFFF"/>
                  </a:outerShdw>
                </a:effectLst>
              </a:rPr>
              <a:t>Traditionally regarded as the very first Western philosopher, He was one of the legendary Seven Sages. He originated natural philosophy, utilizing rationality to explain nature. According to Herodotus,    he even predicted the 585 B.C. solar eclipse.</a:t>
            </a:r>
            <a:r>
              <a:rPr lang="en-US" sz="3600" b="1" dirty="0">
                <a:solidFill>
                  <a:srgbClr val="660033"/>
                </a:solidFill>
                <a:effectLst>
                  <a:outerShdw blurRad="38100" dist="38100" dir="2700000" algn="tl">
                    <a:srgbClr val="000000"/>
                  </a:outerShdw>
                </a:effectLst>
              </a:rPr>
              <a:t>  </a:t>
            </a:r>
            <a:endParaRPr lang="en-US" sz="3600" b="1" dirty="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99266">
                                            <p:txEl>
                                              <p:pRg st="0" end="0"/>
                                            </p:txEl>
                                          </p:spTgt>
                                        </p:tgtEl>
                                        <p:attrNameLst>
                                          <p:attrName>style.visibility</p:attrName>
                                        </p:attrNameLst>
                                      </p:cBhvr>
                                      <p:to>
                                        <p:strVal val="visible"/>
                                      </p:to>
                                    </p:set>
                                    <p:anim calcmode="lin" valueType="num">
                                      <p:cBhvr additive="base">
                                        <p:cTn id="7" dur="300" fill="hold"/>
                                        <p:tgtEl>
                                          <p:spTgt spid="26992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992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99267">
                                            <p:txEl>
                                              <p:pRg st="2" end="2"/>
                                            </p:txEl>
                                          </p:spTgt>
                                        </p:tgtEl>
                                        <p:attrNameLst>
                                          <p:attrName>style.visibility</p:attrName>
                                        </p:attrNameLst>
                                      </p:cBhvr>
                                      <p:to>
                                        <p:strVal val="visible"/>
                                      </p:to>
                                    </p:set>
                                    <p:animEffect transition="in" filter="wipe(left)">
                                      <p:cBhvr>
                                        <p:cTn id="13" dur="500"/>
                                        <p:tgtEl>
                                          <p:spTgt spid="2699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9267">
                                            <p:txEl>
                                              <p:pRg st="0" end="0"/>
                                            </p:txEl>
                                          </p:spTgt>
                                        </p:tgtEl>
                                        <p:attrNameLst>
                                          <p:attrName>style.visibility</p:attrName>
                                        </p:attrNameLst>
                                      </p:cBhvr>
                                      <p:to>
                                        <p:strVal val="visible"/>
                                      </p:to>
                                    </p:set>
                                    <p:animEffect transition="in" filter="wipe(left)">
                                      <p:cBhvr>
                                        <p:cTn id="18" dur="500"/>
                                        <p:tgtEl>
                                          <p:spTgt spid="2699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9266" grpId="0" build="p" autoUpdateAnimBg="0"/>
      <p:bldP spid="2699267" grpId="0" build="p" autoUpdateAnimBg="0" rev="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01314"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701315" name="Rectangle 3" descr="Cork"/>
          <p:cNvSpPr>
            <a:spLocks noGrp="1" noChangeArrowheads="1"/>
          </p:cNvSpPr>
          <p:nvPr>
            <p:ph type="body" idx="1"/>
          </p:nvPr>
        </p:nvSpPr>
        <p:spPr>
          <a:xfrm>
            <a:off x="1524000" y="1600200"/>
            <a:ext cx="9144000" cy="44196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54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Thrasymachus –</a:t>
            </a:r>
            <a:r>
              <a:rPr lang="en-US" sz="7200" dirty="0">
                <a:solidFill>
                  <a:srgbClr val="660033"/>
                </a:solidFill>
              </a:rPr>
              <a:t> </a:t>
            </a:r>
          </a:p>
          <a:p>
            <a:pPr>
              <a:buClr>
                <a:srgbClr val="990033"/>
              </a:buClr>
              <a:buFont typeface="Wingdings" pitchFamily="2" charset="2"/>
              <a:buChar char="v"/>
            </a:pPr>
            <a:endParaRPr lang="en-US" sz="800" b="1" dirty="0">
              <a:solidFill>
                <a:srgbClr val="660033"/>
              </a:solidFill>
            </a:endParaRPr>
          </a:p>
          <a:p>
            <a:pPr>
              <a:buClr>
                <a:srgbClr val="990033"/>
              </a:buClr>
              <a:buFont typeface="Wingdings" pitchFamily="2" charset="2"/>
              <a:buNone/>
            </a:pPr>
            <a:r>
              <a:rPr lang="en-US" sz="3600" b="1" dirty="0">
                <a:solidFill>
                  <a:srgbClr val="000000"/>
                </a:solidFill>
                <a:effectLst>
                  <a:outerShdw blurRad="38100" dist="38100" dir="2700000" algn="tl">
                    <a:srgbClr val="FFFFFF"/>
                  </a:outerShdw>
                </a:effectLst>
              </a:rPr>
              <a:t>   A Sophist who analyzed the role emotions played in persuasion,  but is more well known for his famous discussion with Socrates in Plato’s </a:t>
            </a:r>
            <a:r>
              <a:rPr lang="en-US" sz="3600" b="1" i="1" dirty="0">
                <a:solidFill>
                  <a:srgbClr val="000000"/>
                </a:solidFill>
                <a:effectLst>
                  <a:outerShdw blurRad="38100" dist="38100" dir="2700000" algn="tl">
                    <a:srgbClr val="FFFFFF"/>
                  </a:outerShdw>
                </a:effectLst>
              </a:rPr>
              <a:t>Republic.</a:t>
            </a:r>
            <a:r>
              <a:rPr lang="en-US" sz="3600" b="1" dirty="0">
                <a:solidFill>
                  <a:srgbClr val="660033"/>
                </a:solidFill>
                <a:effectLst>
                  <a:outerShdw blurRad="38100" dist="38100" dir="2700000" algn="tl">
                    <a:srgbClr val="000000"/>
                  </a:outerShdw>
                </a:effectLst>
              </a:rPr>
              <a:t> </a:t>
            </a:r>
            <a:endParaRPr lang="en-US" sz="3600" b="1" dirty="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701314">
                                            <p:txEl>
                                              <p:pRg st="0" end="0"/>
                                            </p:txEl>
                                          </p:spTgt>
                                        </p:tgtEl>
                                        <p:attrNameLst>
                                          <p:attrName>style.visibility</p:attrName>
                                        </p:attrNameLst>
                                      </p:cBhvr>
                                      <p:to>
                                        <p:strVal val="visible"/>
                                      </p:to>
                                    </p:set>
                                    <p:anim calcmode="lin" valueType="num">
                                      <p:cBhvr additive="base">
                                        <p:cTn id="7" dur="300" fill="hold"/>
                                        <p:tgtEl>
                                          <p:spTgt spid="27013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7013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01315">
                                            <p:txEl>
                                              <p:pRg st="2" end="2"/>
                                            </p:txEl>
                                          </p:spTgt>
                                        </p:tgtEl>
                                        <p:attrNameLst>
                                          <p:attrName>style.visibility</p:attrName>
                                        </p:attrNameLst>
                                      </p:cBhvr>
                                      <p:to>
                                        <p:strVal val="visible"/>
                                      </p:to>
                                    </p:set>
                                    <p:animEffect transition="in" filter="wipe(left)">
                                      <p:cBhvr>
                                        <p:cTn id="13" dur="500"/>
                                        <p:tgtEl>
                                          <p:spTgt spid="27013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01315">
                                            <p:txEl>
                                              <p:pRg st="0" end="0"/>
                                            </p:txEl>
                                          </p:spTgt>
                                        </p:tgtEl>
                                        <p:attrNameLst>
                                          <p:attrName>style.visibility</p:attrName>
                                        </p:attrNameLst>
                                      </p:cBhvr>
                                      <p:to>
                                        <p:strVal val="visible"/>
                                      </p:to>
                                    </p:set>
                                    <p:animEffect transition="in" filter="wipe(left)">
                                      <p:cBhvr>
                                        <p:cTn id="18" dur="500"/>
                                        <p:tgtEl>
                                          <p:spTgt spid="2701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1314" grpId="0" build="p" autoUpdateAnimBg="0"/>
      <p:bldP spid="2701315" grpId="0" build="p" autoUpdateAnimBg="0" rev="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07458"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707459" name="Rectangle 3" descr="Cork"/>
          <p:cNvSpPr>
            <a:spLocks noGrp="1" noChangeArrowheads="1"/>
          </p:cNvSpPr>
          <p:nvPr>
            <p:ph type="body" idx="1"/>
          </p:nvPr>
        </p:nvSpPr>
        <p:spPr>
          <a:xfrm>
            <a:off x="1524000" y="1748900"/>
            <a:ext cx="9144000" cy="4376691"/>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48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Xenophanes –</a:t>
            </a:r>
            <a:r>
              <a:rPr lang="en-US" sz="7200" dirty="0">
                <a:solidFill>
                  <a:srgbClr val="660033"/>
                </a:solidFill>
              </a:rPr>
              <a:t> </a:t>
            </a:r>
          </a:p>
          <a:p>
            <a:pPr>
              <a:lnSpc>
                <a:spcPct val="90000"/>
              </a:lnSpc>
              <a:buClr>
                <a:srgbClr val="990033"/>
              </a:buClr>
              <a:buFont typeface="Wingdings" pitchFamily="2" charset="2"/>
              <a:buChar char="v"/>
            </a:pPr>
            <a:endParaRPr lang="en-US" sz="800" b="1" dirty="0">
              <a:solidFill>
                <a:srgbClr val="660033"/>
              </a:solidFill>
            </a:endParaRPr>
          </a:p>
          <a:p>
            <a:pPr>
              <a:lnSpc>
                <a:spcPct val="90000"/>
              </a:lnSpc>
              <a:buClr>
                <a:srgbClr val="990033"/>
              </a:buClr>
              <a:buFont typeface="Wingdings" pitchFamily="2" charset="2"/>
              <a:buNone/>
            </a:pPr>
            <a:r>
              <a:rPr lang="en-US" sz="3600" b="1" dirty="0">
                <a:solidFill>
                  <a:srgbClr val="000000"/>
                </a:solidFill>
                <a:effectLst>
                  <a:outerShdw blurRad="38100" dist="38100" dir="2700000" algn="tl">
                    <a:srgbClr val="FFFFFF"/>
                  </a:outerShdw>
                </a:effectLst>
              </a:rPr>
              <a:t>    A religious thinker,  he offered a basic &amp; balanced critique of polytheism. This the initial monotheist amongst philosophers proclaimed that God is permanent &amp; He does not move but enables everything else  to both movement and motion.</a:t>
            </a:r>
          </a:p>
          <a:p>
            <a:pPr>
              <a:lnSpc>
                <a:spcPct val="90000"/>
              </a:lnSpc>
              <a:buClr>
                <a:srgbClr val="990033"/>
              </a:buClr>
              <a:buFont typeface="Wingdings" pitchFamily="2" charset="2"/>
              <a:buNone/>
            </a:pPr>
            <a:r>
              <a:rPr lang="en-US" sz="2800" b="1" dirty="0">
                <a:solidFill>
                  <a:srgbClr val="660033"/>
                </a:solidFill>
                <a:effectLst>
                  <a:outerShdw blurRad="38100" dist="38100" dir="2700000" algn="tl">
                    <a:srgbClr val="000000"/>
                  </a:outerShdw>
                </a:effectLst>
              </a:rPr>
              <a:t>  </a:t>
            </a:r>
            <a:endParaRPr lang="en-US" sz="2800" b="1" dirty="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707458">
                                            <p:txEl>
                                              <p:pRg st="0" end="0"/>
                                            </p:txEl>
                                          </p:spTgt>
                                        </p:tgtEl>
                                        <p:attrNameLst>
                                          <p:attrName>style.visibility</p:attrName>
                                        </p:attrNameLst>
                                      </p:cBhvr>
                                      <p:to>
                                        <p:strVal val="visible"/>
                                      </p:to>
                                    </p:set>
                                    <p:anim calcmode="lin" valueType="num">
                                      <p:cBhvr additive="base">
                                        <p:cTn id="7" dur="300" fill="hold"/>
                                        <p:tgtEl>
                                          <p:spTgt spid="27074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7074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07459">
                                            <p:txEl>
                                              <p:pRg st="3" end="3"/>
                                            </p:txEl>
                                          </p:spTgt>
                                        </p:tgtEl>
                                        <p:attrNameLst>
                                          <p:attrName>style.visibility</p:attrName>
                                        </p:attrNameLst>
                                      </p:cBhvr>
                                      <p:to>
                                        <p:strVal val="visible"/>
                                      </p:to>
                                    </p:set>
                                    <p:animEffect transition="in" filter="wipe(left)">
                                      <p:cBhvr>
                                        <p:cTn id="13" dur="500"/>
                                        <p:tgtEl>
                                          <p:spTgt spid="2707459">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07459">
                                            <p:txEl>
                                              <p:pRg st="2" end="2"/>
                                            </p:txEl>
                                          </p:spTgt>
                                        </p:tgtEl>
                                        <p:attrNameLst>
                                          <p:attrName>style.visibility</p:attrName>
                                        </p:attrNameLst>
                                      </p:cBhvr>
                                      <p:to>
                                        <p:strVal val="visible"/>
                                      </p:to>
                                    </p:set>
                                    <p:animEffect transition="in" filter="wipe(left)">
                                      <p:cBhvr>
                                        <p:cTn id="18" dur="500"/>
                                        <p:tgtEl>
                                          <p:spTgt spid="270745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07459">
                                            <p:txEl>
                                              <p:pRg st="0" end="0"/>
                                            </p:txEl>
                                          </p:spTgt>
                                        </p:tgtEl>
                                        <p:attrNameLst>
                                          <p:attrName>style.visibility</p:attrName>
                                        </p:attrNameLst>
                                      </p:cBhvr>
                                      <p:to>
                                        <p:strVal val="visible"/>
                                      </p:to>
                                    </p:set>
                                    <p:animEffect transition="in" filter="wipe(left)">
                                      <p:cBhvr>
                                        <p:cTn id="23" dur="500"/>
                                        <p:tgtEl>
                                          <p:spTgt spid="27074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7458" grpId="0" build="p" autoUpdateAnimBg="0"/>
      <p:bldP spid="2707459" grpId="0" build="p" autoUpdateAnimBg="0" rev="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98532" name="Rectangle 4"/>
          <p:cNvSpPr>
            <a:spLocks noGrp="1" noChangeArrowheads="1"/>
          </p:cNvSpPr>
          <p:nvPr>
            <p:ph type="body" idx="1"/>
          </p:nvPr>
        </p:nvSpPr>
        <p:spPr>
          <a:xfrm>
            <a:off x="2209800" y="1905000"/>
            <a:ext cx="7315200" cy="3276600"/>
          </a:xfrm>
        </p:spPr>
        <p:txBody>
          <a:bodyPr/>
          <a:lstStyle/>
          <a:p>
            <a:r>
              <a:rPr lang="en-US" b="1">
                <a:effectLst>
                  <a:outerShdw blurRad="38100" dist="38100" dir="2700000" algn="tl">
                    <a:srgbClr val="C0C0C0"/>
                  </a:outerShdw>
                </a:effectLst>
              </a:rPr>
              <a:t>The architects of the Parthenon, to achieve the optical illusion of perfect straightness,  angled the building’s columns so that extended they meet one and a quarter miles above the temple’s roof – over its exact center.</a:t>
            </a:r>
            <a:r>
              <a:rPr lang="en-US"/>
              <a:t>    </a:t>
            </a:r>
          </a:p>
        </p:txBody>
      </p:sp>
      <p:sp>
        <p:nvSpPr>
          <p:cNvPr id="2198531" name="WordArt 3" descr="Paper bag"/>
          <p:cNvSpPr>
            <a:spLocks noChangeArrowheads="1" noChangeShapeType="1" noTextEdit="1"/>
          </p:cNvSpPr>
          <p:nvPr/>
        </p:nvSpPr>
        <p:spPr bwMode="auto">
          <a:xfrm>
            <a:off x="2971800" y="5791200"/>
            <a:ext cx="37719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a:cs typeface="Times New Roman"/>
              </a:rPr>
              <a:t>Classical Greece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98532">
                                            <p:txEl>
                                              <p:pRg st="0" end="0"/>
                                            </p:txEl>
                                          </p:spTgt>
                                        </p:tgtEl>
                                        <p:attrNameLst>
                                          <p:attrName>style.visibility</p:attrName>
                                        </p:attrNameLst>
                                      </p:cBhvr>
                                      <p:to>
                                        <p:strVal val="visible"/>
                                      </p:to>
                                    </p:set>
                                    <p:animEffect transition="in" filter="wipe(left)">
                                      <p:cBhvr>
                                        <p:cTn id="7" dur="500"/>
                                        <p:tgtEl>
                                          <p:spTgt spid="2198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98531"/>
                                        </p:tgtEl>
                                        <p:attrNameLst>
                                          <p:attrName>style.visibility</p:attrName>
                                        </p:attrNameLst>
                                      </p:cBhvr>
                                      <p:to>
                                        <p:strVal val="visible"/>
                                      </p:to>
                                    </p:set>
                                    <p:animEffect transition="in" filter="box(out)">
                                      <p:cBhvr>
                                        <p:cTn id="12" dur="500"/>
                                        <p:tgtEl>
                                          <p:spTgt spid="219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8532" grpId="0" build="p" autoUpdateAnimBg="0" rev="1"/>
      <p:bldP spid="219853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0336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703363" name="Rectangle 3" descr="Cork"/>
          <p:cNvSpPr>
            <a:spLocks noGrp="1" noChangeArrowheads="1"/>
          </p:cNvSpPr>
          <p:nvPr>
            <p:ph type="body" idx="1"/>
          </p:nvPr>
        </p:nvSpPr>
        <p:spPr>
          <a:xfrm>
            <a:off x="1524000" y="1371600"/>
            <a:ext cx="9144000" cy="51054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48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SOCRATES –</a:t>
            </a:r>
            <a:r>
              <a:rPr lang="en-US" sz="7200" dirty="0">
                <a:solidFill>
                  <a:srgbClr val="660033"/>
                </a:solidFill>
              </a:rPr>
              <a:t> </a:t>
            </a:r>
          </a:p>
          <a:p>
            <a:pPr>
              <a:lnSpc>
                <a:spcPct val="90000"/>
              </a:lnSpc>
              <a:buClr>
                <a:srgbClr val="990033"/>
              </a:buClr>
              <a:buFont typeface="Wingdings" pitchFamily="2" charset="2"/>
              <a:buChar char="v"/>
            </a:pPr>
            <a:endParaRPr lang="en-US" sz="700" b="1" dirty="0">
              <a:solidFill>
                <a:srgbClr val="660033"/>
              </a:solidFill>
            </a:endParaRPr>
          </a:p>
          <a:p>
            <a:pPr>
              <a:lnSpc>
                <a:spcPct val="90000"/>
              </a:lnSpc>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t>
            </a:r>
            <a:r>
              <a:rPr lang="en-US" b="1" dirty="0">
                <a:solidFill>
                  <a:srgbClr val="000000"/>
                </a:solidFill>
                <a:effectLst>
                  <a:outerShdw blurRad="38100" dist="38100" dir="2700000" algn="tl">
                    <a:srgbClr val="FFFFFF"/>
                  </a:outerShdw>
                </a:effectLst>
              </a:rPr>
              <a:t>The first great Athenian philosopher, he had no positive teaching but excelled at refutation. His purposeful discourse &amp; targeted questions often centered on social ethical &amp; civic political values;  these same queries placed him on public trial on charges of neglecting the designated deities of  the city and corrupting youth; his challenging of conventional wisdom cost him his life by poison.</a:t>
            </a:r>
            <a:r>
              <a:rPr lang="en-US" b="1" dirty="0">
                <a:solidFill>
                  <a:srgbClr val="660033"/>
                </a:solidFill>
                <a:effectLst>
                  <a:outerShdw blurRad="38100" dist="38100" dir="2700000" algn="tl">
                    <a:srgbClr val="000000"/>
                  </a:outerShdw>
                </a:effectLst>
              </a:rPr>
              <a:t>   </a:t>
            </a:r>
            <a:endParaRPr lang="en-US" b="1" dirty="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703362">
                                            <p:txEl>
                                              <p:pRg st="0" end="0"/>
                                            </p:txEl>
                                          </p:spTgt>
                                        </p:tgtEl>
                                        <p:attrNameLst>
                                          <p:attrName>style.visibility</p:attrName>
                                        </p:attrNameLst>
                                      </p:cBhvr>
                                      <p:to>
                                        <p:strVal val="visible"/>
                                      </p:to>
                                    </p:set>
                                    <p:anim calcmode="lin" valueType="num">
                                      <p:cBhvr additive="base">
                                        <p:cTn id="7" dur="300" fill="hold"/>
                                        <p:tgtEl>
                                          <p:spTgt spid="27033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7033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03363">
                                            <p:txEl>
                                              <p:pRg st="2" end="2"/>
                                            </p:txEl>
                                          </p:spTgt>
                                        </p:tgtEl>
                                        <p:attrNameLst>
                                          <p:attrName>style.visibility</p:attrName>
                                        </p:attrNameLst>
                                      </p:cBhvr>
                                      <p:to>
                                        <p:strVal val="visible"/>
                                      </p:to>
                                    </p:set>
                                    <p:animEffect transition="in" filter="wipe(left)">
                                      <p:cBhvr>
                                        <p:cTn id="13" dur="500"/>
                                        <p:tgtEl>
                                          <p:spTgt spid="270336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03363">
                                            <p:txEl>
                                              <p:pRg st="0" end="0"/>
                                            </p:txEl>
                                          </p:spTgt>
                                        </p:tgtEl>
                                        <p:attrNameLst>
                                          <p:attrName>style.visibility</p:attrName>
                                        </p:attrNameLst>
                                      </p:cBhvr>
                                      <p:to>
                                        <p:strVal val="visible"/>
                                      </p:to>
                                    </p:set>
                                    <p:animEffect transition="in" filter="wipe(left)">
                                      <p:cBhvr>
                                        <p:cTn id="18" dur="500"/>
                                        <p:tgtEl>
                                          <p:spTgt spid="270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62" grpId="0" build="p" autoUpdateAnimBg="0"/>
      <p:bldP spid="2703363" grpId="0" build="p" autoUpdateAnimBg="0" rev="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056443" y="62144"/>
            <a:ext cx="9613145" cy="1118782"/>
          </a:xfrm>
          <a:prstGeom prst="rect">
            <a:avLst/>
          </a:prstGeom>
          <a:noFill/>
        </p:spPr>
      </p:pic>
      <p:sp>
        <p:nvSpPr>
          <p:cNvPr id="60430" name="Rectangle 14"/>
          <p:cNvSpPr>
            <a:spLocks noChangeArrowheads="1"/>
          </p:cNvSpPr>
          <p:nvPr/>
        </p:nvSpPr>
        <p:spPr bwMode="auto">
          <a:xfrm>
            <a:off x="8001000" y="4924426"/>
            <a:ext cx="1486304" cy="46166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b="1">
                <a:solidFill>
                  <a:srgbClr val="000000"/>
                </a:solidFill>
                <a:effectLst>
                  <a:outerShdw blurRad="38100" dist="38100" dir="2700000" algn="tl">
                    <a:srgbClr val="000000">
                      <a:alpha val="43137"/>
                    </a:srgbClr>
                  </a:outerShdw>
                </a:effectLst>
                <a:latin typeface="Arial" charset="0"/>
              </a:rPr>
              <a:t>Erasmus</a:t>
            </a:r>
            <a:endParaRPr lang="en-US" sz="3200" b="1">
              <a:solidFill>
                <a:srgbClr val="000000"/>
              </a:solidFill>
              <a:effectLst>
                <a:outerShdw blurRad="38100" dist="38100" dir="2700000" algn="tl">
                  <a:srgbClr val="000000">
                    <a:alpha val="43137"/>
                  </a:srgbClr>
                </a:outerShdw>
              </a:effectLst>
              <a:latin typeface="Arial" charset="0"/>
            </a:endParaRPr>
          </a:p>
        </p:txBody>
      </p:sp>
      <p:pic>
        <p:nvPicPr>
          <p:cNvPr id="60431" name="Picture 15"/>
          <p:cNvPicPr>
            <a:picLocks noChangeAspect="1" noChangeArrowheads="1"/>
          </p:cNvPicPr>
          <p:nvPr/>
        </p:nvPicPr>
        <p:blipFill>
          <a:blip r:embed="rId4" cstate="print"/>
          <a:srcRect/>
          <a:stretch>
            <a:fillRect/>
          </a:stretch>
        </p:blipFill>
        <p:spPr bwMode="auto">
          <a:xfrm>
            <a:off x="7853767" y="1590536"/>
            <a:ext cx="2352675" cy="3074987"/>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algn="ctr" eaLnBrk="0" fontAlgn="base" hangingPunct="0">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charset="0"/>
            </a:endParaRPr>
          </a:p>
        </p:txBody>
      </p:sp>
      <p:sp>
        <p:nvSpPr>
          <p:cNvPr id="60435" name="Text Box 19"/>
          <p:cNvSpPr txBox="1">
            <a:spLocks noChangeArrowheads="1"/>
          </p:cNvSpPr>
          <p:nvPr/>
        </p:nvSpPr>
        <p:spPr bwMode="auto">
          <a:xfrm>
            <a:off x="2201662" y="355107"/>
            <a:ext cx="2791199" cy="53209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Arial" charset="0"/>
              </a:rPr>
              <a:t>16</a:t>
            </a:r>
            <a:r>
              <a:rPr lang="en-US" sz="2800" b="1" baseline="30000" dirty="0">
                <a:solidFill>
                  <a:srgbClr val="FFFFFF"/>
                </a:solidFill>
                <a:effectLst>
                  <a:outerShdw blurRad="38100" dist="38100" dir="2700000" algn="tl">
                    <a:srgbClr val="000000">
                      <a:alpha val="43137"/>
                    </a:srgbClr>
                  </a:outerShdw>
                </a:effectLst>
                <a:latin typeface="Arial" charset="0"/>
              </a:rPr>
              <a:t>th</a:t>
            </a:r>
            <a:r>
              <a:rPr lang="en-US" sz="2800" b="1" dirty="0">
                <a:solidFill>
                  <a:srgbClr val="FFFFFF"/>
                </a:solidFill>
                <a:effectLst>
                  <a:outerShdw blurRad="38100" dist="38100" dir="2700000" algn="tl">
                    <a:srgbClr val="000000">
                      <a:alpha val="43137"/>
                    </a:srgbClr>
                  </a:outerShdw>
                </a:effectLst>
                <a:latin typeface="Arial" charset="0"/>
              </a:rPr>
              <a:t> Century</a:t>
            </a:r>
            <a:endParaRPr lang="en-US" sz="3200" b="1" dirty="0">
              <a:solidFill>
                <a:srgbClr val="FFFFFF"/>
              </a:solidFill>
              <a:effectLst>
                <a:outerShdw blurRad="38100" dist="38100" dir="2700000" algn="tl">
                  <a:srgbClr val="000000">
                    <a:alpha val="43137"/>
                  </a:srgbClr>
                </a:outerShdw>
              </a:effectLst>
              <a:latin typeface="Arial" charset="0"/>
            </a:endParaRP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60494" name="Text Box 78"/>
          <p:cNvSpPr txBox="1">
            <a:spLocks noChangeArrowheads="1"/>
          </p:cNvSpPr>
          <p:nvPr/>
        </p:nvSpPr>
        <p:spPr bwMode="auto">
          <a:xfrm>
            <a:off x="5299968" y="292963"/>
            <a:ext cx="5368031" cy="707886"/>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4000" b="1" dirty="0">
                <a:solidFill>
                  <a:srgbClr val="660104"/>
                </a:solidFill>
                <a:effectLst>
                  <a:outerShdw blurRad="38100" dist="38100" dir="2700000" algn="tl">
                    <a:srgbClr val="000000"/>
                  </a:outerShdw>
                </a:effectLst>
                <a:latin typeface="Arial" charset="0"/>
              </a:rPr>
              <a:t>Socrates &amp; Erasmus </a:t>
            </a:r>
            <a:endParaRPr lang="en-US" sz="4000" b="1" dirty="0">
              <a:solidFill>
                <a:srgbClr val="000000"/>
              </a:solidFill>
              <a:effectLst>
                <a:outerShdw blurRad="38100" dist="38100" dir="2700000" algn="tl">
                  <a:srgbClr val="FFFFFF"/>
                </a:outerShdw>
              </a:effectLst>
              <a:latin typeface="Arial" charset="0"/>
            </a:endParaRPr>
          </a:p>
        </p:txBody>
      </p:sp>
      <p:sp>
        <p:nvSpPr>
          <p:cNvPr id="12" name="Rectangle 11"/>
          <p:cNvSpPr/>
          <p:nvPr/>
        </p:nvSpPr>
        <p:spPr>
          <a:xfrm>
            <a:off x="1522413" y="1180926"/>
            <a:ext cx="5945188" cy="4401205"/>
          </a:xfrm>
          <a:prstGeom prst="rect">
            <a:avLst/>
          </a:prstGeom>
          <a:solidFill>
            <a:srgbClr val="FFCCFF"/>
          </a:solidFill>
        </p:spPr>
        <p:txBody>
          <a:bodyPr wrap="square">
            <a:spAutoFit/>
          </a:bodyPr>
          <a:lstStyle/>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Storybook" pitchFamily="2" charset="0"/>
              </a:rPr>
              <a:t>“The notion that humans are growing increasingly dumb has been around for millennia. Socrates, in his </a:t>
            </a:r>
            <a:r>
              <a:rPr lang="en-US" sz="2800" b="1" i="1" dirty="0" err="1">
                <a:solidFill>
                  <a:srgbClr val="000000"/>
                </a:solidFill>
                <a:effectLst>
                  <a:outerShdw blurRad="38100" dist="38100" dir="2700000" algn="tl">
                    <a:srgbClr val="000000">
                      <a:alpha val="43137"/>
                    </a:srgbClr>
                  </a:outerShdw>
                </a:effectLst>
                <a:latin typeface="Storybook" pitchFamily="2" charset="0"/>
              </a:rPr>
              <a:t>Unapologia</a:t>
            </a:r>
            <a:r>
              <a:rPr lang="en-US" sz="2800" b="1" dirty="0">
                <a:solidFill>
                  <a:srgbClr val="000000"/>
                </a:solidFill>
                <a:effectLst>
                  <a:outerShdw blurRad="38100" dist="38100" dir="2700000" algn="tl">
                    <a:srgbClr val="000000">
                      <a:alpha val="43137"/>
                    </a:srgbClr>
                  </a:outerShdw>
                </a:effectLst>
                <a:latin typeface="Storybook" pitchFamily="2" charset="0"/>
              </a:rPr>
              <a:t>, noted how his fellow Athenians did not know their ‘</a:t>
            </a:r>
            <a:r>
              <a:rPr lang="en-US" sz="2800" b="1" dirty="0" err="1">
                <a:solidFill>
                  <a:srgbClr val="000000"/>
                </a:solidFill>
                <a:effectLst>
                  <a:outerShdw blurRad="38100" dist="38100" dir="2700000" algn="tl">
                    <a:srgbClr val="000000">
                      <a:alpha val="43137"/>
                    </a:srgbClr>
                  </a:outerShdw>
                </a:effectLst>
                <a:latin typeface="Storybook" pitchFamily="2" charset="0"/>
              </a:rPr>
              <a:t>arse</a:t>
            </a:r>
            <a:r>
              <a:rPr lang="en-US" sz="2800" b="1" dirty="0">
                <a:solidFill>
                  <a:srgbClr val="000000"/>
                </a:solidFill>
                <a:effectLst>
                  <a:outerShdw blurRad="38100" dist="38100" dir="2700000" algn="tl">
                    <a:srgbClr val="000000">
                      <a:alpha val="43137"/>
                    </a:srgbClr>
                  </a:outerShdw>
                </a:effectLst>
                <a:latin typeface="Storybook" pitchFamily="2" charset="0"/>
              </a:rPr>
              <a:t> from an urn.’                                         </a:t>
            </a:r>
            <a:r>
              <a:rPr lang="en-US" sz="2800" b="1" dirty="0">
                <a:solidFill>
                  <a:srgbClr val="990000"/>
                </a:solidFill>
                <a:effectLst>
                  <a:outerShdw blurRad="38100" dist="38100" dir="2700000" algn="tl">
                    <a:srgbClr val="000000">
                      <a:alpha val="43137"/>
                    </a:srgbClr>
                  </a:outerShdw>
                </a:effectLst>
                <a:latin typeface="Storybook" pitchFamily="2" charset="0"/>
              </a:rPr>
              <a:t>Desiderius Erasmus was equally appalled by the ignorance of his Dutch neighbors. Not only were they all going to hell, he said, but they would probably get lost along the way.”</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down)">
                                      <p:cBhvr>
                                        <p:cTn id="16" dur="580">
                                          <p:stCondLst>
                                            <p:cond delay="0"/>
                                          </p:stCondLst>
                                        </p:cTn>
                                        <p:tgtEl>
                                          <p:spTgt spid="12">
                                            <p:txEl>
                                              <p:pRg st="0" end="0"/>
                                            </p:txEl>
                                          </p:spTgt>
                                        </p:tgtEl>
                                      </p:cBhvr>
                                    </p:animEffect>
                                    <p:anim calcmode="lin" valueType="num">
                                      <p:cBhvr>
                                        <p:cTn id="17"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12">
                                            <p:txEl>
                                              <p:pRg st="0" end="0"/>
                                            </p:txEl>
                                          </p:spTgt>
                                        </p:tgtEl>
                                      </p:cBhvr>
                                      <p:to x="100000" y="60000"/>
                                    </p:animScale>
                                    <p:animScale>
                                      <p:cBhvr>
                                        <p:cTn id="23" dur="166" decel="50000">
                                          <p:stCondLst>
                                            <p:cond delay="676"/>
                                          </p:stCondLst>
                                        </p:cTn>
                                        <p:tgtEl>
                                          <p:spTgt spid="12">
                                            <p:txEl>
                                              <p:pRg st="0" end="0"/>
                                            </p:txEl>
                                          </p:spTgt>
                                        </p:tgtEl>
                                      </p:cBhvr>
                                      <p:to x="100000" y="100000"/>
                                    </p:animScale>
                                    <p:animScale>
                                      <p:cBhvr>
                                        <p:cTn id="24" dur="26">
                                          <p:stCondLst>
                                            <p:cond delay="1312"/>
                                          </p:stCondLst>
                                        </p:cTn>
                                        <p:tgtEl>
                                          <p:spTgt spid="12">
                                            <p:txEl>
                                              <p:pRg st="0" end="0"/>
                                            </p:txEl>
                                          </p:spTgt>
                                        </p:tgtEl>
                                      </p:cBhvr>
                                      <p:to x="100000" y="80000"/>
                                    </p:animScale>
                                    <p:animScale>
                                      <p:cBhvr>
                                        <p:cTn id="25" dur="166" decel="50000">
                                          <p:stCondLst>
                                            <p:cond delay="1338"/>
                                          </p:stCondLst>
                                        </p:cTn>
                                        <p:tgtEl>
                                          <p:spTgt spid="12">
                                            <p:txEl>
                                              <p:pRg st="0" end="0"/>
                                            </p:txEl>
                                          </p:spTgt>
                                        </p:tgtEl>
                                      </p:cBhvr>
                                      <p:to x="100000" y="100000"/>
                                    </p:animScale>
                                    <p:animScale>
                                      <p:cBhvr>
                                        <p:cTn id="26" dur="26">
                                          <p:stCondLst>
                                            <p:cond delay="1642"/>
                                          </p:stCondLst>
                                        </p:cTn>
                                        <p:tgtEl>
                                          <p:spTgt spid="12">
                                            <p:txEl>
                                              <p:pRg st="0" end="0"/>
                                            </p:txEl>
                                          </p:spTgt>
                                        </p:tgtEl>
                                      </p:cBhvr>
                                      <p:to x="100000" y="90000"/>
                                    </p:animScale>
                                    <p:animScale>
                                      <p:cBhvr>
                                        <p:cTn id="27" dur="166" decel="50000">
                                          <p:stCondLst>
                                            <p:cond delay="1668"/>
                                          </p:stCondLst>
                                        </p:cTn>
                                        <p:tgtEl>
                                          <p:spTgt spid="12">
                                            <p:txEl>
                                              <p:pRg st="0" end="0"/>
                                            </p:txEl>
                                          </p:spTgt>
                                        </p:tgtEl>
                                      </p:cBhvr>
                                      <p:to x="100000" y="100000"/>
                                    </p:animScale>
                                    <p:animScale>
                                      <p:cBhvr>
                                        <p:cTn id="28" dur="26">
                                          <p:stCondLst>
                                            <p:cond delay="1808"/>
                                          </p:stCondLst>
                                        </p:cTn>
                                        <p:tgtEl>
                                          <p:spTgt spid="12">
                                            <p:txEl>
                                              <p:pRg st="0" end="0"/>
                                            </p:txEl>
                                          </p:spTgt>
                                        </p:tgtEl>
                                      </p:cBhvr>
                                      <p:to x="100000" y="95000"/>
                                    </p:animScale>
                                    <p:animScale>
                                      <p:cBhvr>
                                        <p:cTn id="29" dur="166" decel="50000">
                                          <p:stCondLst>
                                            <p:cond delay="1834"/>
                                          </p:stCondLst>
                                        </p:cTn>
                                        <p:tgtEl>
                                          <p:spTgt spid="1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2" name="Picture 4" descr="Fond d'écran - papel pintado - Wallpaper"/>
          <p:cNvPicPr>
            <a:picLocks noChangeAspect="1" noChangeArrowheads="1"/>
          </p:cNvPicPr>
          <p:nvPr/>
        </p:nvPicPr>
        <p:blipFill>
          <a:blip r:embed="rId2" cstate="print"/>
          <a:srcRect/>
          <a:stretch>
            <a:fillRect/>
          </a:stretch>
        </p:blipFill>
        <p:spPr bwMode="auto">
          <a:xfrm>
            <a:off x="0" y="-1"/>
            <a:ext cx="12192000" cy="7714695"/>
          </a:xfrm>
          <a:prstGeom prst="rect">
            <a:avLst/>
          </a:prstGeom>
          <a:noFill/>
          <a:ln w="9525">
            <a:noFill/>
            <a:miter lim="800000"/>
            <a:headEnd/>
            <a:tailEnd/>
          </a:ln>
        </p:spPr>
      </p:pic>
      <p:sp>
        <p:nvSpPr>
          <p:cNvPr id="176133" name="Rectangle 5"/>
          <p:cNvSpPr>
            <a:spLocks noGrp="1" noChangeArrowheads="1"/>
          </p:cNvSpPr>
          <p:nvPr>
            <p:ph type="title"/>
          </p:nvPr>
        </p:nvSpPr>
        <p:spPr>
          <a:xfrm>
            <a:off x="1981200" y="115888"/>
            <a:ext cx="8229600" cy="1143000"/>
          </a:xfrm>
        </p:spPr>
        <p:txBody>
          <a:bodyPr/>
          <a:lstStyle/>
          <a:p>
            <a:pPr algn="l"/>
            <a:r>
              <a:rPr lang="en-US" altLang="zh-TW" sz="1800">
                <a:solidFill>
                  <a:srgbClr val="FFFF00"/>
                </a:solidFill>
                <a:ea typeface="新細明體" pitchFamily="18" charset="-120"/>
              </a:rPr>
              <a:t>Ionian Islands, Greece</a:t>
            </a:r>
          </a:p>
        </p:txBody>
      </p:sp>
    </p:spTree>
  </p:cSld>
  <p:clrMapOvr>
    <a:masterClrMapping/>
  </p:clrMapOvr>
  <p:transition spd="slow" advTm="5000">
    <p:random/>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63714"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a:t>
            </a:r>
            <a:r>
              <a:rPr lang="en-US" sz="5400" b="1" dirty="0" err="1">
                <a:solidFill>
                  <a:srgbClr val="FF5050"/>
                </a:solidFill>
                <a:effectLst>
                  <a:outerShdw blurRad="38100" dist="38100" dir="2700000" algn="tl">
                    <a:srgbClr val="000000"/>
                  </a:outerShdw>
                </a:effectLst>
                <a:latin typeface="American Uncial" pitchFamily="66" charset="0"/>
              </a:rPr>
              <a:t>perry</a:t>
            </a:r>
            <a:endParaRPr lang="en-US" sz="5400" b="1" dirty="0">
              <a:solidFill>
                <a:srgbClr val="FF5050"/>
              </a:solidFill>
              <a:effectLst>
                <a:outerShdw blurRad="38100" dist="38100" dir="2700000" algn="tl">
                  <a:srgbClr val="000000"/>
                </a:outerShdw>
              </a:effectLst>
              <a:latin typeface="American Uncial" pitchFamily="66" charset="0"/>
            </a:endParaRPr>
          </a:p>
        </p:txBody>
      </p:sp>
      <p:sp>
        <p:nvSpPr>
          <p:cNvPr id="5363715" name="Rectangle 3" descr="Cork"/>
          <p:cNvSpPr>
            <a:spLocks noGrp="1" noChangeArrowheads="1"/>
          </p:cNvSpPr>
          <p:nvPr>
            <p:ph type="body" idx="1"/>
          </p:nvPr>
        </p:nvSpPr>
        <p:spPr>
          <a:xfrm>
            <a:off x="1524000" y="1752600"/>
            <a:ext cx="9144000" cy="4724400"/>
          </a:xfrm>
          <a:blipFill dpi="0" rotWithShape="0">
            <a:blip r:embed="rId6" cstate="print"/>
            <a:srcRect/>
            <a:tile tx="0" ty="0" sx="100000" sy="100000" flip="none" algn="tl"/>
          </a:blipFill>
        </p:spPr>
        <p:txBody>
          <a:bodyPr/>
          <a:lstStyle/>
          <a:p>
            <a:pPr>
              <a:lnSpc>
                <a:spcPct val="90000"/>
              </a:lnSpc>
              <a:buClr>
                <a:srgbClr val="990033"/>
              </a:buClr>
              <a:buFont typeface="Wingdings" pitchFamily="2" charset="2"/>
              <a:buChar char="v"/>
            </a:pPr>
            <a:r>
              <a:rPr lang="en-US" sz="2800" b="1">
                <a:solidFill>
                  <a:srgbClr val="990033"/>
                </a:solidFill>
                <a:effectLst>
                  <a:outerShdw blurRad="38100" dist="38100" dir="2700000" algn="tl">
                    <a:srgbClr val="000000"/>
                  </a:outerShdw>
                </a:effectLst>
              </a:rPr>
              <a:t> “The first speculative philosophers in human history emerged in the sixth century B.C. in the Greek cities     of Ionia.  Curious about the essential composition of nature and dissatisfied with earlier creation legends,   the Ionians sought physical,  rather than mythico-religious explanations for natural occurrences.  In the process,  they arrived at a new concept of nature and a new method of inquiry.  They maintained that nature was not manipulated by arbitrary and willful gods and that it was not governed by blind chance;  rather,  nature followed principles of order,  general laws that were ascertained by the human mind.”</a:t>
            </a:r>
            <a:endParaRPr lang="en-US" sz="2800">
              <a:solidFill>
                <a:srgbClr val="660033"/>
              </a:solidFill>
            </a:endParaRPr>
          </a:p>
          <a:p>
            <a:pPr>
              <a:lnSpc>
                <a:spcPct val="90000"/>
              </a:lnSpc>
              <a:buClr>
                <a:srgbClr val="990033"/>
              </a:buClr>
              <a:buFont typeface="Wingdings" pitchFamily="2" charset="2"/>
              <a:buChar char="v"/>
            </a:pPr>
            <a:endParaRPr lang="en-US" sz="2800" b="1">
              <a:solidFill>
                <a:srgbClr val="660033"/>
              </a:solidFill>
            </a:endParaRPr>
          </a:p>
          <a:p>
            <a:pPr>
              <a:lnSpc>
                <a:spcPct val="90000"/>
              </a:lnSpc>
              <a:buClr>
                <a:srgbClr val="990033"/>
              </a:buClr>
              <a:buFont typeface="Wingdings" pitchFamily="2" charset="2"/>
              <a:buNone/>
            </a:pPr>
            <a:r>
              <a:rPr lang="en-US" sz="2800" b="1">
                <a:solidFill>
                  <a:srgbClr val="660033"/>
                </a:solidFill>
                <a:effectLst>
                  <a:outerShdw blurRad="38100" dist="38100" dir="2700000" algn="tl">
                    <a:srgbClr val="000000"/>
                  </a:outerShdw>
                </a:effectLst>
              </a:rPr>
              <a:t>  </a:t>
            </a:r>
            <a:endParaRPr lang="en-US" sz="28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3714">
                                            <p:txEl>
                                              <p:pRg st="0" end="0"/>
                                            </p:txEl>
                                          </p:spTgt>
                                        </p:tgtEl>
                                        <p:attrNameLst>
                                          <p:attrName>style.visibility</p:attrName>
                                        </p:attrNameLst>
                                      </p:cBhvr>
                                      <p:to>
                                        <p:strVal val="visible"/>
                                      </p:to>
                                    </p:set>
                                    <p:anim calcmode="lin" valueType="num">
                                      <p:cBhvr additive="base">
                                        <p:cTn id="7" dur="300" fill="hold"/>
                                        <p:tgtEl>
                                          <p:spTgt spid="53637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37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63715">
                                            <p:txEl>
                                              <p:pRg st="0" end="0"/>
                                            </p:txEl>
                                          </p:spTgt>
                                        </p:tgtEl>
                                        <p:attrNameLst>
                                          <p:attrName>style.visibility</p:attrName>
                                        </p:attrNameLst>
                                      </p:cBhvr>
                                      <p:to>
                                        <p:strVal val="visible"/>
                                      </p:to>
                                    </p:set>
                                    <p:animEffect transition="in" filter="wipe(up)">
                                      <p:cBhvr>
                                        <p:cTn id="13" dur="75"/>
                                        <p:tgtEl>
                                          <p:spTgt spid="5363715">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363715">
                                            <p:txEl>
                                              <p:pRg st="2" end="2"/>
                                            </p:txEl>
                                          </p:spTgt>
                                        </p:tgtEl>
                                        <p:attrNameLst>
                                          <p:attrName>style.visibility</p:attrName>
                                        </p:attrNameLst>
                                      </p:cBhvr>
                                      <p:to>
                                        <p:strVal val="visible"/>
                                      </p:to>
                                    </p:set>
                                    <p:animEffect transition="in" filter="wipe(up)">
                                      <p:cBhvr>
                                        <p:cTn id="18" dur="75"/>
                                        <p:tgtEl>
                                          <p:spTgt spid="5363715">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3714" grpId="0" build="p" autoUpdateAnimBg="0"/>
      <p:bldP spid="536371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67810"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a:t>
            </a:r>
            <a:r>
              <a:rPr lang="en-US" b="1" dirty="0">
                <a:solidFill>
                  <a:srgbClr val="FF5050"/>
                </a:solidFill>
                <a:effectLst>
                  <a:outerShdw blurRad="38100" dist="38100" dir="2700000" algn="tl">
                    <a:srgbClr val="000000"/>
                  </a:outerShdw>
                </a:effectLst>
                <a:latin typeface="American Uncial" pitchFamily="66" charset="0"/>
              </a:rPr>
              <a:t>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a:t>
            </a:r>
            <a:r>
              <a:rPr lang="en-US" sz="5400" b="1" dirty="0" err="1">
                <a:solidFill>
                  <a:srgbClr val="FF5050"/>
                </a:solidFill>
                <a:effectLst>
                  <a:outerShdw blurRad="38100" dist="38100" dir="2700000" algn="tl">
                    <a:srgbClr val="000000"/>
                  </a:outerShdw>
                </a:effectLst>
                <a:latin typeface="American Uncial" pitchFamily="66" charset="0"/>
              </a:rPr>
              <a:t>perry</a:t>
            </a:r>
            <a:endParaRPr lang="en-US" sz="5400" b="1" dirty="0">
              <a:solidFill>
                <a:srgbClr val="FF5050"/>
              </a:solidFill>
              <a:effectLst>
                <a:outerShdw blurRad="38100" dist="38100" dir="2700000" algn="tl">
                  <a:srgbClr val="000000"/>
                </a:outerShdw>
              </a:effectLst>
              <a:latin typeface="American Uncial" pitchFamily="66" charset="0"/>
            </a:endParaRPr>
          </a:p>
        </p:txBody>
      </p:sp>
      <p:sp>
        <p:nvSpPr>
          <p:cNvPr id="5367811" name="Rectangle 3" descr="Cork"/>
          <p:cNvSpPr>
            <a:spLocks noGrp="1" noChangeArrowheads="1"/>
          </p:cNvSpPr>
          <p:nvPr>
            <p:ph type="body" idx="1"/>
          </p:nvPr>
        </p:nvSpPr>
        <p:spPr>
          <a:xfrm>
            <a:off x="1981200" y="1752600"/>
            <a:ext cx="8229600" cy="4724400"/>
          </a:xfrm>
          <a:blipFill dpi="0" rotWithShape="0">
            <a:blip r:embed="rId6" cstate="print"/>
            <a:srcRect/>
            <a:tile tx="0" ty="0" sx="100000" sy="100000" flip="none" algn="tl"/>
          </a:blipFill>
        </p:spPr>
        <p:txBody>
          <a:bodyPr/>
          <a:lstStyle/>
          <a:p>
            <a:pPr>
              <a:buClr>
                <a:srgbClr val="990033"/>
              </a:buClr>
              <a:buFont typeface="Wingdings" pitchFamily="2" charset="2"/>
              <a:buChar char="v"/>
            </a:pPr>
            <a:endParaRPr lang="en-US" sz="800" b="1">
              <a:solidFill>
                <a:srgbClr val="990033"/>
              </a:solidFill>
              <a:effectLst>
                <a:outerShdw blurRad="38100" dist="38100" dir="2700000" algn="tl">
                  <a:srgbClr val="000000"/>
                </a:outerShdw>
              </a:effectLst>
            </a:endParaRPr>
          </a:p>
          <a:p>
            <a:pPr>
              <a:buClr>
                <a:srgbClr val="990033"/>
              </a:buClr>
              <a:buFont typeface="Wingdings" pitchFamily="2" charset="2"/>
              <a:buChar char="v"/>
            </a:pPr>
            <a:r>
              <a:rPr lang="en-US" sz="2000" b="1">
                <a:solidFill>
                  <a:srgbClr val="990033"/>
                </a:solidFill>
                <a:effectLst>
                  <a:outerShdw blurRad="38100" dist="38100" dir="2700000" algn="tl">
                    <a:srgbClr val="000000"/>
                  </a:outerShdw>
                </a:effectLst>
              </a:rPr>
              <a:t> “The Ionian cosmologists – Thales,  Anaximander,  Anaximenes – revolutionized thought when they attempted physical rather than mythico-religious explanations of natural occurrences.  Their achievement made possible theoretical thought and the systemati-         -zation of knowledge – as distinct from the mere observation and      collection of data. What conditions enabled the Greeks to make the breakthrough?  Perhaps the poets’ conception of human behavior subject to universal Destiny was extended into the philosophers’    belief that nature was governed by law. Perhaps the breakthrough  was postured by the Greeks’ freedom from a priesthood &amp; religious doctrines that limit thought.  Perhaps Greek speculative thought      was an offspring of the polis, because if law governed human affairs,  providing balance &amp; order,  shouldn’t the universe also be regulated by principles of order?”</a:t>
            </a:r>
            <a:endParaRPr lang="en-US" sz="20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7810">
                                            <p:txEl>
                                              <p:pRg st="0" end="0"/>
                                            </p:txEl>
                                          </p:spTgt>
                                        </p:tgtEl>
                                        <p:attrNameLst>
                                          <p:attrName>style.visibility</p:attrName>
                                        </p:attrNameLst>
                                      </p:cBhvr>
                                      <p:to>
                                        <p:strVal val="visible"/>
                                      </p:to>
                                    </p:set>
                                    <p:anim calcmode="lin" valueType="num">
                                      <p:cBhvr additive="base">
                                        <p:cTn id="7" dur="300" fill="hold"/>
                                        <p:tgtEl>
                                          <p:spTgt spid="53678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78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67811">
                                            <p:txEl>
                                              <p:pRg st="1" end="1"/>
                                            </p:txEl>
                                          </p:spTgt>
                                        </p:tgtEl>
                                        <p:attrNameLst>
                                          <p:attrName>style.visibility</p:attrName>
                                        </p:attrNameLst>
                                      </p:cBhvr>
                                      <p:to>
                                        <p:strVal val="visible"/>
                                      </p:to>
                                    </p:set>
                                    <p:animEffect transition="in" filter="wipe(up)">
                                      <p:cBhvr>
                                        <p:cTn id="13" dur="75"/>
                                        <p:tgtEl>
                                          <p:spTgt spid="5367811">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7810" grpId="0" build="p" autoUpdateAnimBg="0"/>
      <p:bldP spid="536781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69858"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a:t>
            </a:r>
            <a:r>
              <a:rPr lang="en-US" b="1" dirty="0">
                <a:solidFill>
                  <a:srgbClr val="FF5050"/>
                </a:solidFill>
                <a:effectLst>
                  <a:outerShdw blurRad="38100" dist="38100" dir="2700000" algn="tl">
                    <a:srgbClr val="000000"/>
                  </a:outerShdw>
                </a:effectLst>
                <a:latin typeface="American Uncial" pitchFamily="66" charset="0"/>
              </a:rPr>
              <a:t>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a:t>
            </a:r>
            <a:r>
              <a:rPr lang="en-US" sz="5400" b="1" dirty="0" err="1">
                <a:solidFill>
                  <a:srgbClr val="FF5050"/>
                </a:solidFill>
                <a:effectLst>
                  <a:outerShdw blurRad="38100" dist="38100" dir="2700000" algn="tl">
                    <a:srgbClr val="000000"/>
                  </a:outerShdw>
                </a:effectLst>
                <a:latin typeface="American Uncial" pitchFamily="66" charset="0"/>
              </a:rPr>
              <a:t>perry</a:t>
            </a:r>
            <a:endParaRPr lang="en-US" sz="5400" b="1" dirty="0">
              <a:solidFill>
                <a:srgbClr val="FF5050"/>
              </a:solidFill>
              <a:effectLst>
                <a:outerShdw blurRad="38100" dist="38100" dir="2700000" algn="tl">
                  <a:srgbClr val="000000"/>
                </a:outerShdw>
              </a:effectLst>
              <a:latin typeface="American Uncial" pitchFamily="66" charset="0"/>
            </a:endParaRPr>
          </a:p>
        </p:txBody>
      </p:sp>
      <p:sp>
        <p:nvSpPr>
          <p:cNvPr id="5369859" name="Rectangle 3" descr="Cork"/>
          <p:cNvSpPr>
            <a:spLocks noGrp="1" noChangeArrowheads="1"/>
          </p:cNvSpPr>
          <p:nvPr>
            <p:ph type="body" idx="1"/>
          </p:nvPr>
        </p:nvSpPr>
        <p:spPr>
          <a:xfrm>
            <a:off x="1981200" y="1752600"/>
            <a:ext cx="8229600" cy="4724400"/>
          </a:xfrm>
          <a:blipFill dpi="0" rotWithShape="0">
            <a:blip r:embed="rId6" cstate="print"/>
            <a:srcRect/>
            <a:tile tx="0" ty="0" sx="100000" sy="100000" flip="none" algn="tl"/>
          </a:blipFill>
        </p:spPr>
        <p:txBody>
          <a:bodyPr/>
          <a:lstStyle/>
          <a:p>
            <a:pPr>
              <a:lnSpc>
                <a:spcPct val="90000"/>
              </a:lnSpc>
              <a:buClr>
                <a:srgbClr val="990033"/>
              </a:buClr>
              <a:buFont typeface="Wingdings" pitchFamily="2" charset="2"/>
              <a:buChar char="v"/>
            </a:pPr>
            <a:endParaRPr lang="en-US" sz="1400" b="1">
              <a:solidFill>
                <a:srgbClr val="990033"/>
              </a:solidFill>
              <a:effectLst>
                <a:outerShdw blurRad="38100" dist="38100" dir="2700000" algn="tl">
                  <a:srgbClr val="000000"/>
                </a:outerShdw>
              </a:effectLst>
            </a:endParaRPr>
          </a:p>
          <a:p>
            <a:pPr>
              <a:lnSpc>
                <a:spcPct val="90000"/>
              </a:lnSpc>
              <a:buClr>
                <a:srgbClr val="990033"/>
              </a:buClr>
              <a:buFont typeface="Wingdings" pitchFamily="2" charset="2"/>
              <a:buChar char="v"/>
            </a:pPr>
            <a:r>
              <a:rPr lang="en-US" sz="2000" b="1">
                <a:solidFill>
                  <a:srgbClr val="990033"/>
                </a:solidFill>
                <a:effectLst>
                  <a:outerShdw blurRad="38100" dist="38100" dir="2700000" algn="tl">
                    <a:srgbClr val="000000"/>
                  </a:outerShdw>
                </a:effectLst>
              </a:rPr>
              <a:t> “In their effort to understand the external world,  the cosmologists  had created the tools of reason.  Greek thinkers then turned away from the world of nature and attempted a rational investigation of  man and society.  Exemplifying this shift in focus was the Sophists,  who wandered from city to city teaching rhetoric, grammar, poetry, gymnastics,  mathematics,  and music.  The Sophists insisted that it was futile to speculate about the first principles of the universe  because such knowledge was beyond the grasp of the human mind;  they urged instead that individuals improve themselves and their   cities by applying reason to the task of citizenship.  In applying    reason to human affairs,  the Sophists attacked the traditional  religious and moral values of Athenian society.  Some Sophists     taught that speculation about the divine was useless;  others went further and asserted that religion was just a human invention to  ensure obedience to traditions and laws.”</a:t>
            </a:r>
            <a:endParaRPr lang="en-US" sz="20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9858">
                                            <p:txEl>
                                              <p:pRg st="0" end="0"/>
                                            </p:txEl>
                                          </p:spTgt>
                                        </p:tgtEl>
                                        <p:attrNameLst>
                                          <p:attrName>style.visibility</p:attrName>
                                        </p:attrNameLst>
                                      </p:cBhvr>
                                      <p:to>
                                        <p:strVal val="visible"/>
                                      </p:to>
                                    </p:set>
                                    <p:anim calcmode="lin" valueType="num">
                                      <p:cBhvr additive="base">
                                        <p:cTn id="7" dur="300" fill="hold"/>
                                        <p:tgtEl>
                                          <p:spTgt spid="53698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98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69859">
                                            <p:txEl>
                                              <p:pRg st="1" end="1"/>
                                            </p:txEl>
                                          </p:spTgt>
                                        </p:tgtEl>
                                        <p:attrNameLst>
                                          <p:attrName>style.visibility</p:attrName>
                                        </p:attrNameLst>
                                      </p:cBhvr>
                                      <p:to>
                                        <p:strVal val="visible"/>
                                      </p:to>
                                    </p:set>
                                    <p:animEffect transition="in" filter="wipe(up)">
                                      <p:cBhvr>
                                        <p:cTn id="13" dur="75"/>
                                        <p:tgtEl>
                                          <p:spTgt spid="5369859">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9858" grpId="0" build="p" autoUpdateAnimBg="0"/>
      <p:bldP spid="536985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71906"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a:t>
            </a:r>
            <a:r>
              <a:rPr lang="en-US" b="1" dirty="0">
                <a:solidFill>
                  <a:srgbClr val="FF5050"/>
                </a:solidFill>
                <a:effectLst>
                  <a:outerShdw blurRad="38100" dist="38100" dir="2700000" algn="tl">
                    <a:srgbClr val="000000"/>
                  </a:outerShdw>
                </a:effectLst>
                <a:latin typeface="American Uncial" pitchFamily="66" charset="0"/>
              </a:rPr>
              <a:t>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a:t>
            </a:r>
            <a:r>
              <a:rPr lang="en-US" sz="5400" b="1" dirty="0" err="1">
                <a:solidFill>
                  <a:srgbClr val="FF5050"/>
                </a:solidFill>
                <a:effectLst>
                  <a:outerShdw blurRad="38100" dist="38100" dir="2700000" algn="tl">
                    <a:srgbClr val="000000"/>
                  </a:outerShdw>
                </a:effectLst>
                <a:latin typeface="American Uncial" pitchFamily="66" charset="0"/>
              </a:rPr>
              <a:t>perry</a:t>
            </a:r>
            <a:endParaRPr lang="en-US" sz="5400" b="1" dirty="0">
              <a:solidFill>
                <a:srgbClr val="FF5050"/>
              </a:solidFill>
              <a:effectLst>
                <a:outerShdw blurRad="38100" dist="38100" dir="2700000" algn="tl">
                  <a:srgbClr val="000000"/>
                </a:outerShdw>
              </a:effectLst>
              <a:latin typeface="American Uncial" pitchFamily="66" charset="0"/>
            </a:endParaRPr>
          </a:p>
        </p:txBody>
      </p:sp>
      <p:sp>
        <p:nvSpPr>
          <p:cNvPr id="5371907" name="Rectangle 3" descr="Cork"/>
          <p:cNvSpPr>
            <a:spLocks noGrp="1" noChangeArrowheads="1"/>
          </p:cNvSpPr>
          <p:nvPr>
            <p:ph type="body" idx="1"/>
          </p:nvPr>
        </p:nvSpPr>
        <p:spPr>
          <a:xfrm>
            <a:off x="1981200" y="1752600"/>
            <a:ext cx="8229600" cy="4724400"/>
          </a:xfrm>
          <a:blipFill dpi="0" rotWithShape="0">
            <a:blip r:embed="rId6" cstate="print"/>
            <a:srcRect/>
            <a:tile tx="0" ty="0" sx="100000" sy="100000" flip="none" algn="tl"/>
          </a:blipFill>
        </p:spPr>
        <p:txBody>
          <a:bodyPr/>
          <a:lstStyle/>
          <a:p>
            <a:pPr>
              <a:lnSpc>
                <a:spcPct val="90000"/>
              </a:lnSpc>
              <a:buClr>
                <a:srgbClr val="990033"/>
              </a:buClr>
              <a:buFont typeface="Wingdings" pitchFamily="2" charset="2"/>
              <a:buChar char="v"/>
            </a:pPr>
            <a:r>
              <a:rPr lang="en-US" sz="2000" b="1">
                <a:solidFill>
                  <a:srgbClr val="990033"/>
                </a:solidFill>
                <a:effectLst>
                  <a:outerShdw blurRad="38100" dist="38100" dir="2700000" algn="tl">
                    <a:srgbClr val="000000"/>
                  </a:outerShdw>
                </a:effectLst>
              </a:rPr>
              <a:t> “Socrates was the pivotal figure in the development of Greek philosophy.  Socrates felt that the Sophists taught skills,  but that    they had no insights into questions that really mattered:  What is      the purpose of life? What are the values by which man should live?  How does man perfect his character? Here the Sophists failed, said Socrates;  they taught the ambitious to succeed in politics,  but persuasive oratory and clever reasoning do not instruct a man in      the art of living.  Socrates’ central concern was the perfection of individual character,  the achievement of moral excellence.  Moral values were attained when the individual regulated his life according  to objective standards arrived at through rational reflection; that is,  when reason became the formative, guiding and ruling agency of the soul.  For Socrates,  true education meant the shaping of character according to values discovered through the active and critical use of reason.  Socrates believed that reason was the only proper guide to   the most crucial problem of human existence – the question of good and evil.”</a:t>
            </a:r>
            <a:endParaRPr lang="en-US" sz="20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71906">
                                            <p:txEl>
                                              <p:pRg st="0" end="0"/>
                                            </p:txEl>
                                          </p:spTgt>
                                        </p:tgtEl>
                                        <p:attrNameLst>
                                          <p:attrName>style.visibility</p:attrName>
                                        </p:attrNameLst>
                                      </p:cBhvr>
                                      <p:to>
                                        <p:strVal val="visible"/>
                                      </p:to>
                                    </p:set>
                                    <p:anim calcmode="lin" valueType="num">
                                      <p:cBhvr additive="base">
                                        <p:cTn id="7" dur="300" fill="hold"/>
                                        <p:tgtEl>
                                          <p:spTgt spid="53719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719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71907">
                                            <p:txEl>
                                              <p:pRg st="0" end="0"/>
                                            </p:txEl>
                                          </p:spTgt>
                                        </p:tgtEl>
                                        <p:attrNameLst>
                                          <p:attrName>style.visibility</p:attrName>
                                        </p:attrNameLst>
                                      </p:cBhvr>
                                      <p:to>
                                        <p:strVal val="visible"/>
                                      </p:to>
                                    </p:set>
                                    <p:animEffect transition="in" filter="wipe(up)">
                                      <p:cBhvr>
                                        <p:cTn id="13" dur="75"/>
                                        <p:tgtEl>
                                          <p:spTgt spid="5371907">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1906" grpId="0" build="p" autoUpdateAnimBg="0"/>
      <p:bldP spid="537190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65763" name="Text Box 3"/>
          <p:cNvSpPr txBox="1">
            <a:spLocks noChangeArrowheads="1"/>
          </p:cNvSpPr>
          <p:nvPr/>
        </p:nvSpPr>
        <p:spPr bwMode="auto">
          <a:xfrm>
            <a:off x="4977382" y="6161088"/>
            <a:ext cx="2561086" cy="338554"/>
          </a:xfrm>
          <a:prstGeom prst="rect">
            <a:avLst/>
          </a:prstGeom>
          <a:solidFill>
            <a:srgbClr val="FFFFFF"/>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Grecian Culture Everywhere</a:t>
            </a:r>
          </a:p>
        </p:txBody>
      </p:sp>
      <p:pic>
        <p:nvPicPr>
          <p:cNvPr id="4" name="Picture 3" descr="US525G.jpg"/>
          <p:cNvPicPr>
            <a:picLocks noChangeAspect="1"/>
          </p:cNvPicPr>
          <p:nvPr/>
        </p:nvPicPr>
        <p:blipFill>
          <a:blip r:embed="rId4" cstate="print"/>
          <a:stretch>
            <a:fillRect/>
          </a:stretch>
        </p:blipFill>
        <p:spPr>
          <a:xfrm>
            <a:off x="0" y="0"/>
            <a:ext cx="12192000" cy="6858000"/>
          </a:xfrm>
          <a:prstGeom prst="rect">
            <a:avLst/>
          </a:prstGeom>
        </p:spPr>
      </p:pic>
      <p:sp>
        <p:nvSpPr>
          <p:cNvPr id="5" name="Rectangle 4"/>
          <p:cNvSpPr/>
          <p:nvPr/>
        </p:nvSpPr>
        <p:spPr>
          <a:xfrm>
            <a:off x="4802820" y="4800601"/>
            <a:ext cx="186431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PLATO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7600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5376003" name="Rectangle 3" descr="Cork"/>
          <p:cNvSpPr>
            <a:spLocks noGrp="1" noChangeArrowheads="1"/>
          </p:cNvSpPr>
          <p:nvPr>
            <p:ph type="body" idx="1"/>
          </p:nvPr>
        </p:nvSpPr>
        <p:spPr>
          <a:xfrm>
            <a:off x="1524000" y="1752600"/>
            <a:ext cx="9144000" cy="438187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600" b="1" dirty="0">
                <a:solidFill>
                  <a:srgbClr val="990033"/>
                </a:solidFill>
                <a:effectLst>
                  <a:outerShdw blurRad="38100" dist="38100" dir="2700000" algn="tl">
                    <a:srgbClr val="000000"/>
                  </a:outerShdw>
                </a:effectLst>
              </a:rPr>
              <a:t>  </a:t>
            </a:r>
            <a:r>
              <a:rPr lang="en-US" sz="7200" b="1" dirty="0">
                <a:solidFill>
                  <a:srgbClr val="990033"/>
                </a:solidFill>
                <a:effectLst>
                  <a:outerShdw blurRad="38100" dist="38100" dir="2700000" algn="tl">
                    <a:srgbClr val="000000"/>
                  </a:outerShdw>
                </a:effectLst>
              </a:rPr>
              <a:t>Plato –</a:t>
            </a:r>
            <a:r>
              <a:rPr lang="en-US" sz="7200" dirty="0">
                <a:solidFill>
                  <a:srgbClr val="660033"/>
                </a:solidFill>
              </a:rPr>
              <a:t> </a:t>
            </a:r>
          </a:p>
          <a:p>
            <a:pPr>
              <a:buClr>
                <a:srgbClr val="990033"/>
              </a:buClr>
              <a:buFont typeface="Wingdings" pitchFamily="2" charset="2"/>
              <a:buChar char="v"/>
            </a:pPr>
            <a:endParaRPr lang="en-US" sz="800" b="1" dirty="0">
              <a:solidFill>
                <a:srgbClr val="660033"/>
              </a:solidFill>
            </a:endParaRPr>
          </a:p>
          <a:p>
            <a:pPr>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t>
            </a:r>
            <a:r>
              <a:rPr lang="en-US" sz="3600" b="1" dirty="0">
                <a:solidFill>
                  <a:srgbClr val="000000"/>
                </a:solidFill>
                <a:effectLst>
                  <a:outerShdw blurRad="38100" dist="38100" dir="2700000" algn="tl">
                    <a:srgbClr val="FFFFFF"/>
                  </a:outerShdw>
                </a:effectLst>
              </a:rPr>
              <a:t>A student of Socrates,  he immortalized his teacher by using him as the protagonist in his incredibly influential writings.  Plato is widely credited with starting a school of philosophy known as “The Academy.”</a:t>
            </a:r>
            <a:endParaRPr lang="en-US" sz="36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76002">
                                            <p:txEl>
                                              <p:pRg st="0" end="0"/>
                                            </p:txEl>
                                          </p:spTgt>
                                        </p:tgtEl>
                                        <p:attrNameLst>
                                          <p:attrName>style.visibility</p:attrName>
                                        </p:attrNameLst>
                                      </p:cBhvr>
                                      <p:to>
                                        <p:strVal val="visible"/>
                                      </p:to>
                                    </p:set>
                                    <p:anim calcmode="lin" valueType="num">
                                      <p:cBhvr additive="base">
                                        <p:cTn id="7" dur="300" fill="hold"/>
                                        <p:tgtEl>
                                          <p:spTgt spid="53760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760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376003">
                                            <p:txEl>
                                              <p:pRg st="2" end="2"/>
                                            </p:txEl>
                                          </p:spTgt>
                                        </p:tgtEl>
                                        <p:attrNameLst>
                                          <p:attrName>style.visibility</p:attrName>
                                        </p:attrNameLst>
                                      </p:cBhvr>
                                      <p:to>
                                        <p:strVal val="visible"/>
                                      </p:to>
                                    </p:set>
                                    <p:animEffect transition="in" filter="wipe(left)">
                                      <p:cBhvr>
                                        <p:cTn id="13" dur="500"/>
                                        <p:tgtEl>
                                          <p:spTgt spid="537600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76003">
                                            <p:txEl>
                                              <p:pRg st="0" end="0"/>
                                            </p:txEl>
                                          </p:spTgt>
                                        </p:tgtEl>
                                        <p:attrNameLst>
                                          <p:attrName>style.visibility</p:attrName>
                                        </p:attrNameLst>
                                      </p:cBhvr>
                                      <p:to>
                                        <p:strVal val="visible"/>
                                      </p:to>
                                    </p:set>
                                    <p:animEffect transition="in" filter="wipe(left)">
                                      <p:cBhvr>
                                        <p:cTn id="18" dur="500"/>
                                        <p:tgtEl>
                                          <p:spTgt spid="53760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02" grpId="0" build="p" autoUpdateAnimBg="0"/>
      <p:bldP spid="5376003" grpId="0" build="p" autoUpdateAnimBg="0" rev="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752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7523"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dirty="0">
                <a:effectLst>
                  <a:outerShdw blurRad="38100" dist="38100" dir="2700000" algn="tl">
                    <a:srgbClr val="FFFFFF"/>
                  </a:outerShdw>
                </a:effectLst>
              </a:rPr>
              <a:t>  </a:t>
            </a:r>
            <a:r>
              <a:rPr lang="en-US" sz="6000" b="1" dirty="0">
                <a:solidFill>
                  <a:srgbClr val="990033"/>
                </a:solidFill>
                <a:effectLst>
                  <a:outerShdw blurRad="38100" dist="38100" dir="2700000" algn="tl">
                    <a:srgbClr val="000000"/>
                  </a:outerShdw>
                </a:effectLst>
              </a:rPr>
              <a:t>Aristotle –</a:t>
            </a:r>
            <a:r>
              <a:rPr lang="en-US" sz="6000" dirty="0">
                <a:solidFill>
                  <a:srgbClr val="660033"/>
                </a:solidFill>
              </a:rPr>
              <a:t> </a:t>
            </a:r>
          </a:p>
          <a:p>
            <a:pPr>
              <a:lnSpc>
                <a:spcPct val="90000"/>
              </a:lnSpc>
              <a:buClr>
                <a:srgbClr val="990033"/>
              </a:buClr>
              <a:buFont typeface="Wingdings" pitchFamily="2" charset="2"/>
              <a:buChar char="v"/>
            </a:pPr>
            <a:endParaRPr lang="en-US" sz="1600" dirty="0">
              <a:solidFill>
                <a:srgbClr val="660033"/>
              </a:solidFill>
            </a:endParaRPr>
          </a:p>
          <a:p>
            <a:pPr>
              <a:lnSpc>
                <a:spcPct val="90000"/>
              </a:lnSpc>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 student of Plato,  he was the first thinker to divide intellectual inquiry into distinct subjects such as biology,  psycho-logy,  political science,  ethics,  &amp; physics.  After tutoring Alexander the Great,  he returned to Athens and opened his own school,  the Lyceum.</a:t>
            </a:r>
            <a:r>
              <a:rPr lang="en-US" sz="2800" b="1" dirty="0">
                <a:solidFill>
                  <a:srgbClr val="660033"/>
                </a:solidFill>
                <a:effectLst>
                  <a:outerShdw blurRad="38100" dist="38100" dir="2700000" algn="tl">
                    <a:srgbClr val="000000"/>
                  </a:outerShdw>
                </a:effectLst>
              </a:rPr>
              <a:t>   </a:t>
            </a:r>
            <a:endParaRPr lang="en-US" dirty="0"/>
          </a:p>
        </p:txBody>
      </p:sp>
      <p:sp>
        <p:nvSpPr>
          <p:cNvPr id="2667524" name="WordArt 4" descr="White marble"/>
          <p:cNvSpPr>
            <a:spLocks noChangeArrowheads="1" noChangeShapeType="1" noTextEdit="1"/>
          </p:cNvSpPr>
          <p:nvPr/>
        </p:nvSpPr>
        <p:spPr bwMode="auto">
          <a:xfrm>
            <a:off x="2590800" y="6172200"/>
            <a:ext cx="6738938" cy="6858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blipFill dpi="0" rotWithShape="0">
                  <a:blip r:embed="rId6"/>
                  <a:srcRect/>
                  <a:tile tx="0" ty="0" sx="100000" sy="100000" flip="none" algn="tl"/>
                </a:blipFill>
                <a:effectLst/>
                <a:uLnTx/>
                <a:uFillTx/>
                <a:latin typeface="Arial Black"/>
                <a:ea typeface="+mn-ea"/>
                <a:cs typeface="+mn-cs"/>
              </a:rPr>
              <a:t>* Aristotle Tutored Alexander @ Age 13</a:t>
            </a:r>
          </a:p>
        </p:txBody>
      </p:sp>
      <p:pic>
        <p:nvPicPr>
          <p:cNvPr id="5" name="Picture 4" descr="http://content.artofmanliness.com/uploads/2010/11/alexander_aristotle.jpg"/>
          <p:cNvPicPr/>
          <p:nvPr/>
        </p:nvPicPr>
        <p:blipFill>
          <a:blip r:embed="rId7" cstate="print"/>
          <a:srcRect/>
          <a:stretch>
            <a:fillRect/>
          </a:stretch>
        </p:blipFill>
        <p:spPr bwMode="auto">
          <a:xfrm>
            <a:off x="2514600" y="1828800"/>
            <a:ext cx="7082406"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7522">
                                            <p:txEl>
                                              <p:pRg st="0" end="0"/>
                                            </p:txEl>
                                          </p:spTgt>
                                        </p:tgtEl>
                                        <p:attrNameLst>
                                          <p:attrName>style.visibility</p:attrName>
                                        </p:attrNameLst>
                                      </p:cBhvr>
                                      <p:to>
                                        <p:strVal val="visible"/>
                                      </p:to>
                                    </p:set>
                                    <p:anim calcmode="lin" valueType="num">
                                      <p:cBhvr additive="base">
                                        <p:cTn id="7" dur="300" fill="hold"/>
                                        <p:tgtEl>
                                          <p:spTgt spid="26675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75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7523">
                                            <p:txEl>
                                              <p:pRg st="2" end="2"/>
                                            </p:txEl>
                                          </p:spTgt>
                                        </p:tgtEl>
                                        <p:attrNameLst>
                                          <p:attrName>style.visibility</p:attrName>
                                        </p:attrNameLst>
                                      </p:cBhvr>
                                      <p:to>
                                        <p:strVal val="visible"/>
                                      </p:to>
                                    </p:set>
                                    <p:animEffect transition="in" filter="wipe(left)">
                                      <p:cBhvr>
                                        <p:cTn id="13" dur="500"/>
                                        <p:tgtEl>
                                          <p:spTgt spid="266752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7523">
                                            <p:txEl>
                                              <p:pRg st="0" end="0"/>
                                            </p:txEl>
                                          </p:spTgt>
                                        </p:tgtEl>
                                        <p:attrNameLst>
                                          <p:attrName>style.visibility</p:attrName>
                                        </p:attrNameLst>
                                      </p:cBhvr>
                                      <p:to>
                                        <p:strVal val="visible"/>
                                      </p:to>
                                    </p:set>
                                    <p:animEffect transition="in" filter="wipe(left)">
                                      <p:cBhvr>
                                        <p:cTn id="18" dur="500"/>
                                        <p:tgtEl>
                                          <p:spTgt spid="26675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2667524"/>
                                        </p:tgtEl>
                                        <p:attrNameLst>
                                          <p:attrName>style.visibility</p:attrName>
                                        </p:attrNameLst>
                                      </p:cBhvr>
                                      <p:to>
                                        <p:strVal val="visible"/>
                                      </p:to>
                                    </p:set>
                                    <p:anim calcmode="lin" valueType="num">
                                      <p:cBhvr>
                                        <p:cTn id="28" dur="500" fill="hold"/>
                                        <p:tgtEl>
                                          <p:spTgt spid="2667524"/>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67524"/>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67524"/>
                                        </p:tgtEl>
                                        <p:attrNameLst>
                                          <p:attrName>ppt_x</p:attrName>
                                        </p:attrNameLst>
                                      </p:cBhvr>
                                      <p:tavLst>
                                        <p:tav tm="0">
                                          <p:val>
                                            <p:fltVal val="0.5"/>
                                          </p:val>
                                        </p:tav>
                                        <p:tav tm="100000">
                                          <p:val>
                                            <p:strVal val="#ppt_x"/>
                                          </p:val>
                                        </p:tav>
                                      </p:tavLst>
                                    </p:anim>
                                    <p:anim calcmode="lin" valueType="num">
                                      <p:cBhvr>
                                        <p:cTn id="31" dur="500" fill="hold"/>
                                        <p:tgtEl>
                                          <p:spTgt spid="266752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522" grpId="0" build="p" autoUpdateAnimBg="0"/>
      <p:bldP spid="2667523" grpId="0" build="p" autoUpdateAnimBg="0" rev="1"/>
      <p:bldP spid="266752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5618" name="Rectangle 1026"/>
          <p:cNvSpPr>
            <a:spLocks noGrp="1" noChangeArrowheads="1"/>
          </p:cNvSpPr>
          <p:nvPr>
            <p:ph type="ctrTitle"/>
          </p:nvPr>
        </p:nvSpPr>
        <p:spPr>
          <a:xfrm>
            <a:off x="2209800" y="2286000"/>
            <a:ext cx="7772400" cy="1143000"/>
          </a:xfrm>
        </p:spPr>
        <p:txBody>
          <a:bodyPr/>
          <a:lstStyle/>
          <a:p>
            <a:pPr eaLnBrk="1" hangingPunct="1"/>
            <a:endParaRPr lang="en-US"/>
          </a:p>
        </p:txBody>
      </p:sp>
      <p:sp>
        <p:nvSpPr>
          <p:cNvPr id="495619" name="Rectangle 1027"/>
          <p:cNvSpPr>
            <a:spLocks noGrp="1" noChangeArrowheads="1"/>
          </p:cNvSpPr>
          <p:nvPr>
            <p:ph type="subTitle" idx="1"/>
          </p:nvPr>
        </p:nvSpPr>
        <p:spPr/>
        <p:txBody>
          <a:bodyPr/>
          <a:lstStyle/>
          <a:p>
            <a:pPr eaLnBrk="1" hangingPunct="1"/>
            <a:endParaRPr lang="en-US"/>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6369.jpg"/>
          <p:cNvPicPr>
            <a:picLocks noGrp="1" noChangeAspect="1"/>
          </p:cNvPicPr>
          <p:nvPr>
            <p:ph idx="1"/>
          </p:nvPr>
        </p:nvPicPr>
        <p:blipFill>
          <a:blip r:embed="rId2" cstate="print"/>
          <a:stretch>
            <a:fillRect/>
          </a:stretch>
        </p:blipFill>
        <p:spPr>
          <a:xfrm>
            <a:off x="0" y="0"/>
            <a:ext cx="12192000" cy="685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a:lstStyle/>
          <a:p>
            <a:endParaRPr lang="en-US"/>
          </a:p>
        </p:txBody>
      </p:sp>
      <p:sp>
        <p:nvSpPr>
          <p:cNvPr id="645123" name="Text Box 3"/>
          <p:cNvSpPr txBox="1">
            <a:spLocks noChangeArrowheads="1"/>
          </p:cNvSpPr>
          <p:nvPr/>
        </p:nvSpPr>
        <p:spPr bwMode="auto">
          <a:xfrm>
            <a:off x="2681056" y="5334001"/>
            <a:ext cx="8069802" cy="523220"/>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2800" b="1" dirty="0">
                <a:solidFill>
                  <a:srgbClr val="000000"/>
                </a:solidFill>
                <a:effectLst>
                  <a:outerShdw blurRad="38100" dist="38100" dir="2700000" algn="tl">
                    <a:srgbClr val="C0C0C0"/>
                  </a:outerShdw>
                </a:effectLst>
                <a:latin typeface="Wide Latin" panose="020A0A07050505020404" pitchFamily="18" charset="0"/>
              </a:rPr>
              <a:t>Macedonia Unites Greece</a:t>
            </a:r>
          </a:p>
        </p:txBody>
      </p:sp>
      <p:pic>
        <p:nvPicPr>
          <p:cNvPr id="645124" name="Picture 4" descr="C:\Documents and Settings\Owner\My Documents\Educational Illustrations\pompeii_art_alexander_great.jpg"/>
          <p:cNvPicPr>
            <a:picLocks noChangeAspect="1" noChangeArrowheads="1"/>
          </p:cNvPicPr>
          <p:nvPr/>
        </p:nvPicPr>
        <p:blipFill>
          <a:blip r:embed="rId4" cstate="print"/>
          <a:srcRect/>
          <a:stretch>
            <a:fillRect/>
          </a:stretch>
        </p:blipFill>
        <p:spPr bwMode="auto">
          <a:xfrm>
            <a:off x="0" y="-1"/>
            <a:ext cx="12192000" cy="58572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45123">
                                            <p:txEl>
                                              <p:pRg st="0" end="0"/>
                                            </p:txEl>
                                          </p:spTgt>
                                        </p:tgtEl>
                                        <p:attrNameLst>
                                          <p:attrName>style.visibility</p:attrName>
                                        </p:attrNameLst>
                                      </p:cBhvr>
                                      <p:to>
                                        <p:strVal val="visible"/>
                                      </p:to>
                                    </p:set>
                                    <p:anim calcmode="lin" valueType="num">
                                      <p:cBhvr additive="base">
                                        <p:cTn id="7" dur="300" fill="hold"/>
                                        <p:tgtEl>
                                          <p:spTgt spid="64512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451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1" fill="hold" nodeType="clickEffect">
                                  <p:stCondLst>
                                    <p:cond delay="0"/>
                                  </p:stCondLst>
                                  <p:childTnLst>
                                    <p:set>
                                      <p:cBhvr>
                                        <p:cTn id="12" dur="1" fill="hold">
                                          <p:stCondLst>
                                            <p:cond delay="0"/>
                                          </p:stCondLst>
                                        </p:cTn>
                                        <p:tgtEl>
                                          <p:spTgt spid="645124"/>
                                        </p:tgtEl>
                                        <p:attrNameLst>
                                          <p:attrName>style.visibility</p:attrName>
                                        </p:attrNameLst>
                                      </p:cBhvr>
                                      <p:to>
                                        <p:strVal val="visible"/>
                                      </p:to>
                                    </p:set>
                                    <p:anim calcmode="lin" valueType="num">
                                      <p:cBhvr additive="base">
                                        <p:cTn id="13" dur="5000" fill="hold"/>
                                        <p:tgtEl>
                                          <p:spTgt spid="645124"/>
                                        </p:tgtEl>
                                        <p:attrNameLst>
                                          <p:attrName>ppt_x</p:attrName>
                                        </p:attrNameLst>
                                      </p:cBhvr>
                                      <p:tavLst>
                                        <p:tav tm="0">
                                          <p:val>
                                            <p:strVal val="#ppt_x"/>
                                          </p:val>
                                        </p:tav>
                                        <p:tav tm="100000">
                                          <p:val>
                                            <p:strVal val="#ppt_x"/>
                                          </p:val>
                                        </p:tav>
                                      </p:tavLst>
                                    </p:anim>
                                    <p:anim calcmode="lin" valueType="num">
                                      <p:cBhvr additive="base">
                                        <p:cTn id="14" dur="5000" fill="hold"/>
                                        <p:tgtEl>
                                          <p:spTgt spid="6451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Ancient World1"/>
          <p:cNvPicPr>
            <a:picLocks noChangeAspect="1" noChangeArrowheads="1"/>
          </p:cNvPicPr>
          <p:nvPr/>
        </p:nvPicPr>
        <p:blipFill>
          <a:blip r:embed="rId2" cstate="print"/>
          <a:srcRect/>
          <a:stretch>
            <a:fillRect/>
          </a:stretch>
        </p:blipFill>
        <p:spPr bwMode="auto">
          <a:xfrm>
            <a:off x="1905000" y="584200"/>
            <a:ext cx="8382000" cy="5664200"/>
          </a:xfrm>
          <a:prstGeom prst="rect">
            <a:avLst/>
          </a:prstGeom>
          <a:noFill/>
        </p:spPr>
      </p:pic>
      <p:sp>
        <p:nvSpPr>
          <p:cNvPr id="6149" name="Oval 5"/>
          <p:cNvSpPr>
            <a:spLocks noChangeArrowheads="1"/>
          </p:cNvSpPr>
          <p:nvPr/>
        </p:nvSpPr>
        <p:spPr bwMode="auto">
          <a:xfrm rot="834000">
            <a:off x="4860926" y="989014"/>
            <a:ext cx="5414963" cy="2503487"/>
          </a:xfrm>
          <a:prstGeom prst="ellipse">
            <a:avLst/>
          </a:prstGeom>
          <a:solidFill>
            <a:srgbClr val="FF0000">
              <a:alpha val="39999"/>
            </a:srgbClr>
          </a:solidFill>
          <a:ln w="9525">
            <a:solidFill>
              <a:schemeClr val="tx1"/>
            </a:solidFill>
            <a:round/>
            <a:headEnd/>
            <a:tailEnd/>
          </a:ln>
          <a:effectLst/>
        </p:spPr>
        <p:txBody>
          <a:bodyPr wrap="none" anchor="ctr"/>
          <a:lstStyle/>
          <a:p>
            <a:pPr fontAlgn="base">
              <a:spcBef>
                <a:spcPct val="0"/>
              </a:spcBef>
              <a:spcAft>
                <a:spcPct val="0"/>
              </a:spcAft>
            </a:pPr>
            <a:endParaRPr lang="en-US">
              <a:solidFill>
                <a:srgbClr val="000000"/>
              </a:solidFill>
              <a:latin typeface="Arial" charset="0"/>
              <a:cs typeface="Arial"/>
            </a:endParaRPr>
          </a:p>
        </p:txBody>
      </p:sp>
      <p:sp>
        <p:nvSpPr>
          <p:cNvPr id="6150" name="WordArt 6"/>
          <p:cNvSpPr>
            <a:spLocks noChangeArrowheads="1" noChangeShapeType="1" noTextEdit="1"/>
          </p:cNvSpPr>
          <p:nvPr/>
        </p:nvSpPr>
        <p:spPr bwMode="auto">
          <a:xfrm>
            <a:off x="2057400" y="3733800"/>
            <a:ext cx="8153400" cy="838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solidFill>
                    <a:srgbClr val="000000"/>
                  </a:solidFill>
                  <a:round/>
                  <a:headEnd/>
                  <a:tailEnd/>
                </a:ln>
                <a:solidFill>
                  <a:srgbClr val="003A00"/>
                </a:solidFill>
                <a:effectLst>
                  <a:outerShdw dist="40161" dir="1106097" algn="ctr" rotWithShape="0">
                    <a:srgbClr val="FFFFFF"/>
                  </a:outerShdw>
                </a:effectLst>
                <a:latin typeface="Times New Roman"/>
                <a:cs typeface="Times New Roman"/>
              </a:rPr>
              <a:t>Alexander the Great</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fade">
                                      <p:cBhvr>
                                        <p:cTn id="7" dur="2000"/>
                                        <p:tgtEl>
                                          <p:spTgt spid="6151"/>
                                        </p:tgtEl>
                                      </p:cBhvr>
                                    </p:animEffect>
                                  </p:childTnLst>
                                </p:cTn>
                              </p:par>
                            </p:childTnLst>
                          </p:cTn>
                        </p:par>
                        <p:par>
                          <p:cTn id="8" fill="hold">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6150"/>
                                        </p:tgtEl>
                                        <p:attrNameLst>
                                          <p:attrName>style.visibility</p:attrName>
                                        </p:attrNameLst>
                                      </p:cBhvr>
                                      <p:to>
                                        <p:strVal val="visible"/>
                                      </p:to>
                                    </p:set>
                                    <p:anim calcmode="lin" valueType="num">
                                      <p:cBhvr>
                                        <p:cTn id="11" dur="500" fill="hold"/>
                                        <p:tgtEl>
                                          <p:spTgt spid="6150"/>
                                        </p:tgtEl>
                                        <p:attrNameLst>
                                          <p:attrName>ppt_w</p:attrName>
                                        </p:attrNameLst>
                                      </p:cBhvr>
                                      <p:tavLst>
                                        <p:tav tm="0">
                                          <p:val>
                                            <p:fltVal val="0"/>
                                          </p:val>
                                        </p:tav>
                                        <p:tav tm="100000">
                                          <p:val>
                                            <p:strVal val="#ppt_w"/>
                                          </p:val>
                                        </p:tav>
                                      </p:tavLst>
                                    </p:anim>
                                    <p:anim calcmode="lin" valueType="num">
                                      <p:cBhvr>
                                        <p:cTn id="12" dur="500" fill="hold"/>
                                        <p:tgtEl>
                                          <p:spTgt spid="6150"/>
                                        </p:tgtEl>
                                        <p:attrNameLst>
                                          <p:attrName>ppt_h</p:attrName>
                                        </p:attrNameLst>
                                      </p:cBhvr>
                                      <p:tavLst>
                                        <p:tav tm="0">
                                          <p:val>
                                            <p:fltVal val="0"/>
                                          </p:val>
                                        </p:tav>
                                        <p:tav tm="100000">
                                          <p:val>
                                            <p:strVal val="#ppt_h"/>
                                          </p:val>
                                        </p:tav>
                                      </p:tavLst>
                                    </p:anim>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fade">
                                      <p:cBhvr>
                                        <p:cTn id="16"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037058" name="Rectangle 2"/>
          <p:cNvSpPr>
            <a:spLocks noGrp="1" noChangeArrowheads="1"/>
          </p:cNvSpPr>
          <p:nvPr>
            <p:ph type="title"/>
          </p:nvPr>
        </p:nvSpPr>
        <p:spPr>
          <a:xfrm>
            <a:off x="2209800" y="609600"/>
            <a:ext cx="3200400" cy="2362200"/>
          </a:xfrm>
        </p:spPr>
        <p:txBody>
          <a:bodyPr/>
          <a:lstStyle/>
          <a:p>
            <a:r>
              <a:rPr lang="en-US" sz="3600"/>
              <a:t>Alexander</a:t>
            </a:r>
            <a:br>
              <a:rPr lang="en-US" sz="3600"/>
            </a:br>
            <a:r>
              <a:rPr lang="en-US" sz="3600"/>
              <a:t>the Great</a:t>
            </a:r>
            <a:br>
              <a:rPr lang="en-US" sz="3600"/>
            </a:br>
            <a:r>
              <a:rPr lang="en-US" sz="3600"/>
              <a:t>(356-323 BC)</a:t>
            </a:r>
            <a:endParaRPr lang="en-US"/>
          </a:p>
        </p:txBody>
      </p:sp>
      <p:pic>
        <p:nvPicPr>
          <p:cNvPr id="5037059" name="Picture 3" descr="Alexander the great (bust)"/>
          <p:cNvPicPr>
            <a:picLocks noChangeAspect="1" noChangeArrowheads="1"/>
          </p:cNvPicPr>
          <p:nvPr/>
        </p:nvPicPr>
        <p:blipFill>
          <a:blip r:embed="rId6" cstate="print">
            <a:lum contrast="6000"/>
          </a:blip>
          <a:srcRect/>
          <a:stretch>
            <a:fillRect/>
          </a:stretch>
        </p:blipFill>
        <p:spPr bwMode="auto">
          <a:xfrm>
            <a:off x="5867401" y="990600"/>
            <a:ext cx="4537075" cy="5029200"/>
          </a:xfrm>
          <a:prstGeom prst="rect">
            <a:avLst/>
          </a:prstGeom>
          <a:noFill/>
        </p:spPr>
      </p:pic>
      <p:sp>
        <p:nvSpPr>
          <p:cNvPr id="5037060" name="Text Box 4"/>
          <p:cNvSpPr txBox="1">
            <a:spLocks noChangeArrowheads="1"/>
          </p:cNvSpPr>
          <p:nvPr/>
        </p:nvSpPr>
        <p:spPr bwMode="auto">
          <a:xfrm>
            <a:off x="2057400" y="2971800"/>
            <a:ext cx="3657600" cy="3046988"/>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3200" i="1">
                <a:solidFill>
                  <a:srgbClr val="000000"/>
                </a:solidFill>
                <a:latin typeface="Times New Roman" pitchFamily="18" charset="0"/>
              </a:rPr>
              <a:t>“And a mighty king will arise, and he will rule with great authority and do as he pleases. (Dan. 11:3)</a:t>
            </a:r>
            <a:endParaRPr lang="en-US" sz="2400">
              <a:solidFill>
                <a:srgbClr val="000000"/>
              </a:solidFill>
              <a:latin typeface="Times New Roman" pitchFamily="18" charset="0"/>
            </a:endParaRPr>
          </a:p>
        </p:txBody>
      </p:sp>
      <p:pic>
        <p:nvPicPr>
          <p:cNvPr id="5037061"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10134600" y="64008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370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503706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C5377-CF9E-44FD-9B87-806BC779A846}"/>
              </a:ext>
            </a:extLst>
          </p:cNvPr>
          <p:cNvPicPr>
            <a:picLocks noChangeAspect="1"/>
          </p:cNvPicPr>
          <p:nvPr/>
        </p:nvPicPr>
        <p:blipFill>
          <a:blip r:embed="rId3"/>
          <a:stretch>
            <a:fillRect/>
          </a:stretch>
        </p:blipFill>
        <p:spPr>
          <a:xfrm>
            <a:off x="444617" y="243280"/>
            <a:ext cx="11140579" cy="6614719"/>
          </a:xfrm>
          <a:prstGeom prst="rect">
            <a:avLst/>
          </a:prstGeom>
        </p:spPr>
      </p:pic>
    </p:spTree>
    <p:extLst>
      <p:ext uri="{BB962C8B-B14F-4D97-AF65-F5344CB8AC3E}">
        <p14:creationId xmlns:p14="http://schemas.microsoft.com/office/powerpoint/2010/main" val="1317236117"/>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5">
                <a:lumMod val="20000"/>
                <a:lumOff val="80000"/>
              </a:schemeClr>
            </a:gs>
            <a:gs pos="58000">
              <a:srgbClr val="71BFFF"/>
            </a:gs>
            <a:gs pos="83000">
              <a:schemeClr val="accent5">
                <a:lumMod val="40000"/>
                <a:lumOff val="60000"/>
              </a:schemeClr>
            </a:gs>
          </a:gsLst>
          <a:lin ang="3600000" scaled="0"/>
          <a:tileRect/>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5000" y="304800"/>
          <a:ext cx="8305800" cy="6324600"/>
        </p:xfrm>
        <a:graphic>
          <a:graphicData uri="http://schemas.openxmlformats.org/drawingml/2006/table">
            <a:tbl>
              <a:tblPr firstRow="1" bandRow="1">
                <a:tableStyleId>{7DF18680-E054-41AD-8BC1-D1AEF772440D}</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898380">
                <a:tc>
                  <a:txBody>
                    <a:bodyPr/>
                    <a:lstStyle/>
                    <a:p>
                      <a:pPr algn="ctr"/>
                      <a:r>
                        <a:rPr lang="en-US" sz="4400" dirty="0">
                          <a:latin typeface="CapitalisTypOasis" pitchFamily="2" charset="0"/>
                        </a:rPr>
                        <a:t>PLATO</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4400" dirty="0">
                          <a:latin typeface="CapitalisTypOasis" pitchFamily="2" charset="0"/>
                        </a:rPr>
                        <a:t>ARISTOTLE</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826511">
                <a:tc>
                  <a:txBody>
                    <a:bodyPr/>
                    <a:lstStyle/>
                    <a:p>
                      <a:pPr algn="ctr"/>
                      <a:r>
                        <a:rPr lang="en-US" sz="4000" b="1" dirty="0">
                          <a:solidFill>
                            <a:schemeClr val="tx2">
                              <a:lumMod val="75000"/>
                            </a:schemeClr>
                          </a:solidFill>
                          <a:latin typeface="Blue Highway" pitchFamily="34" charset="0"/>
                        </a:rPr>
                        <a:t>Idealism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Realism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26511">
                <a:tc>
                  <a:txBody>
                    <a:bodyPr/>
                    <a:lstStyle/>
                    <a:p>
                      <a:pPr algn="ctr"/>
                      <a:r>
                        <a:rPr lang="en-US" sz="4000" b="1" i="1" dirty="0">
                          <a:solidFill>
                            <a:schemeClr val="tx2">
                              <a:lumMod val="75000"/>
                            </a:schemeClr>
                          </a:solidFill>
                          <a:latin typeface="Blue Highway" pitchFamily="34" charset="0"/>
                        </a:rPr>
                        <a:t>Republic</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i="1" dirty="0">
                          <a:solidFill>
                            <a:schemeClr val="tx2">
                              <a:lumMod val="75000"/>
                            </a:schemeClr>
                          </a:solidFill>
                          <a:latin typeface="Blue Highway" pitchFamily="34" charset="0"/>
                        </a:rPr>
                        <a:t>Politics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45214">
                <a:tc>
                  <a:txBody>
                    <a:bodyPr/>
                    <a:lstStyle/>
                    <a:p>
                      <a:pPr algn="ctr"/>
                      <a:r>
                        <a:rPr lang="en-US" sz="4000" b="1" dirty="0">
                          <a:solidFill>
                            <a:schemeClr val="tx2">
                              <a:lumMod val="75000"/>
                            </a:schemeClr>
                          </a:solidFill>
                          <a:latin typeface="Blue Highway" pitchFamily="34" charset="0"/>
                        </a:rPr>
                        <a:t>The</a:t>
                      </a:r>
                      <a:r>
                        <a:rPr lang="en-US" sz="4000" b="1" baseline="0" dirty="0">
                          <a:solidFill>
                            <a:schemeClr val="tx2">
                              <a:lumMod val="75000"/>
                            </a:schemeClr>
                          </a:solidFill>
                          <a:latin typeface="Blue Highway" pitchFamily="34" charset="0"/>
                        </a:rPr>
                        <a:t> “Ideal” </a:t>
                      </a:r>
                      <a:br>
                        <a:rPr lang="en-US" sz="4000" b="1" baseline="0" dirty="0">
                          <a:solidFill>
                            <a:schemeClr val="tx2">
                              <a:lumMod val="75000"/>
                            </a:schemeClr>
                          </a:solidFill>
                          <a:latin typeface="Blue Highway" pitchFamily="34" charset="0"/>
                        </a:rPr>
                      </a:br>
                      <a:r>
                        <a:rPr lang="en-US" sz="4000" b="1" baseline="0" dirty="0">
                          <a:solidFill>
                            <a:schemeClr val="tx2">
                              <a:lumMod val="75000"/>
                            </a:schemeClr>
                          </a:solidFill>
                          <a:latin typeface="Blue Highway" pitchFamily="34" charset="0"/>
                        </a:rPr>
                        <a:t>State</a:t>
                      </a:r>
                      <a:endParaRPr lang="en-US" sz="4000" b="1" dirty="0">
                        <a:solidFill>
                          <a:schemeClr val="tx2">
                            <a:lumMod val="75000"/>
                          </a:schemeClr>
                        </a:solidFill>
                        <a:latin typeface="Blue Highway" pitchFamily="34"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A </a:t>
                      </a:r>
                      <a:r>
                        <a:rPr lang="en-US" sz="4000" b="1" u="sng" dirty="0">
                          <a:solidFill>
                            <a:schemeClr val="tx2">
                              <a:lumMod val="75000"/>
                            </a:schemeClr>
                          </a:solidFill>
                          <a:latin typeface="Blue Highway" pitchFamily="34" charset="0"/>
                        </a:rPr>
                        <a:t>Working</a:t>
                      </a:r>
                      <a:r>
                        <a:rPr lang="en-US" sz="4000" b="1" dirty="0">
                          <a:solidFill>
                            <a:schemeClr val="tx2">
                              <a:lumMod val="75000"/>
                            </a:schemeClr>
                          </a:solidFill>
                          <a:latin typeface="Blue Highway" pitchFamily="34" charset="0"/>
                        </a:rPr>
                        <a:t> Government</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401473">
                <a:tc>
                  <a:txBody>
                    <a:bodyPr/>
                    <a:lstStyle/>
                    <a:p>
                      <a:pPr algn="ctr"/>
                      <a:r>
                        <a:rPr lang="en-US" sz="4400" b="1" dirty="0">
                          <a:solidFill>
                            <a:schemeClr val="tx2">
                              <a:lumMod val="75000"/>
                            </a:schemeClr>
                          </a:solidFill>
                          <a:latin typeface="Blue Highway" pitchFamily="34" charset="0"/>
                        </a:rPr>
                        <a:t>TRANSCEND</a:t>
                      </a:r>
                      <a:endParaRPr lang="en-US" sz="2800" b="1" dirty="0">
                        <a:solidFill>
                          <a:schemeClr val="tx2">
                            <a:lumMod val="75000"/>
                          </a:schemeClr>
                        </a:solidFill>
                        <a:latin typeface="Blue Highway" pitchFamily="34" charset="0"/>
                      </a:endParaRP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solidFill>
                            <a:schemeClr val="tx2">
                              <a:lumMod val="75000"/>
                            </a:schemeClr>
                          </a:solidFill>
                          <a:latin typeface="Blue Highway" pitchFamily="34" charset="0"/>
                        </a:rPr>
                        <a:t>ACKNOWLEDGE</a:t>
                      </a: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26511">
                <a:tc>
                  <a:txBody>
                    <a:bodyPr/>
                    <a:lstStyle/>
                    <a:p>
                      <a:pPr algn="ctr"/>
                      <a:r>
                        <a:rPr lang="en-US" sz="4000" b="1" kern="1200" dirty="0">
                          <a:solidFill>
                            <a:schemeClr val="tx2">
                              <a:lumMod val="75000"/>
                            </a:schemeClr>
                          </a:solidFill>
                          <a:latin typeface="Blue Highway" pitchFamily="34" charset="0"/>
                          <a:ea typeface="+mn-ea"/>
                          <a:cs typeface="+mn-cs"/>
                        </a:rPr>
                        <a:t>Social Unity</a:t>
                      </a:r>
                      <a:endParaRPr lang="en-US" sz="4400" b="1" kern="1200" dirty="0">
                        <a:solidFill>
                          <a:schemeClr val="tx2">
                            <a:lumMod val="75000"/>
                          </a:schemeClr>
                        </a:solidFill>
                        <a:latin typeface="Blue Highway" pitchFamily="34" charset="0"/>
                        <a:ea typeface="+mn-ea"/>
                        <a:cs typeface="+mn-cs"/>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kern="1200" dirty="0">
                          <a:solidFill>
                            <a:schemeClr val="tx2">
                              <a:lumMod val="75000"/>
                            </a:schemeClr>
                          </a:solidFill>
                          <a:latin typeface="Blue Highway" pitchFamily="34" charset="0"/>
                          <a:ea typeface="+mn-ea"/>
                          <a:cs typeface="+mn-cs"/>
                        </a:rPr>
                        <a:t>Balance</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 name="Rectangle 1"/>
          <p:cNvSpPr/>
          <p:nvPr/>
        </p:nvSpPr>
        <p:spPr>
          <a:xfrm>
            <a:off x="2057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4" name="Rectangle 3"/>
          <p:cNvSpPr/>
          <p:nvPr/>
        </p:nvSpPr>
        <p:spPr>
          <a:xfrm>
            <a:off x="6248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5" name="Rectangle 4"/>
          <p:cNvSpPr/>
          <p:nvPr/>
        </p:nvSpPr>
        <p:spPr>
          <a:xfrm>
            <a:off x="2057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6" name="Rectangle 5"/>
          <p:cNvSpPr/>
          <p:nvPr/>
        </p:nvSpPr>
        <p:spPr>
          <a:xfrm>
            <a:off x="6248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7" name="Rectangle 6"/>
          <p:cNvSpPr/>
          <p:nvPr/>
        </p:nvSpPr>
        <p:spPr>
          <a:xfrm>
            <a:off x="2057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8" name="Rectangle 7"/>
          <p:cNvSpPr/>
          <p:nvPr/>
        </p:nvSpPr>
        <p:spPr>
          <a:xfrm>
            <a:off x="6248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9" name="Rectangle 8"/>
          <p:cNvSpPr/>
          <p:nvPr/>
        </p:nvSpPr>
        <p:spPr>
          <a:xfrm>
            <a:off x="2057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0" name="Rectangle 9"/>
          <p:cNvSpPr/>
          <p:nvPr/>
        </p:nvSpPr>
        <p:spPr>
          <a:xfrm>
            <a:off x="6248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1" name="Rectangle 10"/>
          <p:cNvSpPr/>
          <p:nvPr/>
        </p:nvSpPr>
        <p:spPr>
          <a:xfrm>
            <a:off x="2057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2" name="Rectangle 11"/>
          <p:cNvSpPr/>
          <p:nvPr/>
        </p:nvSpPr>
        <p:spPr>
          <a:xfrm>
            <a:off x="6248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Tree>
    <p:extLst>
      <p:ext uri="{BB962C8B-B14F-4D97-AF65-F5344CB8AC3E}">
        <p14:creationId xmlns:p14="http://schemas.microsoft.com/office/powerpoint/2010/main" val="115585476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6"/>
                                        </p:tgtEl>
                                        <p:attrNameLst>
                                          <p:attrName>ppt_w</p:attrName>
                                        </p:attrNameLst>
                                      </p:cBhvr>
                                      <p:tavLst>
                                        <p:tav tm="0">
                                          <p:val>
                                            <p:strVal val="ppt_w"/>
                                          </p:val>
                                        </p:tav>
                                        <p:tav tm="100000">
                                          <p:val>
                                            <p:fltVal val="0"/>
                                          </p:val>
                                        </p:tav>
                                      </p:tavLst>
                                    </p:anim>
                                    <p:anim calcmode="lin" valueType="num">
                                      <p:cBhvr>
                                        <p:cTn id="31" dur="1000"/>
                                        <p:tgtEl>
                                          <p:spTgt spid="6"/>
                                        </p:tgtEl>
                                        <p:attrNameLst>
                                          <p:attrName>ppt_h</p:attrName>
                                        </p:attrNameLst>
                                      </p:cBhvr>
                                      <p:tavLst>
                                        <p:tav tm="0">
                                          <p:val>
                                            <p:strVal val="ppt_h"/>
                                          </p:val>
                                        </p:tav>
                                        <p:tav tm="100000">
                                          <p:val>
                                            <p:fltVal val="0"/>
                                          </p:val>
                                        </p:tav>
                                      </p:tavLst>
                                    </p:anim>
                                    <p:anim calcmode="lin" valueType="num">
                                      <p:cBhvr>
                                        <p:cTn id="32" dur="1000"/>
                                        <p:tgtEl>
                                          <p:spTgt spid="6"/>
                                        </p:tgtEl>
                                        <p:attrNameLst>
                                          <p:attrName>style.rotation</p:attrName>
                                        </p:attrNameLst>
                                      </p:cBhvr>
                                      <p:tavLst>
                                        <p:tav tm="0">
                                          <p:val>
                                            <p:fltVal val="0"/>
                                          </p:val>
                                        </p:tav>
                                        <p:tav tm="100000">
                                          <p:val>
                                            <p:fltVal val="90"/>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8"/>
                                        </p:tgtEl>
                                        <p:attrNameLst>
                                          <p:attrName>ppt_w</p:attrName>
                                        </p:attrNameLst>
                                      </p:cBhvr>
                                      <p:tavLst>
                                        <p:tav tm="0">
                                          <p:val>
                                            <p:strVal val="ppt_w"/>
                                          </p:val>
                                        </p:tav>
                                        <p:tav tm="100000">
                                          <p:val>
                                            <p:fltVal val="0"/>
                                          </p:val>
                                        </p:tav>
                                      </p:tavLst>
                                    </p:anim>
                                    <p:anim calcmode="lin" valueType="num">
                                      <p:cBhvr>
                                        <p:cTn id="47" dur="1000"/>
                                        <p:tgtEl>
                                          <p:spTgt spid="8"/>
                                        </p:tgtEl>
                                        <p:attrNameLst>
                                          <p:attrName>ppt_h</p:attrName>
                                        </p:attrNameLst>
                                      </p:cBhvr>
                                      <p:tavLst>
                                        <p:tav tm="0">
                                          <p:val>
                                            <p:strVal val="ppt_h"/>
                                          </p:val>
                                        </p:tav>
                                        <p:tav tm="100000">
                                          <p:val>
                                            <p:fltVal val="0"/>
                                          </p:val>
                                        </p:tav>
                                      </p:tavLst>
                                    </p:anim>
                                    <p:anim calcmode="lin" valueType="num">
                                      <p:cBhvr>
                                        <p:cTn id="48" dur="1000"/>
                                        <p:tgtEl>
                                          <p:spTgt spid="8"/>
                                        </p:tgtEl>
                                        <p:attrNameLst>
                                          <p:attrName>style.rotation</p:attrName>
                                        </p:attrNameLst>
                                      </p:cBhvr>
                                      <p:tavLst>
                                        <p:tav tm="0">
                                          <p:val>
                                            <p:fltVal val="0"/>
                                          </p:val>
                                        </p:tav>
                                        <p:tav tm="100000">
                                          <p:val>
                                            <p:fltVal val="90"/>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9"/>
                                        </p:tgtEl>
                                        <p:attrNameLst>
                                          <p:attrName>ppt_w</p:attrName>
                                        </p:attrNameLst>
                                      </p:cBhvr>
                                      <p:tavLst>
                                        <p:tav tm="0">
                                          <p:val>
                                            <p:strVal val="ppt_w"/>
                                          </p:val>
                                        </p:tav>
                                        <p:tav tm="100000">
                                          <p:val>
                                            <p:fltVal val="0"/>
                                          </p:val>
                                        </p:tav>
                                      </p:tavLst>
                                    </p:anim>
                                    <p:anim calcmode="lin" valueType="num">
                                      <p:cBhvr>
                                        <p:cTn id="55" dur="1000"/>
                                        <p:tgtEl>
                                          <p:spTgt spid="9"/>
                                        </p:tgtEl>
                                        <p:attrNameLst>
                                          <p:attrName>ppt_h</p:attrName>
                                        </p:attrNameLst>
                                      </p:cBhvr>
                                      <p:tavLst>
                                        <p:tav tm="0">
                                          <p:val>
                                            <p:strVal val="ppt_h"/>
                                          </p:val>
                                        </p:tav>
                                        <p:tav tm="100000">
                                          <p:val>
                                            <p:fltVal val="0"/>
                                          </p:val>
                                        </p:tav>
                                      </p:tavLst>
                                    </p:anim>
                                    <p:anim calcmode="lin" valueType="num">
                                      <p:cBhvr>
                                        <p:cTn id="56" dur="1000"/>
                                        <p:tgtEl>
                                          <p:spTgt spid="9"/>
                                        </p:tgtEl>
                                        <p:attrNameLst>
                                          <p:attrName>style.rotation</p:attrName>
                                        </p:attrNameLst>
                                      </p:cBhvr>
                                      <p:tavLst>
                                        <p:tav tm="0">
                                          <p:val>
                                            <p:fltVal val="0"/>
                                          </p:val>
                                        </p:tav>
                                        <p:tav tm="100000">
                                          <p:val>
                                            <p:fltVal val="90"/>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10"/>
                                        </p:tgtEl>
                                        <p:attrNameLst>
                                          <p:attrName>ppt_w</p:attrName>
                                        </p:attrNameLst>
                                      </p:cBhvr>
                                      <p:tavLst>
                                        <p:tav tm="0">
                                          <p:val>
                                            <p:strVal val="ppt_w"/>
                                          </p:val>
                                        </p:tav>
                                        <p:tav tm="100000">
                                          <p:val>
                                            <p:fltVal val="0"/>
                                          </p:val>
                                        </p:tav>
                                      </p:tavLst>
                                    </p:anim>
                                    <p:anim calcmode="lin" valueType="num">
                                      <p:cBhvr>
                                        <p:cTn id="63" dur="1000"/>
                                        <p:tgtEl>
                                          <p:spTgt spid="10"/>
                                        </p:tgtEl>
                                        <p:attrNameLst>
                                          <p:attrName>ppt_h</p:attrName>
                                        </p:attrNameLst>
                                      </p:cBhvr>
                                      <p:tavLst>
                                        <p:tav tm="0">
                                          <p:val>
                                            <p:strVal val="ppt_h"/>
                                          </p:val>
                                        </p:tav>
                                        <p:tav tm="100000">
                                          <p:val>
                                            <p:fltVal val="0"/>
                                          </p:val>
                                        </p:tav>
                                      </p:tavLst>
                                    </p:anim>
                                    <p:anim calcmode="lin" valueType="num">
                                      <p:cBhvr>
                                        <p:cTn id="64" dur="1000"/>
                                        <p:tgtEl>
                                          <p:spTgt spid="10"/>
                                        </p:tgtEl>
                                        <p:attrNameLst>
                                          <p:attrName>style.rotation</p:attrName>
                                        </p:attrNameLst>
                                      </p:cBhvr>
                                      <p:tavLst>
                                        <p:tav tm="0">
                                          <p:val>
                                            <p:fltVal val="0"/>
                                          </p:val>
                                        </p:tav>
                                        <p:tav tm="100000">
                                          <p:val>
                                            <p:fltVal val="90"/>
                                          </p:val>
                                        </p:tav>
                                      </p:tavLst>
                                    </p:anim>
                                    <p:animEffect transition="out" filter="fade">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2"/>
                                        </p:tgtEl>
                                        <p:attrNameLst>
                                          <p:attrName>ppt_w</p:attrName>
                                        </p:attrNameLst>
                                      </p:cBhvr>
                                      <p:tavLst>
                                        <p:tav tm="0">
                                          <p:val>
                                            <p:strVal val="ppt_w"/>
                                          </p:val>
                                        </p:tav>
                                        <p:tav tm="100000">
                                          <p:val>
                                            <p:fltVal val="0"/>
                                          </p:val>
                                        </p:tav>
                                      </p:tavLst>
                                    </p:anim>
                                    <p:anim calcmode="lin" valueType="num">
                                      <p:cBhvr>
                                        <p:cTn id="79" dur="1000"/>
                                        <p:tgtEl>
                                          <p:spTgt spid="12"/>
                                        </p:tgtEl>
                                        <p:attrNameLst>
                                          <p:attrName>ppt_h</p:attrName>
                                        </p:attrNameLst>
                                      </p:cBhvr>
                                      <p:tavLst>
                                        <p:tav tm="0">
                                          <p:val>
                                            <p:strVal val="ppt_h"/>
                                          </p:val>
                                        </p:tav>
                                        <p:tav tm="100000">
                                          <p:val>
                                            <p:fltVal val="0"/>
                                          </p:val>
                                        </p:tav>
                                      </p:tavLst>
                                    </p:anim>
                                    <p:anim calcmode="lin" valueType="num">
                                      <p:cBhvr>
                                        <p:cTn id="80" dur="1000"/>
                                        <p:tgtEl>
                                          <p:spTgt spid="12"/>
                                        </p:tgtEl>
                                        <p:attrNameLst>
                                          <p:attrName>style.rotation</p:attrName>
                                        </p:attrNameLst>
                                      </p:cBhvr>
                                      <p:tavLst>
                                        <p:tav tm="0">
                                          <p:val>
                                            <p:fltVal val="0"/>
                                          </p:val>
                                        </p:tav>
                                        <p:tav tm="100000">
                                          <p:val>
                                            <p:fltVal val="90"/>
                                          </p:val>
                                        </p:tav>
                                      </p:tavLst>
                                    </p:anim>
                                    <p:animEffect transition="out" filter="fade">
                                      <p:cBhvr>
                                        <p:cTn id="81" dur="1000"/>
                                        <p:tgtEl>
                                          <p:spTgt spid="12"/>
                                        </p:tgtEl>
                                      </p:cBhvr>
                                    </p:animEffect>
                                    <p:set>
                                      <p:cBhvr>
                                        <p:cTn id="8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8148" name="WordArt 4">
            <a:extLst>
              <a:ext uri="{FF2B5EF4-FFF2-40B4-BE49-F238E27FC236}">
                <a16:creationId xmlns:a16="http://schemas.microsoft.com/office/drawing/2014/main" id="{9C5D1EE7-8543-D3FD-D228-17517EAAEDB7}"/>
              </a:ext>
            </a:extLst>
          </p:cNvPr>
          <p:cNvSpPr>
            <a:spLocks noChangeArrowheads="1" noChangeShapeType="1" noTextEdit="1"/>
          </p:cNvSpPr>
          <p:nvPr/>
        </p:nvSpPr>
        <p:spPr bwMode="auto">
          <a:xfrm>
            <a:off x="195309" y="457200"/>
            <a:ext cx="11789545" cy="6096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0" cap="none" spc="0" normalizeH="0" baseline="0" noProof="0" dirty="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PLATO</a:t>
            </a:r>
            <a:r>
              <a:rPr kumimoji="0" lang="en-US" sz="9600" b="0" i="0" u="none" strike="noStrike" kern="10" cap="none" spc="0" normalizeH="0" noProof="0" dirty="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0" cap="none" spc="0" normalizeH="0" baseline="0" noProof="0" dirty="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WAS</a:t>
            </a:r>
            <a:r>
              <a:rPr lang="en-US" sz="9600" kern="10" dirty="0">
                <a:solidFill>
                  <a:srgbClr val="336699"/>
                </a:solidFill>
                <a:effectLst>
                  <a:outerShdw dist="45791" dir="2021404" algn="ctr" rotWithShape="0">
                    <a:srgbClr val="C0C0C0"/>
                  </a:outerShdw>
                </a:effectLst>
                <a:latin typeface="Times New Roman" panose="02020603050405020304" pitchFamily="18" charset="0"/>
                <a:cs typeface="Times New Roman" panose="02020603050405020304" pitchFamily="18" charset="0"/>
              </a:rPr>
              <a:t> </a:t>
            </a:r>
            <a:r>
              <a:rPr kumimoji="0" lang="en-US" sz="9600" b="0" i="0" u="none" strike="noStrike" kern="10" cap="none" spc="0" normalizeH="0" baseline="0" noProof="0" dirty="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RIGHT ABOUT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0" cap="none" spc="0" normalizeH="0" baseline="0" noProof="0" dirty="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THE BEATIFIC VISION! </a:t>
            </a:r>
            <a:r>
              <a:rPr kumimoji="0" lang="en-US" sz="9600" b="0" i="0" u="none" strike="noStrike" kern="10" cap="none" spc="0" normalizeH="0" noProof="0" dirty="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a:t>
            </a:r>
            <a:endParaRPr kumimoji="0" lang="en-US" sz="9600" b="0" i="0" u="none" strike="noStrike" kern="10" cap="none" spc="0" normalizeH="0" baseline="0" noProof="0" dirty="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998148"/>
                                        </p:tgtEl>
                                        <p:attrNameLst>
                                          <p:attrName>style.visibility</p:attrName>
                                        </p:attrNameLst>
                                      </p:cBhvr>
                                      <p:to>
                                        <p:strVal val="visible"/>
                                      </p:to>
                                    </p:set>
                                    <p:anim calcmode="lin" valueType="num">
                                      <p:cBhvr>
                                        <p:cTn id="7" dur="500" fill="hold"/>
                                        <p:tgtEl>
                                          <p:spTgt spid="4998148"/>
                                        </p:tgtEl>
                                        <p:attrNameLst>
                                          <p:attrName>ppt_w</p:attrName>
                                        </p:attrNameLst>
                                      </p:cBhvr>
                                      <p:tavLst>
                                        <p:tav tm="0">
                                          <p:val>
                                            <p:strVal val="4*#ppt_w"/>
                                          </p:val>
                                        </p:tav>
                                        <p:tav tm="100000">
                                          <p:val>
                                            <p:strVal val="#ppt_w"/>
                                          </p:val>
                                        </p:tav>
                                      </p:tavLst>
                                    </p:anim>
                                    <p:anim calcmode="lin" valueType="num">
                                      <p:cBhvr>
                                        <p:cTn id="8" dur="500" fill="hold"/>
                                        <p:tgtEl>
                                          <p:spTgt spid="499814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5003266" name="Rectangle 2">
            <a:extLst>
              <a:ext uri="{FF2B5EF4-FFF2-40B4-BE49-F238E27FC236}">
                <a16:creationId xmlns:a16="http://schemas.microsoft.com/office/drawing/2014/main" id="{1D733B6D-978C-DA20-6C34-17A54C703DBA}"/>
              </a:ext>
            </a:extLst>
          </p:cNvPr>
          <p:cNvSpPr>
            <a:spLocks noGrp="1" noChangeArrowheads="1"/>
          </p:cNvSpPr>
          <p:nvPr>
            <p:ph type="body" idx="1"/>
          </p:nvPr>
        </p:nvSpPr>
        <p:spPr>
          <a:xfrm>
            <a:off x="2121763" y="2209800"/>
            <a:ext cx="8089037" cy="3886200"/>
          </a:xfrm>
        </p:spPr>
        <p:txBody>
          <a:bodyPr/>
          <a:lstStyle/>
          <a:p>
            <a:pPr eaLnBrk="1" hangingPunct="1">
              <a:buClr>
                <a:srgbClr val="990033"/>
              </a:buClr>
              <a:buFont typeface="Wingdings" pitchFamily="2" charset="2"/>
              <a:buChar char="v"/>
              <a:defRPr/>
            </a:pPr>
            <a:r>
              <a:rPr lang="en-US" b="1" dirty="0">
                <a:effectLst>
                  <a:outerShdw blurRad="38100" dist="38100" dir="2700000" algn="tl">
                    <a:srgbClr val="FFFFFF"/>
                  </a:outerShdw>
                </a:effectLst>
              </a:rPr>
              <a:t> </a:t>
            </a:r>
            <a:r>
              <a:rPr lang="en-US" sz="4000" b="1" dirty="0">
                <a:solidFill>
                  <a:srgbClr val="990033"/>
                </a:solidFill>
                <a:effectLst>
                  <a:outerShdw blurRad="38100" dist="38100" dir="2700000" algn="tl">
                    <a:srgbClr val="000000"/>
                  </a:outerShdw>
                </a:effectLst>
              </a:rPr>
              <a:t>Just as the vision of the Beautiful itself (the eternal Form) rather than beautiful things (temporary figures) dominated Platonism, the Christian objective is internalizing the Beatific Vision.</a:t>
            </a:r>
            <a:r>
              <a:rPr lang="en-US" dirty="0"/>
              <a:t>  </a:t>
            </a:r>
          </a:p>
        </p:txBody>
      </p:sp>
      <p:sp>
        <p:nvSpPr>
          <p:cNvPr id="1313795" name="WordArt 3">
            <a:extLst>
              <a:ext uri="{FF2B5EF4-FFF2-40B4-BE49-F238E27FC236}">
                <a16:creationId xmlns:a16="http://schemas.microsoft.com/office/drawing/2014/main" id="{505EC004-9A74-4C30-45EC-E25D8C7EA619}"/>
              </a:ext>
            </a:extLst>
          </p:cNvPr>
          <p:cNvSpPr>
            <a:spLocks noChangeArrowheads="1" noChangeShapeType="1" noTextEdit="1"/>
          </p:cNvSpPr>
          <p:nvPr/>
        </p:nvSpPr>
        <p:spPr bwMode="auto">
          <a:xfrm>
            <a:off x="2286000" y="304800"/>
            <a:ext cx="7620000" cy="14478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Impact" panose="020B0806030902050204" pitchFamily="34" charset="0"/>
                <a:ea typeface="+mn-ea"/>
                <a:cs typeface="Arial" panose="020B0604020202020204" pitchFamily="34" charset="0"/>
              </a:rPr>
              <a:t>THE DARK CAVE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iterate type="lt">
                                    <p:tmPct val="100000"/>
                                  </p:iterate>
                                  <p:childTnLst>
                                    <p:set>
                                      <p:cBhvr>
                                        <p:cTn id="6" dur="1" fill="hold">
                                          <p:stCondLst>
                                            <p:cond delay="0"/>
                                          </p:stCondLst>
                                        </p:cTn>
                                        <p:tgtEl>
                                          <p:spTgt spid="5003266">
                                            <p:txEl>
                                              <p:pRg st="0" end="0"/>
                                            </p:txEl>
                                          </p:spTgt>
                                        </p:tgtEl>
                                        <p:attrNameLst>
                                          <p:attrName>style.visibility</p:attrName>
                                        </p:attrNameLst>
                                      </p:cBhvr>
                                      <p:to>
                                        <p:strVal val="visible"/>
                                      </p:to>
                                    </p:set>
                                    <p:anim calcmode="lin" valueType="num">
                                      <p:cBhvr additive="base">
                                        <p:cTn id="7" dur="75" fill="hold"/>
                                        <p:tgtEl>
                                          <p:spTgt spid="5003266">
                                            <p:txEl>
                                              <p:pRg st="0" end="0"/>
                                            </p:txEl>
                                          </p:spTgt>
                                        </p:tgtEl>
                                        <p:attrNameLst>
                                          <p:attrName>ppt_x</p:attrName>
                                        </p:attrNameLst>
                                      </p:cBhvr>
                                      <p:tavLst>
                                        <p:tav tm="0">
                                          <p:val>
                                            <p:strVal val="#ppt_x"/>
                                          </p:val>
                                        </p:tav>
                                        <p:tav tm="100000">
                                          <p:val>
                                            <p:strVal val="#ppt_x"/>
                                          </p:val>
                                        </p:tav>
                                      </p:tavLst>
                                    </p:anim>
                                    <p:anim calcmode="lin" valueType="num">
                                      <p:cBhvr additive="base">
                                        <p:cTn id="8" dur="75" fill="hold"/>
                                        <p:tgtEl>
                                          <p:spTgt spid="500326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326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9939" name="Content Placeholder 3" descr="200710151140.jpg">
            <a:extLst>
              <a:ext uri="{FF2B5EF4-FFF2-40B4-BE49-F238E27FC236}">
                <a16:creationId xmlns:a16="http://schemas.microsoft.com/office/drawing/2014/main" id="{4837AF92-D4E0-A18C-F421-D183FBC191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01221" name="WordArt 5">
            <a:extLst>
              <a:ext uri="{FF2B5EF4-FFF2-40B4-BE49-F238E27FC236}">
                <a16:creationId xmlns:a16="http://schemas.microsoft.com/office/drawing/2014/main" id="{893C0F46-4391-1D24-9335-6C54F56D7F19}"/>
              </a:ext>
            </a:extLst>
          </p:cNvPr>
          <p:cNvSpPr>
            <a:spLocks noChangeArrowheads="1" noChangeShapeType="1" noTextEdit="1"/>
          </p:cNvSpPr>
          <p:nvPr/>
        </p:nvSpPr>
        <p:spPr bwMode="auto">
          <a:xfrm>
            <a:off x="2286000" y="304800"/>
            <a:ext cx="7620000" cy="12954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Impact" panose="020B0806030902050204" pitchFamily="34" charset="0"/>
                <a:ea typeface="+mn-ea"/>
                <a:cs typeface="Arial" panose="020B0604020202020204" pitchFamily="34" charset="0"/>
              </a:rPr>
              <a:t>THE DARK CAVE</a:t>
            </a:r>
          </a:p>
        </p:txBody>
      </p:sp>
      <p:sp>
        <p:nvSpPr>
          <p:cNvPr id="5001222" name="WordArt 6">
            <a:extLst>
              <a:ext uri="{FF2B5EF4-FFF2-40B4-BE49-F238E27FC236}">
                <a16:creationId xmlns:a16="http://schemas.microsoft.com/office/drawing/2014/main" id="{0C3CE89D-60D9-0D33-8E59-00E60630311F}"/>
              </a:ext>
            </a:extLst>
          </p:cNvPr>
          <p:cNvSpPr>
            <a:spLocks noChangeArrowheads="1" noChangeShapeType="1" noTextEdit="1"/>
          </p:cNvSpPr>
          <p:nvPr/>
        </p:nvSpPr>
        <p:spPr bwMode="auto">
          <a:xfrm>
            <a:off x="2638426" y="2133600"/>
            <a:ext cx="6810375" cy="411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THE WORLD OF OUR SIGHT IS LIKE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 THE HABITATION IN PRISON,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  THE FIRELIGHT THERE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 TO THE SUNLIGHT HERE! </a:t>
            </a:r>
          </a:p>
        </p:txBody>
      </p:sp>
      <p:pic>
        <p:nvPicPr>
          <p:cNvPr id="5001223" name="Picture 7" descr="C:\Documents and Settings\Owner\My Documents\Educational Illustrations\LDR-022C.BMP">
            <a:extLst>
              <a:ext uri="{FF2B5EF4-FFF2-40B4-BE49-F238E27FC236}">
                <a16:creationId xmlns:a16="http://schemas.microsoft.com/office/drawing/2014/main" id="{F47E79B3-8B6E-450A-D87C-E6B396C17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nodeType="clickEffect">
                                  <p:stCondLst>
                                    <p:cond delay="0"/>
                                  </p:stCondLst>
                                  <p:childTnLst>
                                    <p:set>
                                      <p:cBhvr>
                                        <p:cTn id="6" dur="1" fill="hold">
                                          <p:stCondLst>
                                            <p:cond delay="0"/>
                                          </p:stCondLst>
                                        </p:cTn>
                                        <p:tgtEl>
                                          <p:spTgt spid="5001221"/>
                                        </p:tgtEl>
                                        <p:attrNameLst>
                                          <p:attrName>style.visibility</p:attrName>
                                        </p:attrNameLst>
                                      </p:cBhvr>
                                      <p:to>
                                        <p:strVal val="visible"/>
                                      </p:to>
                                    </p:set>
                                    <p:anim calcmode="lin" valueType="num">
                                      <p:cBhvr>
                                        <p:cTn id="7" dur="500" fill="hold"/>
                                        <p:tgtEl>
                                          <p:spTgt spid="5001221"/>
                                        </p:tgtEl>
                                        <p:attrNameLst>
                                          <p:attrName>ppt_w</p:attrName>
                                        </p:attrNameLst>
                                      </p:cBhvr>
                                      <p:tavLst>
                                        <p:tav tm="0">
                                          <p:val>
                                            <p:strVal val="4/3*#ppt_w"/>
                                          </p:val>
                                        </p:tav>
                                        <p:tav tm="100000">
                                          <p:val>
                                            <p:strVal val="#ppt_w"/>
                                          </p:val>
                                        </p:tav>
                                      </p:tavLst>
                                    </p:anim>
                                    <p:anim calcmode="lin" valueType="num">
                                      <p:cBhvr>
                                        <p:cTn id="8" dur="500" fill="hold"/>
                                        <p:tgtEl>
                                          <p:spTgt spid="5001221"/>
                                        </p:tgtEl>
                                        <p:attrNameLst>
                                          <p:attrName>ppt_h</p:attrName>
                                        </p:attrNameLst>
                                      </p:cBhvr>
                                      <p:tavLst>
                                        <p:tav tm="0">
                                          <p:val>
                                            <p:strVal val="4/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5001222"/>
                                        </p:tgtEl>
                                        <p:attrNameLst>
                                          <p:attrName>style.visibility</p:attrName>
                                        </p:attrNameLst>
                                      </p:cBhvr>
                                      <p:to>
                                        <p:strVal val="visible"/>
                                      </p:to>
                                    </p:set>
                                    <p:animEffect transition="in" filter="randombar(horizontal)">
                                      <p:cBhvr>
                                        <p:cTn id="13" dur="500"/>
                                        <p:tgtEl>
                                          <p:spTgt spid="50012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nodeType="clickEffect">
                                  <p:stCondLst>
                                    <p:cond delay="0"/>
                                  </p:stCondLst>
                                  <p:childTnLst>
                                    <p:set>
                                      <p:cBhvr>
                                        <p:cTn id="17" dur="1" fill="hold">
                                          <p:stCondLst>
                                            <p:cond delay="0"/>
                                          </p:stCondLst>
                                        </p:cTn>
                                        <p:tgtEl>
                                          <p:spTgt spid="5001223"/>
                                        </p:tgtEl>
                                        <p:attrNameLst>
                                          <p:attrName>style.visibility</p:attrName>
                                        </p:attrNameLst>
                                      </p:cBhvr>
                                      <p:to>
                                        <p:strVal val="visible"/>
                                      </p:to>
                                    </p:set>
                                    <p:anim calcmode="lin" valueType="num">
                                      <p:cBhvr>
                                        <p:cTn id="18" dur="5000" fill="hold"/>
                                        <p:tgtEl>
                                          <p:spTgt spid="5001223"/>
                                        </p:tgtEl>
                                        <p:attrNameLst>
                                          <p:attrName>ppt_w</p:attrName>
                                        </p:attrNameLst>
                                      </p:cBhvr>
                                      <p:tavLst>
                                        <p:tav tm="0" fmla="#ppt_w*sin(2.5*pi*$)">
                                          <p:val>
                                            <p:fltVal val="0"/>
                                          </p:val>
                                        </p:tav>
                                        <p:tav tm="100000">
                                          <p:val>
                                            <p:fltVal val="1"/>
                                          </p:val>
                                        </p:tav>
                                      </p:tavLst>
                                    </p:anim>
                                    <p:anim calcmode="lin" valueType="num">
                                      <p:cBhvr>
                                        <p:cTn id="19" dur="5000" fill="hold"/>
                                        <p:tgtEl>
                                          <p:spTgt spid="50012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t>What Is Man?</a:t>
            </a:r>
          </a:p>
        </p:txBody>
      </p:sp>
      <p:sp>
        <p:nvSpPr>
          <p:cNvPr id="110595" name="Content Placeholder 2"/>
          <p:cNvSpPr>
            <a:spLocks noGrp="1"/>
          </p:cNvSpPr>
          <p:nvPr>
            <p:ph type="body" idx="1"/>
          </p:nvPr>
        </p:nvSpPr>
        <p:spPr/>
        <p:txBody>
          <a:bodyPr/>
          <a:lstStyle/>
          <a:p>
            <a:r>
              <a:rPr lang="en-US"/>
              <a:t>“Man is nature’s sole mistake.”</a:t>
            </a:r>
          </a:p>
          <a:p>
            <a:pPr algn="r">
              <a:buFontTx/>
              <a:buNone/>
            </a:pPr>
            <a:r>
              <a:rPr lang="en-US"/>
              <a:t>--W. S. Gilbert</a:t>
            </a:r>
          </a:p>
          <a:p>
            <a:pPr>
              <a:spcBef>
                <a:spcPct val="100000"/>
              </a:spcBef>
            </a:pPr>
            <a:r>
              <a:rPr lang="en-US"/>
              <a:t>“[Man] is a brute, only more intelligent than the other brutes; a blind prey to impulses.”</a:t>
            </a:r>
          </a:p>
          <a:p>
            <a:pPr algn="r">
              <a:buFontTx/>
              <a:buNone/>
            </a:pPr>
            <a:r>
              <a:rPr lang="en-US"/>
              <a:t>--Thomas A. Huxley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5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04290" name="Rectangle 2">
            <a:extLst>
              <a:ext uri="{FF2B5EF4-FFF2-40B4-BE49-F238E27FC236}">
                <a16:creationId xmlns:a16="http://schemas.microsoft.com/office/drawing/2014/main" id="{2E45F8B8-ECBF-74A2-BEC4-B62AB79A0E58}"/>
              </a:ext>
            </a:extLst>
          </p:cNvPr>
          <p:cNvSpPr>
            <a:spLocks noGrp="1" noChangeArrowheads="1"/>
          </p:cNvSpPr>
          <p:nvPr>
            <p:ph type="body" idx="1"/>
          </p:nvPr>
        </p:nvSpPr>
        <p:spPr>
          <a:xfrm>
            <a:off x="2133600" y="2209800"/>
            <a:ext cx="8001000" cy="3886200"/>
          </a:xfrm>
        </p:spPr>
        <p:txBody>
          <a:bodyPr/>
          <a:lstStyle/>
          <a:p>
            <a:pPr eaLnBrk="1" hangingPunct="1">
              <a:lnSpc>
                <a:spcPct val="90000"/>
              </a:lnSpc>
              <a:buFont typeface="Wingdings" pitchFamily="2" charset="2"/>
              <a:buChar char="v"/>
              <a:defRPr/>
            </a:pPr>
            <a:r>
              <a:rPr lang="en-US" sz="3600" b="1">
                <a:solidFill>
                  <a:srgbClr val="990033"/>
                </a:solidFill>
                <a:effectLst>
                  <a:outerShdw blurRad="38100" dist="38100" dir="2700000" algn="tl">
                    <a:srgbClr val="000000"/>
                  </a:outerShdw>
                </a:effectLst>
              </a:rPr>
              <a:t> Much of modern secularism is due  to the fact that the “other world” of Plato’s transcendence was swallowing up “this world” of historical existence. Today’s problem is the opposite - the situation has been reversed – whereby the secular reality has encroached &amp; crowded out our beautiful horizon! </a:t>
            </a:r>
            <a:endParaRPr lang="en-US" sz="2800"/>
          </a:p>
        </p:txBody>
      </p:sp>
      <p:sp>
        <p:nvSpPr>
          <p:cNvPr id="1316867" name="WordArt 3">
            <a:extLst>
              <a:ext uri="{FF2B5EF4-FFF2-40B4-BE49-F238E27FC236}">
                <a16:creationId xmlns:a16="http://schemas.microsoft.com/office/drawing/2014/main" id="{F9FA07E3-F681-9321-5F30-6FD90A44D74D}"/>
              </a:ext>
            </a:extLst>
          </p:cNvPr>
          <p:cNvSpPr>
            <a:spLocks noChangeArrowheads="1" noChangeShapeType="1" noTextEdit="1"/>
          </p:cNvSpPr>
          <p:nvPr/>
        </p:nvSpPr>
        <p:spPr bwMode="auto">
          <a:xfrm>
            <a:off x="2286000" y="304800"/>
            <a:ext cx="7620000" cy="14478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Impact" panose="020B0806030902050204" pitchFamily="34" charset="0"/>
                <a:ea typeface="+mn-ea"/>
                <a:cs typeface="Arial" panose="020B0604020202020204" pitchFamily="34" charset="0"/>
              </a:rPr>
              <a:t>THE DARK CAVE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wd">
                                    <p:tmPct val="100000"/>
                                  </p:iterate>
                                  <p:childTnLst>
                                    <p:set>
                                      <p:cBhvr>
                                        <p:cTn id="6" dur="1" fill="hold">
                                          <p:stCondLst>
                                            <p:cond delay="0"/>
                                          </p:stCondLst>
                                        </p:cTn>
                                        <p:tgtEl>
                                          <p:spTgt spid="5004290">
                                            <p:txEl>
                                              <p:pRg st="0" end="0"/>
                                            </p:txEl>
                                          </p:spTgt>
                                        </p:tgtEl>
                                        <p:attrNameLst>
                                          <p:attrName>style.visibility</p:attrName>
                                        </p:attrNameLst>
                                      </p:cBhvr>
                                      <p:to>
                                        <p:strVal val="visible"/>
                                      </p:to>
                                    </p:set>
                                    <p:anim calcmode="lin" valueType="num">
                                      <p:cBhvr>
                                        <p:cTn id="7" dur="300" fill="hold"/>
                                        <p:tgtEl>
                                          <p:spTgt spid="5004290">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5004290">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5004290">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5004290">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429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7890" name="Picture 4" descr="C:\Documents and Settings\César.C-DIL7E3UIQIP0Q\Escritorio\Whatatop\Powerpoint 2007\13111_86_05.jpg">
            <a:extLst>
              <a:ext uri="{FF2B5EF4-FFF2-40B4-BE49-F238E27FC236}">
                <a16:creationId xmlns:a16="http://schemas.microsoft.com/office/drawing/2014/main" id="{AEFBFCF0-30FF-3F8F-1B3D-F860B24E7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12839"/>
            <a:ext cx="7467600" cy="4630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29890" name="WordArt 2">
            <a:extLst>
              <a:ext uri="{FF2B5EF4-FFF2-40B4-BE49-F238E27FC236}">
                <a16:creationId xmlns:a16="http://schemas.microsoft.com/office/drawing/2014/main" id="{E6DE5A6C-9A8D-D79D-43C5-82CF4BA59AC0}"/>
              </a:ext>
            </a:extLst>
          </p:cNvPr>
          <p:cNvSpPr>
            <a:spLocks noChangeArrowheads="1" noChangeShapeType="1" noTextEdit="1"/>
          </p:cNvSpPr>
          <p:nvPr/>
        </p:nvSpPr>
        <p:spPr bwMode="auto">
          <a:xfrm>
            <a:off x="2286000" y="152400"/>
            <a:ext cx="7620000" cy="17526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Impact" panose="020B0806030902050204" pitchFamily="34" charset="0"/>
                <a:ea typeface="+mn-ea"/>
                <a:cs typeface="Arial" panose="020B0604020202020204" pitchFamily="34" charset="0"/>
              </a:rPr>
              <a:t>THE DARK CAVE</a:t>
            </a:r>
          </a:p>
        </p:txBody>
      </p:sp>
      <p:sp>
        <p:nvSpPr>
          <p:cNvPr id="5029892" name="WordArt 4">
            <a:extLst>
              <a:ext uri="{FF2B5EF4-FFF2-40B4-BE49-F238E27FC236}">
                <a16:creationId xmlns:a16="http://schemas.microsoft.com/office/drawing/2014/main" id="{9F27E134-7756-16AE-23FE-2B25BBE6B87E}"/>
              </a:ext>
            </a:extLst>
          </p:cNvPr>
          <p:cNvSpPr>
            <a:spLocks noChangeArrowheads="1" noChangeShapeType="1" noTextEdit="1"/>
          </p:cNvSpPr>
          <p:nvPr/>
        </p:nvSpPr>
        <p:spPr bwMode="auto">
          <a:xfrm>
            <a:off x="1981200" y="2133600"/>
            <a:ext cx="8305800" cy="441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n-ea"/>
                <a:cs typeface="Arial" panose="020B0604020202020204" pitchFamily="34" charset="0"/>
              </a:rPr>
              <a:t>THE FOCUS LOCUS BETWEEN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n-ea"/>
                <a:cs typeface="Arial" panose="020B0604020202020204" pitchFamily="34" charset="0"/>
              </a:rPr>
              <a:t>THE DARKENED SHADOWS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n-ea"/>
                <a:cs typeface="Arial" panose="020B0604020202020204" pitchFamily="34" charset="0"/>
              </a:rPr>
              <a:t> OF VISIBLE AUTHORITY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n-ea"/>
                <a:cs typeface="Arial" panose="020B0604020202020204" pitchFamily="34" charset="0"/>
              </a:rPr>
              <a:t>&amp; INVISIBLE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n-ea"/>
                <a:cs typeface="Arial" panose="020B0604020202020204" pitchFamily="34" charset="0"/>
              </a:rPr>
              <a:t>MYOPICALLY WALL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n-ea"/>
                <a:cs typeface="Arial" panose="020B0604020202020204" pitchFamily="34" charset="0"/>
              </a:rPr>
              <a:t>WITHIN THE CAVE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n-ea"/>
                <a:cs typeface="Arial" panose="020B0604020202020204" pitchFamily="34" charset="0"/>
              </a:rPr>
              <a:t>OF PLATO'S SHADOWS!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nodeType="clickEffect">
                                  <p:stCondLst>
                                    <p:cond delay="0"/>
                                  </p:stCondLst>
                                  <p:childTnLst>
                                    <p:set>
                                      <p:cBhvr>
                                        <p:cTn id="6" dur="1" fill="hold">
                                          <p:stCondLst>
                                            <p:cond delay="0"/>
                                          </p:stCondLst>
                                        </p:cTn>
                                        <p:tgtEl>
                                          <p:spTgt spid="5029890"/>
                                        </p:tgtEl>
                                        <p:attrNameLst>
                                          <p:attrName>style.visibility</p:attrName>
                                        </p:attrNameLst>
                                      </p:cBhvr>
                                      <p:to>
                                        <p:strVal val="visible"/>
                                      </p:to>
                                    </p:set>
                                    <p:anim calcmode="lin" valueType="num">
                                      <p:cBhvr>
                                        <p:cTn id="7" dur="500" fill="hold"/>
                                        <p:tgtEl>
                                          <p:spTgt spid="5029890"/>
                                        </p:tgtEl>
                                        <p:attrNameLst>
                                          <p:attrName>ppt_w</p:attrName>
                                        </p:attrNameLst>
                                      </p:cBhvr>
                                      <p:tavLst>
                                        <p:tav tm="0">
                                          <p:val>
                                            <p:strVal val="4/3*#ppt_w"/>
                                          </p:val>
                                        </p:tav>
                                        <p:tav tm="100000">
                                          <p:val>
                                            <p:strVal val="#ppt_w"/>
                                          </p:val>
                                        </p:tav>
                                      </p:tavLst>
                                    </p:anim>
                                    <p:anim calcmode="lin" valueType="num">
                                      <p:cBhvr>
                                        <p:cTn id="8" dur="500" fill="hold"/>
                                        <p:tgtEl>
                                          <p:spTgt spid="5029890"/>
                                        </p:tgtEl>
                                        <p:attrNameLst>
                                          <p:attrName>ppt_h</p:attrName>
                                        </p:attrNameLst>
                                      </p:cBhvr>
                                      <p:tavLst>
                                        <p:tav tm="0">
                                          <p:val>
                                            <p:strVal val="4/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5029892"/>
                                        </p:tgtEl>
                                        <p:attrNameLst>
                                          <p:attrName>style.visibility</p:attrName>
                                        </p:attrNameLst>
                                      </p:cBhvr>
                                      <p:to>
                                        <p:strVal val="visible"/>
                                      </p:to>
                                    </p:set>
                                    <p:anim calcmode="lin" valueType="num">
                                      <p:cBhvr>
                                        <p:cTn id="13" dur="500" fill="hold"/>
                                        <p:tgtEl>
                                          <p:spTgt spid="5029892"/>
                                        </p:tgtEl>
                                        <p:attrNameLst>
                                          <p:attrName>ppt_w</p:attrName>
                                        </p:attrNameLst>
                                      </p:cBhvr>
                                      <p:tavLst>
                                        <p:tav tm="0">
                                          <p:val>
                                            <p:strVal val="4*#ppt_w"/>
                                          </p:val>
                                        </p:tav>
                                        <p:tav tm="100000">
                                          <p:val>
                                            <p:strVal val="#ppt_w"/>
                                          </p:val>
                                        </p:tav>
                                      </p:tavLst>
                                    </p:anim>
                                    <p:anim calcmode="lin" valueType="num">
                                      <p:cBhvr>
                                        <p:cTn id="14" dur="500" fill="hold"/>
                                        <p:tgtEl>
                                          <p:spTgt spid="502989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73954"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a:t>
            </a:r>
            <a:r>
              <a:rPr lang="en-US" sz="5400" b="1" dirty="0" err="1">
                <a:solidFill>
                  <a:srgbClr val="FF5050"/>
                </a:solidFill>
                <a:effectLst>
                  <a:outerShdw blurRad="38100" dist="38100" dir="2700000" algn="tl">
                    <a:srgbClr val="000000"/>
                  </a:outerShdw>
                </a:effectLst>
                <a:latin typeface="American Uncial" pitchFamily="66" charset="0"/>
              </a:rPr>
              <a:t>perry</a:t>
            </a:r>
            <a:endParaRPr lang="en-US" sz="5400" b="1" dirty="0">
              <a:solidFill>
                <a:srgbClr val="FF5050"/>
              </a:solidFill>
              <a:effectLst>
                <a:outerShdw blurRad="38100" dist="38100" dir="2700000" algn="tl">
                  <a:srgbClr val="000000"/>
                </a:outerShdw>
              </a:effectLst>
              <a:latin typeface="American Uncial" pitchFamily="66" charset="0"/>
            </a:endParaRPr>
          </a:p>
        </p:txBody>
      </p:sp>
      <p:sp>
        <p:nvSpPr>
          <p:cNvPr id="5373955" name="Rectangle 3" descr="Cork"/>
          <p:cNvSpPr>
            <a:spLocks noGrp="1" noChangeArrowheads="1"/>
          </p:cNvSpPr>
          <p:nvPr>
            <p:ph type="body" idx="1"/>
          </p:nvPr>
        </p:nvSpPr>
        <p:spPr>
          <a:xfrm>
            <a:off x="1219200" y="1642369"/>
            <a:ext cx="9753600" cy="4953740"/>
          </a:xfrm>
          <a:blipFill dpi="0" rotWithShape="0">
            <a:blip r:embed="rId6" cstate="print"/>
            <a:srcRect/>
            <a:tile tx="0" ty="0" sx="100000" sy="100000" flip="none" algn="tl"/>
          </a:blipFill>
        </p:spPr>
        <p:txBody>
          <a:bodyPr/>
          <a:lstStyle/>
          <a:p>
            <a:pPr>
              <a:lnSpc>
                <a:spcPct val="90000"/>
              </a:lnSpc>
              <a:buClr>
                <a:srgbClr val="990033"/>
              </a:buClr>
              <a:buFont typeface="Wingdings" pitchFamily="2" charset="2"/>
              <a:buChar char="v"/>
            </a:pPr>
            <a:r>
              <a:rPr lang="en-US" b="1" dirty="0">
                <a:solidFill>
                  <a:srgbClr val="990033"/>
                </a:solidFill>
                <a:effectLst>
                  <a:outerShdw blurRad="38100" dist="38100" dir="2700000" algn="tl">
                    <a:srgbClr val="000000"/>
                  </a:outerShdw>
                </a:effectLst>
              </a:rPr>
              <a:t> “Dialectics affirmed the acquisition of knowledge was a creative act. Dialogue implied that reason was meant to be used in relations between human beings &amp; that they could learn from each other,  help each other,  teach each other,  and improve each other.    It implied further that the human mind could and should make rational choices. Through thought as dialogue, people could make ethical choices, impose rules on themselves &amp; give form to their existence.  For Socrates, the ethical way of life required as a  prerequisite - conscious choice!”</a:t>
            </a:r>
            <a:endParaRPr lang="en-US" b="1" dirty="0">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73954">
                                            <p:txEl>
                                              <p:pRg st="0" end="0"/>
                                            </p:txEl>
                                          </p:spTgt>
                                        </p:tgtEl>
                                        <p:attrNameLst>
                                          <p:attrName>style.visibility</p:attrName>
                                        </p:attrNameLst>
                                      </p:cBhvr>
                                      <p:to>
                                        <p:strVal val="visible"/>
                                      </p:to>
                                    </p:set>
                                    <p:anim calcmode="lin" valueType="num">
                                      <p:cBhvr additive="base">
                                        <p:cTn id="7" dur="300" fill="hold"/>
                                        <p:tgtEl>
                                          <p:spTgt spid="53739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739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73955">
                                            <p:txEl>
                                              <p:pRg st="0" end="0"/>
                                            </p:txEl>
                                          </p:spTgt>
                                        </p:tgtEl>
                                        <p:attrNameLst>
                                          <p:attrName>style.visibility</p:attrName>
                                        </p:attrNameLst>
                                      </p:cBhvr>
                                      <p:to>
                                        <p:strVal val="visible"/>
                                      </p:to>
                                    </p:set>
                                    <p:animEffect transition="in" filter="wipe(up)">
                                      <p:cBhvr>
                                        <p:cTn id="13" dur="75"/>
                                        <p:tgtEl>
                                          <p:spTgt spid="5373955">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3954" grpId="0" build="p" autoUpdateAnimBg="0"/>
      <p:bldP spid="5373955"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a:xfrm>
            <a:off x="1524000" y="76200"/>
            <a:ext cx="9144000" cy="685800"/>
          </a:xfrm>
        </p:spPr>
        <p:txBody>
          <a:bodyPr/>
          <a:lstStyle/>
          <a:p>
            <a:r>
              <a:rPr lang="en-US" sz="3600" dirty="0"/>
              <a:t> Greek Influence: Self-Defined Hellenism</a:t>
            </a:r>
          </a:p>
        </p:txBody>
      </p:sp>
      <p:sp>
        <p:nvSpPr>
          <p:cNvPr id="65542" name="Rectangle 6"/>
          <p:cNvSpPr>
            <a:spLocks noGrp="1" noChangeArrowheads="1"/>
          </p:cNvSpPr>
          <p:nvPr>
            <p:ph type="body" idx="1"/>
          </p:nvPr>
        </p:nvSpPr>
        <p:spPr>
          <a:xfrm>
            <a:off x="2438400" y="914400"/>
            <a:ext cx="8229600" cy="5486400"/>
          </a:xfrm>
        </p:spPr>
        <p:txBody>
          <a:bodyPr/>
          <a:lstStyle/>
          <a:p>
            <a:pPr>
              <a:buNone/>
            </a:pPr>
            <a:r>
              <a:rPr lang="en-US" dirty="0"/>
              <a:t>  </a:t>
            </a:r>
            <a:r>
              <a:rPr lang="en-US" sz="2800" b="1" u="sng" dirty="0"/>
              <a:t>Of Isocrates’ </a:t>
            </a:r>
            <a:r>
              <a:rPr lang="en-US" sz="2800" b="1" i="1" u="sng" dirty="0" err="1"/>
              <a:t>Panegyricus</a:t>
            </a:r>
            <a:r>
              <a:rPr lang="en-US" sz="2800" b="1" u="sng" dirty="0"/>
              <a:t>  In 4</a:t>
            </a:r>
            <a:r>
              <a:rPr lang="en-US" sz="2800" b="1" u="sng" baseline="30000" dirty="0"/>
              <a:t>th</a:t>
            </a:r>
            <a:r>
              <a:rPr lang="en-US" sz="2800" b="1" u="sng" dirty="0"/>
              <a:t> Century B.C.</a:t>
            </a:r>
            <a:endParaRPr lang="en-US" sz="1200" dirty="0">
              <a:solidFill>
                <a:srgbClr val="990033"/>
              </a:solidFill>
            </a:endParaRPr>
          </a:p>
          <a:p>
            <a:pPr lvl="1">
              <a:buFont typeface="Wingdings" pitchFamily="2" charset="2"/>
              <a:buChar char="Ø"/>
            </a:pPr>
            <a:r>
              <a:rPr lang="en-US" sz="2400" b="1" dirty="0">
                <a:solidFill>
                  <a:srgbClr val="990033"/>
                </a:solidFill>
              </a:rPr>
              <a:t> He says that the term ‘Hellenes’ is no longer a race but a form of intellectual comprehension;  and he follows this with the statement that what Hellene now encompasses are all ‘who share our culture,  rather than those who share our blood.’</a:t>
            </a:r>
          </a:p>
          <a:p>
            <a:pPr lvl="1">
              <a:buFont typeface="Wingdings" pitchFamily="2" charset="2"/>
              <a:buChar char="Ø"/>
            </a:pPr>
            <a:r>
              <a:rPr lang="en-US" sz="2400" b="1" dirty="0">
                <a:solidFill>
                  <a:srgbClr val="990033"/>
                </a:solidFill>
              </a:rPr>
              <a:t> It is those sharing </a:t>
            </a:r>
            <a:r>
              <a:rPr lang="en-US" sz="2400" b="1" i="1" dirty="0" err="1">
                <a:solidFill>
                  <a:srgbClr val="990033"/>
                </a:solidFill>
              </a:rPr>
              <a:t>paideia</a:t>
            </a:r>
            <a:r>
              <a:rPr lang="en-US" sz="2400" b="1" dirty="0">
                <a:solidFill>
                  <a:srgbClr val="990033"/>
                </a:solidFill>
              </a:rPr>
              <a:t>.  The word translates  as ‘culture,’  but in a wider and deeper sense of  an overall philosophical and aesthetic outlook.  ‘Those who come together with us,  in what we take to be the most significant aspects of life – aspects that find a limited creature committed to the doomed but defining task of self-perfection, are Hellenes.’  [Here, then, is a statement of the birth of philosophy.]        </a:t>
            </a:r>
          </a:p>
        </p:txBody>
      </p:sp>
    </p:spTree>
    <p:extLst>
      <p:ext uri="{BB962C8B-B14F-4D97-AF65-F5344CB8AC3E}">
        <p14:creationId xmlns:p14="http://schemas.microsoft.com/office/powerpoint/2010/main" val="2879713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5541"/>
                                        </p:tgtEl>
                                        <p:attrNameLst>
                                          <p:attrName>style.visibility</p:attrName>
                                        </p:attrNameLst>
                                      </p:cBhvr>
                                      <p:to>
                                        <p:strVal val="visible"/>
                                      </p:to>
                                    </p:set>
                                    <p:anim calcmode="discrete" valueType="clr">
                                      <p:cBhvr override="childStyle">
                                        <p:cTn id="7" dur="80"/>
                                        <p:tgtEl>
                                          <p:spTgt spid="6554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5541"/>
                                        </p:tgtEl>
                                        <p:attrNameLst>
                                          <p:attrName>fillcolor</p:attrName>
                                        </p:attrNameLst>
                                      </p:cBhvr>
                                      <p:tavLst>
                                        <p:tav tm="0">
                                          <p:val>
                                            <p:clrVal>
                                              <a:schemeClr val="accent2"/>
                                            </p:clrVal>
                                          </p:val>
                                        </p:tav>
                                        <p:tav tm="50000">
                                          <p:val>
                                            <p:clrVal>
                                              <a:schemeClr val="hlink"/>
                                            </p:clrVal>
                                          </p:val>
                                        </p:tav>
                                      </p:tavLst>
                                    </p:anim>
                                    <p:set>
                                      <p:cBhvr>
                                        <p:cTn id="9" dur="80"/>
                                        <p:tgtEl>
                                          <p:spTgt spid="655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24644" name="WordArt 4"/>
          <p:cNvSpPr>
            <a:spLocks noChangeArrowheads="1" noChangeShapeType="1" noTextEdit="1"/>
          </p:cNvSpPr>
          <p:nvPr/>
        </p:nvSpPr>
        <p:spPr bwMode="auto">
          <a:xfrm>
            <a:off x="8686800" y="3352800"/>
            <a:ext cx="1752600" cy="167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Church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WALLS</a:t>
            </a:r>
          </a:p>
        </p:txBody>
      </p:sp>
      <p:sp>
        <p:nvSpPr>
          <p:cNvPr id="624645" name="WordArt 5"/>
          <p:cNvSpPr>
            <a:spLocks noChangeArrowheads="1" noChangeShapeType="1" noTextEdit="1"/>
          </p:cNvSpPr>
          <p:nvPr/>
        </p:nvSpPr>
        <p:spPr bwMode="auto">
          <a:xfrm>
            <a:off x="5410200" y="5943600"/>
            <a:ext cx="123825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Greek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GIFTS</a:t>
            </a:r>
          </a:p>
        </p:txBody>
      </p:sp>
      <p:sp>
        <p:nvSpPr>
          <p:cNvPr id="624646" name="Comment 6"/>
          <p:cNvSpPr>
            <a:spLocks noChangeArrowheads="1"/>
          </p:cNvSpPr>
          <p:nvPr/>
        </p:nvSpPr>
        <p:spPr bwMode="auto">
          <a:xfrm>
            <a:off x="1539876" y="-1524000"/>
            <a:ext cx="91281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Deep Damage - Both Hardware &amp; Software Programs Of Correspondence &amp; Communication;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Pagan Incorporations -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Primitive</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Rites/Rituals, Feasts/Festivals, Customs/Celebrations &amp; Female Deity/Myth Demigods</a:t>
            </a:r>
          </a:p>
        </p:txBody>
      </p:sp>
      <p:pic>
        <p:nvPicPr>
          <p:cNvPr id="3" name="Picture 7" descr="C:\Documents and Settings\Owner\My Documents\Educational Illustrations\Ze_Bra_by_vozzz.jpg">
            <a:extLst>
              <a:ext uri="{FF2B5EF4-FFF2-40B4-BE49-F238E27FC236}">
                <a16:creationId xmlns:a16="http://schemas.microsoft.com/office/drawing/2014/main" id="{5B18EF9D-03EC-44BC-5D0C-09B69F408C7D}"/>
              </a:ext>
            </a:extLst>
          </p:cNvPr>
          <p:cNvPicPr>
            <a:picLocks noChangeAspect="1" noChangeArrowheads="1"/>
          </p:cNvPicPr>
          <p:nvPr/>
        </p:nvPicPr>
        <p:blipFill>
          <a:blip r:embed="rId5" cstate="print"/>
          <a:srcRect/>
          <a:stretch>
            <a:fillRect/>
          </a:stretch>
        </p:blipFill>
        <p:spPr bwMode="auto">
          <a:xfrm>
            <a:off x="0" y="0"/>
            <a:ext cx="12192000" cy="6857999"/>
          </a:xfrm>
          <a:prstGeom prst="rect">
            <a:avLst/>
          </a:prstGeom>
          <a:noFill/>
        </p:spPr>
      </p:pic>
      <p:pic>
        <p:nvPicPr>
          <p:cNvPr id="4" name="Picture 3" descr="1080160_eb47_625x1000.jpg">
            <a:extLst>
              <a:ext uri="{FF2B5EF4-FFF2-40B4-BE49-F238E27FC236}">
                <a16:creationId xmlns:a16="http://schemas.microsoft.com/office/drawing/2014/main" id="{7CDA50A6-2FEA-9689-C4CC-5464D496248E}"/>
              </a:ext>
            </a:extLst>
          </p:cNvPr>
          <p:cNvPicPr>
            <a:picLocks noChangeAspect="1"/>
          </p:cNvPicPr>
          <p:nvPr/>
        </p:nvPicPr>
        <p:blipFill>
          <a:blip r:embed="rId6"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p:cTn id="7" dur="500" fill="hold"/>
                                        <p:tgtEl>
                                          <p:spTgt spid="624644"/>
                                        </p:tgtEl>
                                        <p:attrNameLst>
                                          <p:attrName>ppt_w</p:attrName>
                                        </p:attrNameLst>
                                      </p:cBhvr>
                                      <p:tavLst>
                                        <p:tav tm="0">
                                          <p:val>
                                            <p:fltVal val="0"/>
                                          </p:val>
                                        </p:tav>
                                        <p:tav tm="100000">
                                          <p:val>
                                            <p:strVal val="#ppt_w"/>
                                          </p:val>
                                        </p:tav>
                                      </p:tavLst>
                                    </p:anim>
                                    <p:anim calcmode="lin" valueType="num">
                                      <p:cBhvr>
                                        <p:cTn id="8" dur="500" fill="hold"/>
                                        <p:tgtEl>
                                          <p:spTgt spid="62464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Effect transition="in" filter="box(out)">
                                      <p:cBhvr>
                                        <p:cTn id="13" dur="500"/>
                                        <p:tgtEl>
                                          <p:spTgt spid="624645"/>
                                        </p:tgtEl>
                                      </p:cBhvr>
                                    </p:animEffect>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2/3*#ppt_w"/>
                                          </p:val>
                                        </p:tav>
                                        <p:tav tm="100000">
                                          <p:val>
                                            <p:strVal val="#ppt_w"/>
                                          </p:val>
                                        </p:tav>
                                      </p:tavLst>
                                    </p:anim>
                                    <p:anim calcmode="lin" valueType="num">
                                      <p:cBhvr>
                                        <p:cTn id="19"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animBg="1"/>
      <p:bldP spid="62464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6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696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16965" name="Rectangle 5"/>
          <p:cNvSpPr>
            <a:spLocks noChangeArrowheads="1"/>
          </p:cNvSpPr>
          <p:nvPr/>
        </p:nvSpPr>
        <p:spPr bwMode="auto">
          <a:xfrm>
            <a:off x="1752600" y="0"/>
            <a:ext cx="8915400" cy="1066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dirty="0">
                <a:solidFill>
                  <a:srgbClr val="000000"/>
                </a:solidFill>
                <a:latin typeface="Times New Roman" pitchFamily="18" charset="0"/>
              </a:rPr>
              <a:t> </a:t>
            </a:r>
            <a:r>
              <a:rPr lang="en-US" sz="4400" b="1" u="sng" dirty="0">
                <a:solidFill>
                  <a:srgbClr val="000000"/>
                </a:solidFill>
                <a:latin typeface="Times New Roman" pitchFamily="18" charset="0"/>
              </a:rPr>
              <a:t>Truth Lies Between The Extremes</a:t>
            </a:r>
            <a:endParaRPr lang="en-US" sz="4400" u="sng" dirty="0">
              <a:solidFill>
                <a:srgbClr val="000000"/>
              </a:solidFill>
              <a:latin typeface="Times New Roman" pitchFamily="18" charset="0"/>
            </a:endParaRPr>
          </a:p>
        </p:txBody>
      </p:sp>
      <p:sp>
        <p:nvSpPr>
          <p:cNvPr id="5416966"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endParaRPr lang="en-US" sz="3200">
              <a:solidFill>
                <a:srgbClr val="000000"/>
              </a:solidFill>
              <a:latin typeface="Times New Roman" pitchFamily="18" charset="0"/>
            </a:endParaRPr>
          </a:p>
        </p:txBody>
      </p:sp>
      <p:grpSp>
        <p:nvGrpSpPr>
          <p:cNvPr id="2" name="Group 7"/>
          <p:cNvGrpSpPr>
            <a:grpSpLocks/>
          </p:cNvGrpSpPr>
          <p:nvPr/>
        </p:nvGrpSpPr>
        <p:grpSpPr bwMode="auto">
          <a:xfrm>
            <a:off x="2038978" y="762000"/>
            <a:ext cx="8476622" cy="5943600"/>
            <a:chOff x="1248" y="1680"/>
            <a:chExt cx="4368" cy="2448"/>
          </a:xfrm>
        </p:grpSpPr>
        <p:sp>
          <p:nvSpPr>
            <p:cNvPr id="5416968"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16969" name="Text Box 9"/>
            <p:cNvSpPr txBox="1">
              <a:spLocks noChangeArrowheads="1"/>
            </p:cNvSpPr>
            <p:nvPr/>
          </p:nvSpPr>
          <p:spPr bwMode="auto">
            <a:xfrm>
              <a:off x="1392" y="1776"/>
              <a:ext cx="4224" cy="266"/>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endParaRPr lang="en-US" sz="3600" b="1" dirty="0">
                <a:solidFill>
                  <a:srgbClr val="000000"/>
                </a:solidFill>
                <a:effectLst>
                  <a:outerShdw blurRad="38100" dist="38100" dir="2700000" algn="tl">
                    <a:srgbClr val="C0C0C0"/>
                  </a:outerShdw>
                </a:effectLst>
                <a:latin typeface="Times New Roman" pitchFamily="18" charset="0"/>
              </a:endParaRPr>
            </a:p>
          </p:txBody>
        </p:sp>
      </p:grpSp>
      <p:sp>
        <p:nvSpPr>
          <p:cNvPr id="10" name="Rectangle 9"/>
          <p:cNvSpPr/>
          <p:nvPr/>
        </p:nvSpPr>
        <p:spPr>
          <a:xfrm>
            <a:off x="1961964" y="990600"/>
            <a:ext cx="8553635" cy="5632311"/>
          </a:xfrm>
          <a:prstGeom prst="rect">
            <a:avLst/>
          </a:prstGeom>
        </p:spPr>
        <p:txBody>
          <a:bodyPr wrap="square">
            <a:spAutoFit/>
          </a:bodyPr>
          <a:lstStyle/>
          <a:p>
            <a:pPr algn="ctr" fontAlgn="base">
              <a:spcBef>
                <a:spcPct val="0"/>
              </a:spcBef>
              <a:spcAft>
                <a:spcPct val="0"/>
              </a:spcAft>
            </a:pPr>
            <a:r>
              <a:rPr lang="en-US" sz="2400" b="1" dirty="0">
                <a:solidFill>
                  <a:srgbClr val="CC0000"/>
                </a:solidFill>
                <a:effectLst>
                  <a:outerShdw blurRad="38100" dist="38100" dir="2700000" algn="tl">
                    <a:srgbClr val="000000">
                      <a:alpha val="43137"/>
                    </a:srgbClr>
                  </a:outerShdw>
                </a:effectLst>
                <a:latin typeface="Storybook" pitchFamily="2" charset="0"/>
              </a:rPr>
              <a:t>Ancient Greek mythology tells the tale of Odysseus, the heroic king of Ithaca whose 10-year journey home after the Trojan War became one of   the world's most famous epics. </a:t>
            </a:r>
            <a:br>
              <a:rPr lang="en-US" sz="2400" b="1" dirty="0">
                <a:solidFill>
                  <a:srgbClr val="CC0000"/>
                </a:solidFill>
                <a:effectLst>
                  <a:outerShdw blurRad="38100" dist="38100" dir="2700000" algn="tl">
                    <a:srgbClr val="000000">
                      <a:alpha val="43137"/>
                    </a:srgbClr>
                  </a:outerShdw>
                </a:effectLst>
                <a:latin typeface="Storybook" pitchFamily="2" charset="0"/>
              </a:rPr>
            </a:br>
            <a:br>
              <a:rPr lang="en-US" sz="2400" b="1" dirty="0">
                <a:solidFill>
                  <a:srgbClr val="CC0000"/>
                </a:solidFill>
                <a:effectLst>
                  <a:outerShdw blurRad="38100" dist="38100" dir="2700000" algn="tl">
                    <a:srgbClr val="000000">
                      <a:alpha val="43137"/>
                    </a:srgbClr>
                  </a:outerShdw>
                </a:effectLst>
                <a:latin typeface="Storybook" pitchFamily="2" charset="0"/>
              </a:rPr>
            </a:br>
            <a:r>
              <a:rPr lang="en-US" sz="2400" b="1" dirty="0">
                <a:solidFill>
                  <a:srgbClr val="CC0000"/>
                </a:solidFill>
                <a:effectLst>
                  <a:outerShdw blurRad="38100" dist="38100" dir="2700000" algn="tl">
                    <a:srgbClr val="000000">
                      <a:alpha val="43137"/>
                    </a:srgbClr>
                  </a:outerShdw>
                </a:effectLst>
                <a:latin typeface="Storybook" pitchFamily="2" charset="0"/>
              </a:rPr>
              <a:t>At one point in the journey, his ship was heading straight for two deadly hazards -- on one side was Scylla, a six-headed monster disguised as a giant rock,  and on the other side was Charybdis,      a sinister whirlpool born from the sea god Poseidon.</a:t>
            </a:r>
            <a:br>
              <a:rPr lang="en-US" sz="2400" b="1" dirty="0">
                <a:solidFill>
                  <a:srgbClr val="CC0000"/>
                </a:solidFill>
                <a:effectLst>
                  <a:outerShdw blurRad="38100" dist="38100" dir="2700000" algn="tl">
                    <a:srgbClr val="000000">
                      <a:alpha val="43137"/>
                    </a:srgbClr>
                  </a:outerShdw>
                </a:effectLst>
                <a:latin typeface="Storybook" pitchFamily="2" charset="0"/>
              </a:rPr>
            </a:br>
            <a:br>
              <a:rPr lang="en-US" sz="2400" b="1" dirty="0">
                <a:solidFill>
                  <a:srgbClr val="CC0000"/>
                </a:solidFill>
                <a:effectLst>
                  <a:outerShdw blurRad="38100" dist="38100" dir="2700000" algn="tl">
                    <a:srgbClr val="000000">
                      <a:alpha val="43137"/>
                    </a:srgbClr>
                  </a:outerShdw>
                </a:effectLst>
                <a:latin typeface="Storybook" pitchFamily="2" charset="0"/>
              </a:rPr>
            </a:br>
            <a:r>
              <a:rPr lang="en-US" sz="2400" b="1" dirty="0">
                <a:solidFill>
                  <a:srgbClr val="CC0000"/>
                </a:solidFill>
                <a:effectLst>
                  <a:outerShdw blurRad="38100" dist="38100" dir="2700000" algn="tl">
                    <a:srgbClr val="000000">
                      <a:alpha val="43137"/>
                    </a:srgbClr>
                  </a:outerShdw>
                </a:effectLst>
                <a:latin typeface="Storybook" pitchFamily="2" charset="0"/>
              </a:rPr>
              <a:t>The perils were close enough to pose an inescapable threat to ships passing through, forcing the captain to choose between the two evils.  A Latin proverb from this story, "</a:t>
            </a:r>
            <a:r>
              <a:rPr lang="en-US" sz="2400" b="1" dirty="0" err="1">
                <a:solidFill>
                  <a:srgbClr val="CC0000"/>
                </a:solidFill>
                <a:effectLst>
                  <a:outerShdw blurRad="38100" dist="38100" dir="2700000" algn="tl">
                    <a:srgbClr val="000000">
                      <a:alpha val="43137"/>
                    </a:srgbClr>
                  </a:outerShdw>
                </a:effectLst>
                <a:latin typeface="Storybook" pitchFamily="2" charset="0"/>
              </a:rPr>
              <a:t>incidit</a:t>
            </a:r>
            <a:r>
              <a:rPr lang="en-US" sz="2400" b="1" dirty="0">
                <a:solidFill>
                  <a:srgbClr val="CC0000"/>
                </a:solidFill>
                <a:effectLst>
                  <a:outerShdw blurRad="38100" dist="38100" dir="2700000" algn="tl">
                    <a:srgbClr val="000000">
                      <a:alpha val="43137"/>
                    </a:srgbClr>
                  </a:outerShdw>
                </a:effectLst>
                <a:latin typeface="Storybook" pitchFamily="2" charset="0"/>
              </a:rPr>
              <a:t> in </a:t>
            </a:r>
            <a:r>
              <a:rPr lang="en-US" sz="2400" b="1" dirty="0" err="1">
                <a:solidFill>
                  <a:srgbClr val="CC0000"/>
                </a:solidFill>
                <a:effectLst>
                  <a:outerShdw blurRad="38100" dist="38100" dir="2700000" algn="tl">
                    <a:srgbClr val="000000">
                      <a:alpha val="43137"/>
                    </a:srgbClr>
                  </a:outerShdw>
                </a:effectLst>
                <a:latin typeface="Storybook" pitchFamily="2" charset="0"/>
              </a:rPr>
              <a:t>scyllam</a:t>
            </a:r>
            <a:r>
              <a:rPr lang="en-US" sz="2400" b="1" dirty="0">
                <a:solidFill>
                  <a:srgbClr val="CC0000"/>
                </a:solidFill>
                <a:effectLst>
                  <a:outerShdw blurRad="38100" dist="38100" dir="2700000" algn="tl">
                    <a:srgbClr val="000000">
                      <a:alpha val="43137"/>
                    </a:srgbClr>
                  </a:outerShdw>
                </a:effectLst>
                <a:latin typeface="Storybook" pitchFamily="2" charset="0"/>
              </a:rPr>
              <a:t> </a:t>
            </a:r>
            <a:r>
              <a:rPr lang="en-US" sz="2400" b="1" dirty="0" err="1">
                <a:solidFill>
                  <a:srgbClr val="CC0000"/>
                </a:solidFill>
                <a:effectLst>
                  <a:outerShdw blurRad="38100" dist="38100" dir="2700000" algn="tl">
                    <a:srgbClr val="000000">
                      <a:alpha val="43137"/>
                    </a:srgbClr>
                  </a:outerShdw>
                </a:effectLst>
                <a:latin typeface="Storybook" pitchFamily="2" charset="0"/>
              </a:rPr>
              <a:t>cupiens</a:t>
            </a:r>
            <a:r>
              <a:rPr lang="en-US" sz="2400" b="1" dirty="0">
                <a:solidFill>
                  <a:srgbClr val="CC0000"/>
                </a:solidFill>
                <a:effectLst>
                  <a:outerShdw blurRad="38100" dist="38100" dir="2700000" algn="tl">
                    <a:srgbClr val="000000">
                      <a:alpha val="43137"/>
                    </a:srgbClr>
                  </a:outerShdw>
                </a:effectLst>
                <a:latin typeface="Storybook" pitchFamily="2" charset="0"/>
              </a:rPr>
              <a:t> </a:t>
            </a:r>
            <a:r>
              <a:rPr lang="en-US" sz="2400" b="1" dirty="0" err="1">
                <a:solidFill>
                  <a:srgbClr val="CC0000"/>
                </a:solidFill>
                <a:effectLst>
                  <a:outerShdw blurRad="38100" dist="38100" dir="2700000" algn="tl">
                    <a:srgbClr val="000000">
                      <a:alpha val="43137"/>
                    </a:srgbClr>
                  </a:outerShdw>
                </a:effectLst>
                <a:latin typeface="Storybook" pitchFamily="2" charset="0"/>
              </a:rPr>
              <a:t>vitare</a:t>
            </a:r>
            <a:r>
              <a:rPr lang="en-US" sz="2400" b="1" dirty="0">
                <a:solidFill>
                  <a:srgbClr val="CC0000"/>
                </a:solidFill>
                <a:effectLst>
                  <a:outerShdw blurRad="38100" dist="38100" dir="2700000" algn="tl">
                    <a:srgbClr val="000000">
                      <a:alpha val="43137"/>
                    </a:srgbClr>
                  </a:outerShdw>
                </a:effectLst>
                <a:latin typeface="Storybook" pitchFamily="2" charset="0"/>
              </a:rPr>
              <a:t> </a:t>
            </a:r>
            <a:r>
              <a:rPr lang="en-US" sz="2400" b="1" dirty="0" err="1">
                <a:solidFill>
                  <a:srgbClr val="CC0000"/>
                </a:solidFill>
                <a:effectLst>
                  <a:outerShdw blurRad="38100" dist="38100" dir="2700000" algn="tl">
                    <a:srgbClr val="000000">
                      <a:alpha val="43137"/>
                    </a:srgbClr>
                  </a:outerShdw>
                </a:effectLst>
                <a:latin typeface="Storybook" pitchFamily="2" charset="0"/>
              </a:rPr>
              <a:t>charybdim</a:t>
            </a:r>
            <a:r>
              <a:rPr lang="en-US" sz="2400" b="1" dirty="0">
                <a:solidFill>
                  <a:srgbClr val="CC0000"/>
                </a:solidFill>
                <a:effectLst>
                  <a:outerShdw blurRad="38100" dist="38100" dir="2700000" algn="tl">
                    <a:srgbClr val="000000">
                      <a:alpha val="43137"/>
                    </a:srgbClr>
                  </a:outerShdw>
                </a:effectLst>
                <a:latin typeface="Storybook" pitchFamily="2" charset="0"/>
              </a:rPr>
              <a:t>" (he runs on Scylla, wishing to avoid Charybdis), is in modern English "between a rock and hard place.”</a:t>
            </a:r>
            <a:br>
              <a:rPr lang="en-US" sz="2400" b="1" dirty="0">
                <a:solidFill>
                  <a:srgbClr val="000000"/>
                </a:solidFill>
                <a:effectLst>
                  <a:outerShdw blurRad="38100" dist="38100" dir="2700000" algn="tl">
                    <a:srgbClr val="000000">
                      <a:alpha val="43137"/>
                    </a:srgbClr>
                  </a:outerShdw>
                </a:effectLst>
                <a:latin typeface="Storybook" pitchFamily="2" charset="0"/>
              </a:rPr>
            </a:br>
            <a:endParaRPr lang="en-US" sz="2400" b="1" dirty="0">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16966">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6966"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WordArt 8"/>
          <p:cNvSpPr>
            <a:spLocks noChangeArrowheads="1" noChangeShapeType="1" noTextEdit="1"/>
          </p:cNvSpPr>
          <p:nvPr/>
        </p:nvSpPr>
        <p:spPr bwMode="auto">
          <a:xfrm>
            <a:off x="2175028" y="630315"/>
            <a:ext cx="7959571" cy="150328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400 YRS:  REFINED GOLD MEAN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TO  DIALECTIC MATERIALISM</a:t>
            </a:r>
          </a:p>
        </p:txBody>
      </p:sp>
      <p:sp>
        <p:nvSpPr>
          <p:cNvPr id="6214666" name="AutoShape 10"/>
          <p:cNvSpPr>
            <a:spLocks noChangeArrowheads="1"/>
          </p:cNvSpPr>
          <p:nvPr/>
        </p:nvSpPr>
        <p:spPr bwMode="auto">
          <a:xfrm>
            <a:off x="6096000" y="2590801"/>
            <a:ext cx="4343400" cy="4267200"/>
          </a:xfrm>
          <a:prstGeom prst="curvedLeftArrow">
            <a:avLst>
              <a:gd name="adj1" fmla="val 28727"/>
              <a:gd name="adj2" fmla="val 49078"/>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69" name="AutoShape 13"/>
          <p:cNvSpPr>
            <a:spLocks noChangeArrowheads="1"/>
          </p:cNvSpPr>
          <p:nvPr/>
        </p:nvSpPr>
        <p:spPr bwMode="auto">
          <a:xfrm rot="-10680801">
            <a:off x="1682598" y="2440124"/>
            <a:ext cx="4038600" cy="3789498"/>
          </a:xfrm>
          <a:prstGeom prst="curvedLeftArrow">
            <a:avLst>
              <a:gd name="adj1" fmla="val 20991"/>
              <a:gd name="adj2" fmla="val 41981"/>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71" name="Text Box 15"/>
          <p:cNvSpPr txBox="1">
            <a:spLocks noChangeArrowheads="1"/>
          </p:cNvSpPr>
          <p:nvPr/>
        </p:nvSpPr>
        <p:spPr bwMode="auto">
          <a:xfrm>
            <a:off x="3595456" y="3018409"/>
            <a:ext cx="1734846" cy="58477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3300"/>
                </a:solidFill>
                <a:effectLst>
                  <a:outerShdw blurRad="38100" dist="38100" dir="2700000" algn="tl">
                    <a:srgbClr val="000000">
                      <a:alpha val="43137"/>
                    </a:srgbClr>
                  </a:outerShdw>
                </a:effectLst>
                <a:uLnTx/>
                <a:uFillTx/>
                <a:latin typeface="Arial"/>
                <a:ea typeface="ＭＳ Ｐゴシック"/>
                <a:cs typeface="+mn-cs"/>
              </a:rPr>
              <a:t>THESIS</a:t>
            </a:r>
          </a:p>
        </p:txBody>
      </p:sp>
      <p:sp>
        <p:nvSpPr>
          <p:cNvPr id="6214674" name="Text Box 18"/>
          <p:cNvSpPr txBox="1">
            <a:spLocks noChangeArrowheads="1"/>
          </p:cNvSpPr>
          <p:nvPr/>
        </p:nvSpPr>
        <p:spPr bwMode="auto">
          <a:xfrm>
            <a:off x="6480699" y="5486400"/>
            <a:ext cx="3249089" cy="584775"/>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3300"/>
                </a:solidFill>
                <a:effectLst>
                  <a:outerShdw blurRad="38100" dist="38100" dir="2700000" algn="tl">
                    <a:srgbClr val="000000">
                      <a:alpha val="43137"/>
                    </a:srgbClr>
                  </a:outerShdw>
                </a:effectLst>
                <a:uLnTx/>
                <a:uFillTx/>
                <a:latin typeface="Arial"/>
                <a:ea typeface="ＭＳ Ｐゴシック"/>
                <a:cs typeface="+mn-cs"/>
              </a:rPr>
              <a:t>ANTI-THESIS</a:t>
            </a:r>
          </a:p>
        </p:txBody>
      </p:sp>
      <p:sp>
        <p:nvSpPr>
          <p:cNvPr id="6214675" name="WordArt 19"/>
          <p:cNvSpPr>
            <a:spLocks noChangeArrowheads="1" noChangeShapeType="1" noTextEdit="1"/>
          </p:cNvSpPr>
          <p:nvPr/>
        </p:nvSpPr>
        <p:spPr bwMode="auto">
          <a:xfrm rot="5400000">
            <a:off x="3848100" y="4381500"/>
            <a:ext cx="4114800" cy="3810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sp3d>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C0000"/>
                </a:solidFill>
                <a:effectLst>
                  <a:outerShdw dist="38100" dir="2700000" algn="tl" rotWithShape="0">
                    <a:srgbClr val="000000">
                      <a:alpha val="43137"/>
                    </a:srgbClr>
                  </a:outerShdw>
                </a:effectLst>
                <a:uLnTx/>
                <a:uFillTx/>
                <a:latin typeface="Arial Black"/>
                <a:ea typeface="ＭＳ Ｐゴシック"/>
                <a:cs typeface="+mn-cs"/>
              </a:rPr>
              <a:t>SYNTHESIS</a:t>
            </a:r>
          </a:p>
        </p:txBody>
      </p:sp>
    </p:spTree>
    <p:extLst>
      <p:ext uri="{BB962C8B-B14F-4D97-AF65-F5344CB8AC3E}">
        <p14:creationId xmlns:p14="http://schemas.microsoft.com/office/powerpoint/2010/main" val="41681943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214669"/>
                                        </p:tgtEl>
                                        <p:attrNameLst>
                                          <p:attrName>style.visibility</p:attrName>
                                        </p:attrNameLst>
                                      </p:cBhvr>
                                      <p:to>
                                        <p:strVal val="visible"/>
                                      </p:to>
                                    </p:set>
                                    <p:anim calcmode="lin" valueType="num">
                                      <p:cBhvr>
                                        <p:cTn id="7" dur="5000" fill="hold"/>
                                        <p:tgtEl>
                                          <p:spTgt spid="6214669"/>
                                        </p:tgtEl>
                                        <p:attrNameLst>
                                          <p:attrName>ppt_w</p:attrName>
                                        </p:attrNameLst>
                                      </p:cBhvr>
                                      <p:tavLst>
                                        <p:tav tm="0" fmla="#ppt_w*sin(2.5*pi*$)">
                                          <p:val>
                                            <p:fltVal val="0"/>
                                          </p:val>
                                        </p:tav>
                                        <p:tav tm="100000">
                                          <p:val>
                                            <p:fltVal val="1"/>
                                          </p:val>
                                        </p:tav>
                                      </p:tavLst>
                                    </p:anim>
                                    <p:anim calcmode="lin" valueType="num">
                                      <p:cBhvr>
                                        <p:cTn id="8" dur="5000" fill="hold"/>
                                        <p:tgtEl>
                                          <p:spTgt spid="621466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iterate type="lt">
                                    <p:tmPct val="100000"/>
                                  </p:iterate>
                                  <p:childTnLst>
                                    <p:set>
                                      <p:cBhvr>
                                        <p:cTn id="12" dur="1" fill="hold">
                                          <p:stCondLst>
                                            <p:cond delay="0"/>
                                          </p:stCondLst>
                                        </p:cTn>
                                        <p:tgtEl>
                                          <p:spTgt spid="6214671"/>
                                        </p:tgtEl>
                                        <p:attrNameLst>
                                          <p:attrName>style.visibility</p:attrName>
                                        </p:attrNameLst>
                                      </p:cBhvr>
                                      <p:to>
                                        <p:strVal val="visible"/>
                                      </p:to>
                                    </p:set>
                                    <p:anim calcmode="lin" valueType="num">
                                      <p:cBhvr additive="base">
                                        <p:cTn id="13" dur="75" fill="hold"/>
                                        <p:tgtEl>
                                          <p:spTgt spid="6214671"/>
                                        </p:tgtEl>
                                        <p:attrNameLst>
                                          <p:attrName>ppt_x</p:attrName>
                                        </p:attrNameLst>
                                      </p:cBhvr>
                                      <p:tavLst>
                                        <p:tav tm="0">
                                          <p:val>
                                            <p:strVal val="1+#ppt_w/2"/>
                                          </p:val>
                                        </p:tav>
                                        <p:tav tm="100000">
                                          <p:val>
                                            <p:strVal val="#ppt_x"/>
                                          </p:val>
                                        </p:tav>
                                      </p:tavLst>
                                    </p:anim>
                                    <p:anim calcmode="lin" valueType="num">
                                      <p:cBhvr additive="base">
                                        <p:cTn id="14" dur="75" fill="hold"/>
                                        <p:tgtEl>
                                          <p:spTgt spid="62146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6214666"/>
                                        </p:tgtEl>
                                        <p:attrNameLst>
                                          <p:attrName>style.visibility</p:attrName>
                                        </p:attrNameLst>
                                      </p:cBhvr>
                                      <p:to>
                                        <p:strVal val="visible"/>
                                      </p:to>
                                    </p:set>
                                    <p:anim calcmode="lin" valueType="num">
                                      <p:cBhvr>
                                        <p:cTn id="19" dur="5000" fill="hold"/>
                                        <p:tgtEl>
                                          <p:spTgt spid="6214666"/>
                                        </p:tgtEl>
                                        <p:attrNameLst>
                                          <p:attrName>ppt_w</p:attrName>
                                        </p:attrNameLst>
                                      </p:cBhvr>
                                      <p:tavLst>
                                        <p:tav tm="0" fmla="#ppt_w*sin(2.5*pi*$)">
                                          <p:val>
                                            <p:fltVal val="0"/>
                                          </p:val>
                                        </p:tav>
                                        <p:tav tm="100000">
                                          <p:val>
                                            <p:fltVal val="1"/>
                                          </p:val>
                                        </p:tav>
                                      </p:tavLst>
                                    </p:anim>
                                    <p:anim calcmode="lin" valueType="num">
                                      <p:cBhvr>
                                        <p:cTn id="20" dur="5000" fill="hold"/>
                                        <p:tgtEl>
                                          <p:spTgt spid="621466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iterate type="lt">
                                    <p:tmPct val="100000"/>
                                  </p:iterate>
                                  <p:childTnLst>
                                    <p:set>
                                      <p:cBhvr>
                                        <p:cTn id="24" dur="1" fill="hold">
                                          <p:stCondLst>
                                            <p:cond delay="0"/>
                                          </p:stCondLst>
                                        </p:cTn>
                                        <p:tgtEl>
                                          <p:spTgt spid="6214674"/>
                                        </p:tgtEl>
                                        <p:attrNameLst>
                                          <p:attrName>style.visibility</p:attrName>
                                        </p:attrNameLst>
                                      </p:cBhvr>
                                      <p:to>
                                        <p:strVal val="visible"/>
                                      </p:to>
                                    </p:set>
                                    <p:anim calcmode="lin" valueType="num">
                                      <p:cBhvr additive="base">
                                        <p:cTn id="25" dur="75" fill="hold"/>
                                        <p:tgtEl>
                                          <p:spTgt spid="6214674"/>
                                        </p:tgtEl>
                                        <p:attrNameLst>
                                          <p:attrName>ppt_x</p:attrName>
                                        </p:attrNameLst>
                                      </p:cBhvr>
                                      <p:tavLst>
                                        <p:tav tm="0">
                                          <p:val>
                                            <p:strVal val="0-#ppt_w/2"/>
                                          </p:val>
                                        </p:tav>
                                        <p:tav tm="100000">
                                          <p:val>
                                            <p:strVal val="#ppt_x"/>
                                          </p:val>
                                        </p:tav>
                                      </p:tavLst>
                                    </p:anim>
                                    <p:anim calcmode="lin" valueType="num">
                                      <p:cBhvr additive="base">
                                        <p:cTn id="26" dur="75" fill="hold"/>
                                        <p:tgtEl>
                                          <p:spTgt spid="62146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6214675"/>
                                        </p:tgtEl>
                                        <p:attrNameLst>
                                          <p:attrName>style.visibility</p:attrName>
                                        </p:attrNameLst>
                                      </p:cBhvr>
                                      <p:to>
                                        <p:strVal val="visible"/>
                                      </p:to>
                                    </p:set>
                                    <p:anim calcmode="lin" valueType="num">
                                      <p:cBhvr>
                                        <p:cTn id="31" dur="5000" fill="hold"/>
                                        <p:tgtEl>
                                          <p:spTgt spid="6214675"/>
                                        </p:tgtEl>
                                        <p:attrNameLst>
                                          <p:attrName>ppt_w</p:attrName>
                                        </p:attrNameLst>
                                      </p:cBhvr>
                                      <p:tavLst>
                                        <p:tav tm="0" fmla="#ppt_w*sin(2.5*pi*$)">
                                          <p:val>
                                            <p:fltVal val="0"/>
                                          </p:val>
                                        </p:tav>
                                        <p:tav tm="100000">
                                          <p:val>
                                            <p:fltVal val="1"/>
                                          </p:val>
                                        </p:tav>
                                      </p:tavLst>
                                    </p:anim>
                                    <p:anim calcmode="lin" valueType="num">
                                      <p:cBhvr>
                                        <p:cTn id="32" dur="5000" fill="hold"/>
                                        <p:tgtEl>
                                          <p:spTgt spid="62146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4666" grpId="0" animBg="1" autoUpdateAnimBg="0"/>
      <p:bldP spid="6214669" grpId="0" animBg="1" autoUpdateAnimBg="0"/>
      <p:bldP spid="6214671" grpId="0" autoUpdateAnimBg="0"/>
      <p:bldP spid="6214674" grpId="0" autoUpdateAnimBg="0"/>
      <p:bldP spid="621467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24098" name="Rectangle 2"/>
          <p:cNvSpPr>
            <a:spLocks noGrp="1" noChangeArrowheads="1"/>
          </p:cNvSpPr>
          <p:nvPr>
            <p:ph type="title"/>
          </p:nvPr>
        </p:nvSpPr>
        <p:spPr/>
        <p:txBody>
          <a:bodyPr/>
          <a:lstStyle/>
          <a:p>
            <a:endParaRPr lang="en-US"/>
          </a:p>
        </p:txBody>
      </p:sp>
      <p:pic>
        <p:nvPicPr>
          <p:cNvPr id="1924099" name="Picture 3" descr="C:\Documents and Settings\Owner\My Documents\Educational Illustrations\myth 3.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1924100" name="Picture 4" descr="C:\Documents and Settings\Owner\My Documents\Educational Illustrations\myth 2.bmp"/>
          <p:cNvPicPr>
            <a:picLocks noChangeAspect="1" noChangeArrowheads="1"/>
          </p:cNvPicPr>
          <p:nvPr/>
        </p:nvPicPr>
        <p:blipFill>
          <a:blip r:embed="rId5" cstate="print"/>
          <a:srcRect/>
          <a:stretch>
            <a:fillRect/>
          </a:stretch>
        </p:blipFill>
        <p:spPr bwMode="auto">
          <a:xfrm>
            <a:off x="0" y="0"/>
            <a:ext cx="12191999" cy="6858000"/>
          </a:xfrm>
          <a:prstGeom prst="rect">
            <a:avLst/>
          </a:prstGeom>
          <a:noFill/>
        </p:spPr>
      </p:pic>
      <p:sp>
        <p:nvSpPr>
          <p:cNvPr id="1924101" name="WordArt 5"/>
          <p:cNvSpPr>
            <a:spLocks noChangeArrowheads="1" noChangeShapeType="1" noTextEdit="1"/>
          </p:cNvSpPr>
          <p:nvPr/>
        </p:nvSpPr>
        <p:spPr bwMode="auto">
          <a:xfrm>
            <a:off x="2698813" y="3151573"/>
            <a:ext cx="6063448" cy="1953828"/>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The Golden Mean!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924100"/>
                                        </p:tgtEl>
                                        <p:attrNameLst>
                                          <p:attrName>style.visibility</p:attrName>
                                        </p:attrNameLst>
                                      </p:cBhvr>
                                      <p:to>
                                        <p:strVal val="visible"/>
                                      </p:to>
                                    </p:set>
                                    <p:anim calcmode="lin" valueType="num">
                                      <p:cBhvr>
                                        <p:cTn id="7" dur="5000" fill="hold"/>
                                        <p:tgtEl>
                                          <p:spTgt spid="1924100"/>
                                        </p:tgtEl>
                                        <p:attrNameLst>
                                          <p:attrName>ppt_w</p:attrName>
                                        </p:attrNameLst>
                                      </p:cBhvr>
                                      <p:tavLst>
                                        <p:tav tm="0" fmla="#ppt_w*sin(2.5*pi*$)">
                                          <p:val>
                                            <p:fltVal val="0"/>
                                          </p:val>
                                        </p:tav>
                                        <p:tav tm="100000">
                                          <p:val>
                                            <p:fltVal val="1"/>
                                          </p:val>
                                        </p:tav>
                                      </p:tavLst>
                                    </p:anim>
                                    <p:anim calcmode="lin" valueType="num">
                                      <p:cBhvr>
                                        <p:cTn id="8" dur="5000" fill="hold"/>
                                        <p:tgtEl>
                                          <p:spTgt spid="192410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1924101"/>
                                        </p:tgtEl>
                                        <p:attrNameLst>
                                          <p:attrName>style.visibility</p:attrName>
                                        </p:attrNameLst>
                                      </p:cBhvr>
                                      <p:to>
                                        <p:strVal val="visible"/>
                                      </p:to>
                                    </p:set>
                                    <p:anim calcmode="lin" valueType="num">
                                      <p:cBhvr>
                                        <p:cTn id="13" dur="5000" fill="hold"/>
                                        <p:tgtEl>
                                          <p:spTgt spid="1924101"/>
                                        </p:tgtEl>
                                        <p:attrNameLst>
                                          <p:attrName>ppt_w</p:attrName>
                                        </p:attrNameLst>
                                      </p:cBhvr>
                                      <p:tavLst>
                                        <p:tav tm="0" fmla="#ppt_w*sin(2.5*pi*$)">
                                          <p:val>
                                            <p:fltVal val="0"/>
                                          </p:val>
                                        </p:tav>
                                        <p:tav tm="100000">
                                          <p:val>
                                            <p:fltVal val="1"/>
                                          </p:val>
                                        </p:tav>
                                      </p:tavLst>
                                    </p:anim>
                                    <p:anim calcmode="lin" valueType="num">
                                      <p:cBhvr>
                                        <p:cTn id="14" dur="5000" fill="hold"/>
                                        <p:tgtEl>
                                          <p:spTgt spid="19241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410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209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20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“The attempt to assimilate differing or opposite doctrines and practices,  especially between philosophical and religious systems,  resulting in a new system altogether in which the fundamental structure &amp; tenets of each have been changed.   Syncretism of the gospel occurs when its essential character is confused with elements from the culture.”</a:t>
            </a:r>
            <a:endParaRPr lang="en-US"/>
          </a:p>
        </p:txBody>
      </p:sp>
      <p:sp>
        <p:nvSpPr>
          <p:cNvPr id="3332099"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SYNCRETISM</a:t>
            </a:r>
          </a:p>
        </p:txBody>
      </p:sp>
      <p:sp>
        <p:nvSpPr>
          <p:cNvPr id="333210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pic>
        <p:nvPicPr>
          <p:cNvPr id="4" name="Picture 3" descr="lv.bmp">
            <a:extLst>
              <a:ext uri="{FF2B5EF4-FFF2-40B4-BE49-F238E27FC236}">
                <a16:creationId xmlns:a16="http://schemas.microsoft.com/office/drawing/2014/main" id="{268C8EA8-FA8B-3278-DD03-F3C3D4D62CED}"/>
              </a:ext>
            </a:extLst>
          </p:cNvPr>
          <p:cNvPicPr>
            <a:picLocks noChangeAspect="1"/>
          </p:cNvPicPr>
          <p:nvPr/>
        </p:nvPicPr>
        <p:blipFill>
          <a:blip r:embed="rId5"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2099"/>
                                        </p:tgtEl>
                                        <p:attrNameLst>
                                          <p:attrName>style.visibility</p:attrName>
                                        </p:attrNameLst>
                                      </p:cBhvr>
                                      <p:to>
                                        <p:strVal val="visible"/>
                                      </p:to>
                                    </p:set>
                                    <p:anim calcmode="lin" valueType="num">
                                      <p:cBhvr>
                                        <p:cTn id="7" dur="5000" fill="hold"/>
                                        <p:tgtEl>
                                          <p:spTgt spid="3332099"/>
                                        </p:tgtEl>
                                        <p:attrNameLst>
                                          <p:attrName>ppt_w</p:attrName>
                                        </p:attrNameLst>
                                      </p:cBhvr>
                                      <p:tavLst>
                                        <p:tav tm="0" fmla="#ppt_w*sin(2.5*pi*$)">
                                          <p:val>
                                            <p:fltVal val="0"/>
                                          </p:val>
                                        </p:tav>
                                        <p:tav tm="100000">
                                          <p:val>
                                            <p:fltVal val="1"/>
                                          </p:val>
                                        </p:tav>
                                      </p:tavLst>
                                    </p:anim>
                                    <p:anim calcmode="lin" valueType="num">
                                      <p:cBhvr>
                                        <p:cTn id="8" dur="5000" fill="hold"/>
                                        <p:tgtEl>
                                          <p:spTgt spid="333209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2098">
                                            <p:txEl>
                                              <p:pRg st="1" end="1"/>
                                            </p:txEl>
                                          </p:spTgt>
                                        </p:tgtEl>
                                        <p:attrNameLst>
                                          <p:attrName>style.visibility</p:attrName>
                                        </p:attrNameLst>
                                      </p:cBhvr>
                                      <p:to>
                                        <p:strVal val="visible"/>
                                      </p:to>
                                    </p:set>
                                    <p:animEffect transition="in" filter="wipe(left)">
                                      <p:cBhvr>
                                        <p:cTn id="13" dur="500"/>
                                        <p:tgtEl>
                                          <p:spTgt spid="333209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2100"/>
                                        </p:tgtEl>
                                        <p:attrNameLst>
                                          <p:attrName>style.visibility</p:attrName>
                                        </p:attrNameLst>
                                      </p:cBhvr>
                                      <p:to>
                                        <p:strVal val="visible"/>
                                      </p:to>
                                    </p:set>
                                    <p:anim calcmode="lin" valueType="num">
                                      <p:cBhvr>
                                        <p:cTn id="18" dur="500" fill="hold"/>
                                        <p:tgtEl>
                                          <p:spTgt spid="3332100"/>
                                        </p:tgtEl>
                                        <p:attrNameLst>
                                          <p:attrName>ppt_w</p:attrName>
                                        </p:attrNameLst>
                                      </p:cBhvr>
                                      <p:tavLst>
                                        <p:tav tm="0">
                                          <p:val>
                                            <p:fltVal val="0"/>
                                          </p:val>
                                        </p:tav>
                                        <p:tav tm="100000">
                                          <p:val>
                                            <p:strVal val="#ppt_w"/>
                                          </p:val>
                                        </p:tav>
                                      </p:tavLst>
                                    </p:anim>
                                    <p:anim calcmode="lin" valueType="num">
                                      <p:cBhvr>
                                        <p:cTn id="19" dur="500" fill="hold"/>
                                        <p:tgtEl>
                                          <p:spTgt spid="3332100"/>
                                        </p:tgtEl>
                                        <p:attrNameLst>
                                          <p:attrName>ppt_h</p:attrName>
                                        </p:attrNameLst>
                                      </p:cBhvr>
                                      <p:tavLst>
                                        <p:tav tm="0">
                                          <p:val>
                                            <p:fltVal val="0"/>
                                          </p:val>
                                        </p:tav>
                                        <p:tav tm="100000">
                                          <p:val>
                                            <p:strVal val="#ppt_h"/>
                                          </p:val>
                                        </p:tav>
                                      </p:tavLst>
                                    </p:anim>
                                    <p:anim calcmode="lin" valueType="num">
                                      <p:cBhvr>
                                        <p:cTn id="20" dur="500" fill="hold"/>
                                        <p:tgtEl>
                                          <p:spTgt spid="3332100"/>
                                        </p:tgtEl>
                                        <p:attrNameLst>
                                          <p:attrName>ppt_x</p:attrName>
                                        </p:attrNameLst>
                                      </p:cBhvr>
                                      <p:tavLst>
                                        <p:tav tm="0">
                                          <p:val>
                                            <p:fltVal val="0.5"/>
                                          </p:val>
                                        </p:tav>
                                        <p:tav tm="100000">
                                          <p:val>
                                            <p:strVal val="#ppt_x"/>
                                          </p:val>
                                        </p:tav>
                                      </p:tavLst>
                                    </p:anim>
                                    <p:anim calcmode="lin" valueType="num">
                                      <p:cBhvr>
                                        <p:cTn id="21" dur="500" fill="hold"/>
                                        <p:tgtEl>
                                          <p:spTgt spid="333210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2098" grpId="0" build="p" autoUpdateAnimBg="0" rev="1"/>
      <p:bldP spid="3332099" grpId="0" animBg="1"/>
      <p:bldP spid="33321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t>What Is Man?</a:t>
            </a:r>
          </a:p>
        </p:txBody>
      </p:sp>
      <p:sp>
        <p:nvSpPr>
          <p:cNvPr id="164867" name="Content Placeholder 2"/>
          <p:cNvSpPr>
            <a:spLocks noGrp="1"/>
          </p:cNvSpPr>
          <p:nvPr>
            <p:ph type="body" idx="1"/>
          </p:nvPr>
        </p:nvSpPr>
        <p:spPr>
          <a:xfrm>
            <a:off x="2743200" y="1905000"/>
            <a:ext cx="7772400" cy="4724400"/>
          </a:xfrm>
        </p:spPr>
        <p:txBody>
          <a:bodyPr/>
          <a:lstStyle/>
          <a:p>
            <a:r>
              <a:rPr lang="en-US"/>
              <a:t>“Man is God’s highest present development. He is the latest thing in God.”</a:t>
            </a:r>
          </a:p>
          <a:p>
            <a:pPr algn="r">
              <a:buFontTx/>
              <a:buNone/>
            </a:pPr>
            <a:r>
              <a:rPr lang="en-US"/>
              <a:t>--Samuel Butler</a:t>
            </a:r>
          </a:p>
          <a:p>
            <a:pPr>
              <a:spcBef>
                <a:spcPct val="100000"/>
              </a:spcBef>
            </a:pPr>
            <a:r>
              <a:rPr lang="en-US"/>
              <a:t>“Man—a creature made at the end of the week’s work when God was tired.”</a:t>
            </a:r>
          </a:p>
          <a:p>
            <a:pPr algn="r">
              <a:buFontTx/>
              <a:buNone/>
            </a:pPr>
            <a:r>
              <a:rPr lang="en-US"/>
              <a:t>--Mark Twain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6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B31D-D8D8-4910-BD04-C47453D33DB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FA6C10-6B4A-44CE-9014-AE3FA9AC12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133317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98532" name="Rectangle 4"/>
          <p:cNvSpPr>
            <a:spLocks noGrp="1" noChangeArrowheads="1"/>
          </p:cNvSpPr>
          <p:nvPr>
            <p:ph type="body" idx="1"/>
          </p:nvPr>
        </p:nvSpPr>
        <p:spPr>
          <a:xfrm>
            <a:off x="985422" y="1752600"/>
            <a:ext cx="8620218" cy="3429000"/>
          </a:xfrm>
        </p:spPr>
        <p:txBody>
          <a:bodyPr/>
          <a:lstStyle/>
          <a:p>
            <a:r>
              <a:rPr lang="en-US" b="1" dirty="0">
                <a:solidFill>
                  <a:schemeClr val="accent1">
                    <a:lumMod val="75000"/>
                  </a:schemeClr>
                </a:solidFill>
                <a:effectLst>
                  <a:outerShdw blurRad="38100" dist="38100" dir="2700000" algn="tl">
                    <a:srgbClr val="C0C0C0"/>
                  </a:outerShdw>
                </a:effectLst>
              </a:rPr>
              <a:t>“</a:t>
            </a:r>
            <a:r>
              <a:rPr lang="en-US" sz="2800" b="1" dirty="0">
                <a:solidFill>
                  <a:schemeClr val="accent1">
                    <a:lumMod val="75000"/>
                  </a:schemeClr>
                </a:solidFill>
                <a:effectLst>
                  <a:outerShdw blurRad="38100" dist="38100" dir="2700000" algn="tl">
                    <a:srgbClr val="C0C0C0"/>
                  </a:outerShdw>
                </a:effectLst>
              </a:rPr>
              <a:t>What indeed does Athens to do with Jerusalem?  What agreement is there between the Academy and the Church?  What between heretics and Christians?   Our instruction comes from ‘the porch of Solomon,’  who had himself taught that   ‘the Lord should be sought in simplicity of heart.’ Away with all attempts to produce a mottled Christianity of Stoic, Platonic,  and dialectic composition!” </a:t>
            </a:r>
            <a:endParaRPr lang="en-US" sz="2800" dirty="0">
              <a:solidFill>
                <a:schemeClr val="accent1">
                  <a:lumMod val="75000"/>
                </a:schemeClr>
              </a:solidFill>
            </a:endParaRPr>
          </a:p>
        </p:txBody>
      </p:sp>
      <p:sp>
        <p:nvSpPr>
          <p:cNvPr id="2198531" name="WordArt 3" descr="Paper bag"/>
          <p:cNvSpPr>
            <a:spLocks noChangeArrowheads="1" noChangeShapeType="1" noTextEdit="1"/>
          </p:cNvSpPr>
          <p:nvPr/>
        </p:nvSpPr>
        <p:spPr bwMode="auto">
          <a:xfrm>
            <a:off x="2971800" y="6096000"/>
            <a:ext cx="42672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TERTULLIAN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98532">
                                            <p:txEl>
                                              <p:pRg st="0" end="0"/>
                                            </p:txEl>
                                          </p:spTgt>
                                        </p:tgtEl>
                                        <p:attrNameLst>
                                          <p:attrName>style.visibility</p:attrName>
                                        </p:attrNameLst>
                                      </p:cBhvr>
                                      <p:to>
                                        <p:strVal val="visible"/>
                                      </p:to>
                                    </p:set>
                                    <p:animEffect transition="in" filter="wipe(left)">
                                      <p:cBhvr>
                                        <p:cTn id="7" dur="500"/>
                                        <p:tgtEl>
                                          <p:spTgt spid="2198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98531"/>
                                        </p:tgtEl>
                                        <p:attrNameLst>
                                          <p:attrName>style.visibility</p:attrName>
                                        </p:attrNameLst>
                                      </p:cBhvr>
                                      <p:to>
                                        <p:strVal val="visible"/>
                                      </p:to>
                                    </p:set>
                                    <p:animEffect transition="in" filter="box(out)">
                                      <p:cBhvr>
                                        <p:cTn id="12" dur="500"/>
                                        <p:tgtEl>
                                          <p:spTgt spid="219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8532" grpId="0" build="p" autoUpdateAnimBg="0" rev="1"/>
      <p:bldP spid="2198531"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1684421" y="1323474"/>
            <a:ext cx="8891337" cy="4704347"/>
          </a:xfrm>
          <a:blipFill dpi="0" rotWithShape="0">
            <a:blip r:embed="rId5"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Apostle Paul’s Convert Clement Is Received As If He Were An Apostle</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Alexandria School Through Origen Defines Trinity Concept Sequential</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Asia Minor School Thru Its </a:t>
            </a:r>
            <a:r>
              <a:rPr lang="en-US" sz="4000" b="1" dirty="0" err="1">
                <a:solidFill>
                  <a:srgbClr val="FFFF00"/>
                </a:solidFill>
                <a:effectLst>
                  <a:outerShdw blurRad="38100" dist="38100" dir="2700000" algn="tl">
                    <a:srgbClr val="000000"/>
                  </a:outerShdw>
                </a:effectLst>
                <a:latin typeface="Old English Text MT" pitchFamily="66" charset="0"/>
              </a:rPr>
              <a:t>Irenaeus</a:t>
            </a:r>
            <a:r>
              <a:rPr lang="en-US" sz="4000" b="1" dirty="0">
                <a:solidFill>
                  <a:srgbClr val="FFFF00"/>
                </a:solidFill>
                <a:effectLst>
                  <a:outerShdw blurRad="38100" dist="38100" dir="2700000" algn="tl">
                    <a:srgbClr val="000000"/>
                  </a:outerShdw>
                </a:effectLst>
                <a:latin typeface="Old English Text MT" pitchFamily="66" charset="0"/>
              </a:rPr>
              <a:t> Explains Mary By Contrasting To Eve</a:t>
            </a:r>
          </a:p>
          <a:p>
            <a:pPr>
              <a:buFont typeface="Wingdings" pitchFamily="2" charset="2"/>
              <a:buChar char="v"/>
            </a:pPr>
            <a:endParaRPr lang="en-US" sz="4000" dirty="0"/>
          </a:p>
          <a:p>
            <a:pPr>
              <a:buFont typeface="Wingdings" pitchFamily="2" charset="2"/>
              <a:buChar char="v"/>
            </a:pPr>
            <a:endParaRPr lang="en-US" sz="4000" dirty="0"/>
          </a:p>
        </p:txBody>
      </p:sp>
      <p:sp>
        <p:nvSpPr>
          <p:cNvPr id="3272707" name="WordArt 3"/>
          <p:cNvSpPr>
            <a:spLocks noChangeArrowheads="1" noChangeShapeType="1" noTextEdit="1"/>
          </p:cNvSpPr>
          <p:nvPr/>
        </p:nvSpPr>
        <p:spPr bwMode="auto">
          <a:xfrm>
            <a:off x="1684421" y="228600"/>
            <a:ext cx="8891337"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Three Trends of Early Errors</a:t>
            </a:r>
          </a:p>
        </p:txBody>
      </p:sp>
      <p:sp>
        <p:nvSpPr>
          <p:cNvPr id="5" name="WordArt 6" descr="Paper bag"/>
          <p:cNvSpPr>
            <a:spLocks noChangeArrowheads="1" noChangeShapeType="1" noTextEdit="1"/>
          </p:cNvSpPr>
          <p:nvPr/>
        </p:nvSpPr>
        <p:spPr bwMode="auto">
          <a:xfrm>
            <a:off x="2009274" y="1708484"/>
            <a:ext cx="9300410" cy="1066801"/>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Organization Pattern</a:t>
            </a:r>
          </a:p>
        </p:txBody>
      </p:sp>
      <p:sp>
        <p:nvSpPr>
          <p:cNvPr id="6" name="WordArt 6" descr="Paper bag"/>
          <p:cNvSpPr>
            <a:spLocks noChangeArrowheads="1" noChangeShapeType="1" noTextEdit="1"/>
          </p:cNvSpPr>
          <p:nvPr/>
        </p:nvSpPr>
        <p:spPr bwMode="auto">
          <a:xfrm>
            <a:off x="2093495" y="3031959"/>
            <a:ext cx="9300410" cy="794083"/>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Doctrinal Pattern</a:t>
            </a:r>
          </a:p>
        </p:txBody>
      </p:sp>
      <p:sp>
        <p:nvSpPr>
          <p:cNvPr id="7" name="WordArt 6" descr="Paper bag"/>
          <p:cNvSpPr>
            <a:spLocks noChangeArrowheads="1" noChangeShapeType="1" noTextEdit="1"/>
          </p:cNvSpPr>
          <p:nvPr/>
        </p:nvSpPr>
        <p:spPr bwMode="auto">
          <a:xfrm>
            <a:off x="2093495" y="4211053"/>
            <a:ext cx="9300410" cy="1122947"/>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Worshiping Pattern</a:t>
            </a:r>
          </a:p>
        </p:txBody>
      </p:sp>
    </p:spTree>
    <p:extLst>
      <p:ext uri="{BB962C8B-B14F-4D97-AF65-F5344CB8AC3E}">
        <p14:creationId xmlns:p14="http://schemas.microsoft.com/office/powerpoint/2010/main" val="247165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27270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272706">
                                            <p:txEl>
                                              <p:pRg st="1" end="1"/>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272706">
                                            <p:txEl>
                                              <p:pRg st="2" end="2"/>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272706">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7" grpId="0" animBg="1"/>
      <p:bldP spid="5"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5352-6EA5-4D39-A320-9C74A499D1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047C876-FCF6-4E2F-B1B1-EA812EF543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942337"/>
          </a:xfrm>
        </p:spPr>
      </p:pic>
      <p:sp>
        <p:nvSpPr>
          <p:cNvPr id="4" name="TextBox 3">
            <a:extLst>
              <a:ext uri="{FF2B5EF4-FFF2-40B4-BE49-F238E27FC236}">
                <a16:creationId xmlns:a16="http://schemas.microsoft.com/office/drawing/2014/main" id="{BB9C7A79-CF2C-AA63-3894-BDF836D0055A}"/>
              </a:ext>
            </a:extLst>
          </p:cNvPr>
          <p:cNvSpPr txBox="1"/>
          <p:nvPr/>
        </p:nvSpPr>
        <p:spPr>
          <a:xfrm>
            <a:off x="3667225" y="1482291"/>
            <a:ext cx="5794408" cy="1231106"/>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EARLY ERROR BUILT ON THREE FALSE ASSUMPTIONS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#1 Assumption: Paul Convert Clement Received As Apostle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#2 Assumption: Origen Explains Trinity Concept Sequential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#3 Assumption: Irenaeus Portrays Jesus Mother @Anti-Eve</a:t>
            </a:r>
          </a:p>
        </p:txBody>
      </p:sp>
    </p:spTree>
    <p:extLst>
      <p:ext uri="{BB962C8B-B14F-4D97-AF65-F5344CB8AC3E}">
        <p14:creationId xmlns:p14="http://schemas.microsoft.com/office/powerpoint/2010/main" val="196759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13666"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a:solidFill>
                  <a:srgbClr val="FFFF00"/>
                </a:solidFill>
                <a:effectLst>
                  <a:outerShdw blurRad="38100" dist="38100" dir="2700000" algn="tl">
                    <a:srgbClr val="000000"/>
                  </a:outerShdw>
                </a:effectLst>
                <a:latin typeface="Old English Text MT" pitchFamily="66" charset="0"/>
              </a:rPr>
              <a:t> “A term in Christian trinitarian thought that designates the way the Son and Spirit originate from the Father.  The Son’s procession from Father is called generation,  or filiation, whereas procession of the Spirit from Father is called spiration.”</a:t>
            </a:r>
            <a:endParaRPr lang="en-US" sz="4000"/>
          </a:p>
        </p:txBody>
      </p:sp>
      <p:sp>
        <p:nvSpPr>
          <p:cNvPr id="331366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PROCESSION</a:t>
            </a:r>
          </a:p>
        </p:txBody>
      </p:sp>
      <p:sp>
        <p:nvSpPr>
          <p:cNvPr id="331366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13667"/>
                                        </p:tgtEl>
                                        <p:attrNameLst>
                                          <p:attrName>style.visibility</p:attrName>
                                        </p:attrNameLst>
                                      </p:cBhvr>
                                      <p:to>
                                        <p:strVal val="visible"/>
                                      </p:to>
                                    </p:set>
                                    <p:anim calcmode="lin" valueType="num">
                                      <p:cBhvr>
                                        <p:cTn id="7" dur="5000" fill="hold"/>
                                        <p:tgtEl>
                                          <p:spTgt spid="3313667"/>
                                        </p:tgtEl>
                                        <p:attrNameLst>
                                          <p:attrName>ppt_w</p:attrName>
                                        </p:attrNameLst>
                                      </p:cBhvr>
                                      <p:tavLst>
                                        <p:tav tm="0" fmla="#ppt_w*sin(2.5*pi*$)">
                                          <p:val>
                                            <p:fltVal val="0"/>
                                          </p:val>
                                        </p:tav>
                                        <p:tav tm="100000">
                                          <p:val>
                                            <p:fltVal val="1"/>
                                          </p:val>
                                        </p:tav>
                                      </p:tavLst>
                                    </p:anim>
                                    <p:anim calcmode="lin" valueType="num">
                                      <p:cBhvr>
                                        <p:cTn id="8" dur="5000" fill="hold"/>
                                        <p:tgtEl>
                                          <p:spTgt spid="331366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13666">
                                            <p:txEl>
                                              <p:pRg st="1" end="1"/>
                                            </p:txEl>
                                          </p:spTgt>
                                        </p:tgtEl>
                                        <p:attrNameLst>
                                          <p:attrName>style.visibility</p:attrName>
                                        </p:attrNameLst>
                                      </p:cBhvr>
                                      <p:to>
                                        <p:strVal val="visible"/>
                                      </p:to>
                                    </p:set>
                                    <p:animEffect transition="in" filter="wipe(left)">
                                      <p:cBhvr>
                                        <p:cTn id="13" dur="500"/>
                                        <p:tgtEl>
                                          <p:spTgt spid="331366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13668"/>
                                        </p:tgtEl>
                                        <p:attrNameLst>
                                          <p:attrName>style.visibility</p:attrName>
                                        </p:attrNameLst>
                                      </p:cBhvr>
                                      <p:to>
                                        <p:strVal val="visible"/>
                                      </p:to>
                                    </p:set>
                                    <p:anim calcmode="lin" valueType="num">
                                      <p:cBhvr>
                                        <p:cTn id="18" dur="500" fill="hold"/>
                                        <p:tgtEl>
                                          <p:spTgt spid="3313668"/>
                                        </p:tgtEl>
                                        <p:attrNameLst>
                                          <p:attrName>ppt_w</p:attrName>
                                        </p:attrNameLst>
                                      </p:cBhvr>
                                      <p:tavLst>
                                        <p:tav tm="0">
                                          <p:val>
                                            <p:fltVal val="0"/>
                                          </p:val>
                                        </p:tav>
                                        <p:tav tm="100000">
                                          <p:val>
                                            <p:strVal val="#ppt_w"/>
                                          </p:val>
                                        </p:tav>
                                      </p:tavLst>
                                    </p:anim>
                                    <p:anim calcmode="lin" valueType="num">
                                      <p:cBhvr>
                                        <p:cTn id="19" dur="500" fill="hold"/>
                                        <p:tgtEl>
                                          <p:spTgt spid="3313668"/>
                                        </p:tgtEl>
                                        <p:attrNameLst>
                                          <p:attrName>ppt_h</p:attrName>
                                        </p:attrNameLst>
                                      </p:cBhvr>
                                      <p:tavLst>
                                        <p:tav tm="0">
                                          <p:val>
                                            <p:fltVal val="0"/>
                                          </p:val>
                                        </p:tav>
                                        <p:tav tm="100000">
                                          <p:val>
                                            <p:strVal val="#ppt_h"/>
                                          </p:val>
                                        </p:tav>
                                      </p:tavLst>
                                    </p:anim>
                                    <p:anim calcmode="lin" valueType="num">
                                      <p:cBhvr>
                                        <p:cTn id="20" dur="500" fill="hold"/>
                                        <p:tgtEl>
                                          <p:spTgt spid="3313668"/>
                                        </p:tgtEl>
                                        <p:attrNameLst>
                                          <p:attrName>ppt_x</p:attrName>
                                        </p:attrNameLst>
                                      </p:cBhvr>
                                      <p:tavLst>
                                        <p:tav tm="0">
                                          <p:val>
                                            <p:fltVal val="0.5"/>
                                          </p:val>
                                        </p:tav>
                                        <p:tav tm="100000">
                                          <p:val>
                                            <p:strVal val="#ppt_x"/>
                                          </p:val>
                                        </p:tav>
                                      </p:tavLst>
                                    </p:anim>
                                    <p:anim calcmode="lin" valueType="num">
                                      <p:cBhvr>
                                        <p:cTn id="21" dur="500" fill="hold"/>
                                        <p:tgtEl>
                                          <p:spTgt spid="33136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3666" grpId="0" build="p" autoUpdateAnimBg="0" rev="1"/>
      <p:bldP spid="3313667" grpId="0" animBg="1"/>
      <p:bldP spid="331366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a:xfrm>
            <a:off x="760396" y="76200"/>
            <a:ext cx="11431603" cy="609600"/>
          </a:xfrm>
        </p:spPr>
        <p:txBody>
          <a:bodyPr/>
          <a:lstStyle/>
          <a:p>
            <a:r>
              <a:rPr lang="en-US" dirty="0"/>
              <a:t> </a:t>
            </a:r>
            <a:r>
              <a:rPr lang="en-US" sz="5400" dirty="0"/>
              <a:t>From Origen A False Controversy</a:t>
            </a:r>
          </a:p>
        </p:txBody>
      </p:sp>
      <p:sp>
        <p:nvSpPr>
          <p:cNvPr id="260102" name="Rectangle 6"/>
          <p:cNvSpPr>
            <a:spLocks noGrp="1" noChangeArrowheads="1"/>
          </p:cNvSpPr>
          <p:nvPr>
            <p:ph type="body" idx="1"/>
          </p:nvPr>
        </p:nvSpPr>
        <p:spPr>
          <a:xfrm>
            <a:off x="1583703" y="1489435"/>
            <a:ext cx="9084297" cy="5368565"/>
          </a:xfrm>
        </p:spPr>
        <p:txBody>
          <a:bodyPr/>
          <a:lstStyle/>
          <a:p>
            <a:pPr lvl="1"/>
            <a:r>
              <a:rPr lang="en-US" sz="5400" dirty="0"/>
              <a:t>Churches in western Europe had added the word </a:t>
            </a:r>
            <a:r>
              <a:rPr lang="en-US" sz="5400" b="1" i="1" dirty="0" err="1"/>
              <a:t>filioque</a:t>
            </a:r>
            <a:r>
              <a:rPr lang="en-US" sz="5400" b="1" dirty="0"/>
              <a:t> (“and the Son”) </a:t>
            </a:r>
            <a:r>
              <a:rPr lang="en-US" sz="5400" dirty="0"/>
              <a:t>to the Nicene Creed in the AD 500s</a:t>
            </a:r>
          </a:p>
        </p:txBody>
      </p:sp>
      <p:sp>
        <p:nvSpPr>
          <p:cNvPr id="4" name="Rectangle 3">
            <a:hlinkClick r:id="rId4" action="ppaction://hlinkfile"/>
          </p:cNvPr>
          <p:cNvSpPr/>
          <p:nvPr/>
        </p:nvSpPr>
        <p:spPr>
          <a:xfrm flipH="1">
            <a:off x="1357457" y="886120"/>
            <a:ext cx="10834542" cy="6309420"/>
          </a:xfrm>
          <a:prstGeom prst="rect">
            <a:avLst/>
          </a:prstGeom>
          <a:solidFill>
            <a:srgbClr val="FF00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Origen believed that God the Father, the Christ logos,  and the Holy Spirit represent three aspects of the godhead.  He thought of them as having a hierarchical relationship;  that is,  the Father generates the Son,  who generates the Holy Spirit.  The image he liked         to use was an eternal torch,  one lighting the other.  </a:t>
            </a:r>
            <a:r>
              <a:rPr kumimoji="0" lang="en-US" sz="4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That effort [in the book Timaeus] was to reconcile Christian thought with the </a:t>
            </a:r>
            <a:r>
              <a:rPr kumimoji="0" lang="en-US" sz="4000" b="1" i="1"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three realities of Plato</a:t>
            </a:r>
            <a:r>
              <a:rPr kumimoji="0" lang="en-US" sz="4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p:txBody>
      </p:sp>
    </p:spTree>
    <p:extLst>
      <p:ext uri="{BB962C8B-B14F-4D97-AF65-F5344CB8AC3E}">
        <p14:creationId xmlns:p14="http://schemas.microsoft.com/office/powerpoint/2010/main" val="133929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260101"/>
                                        </p:tgtEl>
                                        <p:attrNameLst>
                                          <p:attrName>style.color</p:attrName>
                                        </p:attrNameLst>
                                      </p:cBhvr>
                                      <p:to>
                                        <p:clrVal>
                                          <a:schemeClr val="accent2"/>
                                        </p:clrVal>
                                      </p:to>
                                    </p:set>
                                    <p:set>
                                      <p:cBhvr>
                                        <p:cTn id="7" dur="500" autoRev="1" fill="hold"/>
                                        <p:tgtEl>
                                          <p:spTgt spid="260101"/>
                                        </p:tgtEl>
                                        <p:attrNameLst>
                                          <p:attrName>fillcolor</p:attrName>
                                        </p:attrNameLst>
                                      </p:cBhvr>
                                      <p:to>
                                        <p:clrVal>
                                          <a:schemeClr val="accent2"/>
                                        </p:clrVal>
                                      </p:to>
                                    </p:set>
                                    <p:set>
                                      <p:cBhvr>
                                        <p:cTn id="8" dur="500" autoRev="1" fill="hold"/>
                                        <p:tgtEl>
                                          <p:spTgt spid="260101"/>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2274"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382275" name="Rectangle 3"/>
          <p:cNvSpPr>
            <a:spLocks noGrp="1" noChangeArrowheads="1"/>
          </p:cNvSpPr>
          <p:nvPr>
            <p:ph type="body" idx="1"/>
          </p:nvPr>
        </p:nvSpPr>
        <p:spPr>
          <a:xfrm>
            <a:off x="2667000" y="2057400"/>
            <a:ext cx="8001000" cy="4800600"/>
          </a:xfrm>
        </p:spPr>
        <p:txBody>
          <a:bodyPr/>
          <a:lstStyle/>
          <a:p>
            <a:pPr>
              <a:lnSpc>
                <a:spcPct val="90000"/>
              </a:lnSpc>
              <a:buClr>
                <a:srgbClr val="FFFF00"/>
              </a:buClr>
              <a:buFont typeface="Wingdings" pitchFamily="2" charset="2"/>
              <a:buChar char="Ø"/>
            </a:pPr>
            <a:r>
              <a:rPr lang="en-US" sz="2800" dirty="0">
                <a:solidFill>
                  <a:srgbClr val="FFFFFF"/>
                </a:solidFill>
                <a:effectLst>
                  <a:outerShdw blurRad="38100" dist="38100" dir="2700000" algn="tl">
                    <a:srgbClr val="C0C0C0"/>
                  </a:outerShdw>
                </a:effectLst>
              </a:rPr>
              <a:t>“Pope Nicholas ridiculed the concept of a Roman emperor who could not even speak Latin and reminded him that the authority of the see of St. Peter existed before Constantinople was founded and would continue long after the emperors were gone.  In 867,  Constantinople’s Patriarch </a:t>
            </a:r>
            <a:r>
              <a:rPr lang="en-US" sz="2800" dirty="0" err="1">
                <a:solidFill>
                  <a:srgbClr val="FFFFFF"/>
                </a:solidFill>
                <a:effectLst>
                  <a:outerShdw blurRad="38100" dist="38100" dir="2700000" algn="tl">
                    <a:srgbClr val="C0C0C0"/>
                  </a:outerShdw>
                </a:effectLst>
              </a:rPr>
              <a:t>Photius</a:t>
            </a:r>
            <a:r>
              <a:rPr lang="en-US" sz="2800" dirty="0">
                <a:solidFill>
                  <a:srgbClr val="FFFFFF"/>
                </a:solidFill>
                <a:effectLst>
                  <a:outerShdw blurRad="38100" dist="38100" dir="2700000" algn="tl">
                    <a:srgbClr val="C0C0C0"/>
                  </a:outerShdw>
                </a:effectLst>
              </a:rPr>
              <a:t> excommunicated the pope on the basis of insertion of the Filioque Clause in the creed, which asserted that the Holy Spirit </a:t>
            </a:r>
            <a:r>
              <a:rPr lang="en-US" sz="2800" dirty="0">
                <a:solidFill>
                  <a:srgbClr val="FF0000"/>
                </a:solidFill>
                <a:effectLst>
                  <a:outerShdw blurRad="38100" dist="38100" dir="2700000" algn="tl">
                    <a:srgbClr val="C0C0C0"/>
                  </a:outerShdw>
                </a:effectLst>
              </a:rPr>
              <a:t>proceed</a:t>
            </a:r>
            <a:r>
              <a:rPr lang="en-US" sz="2800" dirty="0">
                <a:solidFill>
                  <a:srgbClr val="FFFFFF"/>
                </a:solidFill>
                <a:effectLst>
                  <a:outerShdw blurRad="38100" dist="38100" dir="2700000" algn="tl">
                    <a:srgbClr val="C0C0C0"/>
                  </a:outerShdw>
                </a:effectLst>
              </a:rPr>
              <a:t> from both the Father and the Son.  This argument,  that the pope was himself a heretic,  would be used with increased regularity in the East.”</a:t>
            </a:r>
          </a:p>
        </p:txBody>
      </p:sp>
      <p:sp>
        <p:nvSpPr>
          <p:cNvPr id="3382276"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PHOTIAN SCHISM</a:t>
            </a:r>
          </a:p>
        </p:txBody>
      </p:sp>
    </p:spTree>
    <p:extLst>
      <p:ext uri="{BB962C8B-B14F-4D97-AF65-F5344CB8AC3E}">
        <p14:creationId xmlns:p14="http://schemas.microsoft.com/office/powerpoint/2010/main" val="240036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382276"/>
                                        </p:tgtEl>
                                        <p:attrNameLst>
                                          <p:attrName>style.visibility</p:attrName>
                                        </p:attrNameLst>
                                      </p:cBhvr>
                                      <p:to>
                                        <p:strVal val="visible"/>
                                      </p:to>
                                    </p:set>
                                    <p:anim calcmode="lin" valueType="num">
                                      <p:cBhvr>
                                        <p:cTn id="7" dur="500" fill="hold"/>
                                        <p:tgtEl>
                                          <p:spTgt spid="3382276"/>
                                        </p:tgtEl>
                                        <p:attrNameLst>
                                          <p:attrName>ppt_w</p:attrName>
                                        </p:attrNameLst>
                                      </p:cBhvr>
                                      <p:tavLst>
                                        <p:tav tm="0">
                                          <p:val>
                                            <p:strVal val="4/3*#ppt_w"/>
                                          </p:val>
                                        </p:tav>
                                        <p:tav tm="100000">
                                          <p:val>
                                            <p:strVal val="#ppt_w"/>
                                          </p:val>
                                        </p:tav>
                                      </p:tavLst>
                                    </p:anim>
                                    <p:anim calcmode="lin" valueType="num">
                                      <p:cBhvr>
                                        <p:cTn id="8" dur="500" fill="hold"/>
                                        <p:tgtEl>
                                          <p:spTgt spid="33822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82274">
                                            <p:txEl>
                                              <p:pRg st="0" end="0"/>
                                            </p:txEl>
                                          </p:spTgt>
                                        </p:tgtEl>
                                        <p:attrNameLst>
                                          <p:attrName>style.visibility</p:attrName>
                                        </p:attrNameLst>
                                      </p:cBhvr>
                                      <p:to>
                                        <p:strVal val="visible"/>
                                      </p:to>
                                    </p:set>
                                    <p:anim calcmode="lin" valueType="num">
                                      <p:cBhvr additive="base">
                                        <p:cTn id="13" dur="300" fill="hold"/>
                                        <p:tgtEl>
                                          <p:spTgt spid="33822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822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82275">
                                            <p:txEl>
                                              <p:pRg st="0" end="0"/>
                                            </p:txEl>
                                          </p:spTgt>
                                        </p:tgtEl>
                                        <p:attrNameLst>
                                          <p:attrName>style.visibility</p:attrName>
                                        </p:attrNameLst>
                                      </p:cBhvr>
                                      <p:to>
                                        <p:strVal val="visible"/>
                                      </p:to>
                                    </p:set>
                                    <p:animEffect transition="in" filter="wipe(left)">
                                      <p:cBhvr>
                                        <p:cTn id="19" dur="500"/>
                                        <p:tgtEl>
                                          <p:spTgt spid="3382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274" grpId="0" build="p" autoUpdateAnimBg="0"/>
      <p:bldP spid="3382275" grpId="0" build="p" autoUpdateAnimBg="0" rev="1"/>
      <p:bldP spid="338227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p:txBody>
          <a:bodyPr/>
          <a:lstStyle/>
          <a:p>
            <a:r>
              <a:rPr lang="en-US" sz="6600" dirty="0">
                <a:effectLst>
                  <a:outerShdw blurRad="38100" dist="38100" dir="2700000" algn="tl">
                    <a:srgbClr val="000000">
                      <a:alpha val="43137"/>
                    </a:srgbClr>
                  </a:outerShdw>
                </a:effectLst>
              </a:rPr>
              <a:t>The Filioque Controversy</a:t>
            </a:r>
          </a:p>
        </p:txBody>
      </p:sp>
      <p:sp>
        <p:nvSpPr>
          <p:cNvPr id="260102" name="Rectangle 6"/>
          <p:cNvSpPr>
            <a:spLocks noGrp="1" noChangeArrowheads="1"/>
          </p:cNvSpPr>
          <p:nvPr>
            <p:ph type="body" idx="1"/>
          </p:nvPr>
        </p:nvSpPr>
        <p:spPr>
          <a:xfrm>
            <a:off x="1422400" y="1463040"/>
            <a:ext cx="10261600" cy="4937759"/>
          </a:xfrm>
        </p:spPr>
        <p:txBody>
          <a:bodyPr/>
          <a:lstStyle/>
          <a:p>
            <a:r>
              <a:rPr lang="en-US" sz="4000" dirty="0">
                <a:effectLst>
                  <a:outerShdw blurRad="38100" dist="38100" dir="2700000" algn="tl">
                    <a:srgbClr val="000000">
                      <a:alpha val="43137"/>
                    </a:srgbClr>
                  </a:outerShdw>
                </a:effectLst>
              </a:rPr>
              <a:t>Churches in western Europe had added the word </a:t>
            </a:r>
            <a:r>
              <a:rPr lang="en-US" sz="4000" i="1" dirty="0" err="1">
                <a:effectLst>
                  <a:outerShdw blurRad="38100" dist="38100" dir="2700000" algn="tl">
                    <a:srgbClr val="000000">
                      <a:alpha val="43137"/>
                    </a:srgbClr>
                  </a:outerShdw>
                </a:effectLst>
              </a:rPr>
              <a:t>filioque</a:t>
            </a:r>
            <a:r>
              <a:rPr lang="en-US" sz="4000" dirty="0">
                <a:effectLst>
                  <a:outerShdw blurRad="38100" dist="38100" dir="2700000" algn="tl">
                    <a:srgbClr val="000000">
                      <a:alpha val="43137"/>
                    </a:srgbClr>
                  </a:outerShdw>
                </a:effectLst>
              </a:rPr>
              <a:t> (“and the Son”) to the Nicene Creed in the AD 500s.</a:t>
            </a:r>
          </a:p>
          <a:p>
            <a:pPr lvl="1"/>
            <a:r>
              <a:rPr lang="en-US" sz="3600" b="1" dirty="0">
                <a:effectLst>
                  <a:outerShdw blurRad="38100" dist="38100" dir="2700000" algn="tl">
                    <a:srgbClr val="000000">
                      <a:alpha val="43137"/>
                    </a:srgbClr>
                  </a:outerShdw>
                </a:effectLst>
              </a:rPr>
              <a:t>Eastern Christians recited,</a:t>
            </a:r>
            <a:r>
              <a:rPr lang="en-US" sz="3600" dirty="0">
                <a:effectLst>
                  <a:outerShdw blurRad="38100" dist="38100" dir="2700000" algn="tl">
                    <a:srgbClr val="000000">
                      <a:alpha val="43137"/>
                    </a:srgbClr>
                  </a:outerShdw>
                </a:effectLst>
              </a:rPr>
              <a:t> “The Holy Spirit … </a:t>
            </a:r>
            <a:r>
              <a:rPr lang="en-US" sz="3600" b="1" dirty="0">
                <a:solidFill>
                  <a:srgbClr val="C00000"/>
                </a:solidFill>
                <a:effectLst>
                  <a:outerShdw blurRad="38100" dist="38100" dir="2700000" algn="tl">
                    <a:srgbClr val="000000">
                      <a:alpha val="43137"/>
                    </a:srgbClr>
                  </a:outerShdw>
                </a:effectLst>
              </a:rPr>
              <a:t>proceeds</a:t>
            </a:r>
            <a:r>
              <a:rPr lang="en-US" sz="3600" dirty="0">
                <a:effectLst>
                  <a:outerShdw blurRad="38100" dist="38100" dir="2700000" algn="tl">
                    <a:srgbClr val="000000">
                      <a:alpha val="43137"/>
                    </a:srgbClr>
                  </a:outerShdw>
                </a:effectLst>
              </a:rPr>
              <a:t> from the Father.”</a:t>
            </a:r>
          </a:p>
          <a:p>
            <a:pPr lvl="1"/>
            <a:r>
              <a:rPr lang="en-US" sz="3600" b="1" dirty="0">
                <a:effectLst>
                  <a:outerShdw blurRad="38100" dist="38100" dir="2700000" algn="tl">
                    <a:srgbClr val="000000">
                      <a:alpha val="43137"/>
                    </a:srgbClr>
                  </a:outerShdw>
                </a:effectLst>
              </a:rPr>
              <a:t>Western Christians recited,</a:t>
            </a:r>
            <a:r>
              <a:rPr lang="en-US" sz="3600" dirty="0">
                <a:effectLst>
                  <a:outerShdw blurRad="38100" dist="38100" dir="2700000" algn="tl">
                    <a:srgbClr val="000000">
                      <a:alpha val="43137"/>
                    </a:srgbClr>
                  </a:outerShdw>
                </a:effectLst>
              </a:rPr>
              <a:t> “The Holy Spirit … </a:t>
            </a:r>
            <a:r>
              <a:rPr lang="en-US" sz="3600" b="1" dirty="0">
                <a:solidFill>
                  <a:srgbClr val="C00000"/>
                </a:solidFill>
                <a:effectLst>
                  <a:outerShdw blurRad="38100" dist="38100" dir="2700000" algn="tl">
                    <a:srgbClr val="000000">
                      <a:alpha val="43137"/>
                    </a:srgbClr>
                  </a:outerShdw>
                </a:effectLst>
              </a:rPr>
              <a:t>proceeds</a:t>
            </a:r>
            <a:r>
              <a:rPr lang="en-US" sz="3600" dirty="0">
                <a:effectLst>
                  <a:outerShdw blurRad="38100" dist="38100" dir="2700000" algn="tl">
                    <a:srgbClr val="000000">
                      <a:alpha val="43137"/>
                    </a:srgbClr>
                  </a:outerShdw>
                </a:effectLst>
              </a:rPr>
              <a:t> from the Father </a:t>
            </a:r>
            <a:r>
              <a:rPr lang="en-US" sz="3600" i="1" dirty="0">
                <a:effectLst>
                  <a:outerShdw blurRad="38100" dist="38100" dir="2700000" algn="tl">
                    <a:srgbClr val="000000">
                      <a:alpha val="43137"/>
                    </a:srgbClr>
                  </a:outerShdw>
                </a:effectLst>
              </a:rPr>
              <a:t>and the Son</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80374742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1125" name="Text Box 5"/>
          <p:cNvSpPr txBox="1">
            <a:spLocks noChangeArrowheads="1"/>
          </p:cNvSpPr>
          <p:nvPr/>
        </p:nvSpPr>
        <p:spPr bwMode="auto">
          <a:xfrm>
            <a:off x="2819400" y="5500689"/>
            <a:ext cx="3048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Photius of Constantinople</a:t>
            </a:r>
          </a:p>
        </p:txBody>
      </p:sp>
      <p:pic>
        <p:nvPicPr>
          <p:cNvPr id="261126" name="Picture 6"/>
          <p:cNvPicPr>
            <a:picLocks noChangeAspect="1" noChangeArrowheads="1"/>
          </p:cNvPicPr>
          <p:nvPr/>
        </p:nvPicPr>
        <p:blipFill>
          <a:blip r:embed="rId4" cstate="print"/>
          <a:srcRect/>
          <a:stretch>
            <a:fillRect/>
          </a:stretch>
        </p:blipFill>
        <p:spPr bwMode="auto">
          <a:xfrm>
            <a:off x="2746376" y="1143000"/>
            <a:ext cx="3197225" cy="4191000"/>
          </a:xfrm>
          <a:prstGeom prst="rect">
            <a:avLst/>
          </a:prstGeom>
          <a:noFill/>
          <a:ln w="57150" cmpd="thinThick">
            <a:solidFill>
              <a:srgbClr val="C78E55"/>
            </a:solidFill>
            <a:miter lim="800000"/>
            <a:headEnd/>
            <a:tailEnd/>
          </a:ln>
          <a:effectLst>
            <a:outerShdw dist="35921" dir="2700000" algn="ctr" rotWithShape="0">
              <a:schemeClr val="bg2"/>
            </a:outerShdw>
          </a:effectLst>
        </p:spPr>
      </p:pic>
      <p:sp>
        <p:nvSpPr>
          <p:cNvPr id="261127" name="Rectangle 7"/>
          <p:cNvSpPr>
            <a:spLocks noGrp="1" noChangeArrowheads="1"/>
          </p:cNvSpPr>
          <p:nvPr>
            <p:ph type="title"/>
          </p:nvPr>
        </p:nvSpPr>
        <p:spPr/>
        <p:txBody>
          <a:bodyPr/>
          <a:lstStyle/>
          <a:p>
            <a:r>
              <a:rPr lang="en-US" sz="6000" dirty="0"/>
              <a:t>The Filioque Controversy</a:t>
            </a:r>
          </a:p>
        </p:txBody>
      </p:sp>
      <p:sp>
        <p:nvSpPr>
          <p:cNvPr id="261128" name="Rectangle 8"/>
          <p:cNvSpPr>
            <a:spLocks noGrp="1" noChangeArrowheads="1"/>
          </p:cNvSpPr>
          <p:nvPr>
            <p:ph type="body" idx="1"/>
          </p:nvPr>
        </p:nvSpPr>
        <p:spPr>
          <a:xfrm>
            <a:off x="6248400" y="1143000"/>
            <a:ext cx="4589646" cy="5334000"/>
          </a:xfrm>
        </p:spPr>
        <p:txBody>
          <a:bodyPr/>
          <a:lstStyle/>
          <a:p>
            <a:r>
              <a:rPr lang="en-US" dirty="0" err="1">
                <a:effectLst>
                  <a:outerShdw blurRad="38100" dist="38100" dir="2700000" algn="tl">
                    <a:srgbClr val="000000">
                      <a:alpha val="43137"/>
                    </a:srgbClr>
                  </a:outerShdw>
                </a:effectLst>
              </a:rPr>
              <a:t>Photius</a:t>
            </a:r>
            <a:r>
              <a:rPr lang="en-US" dirty="0">
                <a:effectLst>
                  <a:outerShdw blurRad="38100" dist="38100" dir="2700000" algn="tl">
                    <a:srgbClr val="000000">
                      <a:alpha val="43137"/>
                    </a:srgbClr>
                  </a:outerShdw>
                </a:effectLst>
              </a:rPr>
              <a:t>, bishop of Constantinople, spoke out against the added phrase in 867.</a:t>
            </a:r>
          </a:p>
          <a:p>
            <a:r>
              <a:rPr lang="en-US" dirty="0" err="1">
                <a:effectLst>
                  <a:outerShdw blurRad="38100" dist="38100" dir="2700000" algn="tl">
                    <a:srgbClr val="000000">
                      <a:alpha val="43137"/>
                    </a:srgbClr>
                  </a:outerShdw>
                </a:effectLst>
              </a:rPr>
              <a:t>Photius</a:t>
            </a:r>
            <a:r>
              <a:rPr lang="en-US" dirty="0">
                <a:effectLst>
                  <a:outerShdw blurRad="38100" dist="38100" dir="2700000" algn="tl">
                    <a:srgbClr val="000000">
                      <a:alpha val="43137"/>
                    </a:srgbClr>
                  </a:outerShdw>
                </a:effectLst>
              </a:rPr>
              <a:t> declared the phrase to be heretical and excommunicated Pope Nicholas, bishop of Rome.</a:t>
            </a:r>
          </a:p>
        </p:txBody>
      </p:sp>
    </p:spTree>
    <p:extLst>
      <p:ext uri="{BB962C8B-B14F-4D97-AF65-F5344CB8AC3E}">
        <p14:creationId xmlns:p14="http://schemas.microsoft.com/office/powerpoint/2010/main" val="480549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61126"/>
                                        </p:tgtEl>
                                        <p:attrNameLst>
                                          <p:attrName>style.visibility</p:attrName>
                                        </p:attrNameLst>
                                      </p:cBhvr>
                                      <p:to>
                                        <p:strVal val="visible"/>
                                      </p:to>
                                    </p:set>
                                    <p:animEffect transition="in" filter="circle(out)">
                                      <p:cBhvr>
                                        <p:cTn id="7" dur="500"/>
                                        <p:tgtEl>
                                          <p:spTgt spid="26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p:txBody>
          <a:bodyPr/>
          <a:lstStyle/>
          <a:p>
            <a:r>
              <a:rPr lang="en-US"/>
              <a:t>The Filioque Controversy</a:t>
            </a:r>
          </a:p>
        </p:txBody>
      </p:sp>
      <p:sp>
        <p:nvSpPr>
          <p:cNvPr id="260102" name="Rectangle 6"/>
          <p:cNvSpPr>
            <a:spLocks noGrp="1" noChangeArrowheads="1"/>
          </p:cNvSpPr>
          <p:nvPr>
            <p:ph type="body" idx="1"/>
          </p:nvPr>
        </p:nvSpPr>
        <p:spPr/>
        <p:txBody>
          <a:bodyPr/>
          <a:lstStyle/>
          <a:p>
            <a:pPr lvl="1"/>
            <a:r>
              <a:rPr lang="en-US" b="1" dirty="0"/>
              <a:t>Eastern Christians recited,</a:t>
            </a:r>
            <a:r>
              <a:rPr lang="en-US" dirty="0"/>
              <a:t> “The Holy Spirit … proceeds from the Father.”</a:t>
            </a:r>
          </a:p>
          <a:p>
            <a:pPr lvl="1"/>
            <a:r>
              <a:rPr lang="en-US" b="1" dirty="0"/>
              <a:t>Western Christians recited,</a:t>
            </a:r>
            <a:r>
              <a:rPr lang="en-US" dirty="0"/>
              <a:t> “The Holy Spirit … proceeds from the Father </a:t>
            </a:r>
            <a:r>
              <a:rPr lang="en-US" i="1" dirty="0"/>
              <a:t>and the Son</a:t>
            </a:r>
            <a:r>
              <a:rPr lang="en-US" dirty="0"/>
              <a:t>.”</a:t>
            </a:r>
          </a:p>
        </p:txBody>
      </p:sp>
      <p:sp>
        <p:nvSpPr>
          <p:cNvPr id="4" name="Rectangle 3">
            <a:hlinkClick r:id="rId4" action="ppaction://hlinkfile"/>
          </p:cNvPr>
          <p:cNvSpPr/>
          <p:nvPr/>
        </p:nvSpPr>
        <p:spPr>
          <a:xfrm>
            <a:off x="1348033" y="3073138"/>
            <a:ext cx="10843967" cy="3795078"/>
          </a:xfrm>
          <a:prstGeom prst="rect">
            <a:avLst/>
          </a:prstGeom>
          <a:solidFill>
            <a:srgbClr val="FF00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THE ABSOLUTE TRUTH IS THAT BOTH CHURCHES WERE VERY WRONG.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NEITHER SON NOR SPIRIT WERE LIKE ANGELS OF SPECIAL CREATION, &amp; NEITHER PROCEEDED FROM GOD. </a:t>
            </a:r>
          </a:p>
        </p:txBody>
      </p:sp>
    </p:spTree>
    <p:extLst>
      <p:ext uri="{BB962C8B-B14F-4D97-AF65-F5344CB8AC3E}">
        <p14:creationId xmlns:p14="http://schemas.microsoft.com/office/powerpoint/2010/main" val="277336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a:t>What Is Man?</a:t>
            </a:r>
          </a:p>
        </p:txBody>
      </p:sp>
      <p:sp>
        <p:nvSpPr>
          <p:cNvPr id="165891" name="Content Placeholder 2"/>
          <p:cNvSpPr>
            <a:spLocks noGrp="1"/>
          </p:cNvSpPr>
          <p:nvPr>
            <p:ph type="body" idx="1"/>
          </p:nvPr>
        </p:nvSpPr>
        <p:spPr>
          <a:xfrm>
            <a:off x="2743200" y="1905000"/>
            <a:ext cx="7772400" cy="4724400"/>
          </a:xfrm>
        </p:spPr>
        <p:txBody>
          <a:bodyPr/>
          <a:lstStyle/>
          <a:p>
            <a:r>
              <a:rPr lang="en-US"/>
              <a:t>“Man is the measure of all things.”</a:t>
            </a:r>
          </a:p>
          <a:p>
            <a:pPr algn="r">
              <a:buFontTx/>
              <a:buNone/>
            </a:pPr>
            <a:r>
              <a:rPr lang="en-US"/>
              <a:t>--Protagoras</a:t>
            </a:r>
          </a:p>
          <a:p>
            <a:pPr>
              <a:spcBef>
                <a:spcPct val="100000"/>
              </a:spcBef>
            </a:pPr>
            <a:r>
              <a:rPr lang="en-US"/>
              <a:t>“Man is a blind, witless, low-brow anthropocentric clod who inflicts lesions on the earth.”</a:t>
            </a:r>
          </a:p>
          <a:p>
            <a:pPr algn="r">
              <a:buFontTx/>
              <a:buNone/>
            </a:pPr>
            <a:r>
              <a:rPr lang="en-US"/>
              <a:t>--Ian McHarg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58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2286000" y="0"/>
            <a:ext cx="7772400" cy="1143000"/>
          </a:xfrm>
        </p:spPr>
        <p:txBody>
          <a:bodyPr/>
          <a:lstStyle/>
          <a:p>
            <a:r>
              <a:rPr lang="en-US" u="sng">
                <a:effectLst>
                  <a:outerShdw blurRad="38100" dist="38100" dir="2700000" algn="tl">
                    <a:srgbClr val="FFFFFF"/>
                  </a:outerShdw>
                </a:effectLst>
              </a:rPr>
              <a:t>Post-Nicene Christian Thinkers</a:t>
            </a:r>
            <a:r>
              <a:rPr lang="en-US">
                <a:effectLst>
                  <a:outerShdw blurRad="38100" dist="38100" dir="2700000" algn="tl">
                    <a:srgbClr val="FFFFFF"/>
                  </a:outerShdw>
                </a:effectLst>
              </a:rPr>
              <a:t> </a:t>
            </a:r>
            <a:r>
              <a:rPr lang="en-US" u="sng">
                <a:effectLst>
                  <a:outerShdw blurRad="38100" dist="38100" dir="2700000" algn="tl">
                    <a:srgbClr val="FFFFFF"/>
                  </a:outerShdw>
                </a:effectLst>
              </a:rPr>
              <a:t>Reopen Plato’s Greek Academy</a:t>
            </a:r>
          </a:p>
        </p:txBody>
      </p:sp>
      <p:sp>
        <p:nvSpPr>
          <p:cNvPr id="229379" name="Rectangle 3"/>
          <p:cNvSpPr>
            <a:spLocks noGrp="1" noChangeArrowheads="1"/>
          </p:cNvSpPr>
          <p:nvPr>
            <p:ph sz="quarter" idx="2"/>
          </p:nvPr>
        </p:nvSpPr>
        <p:spPr>
          <a:xfrm>
            <a:off x="6629400" y="2057400"/>
            <a:ext cx="3200400" cy="1981200"/>
          </a:xfrm>
        </p:spPr>
        <p:txBody>
          <a:bodyPr/>
          <a:lstStyle/>
          <a:p>
            <a:endParaRPr lang="en-US" sz="2400"/>
          </a:p>
        </p:txBody>
      </p:sp>
      <p:sp>
        <p:nvSpPr>
          <p:cNvPr id="229380" name="Rectangle 4"/>
          <p:cNvSpPr>
            <a:spLocks noGrp="1" noChangeArrowheads="1"/>
          </p:cNvSpPr>
          <p:nvPr>
            <p:ph type="body" sz="half" idx="3"/>
          </p:nvPr>
        </p:nvSpPr>
        <p:spPr>
          <a:xfrm>
            <a:off x="2209800" y="4419600"/>
            <a:ext cx="7772400" cy="2286000"/>
          </a:xfrm>
        </p:spPr>
        <p:txBody>
          <a:bodyPr/>
          <a:lstStyle/>
          <a:p>
            <a:pPr>
              <a:lnSpc>
                <a:spcPct val="90000"/>
              </a:lnSpc>
            </a:pPr>
            <a:endParaRPr lang="en-US" sz="800">
              <a:solidFill>
                <a:schemeClr val="bg1"/>
              </a:solidFill>
            </a:endParaRPr>
          </a:p>
          <a:p>
            <a:pPr>
              <a:lnSpc>
                <a:spcPct val="90000"/>
              </a:lnSpc>
            </a:pPr>
            <a:r>
              <a:rPr lang="en-US" sz="1200">
                <a:solidFill>
                  <a:schemeClr val="bg1"/>
                </a:solidFill>
              </a:rPr>
              <a:t>Christians of the fourth century and beyond were attracted to this concept of “The One” equating it to “The Godhead”  and incorporating “The Son” by  renaming the World Soul “The Logos.”  The same consensus seeming to reject the unqualified proposition of simple evil in single dimension as an absence of good – accepting instead a concept of complex evil and complicated suffering . The concept of graduated degrees or shades of good and evil has had a mixed reception over the generations among different Christian audiences;  Completely rejected by dual determinists - acceptance seems to be correlated to an similar acceptance of the related doctrine of degreed reward &amp; punishment.   </a:t>
            </a:r>
          </a:p>
          <a:p>
            <a:pPr>
              <a:lnSpc>
                <a:spcPct val="90000"/>
              </a:lnSpc>
            </a:pPr>
            <a:r>
              <a:rPr lang="en-US" sz="1200">
                <a:solidFill>
                  <a:schemeClr val="bg1"/>
                </a:solidFill>
              </a:rPr>
              <a:t>As those personally familiar with the Apostles and those intimate with them in turn passed from the religious scene – the church transitioned from the Apologists to the Theologians – doctrine systematists and polemic writers that by the Dark Ages managed to so convolute and complicate the simple scripture as first received that Theology had become the “queen science” and Theologians regarded as the most learned of scholars.  This next era witnessed within the field of theological science the shift from a scripture systemizing process of text to that of a synthesis process with philosophical tenet. Thus, with the move from apology to theology we have the marriage of Holy Scripture with Human Philosophy and the birth of Christian Platonism – the religious landscape would never be the same.</a:t>
            </a:r>
          </a:p>
        </p:txBody>
      </p:sp>
      <p:pic>
        <p:nvPicPr>
          <p:cNvPr id="229381" name="Picture 5" descr="C:\Documents and Settings\Owner\My Documents\Educational Illustrations\platoaristo.jpeg"/>
          <p:cNvPicPr>
            <a:picLocks noGrp="1" noChangeAspect="1" noChangeArrowheads="1"/>
          </p:cNvPicPr>
          <p:nvPr>
            <p:ph sz="quarter" idx="1"/>
          </p:nvPr>
        </p:nvPicPr>
        <p:blipFill>
          <a:blip r:embed="rId3" cstate="print"/>
          <a:srcRect/>
          <a:stretch>
            <a:fillRect/>
          </a:stretch>
        </p:blipFill>
        <p:spPr>
          <a:xfrm>
            <a:off x="2209800" y="1371600"/>
            <a:ext cx="3657600" cy="3200400"/>
          </a:xfrm>
          <a:noFill/>
          <a:ln/>
        </p:spPr>
      </p:pic>
      <p:pic>
        <p:nvPicPr>
          <p:cNvPr id="229382" name="Picture 6" descr="C:\Documents and Settings\Owner\My Documents\Educational Illustrations\Plato_6.jpeg"/>
          <p:cNvPicPr>
            <a:picLocks noChangeAspect="1" noChangeArrowheads="1"/>
          </p:cNvPicPr>
          <p:nvPr/>
        </p:nvPicPr>
        <p:blipFill>
          <a:blip r:embed="rId4" cstate="print"/>
          <a:srcRect/>
          <a:stretch>
            <a:fillRect/>
          </a:stretch>
        </p:blipFill>
        <p:spPr bwMode="auto">
          <a:xfrm>
            <a:off x="6477000" y="1371600"/>
            <a:ext cx="3505200" cy="32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xEl>
                                              <p:pRg st="1" end="1"/>
                                            </p:txEl>
                                          </p:spTgt>
                                        </p:tgtEl>
                                        <p:attrNameLst>
                                          <p:attrName>style.visibility</p:attrName>
                                        </p:attrNameLst>
                                      </p:cBhvr>
                                      <p:to>
                                        <p:strVal val="visible"/>
                                      </p:to>
                                    </p:set>
                                    <p:anim calcmode="lin" valueType="num">
                                      <p:cBhvr>
                                        <p:cTn id="7" dur="1000" fill="hold"/>
                                        <p:tgtEl>
                                          <p:spTgt spid="229380">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29380">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2938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0">
                                            <p:txEl>
                                              <p:pRg st="2" end="2"/>
                                            </p:txEl>
                                          </p:spTgt>
                                        </p:tgtEl>
                                        <p:attrNameLst>
                                          <p:attrName>style.visibility</p:attrName>
                                        </p:attrNameLst>
                                      </p:cBhvr>
                                      <p:to>
                                        <p:strVal val="visible"/>
                                      </p:to>
                                    </p:set>
                                    <p:anim calcmode="lin" valueType="num">
                                      <p:cBhvr>
                                        <p:cTn id="15" dur="1000" fill="hold"/>
                                        <p:tgtEl>
                                          <p:spTgt spid="229380">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29380">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2938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71413" y="609600"/>
            <a:ext cx="8187655" cy="1143000"/>
          </a:xfrm>
          <a:ln w="76200">
            <a:solidFill>
              <a:srgbClr val="FF0000"/>
            </a:solidFill>
          </a:ln>
        </p:spPr>
        <p:txBody>
          <a:bodyPr/>
          <a:lstStyle/>
          <a:p>
            <a:r>
              <a:rPr lang="en-US" dirty="0">
                <a:effectLst>
                  <a:outerShdw blurRad="38100" dist="38100" dir="2700000" algn="tl">
                    <a:srgbClr val="FFFFFF"/>
                  </a:outerShdw>
                </a:effectLst>
              </a:rPr>
              <a:t>ARISTOTLE THRU THE AGES</a:t>
            </a:r>
          </a:p>
        </p:txBody>
      </p:sp>
      <p:sp>
        <p:nvSpPr>
          <p:cNvPr id="23555" name="Rectangle 3"/>
          <p:cNvSpPr>
            <a:spLocks noGrp="1" noChangeArrowheads="1"/>
          </p:cNvSpPr>
          <p:nvPr>
            <p:ph type="body" sz="half" idx="1"/>
          </p:nvPr>
        </p:nvSpPr>
        <p:spPr>
          <a:xfrm>
            <a:off x="2209800" y="1904999"/>
            <a:ext cx="3810000" cy="4822971"/>
          </a:xfrm>
          <a:ln w="76200">
            <a:solidFill>
              <a:schemeClr val="bg1"/>
            </a:solidFill>
          </a:ln>
        </p:spPr>
        <p:txBody>
          <a:bodyPr/>
          <a:lstStyle/>
          <a:p>
            <a:pPr>
              <a:lnSpc>
                <a:spcPct val="90000"/>
              </a:lnSpc>
            </a:pPr>
            <a:r>
              <a:rPr lang="en-US" sz="1600" dirty="0">
                <a:effectLst>
                  <a:outerShdw blurRad="38100" dist="38100" dir="2700000" algn="tl">
                    <a:srgbClr val="000000">
                      <a:alpha val="43137"/>
                    </a:srgbClr>
                  </a:outerShdw>
                </a:effectLst>
              </a:rPr>
              <a:t>Aristotle will always be significant to scholars as the most famous student of Plato.</a:t>
            </a:r>
          </a:p>
          <a:p>
            <a:pPr>
              <a:lnSpc>
                <a:spcPct val="90000"/>
              </a:lnSpc>
            </a:pPr>
            <a:r>
              <a:rPr lang="en-US" sz="1600" dirty="0">
                <a:effectLst>
                  <a:outerShdw blurRad="38100" dist="38100" dir="2700000" algn="tl">
                    <a:srgbClr val="000000">
                      <a:alpha val="43137"/>
                    </a:srgbClr>
                  </a:outerShdw>
                </a:effectLst>
              </a:rPr>
              <a:t>His works on logic are among the classics.  He basically believed our existence is related to substance and that everything is caused by something else – uniform theory. </a:t>
            </a:r>
          </a:p>
          <a:p>
            <a:pPr>
              <a:lnSpc>
                <a:spcPct val="90000"/>
              </a:lnSpc>
            </a:pPr>
            <a:r>
              <a:rPr lang="en-US" sz="1600" dirty="0">
                <a:effectLst>
                  <a:outerShdw blurRad="38100" dist="38100" dir="2700000" algn="tl">
                    <a:srgbClr val="000000">
                      <a:alpha val="43137"/>
                    </a:srgbClr>
                  </a:outerShdw>
                </a:effectLst>
              </a:rPr>
              <a:t>His practical philosophy proved more controversial. </a:t>
            </a:r>
            <a:r>
              <a:rPr lang="en-US" sz="1600" dirty="0">
                <a:solidFill>
                  <a:srgbClr val="C00000"/>
                </a:solidFill>
                <a:effectLst>
                  <a:outerShdw blurRad="38100" dist="38100" dir="2700000" algn="tl">
                    <a:srgbClr val="000000">
                      <a:alpha val="43137"/>
                    </a:srgbClr>
                  </a:outerShdw>
                </a:effectLst>
              </a:rPr>
              <a:t>He states that our souls are formed by habits, skills, and virtues.  These same virtues are like skills in  that they are formed by practice – by working at it.   </a:t>
            </a:r>
            <a:r>
              <a:rPr lang="en-US" sz="1600" dirty="0">
                <a:effectLst>
                  <a:outerShdw blurRad="38100" dist="38100" dir="2700000" algn="tl">
                    <a:srgbClr val="000000">
                      <a:alpha val="43137"/>
                    </a:srgbClr>
                  </a:outerShdw>
                </a:effectLst>
              </a:rPr>
              <a:t>The other way our souls are shaped is through perception.</a:t>
            </a:r>
          </a:p>
          <a:p>
            <a:pPr>
              <a:lnSpc>
                <a:spcPct val="90000"/>
              </a:lnSpc>
            </a:pPr>
            <a:r>
              <a:rPr lang="en-US" sz="1600" dirty="0">
                <a:effectLst>
                  <a:outerShdw blurRad="38100" dist="38100" dir="2700000" algn="tl">
                    <a:srgbClr val="000000">
                      <a:alpha val="43137"/>
                    </a:srgbClr>
                  </a:outerShdw>
                </a:effectLst>
              </a:rPr>
              <a:t>Aristotle has remained an ageless  figure and forever thought provoking  as regards his postulation - in purely physical terms - of an “Unmoved Mover” – an irreducible final cause     to the</a:t>
            </a:r>
            <a:r>
              <a:rPr lang="en-US" sz="1800" dirty="0">
                <a:effectLst>
                  <a:outerShdw blurRad="38100" dist="38100" dir="2700000" algn="tl">
                    <a:srgbClr val="000000">
                      <a:alpha val="43137"/>
                    </a:srgbClr>
                  </a:outerShdw>
                </a:effectLst>
              </a:rPr>
              <a:t> universe.</a:t>
            </a:r>
            <a:endParaRPr lang="en-US" sz="2400" dirty="0">
              <a:effectLst>
                <a:outerShdw blurRad="38100" dist="38100" dir="2700000" algn="tl">
                  <a:srgbClr val="000000">
                    <a:alpha val="43137"/>
                  </a:srgbClr>
                </a:outerShdw>
              </a:effectLst>
            </a:endParaRPr>
          </a:p>
          <a:p>
            <a:pPr>
              <a:lnSpc>
                <a:spcPct val="90000"/>
              </a:lnSpc>
            </a:pPr>
            <a:endParaRPr lang="en-US" sz="2400" dirty="0"/>
          </a:p>
          <a:p>
            <a:pPr>
              <a:lnSpc>
                <a:spcPct val="90000"/>
              </a:lnSpc>
            </a:pPr>
            <a:endParaRPr lang="en-US" sz="2400" dirty="0"/>
          </a:p>
        </p:txBody>
      </p:sp>
      <p:pic>
        <p:nvPicPr>
          <p:cNvPr id="23558" name="Picture 6" descr="C:\Documents and Settings\Owner\My Documents\Educational Illustrations\Aristotle.jpeg"/>
          <p:cNvPicPr>
            <a:picLocks noGrp="1" noChangeAspect="1" noChangeArrowheads="1"/>
          </p:cNvPicPr>
          <p:nvPr>
            <p:ph type="clipArt" sz="half" idx="2"/>
          </p:nvPr>
        </p:nvPicPr>
        <p:blipFill>
          <a:blip r:embed="rId3" cstate="print"/>
          <a:srcRect/>
          <a:stretch>
            <a:fillRect/>
          </a:stretch>
        </p:blipFill>
        <p:spPr>
          <a:xfrm>
            <a:off x="6350466" y="2057400"/>
            <a:ext cx="3749879" cy="4561514"/>
          </a:xfrm>
          <a:noFill/>
          <a:ln/>
        </p:spPr>
      </p:pic>
    </p:spTree>
    <p:extLst>
      <p:ext uri="{BB962C8B-B14F-4D97-AF65-F5344CB8AC3E}">
        <p14:creationId xmlns:p14="http://schemas.microsoft.com/office/powerpoint/2010/main" val="3673091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0594" name="Picture 2" descr="I:\DEPTCOMM\Zamcomm\Jody\ChartsEPS\125 copy.jpg"/>
          <p:cNvPicPr>
            <a:picLocks noChangeAspect="1" noChangeArrowheads="1"/>
          </p:cNvPicPr>
          <p:nvPr/>
        </p:nvPicPr>
        <p:blipFill>
          <a:blip r:embed="rId3" cstate="print"/>
          <a:srcRect/>
          <a:stretch>
            <a:fillRect/>
          </a:stretch>
        </p:blipFill>
        <p:spPr bwMode="auto">
          <a:xfrm>
            <a:off x="2286000" y="0"/>
            <a:ext cx="7620000" cy="6896100"/>
          </a:xfrm>
          <a:prstGeom prst="rect">
            <a:avLst/>
          </a:prstGeom>
          <a:noFill/>
        </p:spPr>
      </p:pic>
      <p:pic>
        <p:nvPicPr>
          <p:cNvPr id="1390595" name="Picture 3" descr="C:\Documents and Settings\Owner\My Documents\Educational Illustrations\skull23.gif"/>
          <p:cNvPicPr>
            <a:picLocks noChangeAspect="1" noChangeArrowheads="1" noCrop="1"/>
          </p:cNvPicPr>
          <p:nvPr/>
        </p:nvPicPr>
        <p:blipFill>
          <a:blip r:embed="rId4" cstate="print"/>
          <a:srcRect/>
          <a:stretch>
            <a:fillRect/>
          </a:stretch>
        </p:blipFill>
        <p:spPr bwMode="auto">
          <a:xfrm>
            <a:off x="3429000" y="2590800"/>
            <a:ext cx="52578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90595"/>
                                        </p:tgtEl>
                                        <p:attrNameLst>
                                          <p:attrName>style.visibility</p:attrName>
                                        </p:attrNameLst>
                                      </p:cBhvr>
                                      <p:to>
                                        <p:strVal val="visible"/>
                                      </p:to>
                                    </p:set>
                                    <p:animEffect transition="in" filter="box(out)">
                                      <p:cBhvr>
                                        <p:cTn id="7" dur="500"/>
                                        <p:tgtEl>
                                          <p:spTgt spid="139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latin typeface="CloisterBlack BT" pitchFamily="66" charset="0"/>
              </a:rPr>
              <a:t>Debate Begins With Aristotle:                                 </a:t>
            </a:r>
            <a:r>
              <a:rPr lang="en-US" sz="4000" dirty="0">
                <a:solidFill>
                  <a:schemeClr val="bg1"/>
                </a:solidFill>
                <a:latin typeface="CloisterBlack BT" pitchFamily="66" charset="0"/>
              </a:rPr>
              <a:t>How Are People Changed Within?</a:t>
            </a:r>
            <a:r>
              <a:rPr lang="en-US" sz="4000" dirty="0">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a:solidFill>
                  <a:schemeClr val="bg2"/>
                </a:solidFill>
              </a:rPr>
              <a:t>“To Be Is To Do” - Or - “To Do Is To Be”</a:t>
            </a:r>
          </a:p>
          <a:p>
            <a:pPr>
              <a:lnSpc>
                <a:spcPct val="90000"/>
              </a:lnSpc>
              <a:buFontTx/>
              <a:buNone/>
            </a:pPr>
            <a:r>
              <a:rPr lang="en-US" i="1">
                <a:solidFill>
                  <a:srgbClr val="0099CC"/>
                </a:solidFill>
              </a:rPr>
              <a:t>  “Excellence is an art won by training and habituation.  We do not act rightly because we have virtue or excellence,  but rather we have those because we have acted rightly.  We are what we repeatedly do…  Excellence, then is not an act but a habit.”</a:t>
            </a:r>
            <a:r>
              <a:rPr lang="en-US" sz="2800"/>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spTree>
    <p:extLst>
      <p:ext uri="{BB962C8B-B14F-4D97-AF65-F5344CB8AC3E}">
        <p14:creationId xmlns:p14="http://schemas.microsoft.com/office/powerpoint/2010/main" val="16871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strVal val="4/3*#ppt_w"/>
                                          </p:val>
                                        </p:tav>
                                        <p:tav tm="100000">
                                          <p:val>
                                            <p:strVal val="#ppt_w"/>
                                          </p:val>
                                        </p:tav>
                                      </p:tavLst>
                                    </p:anim>
                                    <p:anim calcmode="lin" valueType="num">
                                      <p:cBhvr>
                                        <p:cTn id="8" dur="500" fill="hold"/>
                                        <p:tgtEl>
                                          <p:spTgt spid="1495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AE08-07D0-45BD-B811-FA1B419CF11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E862BA4-F580-4256-91F1-DF20111006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219936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t>What Is Man?</a:t>
            </a:r>
          </a:p>
        </p:txBody>
      </p:sp>
      <p:sp>
        <p:nvSpPr>
          <p:cNvPr id="166915" name="Content Placeholder 2"/>
          <p:cNvSpPr>
            <a:spLocks noGrp="1"/>
          </p:cNvSpPr>
          <p:nvPr>
            <p:ph type="body" idx="1"/>
          </p:nvPr>
        </p:nvSpPr>
        <p:spPr>
          <a:xfrm>
            <a:off x="2743200" y="1905000"/>
            <a:ext cx="7772400" cy="4724400"/>
          </a:xfrm>
        </p:spPr>
        <p:txBody>
          <a:bodyPr/>
          <a:lstStyle/>
          <a:p>
            <a:r>
              <a:rPr lang="en-US"/>
              <a:t>“Man . . . of all the beasts of prey [is] . . . the only one that preys systematically on its own species.”</a:t>
            </a:r>
          </a:p>
          <a:p>
            <a:pPr algn="r">
              <a:spcBef>
                <a:spcPct val="0"/>
              </a:spcBef>
              <a:buSzTx/>
              <a:buFontTx/>
              <a:buNone/>
            </a:pPr>
            <a:r>
              <a:rPr lang="en-US"/>
              <a:t>--William James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p:txBody>
          <a:bodyPr/>
          <a:lstStyle/>
          <a:p>
            <a:r>
              <a:rPr lang="en-US"/>
              <a:t>What Is Man?</a:t>
            </a:r>
          </a:p>
        </p:txBody>
      </p:sp>
      <p:sp>
        <p:nvSpPr>
          <p:cNvPr id="117765" name="Rectangle 5"/>
          <p:cNvSpPr>
            <a:spLocks noGrp="1" noChangeArrowheads="1"/>
          </p:cNvSpPr>
          <p:nvPr>
            <p:ph type="body" idx="1"/>
          </p:nvPr>
        </p:nvSpPr>
        <p:spPr/>
        <p:txBody>
          <a:bodyPr/>
          <a:lstStyle/>
          <a:p>
            <a:r>
              <a:rPr lang="en-US"/>
              <a:t>The Psalmist understands by the Spirit:</a:t>
            </a:r>
          </a:p>
          <a:p>
            <a:pPr lvl="1">
              <a:spcBef>
                <a:spcPct val="60000"/>
              </a:spcBef>
            </a:pPr>
            <a:r>
              <a:rPr lang="en-US"/>
              <a:t>We are made by God </a:t>
            </a:r>
          </a:p>
          <a:p>
            <a:pPr lvl="1">
              <a:spcBef>
                <a:spcPct val="40000"/>
              </a:spcBef>
            </a:pPr>
            <a:r>
              <a:rPr lang="en-US"/>
              <a:t>We are only a little lower than the heavenly beings such as angels</a:t>
            </a:r>
          </a:p>
          <a:p>
            <a:pPr lvl="1">
              <a:spcBef>
                <a:spcPct val="40000"/>
              </a:spcBef>
            </a:pPr>
            <a:r>
              <a:rPr lang="en-US"/>
              <a:t>We are crowned with glory and honor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6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7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build="p"/>
    </p:bldLst>
  </p:timing>
</p:sld>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4_Office Theme">
  <a:themeElements>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assion1">
  <a:themeElements>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ssion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ss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ss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ss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ss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ss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ss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ss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ss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ss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ss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ss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ly_Over_Europe">
  <a:themeElements>
    <a:clrScheme name="Earth - Yann Arthus-Bertrand - Fly Over Europe_飛越歐羅巴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arth - Yann Arthus-Bertrand - Fly Over Europe_飛越歐羅巴洲">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arth - Yann Arthus-Bertrand - Fly Over Europe_飛越歐羅巴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op_Images_2008">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owerPoint2009_2010">
  <a:themeElements>
    <a:clrScheme name="PowerPoint2009_2010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owerPoint2009_2010">
      <a:majorFont>
        <a:latin typeface="Geneva"/>
        <a:ea typeface="ＭＳ Ｐゴシック"/>
        <a:cs typeface=""/>
      </a:majorFont>
      <a:minorFont>
        <a:latin typeface="Genev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PowerPoint2009_2010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themeOverride>
</file>

<file path=docProps/app.xml><?xml version="1.0" encoding="utf-8"?>
<Properties xmlns="http://schemas.openxmlformats.org/officeDocument/2006/extended-properties" xmlns:vt="http://schemas.openxmlformats.org/officeDocument/2006/docPropsVTypes">
  <TotalTime>535</TotalTime>
  <Words>3975</Words>
  <Application>Microsoft Office PowerPoint</Application>
  <PresentationFormat>Widescreen</PresentationFormat>
  <Paragraphs>319</Paragraphs>
  <Slides>74</Slides>
  <Notes>63</Notes>
  <HiddenSlides>0</HiddenSlides>
  <MMClips>1</MMClips>
  <ScaleCrop>false</ScaleCrop>
  <HeadingPairs>
    <vt:vector size="6" baseType="variant">
      <vt:variant>
        <vt:lpstr>Fonts Used</vt:lpstr>
      </vt:variant>
      <vt:variant>
        <vt:i4>17</vt:i4>
      </vt:variant>
      <vt:variant>
        <vt:lpstr>Theme</vt:lpstr>
      </vt:variant>
      <vt:variant>
        <vt:i4>20</vt:i4>
      </vt:variant>
      <vt:variant>
        <vt:lpstr>Slide Titles</vt:lpstr>
      </vt:variant>
      <vt:variant>
        <vt:i4>74</vt:i4>
      </vt:variant>
    </vt:vector>
  </HeadingPairs>
  <TitlesOfParts>
    <vt:vector size="111" baseType="lpstr">
      <vt:lpstr>American Uncial</vt:lpstr>
      <vt:lpstr>Arial</vt:lpstr>
      <vt:lpstr>Arial Black</vt:lpstr>
      <vt:lpstr>Blue Highway</vt:lpstr>
      <vt:lpstr>Calibri</vt:lpstr>
      <vt:lpstr>Calibri Light</vt:lpstr>
      <vt:lpstr>Calligrapher</vt:lpstr>
      <vt:lpstr>CapitalisTypOasis</vt:lpstr>
      <vt:lpstr>CloisterBlack BT</vt:lpstr>
      <vt:lpstr>Geneva</vt:lpstr>
      <vt:lpstr>Impact</vt:lpstr>
      <vt:lpstr>Old English Text MT</vt:lpstr>
      <vt:lpstr>Storybook</vt:lpstr>
      <vt:lpstr>Times</vt:lpstr>
      <vt:lpstr>Times New Roman</vt:lpstr>
      <vt:lpstr>Wide Latin</vt:lpstr>
      <vt:lpstr>Wingdings</vt:lpstr>
      <vt:lpstr>1_Office Theme</vt:lpstr>
      <vt:lpstr>ppt43EE</vt:lpstr>
      <vt:lpstr>26_Powerpoint 1 - CLASSIC PHILOSOPHICAL, HUMAN RELIGIOUS, AND CHURCH</vt:lpstr>
      <vt:lpstr>Fly_Over_Europe</vt:lpstr>
      <vt:lpstr>Powerpoint 1 - CLASSIC PHILOSOPHICAL, HUMAN RELIGIOUS, AND CHURCH</vt:lpstr>
      <vt:lpstr>Top_Images_2008</vt:lpstr>
      <vt:lpstr>PowerPoint2009_2010</vt:lpstr>
      <vt:lpstr>1_Powerpoint 1 - CLASSIC PHILOSOPHICAL, HUMAN RELIGIOUS, AND CHURCH</vt:lpstr>
      <vt:lpstr>1_Blank</vt:lpstr>
      <vt:lpstr>4_Office Theme</vt:lpstr>
      <vt:lpstr>4_Powerpoint 1 - CLASSIC PHILOSOPHICAL, HUMAN RELIGIOUS, AND CHURCH</vt:lpstr>
      <vt:lpstr>1_Default Design</vt:lpstr>
      <vt:lpstr>Passion1</vt:lpstr>
      <vt:lpstr>5_Presentation12</vt:lpstr>
      <vt:lpstr>6_Presentation12</vt:lpstr>
      <vt:lpstr>Green</vt:lpstr>
      <vt:lpstr>Office Theme</vt:lpstr>
      <vt:lpstr>1_Green</vt:lpstr>
      <vt:lpstr>1_ppt43EE</vt:lpstr>
      <vt:lpstr>2_ppt43EE</vt:lpstr>
      <vt:lpstr>Greek  Classic Philosophy </vt:lpstr>
      <vt:lpstr>PowerPoint Presentation</vt:lpstr>
      <vt:lpstr>PowerPoint Presentation</vt:lpstr>
      <vt:lpstr>PowerPoint Presentation</vt:lpstr>
      <vt:lpstr>What Is Man?</vt:lpstr>
      <vt:lpstr>What Is Man?</vt:lpstr>
      <vt:lpstr>What Is Man?</vt:lpstr>
      <vt:lpstr>What Is Man?</vt:lpstr>
      <vt:lpstr>What Is Man?</vt:lpstr>
      <vt:lpstr>PowerPoint Presentation</vt:lpstr>
      <vt:lpstr>PowerPoint Presentation</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PowerPoint Presentation</vt:lpstr>
      <vt:lpstr>Ionian Islands, Greece</vt:lpstr>
      <vt:lpstr>“they discovered the human mind”                        by professor marvin perry</vt:lpstr>
      <vt:lpstr>“they discovered the human mind”                                  by professor marvin perry</vt:lpstr>
      <vt:lpstr>“they discovered the human mind”                                     by professor marvin perry</vt:lpstr>
      <vt:lpstr>“they discovered the human mind”                                      by professor marvin perry</vt:lpstr>
      <vt:lpstr>PowerPoint Presentation</vt:lpstr>
      <vt:lpstr>Greek Classic Philosophers</vt:lpstr>
      <vt:lpstr>Greek Classic Philosophers</vt:lpstr>
      <vt:lpstr>PowerPoint Presentation</vt:lpstr>
      <vt:lpstr>PowerPoint Presentation</vt:lpstr>
      <vt:lpstr>PowerPoint Presentation</vt:lpstr>
      <vt:lpstr>Alexander the Great (356-323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“they discovered the human mind”                                          by professor marvin perry</vt:lpstr>
      <vt:lpstr> Greek Influence: Self-Defined Hellenism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From Origen A False Controversy</vt:lpstr>
      <vt:lpstr>From The Modern Scholar Course Guide: “One, Holy, Catholic, &amp; Apostolic” </vt:lpstr>
      <vt:lpstr>The Filioque Controversy</vt:lpstr>
      <vt:lpstr>The Filioque Controversy</vt:lpstr>
      <vt:lpstr>The Filioque Controversy</vt:lpstr>
      <vt:lpstr>Post-Nicene Christian Thinkers Reopen Plato’s Greek Academy</vt:lpstr>
      <vt:lpstr>ARISTOTLE THRU THE AGES</vt:lpstr>
      <vt:lpstr>PowerPoint Presentation</vt:lpstr>
      <vt:lpstr>Debate Begins With Aristotle:                                 How Are People Changed Within?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Greek  Classic Philosophy </dc:title>
  <dc:creator>David Burris</dc:creator>
  <cp:lastModifiedBy>David Burris</cp:lastModifiedBy>
  <cp:revision>42</cp:revision>
  <dcterms:created xsi:type="dcterms:W3CDTF">2023-02-08T18:26:04Z</dcterms:created>
  <dcterms:modified xsi:type="dcterms:W3CDTF">2023-06-25T07:52:05Z</dcterms:modified>
</cp:coreProperties>
</file>