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media1.WAV" ContentType="audio/x-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media2.WAV" ContentType="audio/x-wav"/>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3" r:id="rId5"/>
    <p:sldMasterId id="2147483725" r:id="rId6"/>
    <p:sldMasterId id="2147483737" r:id="rId7"/>
    <p:sldMasterId id="2147483757" r:id="rId8"/>
    <p:sldMasterId id="2147483772" r:id="rId9"/>
    <p:sldMasterId id="2147483796" r:id="rId10"/>
    <p:sldMasterId id="2147483842" r:id="rId11"/>
    <p:sldMasterId id="2147483853" r:id="rId12"/>
    <p:sldMasterId id="2147483868" r:id="rId13"/>
    <p:sldMasterId id="2147483880" r:id="rId14"/>
    <p:sldMasterId id="2147483895" r:id="rId15"/>
  </p:sldMasterIdLst>
  <p:notesMasterIdLst>
    <p:notesMasterId r:id="rId217"/>
  </p:notesMasterIdLst>
  <p:sldIdLst>
    <p:sldId id="375" r:id="rId16"/>
    <p:sldId id="1708" r:id="rId17"/>
    <p:sldId id="1975" r:id="rId18"/>
    <p:sldId id="5313" r:id="rId19"/>
    <p:sldId id="338" r:id="rId20"/>
    <p:sldId id="5312" r:id="rId21"/>
    <p:sldId id="1972" r:id="rId22"/>
    <p:sldId id="1973" r:id="rId23"/>
    <p:sldId id="2070" r:id="rId24"/>
    <p:sldId id="339" r:id="rId25"/>
    <p:sldId id="5335" r:id="rId26"/>
    <p:sldId id="5294" r:id="rId27"/>
    <p:sldId id="5296" r:id="rId28"/>
    <p:sldId id="5315" r:id="rId29"/>
    <p:sldId id="337" r:id="rId30"/>
    <p:sldId id="5297" r:id="rId31"/>
    <p:sldId id="1741" r:id="rId32"/>
    <p:sldId id="397" r:id="rId33"/>
    <p:sldId id="398" r:id="rId34"/>
    <p:sldId id="400" r:id="rId35"/>
    <p:sldId id="401" r:id="rId36"/>
    <p:sldId id="402" r:id="rId37"/>
    <p:sldId id="399" r:id="rId38"/>
    <p:sldId id="302" r:id="rId39"/>
    <p:sldId id="403" r:id="rId40"/>
    <p:sldId id="384" r:id="rId41"/>
    <p:sldId id="404" r:id="rId42"/>
    <p:sldId id="5318" r:id="rId43"/>
    <p:sldId id="5319" r:id="rId44"/>
    <p:sldId id="5058" r:id="rId45"/>
    <p:sldId id="5303" r:id="rId46"/>
    <p:sldId id="1829" r:id="rId47"/>
    <p:sldId id="405" r:id="rId48"/>
    <p:sldId id="406" r:id="rId49"/>
    <p:sldId id="5320" r:id="rId50"/>
    <p:sldId id="5346" r:id="rId51"/>
    <p:sldId id="5293" r:id="rId52"/>
    <p:sldId id="5309" r:id="rId53"/>
    <p:sldId id="5308" r:id="rId54"/>
    <p:sldId id="377" r:id="rId55"/>
    <p:sldId id="378" r:id="rId56"/>
    <p:sldId id="379" r:id="rId57"/>
    <p:sldId id="385" r:id="rId58"/>
    <p:sldId id="380" r:id="rId59"/>
    <p:sldId id="381" r:id="rId60"/>
    <p:sldId id="382" r:id="rId61"/>
    <p:sldId id="383" r:id="rId62"/>
    <p:sldId id="358" r:id="rId63"/>
    <p:sldId id="5321" r:id="rId64"/>
    <p:sldId id="307" r:id="rId65"/>
    <p:sldId id="359" r:id="rId66"/>
    <p:sldId id="387" r:id="rId67"/>
    <p:sldId id="5288" r:id="rId68"/>
    <p:sldId id="5357" r:id="rId69"/>
    <p:sldId id="407" r:id="rId70"/>
    <p:sldId id="5302" r:id="rId71"/>
    <p:sldId id="5322" r:id="rId72"/>
    <p:sldId id="408" r:id="rId73"/>
    <p:sldId id="323" r:id="rId74"/>
    <p:sldId id="324" r:id="rId75"/>
    <p:sldId id="325" r:id="rId76"/>
    <p:sldId id="5307" r:id="rId77"/>
    <p:sldId id="331" r:id="rId78"/>
    <p:sldId id="5304" r:id="rId79"/>
    <p:sldId id="332" r:id="rId80"/>
    <p:sldId id="326" r:id="rId81"/>
    <p:sldId id="409" r:id="rId82"/>
    <p:sldId id="5355" r:id="rId83"/>
    <p:sldId id="328" r:id="rId84"/>
    <p:sldId id="5305" r:id="rId85"/>
    <p:sldId id="5292" r:id="rId86"/>
    <p:sldId id="410" r:id="rId87"/>
    <p:sldId id="333" r:id="rId88"/>
    <p:sldId id="334" r:id="rId89"/>
    <p:sldId id="5284" r:id="rId90"/>
    <p:sldId id="5324" r:id="rId91"/>
    <p:sldId id="335" r:id="rId92"/>
    <p:sldId id="426" r:id="rId93"/>
    <p:sldId id="427" r:id="rId94"/>
    <p:sldId id="412" r:id="rId95"/>
    <p:sldId id="413" r:id="rId96"/>
    <p:sldId id="415" r:id="rId97"/>
    <p:sldId id="5290" r:id="rId98"/>
    <p:sldId id="5291" r:id="rId99"/>
    <p:sldId id="265" r:id="rId100"/>
    <p:sldId id="5327" r:id="rId101"/>
    <p:sldId id="5328" r:id="rId102"/>
    <p:sldId id="5360" r:id="rId103"/>
    <p:sldId id="5361" r:id="rId104"/>
    <p:sldId id="5329" r:id="rId105"/>
    <p:sldId id="5330" r:id="rId106"/>
    <p:sldId id="266" r:id="rId107"/>
    <p:sldId id="5306" r:id="rId108"/>
    <p:sldId id="5289" r:id="rId109"/>
    <p:sldId id="1943" r:id="rId110"/>
    <p:sldId id="2536" r:id="rId111"/>
    <p:sldId id="2537" r:id="rId112"/>
    <p:sldId id="2538" r:id="rId113"/>
    <p:sldId id="2452" r:id="rId114"/>
    <p:sldId id="390" r:id="rId115"/>
    <p:sldId id="2543" r:id="rId116"/>
    <p:sldId id="5363" r:id="rId117"/>
    <p:sldId id="5364" r:id="rId118"/>
    <p:sldId id="2539" r:id="rId119"/>
    <p:sldId id="273" r:id="rId120"/>
    <p:sldId id="2820" r:id="rId121"/>
    <p:sldId id="3094" r:id="rId122"/>
    <p:sldId id="321" r:id="rId123"/>
    <p:sldId id="2747" r:id="rId124"/>
    <p:sldId id="275" r:id="rId125"/>
    <p:sldId id="276" r:id="rId126"/>
    <p:sldId id="3332" r:id="rId127"/>
    <p:sldId id="267" r:id="rId128"/>
    <p:sldId id="416" r:id="rId129"/>
    <p:sldId id="417" r:id="rId130"/>
    <p:sldId id="418" r:id="rId131"/>
    <p:sldId id="419" r:id="rId132"/>
    <p:sldId id="268" r:id="rId133"/>
    <p:sldId id="5342" r:id="rId134"/>
    <p:sldId id="281" r:id="rId135"/>
    <p:sldId id="392" r:id="rId136"/>
    <p:sldId id="420" r:id="rId137"/>
    <p:sldId id="421" r:id="rId138"/>
    <p:sldId id="5332" r:id="rId139"/>
    <p:sldId id="422" r:id="rId140"/>
    <p:sldId id="414" r:id="rId141"/>
    <p:sldId id="5333" r:id="rId142"/>
    <p:sldId id="278" r:id="rId143"/>
    <p:sldId id="280" r:id="rId144"/>
    <p:sldId id="5299" r:id="rId145"/>
    <p:sldId id="269" r:id="rId146"/>
    <p:sldId id="270" r:id="rId147"/>
    <p:sldId id="393" r:id="rId148"/>
    <p:sldId id="394" r:id="rId149"/>
    <p:sldId id="340" r:id="rId150"/>
    <p:sldId id="391" r:id="rId151"/>
    <p:sldId id="5214" r:id="rId152"/>
    <p:sldId id="2061" r:id="rId153"/>
    <p:sldId id="2825" r:id="rId154"/>
    <p:sldId id="5230" r:id="rId155"/>
    <p:sldId id="2828" r:id="rId156"/>
    <p:sldId id="5229" r:id="rId157"/>
    <p:sldId id="274" r:id="rId158"/>
    <p:sldId id="5334" r:id="rId159"/>
    <p:sldId id="271" r:id="rId160"/>
    <p:sldId id="272" r:id="rId161"/>
    <p:sldId id="2540" r:id="rId162"/>
    <p:sldId id="395" r:id="rId163"/>
    <p:sldId id="5336" r:id="rId164"/>
    <p:sldId id="3025" r:id="rId165"/>
    <p:sldId id="5331" r:id="rId166"/>
    <p:sldId id="423" r:id="rId167"/>
    <p:sldId id="1736" r:id="rId168"/>
    <p:sldId id="5337" r:id="rId169"/>
    <p:sldId id="5358" r:id="rId170"/>
    <p:sldId id="1748" r:id="rId171"/>
    <p:sldId id="1725" r:id="rId172"/>
    <p:sldId id="424" r:id="rId173"/>
    <p:sldId id="5339" r:id="rId174"/>
    <p:sldId id="5341" r:id="rId175"/>
    <p:sldId id="5340" r:id="rId176"/>
    <p:sldId id="5343" r:id="rId177"/>
    <p:sldId id="5344" r:id="rId178"/>
    <p:sldId id="425" r:id="rId179"/>
    <p:sldId id="396" r:id="rId180"/>
    <p:sldId id="2055" r:id="rId181"/>
    <p:sldId id="1690" r:id="rId182"/>
    <p:sldId id="5345" r:id="rId183"/>
    <p:sldId id="5347" r:id="rId184"/>
    <p:sldId id="5310" r:id="rId185"/>
    <p:sldId id="5348" r:id="rId186"/>
    <p:sldId id="5362" r:id="rId187"/>
    <p:sldId id="428" r:id="rId188"/>
    <p:sldId id="361" r:id="rId189"/>
    <p:sldId id="366" r:id="rId190"/>
    <p:sldId id="429" r:id="rId191"/>
    <p:sldId id="367" r:id="rId192"/>
    <p:sldId id="368" r:id="rId193"/>
    <p:sldId id="430" r:id="rId194"/>
    <p:sldId id="5350" r:id="rId195"/>
    <p:sldId id="431" r:id="rId196"/>
    <p:sldId id="5367" r:id="rId197"/>
    <p:sldId id="5352" r:id="rId198"/>
    <p:sldId id="5349" r:id="rId199"/>
    <p:sldId id="5366" r:id="rId200"/>
    <p:sldId id="370" r:id="rId201"/>
    <p:sldId id="5351" r:id="rId202"/>
    <p:sldId id="371" r:id="rId203"/>
    <p:sldId id="432" r:id="rId204"/>
    <p:sldId id="369" r:id="rId205"/>
    <p:sldId id="372" r:id="rId206"/>
    <p:sldId id="373" r:id="rId207"/>
    <p:sldId id="5298" r:id="rId208"/>
    <p:sldId id="2064" r:id="rId209"/>
    <p:sldId id="5353" r:id="rId210"/>
    <p:sldId id="5311" r:id="rId211"/>
    <p:sldId id="5365" r:id="rId212"/>
    <p:sldId id="5300" r:id="rId213"/>
    <p:sldId id="2062" r:id="rId214"/>
    <p:sldId id="5283" r:id="rId215"/>
    <p:sldId id="3327" r:id="rId2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20" autoAdjust="0"/>
  </p:normalViewPr>
  <p:slideViewPr>
    <p:cSldViewPr snapToGrid="0">
      <p:cViewPr varScale="1">
        <p:scale>
          <a:sx n="108" d="100"/>
          <a:sy n="108" d="100"/>
        </p:scale>
        <p:origin x="654"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60" Type="http://schemas.openxmlformats.org/officeDocument/2006/relationships/slide" Target="slides/slide145.xml"/><Relationship Id="rId165" Type="http://schemas.openxmlformats.org/officeDocument/2006/relationships/slide" Target="slides/slide150.xml"/><Relationship Id="rId181" Type="http://schemas.openxmlformats.org/officeDocument/2006/relationships/slide" Target="slides/slide166.xml"/><Relationship Id="rId186" Type="http://schemas.openxmlformats.org/officeDocument/2006/relationships/slide" Target="slides/slide171.xml"/><Relationship Id="rId216" Type="http://schemas.openxmlformats.org/officeDocument/2006/relationships/slide" Target="slides/slide201.xml"/><Relationship Id="rId211" Type="http://schemas.openxmlformats.org/officeDocument/2006/relationships/slide" Target="slides/slide196.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slide" Target="slides/slide140.xml"/><Relationship Id="rId171" Type="http://schemas.openxmlformats.org/officeDocument/2006/relationships/slide" Target="slides/slide156.xml"/><Relationship Id="rId176" Type="http://schemas.openxmlformats.org/officeDocument/2006/relationships/slide" Target="slides/slide161.xml"/><Relationship Id="rId192" Type="http://schemas.openxmlformats.org/officeDocument/2006/relationships/slide" Target="slides/slide177.xml"/><Relationship Id="rId197" Type="http://schemas.openxmlformats.org/officeDocument/2006/relationships/slide" Target="slides/slide182.xml"/><Relationship Id="rId206" Type="http://schemas.openxmlformats.org/officeDocument/2006/relationships/slide" Target="slides/slide191.xml"/><Relationship Id="rId201" Type="http://schemas.openxmlformats.org/officeDocument/2006/relationships/slide" Target="slides/slide186.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slide" Target="slides/slide151.xml"/><Relationship Id="rId182" Type="http://schemas.openxmlformats.org/officeDocument/2006/relationships/slide" Target="slides/slide167.xml"/><Relationship Id="rId187" Type="http://schemas.openxmlformats.org/officeDocument/2006/relationships/slide" Target="slides/slide172.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7.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172" Type="http://schemas.openxmlformats.org/officeDocument/2006/relationships/slide" Target="slides/slide157.xml"/><Relationship Id="rId193" Type="http://schemas.openxmlformats.org/officeDocument/2006/relationships/slide" Target="slides/slide178.xml"/><Relationship Id="rId202" Type="http://schemas.openxmlformats.org/officeDocument/2006/relationships/slide" Target="slides/slide187.xml"/><Relationship Id="rId207" Type="http://schemas.openxmlformats.org/officeDocument/2006/relationships/slide" Target="slides/slide192.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slide" Target="slides/slide168.xml"/><Relationship Id="rId213" Type="http://schemas.openxmlformats.org/officeDocument/2006/relationships/slide" Target="slides/slide198.xml"/><Relationship Id="rId218"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199" Type="http://schemas.openxmlformats.org/officeDocument/2006/relationships/slide" Target="slides/slide184.xml"/><Relationship Id="rId203" Type="http://schemas.openxmlformats.org/officeDocument/2006/relationships/slide" Target="slides/slide188.xml"/><Relationship Id="rId208" Type="http://schemas.openxmlformats.org/officeDocument/2006/relationships/slide" Target="slides/slide193.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99.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209" Type="http://schemas.openxmlformats.org/officeDocument/2006/relationships/slide" Target="slides/slide194.xml"/><Relationship Id="rId190" Type="http://schemas.openxmlformats.org/officeDocument/2006/relationships/slide" Target="slides/slide175.xml"/><Relationship Id="rId204" Type="http://schemas.openxmlformats.org/officeDocument/2006/relationships/slide" Target="slides/slide189.xml"/><Relationship Id="rId220"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10" Type="http://schemas.openxmlformats.org/officeDocument/2006/relationships/slide" Target="slides/slide195.xml"/><Relationship Id="rId215" Type="http://schemas.openxmlformats.org/officeDocument/2006/relationships/slide" Target="slides/slide200.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tableStyles" Target="tableStyles.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B1CAA-308D-49F6-BC61-2B418A001277}"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5CF22-C587-41FC-A012-183E2D8D1D5D}" type="slidenum">
              <a:rPr lang="en-US" smtClean="0"/>
              <a:t>‹#›</a:t>
            </a:fld>
            <a:endParaRPr lang="en-US"/>
          </a:p>
        </p:txBody>
      </p:sp>
    </p:spTree>
    <p:extLst>
      <p:ext uri="{BB962C8B-B14F-4D97-AF65-F5344CB8AC3E}">
        <p14:creationId xmlns:p14="http://schemas.microsoft.com/office/powerpoint/2010/main" val="33471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54429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23BF3F-CBD5-498C-85D4-6CBE21D4109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06658" name="Rectangle 2"/>
          <p:cNvSpPr>
            <a:spLocks noGrp="1" noRot="1" noChangeAspect="1" noChangeArrowheads="1" noTextEdit="1"/>
          </p:cNvSpPr>
          <p:nvPr>
            <p:ph type="sldImg"/>
          </p:nvPr>
        </p:nvSpPr>
        <p:spPr>
          <a:ln/>
        </p:spPr>
      </p:sp>
      <p:sp>
        <p:nvSpPr>
          <p:cNvPr id="4806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E3CB70-3376-4BC8-B898-8FF7586BCAA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22722" name="Rectangle 2"/>
          <p:cNvSpPr>
            <a:spLocks noGrp="1" noRot="1" noChangeAspect="1" noChangeArrowheads="1" noTextEdit="1"/>
          </p:cNvSpPr>
          <p:nvPr>
            <p:ph type="sldImg"/>
          </p:nvPr>
        </p:nvSpPr>
        <p:spPr>
          <a:ln/>
        </p:spPr>
      </p:sp>
      <p:sp>
        <p:nvSpPr>
          <p:cNvPr id="5022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F4D429-4784-41CD-823A-57B7E471D7E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12482" name="Rectangle 2"/>
          <p:cNvSpPr>
            <a:spLocks noGrp="1" noRot="1" noChangeAspect="1" noChangeArrowheads="1" noTextEdit="1"/>
          </p:cNvSpPr>
          <p:nvPr>
            <p:ph type="sldImg"/>
          </p:nvPr>
        </p:nvSpPr>
        <p:spPr>
          <a:ln/>
        </p:spPr>
      </p:sp>
      <p:sp>
        <p:nvSpPr>
          <p:cNvPr id="5012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BB61D7-8513-463A-82AB-14C6AB212F96}"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77923" name="Rectangle 2"/>
          <p:cNvSpPr>
            <a:spLocks noGrp="1" noRot="1" noChangeAspect="1" noChangeArrowheads="1" noTextEdit="1"/>
          </p:cNvSpPr>
          <p:nvPr>
            <p:ph type="sldImg"/>
          </p:nvPr>
        </p:nvSpPr>
        <p:spPr>
          <a:ln/>
        </p:spPr>
      </p:sp>
      <p:sp>
        <p:nvSpPr>
          <p:cNvPr id="9779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7E8971-2AFB-4829-AF67-499BE862EA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5330" name="Rectangle 2"/>
          <p:cNvSpPr>
            <a:spLocks noGrp="1" noRot="1" noChangeAspect="1" noChangeArrowheads="1" noTextEdit="1"/>
          </p:cNvSpPr>
          <p:nvPr>
            <p:ph type="sldImg"/>
          </p:nvPr>
        </p:nvSpPr>
        <p:spPr>
          <a:xfrm>
            <a:off x="325438" y="698500"/>
            <a:ext cx="6208712" cy="3492500"/>
          </a:xfrm>
          <a:ln/>
        </p:spPr>
      </p:sp>
      <p:sp>
        <p:nvSpPr>
          <p:cNvPr id="54753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3285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23625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C47DCB-03FB-4B48-931C-95061116790F}"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83043" name="Rectangle 2"/>
          <p:cNvSpPr>
            <a:spLocks noGrp="1" noRot="1" noChangeAspect="1" noChangeArrowheads="1" noTextEdit="1"/>
          </p:cNvSpPr>
          <p:nvPr>
            <p:ph type="sldImg"/>
          </p:nvPr>
        </p:nvSpPr>
        <p:spPr>
          <a:ln/>
        </p:spPr>
      </p:sp>
      <p:sp>
        <p:nvSpPr>
          <p:cNvPr id="9830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71191-2ABA-43BD-98D5-6DAA915A7E8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86115" name="Rectangle 2"/>
          <p:cNvSpPr>
            <a:spLocks noGrp="1" noRot="1" noChangeAspect="1" noChangeArrowheads="1" noTextEdit="1"/>
          </p:cNvSpPr>
          <p:nvPr>
            <p:ph type="sldImg"/>
          </p:nvPr>
        </p:nvSpPr>
        <p:spPr>
          <a:ln/>
        </p:spPr>
      </p:sp>
      <p:sp>
        <p:nvSpPr>
          <p:cNvPr id="986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426725-C6C1-4971-B27A-EF47B152185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14530" name="Rectangle 2"/>
          <p:cNvSpPr>
            <a:spLocks noGrp="1" noRot="1" noChangeAspect="1" noChangeArrowheads="1" noTextEdit="1"/>
          </p:cNvSpPr>
          <p:nvPr>
            <p:ph type="sldImg"/>
          </p:nvPr>
        </p:nvSpPr>
        <p:spPr>
          <a:xfrm>
            <a:off x="325438" y="698500"/>
            <a:ext cx="6208712" cy="3492500"/>
          </a:xfrm>
          <a:ln/>
        </p:spPr>
      </p:sp>
      <p:sp>
        <p:nvSpPr>
          <p:cNvPr id="50145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skipped the cleaning of the temple, next weeks lesson.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4475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6347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8770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43078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7163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6993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1745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2050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1350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47284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71191-2ABA-43BD-98D5-6DAA915A7E8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endParaRPr>
          </a:p>
        </p:txBody>
      </p:sp>
      <p:sp>
        <p:nvSpPr>
          <p:cNvPr id="986115" name="Rectangle 2"/>
          <p:cNvSpPr>
            <a:spLocks noGrp="1" noRot="1" noChangeAspect="1" noChangeArrowheads="1" noTextEdit="1"/>
          </p:cNvSpPr>
          <p:nvPr>
            <p:ph type="sldImg"/>
          </p:nvPr>
        </p:nvSpPr>
        <p:spPr>
          <a:ln/>
        </p:spPr>
      </p:sp>
      <p:sp>
        <p:nvSpPr>
          <p:cNvPr id="986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15415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170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40FC58-BD47-4449-9E0C-48C7199CD503}"/>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331B3-995D-4A4A-8C78-0D11894A947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24771" name="Rectangle 2">
            <a:extLst>
              <a:ext uri="{FF2B5EF4-FFF2-40B4-BE49-F238E27FC236}">
                <a16:creationId xmlns:a16="http://schemas.microsoft.com/office/drawing/2014/main" id="{468C60A3-754C-4454-8FF3-3D8586514377}"/>
              </a:ext>
            </a:extLst>
          </p:cNvPr>
          <p:cNvSpPr>
            <a:spLocks noGrp="1" noRot="1" noChangeAspect="1" noChangeArrowheads="1" noTextEdit="1"/>
          </p:cNvSpPr>
          <p:nvPr>
            <p:ph type="sldImg"/>
          </p:nvPr>
        </p:nvSpPr>
        <p:spPr>
          <a:solidFill>
            <a:srgbClr val="FFFFFF"/>
          </a:solidFill>
          <a:ln/>
        </p:spPr>
      </p:sp>
      <p:sp>
        <p:nvSpPr>
          <p:cNvPr id="1824772" name="Rectangle 3">
            <a:extLst>
              <a:ext uri="{FF2B5EF4-FFF2-40B4-BE49-F238E27FC236}">
                <a16:creationId xmlns:a16="http://schemas.microsoft.com/office/drawing/2014/main" id="{8A0A072F-0C20-4505-B6D0-C756B99F9AAB}"/>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9E92AD-1ECA-485D-A921-2A32DCFECF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01762" name="Rectangle 2"/>
          <p:cNvSpPr>
            <a:spLocks noGrp="1" noRot="1" noChangeAspect="1" noChangeArrowheads="1" noTextEdit="1"/>
          </p:cNvSpPr>
          <p:nvPr>
            <p:ph type="sldImg"/>
          </p:nvPr>
        </p:nvSpPr>
        <p:spPr>
          <a:ln/>
        </p:spPr>
      </p:sp>
      <p:sp>
        <p:nvSpPr>
          <p:cNvPr id="3701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A986FD-3A3B-4ACF-A6BB-B90A00A1FAB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05314" name="Rectangle 2"/>
          <p:cNvSpPr>
            <a:spLocks noGrp="1" noRot="1" noChangeAspect="1" noChangeArrowheads="1" noTextEdit="1"/>
          </p:cNvSpPr>
          <p:nvPr>
            <p:ph type="sldImg"/>
          </p:nvPr>
        </p:nvSpPr>
        <p:spPr>
          <a:ln/>
        </p:spPr>
      </p:sp>
      <p:sp>
        <p:nvSpPr>
          <p:cNvPr id="500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612034-AF76-463D-9D28-1BA1A5E24D5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08386" name="Rectangle 2"/>
          <p:cNvSpPr>
            <a:spLocks noGrp="1" noRot="1" noChangeAspect="1" noChangeArrowheads="1" noTextEdit="1"/>
          </p:cNvSpPr>
          <p:nvPr>
            <p:ph type="sldImg"/>
          </p:nvPr>
        </p:nvSpPr>
        <p:spPr>
          <a:ln/>
        </p:spPr>
      </p:sp>
      <p:sp>
        <p:nvSpPr>
          <p:cNvPr id="500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A7DFD6-B4E9-497C-BD33-F7F224BF096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10434" name="Rectangle 2"/>
          <p:cNvSpPr>
            <a:spLocks noGrp="1" noRot="1" noChangeAspect="1" noChangeArrowheads="1" noTextEdit="1"/>
          </p:cNvSpPr>
          <p:nvPr>
            <p:ph type="sldImg"/>
          </p:nvPr>
        </p:nvSpPr>
        <p:spPr>
          <a:ln/>
        </p:spPr>
      </p:sp>
      <p:sp>
        <p:nvSpPr>
          <p:cNvPr id="50104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FFDCAE1-8E4E-48AF-B9F2-83C70B817195}"/>
              </a:ext>
            </a:extLst>
          </p:cNvPr>
          <p:cNvSpPr>
            <a:spLocks noGrp="1"/>
          </p:cNvSpPr>
          <p:nvPr>
            <p:ph type="dt" sz="half" idx="10"/>
          </p:nvPr>
        </p:nvSpPr>
        <p:spPr/>
        <p:txBody>
          <a:bodyPr/>
          <a:lstStyle>
            <a:lvl1pPr>
              <a:defRPr/>
            </a:lvl1pPr>
          </a:lstStyle>
          <a:p>
            <a:pPr>
              <a:defRPr/>
            </a:pPr>
            <a:fld id="{6740C367-E012-4EB9-93CD-21545A44205D}" type="datetimeFigureOut">
              <a:rPr lang="en-US"/>
              <a:pPr>
                <a:defRPr/>
              </a:pPr>
              <a:t>6/15/2023</a:t>
            </a:fld>
            <a:endParaRPr lang="en-US"/>
          </a:p>
        </p:txBody>
      </p:sp>
      <p:sp>
        <p:nvSpPr>
          <p:cNvPr id="5" name="Footer Placeholder 4">
            <a:extLst>
              <a:ext uri="{FF2B5EF4-FFF2-40B4-BE49-F238E27FC236}">
                <a16:creationId xmlns:a16="http://schemas.microsoft.com/office/drawing/2014/main" id="{1E827F13-B19A-4832-A0D1-7214C36156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917F8D-2A89-4A26-9EC7-E1B3975AFA73}"/>
              </a:ext>
            </a:extLst>
          </p:cNvPr>
          <p:cNvSpPr>
            <a:spLocks noGrp="1"/>
          </p:cNvSpPr>
          <p:nvPr>
            <p:ph type="sldNum" sz="quarter" idx="12"/>
          </p:nvPr>
        </p:nvSpPr>
        <p:spPr/>
        <p:txBody>
          <a:bodyPr/>
          <a:lstStyle>
            <a:lvl1pPr>
              <a:defRPr/>
            </a:lvl1pPr>
          </a:lstStyle>
          <a:p>
            <a:fld id="{0CBFC6CE-504D-4569-8A29-3557D1544392}" type="slidenum">
              <a:rPr lang="en-US" altLang="en-US"/>
              <a:pPr/>
              <a:t>‹#›</a:t>
            </a:fld>
            <a:endParaRPr lang="en-US" altLang="en-US"/>
          </a:p>
        </p:txBody>
      </p:sp>
    </p:spTree>
    <p:extLst>
      <p:ext uri="{BB962C8B-B14F-4D97-AF65-F5344CB8AC3E}">
        <p14:creationId xmlns:p14="http://schemas.microsoft.com/office/powerpoint/2010/main" val="1365177504"/>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8E242-1B15-4C83-BCDA-83FBF82CC364}"/>
              </a:ext>
            </a:extLst>
          </p:cNvPr>
          <p:cNvSpPr>
            <a:spLocks noGrp="1"/>
          </p:cNvSpPr>
          <p:nvPr>
            <p:ph type="dt" sz="half" idx="10"/>
          </p:nvPr>
        </p:nvSpPr>
        <p:spPr/>
        <p:txBody>
          <a:bodyPr/>
          <a:lstStyle>
            <a:lvl1pPr>
              <a:defRPr/>
            </a:lvl1pPr>
          </a:lstStyle>
          <a:p>
            <a:pPr>
              <a:defRPr/>
            </a:pPr>
            <a:fld id="{694B672E-801C-487C-9DCE-F1139ACA26DB}" type="datetimeFigureOut">
              <a:rPr lang="en-US"/>
              <a:pPr>
                <a:defRPr/>
              </a:pPr>
              <a:t>6/15/2023</a:t>
            </a:fld>
            <a:endParaRPr lang="en-US"/>
          </a:p>
        </p:txBody>
      </p:sp>
      <p:sp>
        <p:nvSpPr>
          <p:cNvPr id="5" name="Footer Placeholder 4">
            <a:extLst>
              <a:ext uri="{FF2B5EF4-FFF2-40B4-BE49-F238E27FC236}">
                <a16:creationId xmlns:a16="http://schemas.microsoft.com/office/drawing/2014/main" id="{4B526B8E-9B40-4FA1-B302-705EA71170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73A548-7FFC-443E-9CA5-10B65A7A6362}"/>
              </a:ext>
            </a:extLst>
          </p:cNvPr>
          <p:cNvSpPr>
            <a:spLocks noGrp="1"/>
          </p:cNvSpPr>
          <p:nvPr>
            <p:ph type="sldNum" sz="quarter" idx="12"/>
          </p:nvPr>
        </p:nvSpPr>
        <p:spPr/>
        <p:txBody>
          <a:bodyPr/>
          <a:lstStyle>
            <a:lvl1pPr>
              <a:defRPr/>
            </a:lvl1pPr>
          </a:lstStyle>
          <a:p>
            <a:fld id="{EEC262A2-800B-4066-8699-2C715C272B14}" type="slidenum">
              <a:rPr lang="en-US" altLang="en-US"/>
              <a:pPr/>
              <a:t>‹#›</a:t>
            </a:fld>
            <a:endParaRPr lang="en-US" altLang="en-US"/>
          </a:p>
        </p:txBody>
      </p:sp>
    </p:spTree>
    <p:extLst>
      <p:ext uri="{BB962C8B-B14F-4D97-AF65-F5344CB8AC3E}">
        <p14:creationId xmlns:p14="http://schemas.microsoft.com/office/powerpoint/2010/main" val="935707122"/>
      </p:ext>
    </p:extLst>
  </p:cSld>
  <p:clrMapOvr>
    <a:masterClrMapping/>
  </p:clrMapOvr>
  <p:transition spd="med">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868BA8A-1893-4C8A-A788-673C2F2EAA9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EE6A6C3-71E7-4E48-94FD-B80DB87B0F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4B9EB24-A136-4BA1-9430-70005E5D5B4C}"/>
              </a:ext>
            </a:extLst>
          </p:cNvPr>
          <p:cNvSpPr>
            <a:spLocks noGrp="1" noChangeArrowheads="1"/>
          </p:cNvSpPr>
          <p:nvPr>
            <p:ph type="sldNum" sz="quarter" idx="12"/>
          </p:nvPr>
        </p:nvSpPr>
        <p:spPr>
          <a:ln/>
        </p:spPr>
        <p:txBody>
          <a:bodyPr/>
          <a:lstStyle>
            <a:lvl1pPr>
              <a:defRPr/>
            </a:lvl1pPr>
          </a:lstStyle>
          <a:p>
            <a:fld id="{EADCDFB6-373B-4C2D-B6EE-0F567436AC25}" type="slidenum">
              <a:rPr lang="en-US" altLang="en-US"/>
              <a:pPr/>
              <a:t>‹#›</a:t>
            </a:fld>
            <a:endParaRPr lang="en-US" altLang="en-US"/>
          </a:p>
        </p:txBody>
      </p:sp>
    </p:spTree>
    <p:extLst>
      <p:ext uri="{BB962C8B-B14F-4D97-AF65-F5344CB8AC3E}">
        <p14:creationId xmlns:p14="http://schemas.microsoft.com/office/powerpoint/2010/main" val="16212521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Rectangle 4">
            <a:extLst>
              <a:ext uri="{FF2B5EF4-FFF2-40B4-BE49-F238E27FC236}">
                <a16:creationId xmlns:a16="http://schemas.microsoft.com/office/drawing/2014/main" id="{511DA498-8CF3-479D-BDD8-25A31D5743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D03C7D-1D52-4C6F-A2D0-20F21527B8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BB36E6-8D22-4C73-90FB-C660EC34D725}"/>
              </a:ext>
            </a:extLst>
          </p:cNvPr>
          <p:cNvSpPr>
            <a:spLocks noGrp="1" noChangeArrowheads="1"/>
          </p:cNvSpPr>
          <p:nvPr>
            <p:ph type="sldNum" sz="quarter" idx="12"/>
          </p:nvPr>
        </p:nvSpPr>
        <p:spPr>
          <a:ln/>
        </p:spPr>
        <p:txBody>
          <a:bodyPr/>
          <a:lstStyle>
            <a:lvl1pPr>
              <a:defRPr/>
            </a:lvl1pPr>
          </a:lstStyle>
          <a:p>
            <a:fld id="{19ECA57C-87E3-43BE-8958-1B722F5F61C1}" type="slidenum">
              <a:rPr lang="en-US" altLang="en-US"/>
              <a:pPr/>
              <a:t>‹#›</a:t>
            </a:fld>
            <a:endParaRPr lang="en-US" altLang="en-US"/>
          </a:p>
        </p:txBody>
      </p:sp>
    </p:spTree>
    <p:extLst>
      <p:ext uri="{BB962C8B-B14F-4D97-AF65-F5344CB8AC3E}">
        <p14:creationId xmlns:p14="http://schemas.microsoft.com/office/powerpoint/2010/main" val="35332512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81CBB-FB22-4663-8E9C-6205EEFF50AF}" type="datetime1">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1276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E5E2A4-5817-4DE2-9DD3-579217EC4F22}" type="datetime1">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0292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37D31-9046-4418-8000-2AAC9617A6C4}" type="datetime1">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8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667C3B-16F0-489C-9E62-89DF11C9806F}" type="datetime1">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4690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6B98FF-CAA7-40DE-8E4C-EAD8B45DE607}" type="datetime1">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532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7A0DD2-06C5-4D34-8837-2BF68A823C86}" type="datetime1">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2860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334DD-5068-45A1-808A-F8DFD538FB96}" type="datetime1">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985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E5BFAE-02B9-4D73-8E9C-9FCD7DA34895}" type="datetime1">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86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406A8D-BE1A-4E9A-B05B-931844125B35}"/>
              </a:ext>
            </a:extLst>
          </p:cNvPr>
          <p:cNvSpPr>
            <a:spLocks noGrp="1"/>
          </p:cNvSpPr>
          <p:nvPr>
            <p:ph type="dt" sz="half" idx="10"/>
          </p:nvPr>
        </p:nvSpPr>
        <p:spPr/>
        <p:txBody>
          <a:bodyPr/>
          <a:lstStyle>
            <a:lvl1pPr>
              <a:defRPr/>
            </a:lvl1pPr>
          </a:lstStyle>
          <a:p>
            <a:pPr>
              <a:defRPr/>
            </a:pPr>
            <a:fld id="{88F2FE76-32CB-444A-82DB-FA8F016F5B6A}" type="datetimeFigureOut">
              <a:rPr lang="en-US"/>
              <a:pPr>
                <a:defRPr/>
              </a:pPr>
              <a:t>6/15/2023</a:t>
            </a:fld>
            <a:endParaRPr lang="en-US"/>
          </a:p>
        </p:txBody>
      </p:sp>
      <p:sp>
        <p:nvSpPr>
          <p:cNvPr id="5" name="Footer Placeholder 4">
            <a:extLst>
              <a:ext uri="{FF2B5EF4-FFF2-40B4-BE49-F238E27FC236}">
                <a16:creationId xmlns:a16="http://schemas.microsoft.com/office/drawing/2014/main" id="{FD691D24-A492-4069-9FA9-2629912945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29D1EF-782E-4CDE-ACCD-70D2B6AF0A6F}"/>
              </a:ext>
            </a:extLst>
          </p:cNvPr>
          <p:cNvSpPr>
            <a:spLocks noGrp="1"/>
          </p:cNvSpPr>
          <p:nvPr>
            <p:ph type="sldNum" sz="quarter" idx="12"/>
          </p:nvPr>
        </p:nvSpPr>
        <p:spPr/>
        <p:txBody>
          <a:bodyPr/>
          <a:lstStyle>
            <a:lvl1pPr>
              <a:defRPr/>
            </a:lvl1pPr>
          </a:lstStyle>
          <a:p>
            <a:fld id="{EE33BC21-F5E4-487F-B564-EDBBCE96DC17}" type="slidenum">
              <a:rPr lang="en-US" altLang="en-US"/>
              <a:pPr/>
              <a:t>‹#›</a:t>
            </a:fld>
            <a:endParaRPr lang="en-US" altLang="en-US"/>
          </a:p>
        </p:txBody>
      </p:sp>
    </p:spTree>
    <p:extLst>
      <p:ext uri="{BB962C8B-B14F-4D97-AF65-F5344CB8AC3E}">
        <p14:creationId xmlns:p14="http://schemas.microsoft.com/office/powerpoint/2010/main" val="990813410"/>
      </p:ext>
    </p:extLst>
  </p:cSld>
  <p:clrMapOvr>
    <a:masterClrMapping/>
  </p:clrMapOvr>
  <p:transition spd="med">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EF322B-009E-42CC-BC98-E8FC1211254C}" type="datetime1">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5777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7F9D8-6A5F-480C-A98C-58C344FCEC87}" type="datetime1">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507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54AFB-CB22-459F-9E3A-C1BA1344F5BB}" type="datetime1">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6432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40500669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24148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23056252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0646163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3426665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2729061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942200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0142947E-2F39-4ED3-9BF0-19D978A6A6E6}"/>
              </a:ext>
            </a:extLst>
          </p:cNvPr>
          <p:cNvSpPr txBox="1">
            <a:spLocks noGrp="1"/>
          </p:cNvSpPr>
          <p:nvPr>
            <p:ph type="sldNum" sz="quarter" idx="10"/>
          </p:nvPr>
        </p:nvSpPr>
        <p:spPr/>
        <p:txBody>
          <a:bodyPr/>
          <a:lstStyle>
            <a:lvl1pPr>
              <a:defRPr/>
            </a:lvl1pPr>
          </a:lstStyle>
          <a:p>
            <a:pPr>
              <a:defRPr/>
            </a:pPr>
            <a:fld id="{77A082F8-F9C4-4962-A0A4-3E965629D7EE}" type="slidenum">
              <a:rPr/>
              <a:pPr>
                <a:defRPr/>
              </a:pPr>
              <a:t>‹#›</a:t>
            </a:fld>
            <a:endParaRPr/>
          </a:p>
        </p:txBody>
      </p:sp>
    </p:spTree>
    <p:extLst>
      <p:ext uri="{BB962C8B-B14F-4D97-AF65-F5344CB8AC3E}">
        <p14:creationId xmlns:p14="http://schemas.microsoft.com/office/powerpoint/2010/main" val="1764817397"/>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5877310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3474894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6217705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136333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5405099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8859824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26945274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3304829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25997979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4100274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68317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640423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5414945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4446293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31486898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6767816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49859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1657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881773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4087889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120890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9096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379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5693492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4833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9570090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7236466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D2E177F-3E4D-4B03-80FF-9BD3F345552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124164764"/>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E862295-52CB-418C-A8A9-F1DD8387170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99264923"/>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4658556-F3A1-447F-AB40-06B4236E8C3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82136292"/>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1F3FFF1-D5F3-40E0-B615-C824B6D5FB2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284658915"/>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7285F2C-BE5E-4C60-A6C4-AD9E7FCC5C6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728396950"/>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3915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DB66464-6C4C-4198-B229-B0ABACBE4A8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32253811"/>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3B3FAB0-F9EF-4829-A71A-BA9BF943DD5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83606419"/>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504E119-ADDC-4236-814C-FC904F08E9A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8319840"/>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97F154D-A68E-4739-AE8E-0F65E01937A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181088906"/>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FFA9477-45FA-4DDF-AE5E-945A8979C49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915718940"/>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D693699-7DE4-44DF-B6F2-C0EFA8F55A3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228638113"/>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336173D-7938-4B34-BB41-D3EF37AF749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95919748"/>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3F16B1A-EDCA-4D5D-84F9-EBA1B5453ED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302063"/>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FD2B327-3636-43D2-8FF3-6400B1C5AFC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760189628"/>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81234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6618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2780625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1492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5014933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199434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202547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029717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9902126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254017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450936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6/15/2023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59422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4605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2D2E177F-3E4D-4B03-80FF-9BD3F34555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080488839"/>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E862295-52CB-418C-A8A9-F1DD8387170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666090657"/>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4658556-F3A1-447F-AB40-06B4236E8C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789356196"/>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21F3FFF1-D5F3-40E0-B615-C824B6D5FB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437267902"/>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eaLnBrk="0" hangingPunct="0">
              <a:defRPr/>
            </a:pPr>
            <a:fld id="{07285F2C-BE5E-4C60-A6C4-AD9E7FCC5C6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937454844"/>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eaLnBrk="0" hangingPunct="0">
              <a:defRPr/>
            </a:pPr>
            <a:fld id="{BDB66464-6C4C-4198-B229-B0ABACBE4A8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031928398"/>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eaLnBrk="0" hangingPunct="0">
              <a:defRPr/>
            </a:pPr>
            <a:fld id="{E3B3FAB0-F9EF-4829-A71A-BA9BF943DD5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402392230"/>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A504E119-ADDC-4236-814C-FC904F08E9A8}"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021718287"/>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97F154D-A68E-4739-AE8E-0F65E01937A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004175794"/>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BFFA9477-45FA-4DDF-AE5E-945A8979C49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506989132"/>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015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CD693699-7DE4-44DF-B6F2-C0EFA8F55A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523172685"/>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D336173D-7938-4B34-BB41-D3EF37AF749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206866267"/>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C3F16B1A-EDCA-4D5D-84F9-EBA1B5453ED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799003134"/>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FD2B327-3636-43D2-8FF3-6400B1C5AFC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011712145"/>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FBC6218-8D74-4A9C-B902-5BF8F831148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8598031"/>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2577389-7963-4343-988E-5FD9464C6051}"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115656707"/>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6F874E1-3826-4F89-9990-587254DB249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752351783"/>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5365F934-2332-453A-99EF-D953D3552AF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30921252"/>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9"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1967F79-A021-4688-9CAB-378A7F8F5AB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215790984"/>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F8310B5-9C3F-4D91-BE1B-8F13C9C5C44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0541279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17588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E3A64D6-E8A2-456E-9878-E72111CB6EB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413224124"/>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C237CD8-911D-402E-BCB1-7A3EFC471F3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528236861"/>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B4486F7-A078-4A81-900A-F85D19A74271}"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246725865"/>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A2F73C5-AF79-44E2-994A-4FDB4A4F5753}"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066946262"/>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DDD2DB1-E5C6-4B64-A38A-7A361F9AB4B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796055176"/>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175326B-B0C1-40E9-A60E-F2ABFCD4EF6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53975305"/>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72216A2-E712-48AB-98B8-828CFA8A1CF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413087267"/>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1268F37-6451-4DC0-8157-EBE0243DA48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74851149"/>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7AE0759-DAF7-43DD-BAB2-BA7195489C8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27584261"/>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772D5C8-0F93-4D91-B37F-87C3F8692484}"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93524365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A273F-C8A6-48B9-9C5C-08C9CAF5BC66}"/>
              </a:ext>
            </a:extLst>
          </p:cNvPr>
          <p:cNvSpPr>
            <a:spLocks noGrp="1"/>
          </p:cNvSpPr>
          <p:nvPr>
            <p:ph type="dt" sz="half" idx="10"/>
          </p:nvPr>
        </p:nvSpPr>
        <p:spPr/>
        <p:txBody>
          <a:bodyPr/>
          <a:lstStyle>
            <a:lvl1pPr>
              <a:defRPr/>
            </a:lvl1pPr>
          </a:lstStyle>
          <a:p>
            <a:pPr>
              <a:defRPr/>
            </a:pPr>
            <a:fld id="{66823D80-6340-4E2D-8892-FC32C7A62902}" type="datetimeFigureOut">
              <a:rPr lang="en-US"/>
              <a:pPr>
                <a:defRPr/>
              </a:pPr>
              <a:t>6/15/2023</a:t>
            </a:fld>
            <a:endParaRPr lang="en-US"/>
          </a:p>
        </p:txBody>
      </p:sp>
      <p:sp>
        <p:nvSpPr>
          <p:cNvPr id="5" name="Footer Placeholder 4">
            <a:extLst>
              <a:ext uri="{FF2B5EF4-FFF2-40B4-BE49-F238E27FC236}">
                <a16:creationId xmlns:a16="http://schemas.microsoft.com/office/drawing/2014/main" id="{265D076E-FFBE-40C6-B4FD-E90C848580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AE9105-9F68-47DD-AE26-E4522F959FD0}"/>
              </a:ext>
            </a:extLst>
          </p:cNvPr>
          <p:cNvSpPr>
            <a:spLocks noGrp="1"/>
          </p:cNvSpPr>
          <p:nvPr>
            <p:ph type="sldNum" sz="quarter" idx="12"/>
          </p:nvPr>
        </p:nvSpPr>
        <p:spPr/>
        <p:txBody>
          <a:bodyPr/>
          <a:lstStyle>
            <a:lvl1pPr>
              <a:defRPr/>
            </a:lvl1pPr>
          </a:lstStyle>
          <a:p>
            <a:fld id="{B6E7F685-2625-4C92-BF68-189EB4539E7E}" type="slidenum">
              <a:rPr lang="en-US" altLang="en-US"/>
              <a:pPr/>
              <a:t>‹#›</a:t>
            </a:fld>
            <a:endParaRPr lang="en-US" altLang="en-US"/>
          </a:p>
        </p:txBody>
      </p:sp>
    </p:spTree>
    <p:extLst>
      <p:ext uri="{BB962C8B-B14F-4D97-AF65-F5344CB8AC3E}">
        <p14:creationId xmlns:p14="http://schemas.microsoft.com/office/powerpoint/2010/main" val="185596472"/>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8357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9346AD3-0A2A-464F-A0D2-F400E99662E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98335884"/>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6/15/2023</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5611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634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3312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3"/>
            <a:ext cx="9144000" cy="2387601"/>
          </a:xfrm>
          <a:prstGeom prst="rect">
            <a:avLst/>
          </a:prstGeom>
        </p:spPr>
        <p:txBody>
          <a:bodyPr anchor="b"/>
          <a:lstStyle>
            <a:lvl1pPr algn="ctr">
              <a:defRPr sz="4500"/>
            </a:lvl1pPr>
          </a:lstStyle>
          <a:p>
            <a:r>
              <a:t>Title Text</a:t>
            </a:r>
          </a:p>
        </p:txBody>
      </p:sp>
      <p:sp>
        <p:nvSpPr>
          <p:cNvPr id="12" name="Body Level One…"/>
          <p:cNvSpPr txBox="1">
            <a:spLocks noGrp="1"/>
          </p:cNvSpPr>
          <p:nvPr>
            <p:ph type="body" sz="quarter" idx="1"/>
          </p:nvPr>
        </p:nvSpPr>
        <p:spPr>
          <a:xfrm>
            <a:off x="1524000" y="3602038"/>
            <a:ext cx="9144000" cy="165576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995051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423358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40"/>
            <a:ext cx="10515601" cy="2852737"/>
          </a:xfrm>
          <a:prstGeom prst="rect">
            <a:avLst/>
          </a:prstGeom>
        </p:spPr>
        <p:txBody>
          <a:bodyPr anchor="b"/>
          <a:lstStyle>
            <a:lvl1pPr>
              <a:defRPr sz="4500"/>
            </a:lvl1pPr>
          </a:lstStyle>
          <a:p>
            <a:r>
              <a:t>Title Text</a:t>
            </a:r>
          </a:p>
        </p:txBody>
      </p:sp>
      <p:sp>
        <p:nvSpPr>
          <p:cNvPr id="30" name="Body Level One…"/>
          <p:cNvSpPr txBox="1">
            <a:spLocks noGrp="1"/>
          </p:cNvSpPr>
          <p:nvPr>
            <p:ph type="body" sz="quarter" idx="1"/>
          </p:nvPr>
        </p:nvSpPr>
        <p:spPr>
          <a:xfrm>
            <a:off x="831850" y="4589464"/>
            <a:ext cx="10515601" cy="1500188"/>
          </a:xfrm>
          <a:prstGeom prst="rect">
            <a:avLst/>
          </a:prstGeom>
        </p:spPr>
        <p:txBody>
          <a:bodyPr/>
          <a:lstStyle>
            <a:lvl1pPr marL="0" indent="0">
              <a:buSzTx/>
              <a:buFontTx/>
              <a:buNone/>
              <a:defRPr sz="1800">
                <a:solidFill>
                  <a:srgbClr val="888888"/>
                </a:solidFill>
              </a:defRPr>
            </a:lvl1pPr>
            <a:lvl2pPr marL="0" indent="342900">
              <a:buSzTx/>
              <a:buFontTx/>
              <a:buNone/>
              <a:defRPr sz="1800">
                <a:solidFill>
                  <a:srgbClr val="888888"/>
                </a:solidFill>
              </a:defRPr>
            </a:lvl2pPr>
            <a:lvl3pPr marL="0" indent="685800">
              <a:buSzTx/>
              <a:buFontTx/>
              <a:buNone/>
              <a:defRPr sz="1800">
                <a:solidFill>
                  <a:srgbClr val="888888"/>
                </a:solidFill>
              </a:defRPr>
            </a:lvl3pPr>
            <a:lvl4pPr marL="0" indent="1028700">
              <a:buSzTx/>
              <a:buFontTx/>
              <a:buNone/>
              <a:defRPr sz="1800">
                <a:solidFill>
                  <a:srgbClr val="888888"/>
                </a:solidFill>
              </a:defRPr>
            </a:lvl4pPr>
            <a:lvl5pPr marL="0" indent="1371600">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078941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258680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9" y="365125"/>
            <a:ext cx="10515601" cy="1325564"/>
          </a:xfrm>
          <a:prstGeom prst="rect">
            <a:avLst/>
          </a:prstGeom>
        </p:spPr>
        <p:txBody>
          <a:bodyPr/>
          <a:lstStyle/>
          <a:p>
            <a:r>
              <a:t>Title Text</a:t>
            </a:r>
          </a:p>
        </p:txBody>
      </p:sp>
      <p:sp>
        <p:nvSpPr>
          <p:cNvPr id="48" name="Body Level One…"/>
          <p:cNvSpPr txBox="1">
            <a:spLocks noGrp="1"/>
          </p:cNvSpPr>
          <p:nvPr>
            <p:ph type="body" sz="quarter" idx="1"/>
          </p:nvPr>
        </p:nvSpPr>
        <p:spPr>
          <a:xfrm>
            <a:off x="839789" y="1681164"/>
            <a:ext cx="5157788" cy="823913"/>
          </a:xfrm>
          <a:prstGeom prst="rect">
            <a:avLst/>
          </a:prstGeom>
        </p:spPr>
        <p:txBody>
          <a:bodyPr anchor="b"/>
          <a:lstStyle>
            <a:lvl1pPr marL="0" indent="0">
              <a:buSzTx/>
              <a:buFontTx/>
              <a:buNone/>
              <a:defRPr sz="1800" b="1"/>
            </a:lvl1pPr>
            <a:lvl2pPr marL="0" indent="342900">
              <a:buSzTx/>
              <a:buFontTx/>
              <a:buNone/>
              <a:defRPr sz="1800" b="1"/>
            </a:lvl2pPr>
            <a:lvl3pPr marL="0" indent="685800">
              <a:buSzTx/>
              <a:buFontTx/>
              <a:buNone/>
              <a:defRPr sz="1800" b="1"/>
            </a:lvl3pPr>
            <a:lvl4pPr marL="0" indent="1028700">
              <a:buSzTx/>
              <a:buFontTx/>
              <a:buNone/>
              <a:defRPr sz="1800" b="1"/>
            </a:lvl4pPr>
            <a:lvl5pPr marL="0" indent="1371600">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4"/>
            <a:ext cx="5183189" cy="823913"/>
          </a:xfrm>
          <a:prstGeom prst="rect">
            <a:avLst/>
          </a:prstGeom>
        </p:spPr>
        <p:txBody>
          <a:bodyPr anchor="b"/>
          <a:lstStyle>
            <a:lvl1pPr marL="0" indent="0">
              <a:buSzTx/>
              <a:buFontTx/>
              <a:buNone/>
              <a:defRPr sz="1800" b="1"/>
            </a:lvl1pPr>
          </a:lstStyle>
          <a:p>
            <a:pPr marL="0" indent="0">
              <a:buSzTx/>
              <a:buFontTx/>
              <a:buNone/>
              <a:defRPr sz="1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097584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46686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67907B-569F-447C-BF34-FD2CFB45F446}"/>
              </a:ext>
            </a:extLst>
          </p:cNvPr>
          <p:cNvSpPr>
            <a:spLocks noGrp="1"/>
          </p:cNvSpPr>
          <p:nvPr>
            <p:ph type="dt" sz="half" idx="10"/>
          </p:nvPr>
        </p:nvSpPr>
        <p:spPr/>
        <p:txBody>
          <a:bodyPr/>
          <a:lstStyle>
            <a:lvl1pPr>
              <a:defRPr/>
            </a:lvl1pPr>
          </a:lstStyle>
          <a:p>
            <a:pPr>
              <a:defRPr/>
            </a:pPr>
            <a:fld id="{93F8A9AF-CC7D-494E-8E1D-BEF2509981E6}" type="datetimeFigureOut">
              <a:rPr lang="en-US"/>
              <a:pPr>
                <a:defRPr/>
              </a:pPr>
              <a:t>6/15/2023</a:t>
            </a:fld>
            <a:endParaRPr lang="en-US"/>
          </a:p>
        </p:txBody>
      </p:sp>
      <p:sp>
        <p:nvSpPr>
          <p:cNvPr id="5" name="Footer Placeholder 4">
            <a:extLst>
              <a:ext uri="{FF2B5EF4-FFF2-40B4-BE49-F238E27FC236}">
                <a16:creationId xmlns:a16="http://schemas.microsoft.com/office/drawing/2014/main" id="{0B4D669C-589D-4852-8D9B-22C6003281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2489D9-BA61-448B-96AF-EF84E4EB568D}"/>
              </a:ext>
            </a:extLst>
          </p:cNvPr>
          <p:cNvSpPr>
            <a:spLocks noGrp="1"/>
          </p:cNvSpPr>
          <p:nvPr>
            <p:ph type="sldNum" sz="quarter" idx="12"/>
          </p:nvPr>
        </p:nvSpPr>
        <p:spPr/>
        <p:txBody>
          <a:bodyPr/>
          <a:lstStyle>
            <a:lvl1pPr>
              <a:defRPr/>
            </a:lvl1pPr>
          </a:lstStyle>
          <a:p>
            <a:fld id="{2E45F4F2-1BB7-4B19-A5AA-8B12ABF15BFA}" type="slidenum">
              <a:rPr lang="en-US" altLang="en-US"/>
              <a:pPr/>
              <a:t>‹#›</a:t>
            </a:fld>
            <a:endParaRPr lang="en-US" altLang="en-US"/>
          </a:p>
        </p:txBody>
      </p:sp>
    </p:spTree>
    <p:extLst>
      <p:ext uri="{BB962C8B-B14F-4D97-AF65-F5344CB8AC3E}">
        <p14:creationId xmlns:p14="http://schemas.microsoft.com/office/powerpoint/2010/main" val="354130284"/>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242122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8" y="457200"/>
            <a:ext cx="3932237" cy="1600200"/>
          </a:xfrm>
          <a:prstGeom prst="rect">
            <a:avLst/>
          </a:prstGeom>
        </p:spPr>
        <p:txBody>
          <a:bodyPr anchor="b"/>
          <a:lstStyle>
            <a:lvl1pPr>
              <a:defRPr sz="2400"/>
            </a:lvl1pPr>
          </a:lstStyle>
          <a:p>
            <a:r>
              <a:t>Title Text</a:t>
            </a:r>
          </a:p>
        </p:txBody>
      </p:sp>
      <p:sp>
        <p:nvSpPr>
          <p:cNvPr id="73" name="Body Level One…"/>
          <p:cNvSpPr txBox="1">
            <a:spLocks noGrp="1"/>
          </p:cNvSpPr>
          <p:nvPr>
            <p:ph type="body" sz="half" idx="1"/>
          </p:nvPr>
        </p:nvSpPr>
        <p:spPr>
          <a:xfrm>
            <a:off x="5183189" y="987425"/>
            <a:ext cx="6172201" cy="4873626"/>
          </a:xfrm>
          <a:prstGeom prst="rect">
            <a:avLst/>
          </a:prstGeom>
        </p:spPr>
        <p:txBody>
          <a:bodyPr/>
          <a:lstStyle>
            <a:lvl1pPr>
              <a:defRPr sz="2400"/>
            </a:lvl1pPr>
            <a:lvl2pPr marL="718457" indent="-261257">
              <a:defRPr sz="2400"/>
            </a:lvl2pPr>
            <a:lvl3pPr marL="1219200" indent="-304800">
              <a:defRPr sz="2400"/>
            </a:lvl3pPr>
            <a:lvl4pPr marL="1737360" indent="-365760">
              <a:defRPr sz="2400"/>
            </a:lvl4pPr>
            <a:lvl5pPr marL="2194560" indent="-365760">
              <a:defRPr sz="24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40" cy="3811588"/>
          </a:xfrm>
          <a:prstGeom prst="rect">
            <a:avLst/>
          </a:prstGeom>
        </p:spPr>
        <p:txBody>
          <a:bodyPr/>
          <a:lstStyle>
            <a:lvl1pPr marL="0" indent="0">
              <a:buSzTx/>
              <a:buFontTx/>
              <a:buNone/>
              <a:defRPr sz="1200"/>
            </a:lvl1pPr>
          </a:lstStyle>
          <a:p>
            <a:pPr marL="0" indent="0">
              <a:buSzTx/>
              <a:buFontTx/>
              <a:buNone/>
              <a:defRPr sz="1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921535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8" y="457200"/>
            <a:ext cx="3932237" cy="1600200"/>
          </a:xfrm>
          <a:prstGeom prst="rect">
            <a:avLst/>
          </a:prstGeom>
        </p:spPr>
        <p:txBody>
          <a:bodyPr anchor="b"/>
          <a:lstStyle>
            <a:lvl1pPr>
              <a:defRPr sz="2400"/>
            </a:lvl1pPr>
          </a:lstStyle>
          <a:p>
            <a:r>
              <a:t>Title Text</a:t>
            </a:r>
          </a:p>
        </p:txBody>
      </p:sp>
      <p:sp>
        <p:nvSpPr>
          <p:cNvPr id="83" name="Picture Placeholder 2"/>
          <p:cNvSpPr>
            <a:spLocks noGrp="1"/>
          </p:cNvSpPr>
          <p:nvPr>
            <p:ph type="pic" sz="half" idx="13"/>
          </p:nvPr>
        </p:nvSpPr>
        <p:spPr>
          <a:xfrm>
            <a:off x="5183189" y="987425"/>
            <a:ext cx="617220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8" y="2057400"/>
            <a:ext cx="3932237" cy="3811588"/>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392953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875465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1"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1"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90095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982818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C4A5-C5F8-3CB1-1144-96DF6C8D8A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459DA8-E923-7E3D-A1E5-A357E70F6D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503F5C-1D2A-BAAB-CEFF-F50AD12705B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87C744-81AE-B2A5-B527-C6F15D6130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C2ECCAE-4264-2D26-A864-EAB49348A8C3}"/>
              </a:ext>
            </a:extLst>
          </p:cNvPr>
          <p:cNvSpPr>
            <a:spLocks noGrp="1"/>
          </p:cNvSpPr>
          <p:nvPr>
            <p:ph type="sldNum" sz="quarter" idx="12"/>
          </p:nvPr>
        </p:nvSpPr>
        <p:spPr/>
        <p:txBody>
          <a:bodyPr/>
          <a:lstStyle>
            <a:lvl1pPr>
              <a:defRPr/>
            </a:lvl1pPr>
          </a:lstStyle>
          <a:p>
            <a:fld id="{3086B211-BB71-4E5E-B6F0-03DD3BC347B1}" type="slidenum">
              <a:rPr lang="en-US" altLang="en-US"/>
              <a:pPr/>
              <a:t>‹#›</a:t>
            </a:fld>
            <a:endParaRPr lang="en-US" altLang="en-US"/>
          </a:p>
        </p:txBody>
      </p:sp>
    </p:spTree>
    <p:extLst>
      <p:ext uri="{BB962C8B-B14F-4D97-AF65-F5344CB8AC3E}">
        <p14:creationId xmlns:p14="http://schemas.microsoft.com/office/powerpoint/2010/main" val="2827357139"/>
      </p:ext>
    </p:extLst>
  </p:cSld>
  <p:clrMapOvr>
    <a:masterClrMapping/>
  </p:clrMapOvr>
  <p:transition spd="slow">
    <p:wedg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0514-846D-2D18-BB7F-939EE3D8A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1074E2-FCF2-1AE3-9172-F5C6D63611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466AB-8340-E2F7-6BEF-69E14169675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E5063A4-EC28-7EA6-3135-213AF075FB7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0C13AE4-B026-5EA7-D3F8-1BE7B3529020}"/>
              </a:ext>
            </a:extLst>
          </p:cNvPr>
          <p:cNvSpPr>
            <a:spLocks noGrp="1"/>
          </p:cNvSpPr>
          <p:nvPr>
            <p:ph type="sldNum" sz="quarter" idx="12"/>
          </p:nvPr>
        </p:nvSpPr>
        <p:spPr/>
        <p:txBody>
          <a:bodyPr/>
          <a:lstStyle>
            <a:lvl1pPr>
              <a:defRPr/>
            </a:lvl1pPr>
          </a:lstStyle>
          <a:p>
            <a:fld id="{98C6F9BF-B64B-42D4-BA13-58C279F1C8BE}" type="slidenum">
              <a:rPr lang="en-US" altLang="en-US"/>
              <a:pPr/>
              <a:t>‹#›</a:t>
            </a:fld>
            <a:endParaRPr lang="en-US" altLang="en-US"/>
          </a:p>
        </p:txBody>
      </p:sp>
    </p:spTree>
    <p:extLst>
      <p:ext uri="{BB962C8B-B14F-4D97-AF65-F5344CB8AC3E}">
        <p14:creationId xmlns:p14="http://schemas.microsoft.com/office/powerpoint/2010/main" val="1504698165"/>
      </p:ext>
    </p:extLst>
  </p:cSld>
  <p:clrMapOvr>
    <a:masterClrMapping/>
  </p:clrMapOvr>
  <p:transition spd="slow">
    <p:wedg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7002-5E75-2451-BFC0-54F7B659706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E1502D-FED4-F286-C320-78694BF34EB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203A7A8-FEA7-7A92-5E1D-FB159190BD0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7599424-36D1-7F99-593D-1462080A2C0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4AC31FD-4E75-AA9C-66B6-1EF07E810A0E}"/>
              </a:ext>
            </a:extLst>
          </p:cNvPr>
          <p:cNvSpPr>
            <a:spLocks noGrp="1"/>
          </p:cNvSpPr>
          <p:nvPr>
            <p:ph type="sldNum" sz="quarter" idx="12"/>
          </p:nvPr>
        </p:nvSpPr>
        <p:spPr/>
        <p:txBody>
          <a:bodyPr/>
          <a:lstStyle>
            <a:lvl1pPr>
              <a:defRPr/>
            </a:lvl1pPr>
          </a:lstStyle>
          <a:p>
            <a:fld id="{FB3AF249-54F9-4369-B53B-E0A11AA3A565}" type="slidenum">
              <a:rPr lang="en-US" altLang="en-US"/>
              <a:pPr/>
              <a:t>‹#›</a:t>
            </a:fld>
            <a:endParaRPr lang="en-US" altLang="en-US"/>
          </a:p>
        </p:txBody>
      </p:sp>
    </p:spTree>
    <p:extLst>
      <p:ext uri="{BB962C8B-B14F-4D97-AF65-F5344CB8AC3E}">
        <p14:creationId xmlns:p14="http://schemas.microsoft.com/office/powerpoint/2010/main" val="3136329866"/>
      </p:ext>
    </p:extLst>
  </p:cSld>
  <p:clrMapOvr>
    <a:masterClrMapping/>
  </p:clrMapOvr>
  <p:transition spd="slow">
    <p:wedg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9C71A-E3D4-3CC5-4BDE-952773FC88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CBC534-6329-66A4-4F70-3A683B7940B8}"/>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F1F5BD-1D0C-00E8-2A3B-27FB52E2524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5E4C40-7E06-CCEF-E9DB-7C86F625A6D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25F4155-E325-3AA4-CDB0-5275F731D2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5010671-DE4D-6405-BC22-E868B8365429}"/>
              </a:ext>
            </a:extLst>
          </p:cNvPr>
          <p:cNvSpPr>
            <a:spLocks noGrp="1"/>
          </p:cNvSpPr>
          <p:nvPr>
            <p:ph type="sldNum" sz="quarter" idx="12"/>
          </p:nvPr>
        </p:nvSpPr>
        <p:spPr/>
        <p:txBody>
          <a:bodyPr/>
          <a:lstStyle>
            <a:lvl1pPr>
              <a:defRPr/>
            </a:lvl1pPr>
          </a:lstStyle>
          <a:p>
            <a:fld id="{A893CB2B-26BC-44B6-894E-26A4C4406BC9}" type="slidenum">
              <a:rPr lang="en-US" altLang="en-US"/>
              <a:pPr/>
              <a:t>‹#›</a:t>
            </a:fld>
            <a:endParaRPr lang="en-US" altLang="en-US"/>
          </a:p>
        </p:txBody>
      </p:sp>
    </p:spTree>
    <p:extLst>
      <p:ext uri="{BB962C8B-B14F-4D97-AF65-F5344CB8AC3E}">
        <p14:creationId xmlns:p14="http://schemas.microsoft.com/office/powerpoint/2010/main" val="3779078899"/>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7772F58-92F7-4568-A585-95553F969A7E}"/>
              </a:ext>
            </a:extLst>
          </p:cNvPr>
          <p:cNvSpPr>
            <a:spLocks noGrp="1"/>
          </p:cNvSpPr>
          <p:nvPr>
            <p:ph type="dt" sz="half" idx="10"/>
          </p:nvPr>
        </p:nvSpPr>
        <p:spPr/>
        <p:txBody>
          <a:bodyPr/>
          <a:lstStyle>
            <a:lvl1pPr>
              <a:defRPr/>
            </a:lvl1pPr>
          </a:lstStyle>
          <a:p>
            <a:pPr>
              <a:defRPr/>
            </a:pPr>
            <a:fld id="{98FBB204-452D-4903-B408-86B1B42534EC}" type="datetimeFigureOut">
              <a:rPr lang="en-US"/>
              <a:pPr>
                <a:defRPr/>
              </a:pPr>
              <a:t>6/15/2023</a:t>
            </a:fld>
            <a:endParaRPr lang="en-US"/>
          </a:p>
        </p:txBody>
      </p:sp>
      <p:sp>
        <p:nvSpPr>
          <p:cNvPr id="6" name="Footer Placeholder 4">
            <a:extLst>
              <a:ext uri="{FF2B5EF4-FFF2-40B4-BE49-F238E27FC236}">
                <a16:creationId xmlns:a16="http://schemas.microsoft.com/office/drawing/2014/main" id="{D08F4661-5DD9-4691-A6AE-26095484D1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B44F12-3631-4924-9CBF-5768FE7B6036}"/>
              </a:ext>
            </a:extLst>
          </p:cNvPr>
          <p:cNvSpPr>
            <a:spLocks noGrp="1"/>
          </p:cNvSpPr>
          <p:nvPr>
            <p:ph type="sldNum" sz="quarter" idx="12"/>
          </p:nvPr>
        </p:nvSpPr>
        <p:spPr/>
        <p:txBody>
          <a:bodyPr/>
          <a:lstStyle>
            <a:lvl1pPr>
              <a:defRPr/>
            </a:lvl1pPr>
          </a:lstStyle>
          <a:p>
            <a:fld id="{A3A94860-96FE-456C-A87F-943C3E89C20A}" type="slidenum">
              <a:rPr lang="en-US" altLang="en-US"/>
              <a:pPr/>
              <a:t>‹#›</a:t>
            </a:fld>
            <a:endParaRPr lang="en-US" altLang="en-US"/>
          </a:p>
        </p:txBody>
      </p:sp>
    </p:spTree>
    <p:extLst>
      <p:ext uri="{BB962C8B-B14F-4D97-AF65-F5344CB8AC3E}">
        <p14:creationId xmlns:p14="http://schemas.microsoft.com/office/powerpoint/2010/main" val="3991657507"/>
      </p:ext>
    </p:extLst>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A926-4BC7-26B0-AB21-C9B7EABC78B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B5CC36-758E-C901-9235-F9B380F491C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AA3CF6-665B-9005-2778-3523C5C2042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0FFD97-4DED-C04E-7E88-CF62EC647D6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C071B-B009-647C-041D-41B659F44D90}"/>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56E1F8-862B-0003-6A89-F95C7163F9F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62BE26A-E7C8-D9A5-122B-94151473078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18799A2-8E2F-9620-19F5-44D3659C3F61}"/>
              </a:ext>
            </a:extLst>
          </p:cNvPr>
          <p:cNvSpPr>
            <a:spLocks noGrp="1"/>
          </p:cNvSpPr>
          <p:nvPr>
            <p:ph type="sldNum" sz="quarter" idx="12"/>
          </p:nvPr>
        </p:nvSpPr>
        <p:spPr/>
        <p:txBody>
          <a:bodyPr/>
          <a:lstStyle>
            <a:lvl1pPr>
              <a:defRPr/>
            </a:lvl1pPr>
          </a:lstStyle>
          <a:p>
            <a:fld id="{7BA786D2-9B5C-47D8-B29B-A35674BC4D14}" type="slidenum">
              <a:rPr lang="en-US" altLang="en-US"/>
              <a:pPr/>
              <a:t>‹#›</a:t>
            </a:fld>
            <a:endParaRPr lang="en-US" altLang="en-US"/>
          </a:p>
        </p:txBody>
      </p:sp>
    </p:spTree>
    <p:extLst>
      <p:ext uri="{BB962C8B-B14F-4D97-AF65-F5344CB8AC3E}">
        <p14:creationId xmlns:p14="http://schemas.microsoft.com/office/powerpoint/2010/main" val="1509944440"/>
      </p:ext>
    </p:extLst>
  </p:cSld>
  <p:clrMapOvr>
    <a:masterClrMapping/>
  </p:clrMapOvr>
  <p:transition spd="slow">
    <p:wedg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F6F7-C841-08E3-EC42-AAE57BA96E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DC9BF4-1AF0-FC6E-5DCC-79D26ED92CA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D2CDA33-5B80-9342-784D-E35DD39550E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76934D4-1E1E-C815-E904-9B19686287D0}"/>
              </a:ext>
            </a:extLst>
          </p:cNvPr>
          <p:cNvSpPr>
            <a:spLocks noGrp="1"/>
          </p:cNvSpPr>
          <p:nvPr>
            <p:ph type="sldNum" sz="quarter" idx="12"/>
          </p:nvPr>
        </p:nvSpPr>
        <p:spPr/>
        <p:txBody>
          <a:bodyPr/>
          <a:lstStyle>
            <a:lvl1pPr>
              <a:defRPr/>
            </a:lvl1pPr>
          </a:lstStyle>
          <a:p>
            <a:fld id="{993991A7-AC5A-48BF-AD07-0C6BA295B8C4}" type="slidenum">
              <a:rPr lang="en-US" altLang="en-US"/>
              <a:pPr/>
              <a:t>‹#›</a:t>
            </a:fld>
            <a:endParaRPr lang="en-US" altLang="en-US"/>
          </a:p>
        </p:txBody>
      </p:sp>
    </p:spTree>
    <p:extLst>
      <p:ext uri="{BB962C8B-B14F-4D97-AF65-F5344CB8AC3E}">
        <p14:creationId xmlns:p14="http://schemas.microsoft.com/office/powerpoint/2010/main" val="537608815"/>
      </p:ext>
    </p:extLst>
  </p:cSld>
  <p:clrMapOvr>
    <a:masterClrMapping/>
  </p:clrMapOvr>
  <p:transition spd="slow">
    <p:wedg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9FF62-71CF-3AC1-D4BD-B9A26B49F3A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05F4458-CF0F-60D4-933A-51B4466A297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106646F-8834-FD96-F028-4A0026AC3EAB}"/>
              </a:ext>
            </a:extLst>
          </p:cNvPr>
          <p:cNvSpPr>
            <a:spLocks noGrp="1"/>
          </p:cNvSpPr>
          <p:nvPr>
            <p:ph type="sldNum" sz="quarter" idx="12"/>
          </p:nvPr>
        </p:nvSpPr>
        <p:spPr/>
        <p:txBody>
          <a:bodyPr/>
          <a:lstStyle>
            <a:lvl1pPr>
              <a:defRPr/>
            </a:lvl1pPr>
          </a:lstStyle>
          <a:p>
            <a:fld id="{ED0D1B30-962D-4154-A3A3-175931B290E2}" type="slidenum">
              <a:rPr lang="en-US" altLang="en-US"/>
              <a:pPr/>
              <a:t>‹#›</a:t>
            </a:fld>
            <a:endParaRPr lang="en-US" altLang="en-US"/>
          </a:p>
        </p:txBody>
      </p:sp>
    </p:spTree>
    <p:extLst>
      <p:ext uri="{BB962C8B-B14F-4D97-AF65-F5344CB8AC3E}">
        <p14:creationId xmlns:p14="http://schemas.microsoft.com/office/powerpoint/2010/main" val="2491518880"/>
      </p:ext>
    </p:extLst>
  </p:cSld>
  <p:clrMapOvr>
    <a:masterClrMapping/>
  </p:clrMapOvr>
  <p:transition spd="slow">
    <p:wedg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40EC-6E36-5BBD-6ED2-1BB8AF37D21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EC5B11-C3D7-8C40-F989-CE9A9A15EA5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A4B440-1973-D0E1-C8C6-B3BE7BBBD86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27FABD-4D61-8188-3AFF-C0E076285E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987A7A7-3E5D-CFA6-2904-DF77B6B9175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731ED53-F764-7A1C-BB5D-28D08293E53D}"/>
              </a:ext>
            </a:extLst>
          </p:cNvPr>
          <p:cNvSpPr>
            <a:spLocks noGrp="1"/>
          </p:cNvSpPr>
          <p:nvPr>
            <p:ph type="sldNum" sz="quarter" idx="12"/>
          </p:nvPr>
        </p:nvSpPr>
        <p:spPr/>
        <p:txBody>
          <a:bodyPr/>
          <a:lstStyle>
            <a:lvl1pPr>
              <a:defRPr/>
            </a:lvl1pPr>
          </a:lstStyle>
          <a:p>
            <a:fld id="{77E6B593-6808-4490-AFC7-D7C5CA63558F}" type="slidenum">
              <a:rPr lang="en-US" altLang="en-US"/>
              <a:pPr/>
              <a:t>‹#›</a:t>
            </a:fld>
            <a:endParaRPr lang="en-US" altLang="en-US"/>
          </a:p>
        </p:txBody>
      </p:sp>
    </p:spTree>
    <p:extLst>
      <p:ext uri="{BB962C8B-B14F-4D97-AF65-F5344CB8AC3E}">
        <p14:creationId xmlns:p14="http://schemas.microsoft.com/office/powerpoint/2010/main" val="2843948236"/>
      </p:ext>
    </p:extLst>
  </p:cSld>
  <p:clrMapOvr>
    <a:masterClrMapping/>
  </p:clrMapOvr>
  <p:transition spd="slow">
    <p:wedg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BFF39-C480-F169-BD6D-F1283FEF46E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A9A413-496A-CA69-48F0-69D89DB0E6A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B2EAEC-BE41-0712-D287-B0A7482461D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9A4F3-A5B9-A7A2-CBFB-7912A0100A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22814EC-1EA4-C089-3E74-5031FE7DD70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25F87E3-E712-A383-813C-D58CD1D9A756}"/>
              </a:ext>
            </a:extLst>
          </p:cNvPr>
          <p:cNvSpPr>
            <a:spLocks noGrp="1"/>
          </p:cNvSpPr>
          <p:nvPr>
            <p:ph type="sldNum" sz="quarter" idx="12"/>
          </p:nvPr>
        </p:nvSpPr>
        <p:spPr/>
        <p:txBody>
          <a:bodyPr/>
          <a:lstStyle>
            <a:lvl1pPr>
              <a:defRPr/>
            </a:lvl1pPr>
          </a:lstStyle>
          <a:p>
            <a:fld id="{FA28C214-B51E-4600-AC9C-E8D2E95078E3}" type="slidenum">
              <a:rPr lang="en-US" altLang="en-US"/>
              <a:pPr/>
              <a:t>‹#›</a:t>
            </a:fld>
            <a:endParaRPr lang="en-US" altLang="en-US"/>
          </a:p>
        </p:txBody>
      </p:sp>
    </p:spTree>
    <p:extLst>
      <p:ext uri="{BB962C8B-B14F-4D97-AF65-F5344CB8AC3E}">
        <p14:creationId xmlns:p14="http://schemas.microsoft.com/office/powerpoint/2010/main" val="2897498978"/>
      </p:ext>
    </p:extLst>
  </p:cSld>
  <p:clrMapOvr>
    <a:masterClrMapping/>
  </p:clrMapOvr>
  <p:transition spd="slow">
    <p:wedg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6892-906A-0DEF-78EA-4CB9312E72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8F09A-7280-14CE-9764-83DA4794D1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6DF48-8E5D-8D46-FE02-8CBBE216CCD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B24EF2-848D-DD06-CBAE-7149B171A57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8CB72A-789B-4560-6120-B0AED2448C47}"/>
              </a:ext>
            </a:extLst>
          </p:cNvPr>
          <p:cNvSpPr>
            <a:spLocks noGrp="1"/>
          </p:cNvSpPr>
          <p:nvPr>
            <p:ph type="sldNum" sz="quarter" idx="12"/>
          </p:nvPr>
        </p:nvSpPr>
        <p:spPr/>
        <p:txBody>
          <a:bodyPr/>
          <a:lstStyle>
            <a:lvl1pPr>
              <a:defRPr/>
            </a:lvl1pPr>
          </a:lstStyle>
          <a:p>
            <a:fld id="{D4BA0D7A-9688-4D82-BF00-A5100CC7B231}" type="slidenum">
              <a:rPr lang="en-US" altLang="en-US"/>
              <a:pPr/>
              <a:t>‹#›</a:t>
            </a:fld>
            <a:endParaRPr lang="en-US" altLang="en-US"/>
          </a:p>
        </p:txBody>
      </p:sp>
    </p:spTree>
    <p:extLst>
      <p:ext uri="{BB962C8B-B14F-4D97-AF65-F5344CB8AC3E}">
        <p14:creationId xmlns:p14="http://schemas.microsoft.com/office/powerpoint/2010/main" val="1363068432"/>
      </p:ext>
    </p:extLst>
  </p:cSld>
  <p:clrMapOvr>
    <a:masterClrMapping/>
  </p:clrMapOvr>
  <p:transition spd="slow">
    <p:wedg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0AC56-666B-4842-0776-CB63A533EF42}"/>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F5020-63B4-E8B3-EA4F-C747C1B9AF32}"/>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7EDEA-5733-E863-A3FD-8ADE72A946E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190FBC-EFE8-1AA7-04B3-6F0A3CF3948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EC34552-10F6-6E59-1D70-030BEC136D11}"/>
              </a:ext>
            </a:extLst>
          </p:cNvPr>
          <p:cNvSpPr>
            <a:spLocks noGrp="1"/>
          </p:cNvSpPr>
          <p:nvPr>
            <p:ph type="sldNum" sz="quarter" idx="12"/>
          </p:nvPr>
        </p:nvSpPr>
        <p:spPr/>
        <p:txBody>
          <a:bodyPr/>
          <a:lstStyle>
            <a:lvl1pPr>
              <a:defRPr/>
            </a:lvl1pPr>
          </a:lstStyle>
          <a:p>
            <a:fld id="{30CB043E-66D8-4FA3-B3C9-176EDF313CB2}" type="slidenum">
              <a:rPr lang="en-US" altLang="en-US"/>
              <a:pPr/>
              <a:t>‹#›</a:t>
            </a:fld>
            <a:endParaRPr lang="en-US" altLang="en-US"/>
          </a:p>
        </p:txBody>
      </p:sp>
    </p:spTree>
    <p:extLst>
      <p:ext uri="{BB962C8B-B14F-4D97-AF65-F5344CB8AC3E}">
        <p14:creationId xmlns:p14="http://schemas.microsoft.com/office/powerpoint/2010/main" val="3485588897"/>
      </p:ext>
    </p:extLst>
  </p:cSld>
  <p:clrMapOvr>
    <a:masterClrMapping/>
  </p:clrMapOvr>
  <p:transition spd="slow">
    <p:wedg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203201" y="6691682"/>
            <a:ext cx="11777472" cy="1606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391363" y="6363385"/>
            <a:ext cx="11377039" cy="32624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3" name="Picture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07261" y="2362200"/>
            <a:ext cx="11773411" cy="4684015"/>
          </a:xfrm>
          <a:prstGeom prst="rect">
            <a:avLst/>
          </a:prstGeom>
        </p:spPr>
      </p:pic>
      <p:sp>
        <p:nvSpPr>
          <p:cNvPr id="7" name="Straight Connector 6"/>
          <p:cNvSpPr>
            <a:spLocks noChangeShapeType="1"/>
          </p:cNvSpPr>
          <p:nvPr/>
        </p:nvSpPr>
        <p:spPr bwMode="auto">
          <a:xfrm>
            <a:off x="207264" y="2057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1752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userDrawn="1"/>
        </p:nvSpPr>
        <p:spPr>
          <a:xfrm>
            <a:off x="5815584" y="1847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
        <p:nvSpPr>
          <p:cNvPr id="2" name="Rectangle 1"/>
          <p:cNvSpPr/>
          <p:nvPr userDrawn="1"/>
        </p:nvSpPr>
        <p:spPr>
          <a:xfrm>
            <a:off x="207261" y="2362200"/>
            <a:ext cx="11809375" cy="4684014"/>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p:nvPr>
        </p:nvSpPr>
        <p:spPr>
          <a:xfrm>
            <a:off x="1957766" y="5097744"/>
            <a:ext cx="8244231" cy="1836457"/>
          </a:xfrm>
        </p:spPr>
        <p:txBody>
          <a:bodyPr anchor="ctr">
            <a:noAutofit/>
          </a:bodyPr>
          <a:lstStyle>
            <a:lvl1pPr marL="0" indent="0" algn="ctr">
              <a:buNone/>
              <a:defRPr sz="4400" b="1" cap="all" spc="250" baseline="0">
                <a:solidFill>
                  <a:schemeClr val="tx1"/>
                </a:solidFill>
                <a:latin typeface="Copperplate Gothic Bold" panose="020E0705020206020404" pitchFamily="34" charset="0"/>
                <a:cs typeface="Aharoni" panose="02010803020104030203" pitchFamily="2" charset="-79"/>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729235972"/>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02336" y="2209800"/>
            <a:ext cx="11338560"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297691162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2209800"/>
            <a:ext cx="6303264"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386858993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8B4D7BB-B5FF-4EF9-BD39-E3E96B9CCA62}"/>
              </a:ext>
            </a:extLst>
          </p:cNvPr>
          <p:cNvSpPr>
            <a:spLocks noGrp="1"/>
          </p:cNvSpPr>
          <p:nvPr>
            <p:ph type="dt" sz="half" idx="10"/>
          </p:nvPr>
        </p:nvSpPr>
        <p:spPr/>
        <p:txBody>
          <a:bodyPr/>
          <a:lstStyle>
            <a:lvl1pPr>
              <a:defRPr/>
            </a:lvl1pPr>
          </a:lstStyle>
          <a:p>
            <a:pPr>
              <a:defRPr/>
            </a:pPr>
            <a:fld id="{CD1D97D4-4FE4-4660-9107-1E09D6D4F038}" type="datetimeFigureOut">
              <a:rPr lang="en-US"/>
              <a:pPr>
                <a:defRPr/>
              </a:pPr>
              <a:t>6/15/2023</a:t>
            </a:fld>
            <a:endParaRPr lang="en-US"/>
          </a:p>
        </p:txBody>
      </p:sp>
      <p:sp>
        <p:nvSpPr>
          <p:cNvPr id="8" name="Footer Placeholder 4">
            <a:extLst>
              <a:ext uri="{FF2B5EF4-FFF2-40B4-BE49-F238E27FC236}">
                <a16:creationId xmlns:a16="http://schemas.microsoft.com/office/drawing/2014/main" id="{B99433FA-8EC7-4BA8-B1DE-0C538EE4278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D7FC563-89D3-481C-B12F-99BC80A50661}"/>
              </a:ext>
            </a:extLst>
          </p:cNvPr>
          <p:cNvSpPr>
            <a:spLocks noGrp="1"/>
          </p:cNvSpPr>
          <p:nvPr>
            <p:ph type="sldNum" sz="quarter" idx="12"/>
          </p:nvPr>
        </p:nvSpPr>
        <p:spPr/>
        <p:txBody>
          <a:bodyPr/>
          <a:lstStyle>
            <a:lvl1pPr>
              <a:defRPr/>
            </a:lvl1pPr>
          </a:lstStyle>
          <a:p>
            <a:fld id="{3860E37E-59FA-4028-9B47-EB4DF0BB2F95}" type="slidenum">
              <a:rPr lang="en-US" altLang="en-US"/>
              <a:pPr/>
              <a:t>‹#›</a:t>
            </a:fld>
            <a:endParaRPr lang="en-US" altLang="en-US"/>
          </a:p>
        </p:txBody>
      </p:sp>
    </p:spTree>
    <p:extLst>
      <p:ext uri="{BB962C8B-B14F-4D97-AF65-F5344CB8AC3E}">
        <p14:creationId xmlns:p14="http://schemas.microsoft.com/office/powerpoint/2010/main" val="2372560154"/>
      </p:ext>
    </p:extLst>
  </p:cSld>
  <p:clrMapOvr>
    <a:masterClrMapping/>
  </p:clrMapOvr>
  <p:transition spd="med">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1923288"/>
            <a:ext cx="6303264" cy="4401312"/>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Rectangle 1"/>
          <p:cNvSpPr/>
          <p:nvPr userDrawn="1"/>
        </p:nvSpPr>
        <p:spPr>
          <a:xfrm>
            <a:off x="235712" y="6858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838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a:t>
            </a:r>
          </a:p>
        </p:txBody>
      </p:sp>
      <p:sp>
        <p:nvSpPr>
          <p:cNvPr id="4" name="Straight Connector 3"/>
          <p:cNvSpPr>
            <a:spLocks noChangeShapeType="1"/>
          </p:cNvSpPr>
          <p:nvPr userDrawn="1"/>
        </p:nvSpPr>
        <p:spPr bwMode="auto">
          <a:xfrm>
            <a:off x="207264" y="1524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219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313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255860275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4000" b="1">
                <a:solidFill>
                  <a:schemeClr val="tx1"/>
                </a:solidFill>
              </a:defRPr>
            </a:lvl1p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6400" y="6410848"/>
            <a:ext cx="4775200" cy="365760"/>
          </a:xfrm>
          <a:prstGeom prst="rect">
            <a:avLst/>
          </a:prstGeom>
        </p:spPr>
        <p:txBody>
          <a:bodyPr/>
          <a:lstStyle/>
          <a:p>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9085872"/>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bg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800" b="1" dirty="0" smtClean="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800" b="1">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endParaRPr lang="en-US" dirty="0"/>
          </a:p>
        </p:txBody>
      </p:sp>
      <p:sp>
        <p:nvSpPr>
          <p:cNvPr id="8" name="Footer Placeholder 7"/>
          <p:cNvSpPr>
            <a:spLocks noGrp="1"/>
          </p:cNvSpPr>
          <p:nvPr>
            <p:ph type="ftr" sz="quarter" idx="11"/>
          </p:nvPr>
        </p:nvSpPr>
        <p:spPr>
          <a:xfrm>
            <a:off x="406400" y="6409944"/>
            <a:ext cx="4775200" cy="365760"/>
          </a:xfrm>
          <a:prstGeom prst="rect">
            <a:avLst/>
          </a:prstGeo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6400800" y="2471383"/>
            <a:ext cx="5384800" cy="3822192"/>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tle 22"/>
          <p:cNvSpPr>
            <a:spLocks noGrp="1"/>
          </p:cNvSpPr>
          <p:nvPr>
            <p:ph type="title"/>
          </p:nvPr>
        </p:nvSpPr>
        <p:spPr/>
        <p:txBody>
          <a:bodyPr rtlCol="0" anchor="b" anchorCtr="0">
            <a:normAutofit/>
          </a:bodyPr>
          <a:lstStyle>
            <a:lvl1pPr>
              <a:defRPr sz="4000" b="1">
                <a:solidFill>
                  <a:schemeClr val="tx1"/>
                </a:solidFill>
              </a:defRPr>
            </a:lvl1pPr>
          </a:lstStyle>
          <a:p>
            <a:r>
              <a:rPr kumimoji="0" lang="en-US"/>
              <a:t>Click to edit Master title style</a:t>
            </a:r>
          </a:p>
        </p:txBody>
      </p:sp>
    </p:spTree>
    <p:extLst>
      <p:ext uri="{BB962C8B-B14F-4D97-AF65-F5344CB8AC3E}">
        <p14:creationId xmlns:p14="http://schemas.microsoft.com/office/powerpoint/2010/main" val="3658662311"/>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tx1"/>
                </a:solidFill>
              </a:defRPr>
            </a:lvl1pPr>
          </a:lstStyle>
          <a:p>
            <a:r>
              <a:rPr kumimoji="0" lang="en-US" dirty="0"/>
              <a:t>Click to edit Master title style</a:t>
            </a:r>
          </a:p>
        </p:txBody>
      </p:sp>
    </p:spTree>
    <p:extLst>
      <p:ext uri="{BB962C8B-B14F-4D97-AF65-F5344CB8AC3E}">
        <p14:creationId xmlns:p14="http://schemas.microsoft.com/office/powerpoint/2010/main" val="779050967"/>
      </p:ext>
    </p:extLst>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95072" y="6391657"/>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Title 1"/>
          <p:cNvSpPr>
            <a:spLocks noGrp="1"/>
          </p:cNvSpPr>
          <p:nvPr>
            <p:ph type="title" hasCustomPrompt="1"/>
          </p:nvPr>
        </p:nvSpPr>
        <p:spPr>
          <a:xfrm>
            <a:off x="402336" y="228600"/>
            <a:ext cx="11379200" cy="1219200"/>
          </a:xfrm>
        </p:spPr>
        <p:txBody>
          <a:bodyPr>
            <a:normAutofit/>
          </a:bodyPr>
          <a:lstStyle>
            <a:lvl1pPr>
              <a:defRPr sz="4000" b="1">
                <a:solidFill>
                  <a:schemeClr val="tx1"/>
                </a:solidFill>
              </a:defRPr>
            </a:lvl1pPr>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1755209"/>
      </p:ext>
    </p:extLst>
  </p:cSld>
  <p:clrMapOvr>
    <a:masterClrMapping/>
  </p:clrMapOvr>
  <p:transition>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01600" y="609600"/>
            <a:ext cx="42672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l">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46304" y="3429001"/>
            <a:ext cx="4222496" cy="2697163"/>
          </a:xfrm>
        </p:spPr>
        <p:txBody>
          <a:bodyPr>
            <a:normAutofit/>
          </a:bodyPr>
          <a:lstStyle>
            <a:lvl1pPr marL="0" indent="0">
              <a:spcAft>
                <a:spcPts val="1000"/>
              </a:spcAft>
              <a:buNone/>
              <a:defRPr sz="3200" b="1">
                <a:solidFill>
                  <a:srgbClr val="FFFFFF"/>
                </a:solidFill>
                <a:latin typeface="Copperplate Gothic Bold" panose="020E07050202060204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94784" y="685800"/>
            <a:ext cx="7189216" cy="5410200"/>
          </a:xfrm>
        </p:spPr>
        <p:txBody>
          <a:bodyPr/>
          <a:lstStyle>
            <a:lvl1pPr marL="461963" indent="-461963">
              <a:buFont typeface="Wingdings" panose="05000000000000000000" pitchFamily="2" charset="2"/>
              <a:buChar char="v"/>
              <a:defRPr sz="3200"/>
            </a:lvl1pPr>
            <a:lvl2pPr marL="796925" indent="-354013">
              <a:buFont typeface="Wingdings" panose="05000000000000000000" pitchFamily="2" charset="2"/>
              <a:buChar char="Ø"/>
              <a:defRPr sz="3200"/>
            </a:lvl2pPr>
            <a:lvl3pPr marL="1141413" indent="-338138">
              <a:defRPr sz="28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Tree>
    <p:extLst>
      <p:ext uri="{BB962C8B-B14F-4D97-AF65-F5344CB8AC3E}">
        <p14:creationId xmlns:p14="http://schemas.microsoft.com/office/powerpoint/2010/main" val="356965352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ent with Pic Donkey">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49789" y="609600"/>
            <a:ext cx="4319011"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ctr">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82592" y="685800"/>
            <a:ext cx="7709408" cy="5696489"/>
          </a:xfrm>
        </p:spPr>
        <p:txBody>
          <a:bodyPr/>
          <a:lstStyle>
            <a:lvl1pPr marL="0" indent="0">
              <a:buFont typeface="Wingdings" panose="05000000000000000000" pitchFamily="2" charset="2"/>
              <a:buNone/>
              <a:defRPr sz="3200" b="1"/>
            </a:lvl1pPr>
            <a:lvl2pPr marL="354013" indent="-354013">
              <a:buFont typeface="Wingdings" panose="05000000000000000000" pitchFamily="2" charset="2"/>
              <a:buChar char="v"/>
              <a:defRPr sz="3200" b="1"/>
            </a:lvl2pPr>
            <a:lvl3pPr marL="687388" indent="-338138">
              <a:buFont typeface="Wingdings" panose="05000000000000000000" pitchFamily="2" charset="2"/>
              <a:buChar char="Ø"/>
              <a:defRPr sz="2800" b="1"/>
            </a:lvl3pPr>
            <a:lvl4pPr marL="1031875" indent="-336550">
              <a:buSzPct val="70000"/>
              <a:defRPr sz="2800"/>
            </a:lvl4pPr>
            <a:lvl5pPr marL="1258888"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22500" r="15833"/>
          <a:stretch/>
        </p:blipFill>
        <p:spPr>
          <a:xfrm>
            <a:off x="61981" y="3048000"/>
            <a:ext cx="4306819" cy="3657600"/>
          </a:xfrm>
          <a:prstGeom prst="rect">
            <a:avLst/>
          </a:prstGeom>
        </p:spPr>
      </p:pic>
      <p:sp>
        <p:nvSpPr>
          <p:cNvPr id="4" name="Rectangle 3"/>
          <p:cNvSpPr/>
          <p:nvPr userDrawn="1"/>
        </p:nvSpPr>
        <p:spPr>
          <a:xfrm>
            <a:off x="49789" y="3041905"/>
            <a:ext cx="4319011" cy="3651281"/>
          </a:xfrm>
          <a:prstGeom prst="rect">
            <a:avLst/>
          </a:prstGeom>
          <a:solidFill>
            <a:schemeClr val="accent1">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621930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2336" y="6410848"/>
            <a:ext cx="4779264" cy="365760"/>
          </a:xfrm>
          <a:prstGeom prst="rect">
            <a:avLst/>
          </a:prstGeom>
        </p:spPr>
        <p:txBody>
          <a:bodyPr/>
          <a:lstStyle/>
          <a:p>
            <a:endParaRPr lang="en-US" dirty="0"/>
          </a:p>
        </p:txBody>
      </p:sp>
    </p:spTree>
    <p:extLst>
      <p:ext uri="{BB962C8B-B14F-4D97-AF65-F5344CB8AC3E}">
        <p14:creationId xmlns:p14="http://schemas.microsoft.com/office/powerpoint/2010/main" val="2314017530"/>
      </p:ext>
    </p:extLst>
  </p:cSld>
  <p:clrMapOvr>
    <a:masterClrMapping/>
  </p:clrMapOvr>
  <p:transition>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6/15/2023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9419478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8559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DEAD70-DFEE-435A-8CAA-409DDE11299B}"/>
              </a:ext>
            </a:extLst>
          </p:cNvPr>
          <p:cNvSpPr>
            <a:spLocks noGrp="1"/>
          </p:cNvSpPr>
          <p:nvPr>
            <p:ph type="dt" sz="half" idx="10"/>
          </p:nvPr>
        </p:nvSpPr>
        <p:spPr/>
        <p:txBody>
          <a:bodyPr/>
          <a:lstStyle>
            <a:lvl1pPr>
              <a:defRPr/>
            </a:lvl1pPr>
          </a:lstStyle>
          <a:p>
            <a:pPr>
              <a:defRPr/>
            </a:pPr>
            <a:fld id="{8339A9D4-B4BD-4104-8914-C70C36B46D9F}" type="datetimeFigureOut">
              <a:rPr lang="en-US"/>
              <a:pPr>
                <a:defRPr/>
              </a:pPr>
              <a:t>6/15/2023</a:t>
            </a:fld>
            <a:endParaRPr lang="en-US"/>
          </a:p>
        </p:txBody>
      </p:sp>
      <p:sp>
        <p:nvSpPr>
          <p:cNvPr id="4" name="Footer Placeholder 4">
            <a:extLst>
              <a:ext uri="{FF2B5EF4-FFF2-40B4-BE49-F238E27FC236}">
                <a16:creationId xmlns:a16="http://schemas.microsoft.com/office/drawing/2014/main" id="{CFD73AA8-2AD1-45BF-8141-6744279B93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087EA9-2033-46BE-9137-9D597E696318}"/>
              </a:ext>
            </a:extLst>
          </p:cNvPr>
          <p:cNvSpPr>
            <a:spLocks noGrp="1"/>
          </p:cNvSpPr>
          <p:nvPr>
            <p:ph type="sldNum" sz="quarter" idx="12"/>
          </p:nvPr>
        </p:nvSpPr>
        <p:spPr/>
        <p:txBody>
          <a:bodyPr/>
          <a:lstStyle>
            <a:lvl1pPr>
              <a:defRPr/>
            </a:lvl1pPr>
          </a:lstStyle>
          <a:p>
            <a:fld id="{3BE90A0E-792E-434A-8C4B-7AD5884B0BEC}" type="slidenum">
              <a:rPr lang="en-US" altLang="en-US"/>
              <a:pPr/>
              <a:t>‹#›</a:t>
            </a:fld>
            <a:endParaRPr lang="en-US" altLang="en-US"/>
          </a:p>
        </p:txBody>
      </p:sp>
    </p:spTree>
    <p:extLst>
      <p:ext uri="{BB962C8B-B14F-4D97-AF65-F5344CB8AC3E}">
        <p14:creationId xmlns:p14="http://schemas.microsoft.com/office/powerpoint/2010/main" val="2647169807"/>
      </p:ext>
    </p:extLst>
  </p:cSld>
  <p:clrMapOvr>
    <a:masterClrMapping/>
  </p:clrMapOvr>
  <p:transition spd="med">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6/15/2023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9313985"/>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74710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66326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05688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44259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6/15/2023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47896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6/15/2023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81080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68538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325491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042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5FED56-6D74-4410-B394-A6D110642F6E}"/>
              </a:ext>
            </a:extLst>
          </p:cNvPr>
          <p:cNvSpPr>
            <a:spLocks noGrp="1"/>
          </p:cNvSpPr>
          <p:nvPr>
            <p:ph type="dt" sz="half" idx="10"/>
          </p:nvPr>
        </p:nvSpPr>
        <p:spPr/>
        <p:txBody>
          <a:bodyPr/>
          <a:lstStyle>
            <a:lvl1pPr>
              <a:defRPr/>
            </a:lvl1pPr>
          </a:lstStyle>
          <a:p>
            <a:pPr>
              <a:defRPr/>
            </a:pPr>
            <a:fld id="{85B661B8-DDC9-4313-860F-4CD79ED516FA}" type="datetimeFigureOut">
              <a:rPr lang="en-US"/>
              <a:pPr>
                <a:defRPr/>
              </a:pPr>
              <a:t>6/15/2023</a:t>
            </a:fld>
            <a:endParaRPr lang="en-US"/>
          </a:p>
        </p:txBody>
      </p:sp>
      <p:sp>
        <p:nvSpPr>
          <p:cNvPr id="3" name="Footer Placeholder 4">
            <a:extLst>
              <a:ext uri="{FF2B5EF4-FFF2-40B4-BE49-F238E27FC236}">
                <a16:creationId xmlns:a16="http://schemas.microsoft.com/office/drawing/2014/main" id="{14CC7EC5-026D-4732-B770-237EAE2C493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A8B947-1F60-4EC0-99A4-D9660C5FCE20}"/>
              </a:ext>
            </a:extLst>
          </p:cNvPr>
          <p:cNvSpPr>
            <a:spLocks noGrp="1"/>
          </p:cNvSpPr>
          <p:nvPr>
            <p:ph type="sldNum" sz="quarter" idx="12"/>
          </p:nvPr>
        </p:nvSpPr>
        <p:spPr/>
        <p:txBody>
          <a:bodyPr/>
          <a:lstStyle>
            <a:lvl1pPr>
              <a:defRPr/>
            </a:lvl1pPr>
          </a:lstStyle>
          <a:p>
            <a:fld id="{6917863A-DAA5-4878-8E97-FDC144C647B4}" type="slidenum">
              <a:rPr lang="en-US" altLang="en-US"/>
              <a:pPr/>
              <a:t>‹#›</a:t>
            </a:fld>
            <a:endParaRPr lang="en-US" altLang="en-US"/>
          </a:p>
        </p:txBody>
      </p:sp>
    </p:spTree>
    <p:extLst>
      <p:ext uri="{BB962C8B-B14F-4D97-AF65-F5344CB8AC3E}">
        <p14:creationId xmlns:p14="http://schemas.microsoft.com/office/powerpoint/2010/main" val="4061821155"/>
      </p:ext>
    </p:extLst>
  </p:cSld>
  <p:clrMapOvr>
    <a:masterClrMapping/>
  </p:clrMapOvr>
  <p:transition spd="med">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23375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6899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570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5765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31261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389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39545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06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9133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88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79F4901-3D5B-425E-9F08-93033E49E139}"/>
              </a:ext>
            </a:extLst>
          </p:cNvPr>
          <p:cNvSpPr>
            <a:spLocks noGrp="1"/>
          </p:cNvSpPr>
          <p:nvPr>
            <p:ph type="dt" sz="half" idx="10"/>
          </p:nvPr>
        </p:nvSpPr>
        <p:spPr/>
        <p:txBody>
          <a:bodyPr/>
          <a:lstStyle>
            <a:lvl1pPr>
              <a:defRPr/>
            </a:lvl1pPr>
          </a:lstStyle>
          <a:p>
            <a:pPr>
              <a:defRPr/>
            </a:pPr>
            <a:fld id="{8F149AF1-EA6E-48DD-BB38-6193E3C83C20}" type="datetimeFigureOut">
              <a:rPr lang="en-US"/>
              <a:pPr>
                <a:defRPr/>
              </a:pPr>
              <a:t>6/15/2023</a:t>
            </a:fld>
            <a:endParaRPr lang="en-US"/>
          </a:p>
        </p:txBody>
      </p:sp>
      <p:sp>
        <p:nvSpPr>
          <p:cNvPr id="6" name="Footer Placeholder 4">
            <a:extLst>
              <a:ext uri="{FF2B5EF4-FFF2-40B4-BE49-F238E27FC236}">
                <a16:creationId xmlns:a16="http://schemas.microsoft.com/office/drawing/2014/main" id="{3EBAE9F4-41F6-466B-B01B-96EAE744A4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AFDDB7-C3E7-40E0-BA82-833EFA709733}"/>
              </a:ext>
            </a:extLst>
          </p:cNvPr>
          <p:cNvSpPr>
            <a:spLocks noGrp="1"/>
          </p:cNvSpPr>
          <p:nvPr>
            <p:ph type="sldNum" sz="quarter" idx="12"/>
          </p:nvPr>
        </p:nvSpPr>
        <p:spPr/>
        <p:txBody>
          <a:bodyPr/>
          <a:lstStyle>
            <a:lvl1pPr>
              <a:defRPr/>
            </a:lvl1pPr>
          </a:lstStyle>
          <a:p>
            <a:fld id="{22D37FDB-9A27-426C-8B88-1F81CF439D2C}" type="slidenum">
              <a:rPr lang="en-US" altLang="en-US"/>
              <a:pPr/>
              <a:t>‹#›</a:t>
            </a:fld>
            <a:endParaRPr lang="en-US" altLang="en-US"/>
          </a:p>
        </p:txBody>
      </p:sp>
    </p:spTree>
    <p:extLst>
      <p:ext uri="{BB962C8B-B14F-4D97-AF65-F5344CB8AC3E}">
        <p14:creationId xmlns:p14="http://schemas.microsoft.com/office/powerpoint/2010/main" val="1660566412"/>
      </p:ext>
    </p:extLst>
  </p:cSld>
  <p:clrMapOvr>
    <a:masterClrMapping/>
  </p:clrMapOvr>
  <p:transition spd="med">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956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0841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412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05635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7240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456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5774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71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CE0E26C-D44F-4245-AD2B-32C62B1080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E217A7-7E3D-4B5E-B591-DC275FFCF4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CE45DE-FD57-4CF7-B4A9-8B1F5350BC94}"/>
              </a:ext>
            </a:extLst>
          </p:cNvPr>
          <p:cNvSpPr>
            <a:spLocks noGrp="1" noChangeArrowheads="1"/>
          </p:cNvSpPr>
          <p:nvPr>
            <p:ph type="sldNum" sz="quarter" idx="12"/>
          </p:nvPr>
        </p:nvSpPr>
        <p:spPr>
          <a:ln/>
        </p:spPr>
        <p:txBody>
          <a:bodyPr/>
          <a:lstStyle>
            <a:lvl1pPr>
              <a:defRPr/>
            </a:lvl1pPr>
          </a:lstStyle>
          <a:p>
            <a:fld id="{68E4E1DA-C95F-4B32-8C28-5D2A32FC43D2}" type="slidenum">
              <a:rPr lang="en-US" altLang="en-US"/>
              <a:pPr/>
              <a:t>‹#›</a:t>
            </a:fld>
            <a:endParaRPr lang="en-US" altLang="en-US"/>
          </a:p>
        </p:txBody>
      </p:sp>
    </p:spTree>
    <p:extLst>
      <p:ext uri="{BB962C8B-B14F-4D97-AF65-F5344CB8AC3E}">
        <p14:creationId xmlns:p14="http://schemas.microsoft.com/office/powerpoint/2010/main" val="17266992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9249D5-F162-4D85-925D-9CA3FA5190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224CAD-F40B-4E15-A386-41AE4BB804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A27D76-DC69-4D2A-B1F1-D7048243EA38}"/>
              </a:ext>
            </a:extLst>
          </p:cNvPr>
          <p:cNvSpPr>
            <a:spLocks noGrp="1" noChangeArrowheads="1"/>
          </p:cNvSpPr>
          <p:nvPr>
            <p:ph type="sldNum" sz="quarter" idx="12"/>
          </p:nvPr>
        </p:nvSpPr>
        <p:spPr>
          <a:ln/>
        </p:spPr>
        <p:txBody>
          <a:bodyPr/>
          <a:lstStyle>
            <a:lvl1pPr>
              <a:defRPr/>
            </a:lvl1pPr>
          </a:lstStyle>
          <a:p>
            <a:fld id="{EBF29E12-D37B-4470-835A-067F42D36338}" type="slidenum">
              <a:rPr lang="en-US" altLang="en-US"/>
              <a:pPr/>
              <a:t>‹#›</a:t>
            </a:fld>
            <a:endParaRPr lang="en-US" altLang="en-US"/>
          </a:p>
        </p:txBody>
      </p:sp>
    </p:spTree>
    <p:extLst>
      <p:ext uri="{BB962C8B-B14F-4D97-AF65-F5344CB8AC3E}">
        <p14:creationId xmlns:p14="http://schemas.microsoft.com/office/powerpoint/2010/main" val="314671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1BD34EA-3147-4474-B81C-79DA516AD72B}"/>
              </a:ext>
            </a:extLst>
          </p:cNvPr>
          <p:cNvSpPr>
            <a:spLocks noGrp="1"/>
          </p:cNvSpPr>
          <p:nvPr>
            <p:ph type="dt" sz="half" idx="10"/>
          </p:nvPr>
        </p:nvSpPr>
        <p:spPr/>
        <p:txBody>
          <a:bodyPr/>
          <a:lstStyle>
            <a:lvl1pPr>
              <a:defRPr/>
            </a:lvl1pPr>
          </a:lstStyle>
          <a:p>
            <a:pPr>
              <a:defRPr/>
            </a:pPr>
            <a:fld id="{4BE8945C-9AE0-4C1D-AB99-28B8480A4F6F}" type="datetimeFigureOut">
              <a:rPr lang="en-US"/>
              <a:pPr>
                <a:defRPr/>
              </a:pPr>
              <a:t>6/15/2023</a:t>
            </a:fld>
            <a:endParaRPr lang="en-US"/>
          </a:p>
        </p:txBody>
      </p:sp>
      <p:sp>
        <p:nvSpPr>
          <p:cNvPr id="6" name="Footer Placeholder 4">
            <a:extLst>
              <a:ext uri="{FF2B5EF4-FFF2-40B4-BE49-F238E27FC236}">
                <a16:creationId xmlns:a16="http://schemas.microsoft.com/office/drawing/2014/main" id="{1BFD727F-8EB6-4A70-853E-34BA1A6EE1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0E1C9A-7CD6-4AD5-A754-159371EEC09D}"/>
              </a:ext>
            </a:extLst>
          </p:cNvPr>
          <p:cNvSpPr>
            <a:spLocks noGrp="1"/>
          </p:cNvSpPr>
          <p:nvPr>
            <p:ph type="sldNum" sz="quarter" idx="12"/>
          </p:nvPr>
        </p:nvSpPr>
        <p:spPr/>
        <p:txBody>
          <a:bodyPr/>
          <a:lstStyle>
            <a:lvl1pPr>
              <a:defRPr/>
            </a:lvl1pPr>
          </a:lstStyle>
          <a:p>
            <a:fld id="{9549719A-DD32-4173-8356-7177A3D75E3E}" type="slidenum">
              <a:rPr lang="en-US" altLang="en-US"/>
              <a:pPr/>
              <a:t>‹#›</a:t>
            </a:fld>
            <a:endParaRPr lang="en-US" altLang="en-US"/>
          </a:p>
        </p:txBody>
      </p:sp>
    </p:spTree>
    <p:extLst>
      <p:ext uri="{BB962C8B-B14F-4D97-AF65-F5344CB8AC3E}">
        <p14:creationId xmlns:p14="http://schemas.microsoft.com/office/powerpoint/2010/main" val="2035252252"/>
      </p:ext>
    </p:extLst>
  </p:cSld>
  <p:clrMapOvr>
    <a:masterClrMapping/>
  </p:clrMapOvr>
  <p:transition spd="med">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25479C-73FF-42A5-8946-7143777D1F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91EFC-1CFB-4948-82C2-EDA664B2A3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EAB655-7191-40F6-9CD0-1D876A019A96}"/>
              </a:ext>
            </a:extLst>
          </p:cNvPr>
          <p:cNvSpPr>
            <a:spLocks noGrp="1" noChangeArrowheads="1"/>
          </p:cNvSpPr>
          <p:nvPr>
            <p:ph type="sldNum" sz="quarter" idx="12"/>
          </p:nvPr>
        </p:nvSpPr>
        <p:spPr>
          <a:ln/>
        </p:spPr>
        <p:txBody>
          <a:bodyPr/>
          <a:lstStyle>
            <a:lvl1pPr>
              <a:defRPr/>
            </a:lvl1pPr>
          </a:lstStyle>
          <a:p>
            <a:fld id="{C56BE748-3620-4A9F-9B48-8C4F8FBF7120}" type="slidenum">
              <a:rPr lang="en-US" altLang="en-US"/>
              <a:pPr/>
              <a:t>‹#›</a:t>
            </a:fld>
            <a:endParaRPr lang="en-US" altLang="en-US"/>
          </a:p>
        </p:txBody>
      </p:sp>
    </p:spTree>
    <p:extLst>
      <p:ext uri="{BB962C8B-B14F-4D97-AF65-F5344CB8AC3E}">
        <p14:creationId xmlns:p14="http://schemas.microsoft.com/office/powerpoint/2010/main" val="563895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42580E-FC89-4FB1-B6A7-507B9D84A5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EFA323-6BE7-4E63-986A-CE4CAA67AF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62041E-67D4-4386-9EB3-7C19B9BD80DF}"/>
              </a:ext>
            </a:extLst>
          </p:cNvPr>
          <p:cNvSpPr>
            <a:spLocks noGrp="1" noChangeArrowheads="1"/>
          </p:cNvSpPr>
          <p:nvPr>
            <p:ph type="sldNum" sz="quarter" idx="12"/>
          </p:nvPr>
        </p:nvSpPr>
        <p:spPr>
          <a:ln/>
        </p:spPr>
        <p:txBody>
          <a:bodyPr/>
          <a:lstStyle>
            <a:lvl1pPr>
              <a:defRPr/>
            </a:lvl1pPr>
          </a:lstStyle>
          <a:p>
            <a:fld id="{445E78D1-0DB2-4408-850D-CCA10EA7C5AF}" type="slidenum">
              <a:rPr lang="en-US" altLang="en-US"/>
              <a:pPr/>
              <a:t>‹#›</a:t>
            </a:fld>
            <a:endParaRPr lang="en-US" altLang="en-US"/>
          </a:p>
        </p:txBody>
      </p:sp>
    </p:spTree>
    <p:extLst>
      <p:ext uri="{BB962C8B-B14F-4D97-AF65-F5344CB8AC3E}">
        <p14:creationId xmlns:p14="http://schemas.microsoft.com/office/powerpoint/2010/main" val="2308830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F81AAD-835A-428A-A640-91E4809BEF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497645-AFC5-408F-B8F5-268D410B9F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83DCAC-6FEC-42A2-86C2-FE476E2B35DF}"/>
              </a:ext>
            </a:extLst>
          </p:cNvPr>
          <p:cNvSpPr>
            <a:spLocks noGrp="1" noChangeArrowheads="1"/>
          </p:cNvSpPr>
          <p:nvPr>
            <p:ph type="sldNum" sz="quarter" idx="12"/>
          </p:nvPr>
        </p:nvSpPr>
        <p:spPr>
          <a:ln/>
        </p:spPr>
        <p:txBody>
          <a:bodyPr/>
          <a:lstStyle>
            <a:lvl1pPr>
              <a:defRPr/>
            </a:lvl1pPr>
          </a:lstStyle>
          <a:p>
            <a:fld id="{8BF485B3-4F17-43D0-900B-473DE65F6FF1}" type="slidenum">
              <a:rPr lang="en-US" altLang="en-US"/>
              <a:pPr/>
              <a:t>‹#›</a:t>
            </a:fld>
            <a:endParaRPr lang="en-US" altLang="en-US"/>
          </a:p>
        </p:txBody>
      </p:sp>
    </p:spTree>
    <p:extLst>
      <p:ext uri="{BB962C8B-B14F-4D97-AF65-F5344CB8AC3E}">
        <p14:creationId xmlns:p14="http://schemas.microsoft.com/office/powerpoint/2010/main" val="3055703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62F064-6A0C-4762-AEC8-0C8A2475D17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C3292A-AB53-48CC-9405-E1E97D23AA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2BC13D-DD43-422D-AF86-4523BF1031D3}"/>
              </a:ext>
            </a:extLst>
          </p:cNvPr>
          <p:cNvSpPr>
            <a:spLocks noGrp="1" noChangeArrowheads="1"/>
          </p:cNvSpPr>
          <p:nvPr>
            <p:ph type="sldNum" sz="quarter" idx="12"/>
          </p:nvPr>
        </p:nvSpPr>
        <p:spPr>
          <a:ln/>
        </p:spPr>
        <p:txBody>
          <a:bodyPr/>
          <a:lstStyle>
            <a:lvl1pPr>
              <a:defRPr/>
            </a:lvl1pPr>
          </a:lstStyle>
          <a:p>
            <a:fld id="{87133521-E24C-4F5A-B28B-47F3CD2DC13C}" type="slidenum">
              <a:rPr lang="en-US" altLang="en-US"/>
              <a:pPr/>
              <a:t>‹#›</a:t>
            </a:fld>
            <a:endParaRPr lang="en-US" altLang="en-US"/>
          </a:p>
        </p:txBody>
      </p:sp>
    </p:spTree>
    <p:extLst>
      <p:ext uri="{BB962C8B-B14F-4D97-AF65-F5344CB8AC3E}">
        <p14:creationId xmlns:p14="http://schemas.microsoft.com/office/powerpoint/2010/main" val="25588954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7DE4FE-81D2-4100-90CD-FEDBF8578A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B2ADD7D-2C04-4920-82C3-1D827CBCAB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DBB9C2B-C6B2-43B3-896D-73636B128538}"/>
              </a:ext>
            </a:extLst>
          </p:cNvPr>
          <p:cNvSpPr>
            <a:spLocks noGrp="1" noChangeArrowheads="1"/>
          </p:cNvSpPr>
          <p:nvPr>
            <p:ph type="sldNum" sz="quarter" idx="12"/>
          </p:nvPr>
        </p:nvSpPr>
        <p:spPr>
          <a:ln/>
        </p:spPr>
        <p:txBody>
          <a:bodyPr/>
          <a:lstStyle>
            <a:lvl1pPr>
              <a:defRPr/>
            </a:lvl1pPr>
          </a:lstStyle>
          <a:p>
            <a:fld id="{AC73284D-6568-4469-BDF2-AE8C95DD518E}" type="slidenum">
              <a:rPr lang="en-US" altLang="en-US"/>
              <a:pPr/>
              <a:t>‹#›</a:t>
            </a:fld>
            <a:endParaRPr lang="en-US" altLang="en-US"/>
          </a:p>
        </p:txBody>
      </p:sp>
    </p:spTree>
    <p:extLst>
      <p:ext uri="{BB962C8B-B14F-4D97-AF65-F5344CB8AC3E}">
        <p14:creationId xmlns:p14="http://schemas.microsoft.com/office/powerpoint/2010/main" val="25800486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25D609-D864-4134-B1AA-CBD77E1EED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C81B83-539C-4A73-B0F8-CD8E70FC1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63067D-89BB-4FA6-A2D1-7AF3337B016F}"/>
              </a:ext>
            </a:extLst>
          </p:cNvPr>
          <p:cNvSpPr>
            <a:spLocks noGrp="1" noChangeArrowheads="1"/>
          </p:cNvSpPr>
          <p:nvPr>
            <p:ph type="sldNum" sz="quarter" idx="12"/>
          </p:nvPr>
        </p:nvSpPr>
        <p:spPr>
          <a:ln/>
        </p:spPr>
        <p:txBody>
          <a:bodyPr/>
          <a:lstStyle>
            <a:lvl1pPr>
              <a:defRPr/>
            </a:lvl1pPr>
          </a:lstStyle>
          <a:p>
            <a:fld id="{58A747EA-5915-4C29-B517-2CEA76BB4F87}" type="slidenum">
              <a:rPr lang="en-US" altLang="en-US"/>
              <a:pPr/>
              <a:t>‹#›</a:t>
            </a:fld>
            <a:endParaRPr lang="en-US" altLang="en-US"/>
          </a:p>
        </p:txBody>
      </p:sp>
    </p:spTree>
    <p:extLst>
      <p:ext uri="{BB962C8B-B14F-4D97-AF65-F5344CB8AC3E}">
        <p14:creationId xmlns:p14="http://schemas.microsoft.com/office/powerpoint/2010/main" val="26975231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5A05B2-C1BE-4F26-8B10-0552C583F8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BF53C-C8E6-4E22-BCE9-377C138891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38D31E-778F-430D-8866-60A73370B5C6}"/>
              </a:ext>
            </a:extLst>
          </p:cNvPr>
          <p:cNvSpPr>
            <a:spLocks noGrp="1" noChangeArrowheads="1"/>
          </p:cNvSpPr>
          <p:nvPr>
            <p:ph type="sldNum" sz="quarter" idx="12"/>
          </p:nvPr>
        </p:nvSpPr>
        <p:spPr>
          <a:ln/>
        </p:spPr>
        <p:txBody>
          <a:bodyPr/>
          <a:lstStyle>
            <a:lvl1pPr>
              <a:defRPr/>
            </a:lvl1pPr>
          </a:lstStyle>
          <a:p>
            <a:fld id="{8B7B482A-8F47-430B-9485-BFA60537F01A}" type="slidenum">
              <a:rPr lang="en-US" altLang="en-US"/>
              <a:pPr/>
              <a:t>‹#›</a:t>
            </a:fld>
            <a:endParaRPr lang="en-US" altLang="en-US"/>
          </a:p>
        </p:txBody>
      </p:sp>
    </p:spTree>
    <p:extLst>
      <p:ext uri="{BB962C8B-B14F-4D97-AF65-F5344CB8AC3E}">
        <p14:creationId xmlns:p14="http://schemas.microsoft.com/office/powerpoint/2010/main" val="37226508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27222D-5EF7-43D7-926D-C6359CDCF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250008-0EBB-4F1E-83F8-35A4A1B87C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1F956B-F37B-4837-BE46-C6526F5B4320}"/>
              </a:ext>
            </a:extLst>
          </p:cNvPr>
          <p:cNvSpPr>
            <a:spLocks noGrp="1" noChangeArrowheads="1"/>
          </p:cNvSpPr>
          <p:nvPr>
            <p:ph type="sldNum" sz="quarter" idx="12"/>
          </p:nvPr>
        </p:nvSpPr>
        <p:spPr>
          <a:ln/>
        </p:spPr>
        <p:txBody>
          <a:bodyPr/>
          <a:lstStyle>
            <a:lvl1pPr>
              <a:defRPr/>
            </a:lvl1pPr>
          </a:lstStyle>
          <a:p>
            <a:fld id="{4052068C-A630-4B35-991B-D7C23FB002D8}" type="slidenum">
              <a:rPr lang="en-US" altLang="en-US"/>
              <a:pPr/>
              <a:t>‹#›</a:t>
            </a:fld>
            <a:endParaRPr lang="en-US" altLang="en-US"/>
          </a:p>
        </p:txBody>
      </p:sp>
    </p:spTree>
    <p:extLst>
      <p:ext uri="{BB962C8B-B14F-4D97-AF65-F5344CB8AC3E}">
        <p14:creationId xmlns:p14="http://schemas.microsoft.com/office/powerpoint/2010/main" val="41931985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49EED4-5040-4481-AD18-71A0FEAEF4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1D681E-6364-489B-8322-154A1D5E29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0D92F8-50B0-4F07-8A23-351E4540C624}"/>
              </a:ext>
            </a:extLst>
          </p:cNvPr>
          <p:cNvSpPr>
            <a:spLocks noGrp="1" noChangeArrowheads="1"/>
          </p:cNvSpPr>
          <p:nvPr>
            <p:ph type="sldNum" sz="quarter" idx="12"/>
          </p:nvPr>
        </p:nvSpPr>
        <p:spPr>
          <a:ln/>
        </p:spPr>
        <p:txBody>
          <a:bodyPr/>
          <a:lstStyle>
            <a:lvl1pPr>
              <a:defRPr/>
            </a:lvl1pPr>
          </a:lstStyle>
          <a:p>
            <a:fld id="{A37C5365-6126-467C-8763-A6A20FCBF6CA}" type="slidenum">
              <a:rPr lang="en-US" altLang="en-US"/>
              <a:pPr/>
              <a:t>‹#›</a:t>
            </a:fld>
            <a:endParaRPr lang="en-US" altLang="en-US"/>
          </a:p>
        </p:txBody>
      </p:sp>
    </p:spTree>
    <p:extLst>
      <p:ext uri="{BB962C8B-B14F-4D97-AF65-F5344CB8AC3E}">
        <p14:creationId xmlns:p14="http://schemas.microsoft.com/office/powerpoint/2010/main" val="18913673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23C9A8-F5F3-4DA9-BE36-E547D0C4E4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977383-ED4E-4386-BFA7-2FAF7040D2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36A2F9-65E9-4B60-BD28-36E291B26986}"/>
              </a:ext>
            </a:extLst>
          </p:cNvPr>
          <p:cNvSpPr>
            <a:spLocks noGrp="1" noChangeArrowheads="1"/>
          </p:cNvSpPr>
          <p:nvPr>
            <p:ph type="sldNum" sz="quarter" idx="12"/>
          </p:nvPr>
        </p:nvSpPr>
        <p:spPr>
          <a:ln/>
        </p:spPr>
        <p:txBody>
          <a:bodyPr/>
          <a:lstStyle>
            <a:lvl1pPr>
              <a:defRPr/>
            </a:lvl1pPr>
          </a:lstStyle>
          <a:p>
            <a:fld id="{39A9FDDD-75B7-4824-B49D-53BE066AC13B}" type="slidenum">
              <a:rPr lang="en-US" altLang="en-US"/>
              <a:pPr/>
              <a:t>‹#›</a:t>
            </a:fld>
            <a:endParaRPr lang="en-US" altLang="en-US"/>
          </a:p>
        </p:txBody>
      </p:sp>
    </p:spTree>
    <p:extLst>
      <p:ext uri="{BB962C8B-B14F-4D97-AF65-F5344CB8AC3E}">
        <p14:creationId xmlns:p14="http://schemas.microsoft.com/office/powerpoint/2010/main" val="16161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theme" Target="../theme/theme10.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image" Target="../media/image9.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1.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image" Target="../media/image15.jpe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theme" Target="../theme/theme12.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3.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image" Target="../media/image15.jpe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heme" Target="../theme/theme1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theme" Target="../theme/theme15.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image" Target="../media/image16.jpeg"/><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theme" Target="../theme/theme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8.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7FD828E-0BD8-4452-99ED-74FF3E33F61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3E93906-AB1C-4EB0-954E-45844C98815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E9E14A4-2F9E-41E6-BB8D-0435225F357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13067C2-CEA9-482F-8AA4-42704F047ACA}" type="datetimeFigureOut">
              <a:rPr lang="en-US"/>
              <a:pPr>
                <a:defRPr/>
              </a:pPr>
              <a:t>6/15/2023</a:t>
            </a:fld>
            <a:endParaRPr lang="en-US"/>
          </a:p>
        </p:txBody>
      </p:sp>
      <p:sp>
        <p:nvSpPr>
          <p:cNvPr id="5" name="Footer Placeholder 4">
            <a:extLst>
              <a:ext uri="{FF2B5EF4-FFF2-40B4-BE49-F238E27FC236}">
                <a16:creationId xmlns:a16="http://schemas.microsoft.com/office/drawing/2014/main" id="{35E5856E-11B9-4794-BCC3-4533E25E747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5937902-4FC4-4645-AB4D-A0022E8C9D7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8D20D03-5AC2-437A-9CC5-3C618E59F319}" type="slidenum">
              <a:rPr lang="en-US" altLang="en-US"/>
              <a:pPr/>
              <a:t>‹#›</a:t>
            </a:fld>
            <a:endParaRPr lang="en-US" altLang="en-US"/>
          </a:p>
        </p:txBody>
      </p:sp>
    </p:spTree>
    <p:extLst>
      <p:ext uri="{BB962C8B-B14F-4D97-AF65-F5344CB8AC3E}">
        <p14:creationId xmlns:p14="http://schemas.microsoft.com/office/powerpoint/2010/main" val="2029500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90789311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395672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eaLnBrk="0" fontAlgn="base" hangingPunct="0">
              <a:spcBef>
                <a:spcPct val="0"/>
              </a:spcBef>
              <a:spcAft>
                <a:spcPct val="0"/>
              </a:spcAft>
              <a:defRPr/>
            </a:pPr>
            <a:fld id="{A021E015-A715-4A69-88F3-1A17C3D1C5AB}"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73358059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6/15/2023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199648584"/>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eaLnBrk="0" hangingPunct="0">
              <a:defRPr/>
            </a:pPr>
            <a:endParaRPr lang="en-US">
              <a:solidFill>
                <a:srgbClr val="000000"/>
              </a:solidFill>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eaLnBrk="0" hangingPunct="0">
              <a:defRPr/>
            </a:pPr>
            <a:fld id="{A021E015-A715-4A69-88F3-1A17C3D1C5A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23297158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l"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eaLnBrk="0" fontAlgn="base" hangingPunct="0">
              <a:spcBef>
                <a:spcPct val="0"/>
              </a:spcBef>
              <a:spcAft>
                <a:spcPct val="0"/>
              </a:spcAft>
              <a:defRPr/>
            </a:pPr>
            <a:fld id="{BFEE2D4C-903E-4735-9C6C-BFA6959FDF8D}"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64156669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6/15/2023</a:t>
            </a:fld>
            <a:endParaRPr lang="en-US"/>
          </a:p>
        </p:txBody>
      </p:sp>
    </p:spTree>
    <p:extLst>
      <p:ext uri="{BB962C8B-B14F-4D97-AF65-F5344CB8AC3E}">
        <p14:creationId xmlns:p14="http://schemas.microsoft.com/office/powerpoint/2010/main" val="3442308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120407" y="6423500"/>
            <a:ext cx="233395" cy="230832"/>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6469612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1AFCB0-A3E3-698C-9227-FD2CCEC1F87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114DB06-415D-CC89-91C2-BA983269DDC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E2D631-C501-AE63-82C9-E1B0F0C2130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CB79BF0-E55A-DFF2-CD0E-D2BD3E9BCF5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81FCC324-AE86-D52E-9B7F-013EAA5D024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FB4D7FA-B182-4037-AB96-97C2A0CA1EF4}" type="slidenum">
              <a:rPr lang="en-US" altLang="en-US"/>
              <a:pPr/>
              <a:t>‹#›</a:t>
            </a:fld>
            <a:endParaRPr lang="en-US" altLang="en-US"/>
          </a:p>
        </p:txBody>
      </p:sp>
    </p:spTree>
    <p:extLst>
      <p:ext uri="{BB962C8B-B14F-4D97-AF65-F5344CB8AC3E}">
        <p14:creationId xmlns:p14="http://schemas.microsoft.com/office/powerpoint/2010/main" val="124311246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edg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348668988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dissolve/>
  </p:transition>
  <p:txStyles>
    <p:titleStyle>
      <a:lvl1pPr algn="ctr" rtl="0" eaLnBrk="1" latinLnBrk="0" hangingPunct="1">
        <a:spcBef>
          <a:spcPct val="0"/>
        </a:spcBef>
        <a:buNone/>
        <a:defRPr kumimoji="0" sz="3300" b="1" kern="1200" cap="none" spc="0">
          <a:ln w="0"/>
          <a:solidFill>
            <a:schemeClr val="accent1"/>
          </a:solidFill>
          <a:effectLst>
            <a:outerShdw blurRad="38100" dist="25400" dir="5400000" algn="ctr" rotWithShape="0">
              <a:srgbClr val="6E747A">
                <a:alpha val="43000"/>
              </a:srgbClr>
            </a:outerShdw>
          </a:effectLst>
          <a:latin typeface="+mj-lt"/>
          <a:ea typeface="+mj-ea"/>
          <a:cs typeface="+mj-cs"/>
        </a:defRPr>
      </a:lvl1pPr>
    </p:titleStyle>
    <p:bodyStyle>
      <a:lvl1pPr marL="274320" indent="-274320" algn="l" rtl="0" eaLnBrk="1" latinLnBrk="0" hangingPunct="1">
        <a:spcBef>
          <a:spcPct val="20000"/>
        </a:spcBef>
        <a:buClrTx/>
        <a:buSzPct val="75000"/>
        <a:buFont typeface="Wingdings" panose="05000000000000000000" pitchFamily="2" charset="2"/>
        <a:buChar char="q"/>
        <a:defRPr kumimoji="0" sz="3600" kern="1200">
          <a:solidFill>
            <a:schemeClr val="tx1"/>
          </a:solidFill>
          <a:latin typeface="+mn-lt"/>
          <a:ea typeface="+mn-ea"/>
          <a:cs typeface="+mn-cs"/>
        </a:defRPr>
      </a:lvl1pPr>
      <a:lvl2pPr marL="548640" indent="-274320" algn="l" rtl="0" eaLnBrk="1" latinLnBrk="0" hangingPunct="1">
        <a:spcBef>
          <a:spcPct val="20000"/>
        </a:spcBef>
        <a:buClrTx/>
        <a:buSzPct val="75000"/>
        <a:buFont typeface="Wingdings" panose="05000000000000000000" pitchFamily="2" charset="2"/>
        <a:buChar char="q"/>
        <a:defRPr kumimoji="0" sz="3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panose="05000000000000000000" pitchFamily="2" charset="2"/>
        <a:buChar char="q"/>
        <a:defRPr kumimoji="0" sz="2000" kern="1200">
          <a:solidFill>
            <a:schemeClr val="tx1"/>
          </a:solidFill>
          <a:latin typeface="+mn-lt"/>
          <a:ea typeface="+mn-ea"/>
          <a:cs typeface="+mn-cs"/>
        </a:defRPr>
      </a:lvl3pPr>
      <a:lvl4pPr marL="1097280" indent="-228600" algn="l" rtl="0" eaLnBrk="1" latinLnBrk="0" hangingPunct="1">
        <a:spcBef>
          <a:spcPct val="20000"/>
        </a:spcBef>
        <a:buClrTx/>
        <a:buSzPct val="75000"/>
        <a:buFont typeface="Wingdings" panose="05000000000000000000" pitchFamily="2" charset="2"/>
        <a:buChar char="q"/>
        <a:defRPr kumimoji="0" sz="2000" kern="1200">
          <a:solidFill>
            <a:schemeClr val="tx2"/>
          </a:solidFill>
          <a:latin typeface="+mn-lt"/>
          <a:ea typeface="+mn-ea"/>
          <a:cs typeface="+mn-cs"/>
        </a:defRPr>
      </a:lvl4pPr>
      <a:lvl5pPr marL="1371600" indent="-228600" algn="l" rtl="0" eaLnBrk="1" latinLnBrk="0" hangingPunct="1">
        <a:spcBef>
          <a:spcPct val="20000"/>
        </a:spcBef>
        <a:buClrTx/>
        <a:buSzPct val="75000"/>
        <a:buFont typeface="Wingdings" panose="05000000000000000000" pitchFamily="2" charset="2"/>
        <a:buChar char="q"/>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6/15/2023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92041193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5546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ED5AA3E-B15C-4C6C-AAD9-3AFE18331A4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B681FC41-3279-4650-B628-CFB5B795E39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F48C9B7-E774-4A3B-AA01-49BEE32C9FE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84" charset="0"/>
                <a:ea typeface="+mn-ea"/>
              </a:defRPr>
            </a:lvl1pPr>
          </a:lstStyle>
          <a:p>
            <a:pPr>
              <a:defRPr/>
            </a:pPr>
            <a:endParaRPr lang="en-US"/>
          </a:p>
        </p:txBody>
      </p:sp>
      <p:sp>
        <p:nvSpPr>
          <p:cNvPr id="1029" name="Rectangle 5">
            <a:extLst>
              <a:ext uri="{FF2B5EF4-FFF2-40B4-BE49-F238E27FC236}">
                <a16:creationId xmlns:a16="http://schemas.microsoft.com/office/drawing/2014/main" id="{8AE5FA42-142E-40A7-87A4-E3D0B206F8D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pitchFamily="84" charset="0"/>
                <a:ea typeface="+mn-ea"/>
              </a:defRPr>
            </a:lvl1pPr>
          </a:lstStyle>
          <a:p>
            <a:pPr>
              <a:defRPr/>
            </a:pPr>
            <a:endParaRPr lang="en-US"/>
          </a:p>
        </p:txBody>
      </p:sp>
      <p:sp>
        <p:nvSpPr>
          <p:cNvPr id="1030" name="Rectangle 6">
            <a:extLst>
              <a:ext uri="{FF2B5EF4-FFF2-40B4-BE49-F238E27FC236}">
                <a16:creationId xmlns:a16="http://schemas.microsoft.com/office/drawing/2014/main" id="{D8692172-F7F7-4034-BB81-C1BA57E06A2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outerShdw blurRad="38100" dist="38100" dir="2700000" algn="tl">
                    <a:srgbClr val="C0C0C0"/>
                  </a:outerShdw>
                </a:effectLst>
                <a:latin typeface="Times" panose="02020603050405020304" pitchFamily="18" charset="0"/>
              </a:defRPr>
            </a:lvl1pPr>
          </a:lstStyle>
          <a:p>
            <a:fld id="{11CDD44C-8DD0-41B3-BECC-1C56552D1D03}" type="slidenum">
              <a:rPr lang="en-US" altLang="en-US"/>
              <a:pPr/>
              <a:t>‹#›</a:t>
            </a:fld>
            <a:endParaRPr lang="en-US" altLang="en-US"/>
          </a:p>
        </p:txBody>
      </p:sp>
    </p:spTree>
    <p:extLst>
      <p:ext uri="{BB962C8B-B14F-4D97-AF65-F5344CB8AC3E}">
        <p14:creationId xmlns:p14="http://schemas.microsoft.com/office/powerpoint/2010/main" val="227566295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84" charset="0"/>
        </a:defRPr>
      </a:lvl2pPr>
      <a:lvl3pPr algn="ctr" rtl="0" eaLnBrk="0" fontAlgn="base" hangingPunct="0">
        <a:spcBef>
          <a:spcPct val="0"/>
        </a:spcBef>
        <a:spcAft>
          <a:spcPct val="0"/>
        </a:spcAft>
        <a:defRPr sz="4400">
          <a:solidFill>
            <a:schemeClr val="tx2"/>
          </a:solidFill>
          <a:latin typeface="Times" pitchFamily="84" charset="0"/>
        </a:defRPr>
      </a:lvl3pPr>
      <a:lvl4pPr algn="ctr" rtl="0" eaLnBrk="0" fontAlgn="base" hangingPunct="0">
        <a:spcBef>
          <a:spcPct val="0"/>
        </a:spcBef>
        <a:spcAft>
          <a:spcPct val="0"/>
        </a:spcAft>
        <a:defRPr sz="4400">
          <a:solidFill>
            <a:schemeClr val="tx2"/>
          </a:solidFill>
          <a:latin typeface="Times" pitchFamily="84" charset="0"/>
        </a:defRPr>
      </a:lvl4pPr>
      <a:lvl5pPr algn="ctr" rtl="0" eaLnBrk="0" fontAlgn="base" hangingPunct="0">
        <a:spcBef>
          <a:spcPct val="0"/>
        </a:spcBef>
        <a:spcAft>
          <a:spcPct val="0"/>
        </a:spcAft>
        <a:defRPr sz="4400">
          <a:solidFill>
            <a:schemeClr val="tx2"/>
          </a:solidFill>
          <a:latin typeface="Times" pitchFamily="84" charset="0"/>
        </a:defRPr>
      </a:lvl5pPr>
      <a:lvl6pPr marL="457200" algn="ctr" rtl="0" eaLnBrk="1" fontAlgn="base" hangingPunct="1">
        <a:spcBef>
          <a:spcPct val="0"/>
        </a:spcBef>
        <a:spcAft>
          <a:spcPct val="0"/>
        </a:spcAft>
        <a:defRPr sz="4400">
          <a:solidFill>
            <a:schemeClr val="tx2"/>
          </a:solidFill>
          <a:latin typeface="Times" pitchFamily="84" charset="0"/>
        </a:defRPr>
      </a:lvl6pPr>
      <a:lvl7pPr marL="914400" algn="ctr" rtl="0" eaLnBrk="1" fontAlgn="base" hangingPunct="1">
        <a:spcBef>
          <a:spcPct val="0"/>
        </a:spcBef>
        <a:spcAft>
          <a:spcPct val="0"/>
        </a:spcAft>
        <a:defRPr sz="4400">
          <a:solidFill>
            <a:schemeClr val="tx2"/>
          </a:solidFill>
          <a:latin typeface="Times" pitchFamily="84" charset="0"/>
        </a:defRPr>
      </a:lvl7pPr>
      <a:lvl8pPr marL="1371600" algn="ctr" rtl="0" eaLnBrk="1" fontAlgn="base" hangingPunct="1">
        <a:spcBef>
          <a:spcPct val="0"/>
        </a:spcBef>
        <a:spcAft>
          <a:spcPct val="0"/>
        </a:spcAft>
        <a:defRPr sz="4400">
          <a:solidFill>
            <a:schemeClr val="tx2"/>
          </a:solidFill>
          <a:latin typeface="Times" pitchFamily="84" charset="0"/>
        </a:defRPr>
      </a:lvl8pPr>
      <a:lvl9pPr marL="1828800" algn="ctr" rtl="0" eaLnBrk="1" fontAlgn="base" hangingPunct="1">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D0C8C-21B5-4823-B32D-0011796F585B}" type="datetime1">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961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1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0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14.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184.xml"/><Relationship Id="rId7" Type="http://schemas.openxmlformats.org/officeDocument/2006/relationships/image" Target="../media/image48.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notesSlide" Target="../notesSlides/notesSlide13.xml"/><Relationship Id="rId9" Type="http://schemas.openxmlformats.org/officeDocument/2006/relationships/image" Target="../media/image50.png"/></Relationships>
</file>

<file path=ppt/slides/_rels/slide10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8.xml"/></Relationships>
</file>

<file path=ppt/slides/_rels/slide10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18.xml"/><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4.xml"/></Relationships>
</file>

<file path=ppt/slides/_rels/slide1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s://www.youtube.com/embed/y5vuoX09ryw?feature=oembed" TargetMode="External"/><Relationship Id="rId1" Type="http://schemas.openxmlformats.org/officeDocument/2006/relationships/slideLayout" Target="../slideLayouts/slideLayout160.xml"/></Relationships>
</file>

<file path=ppt/slides/_rels/slide1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59.xml"/><Relationship Id="rId4" Type="http://schemas.openxmlformats.org/officeDocument/2006/relationships/image" Target="../media/image63.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89.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0.png"/><Relationship Id="rId5" Type="http://schemas.openxmlformats.org/officeDocument/2006/relationships/image" Target="../media/image64.jpeg"/><Relationship Id="rId4" Type="http://schemas.openxmlformats.org/officeDocument/2006/relationships/notesSlide" Target="../notesSlides/notesSlide17.xml"/></Relationships>
</file>

<file path=ppt/slides/_rels/slide14.xml.rels><?xml version="1.0" encoding="UTF-8" standalone="yes"?>
<Relationships xmlns="http://schemas.openxmlformats.org/package/2006/relationships"><Relationship Id="rId2" Type="http://schemas.openxmlformats.org/officeDocument/2006/relationships/hyperlink" Target="https://ref.ly/logosres/hardsay?ref=Bible.Mk11.14" TargetMode="External"/><Relationship Id="rId1" Type="http://schemas.openxmlformats.org/officeDocument/2006/relationships/slideLayout" Target="../slideLayouts/slideLayout59.xml"/></Relationships>
</file>

<file path=ppt/slides/_rels/slide1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0.xml"/></Relationships>
</file>

<file path=ppt/slides/_rels/slide1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150.xml"/><Relationship Id="rId5" Type="http://schemas.openxmlformats.org/officeDocument/2006/relationships/image" Target="../media/image68.jpeg"/><Relationship Id="rId4" Type="http://schemas.openxmlformats.org/officeDocument/2006/relationships/image" Target="../media/image67.jpeg"/></Relationships>
</file>

<file path=ppt/slides/_rels/slide1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118.xml"/><Relationship Id="rId5" Type="http://schemas.openxmlformats.org/officeDocument/2006/relationships/image" Target="../media/image72.jpeg"/><Relationship Id="rId4" Type="http://schemas.openxmlformats.org/officeDocument/2006/relationships/image" Target="../media/image71.jpeg"/></Relationships>
</file>

<file path=ppt/slides/_rels/slide1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9.xml"/></Relationships>
</file>

<file path=ppt/slides/_rels/slide1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1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1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2" Type="http://schemas.openxmlformats.org/officeDocument/2006/relationships/hyperlink" Target="https://ref.ly/logosres/jesusfuture?ref=Page.p+62&amp;off=378&amp;ctx=f+the+Son+of+Man).1+~Jesus+didn%E2%80%99t+just+li" TargetMode="External"/><Relationship Id="rId1" Type="http://schemas.openxmlformats.org/officeDocument/2006/relationships/slideLayout" Target="../slideLayouts/slideLayout7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hyperlink" Target="https://ref.ly/logosres/jesusfuture?ref=Page.p+85&amp;off=21&amp;ctx=onclusion+of+Part+1%0a~We%E2%80%99ve+reached+the+en" TargetMode="External"/><Relationship Id="rId1" Type="http://schemas.openxmlformats.org/officeDocument/2006/relationships/slideLayout" Target="../slideLayouts/slideLayout7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1.xml.rels><?xml version="1.0" encoding="UTF-8" standalone="yes"?>
<Relationships xmlns="http://schemas.openxmlformats.org/package/2006/relationships"><Relationship Id="rId8" Type="http://schemas.openxmlformats.org/officeDocument/2006/relationships/hyperlink" Target="The%20New%20Jerusalem.docx" TargetMode="External"/><Relationship Id="rId3" Type="http://schemas.openxmlformats.org/officeDocument/2006/relationships/image" Target="../media/image66.jpe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175.xml"/><Relationship Id="rId6" Type="http://schemas.openxmlformats.org/officeDocument/2006/relationships/hyperlink" Target="Three%20Tabernacles.docx" TargetMode="External"/><Relationship Id="rId11" Type="http://schemas.openxmlformats.org/officeDocument/2006/relationships/image" Target="../media/image83.gif"/><Relationship Id="rId5" Type="http://schemas.openxmlformats.org/officeDocument/2006/relationships/image" Target="../media/image68.jpeg"/><Relationship Id="rId10" Type="http://schemas.openxmlformats.org/officeDocument/2006/relationships/hyperlink" Target="file:///C:\Users\David%20L\Documents\Disk%20A%20-%20%20My%20Own%20Power%20Points%20Slide%20Shows\The%20New%20Jerusalem.docx" TargetMode="External"/><Relationship Id="rId4" Type="http://schemas.openxmlformats.org/officeDocument/2006/relationships/image" Target="../media/image67.jpeg"/><Relationship Id="rId9" Type="http://schemas.openxmlformats.org/officeDocument/2006/relationships/audio" Target="../media/audio3.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hyperlink" Target="https://ref.ly/logosres/jesusfuture?ref=Page.p+34&amp;off=4794" TargetMode="Externa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hyperlink" Target="https://ref.ly/logosres/jesusfuture?ref=Page.p+34&amp;off=4794" TargetMode="Externa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01.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hyperlink" Target="https://ref.ly/logosres/jesusfuture?ref=Page.p+74&amp;off=485&amp;ctx=ll+not+pass+away.%E2%80%9D%0a%0a~There+are+several+re" TargetMode="Externa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hyperlink" Target="https://ref.ly/logosres/jesusfuture?ref=Page.p+75&amp;off=329&amp;ctx=m+of+God+is+near.%E2%80%9D%0a%0a~These+two+verbal+con" TargetMode="Externa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hyperlink" Target="https://ref.ly/logosres/jesusfuture?ref=Page.p+37&amp;off=2144" TargetMode="External"/><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hyperlink" Target="https://ref.ly/logosres/jesusfuture?ref=Page.p+42&amp;off=1300&amp;ctx=o+share+their+fate.%0a~Messianic+Pretenders" TargetMode="External"/><Relationship Id="rId1" Type="http://schemas.openxmlformats.org/officeDocument/2006/relationships/slideLayout" Target="../slideLayouts/slideLayout1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hyperlink" Target="https://ref.ly/logosres/jesusfuture?ref=Page.p+41&amp;off=1436&amp;ctx=+the+birth+pains.%E2%80%9D%0a%0a~Jesus+began+his+answ" TargetMode="External"/><Relationship Id="rId1" Type="http://schemas.openxmlformats.org/officeDocument/2006/relationships/slideLayout" Target="../slideLayouts/slideLayout7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2" Type="http://schemas.openxmlformats.org/officeDocument/2006/relationships/hyperlink" Target="https://ref.ly/logosres/jesusfuture?ref=Page.p+44&amp;off=1309&amp;ctx=%2c+Histories+5.13).%0a%0a~Second%2c+Jesus+warned" TargetMode="External"/><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2" Type="http://schemas.openxmlformats.org/officeDocument/2006/relationships/hyperlink" Target="https://biblia.com/bible/nasb95/Acts%2011.28" TargetMode="External"/><Relationship Id="rId1" Type="http://schemas.openxmlformats.org/officeDocument/2006/relationships/slideLayout" Target="../slideLayouts/slideLayout1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8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hyperlink" Target="https://biblehub.com/context/daniel/12-11.htm" TargetMode="External"/><Relationship Id="rId2" Type="http://schemas.openxmlformats.org/officeDocument/2006/relationships/hyperlink" Target="https://biblehub.com/commentaries/benson/daniel/12.htm"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hyperlink" Target="https://ref.ly/logosres/jesusfuture?ref=Page.p+55&amp;off=443&amp;ctx=+his+first+hearers.%0a~Jesus+adopted+this+w" TargetMode="External"/><Relationship Id="rId1" Type="http://schemas.openxmlformats.org/officeDocument/2006/relationships/slideLayout" Target="../slideLayouts/slideLayout7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9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18.xml"/><Relationship Id="rId6" Type="http://schemas.openxmlformats.org/officeDocument/2006/relationships/image" Target="../media/image40.jpeg"/><Relationship Id="rId5" Type="http://schemas.openxmlformats.org/officeDocument/2006/relationships/hyperlink" Target="file:///C:\Users\David%20L\Documents\Disk%20A%20-%20%20My%20Own%20Power%20Points%20Slide%20Shows\Josephus_Wars.pdf" TargetMode="External"/><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_rels/slide9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_rels/slide9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9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descr="Image">
            <a:extLst>
              <a:ext uri="{FF2B5EF4-FFF2-40B4-BE49-F238E27FC236}">
                <a16:creationId xmlns:a16="http://schemas.microsoft.com/office/drawing/2014/main" id="{A1CDDBC3-FAE1-4EAC-87E6-9B0ABD5EB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0" name="Is Matthew 24 Talking about…">
            <a:extLst>
              <a:ext uri="{FF2B5EF4-FFF2-40B4-BE49-F238E27FC236}">
                <a16:creationId xmlns:a16="http://schemas.microsoft.com/office/drawing/2014/main" id="{D6173749-C5B9-4E59-B779-4D8A1A894D4E}"/>
              </a:ext>
            </a:extLst>
          </p:cNvPr>
          <p:cNvSpPr txBox="1">
            <a:spLocks noGrp="1"/>
          </p:cNvSpPr>
          <p:nvPr>
            <p:ph type="title" idx="4294967295"/>
          </p:nvPr>
        </p:nvSpPr>
        <p:spPr>
          <a:xfrm>
            <a:off x="1668463" y="5268286"/>
            <a:ext cx="8877300" cy="1459539"/>
          </a:xfrm>
          <a:blipFill>
            <a:blip r:embed="rId3"/>
          </a:blipFill>
        </p:spPr>
        <p:txBody>
          <a:bodyPr/>
          <a:lstStyle/>
          <a:p>
            <a:pPr>
              <a:defRPr sz="4200">
                <a:solidFill>
                  <a:srgbClr val="FFFFFF"/>
                </a:solidFill>
                <a:effectLst>
                  <a:outerShdw blurRad="12700" dist="25400" dir="2700000" rotWithShape="0">
                    <a:srgbClr val="DDDDDD"/>
                  </a:outerShdw>
                </a:effectLst>
                <a:latin typeface="Andalus"/>
                <a:ea typeface="Andalus"/>
                <a:cs typeface="Andalus"/>
                <a:sym typeface="Andalus"/>
              </a:defRPr>
            </a:pPr>
            <a:r>
              <a:rPr sz="5400" b="1" dirty="0">
                <a:solidFill>
                  <a:srgbClr val="FFFFFF"/>
                </a:solidFill>
                <a:effectLst>
                  <a:outerShdw blurRad="12700" dist="25400" dir="2700000" rotWithShape="0">
                    <a:srgbClr val="DDDDDD"/>
                  </a:outerShdw>
                </a:effectLst>
                <a:latin typeface="Andalus"/>
                <a:ea typeface="Andalus"/>
                <a:cs typeface="Andalus"/>
                <a:sym typeface="Andalus"/>
              </a:rPr>
              <a:t>Matthew 24</a:t>
            </a:r>
            <a:r>
              <a:rPr lang="en-US" sz="5400" b="1" dirty="0">
                <a:solidFill>
                  <a:srgbClr val="FFFFFF"/>
                </a:solidFill>
                <a:effectLst>
                  <a:outerShdw blurRad="12700" dist="25400" dir="2700000" rotWithShape="0">
                    <a:srgbClr val="DDDDDD"/>
                  </a:outerShdw>
                </a:effectLst>
                <a:latin typeface="Andalus"/>
                <a:ea typeface="Andalus"/>
                <a:cs typeface="Andalus"/>
                <a:sym typeface="Andalus"/>
              </a:rPr>
              <a:t>: Jesus Returning  </a:t>
            </a:r>
            <a:r>
              <a:rPr lang="en-US" sz="6000" b="1" dirty="0">
                <a:solidFill>
                  <a:srgbClr val="FFFFFF"/>
                </a:solidFill>
                <a:effectLst>
                  <a:outerShdw blurRad="12700" dist="25400" dir="2700000" rotWithShape="0">
                    <a:srgbClr val="DDDDDD"/>
                  </a:outerShdw>
                </a:effectLst>
                <a:latin typeface="Andalus"/>
                <a:ea typeface="Andalus"/>
                <a:cs typeface="Andalus"/>
                <a:sym typeface="Andalus"/>
              </a:rPr>
              <a:t>in Judgement of Jerusalem</a:t>
            </a:r>
            <a:endParaRPr sz="6000" b="1" dirty="0">
              <a:solidFill>
                <a:srgbClr val="FFFFFF"/>
              </a:solidFill>
              <a:effectLst>
                <a:outerShdw blurRad="12700" dist="25400" dir="2700000" rotWithShape="0">
                  <a:srgbClr val="DDDDDD"/>
                </a:outerShdw>
              </a:effectLst>
              <a:latin typeface="Andalus"/>
              <a:ea typeface="Andalus"/>
              <a:cs typeface="Andalus"/>
              <a:sym typeface="Andalus"/>
            </a:endParaRPr>
          </a:p>
        </p:txBody>
      </p:sp>
      <p:sp>
        <p:nvSpPr>
          <p:cNvPr id="4" name="TextBox 3">
            <a:extLst>
              <a:ext uri="{FF2B5EF4-FFF2-40B4-BE49-F238E27FC236}">
                <a16:creationId xmlns:a16="http://schemas.microsoft.com/office/drawing/2014/main" id="{C1DBF203-203E-8384-30CD-B44024EAE9EF}"/>
              </a:ext>
            </a:extLst>
          </p:cNvPr>
          <p:cNvSpPr txBox="1"/>
          <p:nvPr/>
        </p:nvSpPr>
        <p:spPr>
          <a:xfrm>
            <a:off x="9068499" y="0"/>
            <a:ext cx="3123501" cy="369332"/>
          </a:xfrm>
          <a:prstGeom prst="rect">
            <a:avLst/>
          </a:prstGeom>
          <a:noFill/>
        </p:spPr>
        <p:txBody>
          <a:bodyPr wrap="square" rtlCol="0">
            <a:spAutoFit/>
          </a:bodyPr>
          <a:lstStyle/>
          <a:p>
            <a:r>
              <a:rPr lang="en-US" dirty="0">
                <a:solidFill>
                  <a:schemeClr val="accent2">
                    <a:lumMod val="60000"/>
                    <a:lumOff val="40000"/>
                  </a:schemeClr>
                </a:solidFill>
                <a:latin typeface="Colonna MT" panose="04020805060202030203" pitchFamily="82" charset="0"/>
              </a:rPr>
              <a:t>Compiled by David Lee Burris</a:t>
            </a:r>
          </a:p>
        </p:txBody>
      </p:sp>
    </p:spTree>
    <p:extLst>
      <p:ext uri="{BB962C8B-B14F-4D97-AF65-F5344CB8AC3E}">
        <p14:creationId xmlns:p14="http://schemas.microsoft.com/office/powerpoint/2010/main" val="31495337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randombar(horizont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Matthew 23:38    “Your House”</a:t>
            </a:r>
          </a:p>
        </p:txBody>
      </p:sp>
      <p:sp>
        <p:nvSpPr>
          <p:cNvPr id="3" name="Content Placeholder 2"/>
          <p:cNvSpPr>
            <a:spLocks noGrp="1"/>
          </p:cNvSpPr>
          <p:nvPr>
            <p:ph idx="1"/>
          </p:nvPr>
        </p:nvSpPr>
        <p:spPr/>
        <p:txBody>
          <a:bodyPr>
            <a:normAutofit/>
          </a:bodyPr>
          <a:lstStyle/>
          <a:p>
            <a:pPr marL="114300" indent="0">
              <a:buNone/>
            </a:pPr>
            <a:r>
              <a:rPr lang="en-US" sz="3200" dirty="0"/>
              <a:t>See! </a:t>
            </a:r>
            <a:r>
              <a:rPr lang="en-US" sz="3200" b="1" dirty="0"/>
              <a:t>Your house </a:t>
            </a:r>
            <a:r>
              <a:rPr lang="en-US" sz="3200" dirty="0"/>
              <a:t>is left to you desolate</a:t>
            </a:r>
          </a:p>
        </p:txBody>
      </p:sp>
    </p:spTree>
    <p:extLst>
      <p:ext uri="{BB962C8B-B14F-4D97-AF65-F5344CB8AC3E}">
        <p14:creationId xmlns:p14="http://schemas.microsoft.com/office/powerpoint/2010/main" val="32941002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4" name="Title 1"/>
          <p:cNvSpPr txBox="1">
            <a:spLocks noGrp="1"/>
          </p:cNvSpPr>
          <p:nvPr>
            <p:ph type="title"/>
          </p:nvPr>
        </p:nvSpPr>
        <p:spPr>
          <a:xfrm>
            <a:off x="1773382" y="302004"/>
            <a:ext cx="8670912" cy="696286"/>
          </a:xfrm>
          <a:prstGeom prst="rect">
            <a:avLst/>
          </a:prstGeom>
        </p:spPr>
        <p:txBody>
          <a:bodyPr>
            <a:normAutofit fontScale="90000"/>
          </a:bodyPr>
          <a:lstStyle>
            <a:lvl1pPr defTabSz="841247">
              <a:defRPr sz="4048">
                <a:solidFill>
                  <a:srgbClr val="6DE9DD"/>
                </a:solidFill>
                <a:effectLst>
                  <a:outerShdw blurRad="35052" dist="35052" dir="2700000" rotWithShape="0">
                    <a:srgbClr val="000000">
                      <a:alpha val="43137"/>
                    </a:srgbClr>
                  </a:outerShdw>
                </a:effectLst>
                <a:latin typeface="Andalus"/>
                <a:ea typeface="Andalus"/>
                <a:cs typeface="Andalus"/>
                <a:sym typeface="Andalus"/>
              </a:defRPr>
            </a:lvl1pPr>
          </a:lstStyle>
          <a:p>
            <a:r>
              <a:rPr lang="en-US" b="1" dirty="0"/>
              <a:t>The Jerusalem Defenders Think They Can Win</a:t>
            </a:r>
            <a:endParaRPr b="1" dirty="0"/>
          </a:p>
        </p:txBody>
      </p:sp>
      <p:sp>
        <p:nvSpPr>
          <p:cNvPr id="225" name="Content Placeholder 2"/>
          <p:cNvSpPr txBox="1">
            <a:spLocks noGrp="1"/>
          </p:cNvSpPr>
          <p:nvPr>
            <p:ph type="body" idx="1"/>
          </p:nvPr>
        </p:nvSpPr>
        <p:spPr>
          <a:xfrm>
            <a:off x="1646382" y="998290"/>
            <a:ext cx="8871527" cy="5676645"/>
          </a:xfrm>
          <a:prstGeom prst="rect">
            <a:avLst/>
          </a:prstGeom>
          <a:ln w="9525">
            <a:solidFill>
              <a:srgbClr val="000000"/>
            </a:solidFill>
            <a:miter lim="800000"/>
          </a:ln>
        </p:spPr>
        <p:txBody>
          <a:bodyPr/>
          <a:lstStyle/>
          <a:p>
            <a:pPr marL="0" indent="0" algn="just" defTabSz="868680">
              <a:spcBef>
                <a:spcPts val="3400"/>
              </a:spcBef>
              <a:buSzTx/>
              <a:buNone/>
              <a:defRPr sz="2660" b="1">
                <a:solidFill>
                  <a:srgbClr val="5EF768"/>
                </a:solidFill>
              </a:defRPr>
            </a:pPr>
            <a:r>
              <a:rPr dirty="0"/>
              <a:t>“It then happened that </a:t>
            </a:r>
            <a:r>
              <a:rPr dirty="0" err="1"/>
              <a:t>Cestius</a:t>
            </a:r>
            <a:r>
              <a:rPr dirty="0"/>
              <a:t> was not conscious either how the besieged despaired of success, nor how courageous the people were for him; and so he recalled his soldiers from the place, and by despairing of any expectation of taking it, without having received any disgrace, he retired from the city, without any reason in the world. But when the robbers perceived this unexpected retreat of his, they resumed their courage, and ran after the hinder parts of his army, and destroyed a considerable number of both their horsemen and footmen; and now </a:t>
            </a:r>
            <a:r>
              <a:rPr dirty="0" err="1"/>
              <a:t>Cestius</a:t>
            </a:r>
            <a:r>
              <a:rPr dirty="0"/>
              <a:t> lay all night at the camp which was at Scopus; and as he went off farther next day, he thereby invited the enemy to follow him, who still fell upon the hindmost, and destroyed them” Flavius Josephus, </a:t>
            </a:r>
            <a:r>
              <a:rPr i="1" dirty="0"/>
              <a:t>Wars</a:t>
            </a:r>
            <a:r>
              <a:rPr dirty="0"/>
              <a:t>, 2.19.7</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021698" name="Rectangle 2"/>
          <p:cNvSpPr>
            <a:spLocks noGrp="1" noChangeArrowheads="1"/>
          </p:cNvSpPr>
          <p:nvPr>
            <p:ph type="title"/>
          </p:nvPr>
        </p:nvSpPr>
        <p:spPr/>
        <p:txBody>
          <a:bodyPr/>
          <a:lstStyle/>
          <a:p>
            <a:endParaRPr lang="en-US"/>
          </a:p>
        </p:txBody>
      </p:sp>
      <p:sp>
        <p:nvSpPr>
          <p:cNvPr id="5021699" name="WordArt 3" descr="Paper bag"/>
          <p:cNvSpPr>
            <a:spLocks noChangeArrowheads="1" noChangeShapeType="1" noTextEdit="1"/>
          </p:cNvSpPr>
          <p:nvPr/>
        </p:nvSpPr>
        <p:spPr bwMode="auto">
          <a:xfrm>
            <a:off x="7543800" y="685801"/>
            <a:ext cx="25908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O Jerusalem</a:t>
            </a:r>
          </a:p>
        </p:txBody>
      </p:sp>
      <p:sp>
        <p:nvSpPr>
          <p:cNvPr id="5021700" name="WordArt 4"/>
          <p:cNvSpPr>
            <a:spLocks noChangeArrowheads="1" noChangeShapeType="1" noTextEdit="1"/>
          </p:cNvSpPr>
          <p:nvPr/>
        </p:nvSpPr>
        <p:spPr bwMode="auto">
          <a:xfrm>
            <a:off x="7467600" y="2209800"/>
            <a:ext cx="2743200" cy="685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luke 19: 43</a:t>
            </a:r>
          </a:p>
        </p:txBody>
      </p:sp>
      <p:sp>
        <p:nvSpPr>
          <p:cNvPr id="5021701" name="WordArt 5"/>
          <p:cNvSpPr>
            <a:spLocks noChangeArrowheads="1" noChangeShapeType="1" noTextEdit="1"/>
          </p:cNvSpPr>
          <p:nvPr/>
        </p:nvSpPr>
        <p:spPr bwMode="auto">
          <a:xfrm>
            <a:off x="7467600" y="1524000"/>
            <a:ext cx="2667000" cy="685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matt 24: 15</a:t>
            </a:r>
          </a:p>
        </p:txBody>
      </p:sp>
      <p:pic>
        <p:nvPicPr>
          <p:cNvPr id="2" name="Picture 6" descr="C:\Documents and Settings\Owner\My Documents\Educational Illustrations\c32.bmp">
            <a:extLst>
              <a:ext uri="{FF2B5EF4-FFF2-40B4-BE49-F238E27FC236}">
                <a16:creationId xmlns:a16="http://schemas.microsoft.com/office/drawing/2014/main" id="{92B7CE65-0A3D-F727-1366-827A809DE9DA}"/>
              </a:ext>
            </a:extLst>
          </p:cNvPr>
          <p:cNvPicPr>
            <a:picLocks noChangeAspect="1" noChangeArrowheads="1"/>
          </p:cNvPicPr>
          <p:nvPr/>
        </p:nvPicPr>
        <p:blipFill>
          <a:blip r:embed="rId6" cstate="print"/>
          <a:srcRect/>
          <a:stretch>
            <a:fillRect/>
          </a:stretch>
        </p:blipFill>
        <p:spPr bwMode="auto">
          <a:xfrm>
            <a:off x="0" y="-47625"/>
            <a:ext cx="12192000" cy="6953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21699"/>
                                        </p:tgtEl>
                                        <p:attrNameLst>
                                          <p:attrName>style.visibility</p:attrName>
                                        </p:attrNameLst>
                                      </p:cBhvr>
                                      <p:to>
                                        <p:strVal val="visible"/>
                                      </p:to>
                                    </p:set>
                                    <p:anim calcmode="lin" valueType="num">
                                      <p:cBhvr>
                                        <p:cTn id="7" dur="500" fill="hold"/>
                                        <p:tgtEl>
                                          <p:spTgt spid="5021699"/>
                                        </p:tgtEl>
                                        <p:attrNameLst>
                                          <p:attrName>ppt_w</p:attrName>
                                        </p:attrNameLst>
                                      </p:cBhvr>
                                      <p:tavLst>
                                        <p:tav tm="0">
                                          <p:val>
                                            <p:fltVal val="0"/>
                                          </p:val>
                                        </p:tav>
                                        <p:tav tm="100000">
                                          <p:val>
                                            <p:strVal val="#ppt_w"/>
                                          </p:val>
                                        </p:tav>
                                      </p:tavLst>
                                    </p:anim>
                                    <p:anim calcmode="lin" valueType="num">
                                      <p:cBhvr>
                                        <p:cTn id="8" dur="500" fill="hold"/>
                                        <p:tgtEl>
                                          <p:spTgt spid="5021699"/>
                                        </p:tgtEl>
                                        <p:attrNameLst>
                                          <p:attrName>ppt_h</p:attrName>
                                        </p:attrNameLst>
                                      </p:cBhvr>
                                      <p:tavLst>
                                        <p:tav tm="0">
                                          <p:val>
                                            <p:fltVal val="0"/>
                                          </p:val>
                                        </p:tav>
                                        <p:tav tm="100000">
                                          <p:val>
                                            <p:strVal val="#ppt_h"/>
                                          </p:val>
                                        </p:tav>
                                      </p:tavLst>
                                    </p:anim>
                                    <p:anim calcmode="lin" valueType="num">
                                      <p:cBhvr>
                                        <p:cTn id="9" dur="500" fill="hold"/>
                                        <p:tgtEl>
                                          <p:spTgt spid="5021699"/>
                                        </p:tgtEl>
                                        <p:attrNameLst>
                                          <p:attrName>ppt_x</p:attrName>
                                        </p:attrNameLst>
                                      </p:cBhvr>
                                      <p:tavLst>
                                        <p:tav tm="0">
                                          <p:val>
                                            <p:fltVal val="0.5"/>
                                          </p:val>
                                        </p:tav>
                                        <p:tav tm="100000">
                                          <p:val>
                                            <p:strVal val="#ppt_x"/>
                                          </p:val>
                                        </p:tav>
                                      </p:tavLst>
                                    </p:anim>
                                    <p:anim calcmode="lin" valueType="num">
                                      <p:cBhvr>
                                        <p:cTn id="10" dur="500" fill="hold"/>
                                        <p:tgtEl>
                                          <p:spTgt spid="502169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021701"/>
                                        </p:tgtEl>
                                        <p:attrNameLst>
                                          <p:attrName>style.visibility</p:attrName>
                                        </p:attrNameLst>
                                      </p:cBhvr>
                                      <p:to>
                                        <p:strVal val="visible"/>
                                      </p:to>
                                    </p:set>
                                    <p:anim calcmode="lin" valueType="num">
                                      <p:cBhvr additive="base">
                                        <p:cTn id="15" dur="500" fill="hold"/>
                                        <p:tgtEl>
                                          <p:spTgt spid="5021701"/>
                                        </p:tgtEl>
                                        <p:attrNameLst>
                                          <p:attrName>ppt_x</p:attrName>
                                        </p:attrNameLst>
                                      </p:cBhvr>
                                      <p:tavLst>
                                        <p:tav tm="0">
                                          <p:val>
                                            <p:strVal val="0-#ppt_w/2"/>
                                          </p:val>
                                        </p:tav>
                                        <p:tav tm="100000">
                                          <p:val>
                                            <p:strVal val="#ppt_x"/>
                                          </p:val>
                                        </p:tav>
                                      </p:tavLst>
                                    </p:anim>
                                    <p:anim calcmode="lin" valueType="num">
                                      <p:cBhvr additive="base">
                                        <p:cTn id="16" dur="500" fill="hold"/>
                                        <p:tgtEl>
                                          <p:spTgt spid="50217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021700"/>
                                        </p:tgtEl>
                                        <p:attrNameLst>
                                          <p:attrName>style.visibility</p:attrName>
                                        </p:attrNameLst>
                                      </p:cBhvr>
                                      <p:to>
                                        <p:strVal val="visible"/>
                                      </p:to>
                                    </p:set>
                                    <p:anim calcmode="lin" valueType="num">
                                      <p:cBhvr additive="base">
                                        <p:cTn id="21" dur="500" fill="hold"/>
                                        <p:tgtEl>
                                          <p:spTgt spid="5021700"/>
                                        </p:tgtEl>
                                        <p:attrNameLst>
                                          <p:attrName>ppt_x</p:attrName>
                                        </p:attrNameLst>
                                      </p:cBhvr>
                                      <p:tavLst>
                                        <p:tav tm="0">
                                          <p:val>
                                            <p:strVal val="0-#ppt_w/2"/>
                                          </p:val>
                                        </p:tav>
                                        <p:tav tm="100000">
                                          <p:val>
                                            <p:strVal val="#ppt_x"/>
                                          </p:val>
                                        </p:tav>
                                      </p:tavLst>
                                    </p:anim>
                                    <p:anim calcmode="lin" valueType="num">
                                      <p:cBhvr additive="base">
                                        <p:cTn id="22" dur="500" fill="hold"/>
                                        <p:tgtEl>
                                          <p:spTgt spid="502170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0" fill="hold"/>
                                        <p:tgtEl>
                                          <p:spTgt spid="2"/>
                                        </p:tgtEl>
                                        <p:attrNameLst>
                                          <p:attrName>ppt_w</p:attrName>
                                        </p:attrNameLst>
                                      </p:cBhvr>
                                      <p:tavLst>
                                        <p:tav tm="0" fmla="#ppt_w*sin(2.5*pi*$)">
                                          <p:val>
                                            <p:fltVal val="0"/>
                                          </p:val>
                                        </p:tav>
                                        <p:tav tm="100000">
                                          <p:val>
                                            <p:fltVal val="1"/>
                                          </p:val>
                                        </p:tav>
                                      </p:tavLst>
                                    </p:anim>
                                    <p:anim calcmode="lin" valueType="num">
                                      <p:cBhvr>
                                        <p:cTn id="2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699" grpId="0" animBg="1"/>
      <p:bldP spid="5021700" grpId="0" animBg="1"/>
      <p:bldP spid="502170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C71D-0962-AE9F-5944-0A343F339DC9}"/>
              </a:ext>
            </a:extLst>
          </p:cNvPr>
          <p:cNvSpPr>
            <a:spLocks noGrp="1"/>
          </p:cNvSpPr>
          <p:nvPr>
            <p:ph type="title"/>
          </p:nvPr>
        </p:nvSpPr>
        <p:spPr>
          <a:xfrm>
            <a:off x="772356" y="365125"/>
            <a:ext cx="10581443" cy="851116"/>
          </a:xfrm>
          <a:blipFill>
            <a:blip r:embed="rId2"/>
            <a:tile tx="0" ty="0" sx="100000" sy="100000" flip="none" algn="tl"/>
          </a:blipFill>
          <a:ln w="28575">
            <a:solidFill>
              <a:schemeClr val="tx1"/>
            </a:solidFill>
            <a:prstDash val="lgDashDot"/>
          </a:ln>
        </p:spPr>
        <p:txBody>
          <a:bodyPr>
            <a:noAutofit/>
          </a:bodyPr>
          <a:lstStyle/>
          <a:p>
            <a:r>
              <a:rPr lang="en-US" sz="5400" dirty="0">
                <a:solidFill>
                  <a:schemeClr val="accent1">
                    <a:lumMod val="75000"/>
                  </a:schemeClr>
                </a:solidFill>
                <a:effectLst>
                  <a:outerShdw blurRad="38100" dist="38100" dir="2700000" algn="tl">
                    <a:srgbClr val="000000">
                      <a:alpha val="43137"/>
                    </a:srgbClr>
                  </a:outerShdw>
                </a:effectLst>
                <a:latin typeface="Bernard MT Condensed" panose="02050806060905020404" pitchFamily="18" charset="0"/>
              </a:rPr>
              <a:t>Military History Quarterly Summer 2005</a:t>
            </a:r>
          </a:p>
        </p:txBody>
      </p:sp>
      <p:sp>
        <p:nvSpPr>
          <p:cNvPr id="3" name="Text Placeholder 2">
            <a:extLst>
              <a:ext uri="{FF2B5EF4-FFF2-40B4-BE49-F238E27FC236}">
                <a16:creationId xmlns:a16="http://schemas.microsoft.com/office/drawing/2014/main" id="{C3A27E72-5612-65FD-3F0F-FAB2C08C3329}"/>
              </a:ext>
            </a:extLst>
          </p:cNvPr>
          <p:cNvSpPr>
            <a:spLocks noGrp="1"/>
          </p:cNvSpPr>
          <p:nvPr>
            <p:ph type="body" idx="1"/>
          </p:nvPr>
        </p:nvSpPr>
        <p:spPr>
          <a:xfrm>
            <a:off x="1020932" y="1526959"/>
            <a:ext cx="10085033" cy="4838330"/>
          </a:xfrm>
          <a:solidFill>
            <a:schemeClr val="bg2">
              <a:lumMod val="20000"/>
              <a:lumOff val="80000"/>
            </a:schemeClr>
          </a:solidFill>
        </p:spPr>
        <p:txBody>
          <a:bodyPr>
            <a:normAutofit/>
          </a:bodyPr>
          <a:lstStyle/>
          <a:p>
            <a:endParaRPr lang="en-US" sz="800" b="1" dirty="0">
              <a:solidFill>
                <a:srgbClr val="002060"/>
              </a:solidFill>
              <a:latin typeface="Baskerville Old Face" panose="02020602080505020303" pitchFamily="18" charset="0"/>
            </a:endParaRPr>
          </a:p>
          <a:p>
            <a:r>
              <a:rPr lang="en-US" sz="3200" b="1" dirty="0">
                <a:solidFill>
                  <a:srgbClr val="002060"/>
                </a:solidFill>
                <a:latin typeface="Baskerville Old Face" panose="02020602080505020303" pitchFamily="18" charset="0"/>
              </a:rPr>
              <a:t>Roman Siege of Jerusalem.  </a:t>
            </a:r>
            <a:r>
              <a:rPr lang="en-US" sz="3200" dirty="0">
                <a:solidFill>
                  <a:srgbClr val="002060"/>
                </a:solidFill>
                <a:latin typeface="Baskerville Old Face" panose="02020602080505020303" pitchFamily="18" charset="0"/>
              </a:rPr>
              <a:t>“Josephus had striven mightily   to organize and drill his Galileans, yet at the approach of the Romans most his army deserted and fled to fortified places. This humiliation is significant because of it, as well as the unruliness of the Jews throughout the war and their fierce internal battles,  provides the context for Josephus’ one-dimensional evaluation of the Roman army. To Josephus - the army of the Roman Empire excelled because of its relentless,  realistic training and the exact obedience to   orders that the training inculcated.” </a:t>
            </a:r>
          </a:p>
        </p:txBody>
      </p:sp>
    </p:spTree>
    <p:extLst>
      <p:ext uri="{BB962C8B-B14F-4D97-AF65-F5344CB8AC3E}">
        <p14:creationId xmlns:p14="http://schemas.microsoft.com/office/powerpoint/2010/main" val="33418756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
                                            <p:txEl>
                                              <p:pRg st="1" end="1"/>
                                            </p:txEl>
                                          </p:spTgt>
                                        </p:tgtEl>
                                        <p:attrNameLst>
                                          <p:attrName>style.color</p:attrName>
                                        </p:attrNameLst>
                                      </p:cBhvr>
                                      <p:by>
                                        <p:hsl h="7200000" s="0" l="0"/>
                                      </p:by>
                                    </p:animClr>
                                    <p:animClr clrSpc="hsl" dir="cw">
                                      <p:cBhvr>
                                        <p:cTn id="7" dur="500" fill="hold"/>
                                        <p:tgtEl>
                                          <p:spTgt spid="3">
                                            <p:txEl>
                                              <p:pRg st="1" end="1"/>
                                            </p:txEl>
                                          </p:spTgt>
                                        </p:tgtEl>
                                        <p:attrNameLst>
                                          <p:attrName>fillcolor</p:attrName>
                                        </p:attrNameLst>
                                      </p:cBhvr>
                                      <p:by>
                                        <p:hsl h="7200000" s="0" l="0"/>
                                      </p:by>
                                    </p:animClr>
                                    <p:animClr clrSpc="hsl" dir="cw">
                                      <p:cBhvr>
                                        <p:cTn id="8" dur="500" fill="hold"/>
                                        <p:tgtEl>
                                          <p:spTgt spid="3">
                                            <p:txEl>
                                              <p:pRg st="1" end="1"/>
                                            </p:txEl>
                                          </p:spTgt>
                                        </p:tgtEl>
                                        <p:attrNameLst>
                                          <p:attrName>stroke.color</p:attrName>
                                        </p:attrNameLst>
                                      </p:cBhvr>
                                      <p:by>
                                        <p:hsl h="7200000" s="0" l="0"/>
                                      </p:by>
                                    </p:animClr>
                                    <p:set>
                                      <p:cBhvr>
                                        <p:cTn id="9"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C71D-0962-AE9F-5944-0A343F339DC9}"/>
              </a:ext>
            </a:extLst>
          </p:cNvPr>
          <p:cNvSpPr>
            <a:spLocks noGrp="1"/>
          </p:cNvSpPr>
          <p:nvPr>
            <p:ph type="title"/>
          </p:nvPr>
        </p:nvSpPr>
        <p:spPr>
          <a:xfrm>
            <a:off x="772356" y="365125"/>
            <a:ext cx="10581443" cy="851116"/>
          </a:xfrm>
          <a:blipFill>
            <a:blip r:embed="rId2"/>
            <a:tile tx="0" ty="0" sx="100000" sy="100000" flip="none" algn="tl"/>
          </a:blipFill>
          <a:ln w="28575">
            <a:solidFill>
              <a:schemeClr val="tx1"/>
            </a:solidFill>
            <a:prstDash val="lgDashDot"/>
          </a:ln>
        </p:spPr>
        <p:txBody>
          <a:bodyPr>
            <a:noAutofit/>
          </a:bodyPr>
          <a:lstStyle/>
          <a:p>
            <a:r>
              <a:rPr lang="en-US" sz="5400" dirty="0">
                <a:solidFill>
                  <a:schemeClr val="accent1">
                    <a:lumMod val="75000"/>
                  </a:schemeClr>
                </a:solidFill>
                <a:effectLst>
                  <a:outerShdw blurRad="38100" dist="38100" dir="2700000" algn="tl">
                    <a:srgbClr val="000000">
                      <a:alpha val="43137"/>
                    </a:srgbClr>
                  </a:outerShdw>
                </a:effectLst>
                <a:latin typeface="Bernard MT Condensed" panose="02050806060905020404" pitchFamily="18" charset="0"/>
              </a:rPr>
              <a:t>Military History Quarterly Summer 2005</a:t>
            </a:r>
          </a:p>
        </p:txBody>
      </p:sp>
      <p:sp>
        <p:nvSpPr>
          <p:cNvPr id="3" name="Text Placeholder 2">
            <a:extLst>
              <a:ext uri="{FF2B5EF4-FFF2-40B4-BE49-F238E27FC236}">
                <a16:creationId xmlns:a16="http://schemas.microsoft.com/office/drawing/2014/main" id="{C3A27E72-5612-65FD-3F0F-FAB2C08C3329}"/>
              </a:ext>
            </a:extLst>
          </p:cNvPr>
          <p:cNvSpPr>
            <a:spLocks noGrp="1"/>
          </p:cNvSpPr>
          <p:nvPr>
            <p:ph type="body" idx="1"/>
          </p:nvPr>
        </p:nvSpPr>
        <p:spPr>
          <a:xfrm>
            <a:off x="1020932" y="1526959"/>
            <a:ext cx="10085033" cy="4838330"/>
          </a:xfrm>
          <a:solidFill>
            <a:schemeClr val="bg2">
              <a:lumMod val="20000"/>
              <a:lumOff val="80000"/>
            </a:schemeClr>
          </a:solidFill>
        </p:spPr>
        <p:txBody>
          <a:bodyPr>
            <a:normAutofit/>
          </a:bodyPr>
          <a:lstStyle/>
          <a:p>
            <a:endParaRPr lang="en-US" sz="800" b="1" dirty="0">
              <a:solidFill>
                <a:srgbClr val="002060"/>
              </a:solidFill>
              <a:latin typeface="Baskerville Old Face" panose="02020602080505020303" pitchFamily="18" charset="0"/>
            </a:endParaRPr>
          </a:p>
          <a:p>
            <a:r>
              <a:rPr lang="en-US" sz="3200" b="1" dirty="0">
                <a:solidFill>
                  <a:srgbClr val="002060"/>
                </a:solidFill>
                <a:latin typeface="Baskerville Old Face" panose="02020602080505020303" pitchFamily="18" charset="0"/>
              </a:rPr>
              <a:t>Roman Siege of Jerusalem.  </a:t>
            </a:r>
            <a:r>
              <a:rPr lang="en-US" sz="3200" dirty="0">
                <a:solidFill>
                  <a:srgbClr val="002060"/>
                </a:solidFill>
                <a:latin typeface="Baskerville Old Face" panose="02020602080505020303" pitchFamily="18" charset="0"/>
              </a:rPr>
              <a:t>“The Romans exploited the variations in </a:t>
            </a:r>
            <a:r>
              <a:rPr lang="en-US" sz="3200" i="1" dirty="0" err="1">
                <a:solidFill>
                  <a:srgbClr val="002060"/>
                </a:solidFill>
                <a:latin typeface="Baskerville Old Face" panose="02020602080505020303" pitchFamily="18" charset="0"/>
              </a:rPr>
              <a:t>virtus</a:t>
            </a:r>
            <a:r>
              <a:rPr lang="en-US" sz="3200" i="1" dirty="0">
                <a:solidFill>
                  <a:srgbClr val="002060"/>
                </a:solidFill>
                <a:latin typeface="Baskerville Old Face" panose="02020602080505020303" pitchFamily="18" charset="0"/>
              </a:rPr>
              <a:t> </a:t>
            </a:r>
            <a:r>
              <a:rPr lang="en-US" sz="3200" dirty="0">
                <a:solidFill>
                  <a:srgbClr val="002060"/>
                </a:solidFill>
                <a:latin typeface="Baskerville Old Face" panose="02020602080505020303" pitchFamily="18" charset="0"/>
              </a:rPr>
              <a:t>or courage [among their foreign-born auxiliaries] and </a:t>
            </a:r>
            <a:r>
              <a:rPr lang="en-US" sz="3200" i="1" dirty="0" err="1">
                <a:solidFill>
                  <a:srgbClr val="002060"/>
                </a:solidFill>
                <a:latin typeface="Baskerville Old Face" panose="02020602080505020303" pitchFamily="18" charset="0"/>
              </a:rPr>
              <a:t>disciplina</a:t>
            </a:r>
            <a:r>
              <a:rPr lang="en-US" sz="3200" dirty="0">
                <a:solidFill>
                  <a:srgbClr val="002060"/>
                </a:solidFill>
                <a:latin typeface="Baskerville Old Face" panose="02020602080505020303" pitchFamily="18" charset="0"/>
              </a:rPr>
              <a:t> or discipline [among their citizen soldiers]. . . The Roman legions coming to be valued and used for their competitive </a:t>
            </a:r>
            <a:r>
              <a:rPr lang="en-US" sz="3200" i="1" dirty="0" err="1">
                <a:solidFill>
                  <a:srgbClr val="002060"/>
                </a:solidFill>
                <a:latin typeface="Baskerville Old Face" panose="02020602080505020303" pitchFamily="18" charset="0"/>
              </a:rPr>
              <a:t>disciplina</a:t>
            </a:r>
            <a:r>
              <a:rPr lang="en-US" sz="3200" dirty="0">
                <a:solidFill>
                  <a:srgbClr val="002060"/>
                </a:solidFill>
                <a:latin typeface="Baskerville Old Face" panose="02020602080505020303" pitchFamily="18" charset="0"/>
              </a:rPr>
              <a:t>, the auxiliaries valued for their competitive </a:t>
            </a:r>
            <a:r>
              <a:rPr lang="en-US" sz="3200" i="1" dirty="0" err="1">
                <a:solidFill>
                  <a:srgbClr val="002060"/>
                </a:solidFill>
                <a:latin typeface="Baskerville Old Face" panose="02020602080505020303" pitchFamily="18" charset="0"/>
              </a:rPr>
              <a:t>virtus</a:t>
            </a:r>
            <a:r>
              <a:rPr lang="en-US" sz="3200" i="1" dirty="0">
                <a:solidFill>
                  <a:srgbClr val="002060"/>
                </a:solidFill>
                <a:latin typeface="Baskerville Old Face" panose="02020602080505020303" pitchFamily="18" charset="0"/>
              </a:rPr>
              <a:t> </a:t>
            </a:r>
            <a:r>
              <a:rPr lang="en-US" sz="3200" dirty="0">
                <a:solidFill>
                  <a:srgbClr val="002060"/>
                </a:solidFill>
                <a:latin typeface="Baskerville Old Face" panose="02020602080505020303" pitchFamily="18" charset="0"/>
              </a:rPr>
              <a:t>. . .”</a:t>
            </a:r>
          </a:p>
          <a:p>
            <a:r>
              <a:rPr lang="en-US" sz="3200" b="1" dirty="0">
                <a:solidFill>
                  <a:srgbClr val="C00000"/>
                </a:solidFill>
                <a:latin typeface="Baskerville Old Face" panose="02020602080505020303" pitchFamily="18" charset="0"/>
              </a:rPr>
              <a:t>“Roman victory came from mixing civilized competition in duty, training, and restraint with savage courage, from joining the dark forest to the shining city.”</a:t>
            </a:r>
          </a:p>
        </p:txBody>
      </p:sp>
    </p:spTree>
    <p:extLst>
      <p:ext uri="{BB962C8B-B14F-4D97-AF65-F5344CB8AC3E}">
        <p14:creationId xmlns:p14="http://schemas.microsoft.com/office/powerpoint/2010/main" val="434041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anim calcmode="lin" valueType="num">
                                      <p:cBhvr>
                                        <p:cTn id="1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11458" name="Rectangle 2"/>
          <p:cNvSpPr>
            <a:spLocks noGrp="1" noChangeArrowheads="1"/>
          </p:cNvSpPr>
          <p:nvPr>
            <p:ph type="title"/>
          </p:nvPr>
        </p:nvSpPr>
        <p:spPr>
          <a:xfrm>
            <a:off x="1524000" y="457200"/>
            <a:ext cx="9144000" cy="609600"/>
          </a:xfrm>
        </p:spPr>
        <p:txBody>
          <a:bodyPr/>
          <a:lstStyle/>
          <a:p>
            <a:r>
              <a:rPr lang="en-US" b="1" u="sng">
                <a:solidFill>
                  <a:srgbClr val="FF6699"/>
                </a:solidFill>
                <a:effectLst>
                  <a:outerShdw blurRad="38100" dist="38100" dir="2700000" algn="tl">
                    <a:srgbClr val="C0C0C0"/>
                  </a:outerShdw>
                </a:effectLst>
              </a:rPr>
              <a:t>The Jews Rebel Against Rome</a:t>
            </a:r>
          </a:p>
        </p:txBody>
      </p:sp>
      <p:sp>
        <p:nvSpPr>
          <p:cNvPr id="5011459" name="Rectangle 3"/>
          <p:cNvSpPr>
            <a:spLocks noGrp="1" noChangeArrowheads="1"/>
          </p:cNvSpPr>
          <p:nvPr>
            <p:ph type="body" idx="1"/>
          </p:nvPr>
        </p:nvSpPr>
        <p:spPr>
          <a:xfrm>
            <a:off x="2286000" y="1371600"/>
            <a:ext cx="7772400" cy="5105400"/>
          </a:xfrm>
        </p:spPr>
        <p:txBody>
          <a:bodyPr/>
          <a:lstStyle/>
          <a:p>
            <a:pPr>
              <a:lnSpc>
                <a:spcPct val="90000"/>
              </a:lnSpc>
              <a:buFont typeface="Wingdings" pitchFamily="2" charset="2"/>
              <a:buChar char="q"/>
            </a:pPr>
            <a:r>
              <a:rPr lang="en-US" sz="2800" b="1">
                <a:solidFill>
                  <a:srgbClr val="DDDDDD"/>
                </a:solidFill>
                <a:effectLst>
                  <a:outerShdw blurRad="38100" dist="38100" dir="2700000" algn="tl">
                    <a:srgbClr val="C0C0C0"/>
                  </a:outerShdw>
                </a:effectLst>
              </a:rPr>
              <a:t> A respite in the fighting took place in the summer of 68 A.D. with the death of Emperor Nero.  When Vespasian returned to Rome as emperor a year later, he left the completion of the Judean war in the hands of his son Titus. </a:t>
            </a:r>
          </a:p>
          <a:p>
            <a:pPr>
              <a:lnSpc>
                <a:spcPct val="90000"/>
              </a:lnSpc>
              <a:buFont typeface="Wingdings" pitchFamily="2" charset="2"/>
              <a:buChar char="q"/>
            </a:pPr>
            <a:r>
              <a:rPr lang="en-US" sz="2800" b="1">
                <a:solidFill>
                  <a:srgbClr val="DDDDDD"/>
                </a:solidFill>
                <a:effectLst>
                  <a:outerShdw blurRad="38100" dist="38100" dir="2700000" algn="tl">
                    <a:srgbClr val="C0C0C0"/>
                  </a:outerShdw>
                </a:effectLst>
              </a:rPr>
              <a:t> On Passover of the year 70 A.D.,  Titus laid siege to Jerusalem,  confident that much of    his work was being accomplished through the internecine strife within the walls of the city.  By August of that year the Temple itself was taken and immediately destroyed.  Mopping  up operations continued for another 3 years,  until the fall of the last rebel outpost, Masada.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011458">
                                            <p:txEl>
                                              <p:pRg st="0" end="0"/>
                                            </p:txEl>
                                          </p:spTgt>
                                        </p:tgtEl>
                                        <p:attrNameLst>
                                          <p:attrName>style.visibility</p:attrName>
                                        </p:attrNameLst>
                                      </p:cBhvr>
                                      <p:to>
                                        <p:strVal val="visible"/>
                                      </p:to>
                                    </p:set>
                                    <p:anim calcmode="lin" valueType="num">
                                      <p:cBhvr additive="base">
                                        <p:cTn id="7" dur="300" fill="hold"/>
                                        <p:tgtEl>
                                          <p:spTgt spid="50114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0114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011459">
                                            <p:txEl>
                                              <p:pRg st="0" end="0"/>
                                            </p:txEl>
                                          </p:spTgt>
                                        </p:tgtEl>
                                        <p:attrNameLst>
                                          <p:attrName>style.visibility</p:attrName>
                                        </p:attrNameLst>
                                      </p:cBhvr>
                                      <p:to>
                                        <p:strVal val="visible"/>
                                      </p:to>
                                    </p:set>
                                    <p:animEffect transition="in" filter="dissolve">
                                      <p:cBhvr>
                                        <p:cTn id="13" dur="500"/>
                                        <p:tgtEl>
                                          <p:spTgt spid="50114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011459">
                                            <p:txEl>
                                              <p:pRg st="1" end="1"/>
                                            </p:txEl>
                                          </p:spTgt>
                                        </p:tgtEl>
                                        <p:attrNameLst>
                                          <p:attrName>style.visibility</p:attrName>
                                        </p:attrNameLst>
                                      </p:cBhvr>
                                      <p:to>
                                        <p:strVal val="visible"/>
                                      </p:to>
                                    </p:set>
                                    <p:animEffect transition="in" filter="dissolve">
                                      <p:cBhvr>
                                        <p:cTn id="18" dur="500"/>
                                        <p:tgtEl>
                                          <p:spTgt spid="50114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1458" grpId="0" build="p" autoUpdateAnimBg="0"/>
      <p:bldP spid="5011459"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 name="Title 1"/>
          <p:cNvSpPr txBox="1">
            <a:spLocks noGrp="1"/>
          </p:cNvSpPr>
          <p:nvPr>
            <p:ph type="title"/>
          </p:nvPr>
        </p:nvSpPr>
        <p:spPr>
          <a:xfrm>
            <a:off x="1704109" y="183069"/>
            <a:ext cx="7071023" cy="602025"/>
          </a:xfrm>
          <a:prstGeom prst="rect">
            <a:avLst/>
          </a:prstGeom>
        </p:spPr>
        <p:txBody>
          <a:bodyPr/>
          <a:lstStyle>
            <a:lvl1pPr defTabSz="768095">
              <a:defRPr sz="3275">
                <a:solidFill>
                  <a:srgbClr val="FFFF00"/>
                </a:solidFill>
                <a:effectLst>
                  <a:outerShdw blurRad="32004" dist="32004" dir="2700000" rotWithShape="0">
                    <a:srgbClr val="000000">
                      <a:alpha val="43137"/>
                    </a:srgbClr>
                  </a:outerShdw>
                </a:effectLst>
                <a:latin typeface="Andalus"/>
                <a:ea typeface="Andalus"/>
                <a:cs typeface="Andalus"/>
                <a:sym typeface="Andalus"/>
              </a:defRPr>
            </a:lvl1pPr>
          </a:lstStyle>
          <a:p>
            <a:r>
              <a:t>The Historical Fulfillment</a:t>
            </a:r>
          </a:p>
        </p:txBody>
      </p:sp>
      <p:sp>
        <p:nvSpPr>
          <p:cNvPr id="205" name="Content Placeholder 2"/>
          <p:cNvSpPr txBox="1">
            <a:spLocks noGrp="1"/>
          </p:cNvSpPr>
          <p:nvPr>
            <p:ph type="body" sz="quarter" idx="1"/>
          </p:nvPr>
        </p:nvSpPr>
        <p:spPr>
          <a:xfrm>
            <a:off x="1704110" y="785093"/>
            <a:ext cx="8229601" cy="847435"/>
          </a:xfrm>
          <a:prstGeom prst="rect">
            <a:avLst/>
          </a:prstGeom>
        </p:spPr>
        <p:txBody>
          <a:bodyPr/>
          <a:lstStyle>
            <a:lvl1pPr marL="219455" indent="-219455" defTabSz="877823">
              <a:spcBef>
                <a:spcPts val="3400"/>
              </a:spcBef>
              <a:defRPr sz="2688" b="1">
                <a:solidFill>
                  <a:srgbClr val="6DE9DD"/>
                </a:solidFill>
              </a:defRPr>
            </a:lvl1pPr>
          </a:lstStyle>
          <a:p>
            <a:r>
              <a:t>The abomination of desolation standing in the holy place (24:15)</a:t>
            </a:r>
          </a:p>
        </p:txBody>
      </p:sp>
      <p:sp>
        <p:nvSpPr>
          <p:cNvPr id="206" name="Content Placeholder 2"/>
          <p:cNvSpPr txBox="1"/>
          <p:nvPr/>
        </p:nvSpPr>
        <p:spPr>
          <a:xfrm>
            <a:off x="1604818" y="1606138"/>
            <a:ext cx="5500256" cy="451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lgn="ctr" hangingPunct="0">
              <a:lnSpc>
                <a:spcPct val="90000"/>
              </a:lnSpc>
              <a:spcBef>
                <a:spcPts val="1000"/>
              </a:spcBef>
              <a:buSzPct val="100000"/>
              <a:buFont typeface="Arial"/>
              <a:buChar char="•"/>
              <a:defRPr sz="2600" b="1">
                <a:solidFill>
                  <a:srgbClr val="FFFFFF"/>
                </a:solidFill>
              </a:defRPr>
            </a:pPr>
            <a:r>
              <a:rPr sz="2600" b="1" kern="0">
                <a:solidFill>
                  <a:srgbClr val="FFFFFF"/>
                </a:solidFill>
                <a:latin typeface="Calibri"/>
                <a:sym typeface="Calibri"/>
              </a:rPr>
              <a:t>The “abomination of desolation” predicted by Daniel was the Roman army that brought about desolation to Jerusalem (Lk. 21:20-21; see also Dan. 9:27; 11:31; 12:11)</a:t>
            </a:r>
          </a:p>
          <a:p>
            <a:pPr marL="228600" indent="-228600" algn="ctr" hangingPunct="0">
              <a:lnSpc>
                <a:spcPct val="90000"/>
              </a:lnSpc>
              <a:spcBef>
                <a:spcPts val="1000"/>
              </a:spcBef>
              <a:buSzPct val="100000"/>
              <a:buFont typeface="Arial"/>
              <a:buChar char="•"/>
              <a:defRPr sz="3000" b="1">
                <a:solidFill>
                  <a:srgbClr val="FFFFFF"/>
                </a:solidFill>
              </a:defRPr>
            </a:pPr>
            <a:r>
              <a:rPr sz="3000" b="1" kern="0">
                <a:solidFill>
                  <a:srgbClr val="FFFFFF"/>
                </a:solidFill>
                <a:latin typeface="Calibri"/>
                <a:sym typeface="Calibri"/>
              </a:rPr>
              <a:t>The Roman army, under General Titus, laid siege to Jerusalem, c. A.D. 68 to 70; Romans brought in the “abomination” of idolatrous worship with them (see 1 Kings 11:5; 2 Kings 23:13)</a:t>
            </a:r>
          </a:p>
        </p:txBody>
      </p:sp>
      <p:pic>
        <p:nvPicPr>
          <p:cNvPr id="207" name="Picture 4" descr="Picture 4"/>
          <p:cNvPicPr>
            <a:picLocks noChangeAspect="1"/>
          </p:cNvPicPr>
          <p:nvPr/>
        </p:nvPicPr>
        <p:blipFill>
          <a:blip r:embed="rId2"/>
          <a:stretch>
            <a:fillRect/>
          </a:stretch>
        </p:blipFill>
        <p:spPr>
          <a:xfrm>
            <a:off x="7023190" y="1387116"/>
            <a:ext cx="3563995" cy="445158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205">
                                            <p:bg/>
                                          </p:spTgt>
                                        </p:tgtEl>
                                        <p:attrNameLst>
                                          <p:attrName>style.visibility</p:attrName>
                                        </p:attrNameLst>
                                      </p:cBhvr>
                                      <p:to>
                                        <p:strVal val="visible"/>
                                      </p:to>
                                    </p:set>
                                    <p:anim calcmode="lin" valueType="num">
                                      <p:cBhvr>
                                        <p:cTn id="7" dur="500" fill="hold"/>
                                        <p:tgtEl>
                                          <p:spTgt spid="205">
                                            <p:bg/>
                                          </p:spTgt>
                                        </p:tgtEl>
                                        <p:attrNameLst>
                                          <p:attrName>ppt_x</p:attrName>
                                        </p:attrNameLst>
                                      </p:cBhvr>
                                      <p:tavLst>
                                        <p:tav tm="0">
                                          <p:val>
                                            <p:strVal val="#ppt_x"/>
                                          </p:val>
                                        </p:tav>
                                        <p:tav tm="100000">
                                          <p:val>
                                            <p:strVal val="#ppt_x"/>
                                          </p:val>
                                        </p:tav>
                                      </p:tavLst>
                                    </p:anim>
                                    <p:anim calcmode="lin" valueType="num">
                                      <p:cBhvr>
                                        <p:cTn id="8" dur="500" fill="hold"/>
                                        <p:tgtEl>
                                          <p:spTgt spid="20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p:tmAbs val="0"/>
                                  </p:iterate>
                                  <p:childTnLst>
                                    <p:set>
                                      <p:cBhvr>
                                        <p:cTn id="10" fill="hold"/>
                                        <p:tgtEl>
                                          <p:spTgt spid="205">
                                            <p:txEl>
                                              <p:pRg st="0" end="0"/>
                                            </p:txEl>
                                          </p:spTgt>
                                        </p:tgtEl>
                                        <p:attrNameLst>
                                          <p:attrName>style.visibility</p:attrName>
                                        </p:attrNameLst>
                                      </p:cBhvr>
                                      <p:to>
                                        <p:strVal val="visible"/>
                                      </p:to>
                                    </p:set>
                                    <p:anim calcmode="lin" valueType="num">
                                      <p:cBhvr>
                                        <p:cTn id="11" dur="500" fill="hold"/>
                                        <p:tgtEl>
                                          <p:spTgt spid="205">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206">
                                            <p:bg/>
                                          </p:spTgt>
                                        </p:tgtEl>
                                        <p:attrNameLst>
                                          <p:attrName>style.visibility</p:attrName>
                                        </p:attrNameLst>
                                      </p:cBhvr>
                                      <p:to>
                                        <p:strVal val="visible"/>
                                      </p:to>
                                    </p:set>
                                    <p:anim calcmode="lin" valueType="num">
                                      <p:cBhvr>
                                        <p:cTn id="17" dur="500" fill="hold"/>
                                        <p:tgtEl>
                                          <p:spTgt spid="206">
                                            <p:bg/>
                                          </p:spTgt>
                                        </p:tgtEl>
                                        <p:attrNameLst>
                                          <p:attrName>ppt_x</p:attrName>
                                        </p:attrNameLst>
                                      </p:cBhvr>
                                      <p:tavLst>
                                        <p:tav tm="0">
                                          <p:val>
                                            <p:strVal val="#ppt_x"/>
                                          </p:val>
                                        </p:tav>
                                        <p:tav tm="100000">
                                          <p:val>
                                            <p:strVal val="#ppt_x"/>
                                          </p:val>
                                        </p:tav>
                                      </p:tavLst>
                                    </p:anim>
                                    <p:anim calcmode="lin" valueType="num">
                                      <p:cBhvr>
                                        <p:cTn id="18" dur="500" fill="hold"/>
                                        <p:tgtEl>
                                          <p:spTgt spid="206">
                                            <p:bg/>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iterate>
                                    <p:tmAbs val="0"/>
                                  </p:iterate>
                                  <p:childTnLst>
                                    <p:set>
                                      <p:cBhvr>
                                        <p:cTn id="21" fill="hold"/>
                                        <p:tgtEl>
                                          <p:spTgt spid="206">
                                            <p:txEl>
                                              <p:pRg st="0" end="0"/>
                                            </p:txEl>
                                          </p:spTgt>
                                        </p:tgtEl>
                                        <p:attrNameLst>
                                          <p:attrName>style.visibility</p:attrName>
                                        </p:attrNameLst>
                                      </p:cBhvr>
                                      <p:to>
                                        <p:strVal val="visible"/>
                                      </p:to>
                                    </p:set>
                                    <p:anim calcmode="lin" valueType="num">
                                      <p:cBhvr>
                                        <p:cTn id="22" dur="500" fill="hold"/>
                                        <p:tgtEl>
                                          <p:spTgt spid="206">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206">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iterate>
                                    <p:tmAbs val="0"/>
                                  </p:iterate>
                                  <p:childTnLst>
                                    <p:set>
                                      <p:cBhvr>
                                        <p:cTn id="26" fill="hold"/>
                                        <p:tgtEl>
                                          <p:spTgt spid="206">
                                            <p:txEl>
                                              <p:pRg st="1" end="1"/>
                                            </p:txEl>
                                          </p:spTgt>
                                        </p:tgtEl>
                                        <p:attrNameLst>
                                          <p:attrName>style.visibility</p:attrName>
                                        </p:attrNameLst>
                                      </p:cBhvr>
                                      <p:to>
                                        <p:strVal val="visible"/>
                                      </p:to>
                                    </p:set>
                                    <p:anim calcmode="lin" valueType="num">
                                      <p:cBhvr>
                                        <p:cTn id="27" dur="500" fill="hold"/>
                                        <p:tgtEl>
                                          <p:spTgt spid="206">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20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build="p" animBg="1" advAuto="0"/>
      <p:bldP spid="206" grpId="0" build="p" bldLvl="5"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2209800" y="2286000"/>
            <a:ext cx="7772400" cy="1143000"/>
          </a:xfrm>
        </p:spPr>
        <p:txBody>
          <a:bodyPr/>
          <a:lstStyle/>
          <a:p>
            <a:pPr eaLnBrk="1" hangingPunct="1"/>
            <a:endParaRPr lang="en-US"/>
          </a:p>
        </p:txBody>
      </p:sp>
      <p:sp>
        <p:nvSpPr>
          <p:cNvPr id="2794499" name="Rectangle 1027"/>
          <p:cNvSpPr>
            <a:spLocks noGrp="1" noChangeArrowheads="1"/>
          </p:cNvSpPr>
          <p:nvPr>
            <p:ph type="subTitle" idx="1"/>
          </p:nvPr>
        </p:nvSpPr>
        <p:spPr>
          <a:xfrm>
            <a:off x="2743200" y="4495800"/>
            <a:ext cx="6705600" cy="457200"/>
          </a:xfrm>
        </p:spPr>
        <p:txBody>
          <a:bodyPr/>
          <a:lstStyle/>
          <a:p>
            <a:pPr eaLnBrk="1" hangingPunct="1">
              <a:defRPr/>
            </a:pPr>
            <a:r>
              <a:rPr lang="en-US" b="1">
                <a:solidFill>
                  <a:srgbClr val="990033"/>
                </a:solidFill>
                <a:effectLst>
                  <a:outerShdw blurRad="38100" dist="38100" dir="2700000" algn="tl">
                    <a:srgbClr val="C0C0C0"/>
                  </a:outerShdw>
                </a:effectLst>
              </a:rPr>
              <a:t>“The Abomination Of Desolation”</a:t>
            </a:r>
          </a:p>
        </p:txBody>
      </p:sp>
      <p:sp>
        <p:nvSpPr>
          <p:cNvPr id="2794500" name="Comment 1028"/>
          <p:cNvSpPr>
            <a:spLocks noChangeArrowheads="1"/>
          </p:cNvSpPr>
          <p:nvPr/>
        </p:nvSpPr>
        <p:spPr bwMode="auto">
          <a:xfrm>
            <a:off x="1539876" y="-685800"/>
            <a:ext cx="9128125" cy="6651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David Lee Burris:      DEFEATED PEOPLES LEADERS KISSED THE STANDARD!</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Christianity Not Fit As Association Assimilate Into Social Structure  </a:t>
            </a:r>
            <a:r>
              <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{orgeones – thiasoi – collegia –</a:t>
            </a:r>
            <a:r>
              <a:rPr kumimoji="0" lang="en-US" sz="1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a:t>
            </a:r>
            <a:r>
              <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sodales}</a:t>
            </a:r>
          </a:p>
        </p:txBody>
      </p:sp>
      <p:pic>
        <p:nvPicPr>
          <p:cNvPr id="2794502" name="Picture 1030" descr="C:\Documents and Settings\Owner\My Documents\Educational Illustrations\romanarmy_gallery_1.jpg"/>
          <p:cNvPicPr>
            <a:picLocks noChangeAspect="1" noChangeArrowheads="1"/>
          </p:cNvPicPr>
          <p:nvPr/>
        </p:nvPicPr>
        <p:blipFill>
          <a:blip r:embed="rId7" cstate="print"/>
          <a:srcRect/>
          <a:stretch>
            <a:fillRect/>
          </a:stretch>
        </p:blipFill>
        <p:spPr bwMode="auto">
          <a:xfrm>
            <a:off x="0" y="0"/>
            <a:ext cx="12192000" cy="6858000"/>
          </a:xfrm>
          <a:prstGeom prst="rect">
            <a:avLst/>
          </a:prstGeom>
          <a:noFill/>
          <a:ln w="9525">
            <a:noFill/>
            <a:miter lim="800000"/>
            <a:headEnd/>
            <a:tailEnd/>
          </a:ln>
        </p:spPr>
      </p:pic>
      <p:sp>
        <p:nvSpPr>
          <p:cNvPr id="2794503" name="WordArt 1031"/>
          <p:cNvSpPr>
            <a:spLocks noChangeArrowheads="1" noChangeShapeType="1" noTextEdit="1"/>
          </p:cNvSpPr>
          <p:nvPr/>
        </p:nvSpPr>
        <p:spPr bwMode="auto">
          <a:xfrm>
            <a:off x="5405439" y="3167064"/>
            <a:ext cx="1381125" cy="5238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dist="38100" dir="2700000" algn="tl" rotWithShape="0">
                    <a:srgbClr val="000000">
                      <a:alpha val="43137"/>
                    </a:srgbClr>
                  </a:outerShdw>
                </a:effectLst>
                <a:uLnTx/>
                <a:uFillTx/>
                <a:latin typeface="Times New Roman"/>
                <a:ea typeface="ＭＳ Ｐゴシック" pitchFamily="34" charset="-128"/>
                <a:cs typeface="Times New Roman"/>
              </a:rPr>
              <a:t>coinage</a:t>
            </a:r>
          </a:p>
        </p:txBody>
      </p:sp>
      <p:pic>
        <p:nvPicPr>
          <p:cNvPr id="2794504" name="Picture 1032" descr="C:\Documents and Settings\Owner\My Documents\Educational Illustrations\The_Crow_by_BlackMan23.jpg"/>
          <p:cNvPicPr>
            <a:picLocks noChangeAspect="1" noChangeArrowheads="1"/>
          </p:cNvPicPr>
          <p:nvPr/>
        </p:nvPicPr>
        <p:blipFill>
          <a:blip r:embed="rId8" cstate="print"/>
          <a:srcRect/>
          <a:stretch>
            <a:fillRect/>
          </a:stretch>
        </p:blipFill>
        <p:spPr bwMode="auto">
          <a:xfrm>
            <a:off x="-3" y="1"/>
            <a:ext cx="18629835" cy="6856413"/>
          </a:xfrm>
          <a:prstGeom prst="rect">
            <a:avLst/>
          </a:prstGeom>
          <a:noFill/>
          <a:ln w="9525">
            <a:noFill/>
            <a:miter lim="800000"/>
            <a:headEnd/>
            <a:tailEnd/>
          </a:ln>
        </p:spPr>
      </p:pic>
      <p:pic>
        <p:nvPicPr>
          <p:cNvPr id="2794506" name="Picture 103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5867400" y="6858000"/>
            <a:ext cx="304800" cy="304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94499">
                                            <p:txEl>
                                              <p:pRg st="0" end="0"/>
                                            </p:txEl>
                                          </p:spTgt>
                                        </p:tgtEl>
                                        <p:attrNameLst>
                                          <p:attrName>style.visibility</p:attrName>
                                        </p:attrNameLst>
                                      </p:cBhvr>
                                      <p:to>
                                        <p:strVal val="visible"/>
                                      </p:to>
                                    </p:set>
                                    <p:anim calcmode="lin" valueType="num">
                                      <p:cBhvr additive="base">
                                        <p:cTn id="7" dur="500" fill="hold"/>
                                        <p:tgtEl>
                                          <p:spTgt spid="27944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944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2794502"/>
                                        </p:tgtEl>
                                        <p:attrNameLst>
                                          <p:attrName>style.visibility</p:attrName>
                                        </p:attrNameLst>
                                      </p:cBhvr>
                                      <p:to>
                                        <p:strVal val="visible"/>
                                      </p:to>
                                    </p:set>
                                    <p:anim calcmode="lin" valueType="num">
                                      <p:cBhvr>
                                        <p:cTn id="13" dur="5000" fill="hold"/>
                                        <p:tgtEl>
                                          <p:spTgt spid="2794502"/>
                                        </p:tgtEl>
                                        <p:attrNameLst>
                                          <p:attrName>ppt_w</p:attrName>
                                        </p:attrNameLst>
                                      </p:cBhvr>
                                      <p:tavLst>
                                        <p:tav tm="0" fmla="#ppt_w*sin(2.5*pi*$)">
                                          <p:val>
                                            <p:fltVal val="0"/>
                                          </p:val>
                                        </p:tav>
                                        <p:tav tm="100000">
                                          <p:val>
                                            <p:fltVal val="1"/>
                                          </p:val>
                                        </p:tav>
                                      </p:tavLst>
                                    </p:anim>
                                    <p:anim calcmode="lin" valueType="num">
                                      <p:cBhvr>
                                        <p:cTn id="14" dur="5000" fill="hold"/>
                                        <p:tgtEl>
                                          <p:spTgt spid="279450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2794503"/>
                                        </p:tgtEl>
                                        <p:attrNameLst>
                                          <p:attrName>style.visibility</p:attrName>
                                        </p:attrNameLst>
                                      </p:cBhvr>
                                      <p:to>
                                        <p:strVal val="visible"/>
                                      </p:to>
                                    </p:set>
                                    <p:anim calcmode="lin" valueType="num">
                                      <p:cBhvr>
                                        <p:cTn id="19" dur="500" fill="hold"/>
                                        <p:tgtEl>
                                          <p:spTgt spid="2794503"/>
                                        </p:tgtEl>
                                        <p:attrNameLst>
                                          <p:attrName>ppt_w</p:attrName>
                                        </p:attrNameLst>
                                      </p:cBhvr>
                                      <p:tavLst>
                                        <p:tav tm="0">
                                          <p:val>
                                            <p:strVal val="4/3*#ppt_w"/>
                                          </p:val>
                                        </p:tav>
                                        <p:tav tm="100000">
                                          <p:val>
                                            <p:strVal val="#ppt_w"/>
                                          </p:val>
                                        </p:tav>
                                      </p:tavLst>
                                    </p:anim>
                                    <p:anim calcmode="lin" valueType="num">
                                      <p:cBhvr>
                                        <p:cTn id="20" dur="500" fill="hold"/>
                                        <p:tgtEl>
                                          <p:spTgt spid="2794503"/>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794504"/>
                                        </p:tgtEl>
                                        <p:attrNameLst>
                                          <p:attrName>style.visibility</p:attrName>
                                        </p:attrNameLst>
                                      </p:cBhvr>
                                      <p:to>
                                        <p:strVal val="visible"/>
                                      </p:to>
                                    </p:set>
                                    <p:animEffect transition="in" filter="dissolve">
                                      <p:cBhvr>
                                        <p:cTn id="25" dur="500"/>
                                        <p:tgtEl>
                                          <p:spTgt spid="2794504"/>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5595" fill="hold"/>
                                        <p:tgtEl>
                                          <p:spTgt spid="27945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2794506"/>
                </p:tgtEl>
              </p:cMediaNode>
            </p:audio>
          </p:childTnLst>
        </p:cTn>
      </p:par>
    </p:tnLst>
    <p:bldLst>
      <p:bldP spid="2794499" grpId="0" build="p" autoUpdateAnimBg="0"/>
      <p:bldP spid="279450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orpio-weapon.jpg"/>
          <p:cNvPicPr>
            <a:picLocks noChangeAspect="1"/>
          </p:cNvPicPr>
          <p:nvPr/>
        </p:nvPicPr>
        <p:blipFill>
          <a:blip r:embed="rId2" cstate="print"/>
          <a:stretch>
            <a:fillRect/>
          </a:stretch>
        </p:blipFill>
        <p:spPr>
          <a:xfrm>
            <a:off x="1" y="0"/>
            <a:ext cx="12192000" cy="6858000"/>
          </a:xfrm>
          <a:prstGeom prst="rect">
            <a:avLst/>
          </a:prstGeom>
        </p:spPr>
      </p:pic>
      <p:pic>
        <p:nvPicPr>
          <p:cNvPr id="4" name="Picture 3" descr="battering-ram-weapon.jpg">
            <a:extLst>
              <a:ext uri="{FF2B5EF4-FFF2-40B4-BE49-F238E27FC236}">
                <a16:creationId xmlns:a16="http://schemas.microsoft.com/office/drawing/2014/main" id="{80D92B02-54C1-6B46-1E8C-70F836BA02C3}"/>
              </a:ext>
            </a:extLst>
          </p:cNvPr>
          <p:cNvPicPr>
            <a:picLocks noChangeAspect="1"/>
          </p:cNvPicPr>
          <p:nvPr/>
        </p:nvPicPr>
        <p:blipFill>
          <a:blip r:embed="rId3" cstate="print"/>
          <a:stretch>
            <a:fillRect/>
          </a:stretch>
        </p:blipFill>
        <p:spPr>
          <a:xfrm>
            <a:off x="-1" y="0"/>
            <a:ext cx="1219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609601"/>
            <a:ext cx="7543800" cy="1069975"/>
          </a:xfrm>
        </p:spPr>
        <p:txBody>
          <a:bodyPr/>
          <a:lstStyle/>
          <a:p>
            <a:pPr algn="ctr"/>
            <a:r>
              <a:rPr lang="en-US" dirty="0"/>
              <a:t>The Fall of Jerusalem</a:t>
            </a:r>
          </a:p>
        </p:txBody>
      </p:sp>
      <p:sp>
        <p:nvSpPr>
          <p:cNvPr id="3" name="Subtitle 2"/>
          <p:cNvSpPr>
            <a:spLocks noGrp="1"/>
          </p:cNvSpPr>
          <p:nvPr>
            <p:ph type="subTitle" idx="1"/>
          </p:nvPr>
        </p:nvSpPr>
        <p:spPr>
          <a:xfrm>
            <a:off x="2438400" y="1828800"/>
            <a:ext cx="6400800" cy="685800"/>
          </a:xfrm>
        </p:spPr>
        <p:txBody>
          <a:bodyPr>
            <a:normAutofit/>
          </a:bodyPr>
          <a:lstStyle/>
          <a:p>
            <a:pPr algn="ctr"/>
            <a:r>
              <a:rPr lang="en-US" sz="3200" dirty="0"/>
              <a:t>AD 66- 70</a:t>
            </a:r>
          </a:p>
        </p:txBody>
      </p:sp>
      <p:pic>
        <p:nvPicPr>
          <p:cNvPr id="4" name="Picture 3" descr="Image result for destruction of jerusalem 70 ad"/>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14600"/>
            <a:ext cx="7010400" cy="3810000"/>
          </a:xfrm>
          <a:prstGeom prst="rect">
            <a:avLst/>
          </a:prstGeom>
          <a:noFill/>
          <a:ln>
            <a:noFill/>
          </a:ln>
        </p:spPr>
      </p:pic>
    </p:spTree>
    <p:extLst>
      <p:ext uri="{BB962C8B-B14F-4D97-AF65-F5344CB8AC3E}">
        <p14:creationId xmlns:p14="http://schemas.microsoft.com/office/powerpoint/2010/main" val="11938717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74306" name="Rectangle 2"/>
          <p:cNvSpPr>
            <a:spLocks noGrp="1" noChangeArrowheads="1"/>
          </p:cNvSpPr>
          <p:nvPr>
            <p:ph type="title"/>
          </p:nvPr>
        </p:nvSpPr>
        <p:spPr/>
        <p:txBody>
          <a:bodyPr/>
          <a:lstStyle/>
          <a:p>
            <a:endParaRPr lang="en-US"/>
          </a:p>
        </p:txBody>
      </p:sp>
      <p:pic>
        <p:nvPicPr>
          <p:cNvPr id="5474307" name="Picture 3" descr="C:\Documents and Settings\Owner\My Documents\Educational Illustrations\Josephus.jpg"/>
          <p:cNvPicPr>
            <a:picLocks noChangeAspect="1" noChangeArrowheads="1"/>
          </p:cNvPicPr>
          <p:nvPr/>
        </p:nvPicPr>
        <p:blipFill>
          <a:blip r:embed="rId4" cstate="print"/>
          <a:srcRect/>
          <a:stretch>
            <a:fillRect/>
          </a:stretch>
        </p:blipFill>
        <p:spPr bwMode="auto">
          <a:xfrm>
            <a:off x="0" y="1"/>
            <a:ext cx="2464067" cy="6856413"/>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5474307"/>
                                        </p:tgtEl>
                                        <p:attrNameLst>
                                          <p:attrName>style.visibility</p:attrName>
                                        </p:attrNameLst>
                                      </p:cBhvr>
                                      <p:to>
                                        <p:strVal val="visible"/>
                                      </p:to>
                                    </p:set>
                                    <p:anim calcmode="lin" valueType="num">
                                      <p:cBhvr>
                                        <p:cTn id="7" dur="500" fill="hold"/>
                                        <p:tgtEl>
                                          <p:spTgt spid="5474307"/>
                                        </p:tgtEl>
                                        <p:attrNameLst>
                                          <p:attrName>ppt_w</p:attrName>
                                        </p:attrNameLst>
                                      </p:cBhvr>
                                      <p:tavLst>
                                        <p:tav tm="0">
                                          <p:val>
                                            <p:fltVal val="0"/>
                                          </p:val>
                                        </p:tav>
                                        <p:tav tm="100000">
                                          <p:val>
                                            <p:strVal val="#ppt_w"/>
                                          </p:val>
                                        </p:tav>
                                      </p:tavLst>
                                    </p:anim>
                                    <p:anim calcmode="lin" valueType="num">
                                      <p:cBhvr>
                                        <p:cTn id="8" dur="500" fill="hold"/>
                                        <p:tgtEl>
                                          <p:spTgt spid="5474307"/>
                                        </p:tgtEl>
                                        <p:attrNameLst>
                                          <p:attrName>ppt_h</p:attrName>
                                        </p:attrNameLst>
                                      </p:cBhvr>
                                      <p:tavLst>
                                        <p:tav tm="0">
                                          <p:val>
                                            <p:fltVal val="0"/>
                                          </p:val>
                                        </p:tav>
                                        <p:tav tm="100000">
                                          <p:val>
                                            <p:strVal val="#ppt_h"/>
                                          </p:val>
                                        </p:tav>
                                      </p:tavLst>
                                    </p:anim>
                                    <p:anim calcmode="lin" valueType="num">
                                      <p:cBhvr>
                                        <p:cTn id="9" dur="500" fill="hold"/>
                                        <p:tgtEl>
                                          <p:spTgt spid="5474307"/>
                                        </p:tgtEl>
                                        <p:attrNameLst>
                                          <p:attrName>ppt_x</p:attrName>
                                        </p:attrNameLst>
                                      </p:cBhvr>
                                      <p:tavLst>
                                        <p:tav tm="0">
                                          <p:val>
                                            <p:fltVal val="0.5"/>
                                          </p:val>
                                        </p:tav>
                                        <p:tav tm="100000">
                                          <p:val>
                                            <p:strVal val="#ppt_x"/>
                                          </p:val>
                                        </p:tav>
                                      </p:tavLst>
                                    </p:anim>
                                    <p:anim calcmode="lin" valueType="num">
                                      <p:cBhvr>
                                        <p:cTn id="10" dur="500" fill="hold"/>
                                        <p:tgtEl>
                                          <p:spTgt spid="54743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620000" cy="1143000"/>
          </a:xfrm>
        </p:spPr>
        <p:txBody>
          <a:bodyPr/>
          <a:lstStyle/>
          <a:p>
            <a:r>
              <a:rPr lang="en-US" dirty="0"/>
              <a:t>A comparison</a:t>
            </a:r>
          </a:p>
        </p:txBody>
      </p:sp>
      <p:sp>
        <p:nvSpPr>
          <p:cNvPr id="3" name="Content Placeholder 2"/>
          <p:cNvSpPr>
            <a:spLocks noGrp="1"/>
          </p:cNvSpPr>
          <p:nvPr>
            <p:ph idx="1"/>
          </p:nvPr>
        </p:nvSpPr>
        <p:spPr>
          <a:xfrm>
            <a:off x="1981200" y="1295400"/>
            <a:ext cx="3733800" cy="4038600"/>
          </a:xfrm>
          <a:solidFill>
            <a:schemeClr val="bg2"/>
          </a:solidFill>
        </p:spPr>
        <p:txBody>
          <a:bodyPr>
            <a:normAutofit/>
          </a:bodyPr>
          <a:lstStyle/>
          <a:p>
            <a:pPr marL="114300" indent="0">
              <a:buNone/>
            </a:pPr>
            <a:r>
              <a:rPr lang="en-US" sz="3000" dirty="0"/>
              <a:t>(Matthew 21:13)</a:t>
            </a:r>
          </a:p>
          <a:p>
            <a:pPr marL="114300" indent="0">
              <a:buNone/>
            </a:pPr>
            <a:r>
              <a:rPr lang="en-US" sz="3000" dirty="0"/>
              <a:t>And He said to them, “It is written, ‘</a:t>
            </a:r>
            <a:r>
              <a:rPr lang="en-US" sz="3000" b="1" dirty="0"/>
              <a:t>My</a:t>
            </a:r>
            <a:r>
              <a:rPr lang="en-US" sz="3000" dirty="0"/>
              <a:t> house shall be called a house of prayer,’</a:t>
            </a:r>
            <a:r>
              <a:rPr lang="en-US" sz="3000" baseline="30000" dirty="0"/>
              <a:t> </a:t>
            </a:r>
            <a:r>
              <a:rPr lang="en-US" sz="3000" dirty="0"/>
              <a:t>but you have made it a ‘den of thieves.’”</a:t>
            </a:r>
          </a:p>
        </p:txBody>
      </p:sp>
      <p:sp>
        <p:nvSpPr>
          <p:cNvPr id="4" name="Content Placeholder 2"/>
          <p:cNvSpPr txBox="1">
            <a:spLocks/>
          </p:cNvSpPr>
          <p:nvPr/>
        </p:nvSpPr>
        <p:spPr>
          <a:xfrm>
            <a:off x="6019800" y="1295400"/>
            <a:ext cx="3733800" cy="4038600"/>
          </a:xfrm>
          <a:prstGeom prst="rect">
            <a:avLst/>
          </a:prstGeom>
          <a:solidFill>
            <a:schemeClr val="accent2"/>
          </a:solidFill>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(Matthew 23:38)</a:t>
            </a:r>
          </a:p>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See! </a:t>
            </a:r>
            <a:r>
              <a:rPr kumimoji="0" lang="en-US" sz="3000" b="1" i="0" u="none" strike="noStrike" kern="1200" cap="none" spc="0" normalizeH="0" baseline="0" noProof="0" dirty="0">
                <a:ln>
                  <a:noFill/>
                </a:ln>
                <a:solidFill>
                  <a:srgbClr val="2F2B20"/>
                </a:solidFill>
                <a:effectLst/>
                <a:uLnTx/>
                <a:uFillTx/>
                <a:latin typeface="Calibri"/>
                <a:ea typeface="+mn-ea"/>
                <a:cs typeface="+mn-cs"/>
              </a:rPr>
              <a:t>Your</a:t>
            </a:r>
            <a:r>
              <a:rPr kumimoji="0" lang="en-US" sz="3000" b="0" i="0" u="none" strike="noStrike" kern="1200" cap="none" spc="0" normalizeH="0" baseline="0" noProof="0" dirty="0">
                <a:ln>
                  <a:noFill/>
                </a:ln>
                <a:solidFill>
                  <a:srgbClr val="2F2B20"/>
                </a:solidFill>
                <a:effectLst/>
                <a:uLnTx/>
                <a:uFillTx/>
                <a:latin typeface="Calibri"/>
                <a:ea typeface="+mn-ea"/>
                <a:cs typeface="+mn-cs"/>
              </a:rPr>
              <a:t> house is left to you desolate; </a:t>
            </a:r>
            <a:r>
              <a:rPr kumimoji="0" lang="en-US" sz="3000" b="0" i="0" u="none" strike="noStrike" kern="1200" cap="none" spc="0" normalizeH="0" baseline="30000" noProof="0" dirty="0">
                <a:ln>
                  <a:noFill/>
                </a:ln>
                <a:solidFill>
                  <a:srgbClr val="2F2B20"/>
                </a:solidFill>
                <a:effectLst/>
                <a:uLnTx/>
                <a:uFillTx/>
                <a:latin typeface="Calibri"/>
                <a:ea typeface="+mn-ea"/>
                <a:cs typeface="+mn-cs"/>
              </a:rPr>
              <a:t>39 </a:t>
            </a:r>
            <a:r>
              <a:rPr kumimoji="0" lang="en-US" sz="3000" b="0" i="0" u="none" strike="noStrike" kern="1200" cap="none" spc="0" normalizeH="0" baseline="0" noProof="0" dirty="0">
                <a:ln>
                  <a:noFill/>
                </a:ln>
                <a:solidFill>
                  <a:srgbClr val="2F2B20"/>
                </a:solidFill>
                <a:effectLst/>
                <a:uLnTx/>
                <a:uFillTx/>
                <a:latin typeface="Calibri"/>
                <a:ea typeface="+mn-ea"/>
                <a:cs typeface="+mn-cs"/>
              </a:rPr>
              <a:t>for I say to you, you shall see Me no more till you say, ‘Blessed </a:t>
            </a:r>
            <a:r>
              <a:rPr kumimoji="0" lang="en-US" sz="3000" b="0" i="1" u="none" strike="noStrike" kern="1200" cap="none" spc="0" normalizeH="0" baseline="0" noProof="0" dirty="0">
                <a:ln>
                  <a:noFill/>
                </a:ln>
                <a:solidFill>
                  <a:srgbClr val="2F2B20"/>
                </a:solidFill>
                <a:effectLst/>
                <a:uLnTx/>
                <a:uFillTx/>
                <a:latin typeface="Calibri"/>
                <a:ea typeface="+mn-ea"/>
                <a:cs typeface="+mn-cs"/>
              </a:rPr>
              <a:t>is</a:t>
            </a:r>
            <a:r>
              <a:rPr kumimoji="0" lang="en-US" sz="3000" b="0" i="0" u="none" strike="noStrike" kern="1200" cap="none" spc="0" normalizeH="0" baseline="0" noProof="0" dirty="0">
                <a:ln>
                  <a:noFill/>
                </a:ln>
                <a:solidFill>
                  <a:srgbClr val="2F2B20"/>
                </a:solidFill>
                <a:effectLst/>
                <a:uLnTx/>
                <a:uFillTx/>
                <a:latin typeface="Calibri"/>
                <a:ea typeface="+mn-ea"/>
                <a:cs typeface="+mn-cs"/>
              </a:rPr>
              <a:t> He who comes in the name of the </a:t>
            </a:r>
            <a:r>
              <a:rPr kumimoji="0" lang="en-US" sz="3000" b="0" i="0" u="none" strike="noStrike" kern="1200" cap="small" spc="0" normalizeH="0" baseline="0" noProof="0" dirty="0">
                <a:ln>
                  <a:noFill/>
                </a:ln>
                <a:solidFill>
                  <a:srgbClr val="2F2B20"/>
                </a:solidFill>
                <a:effectLst/>
                <a:uLnTx/>
                <a:uFillTx/>
                <a:latin typeface="Calibri"/>
                <a:ea typeface="+mn-ea"/>
                <a:cs typeface="+mn-cs"/>
              </a:rPr>
              <a:t>Lord</a:t>
            </a:r>
            <a:r>
              <a:rPr kumimoji="0" lang="en-US" sz="3000" b="0" i="0" u="none" strike="noStrike" kern="1200" cap="none" spc="0" normalizeH="0" baseline="0" noProof="0" dirty="0">
                <a:ln>
                  <a:noFill/>
                </a:ln>
                <a:solidFill>
                  <a:srgbClr val="2F2B20"/>
                </a:solidFill>
                <a:effectLst/>
                <a:uLnTx/>
                <a:uFillTx/>
                <a:latin typeface="Calibri"/>
                <a:ea typeface="+mn-ea"/>
                <a:cs typeface="+mn-cs"/>
              </a:rPr>
              <a:t>!’ ”</a:t>
            </a:r>
          </a:p>
        </p:txBody>
      </p:sp>
      <p:cxnSp>
        <p:nvCxnSpPr>
          <p:cNvPr id="6" name="Straight Connector 5"/>
          <p:cNvCxnSpPr>
            <a:cxnSpLocks/>
          </p:cNvCxnSpPr>
          <p:nvPr/>
        </p:nvCxnSpPr>
        <p:spPr>
          <a:xfrm>
            <a:off x="5867400" y="1295400"/>
            <a:ext cx="0" cy="403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81200" y="5496580"/>
            <a:ext cx="7848600" cy="52322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mn-cs"/>
              </a:rPr>
              <a:t>Notice the change from “My house” to  “your house”</a:t>
            </a:r>
          </a:p>
        </p:txBody>
      </p:sp>
    </p:spTree>
    <p:extLst>
      <p:ext uri="{BB962C8B-B14F-4D97-AF65-F5344CB8AC3E}">
        <p14:creationId xmlns:p14="http://schemas.microsoft.com/office/powerpoint/2010/main" val="357009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2" name="Title 1"/>
          <p:cNvSpPr txBox="1">
            <a:spLocks noGrp="1"/>
          </p:cNvSpPr>
          <p:nvPr>
            <p:ph type="title"/>
          </p:nvPr>
        </p:nvSpPr>
        <p:spPr>
          <a:xfrm>
            <a:off x="1990435" y="127000"/>
            <a:ext cx="8229601" cy="577274"/>
          </a:xfrm>
          <a:prstGeom prst="rect">
            <a:avLst/>
          </a:prstGeom>
        </p:spPr>
        <p:txBody>
          <a:bodyPr/>
          <a:lstStyle>
            <a:lvl1pPr algn="just" defTabSz="758951">
              <a:defRPr sz="3237">
                <a:solidFill>
                  <a:srgbClr val="6DE9DD"/>
                </a:solidFill>
                <a:effectLst>
                  <a:outerShdw blurRad="31623" dist="31623" dir="2700000" rotWithShape="0">
                    <a:srgbClr val="000000">
                      <a:alpha val="43137"/>
                    </a:srgbClr>
                  </a:outerShdw>
                </a:effectLst>
                <a:latin typeface="Andalus"/>
                <a:ea typeface="Andalus"/>
                <a:cs typeface="Andalus"/>
                <a:sym typeface="Andalus"/>
              </a:defRPr>
            </a:lvl1pPr>
          </a:lstStyle>
          <a:p>
            <a:r>
              <a:t>The Historical Fulfillment</a:t>
            </a:r>
          </a:p>
        </p:txBody>
      </p:sp>
      <p:sp>
        <p:nvSpPr>
          <p:cNvPr id="213" name="Content Placeholder 2"/>
          <p:cNvSpPr txBox="1">
            <a:spLocks noGrp="1"/>
          </p:cNvSpPr>
          <p:nvPr>
            <p:ph type="body" idx="1"/>
          </p:nvPr>
        </p:nvSpPr>
        <p:spPr>
          <a:xfrm>
            <a:off x="1750291" y="876300"/>
            <a:ext cx="8709891" cy="5854700"/>
          </a:xfrm>
          <a:prstGeom prst="rect">
            <a:avLst/>
          </a:prstGeom>
          <a:ln w="9525">
            <a:solidFill>
              <a:srgbClr val="000000"/>
            </a:solidFill>
            <a:miter lim="800000"/>
          </a:ln>
        </p:spPr>
        <p:txBody>
          <a:bodyPr/>
          <a:lstStyle/>
          <a:p>
            <a:pPr marL="0" indent="0" algn="just" defTabSz="877823">
              <a:spcBef>
                <a:spcPts val="3400"/>
              </a:spcBef>
              <a:buSzTx/>
              <a:buNone/>
              <a:defRPr sz="2688" b="1">
                <a:solidFill>
                  <a:srgbClr val="FFFFFF"/>
                </a:solidFill>
              </a:defRPr>
            </a:pPr>
            <a:r>
              <a:t>“But Titus, intending to pitch his camp nearer to the city than Scopus, placed as many of his choice horsemen and footmen as he thought sufficient opposite to the Jews, to prevent their sallying out upon them, while he gave orders for the whole army to level the distance, as far as the wall of the city. So they threw down all the hedges and walls which the inhabitants had made about their gardens and groves of trees, and cut down all the fruit trees that lay between them and the wall of the city, and filled up all the hollow places and the chasms, and demolished the rocky precipices with iron instruments; and thereby made all the place level from Scopus to Herod's monuments, which adjoined to the pool called the Serpent's Pool” Flavius Josephus, </a:t>
            </a:r>
            <a:r>
              <a:rPr i="1"/>
              <a:t>Wars of the Jews</a:t>
            </a:r>
            <a:r>
              <a:t>, 5.3.2</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 name="Title 1"/>
          <p:cNvSpPr txBox="1">
            <a:spLocks noGrp="1"/>
          </p:cNvSpPr>
          <p:nvPr>
            <p:ph type="title"/>
          </p:nvPr>
        </p:nvSpPr>
        <p:spPr>
          <a:xfrm>
            <a:off x="1981200" y="123393"/>
            <a:ext cx="8229600" cy="569337"/>
          </a:xfrm>
          <a:prstGeom prst="rect">
            <a:avLst/>
          </a:prstGeom>
        </p:spPr>
        <p:txBody>
          <a:bodyPr/>
          <a:lstStyle>
            <a:lvl1pPr defTabSz="676655">
              <a:defRPr sz="3256">
                <a:solidFill>
                  <a:srgbClr val="6DE9DD"/>
                </a:solidFill>
                <a:effectLst>
                  <a:outerShdw blurRad="28194" dist="28194" dir="2700000" rotWithShape="0">
                    <a:srgbClr val="000000">
                      <a:alpha val="43137"/>
                    </a:srgbClr>
                  </a:outerShdw>
                </a:effectLst>
                <a:latin typeface="Andalus"/>
                <a:ea typeface="Andalus"/>
                <a:cs typeface="Andalus"/>
                <a:sym typeface="Andalus"/>
              </a:defRPr>
            </a:lvl1pPr>
          </a:lstStyle>
          <a:p>
            <a:r>
              <a:t>The Historical Fulfillment</a:t>
            </a:r>
          </a:p>
        </p:txBody>
      </p:sp>
      <p:pic>
        <p:nvPicPr>
          <p:cNvPr id="216" name="Picture 2" descr="Picture 2"/>
          <p:cNvPicPr>
            <a:picLocks noChangeAspect="1"/>
          </p:cNvPicPr>
          <p:nvPr/>
        </p:nvPicPr>
        <p:blipFill>
          <a:blip r:embed="rId2"/>
          <a:stretch>
            <a:fillRect/>
          </a:stretch>
        </p:blipFill>
        <p:spPr>
          <a:xfrm>
            <a:off x="2516042" y="989303"/>
            <a:ext cx="6708777" cy="5580063"/>
          </a:xfrm>
          <a:prstGeom prst="rect">
            <a:avLst/>
          </a:prstGeom>
          <a:ln w="12700">
            <a:solidFill>
              <a:srgbClr val="000000"/>
            </a:solidFill>
            <a:miter/>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standards.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69" name="The Setting"/>
          <p:cNvSpPr txBox="1"/>
          <p:nvPr/>
        </p:nvSpPr>
        <p:spPr>
          <a:xfrm>
            <a:off x="1697183" y="91713"/>
            <a:ext cx="4876801" cy="78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96111">
              <a:lnSpc>
                <a:spcPct val="90000"/>
              </a:lnSpc>
              <a:defRPr sz="3400">
                <a:ln w="6600">
                  <a:solidFill>
                    <a:schemeClr val="accent2"/>
                  </a:solidFill>
                </a:ln>
                <a:solidFill>
                  <a:srgbClr val="FFFFFF"/>
                </a:solidFill>
                <a:effectLst>
                  <a:outerShdw dist="38100" dir="2700000" rotWithShape="0">
                    <a:schemeClr val="accent2"/>
                  </a:outerShdw>
                </a:effectLst>
                <a:latin typeface="Andalus"/>
                <a:ea typeface="Andalus"/>
                <a:cs typeface="Andalus"/>
                <a:sym typeface="Andalus"/>
              </a:defRPr>
            </a:lvl1pPr>
          </a:lstStyle>
          <a:p>
            <a:pPr hangingPunct="0"/>
            <a:r>
              <a:rPr kern="0">
                <a:ln w="6600">
                  <a:solidFill>
                    <a:srgbClr val="ED7D31"/>
                  </a:solidFill>
                </a:ln>
                <a:effectLst>
                  <a:outerShdw dist="38100" dir="2700000" rotWithShape="0">
                    <a:srgbClr val="ED7D31"/>
                  </a:outerShdw>
                </a:effectLst>
              </a:rPr>
              <a:t>The Great Tribulation.</a:t>
            </a:r>
          </a:p>
        </p:txBody>
      </p:sp>
      <p:sp>
        <p:nvSpPr>
          <p:cNvPr id="170" name="Content Placeholder 2"/>
          <p:cNvSpPr txBox="1"/>
          <p:nvPr/>
        </p:nvSpPr>
        <p:spPr>
          <a:xfrm>
            <a:off x="1610590" y="878303"/>
            <a:ext cx="7187046"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3600"/>
              </a:spcBef>
              <a:buSzPct val="100000"/>
              <a:buFont typeface="Arial"/>
              <a:buChar char="•"/>
              <a:defRPr sz="2800" b="1">
                <a:solidFill>
                  <a:srgbClr val="FFFF00"/>
                </a:solidFill>
              </a:defRPr>
            </a:lvl1pPr>
          </a:lstStyle>
          <a:p>
            <a:pPr hangingPunct="0"/>
            <a:r>
              <a:rPr kern="0">
                <a:latin typeface="Calibri"/>
                <a:sym typeface="Calibri"/>
              </a:rPr>
              <a:t>First, they will see the abomination of desolation standing in the holy place (24:15)</a:t>
            </a:r>
          </a:p>
        </p:txBody>
      </p:sp>
      <p:sp>
        <p:nvSpPr>
          <p:cNvPr id="171" name="TextBox 5"/>
          <p:cNvSpPr txBox="1"/>
          <p:nvPr/>
        </p:nvSpPr>
        <p:spPr>
          <a:xfrm>
            <a:off x="1610589" y="1847273"/>
            <a:ext cx="8664866"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buSzPct val="100000"/>
              <a:buChar char="▪"/>
              <a:defRPr sz="2800" b="1">
                <a:solidFill>
                  <a:srgbClr val="FFFFFF"/>
                </a:solidFill>
              </a:defRPr>
            </a:lvl1pPr>
          </a:lstStyle>
          <a:p>
            <a:pPr hangingPunct="0"/>
            <a:r>
              <a:rPr kern="0">
                <a:latin typeface="Calibri"/>
                <a:sym typeface="Calibri"/>
              </a:rPr>
              <a:t>Second, they will experience great tribulation  (24:16-22)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71"/>
                                        </p:tgtEl>
                                        <p:attrNameLst>
                                          <p:attrName>style.visibility</p:attrName>
                                        </p:attrNameLst>
                                      </p:cBhvr>
                                      <p:to>
                                        <p:strVal val="visible"/>
                                      </p:to>
                                    </p:set>
                                    <p:anim calcmode="lin" valueType="num">
                                      <p:cBhvr>
                                        <p:cTn id="7" dur="500" fill="hold"/>
                                        <p:tgtEl>
                                          <p:spTgt spid="171"/>
                                        </p:tgtEl>
                                        <p:attrNameLst>
                                          <p:attrName>ppt_x</p:attrName>
                                        </p:attrNameLst>
                                      </p:cBhvr>
                                      <p:tavLst>
                                        <p:tav tm="0">
                                          <p:val>
                                            <p:strVal val="#ppt_x"/>
                                          </p:val>
                                        </p:tav>
                                        <p:tav tm="100000">
                                          <p:val>
                                            <p:strVal val="#ppt_x"/>
                                          </p:val>
                                        </p:tav>
                                      </p:tavLst>
                                    </p:anim>
                                    <p:anim calcmode="lin" valueType="num">
                                      <p:cBhvr>
                                        <p:cTn id="8"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B63183D-5866-BC32-CA26-98501DF70905}"/>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30723" name="Rectangle 3">
            <a:extLst>
              <a:ext uri="{FF2B5EF4-FFF2-40B4-BE49-F238E27FC236}">
                <a16:creationId xmlns:a16="http://schemas.microsoft.com/office/drawing/2014/main" id="{3420E3EA-5240-2E5F-39EC-DA831E7FCDEB}"/>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24:16-18</a:t>
            </a:r>
          </a:p>
          <a:p>
            <a:pPr algn="ctr">
              <a:buFontTx/>
              <a:buNone/>
            </a:pPr>
            <a:r>
              <a:rPr lang="en-US" altLang="en-US" b="1"/>
              <a:t>“Then let them which be in Judaea flee into the mountains: Let him which is on the housetop not come down to take any thing out of his house: Neither let him which is in the field return back to take his clothes.”</a:t>
            </a:r>
          </a:p>
          <a:p>
            <a:pPr algn="ctr">
              <a:buFontTx/>
              <a:buNone/>
            </a:pPr>
            <a:endParaRPr lang="en-US" altLang="en-US" b="1"/>
          </a:p>
          <a:p>
            <a:pPr algn="ctr">
              <a:buFontTx/>
              <a:buNone/>
            </a:pPr>
            <a:endParaRPr lang="en-US" altLang="en-US" b="1"/>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 calcmode="lin" valueType="num">
                                      <p:cBhvr>
                                        <p:cTn id="7" dur="500" fill="hold"/>
                                        <p:tgtEl>
                                          <p:spTgt spid="30723">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30723">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30723">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3072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30723">
                                            <p:txEl>
                                              <p:pRg st="2" end="2"/>
                                            </p:txEl>
                                          </p:spTgt>
                                        </p:tgtEl>
                                        <p:attrNameLst>
                                          <p:attrName>style.visibility</p:attrName>
                                        </p:attrNameLst>
                                      </p:cBhvr>
                                      <p:to>
                                        <p:strVal val="visible"/>
                                      </p:to>
                                    </p:set>
                                    <p:animEffect transition="in" filter="box(in)">
                                      <p:cBhvr>
                                        <p:cTn id="16"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C39F277-BB94-E0CC-A1DC-1B6EDD31D5E1}"/>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46083" name="Rectangle 3">
            <a:extLst>
              <a:ext uri="{FF2B5EF4-FFF2-40B4-BE49-F238E27FC236}">
                <a16:creationId xmlns:a16="http://schemas.microsoft.com/office/drawing/2014/main" id="{014BDA59-AB5F-8706-3331-124FCF36A5C9}"/>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24:16-18</a:t>
            </a:r>
          </a:p>
          <a:p>
            <a:pPr algn="ctr">
              <a:buFontTx/>
              <a:buNone/>
            </a:pPr>
            <a:r>
              <a:rPr lang="en-US" altLang="en-US" b="1"/>
              <a:t>“</a:t>
            </a:r>
            <a:r>
              <a:rPr lang="en-US" altLang="en-US" b="1">
                <a:solidFill>
                  <a:srgbClr val="FF00FF"/>
                </a:solidFill>
              </a:rPr>
              <a:t>Then let them which be in Judaea flee into the mountains</a:t>
            </a:r>
            <a:r>
              <a:rPr lang="en-US" altLang="en-US" b="1"/>
              <a:t>: Let him which is on the housetop not come down to take any thing out of his house: Neither let him which is in the field return back to take his clothes.”</a:t>
            </a:r>
          </a:p>
          <a:p>
            <a:pPr algn="ctr">
              <a:buFontTx/>
              <a:buNone/>
            </a:pPr>
            <a:endParaRPr lang="en-US" altLang="en-US" b="1"/>
          </a:p>
          <a:p>
            <a:pPr algn="ctr">
              <a:buFontTx/>
              <a:buNone/>
            </a:pPr>
            <a:endParaRPr lang="en-US" altLang="en-US" b="1"/>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2281D11-5C14-6ED9-98F1-8C0414850384}"/>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48131" name="Rectangle 3">
            <a:extLst>
              <a:ext uri="{FF2B5EF4-FFF2-40B4-BE49-F238E27FC236}">
                <a16:creationId xmlns:a16="http://schemas.microsoft.com/office/drawing/2014/main" id="{BA7B22B8-6275-16C7-716C-B16A39BDB1D0}"/>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24:16-18</a:t>
            </a:r>
          </a:p>
          <a:p>
            <a:pPr algn="ctr">
              <a:buFontTx/>
              <a:buNone/>
            </a:pPr>
            <a:r>
              <a:rPr lang="en-US" altLang="en-US" b="1"/>
              <a:t>“Then let them which be in Judaea flee into the mountains: </a:t>
            </a:r>
            <a:r>
              <a:rPr lang="en-US" altLang="en-US" b="1">
                <a:solidFill>
                  <a:srgbClr val="FF00FF"/>
                </a:solidFill>
              </a:rPr>
              <a:t>Let him which is on the housetop not come down to take any thing out of his house</a:t>
            </a:r>
            <a:r>
              <a:rPr lang="en-US" altLang="en-US" b="1"/>
              <a:t>: Neither let him which is in the field return back to take his clothes.”</a:t>
            </a:r>
          </a:p>
          <a:p>
            <a:pPr algn="ctr">
              <a:buFontTx/>
              <a:buNone/>
            </a:pPr>
            <a:endParaRPr lang="en-US" altLang="en-US" b="1"/>
          </a:p>
          <a:p>
            <a:pPr algn="ctr">
              <a:buFontTx/>
              <a:buNone/>
            </a:pPr>
            <a:endParaRPr lang="en-US" altLang="en-US" b="1"/>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BE68DCF8-700D-0A8C-5AAF-E7095DA3DA3B}"/>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47107" name="Rectangle 3">
            <a:extLst>
              <a:ext uri="{FF2B5EF4-FFF2-40B4-BE49-F238E27FC236}">
                <a16:creationId xmlns:a16="http://schemas.microsoft.com/office/drawing/2014/main" id="{CEF9E673-814A-CD5B-4E64-6CAA0B97A411}"/>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24:16-18</a:t>
            </a:r>
          </a:p>
          <a:p>
            <a:pPr algn="ctr">
              <a:buFontTx/>
              <a:buNone/>
            </a:pPr>
            <a:r>
              <a:rPr lang="en-US" altLang="en-US" b="1"/>
              <a:t>“Then let them which be in Judaea flee into the mountains: Let him which is on the housetop not come down to take any thing out of his house: </a:t>
            </a:r>
            <a:r>
              <a:rPr lang="en-US" altLang="en-US" b="1">
                <a:solidFill>
                  <a:srgbClr val="FF00FF"/>
                </a:solidFill>
              </a:rPr>
              <a:t>Neither let him which is in the field return back to take his clothes</a:t>
            </a:r>
            <a:r>
              <a:rPr lang="en-US" altLang="en-US" b="1"/>
              <a:t>.”</a:t>
            </a:r>
          </a:p>
          <a:p>
            <a:pPr algn="ctr">
              <a:buFontTx/>
              <a:buNone/>
            </a:pPr>
            <a:endParaRPr lang="en-US" altLang="en-US" b="1"/>
          </a:p>
          <a:p>
            <a:pPr algn="ctr">
              <a:buFontTx/>
              <a:buNone/>
            </a:pPr>
            <a:endParaRPr lang="en-US" altLang="en-US" b="1"/>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74" name="TextBox 4"/>
          <p:cNvSpPr txBox="1"/>
          <p:nvPr/>
        </p:nvSpPr>
        <p:spPr>
          <a:xfrm>
            <a:off x="1630794" y="878305"/>
            <a:ext cx="3081912" cy="5586145"/>
          </a:xfrm>
          <a:prstGeom prst="rect">
            <a:avLst/>
          </a:prstGeom>
          <a:solidFill>
            <a:srgbClr val="FFD9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1600" b="1"/>
            </a:lvl1pPr>
          </a:lstStyle>
          <a:p>
            <a:pPr hangingPunct="0"/>
            <a:r>
              <a:rPr sz="1700" kern="0" dirty="0">
                <a:solidFill>
                  <a:srgbClr val="000000"/>
                </a:solidFill>
                <a:latin typeface="Calibri"/>
                <a:sym typeface="Calibri"/>
              </a:rPr>
              <a:t>Matthew 24:16-22 NKJV[16] "then let those who are in Judea flee to the mountains. [17] Let him who is on the housetop not go down to take anything out of his house. [18] And let him who is in the field not go back to get his clothes. [19] But woe to those who are pregnant and to those who are nursing babies in those days! [20] And pray that your flight may not be in winter or on the Sabbath. [21] For then there will be great tribulation, such as has not been since the beginning of the world until this time, no, nor ever shall be. [22] And unless those days were shortened, no flesh would be saved; but for the elect's sake those days will be </a:t>
            </a:r>
            <a:r>
              <a:rPr sz="1700" kern="0" dirty="0" err="1">
                <a:solidFill>
                  <a:srgbClr val="000000"/>
                </a:solidFill>
                <a:latin typeface="Calibri"/>
                <a:sym typeface="Calibri"/>
              </a:rPr>
              <a:t>shortene</a:t>
            </a:r>
            <a:r>
              <a:rPr sz="1700" kern="0" dirty="0">
                <a:solidFill>
                  <a:srgbClr val="000000"/>
                </a:solidFill>
                <a:latin typeface="Calibri"/>
                <a:sym typeface="Calibri"/>
              </a:rPr>
              <a:t>.</a:t>
            </a:r>
          </a:p>
        </p:txBody>
      </p:sp>
      <p:sp>
        <p:nvSpPr>
          <p:cNvPr id="175" name="The Setting"/>
          <p:cNvSpPr txBox="1"/>
          <p:nvPr/>
        </p:nvSpPr>
        <p:spPr>
          <a:xfrm>
            <a:off x="1697183" y="91713"/>
            <a:ext cx="4876801" cy="78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96111">
              <a:lnSpc>
                <a:spcPct val="90000"/>
              </a:lnSpc>
              <a:defRPr sz="3400">
                <a:ln w="6600">
                  <a:solidFill>
                    <a:schemeClr val="accent2"/>
                  </a:solidFill>
                </a:ln>
                <a:solidFill>
                  <a:srgbClr val="FFFFFF"/>
                </a:solidFill>
                <a:effectLst>
                  <a:outerShdw dist="38100" dir="2700000" rotWithShape="0">
                    <a:schemeClr val="accent2"/>
                  </a:outerShdw>
                </a:effectLst>
                <a:latin typeface="Andalus"/>
                <a:ea typeface="Andalus"/>
                <a:cs typeface="Andalus"/>
                <a:sym typeface="Andalus"/>
              </a:defRPr>
            </a:lvl1pPr>
          </a:lstStyle>
          <a:p>
            <a:pPr hangingPunct="0"/>
            <a:r>
              <a:rPr kern="0">
                <a:ln w="6600">
                  <a:solidFill>
                    <a:srgbClr val="ED7D31"/>
                  </a:solidFill>
                </a:ln>
                <a:effectLst>
                  <a:outerShdw dist="38100" dir="2700000" rotWithShape="0">
                    <a:srgbClr val="ED7D31"/>
                  </a:outerShdw>
                </a:effectLst>
              </a:rPr>
              <a:t>The Great Tribulation.</a:t>
            </a:r>
          </a:p>
        </p:txBody>
      </p:sp>
      <p:sp>
        <p:nvSpPr>
          <p:cNvPr id="176" name="TextBox 5"/>
          <p:cNvSpPr txBox="1"/>
          <p:nvPr/>
        </p:nvSpPr>
        <p:spPr>
          <a:xfrm>
            <a:off x="4820800" y="878304"/>
            <a:ext cx="3033282" cy="5355312"/>
          </a:xfrm>
          <a:prstGeom prst="rect">
            <a:avLst/>
          </a:prstGeom>
          <a:solidFill>
            <a:srgbClr val="C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1900" b="1">
                <a:solidFill>
                  <a:srgbClr val="FFFFFF"/>
                </a:solidFill>
              </a:defRPr>
            </a:lvl1pPr>
          </a:lstStyle>
          <a:p>
            <a:pPr hangingPunct="0"/>
            <a:r>
              <a:rPr kern="0" dirty="0">
                <a:latin typeface="Calibri"/>
                <a:sym typeface="Calibri"/>
              </a:rPr>
              <a:t>Mark 13:15-19 NKJV[15] Let him who is on the housetop not go down into the house, nor enter to take anything out of his house. [16] And let him who is in the field not go back to get his clothes. [17] But woe to those who are pregnant and to those who are nursing babies in those days! [18] And pray that your flight may not be in winter. [19] For in those days there will be tribulation, such as has not been since the beginning of the creation which God created until this time, nor ever shall be.</a:t>
            </a:r>
            <a:endParaRPr lang="en-CA" kern="0" dirty="0">
              <a:latin typeface="Calibri"/>
              <a:sym typeface="Calibri"/>
            </a:endParaRPr>
          </a:p>
        </p:txBody>
      </p:sp>
      <p:sp>
        <p:nvSpPr>
          <p:cNvPr id="177" name="TextBox 7"/>
          <p:cNvSpPr txBox="1"/>
          <p:nvPr/>
        </p:nvSpPr>
        <p:spPr>
          <a:xfrm>
            <a:off x="7962177" y="1642174"/>
            <a:ext cx="2597728" cy="3693319"/>
          </a:xfrm>
          <a:prstGeom prst="rect">
            <a:avLst/>
          </a:prstGeom>
          <a:solidFill>
            <a:srgbClr val="7030A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600" b="1">
                <a:solidFill>
                  <a:srgbClr val="FFFFFF"/>
                </a:solidFill>
              </a:defRPr>
            </a:lvl1pPr>
          </a:lstStyle>
          <a:p>
            <a:pPr hangingPunct="0"/>
            <a:r>
              <a:rPr kern="0" dirty="0">
                <a:latin typeface="Calibri"/>
                <a:sym typeface="Calibri"/>
              </a:rPr>
              <a:t>Luke 21:20 NKJV[20] "But when you see Jerusalem surrounded by armies, then know that its desolation is near.</a:t>
            </a:r>
            <a:endParaRPr lang="en-CA" kern="0" dirty="0">
              <a:latin typeface="Calibri"/>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74"/>
                                        </p:tgtEl>
                                        <p:attrNameLst>
                                          <p:attrName>style.visibility</p:attrName>
                                        </p:attrNameLst>
                                      </p:cBhvr>
                                      <p:to>
                                        <p:strVal val="visible"/>
                                      </p:to>
                                    </p:set>
                                    <p:anim calcmode="lin" valueType="num">
                                      <p:cBhvr>
                                        <p:cTn id="7" dur="500" fill="hold"/>
                                        <p:tgtEl>
                                          <p:spTgt spid="174"/>
                                        </p:tgtEl>
                                        <p:attrNameLst>
                                          <p:attrName>ppt_x</p:attrName>
                                        </p:attrNameLst>
                                      </p:cBhvr>
                                      <p:tavLst>
                                        <p:tav tm="0">
                                          <p:val>
                                            <p:strVal val="#ppt_x"/>
                                          </p:val>
                                        </p:tav>
                                        <p:tav tm="100000">
                                          <p:val>
                                            <p:strVal val="#ppt_x"/>
                                          </p:val>
                                        </p:tav>
                                      </p:tavLst>
                                    </p:anim>
                                    <p:anim calcmode="lin" valueType="num">
                                      <p:cBhvr>
                                        <p:cTn id="8" dur="500" fill="hold"/>
                                        <p:tgtEl>
                                          <p:spTgt spid="1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76"/>
                                        </p:tgtEl>
                                        <p:attrNameLst>
                                          <p:attrName>style.visibility</p:attrName>
                                        </p:attrNameLst>
                                      </p:cBhvr>
                                      <p:to>
                                        <p:strVal val="visible"/>
                                      </p:to>
                                    </p:set>
                                    <p:anim calcmode="lin" valueType="num">
                                      <p:cBhvr>
                                        <p:cTn id="13" dur="500" fill="hold"/>
                                        <p:tgtEl>
                                          <p:spTgt spid="176"/>
                                        </p:tgtEl>
                                        <p:attrNameLst>
                                          <p:attrName>ppt_x</p:attrName>
                                        </p:attrNameLst>
                                      </p:cBhvr>
                                      <p:tavLst>
                                        <p:tav tm="0">
                                          <p:val>
                                            <p:strVal val="#ppt_x"/>
                                          </p:val>
                                        </p:tav>
                                        <p:tav tm="100000">
                                          <p:val>
                                            <p:strVal val="#ppt_x"/>
                                          </p:val>
                                        </p:tav>
                                      </p:tavLst>
                                    </p:anim>
                                    <p:anim calcmode="lin" valueType="num">
                                      <p:cBhvr>
                                        <p:cTn id="14"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77"/>
                                        </p:tgtEl>
                                        <p:attrNameLst>
                                          <p:attrName>style.visibility</p:attrName>
                                        </p:attrNameLst>
                                      </p:cBhvr>
                                      <p:to>
                                        <p:strVal val="visible"/>
                                      </p:to>
                                    </p:set>
                                    <p:anim calcmode="lin" valueType="num">
                                      <p:cBhvr>
                                        <p:cTn id="19" dur="500" fill="hold"/>
                                        <p:tgtEl>
                                          <p:spTgt spid="177"/>
                                        </p:tgtEl>
                                        <p:attrNameLst>
                                          <p:attrName>ppt_x</p:attrName>
                                        </p:attrNameLst>
                                      </p:cBhvr>
                                      <p:tavLst>
                                        <p:tav tm="0">
                                          <p:val>
                                            <p:strVal val="#ppt_x"/>
                                          </p:val>
                                        </p:tav>
                                        <p:tav tm="100000">
                                          <p:val>
                                            <p:strVal val="#ppt_x"/>
                                          </p:val>
                                        </p:tav>
                                      </p:tavLst>
                                    </p:anim>
                                    <p:anim calcmode="lin" valueType="num">
                                      <p:cBhvr>
                                        <p:cTn id="20"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advAuto="0"/>
      <p:bldP spid="176" grpId="0" animBg="1" advAuto="0"/>
      <p:bldP spid="177" grpId="0"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Luke 21:22</a:t>
            </a:r>
          </a:p>
        </p:txBody>
      </p:sp>
      <p:sp>
        <p:nvSpPr>
          <p:cNvPr id="3" name="Content Placeholder 2"/>
          <p:cNvSpPr>
            <a:spLocks noGrp="1"/>
          </p:cNvSpPr>
          <p:nvPr>
            <p:ph idx="1"/>
          </p:nvPr>
        </p:nvSpPr>
        <p:spPr>
          <a:xfrm>
            <a:off x="1981200" y="1600200"/>
            <a:ext cx="7620000" cy="1219200"/>
          </a:xfrm>
        </p:spPr>
        <p:txBody>
          <a:bodyPr>
            <a:normAutofit/>
          </a:bodyPr>
          <a:lstStyle/>
          <a:p>
            <a:pPr marL="114300" indent="0">
              <a:buNone/>
            </a:pPr>
            <a:r>
              <a:rPr lang="en-US" sz="3000" dirty="0"/>
              <a:t>For these are the </a:t>
            </a:r>
            <a:r>
              <a:rPr lang="en-US" sz="3000" b="1" u="sng" dirty="0"/>
              <a:t>days of vengeance</a:t>
            </a:r>
            <a:r>
              <a:rPr lang="en-US" sz="3000" dirty="0"/>
              <a:t>, that all things which are written may be fulfilled.</a:t>
            </a:r>
          </a:p>
        </p:txBody>
      </p:sp>
      <p:sp>
        <p:nvSpPr>
          <p:cNvPr id="4" name="TextBox 3"/>
          <p:cNvSpPr txBox="1"/>
          <p:nvPr/>
        </p:nvSpPr>
        <p:spPr>
          <a:xfrm>
            <a:off x="2209800" y="3352801"/>
            <a:ext cx="6934200" cy="240065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The Roman armies surrounding Jerusalem were nothing more than an instrument of God’s judgment.  Israel had broken their covenant, and God was going to punish them with vengeance.</a:t>
            </a:r>
          </a:p>
        </p:txBody>
      </p:sp>
    </p:spTree>
    <p:extLst>
      <p:ext uri="{BB962C8B-B14F-4D97-AF65-F5344CB8AC3E}">
        <p14:creationId xmlns:p14="http://schemas.microsoft.com/office/powerpoint/2010/main" val="131917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Dead Fig Tree</a:t>
            </a:r>
          </a:p>
        </p:txBody>
      </p:sp>
      <p:sp>
        <p:nvSpPr>
          <p:cNvPr id="4" name="Content Placeholder 3"/>
          <p:cNvSpPr>
            <a:spLocks noGrp="1"/>
          </p:cNvSpPr>
          <p:nvPr>
            <p:ph sz="quarter" idx="1"/>
          </p:nvPr>
        </p:nvSpPr>
        <p:spPr/>
        <p:txBody>
          <a:bodyPr>
            <a:normAutofit/>
          </a:bodyPr>
          <a:lstStyle/>
          <a:p>
            <a:r>
              <a:rPr lang="en-US" dirty="0"/>
              <a:t>Mk 11:20-24</a:t>
            </a:r>
          </a:p>
          <a:p>
            <a:pPr lvl="1"/>
            <a:r>
              <a:rPr lang="en-US" dirty="0"/>
              <a:t>The Next Day (Tuesday) </a:t>
            </a:r>
          </a:p>
          <a:p>
            <a:pPr lvl="1"/>
            <a:r>
              <a:rPr lang="en-US" dirty="0"/>
              <a:t>Vs. 20, The fig tree is Dried up</a:t>
            </a:r>
          </a:p>
          <a:p>
            <a:pPr lvl="1"/>
            <a:r>
              <a:rPr lang="en-US" dirty="0"/>
              <a:t>Have Faith in God</a:t>
            </a:r>
          </a:p>
          <a:p>
            <a:pPr lvl="2"/>
            <a:r>
              <a:rPr lang="en-US" dirty="0"/>
              <a:t>To Move Mountains</a:t>
            </a:r>
          </a:p>
          <a:p>
            <a:pPr lvl="3"/>
            <a:r>
              <a:rPr lang="en-US" dirty="0"/>
              <a:t>Disciple had a weak faith</a:t>
            </a:r>
          </a:p>
          <a:p>
            <a:pPr lvl="3"/>
            <a:r>
              <a:rPr lang="en-US" dirty="0"/>
              <a:t>Mt 17:14-21, healing of the son who had a devil</a:t>
            </a:r>
          </a:p>
          <a:p>
            <a:pPr lvl="3"/>
            <a:r>
              <a:rPr lang="en-US" dirty="0"/>
              <a:t>Lk 17:5-6, move trees</a:t>
            </a:r>
          </a:p>
        </p:txBody>
      </p:sp>
    </p:spTree>
    <p:extLst>
      <p:ext uri="{BB962C8B-B14F-4D97-AF65-F5344CB8AC3E}">
        <p14:creationId xmlns:p14="http://schemas.microsoft.com/office/powerpoint/2010/main" val="39758373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0" name="Title 1"/>
          <p:cNvSpPr txBox="1">
            <a:spLocks noGrp="1"/>
          </p:cNvSpPr>
          <p:nvPr>
            <p:ph type="title"/>
          </p:nvPr>
        </p:nvSpPr>
        <p:spPr>
          <a:xfrm>
            <a:off x="1796474" y="134938"/>
            <a:ext cx="8229601" cy="627063"/>
          </a:xfrm>
          <a:prstGeom prst="rect">
            <a:avLst/>
          </a:prstGeom>
        </p:spPr>
        <p:txBody>
          <a:bodyPr/>
          <a:lstStyle>
            <a:lvl1pPr defTabSz="832104">
              <a:defRPr sz="3549">
                <a:solidFill>
                  <a:srgbClr val="5EF768"/>
                </a:solidFill>
                <a:effectLst>
                  <a:outerShdw blurRad="34671" dist="34671" dir="2700000" rotWithShape="0">
                    <a:srgbClr val="000000">
                      <a:alpha val="43137"/>
                    </a:srgbClr>
                  </a:outerShdw>
                </a:effectLst>
                <a:latin typeface="Andalus"/>
                <a:ea typeface="Andalus"/>
                <a:cs typeface="Andalus"/>
                <a:sym typeface="Andalus"/>
              </a:defRPr>
            </a:lvl1pPr>
          </a:lstStyle>
          <a:p>
            <a:r>
              <a:rPr b="1"/>
              <a:t>The Historical Fulfillment</a:t>
            </a:r>
          </a:p>
        </p:txBody>
      </p:sp>
      <p:sp>
        <p:nvSpPr>
          <p:cNvPr id="231" name="Content Placeholder 2"/>
          <p:cNvSpPr txBox="1">
            <a:spLocks noGrp="1"/>
          </p:cNvSpPr>
          <p:nvPr>
            <p:ph type="body" idx="1"/>
          </p:nvPr>
        </p:nvSpPr>
        <p:spPr>
          <a:xfrm>
            <a:off x="1681019" y="761999"/>
            <a:ext cx="8848436" cy="5853547"/>
          </a:xfrm>
          <a:prstGeom prst="rect">
            <a:avLst/>
          </a:prstGeom>
          <a:ln w="9525">
            <a:solidFill>
              <a:srgbClr val="000000"/>
            </a:solidFill>
            <a:miter lim="800000"/>
          </a:ln>
        </p:spPr>
        <p:txBody>
          <a:bodyPr/>
          <a:lstStyle/>
          <a:p>
            <a:pPr marL="0" indent="0" algn="just" defTabSz="877823">
              <a:spcBef>
                <a:spcPts val="3400"/>
              </a:spcBef>
              <a:buSzTx/>
              <a:buNone/>
              <a:defRPr sz="2688" b="1">
                <a:solidFill>
                  <a:srgbClr val="6DE9DD"/>
                </a:solidFill>
              </a:defRPr>
            </a:pPr>
            <a:r>
              <a:t>“So all hope of escaping was now cut off from the Jews, together with their liberty of going out of the city. Then did the famine widen its progress, and devoured the people by whole houses and families; the upper rooms were full of women and children that were dying by famine, and the lanes of the city were full of the dead bodies of the aged; the children also and the young men wandered about the market-places like shadows, all swelled with the famine, and fell down dead, wheresoever their misery seized them. As for burying them, those that were sick themselves were not able to do it; and those that were hearty and well were deterred from doing it by the great multitude of those dead bodies, and by the uncertainty there was how soon they should die themselves” Flavius Josephus, </a:t>
            </a:r>
            <a:r>
              <a:rPr i="1"/>
              <a:t>Wars</a:t>
            </a:r>
            <a:r>
              <a:t>, 5.12.3</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6" name="Title 1"/>
          <p:cNvSpPr txBox="1">
            <a:spLocks noGrp="1"/>
          </p:cNvSpPr>
          <p:nvPr>
            <p:ph type="title"/>
          </p:nvPr>
        </p:nvSpPr>
        <p:spPr>
          <a:xfrm>
            <a:off x="1808019" y="224630"/>
            <a:ext cx="8229601" cy="617540"/>
          </a:xfrm>
          <a:prstGeom prst="rect">
            <a:avLst/>
          </a:prstGeom>
        </p:spPr>
        <p:txBody>
          <a:bodyPr/>
          <a:lstStyle>
            <a:lvl1pPr defTabSz="832104">
              <a:defRPr sz="3549">
                <a:solidFill>
                  <a:srgbClr val="FFFFFF"/>
                </a:solidFill>
                <a:effectLst>
                  <a:outerShdw blurRad="34671" dist="34671" dir="2700000" rotWithShape="0">
                    <a:srgbClr val="000000">
                      <a:alpha val="43137"/>
                    </a:srgbClr>
                  </a:outerShdw>
                </a:effectLst>
                <a:latin typeface="Andalus"/>
                <a:ea typeface="Andalus"/>
                <a:cs typeface="Andalus"/>
                <a:sym typeface="Andalus"/>
              </a:defRPr>
            </a:lvl1pPr>
          </a:lstStyle>
          <a:p>
            <a:r>
              <a:rPr b="1"/>
              <a:t>The Historical Fulfillment</a:t>
            </a:r>
          </a:p>
        </p:txBody>
      </p:sp>
      <p:sp>
        <p:nvSpPr>
          <p:cNvPr id="237" name="Content Placeholder 2"/>
          <p:cNvSpPr txBox="1">
            <a:spLocks noGrp="1"/>
          </p:cNvSpPr>
          <p:nvPr>
            <p:ph type="body" idx="1"/>
          </p:nvPr>
        </p:nvSpPr>
        <p:spPr>
          <a:xfrm>
            <a:off x="1981200" y="1092199"/>
            <a:ext cx="8229600" cy="5414171"/>
          </a:xfrm>
          <a:prstGeom prst="rect">
            <a:avLst/>
          </a:prstGeom>
          <a:ln w="9525">
            <a:solidFill>
              <a:srgbClr val="000000"/>
            </a:solidFill>
            <a:miter lim="800000"/>
          </a:ln>
        </p:spPr>
        <p:txBody>
          <a:bodyPr/>
          <a:lstStyle/>
          <a:p>
            <a:pPr marL="0" indent="0" algn="just" defTabSz="859536">
              <a:spcBef>
                <a:spcPts val="3300"/>
              </a:spcBef>
              <a:buSzTx/>
              <a:buNone/>
              <a:defRPr sz="3008" b="1">
                <a:solidFill>
                  <a:srgbClr val="5EF768"/>
                </a:solidFill>
              </a:defRPr>
            </a:pPr>
            <a:r>
              <a:t>“Children and youths, swollen with the famine, wandered about the market-places like shadows, and fell down wherever the death agony overtook them. The sick were not strong enough to bury even their own relatives, and those who had the strength hesitated because of the multitude of the dead and the uncertainty as to their own fate. Many, indeed, died while they were burying others, and many betook themselves to their graves before death came upon them” Eusebius, </a:t>
            </a:r>
            <a:r>
              <a:rPr i="1"/>
              <a:t>Ecclesiastical History</a:t>
            </a:r>
            <a:r>
              <a:t>, 3.6.14</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5C20FD5-0DD0-76DD-D1EE-F3EECB78D125}"/>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31747" name="Rectangle 3">
            <a:extLst>
              <a:ext uri="{FF2B5EF4-FFF2-40B4-BE49-F238E27FC236}">
                <a16:creationId xmlns:a16="http://schemas.microsoft.com/office/drawing/2014/main" id="{8B0318F6-F92D-8D52-491F-0A1110E7FE96}"/>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24:19-20</a:t>
            </a:r>
          </a:p>
          <a:p>
            <a:pPr algn="ctr">
              <a:buFontTx/>
              <a:buNone/>
            </a:pPr>
            <a:r>
              <a:rPr lang="en-US" altLang="en-US" b="1"/>
              <a:t>“And woe unto them that are with child, and to them that give suck in those days! But pray ye that your flight be not in the winter, neither on the sabbath day:”</a:t>
            </a:r>
          </a:p>
          <a:p>
            <a:pPr algn="ctr">
              <a:buFontTx/>
              <a:buNone/>
            </a:pPr>
            <a:r>
              <a:rPr lang="en-US" altLang="en-US" b="1">
                <a:solidFill>
                  <a:srgbClr val="FF0000"/>
                </a:solidFill>
              </a:rPr>
              <a:t>Matt. 24:21-28 still speaking of Jerusalem</a:t>
            </a:r>
          </a:p>
          <a:p>
            <a:pPr algn="ctr">
              <a:buFontTx/>
              <a:buNone/>
            </a:pPr>
            <a:endParaRPr lang="en-US" altLang="en-US" b="1">
              <a:solidFill>
                <a:srgbClr val="FF0000"/>
              </a:solidFill>
            </a:endParaRP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 calcmode="lin" valueType="num">
                                      <p:cBhvr>
                                        <p:cTn id="7" dur="500" fill="hold"/>
                                        <p:tgtEl>
                                          <p:spTgt spid="31747">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31747">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31747">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31747">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31747">
                                            <p:txEl>
                                              <p:pRg st="2" end="2"/>
                                            </p:txEl>
                                          </p:spTgt>
                                        </p:tgtEl>
                                        <p:attrNameLst>
                                          <p:attrName>style.visibility</p:attrName>
                                        </p:attrNameLst>
                                      </p:cBhvr>
                                      <p:to>
                                        <p:strVal val="visible"/>
                                      </p:to>
                                    </p:set>
                                    <p:animEffect transition="in" filter="box(in)">
                                      <p:cBhvr>
                                        <p:cTn id="16" dur="500"/>
                                        <p:tgtEl>
                                          <p:spTgt spid="3174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37" fill="hold" nodeType="clickEffect">
                                  <p:stCondLst>
                                    <p:cond delay="0"/>
                                  </p:stCondLst>
                                  <p:childTnLst>
                                    <p:set>
                                      <p:cBhvr>
                                        <p:cTn id="20" dur="1" fill="hold">
                                          <p:stCondLst>
                                            <p:cond delay="0"/>
                                          </p:stCondLst>
                                        </p:cTn>
                                        <p:tgtEl>
                                          <p:spTgt spid="31747">
                                            <p:txEl>
                                              <p:pRg st="3" end="3"/>
                                            </p:txEl>
                                          </p:spTgt>
                                        </p:tgtEl>
                                        <p:attrNameLst>
                                          <p:attrName>style.visibility</p:attrName>
                                        </p:attrNameLst>
                                      </p:cBhvr>
                                      <p:to>
                                        <p:strVal val="visible"/>
                                      </p:to>
                                    </p:set>
                                    <p:animEffect transition="in" filter="barn(outVertical)">
                                      <p:cBhvr>
                                        <p:cTn id="21"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A2B27E9-A585-C26D-6FEF-1DF3C92CCFA7}"/>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49155" name="Rectangle 3">
            <a:extLst>
              <a:ext uri="{FF2B5EF4-FFF2-40B4-BE49-F238E27FC236}">
                <a16:creationId xmlns:a16="http://schemas.microsoft.com/office/drawing/2014/main" id="{D05A6B75-943A-CFDB-A348-D255735DEF4F}"/>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24:19-20</a:t>
            </a:r>
          </a:p>
          <a:p>
            <a:pPr algn="ctr">
              <a:buFontTx/>
              <a:buNone/>
            </a:pPr>
            <a:r>
              <a:rPr lang="en-US" altLang="en-US" b="1"/>
              <a:t>“</a:t>
            </a:r>
            <a:r>
              <a:rPr lang="en-US" altLang="en-US" b="1">
                <a:solidFill>
                  <a:srgbClr val="FF00FF"/>
                </a:solidFill>
              </a:rPr>
              <a:t>And woe unto them that are with child, and to them that give suck in those days</a:t>
            </a:r>
            <a:r>
              <a:rPr lang="en-US" altLang="en-US" b="1"/>
              <a:t>! But pray ye that your flight be not in the winter, neither on the sabbath day:”</a:t>
            </a:r>
          </a:p>
          <a:p>
            <a:pPr algn="ctr">
              <a:buFontTx/>
              <a:buNone/>
            </a:pPr>
            <a:r>
              <a:rPr lang="en-US" altLang="en-US" b="1">
                <a:solidFill>
                  <a:srgbClr val="FF0000"/>
                </a:solidFill>
              </a:rPr>
              <a:t>Matt. 24:21-28 still speaking of Jerusalem</a:t>
            </a:r>
          </a:p>
          <a:p>
            <a:pPr algn="ctr">
              <a:buFontTx/>
              <a:buNone/>
            </a:pPr>
            <a:endParaRPr lang="en-US" altLang="en-US" b="1">
              <a:solidFill>
                <a:srgbClr val="FF0000"/>
              </a:solidFill>
            </a:endParaRP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Luke 23:28-30</a:t>
            </a:r>
          </a:p>
        </p:txBody>
      </p:sp>
      <p:sp>
        <p:nvSpPr>
          <p:cNvPr id="3" name="Content Placeholder 2"/>
          <p:cNvSpPr>
            <a:spLocks noGrp="1"/>
          </p:cNvSpPr>
          <p:nvPr>
            <p:ph idx="1"/>
          </p:nvPr>
        </p:nvSpPr>
        <p:spPr/>
        <p:txBody>
          <a:bodyPr>
            <a:normAutofit/>
          </a:bodyPr>
          <a:lstStyle/>
          <a:p>
            <a:pPr marL="114300" indent="0">
              <a:buNone/>
            </a:pPr>
            <a:r>
              <a:rPr lang="en-US" sz="3000" dirty="0"/>
              <a:t>But Jesus, turning to them, said, “Daughters of Jerusalem, do not weep for Me, but weep for yourselves and for your children. </a:t>
            </a:r>
            <a:r>
              <a:rPr lang="en-US" sz="3000" baseline="30000" dirty="0"/>
              <a:t>29 </a:t>
            </a:r>
            <a:r>
              <a:rPr lang="en-US" sz="3000" dirty="0"/>
              <a:t>For indeed the days are coming in which they will say, ‘Blessed </a:t>
            </a:r>
            <a:r>
              <a:rPr lang="en-US" sz="3000" i="1" dirty="0"/>
              <a:t>are</a:t>
            </a:r>
            <a:r>
              <a:rPr lang="en-US" sz="3000" dirty="0"/>
              <a:t> the barren, wombs that never bore, and breasts which never nursed!’ </a:t>
            </a:r>
            <a:r>
              <a:rPr lang="en-US" sz="3000" baseline="30000" dirty="0"/>
              <a:t>30 </a:t>
            </a:r>
            <a:r>
              <a:rPr lang="en-US" sz="3000" dirty="0"/>
              <a:t>Then they will begin ‘to say to the mountains, “Fall on us!” and to the hills, “Cover us!”’</a:t>
            </a:r>
          </a:p>
        </p:txBody>
      </p:sp>
    </p:spTree>
    <p:extLst>
      <p:ext uri="{BB962C8B-B14F-4D97-AF65-F5344CB8AC3E}">
        <p14:creationId xmlns:p14="http://schemas.microsoft.com/office/powerpoint/2010/main" val="39890323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187FE82-7C40-7F14-627C-6E6CE1BECA32}"/>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50179" name="Rectangle 3">
            <a:extLst>
              <a:ext uri="{FF2B5EF4-FFF2-40B4-BE49-F238E27FC236}">
                <a16:creationId xmlns:a16="http://schemas.microsoft.com/office/drawing/2014/main" id="{0FB86D54-11DD-9651-58CD-9EDE2A0EC0E7}"/>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24:19-20</a:t>
            </a:r>
          </a:p>
          <a:p>
            <a:pPr algn="ctr">
              <a:buFontTx/>
              <a:buNone/>
            </a:pPr>
            <a:r>
              <a:rPr lang="en-US" altLang="en-US" b="1"/>
              <a:t>“And woe unto them that are with child, and to them that give suck in those days! </a:t>
            </a:r>
            <a:r>
              <a:rPr lang="en-US" altLang="en-US" b="1">
                <a:solidFill>
                  <a:srgbClr val="FF00FF"/>
                </a:solidFill>
              </a:rPr>
              <a:t>But pray ye that your flight be not in the winter, neither on the sabbath day</a:t>
            </a:r>
            <a:r>
              <a:rPr lang="en-US" altLang="en-US" b="1"/>
              <a:t>:”</a:t>
            </a:r>
          </a:p>
          <a:p>
            <a:pPr algn="ctr">
              <a:buFontTx/>
              <a:buNone/>
            </a:pPr>
            <a:r>
              <a:rPr lang="en-US" altLang="en-US" b="1">
                <a:solidFill>
                  <a:srgbClr val="FF0000"/>
                </a:solidFill>
              </a:rPr>
              <a:t>Matt. 24:21-28 still speaking of Jerusalem</a:t>
            </a:r>
          </a:p>
          <a:p>
            <a:pPr algn="ctr">
              <a:buFontTx/>
              <a:buNone/>
            </a:pPr>
            <a:endParaRPr lang="en-US" altLang="en-US" b="1">
              <a:solidFill>
                <a:srgbClr val="FF0000"/>
              </a:solidFill>
            </a:endParaRP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56DB47A-2E39-3352-6EB5-D38070699A36}"/>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4579" name="Rectangle 3">
            <a:extLst>
              <a:ext uri="{FF2B5EF4-FFF2-40B4-BE49-F238E27FC236}">
                <a16:creationId xmlns:a16="http://schemas.microsoft.com/office/drawing/2014/main" id="{0F773716-3A1C-7E82-D084-17E888BEB0E9}"/>
              </a:ext>
            </a:extLst>
          </p:cNvPr>
          <p:cNvSpPr>
            <a:spLocks noGrp="1" noChangeArrowheads="1"/>
          </p:cNvSpPr>
          <p:nvPr>
            <p:ph type="body" idx="1"/>
          </p:nvPr>
        </p:nvSpPr>
        <p:spPr>
          <a:xfrm>
            <a:off x="1981200" y="1600200"/>
            <a:ext cx="8686800" cy="5257800"/>
          </a:xfrm>
        </p:spPr>
        <p:txBody>
          <a:bodyPr/>
          <a:lstStyle/>
          <a:p>
            <a:pPr algn="ctr">
              <a:lnSpc>
                <a:spcPct val="90000"/>
              </a:lnSpc>
              <a:buFontTx/>
              <a:buNone/>
            </a:pPr>
            <a:r>
              <a:rPr lang="en-US" altLang="en-US" b="1">
                <a:solidFill>
                  <a:srgbClr val="FF00FF"/>
                </a:solidFill>
                <a:latin typeface="Comic Sans MS" panose="030F0702030302020204" pitchFamily="66" charset="0"/>
              </a:rPr>
              <a:t>IV. “Then shall the end come.” V-14</a:t>
            </a:r>
          </a:p>
          <a:p>
            <a:pPr algn="ctr">
              <a:lnSpc>
                <a:spcPct val="90000"/>
              </a:lnSpc>
              <a:buFontTx/>
              <a:buNone/>
            </a:pPr>
            <a:r>
              <a:rPr lang="en-US" altLang="en-US" b="1">
                <a:solidFill>
                  <a:srgbClr val="FF0000"/>
                </a:solidFill>
                <a:latin typeface="Comic Sans MS" panose="030F0702030302020204" pitchFamily="66" charset="0"/>
              </a:rPr>
              <a:t>Zech. 14:1-2</a:t>
            </a:r>
          </a:p>
          <a:p>
            <a:pPr algn="ctr">
              <a:lnSpc>
                <a:spcPct val="90000"/>
              </a:lnSpc>
              <a:buFontTx/>
              <a:buNone/>
            </a:pPr>
            <a:r>
              <a:rPr lang="en-US" altLang="en-US" b="1"/>
              <a:t>“Behold, the day of the LORD cometh, and thy spoil shall be divided in the midst of thee. For I will gather all nations against Jerusalem to battle; and the city shall be taken, and the houses rifled, and the women ravished; and half of the city shall go forth into captivity, and the residue of the people shall not be cut off from the city.</a:t>
            </a:r>
          </a:p>
          <a:p>
            <a:pPr algn="ctr">
              <a:lnSpc>
                <a:spcPct val="90000"/>
              </a:lnSpc>
              <a:buFontTx/>
              <a:buNone/>
            </a:pPr>
            <a:endParaRPr lang="en-US" altLang="en-US" b="1"/>
          </a:p>
          <a:p>
            <a:pPr algn="ctr">
              <a:lnSpc>
                <a:spcPct val="90000"/>
              </a:lnSpc>
              <a:buFontTx/>
              <a:buNone/>
            </a:pPr>
            <a:endParaRPr lang="en-US" altLang="en-US" b="1">
              <a:solidFill>
                <a:srgbClr val="FF00FF"/>
              </a:solidFill>
              <a:latin typeface="Comic Sans MS" panose="030F0702030302020204" pitchFamily="66" charset="0"/>
            </a:endParaRPr>
          </a:p>
        </p:txBody>
      </p:sp>
      <p:sp>
        <p:nvSpPr>
          <p:cNvPr id="24580" name="Line 4">
            <a:extLst>
              <a:ext uri="{FF2B5EF4-FFF2-40B4-BE49-F238E27FC236}">
                <a16:creationId xmlns:a16="http://schemas.microsoft.com/office/drawing/2014/main" id="{FBCDCA39-6180-1319-66A2-AF6A776A1657}"/>
              </a:ext>
            </a:extLst>
          </p:cNvPr>
          <p:cNvSpPr>
            <a:spLocks noChangeShapeType="1"/>
          </p:cNvSpPr>
          <p:nvPr/>
        </p:nvSpPr>
        <p:spPr bwMode="auto">
          <a:xfrm>
            <a:off x="3657600" y="4038600"/>
            <a:ext cx="67056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4581" name="Line 5">
            <a:extLst>
              <a:ext uri="{FF2B5EF4-FFF2-40B4-BE49-F238E27FC236}">
                <a16:creationId xmlns:a16="http://schemas.microsoft.com/office/drawing/2014/main" id="{A2B991A0-85CC-1E58-8B6C-33AA7D3D1D8E}"/>
              </a:ext>
            </a:extLst>
          </p:cNvPr>
          <p:cNvSpPr>
            <a:spLocks noChangeShapeType="1"/>
          </p:cNvSpPr>
          <p:nvPr/>
        </p:nvSpPr>
        <p:spPr bwMode="auto">
          <a:xfrm>
            <a:off x="2590800" y="4495800"/>
            <a:ext cx="78486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4582" name="Line 6">
            <a:extLst>
              <a:ext uri="{FF2B5EF4-FFF2-40B4-BE49-F238E27FC236}">
                <a16:creationId xmlns:a16="http://schemas.microsoft.com/office/drawing/2014/main" id="{48A34712-D8BC-B9D2-E585-C47949194BDB}"/>
              </a:ext>
            </a:extLst>
          </p:cNvPr>
          <p:cNvSpPr>
            <a:spLocks noChangeShapeType="1"/>
          </p:cNvSpPr>
          <p:nvPr/>
        </p:nvSpPr>
        <p:spPr bwMode="auto">
          <a:xfrm>
            <a:off x="3003258" y="4876800"/>
            <a:ext cx="1035341"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 calcmode="lin" valueType="num">
                                      <p:cBhvr>
                                        <p:cTn id="7" dur="500" fill="hold"/>
                                        <p:tgtEl>
                                          <p:spTgt spid="24579">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24579">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24579">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24579">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4579">
                                            <p:txEl>
                                              <p:pRg st="2" end="2"/>
                                            </p:txEl>
                                          </p:spTgt>
                                        </p:tgtEl>
                                        <p:attrNameLst>
                                          <p:attrName>style.visibility</p:attrName>
                                        </p:attrNameLst>
                                      </p:cBhvr>
                                      <p:to>
                                        <p:strVal val="visible"/>
                                      </p:to>
                                    </p:set>
                                    <p:animEffect transition="in" filter="box(in)">
                                      <p:cBhvr>
                                        <p:cTn id="16" dur="500"/>
                                        <p:tgtEl>
                                          <p:spTgt spid="2457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24580"/>
                                        </p:tgtEl>
                                        <p:attrNameLst>
                                          <p:attrName>style.visibility</p:attrName>
                                        </p:attrNameLst>
                                      </p:cBhvr>
                                      <p:to>
                                        <p:strVal val="visible"/>
                                      </p:to>
                                    </p:set>
                                    <p:anim calcmode="lin" valueType="num">
                                      <p:cBhvr additive="base">
                                        <p:cTn id="21" dur="500" fill="hold"/>
                                        <p:tgtEl>
                                          <p:spTgt spid="24580"/>
                                        </p:tgtEl>
                                        <p:attrNameLst>
                                          <p:attrName>ppt_x</p:attrName>
                                        </p:attrNameLst>
                                      </p:cBhvr>
                                      <p:tavLst>
                                        <p:tav tm="0">
                                          <p:val>
                                            <p:strVal val="0-#ppt_w/2"/>
                                          </p:val>
                                        </p:tav>
                                        <p:tav tm="100000">
                                          <p:val>
                                            <p:strVal val="#ppt_x"/>
                                          </p:val>
                                        </p:tav>
                                      </p:tavLst>
                                    </p:anim>
                                    <p:anim calcmode="lin" valueType="num">
                                      <p:cBhvr additive="base">
                                        <p:cTn id="22"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24581"/>
                                        </p:tgtEl>
                                        <p:attrNameLst>
                                          <p:attrName>style.visibility</p:attrName>
                                        </p:attrNameLst>
                                      </p:cBhvr>
                                      <p:to>
                                        <p:strVal val="visible"/>
                                      </p:to>
                                    </p:set>
                                    <p:anim calcmode="lin" valueType="num">
                                      <p:cBhvr additive="base">
                                        <p:cTn id="27" dur="500" fill="hold"/>
                                        <p:tgtEl>
                                          <p:spTgt spid="24581"/>
                                        </p:tgtEl>
                                        <p:attrNameLst>
                                          <p:attrName>ppt_x</p:attrName>
                                        </p:attrNameLst>
                                      </p:cBhvr>
                                      <p:tavLst>
                                        <p:tav tm="0">
                                          <p:val>
                                            <p:strVal val="0-#ppt_w/2"/>
                                          </p:val>
                                        </p:tav>
                                        <p:tav tm="100000">
                                          <p:val>
                                            <p:strVal val="#ppt_x"/>
                                          </p:val>
                                        </p:tav>
                                      </p:tavLst>
                                    </p:anim>
                                    <p:anim calcmode="lin" valueType="num">
                                      <p:cBhvr additive="base">
                                        <p:cTn id="28" dur="500" fill="hold"/>
                                        <p:tgtEl>
                                          <p:spTgt spid="24581"/>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24582"/>
                                        </p:tgtEl>
                                        <p:attrNameLst>
                                          <p:attrName>style.visibility</p:attrName>
                                        </p:attrNameLst>
                                      </p:cBhvr>
                                      <p:to>
                                        <p:strVal val="visible"/>
                                      </p:to>
                                    </p:set>
                                    <p:anim calcmode="lin" valueType="num">
                                      <p:cBhvr additive="base">
                                        <p:cTn id="33" dur="500" fill="hold"/>
                                        <p:tgtEl>
                                          <p:spTgt spid="24582"/>
                                        </p:tgtEl>
                                        <p:attrNameLst>
                                          <p:attrName>ppt_x</p:attrName>
                                        </p:attrNameLst>
                                      </p:cBhvr>
                                      <p:tavLst>
                                        <p:tav tm="0">
                                          <p:val>
                                            <p:strVal val="1+#ppt_w/2"/>
                                          </p:val>
                                        </p:tav>
                                        <p:tav tm="100000">
                                          <p:val>
                                            <p:strVal val="#ppt_x"/>
                                          </p:val>
                                        </p:tav>
                                      </p:tavLst>
                                    </p:anim>
                                    <p:anim calcmode="lin" valueType="num">
                                      <p:cBhvr additive="base">
                                        <p:cTn id="34"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on the Sabbath?</a:t>
            </a:r>
          </a:p>
        </p:txBody>
      </p:sp>
      <p:sp>
        <p:nvSpPr>
          <p:cNvPr id="3" name="Content Placeholder 2"/>
          <p:cNvSpPr>
            <a:spLocks noGrp="1"/>
          </p:cNvSpPr>
          <p:nvPr>
            <p:ph idx="1"/>
          </p:nvPr>
        </p:nvSpPr>
        <p:spPr>
          <a:xfrm>
            <a:off x="1981200" y="1600200"/>
            <a:ext cx="7620000" cy="2971800"/>
          </a:xfrm>
        </p:spPr>
        <p:txBody>
          <a:bodyPr>
            <a:normAutofit/>
          </a:bodyPr>
          <a:lstStyle/>
          <a:p>
            <a:pPr marL="114300" indent="0">
              <a:buNone/>
            </a:pPr>
            <a:r>
              <a:rPr lang="en-US" sz="3000" dirty="0"/>
              <a:t>(Nehemiah 13:19) </a:t>
            </a:r>
            <a:r>
              <a:rPr lang="en-US" sz="3200" dirty="0"/>
              <a:t>So it was, at the gates of Jerusalem, as it began to be dark before the Sabbath, that I commanded the gates to be shut, and charged that they must not be opened till after the Sabbath.</a:t>
            </a:r>
            <a:endParaRPr lang="en-US" sz="3000" dirty="0"/>
          </a:p>
        </p:txBody>
      </p:sp>
      <p:sp>
        <p:nvSpPr>
          <p:cNvPr id="5" name="TextBox 4"/>
          <p:cNvSpPr txBox="1"/>
          <p:nvPr/>
        </p:nvSpPr>
        <p:spPr>
          <a:xfrm>
            <a:off x="2362200" y="4343400"/>
            <a:ext cx="6629400" cy="147732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Thankfully, the Christians that saw the signs were able to escape beforehand.  Tradition holds that most fled to Pella.</a:t>
            </a:r>
          </a:p>
        </p:txBody>
      </p:sp>
    </p:spTree>
    <p:extLst>
      <p:ext uri="{BB962C8B-B14F-4D97-AF65-F5344CB8AC3E}">
        <p14:creationId xmlns:p14="http://schemas.microsoft.com/office/powerpoint/2010/main" val="42530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1" name="Title 1"/>
          <p:cNvSpPr txBox="1">
            <a:spLocks noGrp="1"/>
          </p:cNvSpPr>
          <p:nvPr>
            <p:ph type="title"/>
          </p:nvPr>
        </p:nvSpPr>
        <p:spPr>
          <a:xfrm>
            <a:off x="1639456" y="98641"/>
            <a:ext cx="8229601" cy="684791"/>
          </a:xfrm>
          <a:prstGeom prst="rect">
            <a:avLst/>
          </a:prstGeom>
        </p:spPr>
        <p:txBody>
          <a:bodyPr/>
          <a:lstStyle>
            <a:lvl1pPr>
              <a:defRPr sz="3900">
                <a:solidFill>
                  <a:srgbClr val="6DE9DD"/>
                </a:solidFill>
                <a:effectLst>
                  <a:outerShdw blurRad="38100" dist="38100" dir="2700000" rotWithShape="0">
                    <a:srgbClr val="000000">
                      <a:alpha val="43137"/>
                    </a:srgbClr>
                  </a:outerShdw>
                </a:effectLst>
                <a:latin typeface="Andalus"/>
                <a:ea typeface="Andalus"/>
                <a:cs typeface="Andalus"/>
                <a:sym typeface="Andalus"/>
              </a:defRPr>
            </a:lvl1pPr>
          </a:lstStyle>
          <a:p>
            <a:r>
              <a:rPr b="1"/>
              <a:t>The Historical Fulfillment</a:t>
            </a:r>
          </a:p>
        </p:txBody>
      </p:sp>
      <p:sp>
        <p:nvSpPr>
          <p:cNvPr id="222" name="Content Placeholder 2"/>
          <p:cNvSpPr txBox="1">
            <a:spLocks noGrp="1"/>
          </p:cNvSpPr>
          <p:nvPr>
            <p:ph type="body" idx="1"/>
          </p:nvPr>
        </p:nvSpPr>
        <p:spPr>
          <a:xfrm>
            <a:off x="1639456" y="783429"/>
            <a:ext cx="8913089" cy="5790696"/>
          </a:xfrm>
          <a:prstGeom prst="rect">
            <a:avLst/>
          </a:prstGeom>
        </p:spPr>
        <p:txBody>
          <a:bodyPr/>
          <a:lstStyle/>
          <a:p>
            <a:pPr marL="217170" indent="-217170" algn="just" defTabSz="868680">
              <a:spcBef>
                <a:spcPts val="900"/>
              </a:spcBef>
              <a:defRPr sz="2660" b="1" i="1" u="sng">
                <a:solidFill>
                  <a:srgbClr val="5EF768"/>
                </a:solidFill>
              </a:defRPr>
            </a:pPr>
            <a:r>
              <a:t>The great tribulation (24:16-22)</a:t>
            </a:r>
          </a:p>
          <a:p>
            <a:pPr marL="217170" indent="-217170" algn="just" defTabSz="868680">
              <a:spcBef>
                <a:spcPts val="900"/>
              </a:spcBef>
              <a:defRPr sz="2660" b="1">
                <a:solidFill>
                  <a:schemeClr val="accent4"/>
                </a:solidFill>
              </a:defRPr>
            </a:pPr>
            <a:r>
              <a:t>The flight from Jerusalem was to be in haste and may be difficult; the advice to flee would be the opposite of what many Jews would have thought who believed in the security of their city</a:t>
            </a:r>
          </a:p>
          <a:p>
            <a:pPr marL="217170" indent="-217170" algn="just" defTabSz="868680">
              <a:spcBef>
                <a:spcPts val="900"/>
              </a:spcBef>
              <a:defRPr sz="2660" b="1">
                <a:solidFill>
                  <a:schemeClr val="accent4"/>
                </a:solidFill>
              </a:defRPr>
            </a:pPr>
            <a:r>
              <a:t>Flight with an infant would be difficult; flight in the winter would be faced with cold, rainy, and muddy conditions; flight on a Sabbath day would be faced with Jewish regulations and restrictions</a:t>
            </a:r>
          </a:p>
        </p:txBody>
      </p:sp>
      <p:pic>
        <p:nvPicPr>
          <p:cNvPr id="3" name="Picture 2">
            <a:extLst>
              <a:ext uri="{FF2B5EF4-FFF2-40B4-BE49-F238E27FC236}">
                <a16:creationId xmlns:a16="http://schemas.microsoft.com/office/drawing/2014/main" id="{132B5A76-1BDF-D147-89F3-596A0681FC91}"/>
              </a:ext>
            </a:extLst>
          </p:cNvPr>
          <p:cNvPicPr>
            <a:picLocks noChangeAspect="1"/>
          </p:cNvPicPr>
          <p:nvPr/>
        </p:nvPicPr>
        <p:blipFill>
          <a:blip r:embed="rId2"/>
          <a:stretch>
            <a:fillRect/>
          </a:stretch>
        </p:blipFill>
        <p:spPr>
          <a:xfrm>
            <a:off x="4110182" y="3971637"/>
            <a:ext cx="6442362" cy="278772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7" name="Title 1"/>
          <p:cNvSpPr txBox="1">
            <a:spLocks noGrp="1"/>
          </p:cNvSpPr>
          <p:nvPr>
            <p:ph type="title"/>
          </p:nvPr>
        </p:nvSpPr>
        <p:spPr>
          <a:xfrm>
            <a:off x="1750292" y="224630"/>
            <a:ext cx="8229601" cy="617540"/>
          </a:xfrm>
          <a:prstGeom prst="rect">
            <a:avLst/>
          </a:prstGeom>
        </p:spPr>
        <p:txBody>
          <a:bodyPr>
            <a:noAutofit/>
          </a:bodyPr>
          <a:lstStyle>
            <a:lvl1pPr defTabSz="832104">
              <a:defRPr sz="3549">
                <a:solidFill>
                  <a:srgbClr val="00B0F0"/>
                </a:solidFill>
                <a:effectLst>
                  <a:outerShdw blurRad="34671" dist="34671" dir="2700000" rotWithShape="0">
                    <a:srgbClr val="000000">
                      <a:alpha val="43137"/>
                    </a:srgbClr>
                  </a:outerShdw>
                </a:effectLst>
                <a:latin typeface="Andalus"/>
                <a:ea typeface="Andalus"/>
                <a:cs typeface="Andalus"/>
                <a:sym typeface="Andalus"/>
              </a:defRPr>
            </a:lvl1pPr>
          </a:lstStyle>
          <a:p>
            <a:r>
              <a:rPr sz="4000" b="1" dirty="0">
                <a:solidFill>
                  <a:srgbClr val="FFFF00"/>
                </a:solidFill>
              </a:rPr>
              <a:t>The Historical Fulfillment</a:t>
            </a:r>
          </a:p>
        </p:txBody>
      </p:sp>
      <p:sp>
        <p:nvSpPr>
          <p:cNvPr id="228" name="Content Placeholder 2"/>
          <p:cNvSpPr txBox="1">
            <a:spLocks noGrp="1"/>
          </p:cNvSpPr>
          <p:nvPr>
            <p:ph type="body" idx="1"/>
          </p:nvPr>
        </p:nvSpPr>
        <p:spPr>
          <a:xfrm>
            <a:off x="1750290" y="1199626"/>
            <a:ext cx="8652166" cy="5300466"/>
          </a:xfrm>
          <a:prstGeom prst="rect">
            <a:avLst/>
          </a:prstGeom>
        </p:spPr>
        <p:txBody>
          <a:bodyPr/>
          <a:lstStyle/>
          <a:p>
            <a:pPr>
              <a:defRPr sz="3000" b="1">
                <a:solidFill>
                  <a:srgbClr val="FFFFFF"/>
                </a:solidFill>
              </a:defRPr>
            </a:pPr>
            <a:r>
              <a:rPr sz="3600" dirty="0"/>
              <a:t>The great tribulation (24:16-22)</a:t>
            </a:r>
          </a:p>
          <a:p>
            <a:pPr marL="685800" lvl="1" indent="-228600">
              <a:defRPr sz="3000" b="1">
                <a:solidFill>
                  <a:srgbClr val="FFFFFF"/>
                </a:solidFill>
              </a:defRPr>
            </a:pPr>
            <a:r>
              <a:rPr sz="3200" dirty="0"/>
              <a:t>During the siege (Lk. 19:41-44; 23:27-31), there was torture and crucifixion from without by the Romans for anyone trying to escape; tribulation within the city from Jews: death, torture, robbery, gangs, famine, starvation, cannibalism, unburied dead, etc. (the final siege lasted 5 months, April to Sept. 70 A.D.)</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r>
              <a:rPr lang="en-US" dirty="0"/>
              <a:t>Barren Fig Tree</a:t>
            </a:r>
          </a:p>
          <a:p>
            <a:pPr lvl="1"/>
            <a:r>
              <a:rPr lang="en-US" dirty="0">
                <a:solidFill>
                  <a:srgbClr val="C00000"/>
                </a:solidFill>
              </a:rPr>
              <a:t>Opportunity had Past – Time of Judgment</a:t>
            </a:r>
          </a:p>
          <a:p>
            <a:pPr lvl="1"/>
            <a:r>
              <a:rPr lang="en-US" dirty="0"/>
              <a:t>Fulfill God’s Purpose</a:t>
            </a:r>
          </a:p>
          <a:p>
            <a:pPr lvl="2"/>
            <a:r>
              <a:rPr lang="en-US" dirty="0"/>
              <a:t>Bear Fruit – Or be Rejected </a:t>
            </a:r>
          </a:p>
          <a:p>
            <a:pPr lvl="2"/>
            <a:r>
              <a:rPr lang="en-US" dirty="0"/>
              <a:t>Have Faith</a:t>
            </a:r>
          </a:p>
          <a:p>
            <a:pPr lvl="2"/>
            <a:r>
              <a:rPr lang="en-US" dirty="0"/>
              <a:t>Forgive – Or be Rejected </a:t>
            </a:r>
          </a:p>
        </p:txBody>
      </p:sp>
      <p:sp>
        <p:nvSpPr>
          <p:cNvPr id="5" name="Title 4"/>
          <p:cNvSpPr>
            <a:spLocks noGrp="1"/>
          </p:cNvSpPr>
          <p:nvPr>
            <p:ph type="ctrTitle"/>
          </p:nvPr>
        </p:nvSpPr>
        <p:spPr/>
        <p:txBody>
          <a:bodyPr/>
          <a:lstStyle/>
          <a:p>
            <a:r>
              <a:rPr lang="en-US" dirty="0"/>
              <a:t>A Kings Rejection</a:t>
            </a:r>
          </a:p>
        </p:txBody>
      </p:sp>
    </p:spTree>
    <p:extLst>
      <p:ext uri="{BB962C8B-B14F-4D97-AF65-F5344CB8AC3E}">
        <p14:creationId xmlns:p14="http://schemas.microsoft.com/office/powerpoint/2010/main" val="7090781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5" name="TextBox 4">
            <a:extLst>
              <a:ext uri="{FF2B5EF4-FFF2-40B4-BE49-F238E27FC236}">
                <a16:creationId xmlns:a16="http://schemas.microsoft.com/office/drawing/2014/main" id="{4C89B576-6FE5-4E7F-B5D2-FF551F658874}"/>
              </a:ext>
            </a:extLst>
          </p:cNvPr>
          <p:cNvSpPr txBox="1"/>
          <p:nvPr/>
        </p:nvSpPr>
        <p:spPr>
          <a:xfrm>
            <a:off x="1309035" y="1523552"/>
            <a:ext cx="9846645" cy="468211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Jesus spoke of ‘great tribulation, such as was not since the beginning of the world to this time, no nor ever shall be’ (Matt. 24: 21). This implies that time will continue after ‘this time,’ but there is no sense in saying, ‘nor shall ever be’ if the end of the world and the (final) judgment were being studied. The same argument can be made from the next verse (Matthew 24: 22). Those days evidently will ‘be shortened;’ they will end, and the elect shall be saved because of it. But if the end of the world were in view, the elect would be saved whether the days were shortened or not. </a:t>
            </a:r>
          </a:p>
        </p:txBody>
      </p:sp>
    </p:spTree>
    <p:extLst>
      <p:ext uri="{BB962C8B-B14F-4D97-AF65-F5344CB8AC3E}">
        <p14:creationId xmlns:p14="http://schemas.microsoft.com/office/powerpoint/2010/main" val="21444308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80" name="The Setting"/>
          <p:cNvSpPr txBox="1"/>
          <p:nvPr/>
        </p:nvSpPr>
        <p:spPr>
          <a:xfrm>
            <a:off x="1697183" y="91713"/>
            <a:ext cx="4876801" cy="78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96111">
              <a:lnSpc>
                <a:spcPct val="90000"/>
              </a:lnSpc>
              <a:defRPr sz="3400">
                <a:ln w="6600">
                  <a:solidFill>
                    <a:schemeClr val="accent2"/>
                  </a:solidFill>
                </a:ln>
                <a:solidFill>
                  <a:srgbClr val="FFFFFF"/>
                </a:solidFill>
                <a:effectLst>
                  <a:outerShdw dist="38100" dir="2700000" rotWithShape="0">
                    <a:schemeClr val="accent2"/>
                  </a:outerShdw>
                </a:effectLst>
                <a:latin typeface="Andalus"/>
                <a:ea typeface="Andalus"/>
                <a:cs typeface="Andalus"/>
                <a:sym typeface="Andalus"/>
              </a:defRPr>
            </a:lvl1pPr>
          </a:lstStyle>
          <a:p>
            <a:pPr hangingPunct="0"/>
            <a:r>
              <a:rPr kern="0">
                <a:ln w="6600">
                  <a:solidFill>
                    <a:srgbClr val="ED7D31"/>
                  </a:solidFill>
                </a:ln>
                <a:effectLst>
                  <a:outerShdw dist="38100" dir="2700000" rotWithShape="0">
                    <a:srgbClr val="ED7D31"/>
                  </a:outerShdw>
                </a:effectLst>
              </a:rPr>
              <a:t>The Great Tribulation.</a:t>
            </a:r>
          </a:p>
        </p:txBody>
      </p:sp>
      <p:sp>
        <p:nvSpPr>
          <p:cNvPr id="181" name="Content Placeholder 2"/>
          <p:cNvSpPr txBox="1"/>
          <p:nvPr/>
        </p:nvSpPr>
        <p:spPr>
          <a:xfrm>
            <a:off x="1610590" y="878303"/>
            <a:ext cx="7187046"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3600"/>
              </a:spcBef>
              <a:buSzPct val="100000"/>
              <a:buChar char="❑"/>
              <a:defRPr sz="2800" b="1">
                <a:solidFill>
                  <a:srgbClr val="FFFF00"/>
                </a:solidFill>
              </a:defRPr>
            </a:lvl1pPr>
          </a:lstStyle>
          <a:p>
            <a:pPr hangingPunct="0"/>
            <a:r>
              <a:rPr kern="0">
                <a:latin typeface="Calibri"/>
                <a:sym typeface="Calibri"/>
              </a:rPr>
              <a:t>First, they will see the abomination of desolation standing in the holy place (24:15)</a:t>
            </a:r>
          </a:p>
        </p:txBody>
      </p:sp>
      <p:sp>
        <p:nvSpPr>
          <p:cNvPr id="182" name="TextBox 5"/>
          <p:cNvSpPr txBox="1"/>
          <p:nvPr/>
        </p:nvSpPr>
        <p:spPr>
          <a:xfrm>
            <a:off x="1610589" y="1847273"/>
            <a:ext cx="8664866"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buSzPct val="100000"/>
              <a:buChar char="❑"/>
              <a:defRPr sz="2800" b="1">
                <a:solidFill>
                  <a:srgbClr val="FFFFFF"/>
                </a:solidFill>
              </a:defRPr>
            </a:lvl1pPr>
          </a:lstStyle>
          <a:p>
            <a:pPr hangingPunct="0"/>
            <a:r>
              <a:rPr kern="0">
                <a:latin typeface="Calibri"/>
                <a:sym typeface="Calibri"/>
              </a:rPr>
              <a:t>Second, they will experience great tribulation  (24:16-22)</a:t>
            </a:r>
          </a:p>
        </p:txBody>
      </p:sp>
      <p:sp>
        <p:nvSpPr>
          <p:cNvPr id="183" name="TextBox 6"/>
          <p:cNvSpPr txBox="1"/>
          <p:nvPr/>
        </p:nvSpPr>
        <p:spPr>
          <a:xfrm>
            <a:off x="1610592" y="2816243"/>
            <a:ext cx="8664862"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buSzPct val="100000"/>
              <a:buChar char="❑"/>
              <a:defRPr sz="2800" b="1">
                <a:solidFill>
                  <a:schemeClr val="accent2"/>
                </a:solidFill>
              </a:defRPr>
            </a:lvl1pPr>
          </a:lstStyle>
          <a:p>
            <a:pPr hangingPunct="0"/>
            <a:r>
              <a:rPr kern="0">
                <a:solidFill>
                  <a:srgbClr val="ED7D31"/>
                </a:solidFill>
                <a:latin typeface="Calibri"/>
                <a:sym typeface="Calibri"/>
              </a:rPr>
              <a:t>Third, they will need to beware of more deceivers and false prophets (24:23-27)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83"/>
                                        </p:tgtEl>
                                        <p:attrNameLst>
                                          <p:attrName>style.visibility</p:attrName>
                                        </p:attrNameLst>
                                      </p:cBhvr>
                                      <p:to>
                                        <p:strVal val="visible"/>
                                      </p:to>
                                    </p:set>
                                    <p:anim calcmode="lin" valueType="num">
                                      <p:cBhvr>
                                        <p:cTn id="7" dur="500" fill="hold"/>
                                        <p:tgtEl>
                                          <p:spTgt spid="183"/>
                                        </p:tgtEl>
                                        <p:attrNameLst>
                                          <p:attrName>ppt_x</p:attrName>
                                        </p:attrNameLst>
                                      </p:cBhvr>
                                      <p:tavLst>
                                        <p:tav tm="0">
                                          <p:val>
                                            <p:strVal val="#ppt_x"/>
                                          </p:val>
                                        </p:tav>
                                        <p:tav tm="100000">
                                          <p:val>
                                            <p:strVal val="#ppt_x"/>
                                          </p:val>
                                        </p:tav>
                                      </p:tavLst>
                                    </p:anim>
                                    <p:anim calcmode="lin" valueType="num">
                                      <p:cBhvr>
                                        <p:cTn id="8" dur="500" fill="hold"/>
                                        <p:tgtEl>
                                          <p:spTgt spid="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86" name="TextBox 4"/>
          <p:cNvSpPr txBox="1"/>
          <p:nvPr/>
        </p:nvSpPr>
        <p:spPr>
          <a:xfrm>
            <a:off x="1630795" y="878304"/>
            <a:ext cx="2817093" cy="5632311"/>
          </a:xfrm>
          <a:prstGeom prst="rect">
            <a:avLst/>
          </a:prstGeom>
          <a:solidFill>
            <a:srgbClr val="FFD9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a:lvl1pPr>
          </a:lstStyle>
          <a:p>
            <a:pPr hangingPunct="0"/>
            <a:r>
              <a:rPr kern="0" dirty="0">
                <a:solidFill>
                  <a:srgbClr val="000000"/>
                </a:solidFill>
                <a:latin typeface="Calibri"/>
                <a:sym typeface="Calibri"/>
              </a:rPr>
              <a:t>Matthew 24:23-27 NKJV[23] "Then if anyone says to you, 'Look, here is the Christ!' or 'There!' do not believe it. [24] For false </a:t>
            </a:r>
            <a:r>
              <a:rPr kern="0" dirty="0" err="1">
                <a:solidFill>
                  <a:srgbClr val="000000"/>
                </a:solidFill>
                <a:latin typeface="Calibri"/>
                <a:sym typeface="Calibri"/>
              </a:rPr>
              <a:t>christs</a:t>
            </a:r>
            <a:r>
              <a:rPr kern="0" dirty="0">
                <a:solidFill>
                  <a:srgbClr val="000000"/>
                </a:solidFill>
                <a:latin typeface="Calibri"/>
                <a:sym typeface="Calibri"/>
              </a:rPr>
              <a:t> and false prophets will rise and show great signs and wonders to deceive, if possible, even the elect. [25] See, I have told you beforehand. [26] "Therefore if they say to you, 'Look, He is in the desert!' do not go out; or 'Look, He is in the inner rooms!' do not believe it. [27] For as the lightning comes from the east and flashes to the west, so also will the coming of the Son of Man be</a:t>
            </a:r>
          </a:p>
        </p:txBody>
      </p:sp>
      <p:sp>
        <p:nvSpPr>
          <p:cNvPr id="187" name="The Setting"/>
          <p:cNvSpPr txBox="1"/>
          <p:nvPr/>
        </p:nvSpPr>
        <p:spPr>
          <a:xfrm>
            <a:off x="1697183" y="91713"/>
            <a:ext cx="4876801" cy="78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96111">
              <a:lnSpc>
                <a:spcPct val="90000"/>
              </a:lnSpc>
              <a:defRPr sz="3400">
                <a:ln w="6600">
                  <a:solidFill>
                    <a:schemeClr val="accent2"/>
                  </a:solidFill>
                </a:ln>
                <a:solidFill>
                  <a:srgbClr val="FFFFFF"/>
                </a:solidFill>
                <a:effectLst>
                  <a:outerShdw dist="38100" dir="2700000" rotWithShape="0">
                    <a:schemeClr val="accent2"/>
                  </a:outerShdw>
                </a:effectLst>
                <a:latin typeface="Andalus"/>
                <a:ea typeface="Andalus"/>
                <a:cs typeface="Andalus"/>
                <a:sym typeface="Andalus"/>
              </a:defRPr>
            </a:lvl1pPr>
          </a:lstStyle>
          <a:p>
            <a:pPr hangingPunct="0"/>
            <a:r>
              <a:rPr kern="0">
                <a:ln w="6600">
                  <a:solidFill>
                    <a:srgbClr val="ED7D31"/>
                  </a:solidFill>
                </a:ln>
                <a:effectLst>
                  <a:outerShdw dist="38100" dir="2700000" rotWithShape="0">
                    <a:srgbClr val="ED7D31"/>
                  </a:outerShdw>
                </a:effectLst>
              </a:rPr>
              <a:t>The Great Tribulation.</a:t>
            </a:r>
          </a:p>
        </p:txBody>
      </p:sp>
      <p:sp>
        <p:nvSpPr>
          <p:cNvPr id="188" name="TextBox 5"/>
          <p:cNvSpPr txBox="1"/>
          <p:nvPr/>
        </p:nvSpPr>
        <p:spPr>
          <a:xfrm>
            <a:off x="4520045" y="878305"/>
            <a:ext cx="3083790" cy="4693593"/>
          </a:xfrm>
          <a:prstGeom prst="rect">
            <a:avLst/>
          </a:prstGeom>
          <a:solidFill>
            <a:srgbClr val="C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300" b="1">
                <a:solidFill>
                  <a:srgbClr val="FFFFFF"/>
                </a:solidFill>
              </a:defRPr>
            </a:lvl1pPr>
          </a:lstStyle>
          <a:p>
            <a:pPr hangingPunct="0"/>
            <a:r>
              <a:rPr kern="0" dirty="0">
                <a:latin typeface="Calibri"/>
                <a:sym typeface="Calibri"/>
              </a:rPr>
              <a:t>Mark 13:21-23 NKJV[21] "Then if anyone says to you, 'Look, here is the Christ!' or, 'Look, He is there!' do not believe it. [22] For false </a:t>
            </a:r>
            <a:r>
              <a:rPr kern="0" dirty="0" err="1">
                <a:latin typeface="Calibri"/>
                <a:sym typeface="Calibri"/>
              </a:rPr>
              <a:t>christs</a:t>
            </a:r>
            <a:r>
              <a:rPr kern="0" dirty="0">
                <a:latin typeface="Calibri"/>
                <a:sym typeface="Calibri"/>
              </a:rPr>
              <a:t> and false prophets will rise and show signs and wonders to deceive, if possible, even the elect. </a:t>
            </a:r>
            <a:r>
              <a:rPr kern="0">
                <a:latin typeface="Calibri"/>
                <a:sym typeface="Calibri"/>
              </a:rPr>
              <a:t>[23] But take heed; see, I have told you all things beforehand</a:t>
            </a:r>
          </a:p>
        </p:txBody>
      </p:sp>
      <p:sp>
        <p:nvSpPr>
          <p:cNvPr id="189" name="TextBox 7"/>
          <p:cNvSpPr/>
          <p:nvPr/>
        </p:nvSpPr>
        <p:spPr>
          <a:xfrm>
            <a:off x="7837053" y="878304"/>
            <a:ext cx="2597728" cy="492444"/>
          </a:xfrm>
          <a:prstGeom prst="rect">
            <a:avLst/>
          </a:prstGeom>
          <a:solidFill>
            <a:srgbClr val="7030A0"/>
          </a:solidFill>
          <a:ln w="12700">
            <a:miter lim="400000"/>
          </a:ln>
        </p:spPr>
        <p:txBody>
          <a:bodyPr lIns="45719" rIns="45719"/>
          <a:lstStyle/>
          <a:p>
            <a:pPr algn="ctr" hangingPunct="0">
              <a:defRPr sz="2600" b="1">
                <a:solidFill>
                  <a:srgbClr val="FFFFFF"/>
                </a:solidFill>
              </a:defRPr>
            </a:pPr>
            <a:endParaRPr sz="2600" b="1" kern="0">
              <a:solidFill>
                <a:srgbClr val="FFFFFF"/>
              </a:solidFill>
              <a:latin typeface="Calibri"/>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86"/>
                                        </p:tgtEl>
                                        <p:attrNameLst>
                                          <p:attrName>style.visibility</p:attrName>
                                        </p:attrNameLst>
                                      </p:cBhvr>
                                      <p:to>
                                        <p:strVal val="visible"/>
                                      </p:to>
                                    </p:set>
                                    <p:anim calcmode="lin" valueType="num">
                                      <p:cBhvr>
                                        <p:cTn id="7" dur="500" fill="hold"/>
                                        <p:tgtEl>
                                          <p:spTgt spid="186"/>
                                        </p:tgtEl>
                                        <p:attrNameLst>
                                          <p:attrName>ppt_x</p:attrName>
                                        </p:attrNameLst>
                                      </p:cBhvr>
                                      <p:tavLst>
                                        <p:tav tm="0">
                                          <p:val>
                                            <p:strVal val="#ppt_x"/>
                                          </p:val>
                                        </p:tav>
                                        <p:tav tm="100000">
                                          <p:val>
                                            <p:strVal val="#ppt_x"/>
                                          </p:val>
                                        </p:tav>
                                      </p:tavLst>
                                    </p:anim>
                                    <p:anim calcmode="lin" valueType="num">
                                      <p:cBhvr>
                                        <p:cTn id="8"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88"/>
                                        </p:tgtEl>
                                        <p:attrNameLst>
                                          <p:attrName>style.visibility</p:attrName>
                                        </p:attrNameLst>
                                      </p:cBhvr>
                                      <p:to>
                                        <p:strVal val="visible"/>
                                      </p:to>
                                    </p:set>
                                    <p:anim calcmode="lin" valueType="num">
                                      <p:cBhvr>
                                        <p:cTn id="13" dur="500" fill="hold"/>
                                        <p:tgtEl>
                                          <p:spTgt spid="188"/>
                                        </p:tgtEl>
                                        <p:attrNameLst>
                                          <p:attrName>ppt_x</p:attrName>
                                        </p:attrNameLst>
                                      </p:cBhvr>
                                      <p:tavLst>
                                        <p:tav tm="0">
                                          <p:val>
                                            <p:strVal val="#ppt_x"/>
                                          </p:val>
                                        </p:tav>
                                        <p:tav tm="100000">
                                          <p:val>
                                            <p:strVal val="#ppt_x"/>
                                          </p:val>
                                        </p:tav>
                                      </p:tavLst>
                                    </p:anim>
                                    <p:anim calcmode="lin" valueType="num">
                                      <p:cBhvr>
                                        <p:cTn id="14"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89"/>
                                        </p:tgtEl>
                                        <p:attrNameLst>
                                          <p:attrName>style.visibility</p:attrName>
                                        </p:attrNameLst>
                                      </p:cBhvr>
                                      <p:to>
                                        <p:strVal val="visible"/>
                                      </p:to>
                                    </p:set>
                                    <p:anim calcmode="lin" valueType="num">
                                      <p:cBhvr>
                                        <p:cTn id="19" dur="500" fill="hold"/>
                                        <p:tgtEl>
                                          <p:spTgt spid="189"/>
                                        </p:tgtEl>
                                        <p:attrNameLst>
                                          <p:attrName>ppt_x</p:attrName>
                                        </p:attrNameLst>
                                      </p:cBhvr>
                                      <p:tavLst>
                                        <p:tav tm="0">
                                          <p:val>
                                            <p:strVal val="#ppt_x"/>
                                          </p:val>
                                        </p:tav>
                                        <p:tav tm="100000">
                                          <p:val>
                                            <p:strVal val="#ppt_x"/>
                                          </p:val>
                                        </p:tav>
                                      </p:tavLst>
                                    </p:anim>
                                    <p:anim calcmode="lin" valueType="num">
                                      <p:cBhvr>
                                        <p:cTn id="20"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9" name="Title 1"/>
          <p:cNvSpPr txBox="1">
            <a:spLocks noGrp="1"/>
          </p:cNvSpPr>
          <p:nvPr>
            <p:ph type="title"/>
          </p:nvPr>
        </p:nvSpPr>
        <p:spPr>
          <a:xfrm>
            <a:off x="1773382" y="92363"/>
            <a:ext cx="8229601" cy="700667"/>
          </a:xfrm>
          <a:prstGeom prst="rect">
            <a:avLst/>
          </a:prstGeom>
        </p:spPr>
        <p:txBody>
          <a:bodyPr/>
          <a:lstStyle>
            <a:lvl1pPr defTabSz="841247">
              <a:defRPr sz="4048">
                <a:solidFill>
                  <a:srgbClr val="5EF768"/>
                </a:solidFill>
                <a:effectLst>
                  <a:outerShdw blurRad="35052" dist="35052" dir="2700000" rotWithShape="0">
                    <a:srgbClr val="000000">
                      <a:alpha val="43137"/>
                    </a:srgbClr>
                  </a:outerShdw>
                </a:effectLst>
                <a:latin typeface="Andalus"/>
                <a:ea typeface="Andalus"/>
                <a:cs typeface="Andalus"/>
                <a:sym typeface="Andalus"/>
              </a:defRPr>
            </a:lvl1pPr>
          </a:lstStyle>
          <a:p>
            <a:r>
              <a:rPr b="1"/>
              <a:t>The Historical Fulfillment</a:t>
            </a:r>
          </a:p>
        </p:txBody>
      </p:sp>
      <p:sp>
        <p:nvSpPr>
          <p:cNvPr id="240" name="Content Placeholder 2"/>
          <p:cNvSpPr txBox="1">
            <a:spLocks noGrp="1"/>
          </p:cNvSpPr>
          <p:nvPr>
            <p:ph type="body" idx="1"/>
          </p:nvPr>
        </p:nvSpPr>
        <p:spPr>
          <a:xfrm>
            <a:off x="1665568" y="789554"/>
            <a:ext cx="5273251" cy="5976084"/>
          </a:xfrm>
          <a:prstGeom prst="rect">
            <a:avLst/>
          </a:prstGeom>
        </p:spPr>
        <p:txBody>
          <a:bodyPr>
            <a:noAutofit/>
          </a:bodyPr>
          <a:lstStyle/>
          <a:p>
            <a:pPr marL="0" indent="0" algn="just">
              <a:buNone/>
              <a:defRPr sz="3200" b="1">
                <a:solidFill>
                  <a:srgbClr val="FFFFFF"/>
                </a:solidFill>
              </a:defRPr>
            </a:pPr>
            <a:r>
              <a:rPr sz="2900" dirty="0">
                <a:solidFill>
                  <a:srgbClr val="FFFF00"/>
                </a:solidFill>
              </a:rPr>
              <a:t>The deceivers and false prophets (24:23-27)</a:t>
            </a:r>
            <a:endParaRPr lang="en-CA" sz="2900" dirty="0">
              <a:solidFill>
                <a:srgbClr val="FFFF00"/>
              </a:solidFill>
            </a:endParaRPr>
          </a:p>
          <a:p>
            <a:pPr algn="just">
              <a:defRPr sz="3200" b="1">
                <a:solidFill>
                  <a:srgbClr val="FFFFFF"/>
                </a:solidFill>
              </a:defRPr>
            </a:pPr>
            <a:r>
              <a:rPr sz="2900" dirty="0"/>
              <a:t>The great tribulation and the besieging of Jerusalem by the Roman army would cause the Jews to look for a deliverer and redeemer – a Messiah (24:23-26)</a:t>
            </a:r>
            <a:endParaRPr lang="en-CA" sz="2900" dirty="0"/>
          </a:p>
          <a:p>
            <a:pPr algn="just">
              <a:defRPr sz="3200" b="1">
                <a:solidFill>
                  <a:srgbClr val="FFFFFF"/>
                </a:solidFill>
              </a:defRPr>
            </a:pPr>
            <a:r>
              <a:rPr sz="2900" dirty="0"/>
              <a:t>When the Son of Man came in judgment upon Jerusalem, his presence would be manifest to all; there would be no secret judgment; everyone will know it (24:27)</a:t>
            </a:r>
          </a:p>
        </p:txBody>
      </p:sp>
      <p:pic>
        <p:nvPicPr>
          <p:cNvPr id="3" name="Picture 2">
            <a:extLst>
              <a:ext uri="{FF2B5EF4-FFF2-40B4-BE49-F238E27FC236}">
                <a16:creationId xmlns:a16="http://schemas.microsoft.com/office/drawing/2014/main" id="{E1787880-04AC-CE44-849F-7ACA05E53137}"/>
              </a:ext>
            </a:extLst>
          </p:cNvPr>
          <p:cNvPicPr>
            <a:picLocks noChangeAspect="1"/>
          </p:cNvPicPr>
          <p:nvPr/>
        </p:nvPicPr>
        <p:blipFill rotWithShape="1">
          <a:blip r:embed="rId2"/>
          <a:srcRect l="6737" t="12212" r="13324" b="11971"/>
          <a:stretch/>
        </p:blipFill>
        <p:spPr>
          <a:xfrm>
            <a:off x="7169727" y="1016857"/>
            <a:ext cx="3356706" cy="457114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0">
                                            <p:bg/>
                                          </p:spTgt>
                                        </p:tgtEl>
                                        <p:attrNameLst>
                                          <p:attrName>style.visibility</p:attrName>
                                        </p:attrNameLst>
                                      </p:cBhvr>
                                      <p:to>
                                        <p:strVal val="visible"/>
                                      </p:to>
                                    </p:set>
                                    <p:anim calcmode="lin" valueType="num">
                                      <p:cBhvr additive="base">
                                        <p:cTn id="7" dur="500" fill="hold"/>
                                        <p:tgtEl>
                                          <p:spTgt spid="24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40">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0">
                                            <p:txEl>
                                              <p:pRg st="0" end="0"/>
                                            </p:txEl>
                                          </p:spTgt>
                                        </p:tgtEl>
                                        <p:attrNameLst>
                                          <p:attrName>style.visibility</p:attrName>
                                        </p:attrNameLst>
                                      </p:cBhvr>
                                      <p:to>
                                        <p:strVal val="visible"/>
                                      </p:to>
                                    </p:set>
                                    <p:anim calcmode="lin" valueType="num">
                                      <p:cBhvr additive="base">
                                        <p:cTn id="13" dur="500" fill="hold"/>
                                        <p:tgtEl>
                                          <p:spTgt spid="24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0">
                                            <p:txEl>
                                              <p:pRg st="1" end="1"/>
                                            </p:txEl>
                                          </p:spTgt>
                                        </p:tgtEl>
                                        <p:attrNameLst>
                                          <p:attrName>style.visibility</p:attrName>
                                        </p:attrNameLst>
                                      </p:cBhvr>
                                      <p:to>
                                        <p:strVal val="visible"/>
                                      </p:to>
                                    </p:set>
                                    <p:anim calcmode="lin" valueType="num">
                                      <p:cBhvr additive="base">
                                        <p:cTn id="19" dur="500" fill="hold"/>
                                        <p:tgtEl>
                                          <p:spTgt spid="24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0">
                                            <p:txEl>
                                              <p:pRg st="2" end="2"/>
                                            </p:txEl>
                                          </p:spTgt>
                                        </p:tgtEl>
                                        <p:attrNameLst>
                                          <p:attrName>style.visibility</p:attrName>
                                        </p:attrNameLst>
                                      </p:cBhvr>
                                      <p:to>
                                        <p:strVal val="visible"/>
                                      </p:to>
                                    </p:set>
                                    <p:anim calcmode="lin" valueType="num">
                                      <p:cBhvr additive="base">
                                        <p:cTn id="25" dur="500" fill="hold"/>
                                        <p:tgtEl>
                                          <p:spTgt spid="24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build="p"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2" name="Title 1"/>
          <p:cNvSpPr txBox="1">
            <a:spLocks noGrp="1"/>
          </p:cNvSpPr>
          <p:nvPr>
            <p:ph type="title"/>
          </p:nvPr>
        </p:nvSpPr>
        <p:spPr>
          <a:xfrm>
            <a:off x="1761838" y="224630"/>
            <a:ext cx="8229601" cy="617540"/>
          </a:xfrm>
          <a:prstGeom prst="rect">
            <a:avLst/>
          </a:prstGeom>
        </p:spPr>
        <p:txBody>
          <a:bodyPr/>
          <a:lstStyle>
            <a:lvl1pPr defTabSz="832104">
              <a:defRPr sz="3549">
                <a:solidFill>
                  <a:srgbClr val="6DE9DD"/>
                </a:solidFill>
                <a:effectLst>
                  <a:outerShdw blurRad="34671" dist="34671" dir="2700000" rotWithShape="0">
                    <a:srgbClr val="000000">
                      <a:alpha val="43137"/>
                    </a:srgbClr>
                  </a:outerShdw>
                </a:effectLst>
                <a:latin typeface="Andalus"/>
                <a:ea typeface="Andalus"/>
                <a:cs typeface="Andalus"/>
                <a:sym typeface="Andalus"/>
              </a:defRPr>
            </a:lvl1pPr>
          </a:lstStyle>
          <a:p>
            <a:r>
              <a:t>The Historical Fulfillment</a:t>
            </a:r>
          </a:p>
        </p:txBody>
      </p:sp>
      <p:sp>
        <p:nvSpPr>
          <p:cNvPr id="243" name="Content Placeholder 2"/>
          <p:cNvSpPr txBox="1">
            <a:spLocks noGrp="1"/>
          </p:cNvSpPr>
          <p:nvPr>
            <p:ph type="body" idx="1"/>
          </p:nvPr>
        </p:nvSpPr>
        <p:spPr>
          <a:xfrm>
            <a:off x="1761836" y="876300"/>
            <a:ext cx="8640620" cy="5854700"/>
          </a:xfrm>
          <a:prstGeom prst="rect">
            <a:avLst/>
          </a:prstGeom>
          <a:ln w="9525">
            <a:solidFill>
              <a:srgbClr val="000000"/>
            </a:solidFill>
            <a:miter lim="800000"/>
          </a:ln>
        </p:spPr>
        <p:txBody>
          <a:bodyPr/>
          <a:lstStyle/>
          <a:p>
            <a:pPr marL="0" indent="0" algn="just" defTabSz="877823">
              <a:spcBef>
                <a:spcPts val="3400"/>
              </a:spcBef>
              <a:buSzTx/>
              <a:buNone/>
              <a:defRPr sz="2688" b="1">
                <a:solidFill>
                  <a:srgbClr val="5EF768"/>
                </a:solidFill>
              </a:defRPr>
            </a:pPr>
            <a:r>
              <a:t>“There was also another body of wicked men gotten together, not so impure in their actions, but more wicked in their intentions, which laid waste the happy state of the city no less than did these murderers. These were such men as deceived and deluded the people under pretense of Divine inspiration, but were for procuring innovations and changes of the government; and these prevailed with the multitude to act like madmen, and went before them into the wilderness, as pretending that God would there show them the signals of liberty. But Felix thought this procedure was to be the beginning of a revolt; so he sent some horsemen and footmen both armed, who destroyed a great number of them.” Flavius Josephus, </a:t>
            </a:r>
            <a:r>
              <a:rPr i="1"/>
              <a:t>Wars of the Jews</a:t>
            </a:r>
            <a:r>
              <a:t>, 2.13.4 </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Jerusalem</a:t>
            </a:r>
          </a:p>
        </p:txBody>
      </p:sp>
      <p:pic>
        <p:nvPicPr>
          <p:cNvPr id="4" name="Picture 3" descr="Image result for destruction of jerusalem 70 ad"/>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95400"/>
            <a:ext cx="5943600" cy="5151120"/>
          </a:xfrm>
          <a:prstGeom prst="rect">
            <a:avLst/>
          </a:prstGeom>
          <a:noFill/>
          <a:ln>
            <a:noFill/>
          </a:ln>
        </p:spPr>
      </p:pic>
    </p:spTree>
    <p:extLst>
      <p:ext uri="{BB962C8B-B14F-4D97-AF65-F5344CB8AC3E}">
        <p14:creationId xmlns:p14="http://schemas.microsoft.com/office/powerpoint/2010/main" val="31067922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3" name="Title 1"/>
          <p:cNvSpPr txBox="1">
            <a:spLocks noGrp="1"/>
          </p:cNvSpPr>
          <p:nvPr>
            <p:ph type="title"/>
          </p:nvPr>
        </p:nvSpPr>
        <p:spPr>
          <a:xfrm>
            <a:off x="1784927" y="196272"/>
            <a:ext cx="8229601" cy="542639"/>
          </a:xfrm>
          <a:prstGeom prst="rect">
            <a:avLst/>
          </a:prstGeom>
        </p:spPr>
        <p:txBody>
          <a:bodyPr>
            <a:noAutofit/>
          </a:bodyPr>
          <a:lstStyle>
            <a:lvl1pPr defTabSz="713231">
              <a:defRPr sz="3041">
                <a:solidFill>
                  <a:srgbClr val="FFFFFF"/>
                </a:solidFill>
                <a:effectLst>
                  <a:outerShdw blurRad="29717" dist="29717" dir="2700000" rotWithShape="0">
                    <a:srgbClr val="000000">
                      <a:alpha val="43137"/>
                    </a:srgbClr>
                  </a:outerShdw>
                </a:effectLst>
                <a:latin typeface="Andalus"/>
                <a:ea typeface="Andalus"/>
                <a:cs typeface="Andalus"/>
                <a:sym typeface="Andalus"/>
              </a:defRPr>
            </a:lvl1pPr>
          </a:lstStyle>
          <a:p>
            <a:r>
              <a:rPr sz="3600" b="1"/>
              <a:t>The Historical Fulfillment</a:t>
            </a:r>
          </a:p>
        </p:txBody>
      </p:sp>
      <p:sp>
        <p:nvSpPr>
          <p:cNvPr id="234" name="Content Placeholder 2"/>
          <p:cNvSpPr txBox="1">
            <a:spLocks noGrp="1"/>
          </p:cNvSpPr>
          <p:nvPr>
            <p:ph type="body" idx="1"/>
          </p:nvPr>
        </p:nvSpPr>
        <p:spPr>
          <a:xfrm>
            <a:off x="1683327" y="935182"/>
            <a:ext cx="8825346" cy="5368637"/>
          </a:xfrm>
          <a:prstGeom prst="rect">
            <a:avLst/>
          </a:prstGeom>
          <a:ln w="9525">
            <a:solidFill>
              <a:srgbClr val="000000"/>
            </a:solidFill>
            <a:miter lim="800000"/>
          </a:ln>
        </p:spPr>
        <p:txBody>
          <a:bodyPr/>
          <a:lstStyle/>
          <a:p>
            <a:pPr marL="0" indent="0" algn="just" defTabSz="877823">
              <a:spcBef>
                <a:spcPts val="3400"/>
              </a:spcBef>
              <a:buSzTx/>
              <a:buNone/>
              <a:defRPr sz="2688" b="1">
                <a:solidFill>
                  <a:srgbClr val="6DE9DD"/>
                </a:solidFill>
              </a:defRPr>
            </a:pPr>
            <a:r>
              <a:t>“But when they went in numbers into the lanes of the city with their swords drawn, they slew those whom they overtook without and set fire to the houses whither the Jews were fled, and burnt every soul in them, and laid waste a great many of the rest; and when they were come to the houses to plunder them, they found in them entire families of dead men, and the upper rooms full of dead corpses, that is, of such as died by the famine; they then stood in a horror at this sight, and went out without touching any thing. But although they had this commiseration for such as were destroyed in that manner, yet had they not the same for those that were still alive, but they ran every one through whom they met with, and obstructed the very lanes with their dead bodies” Flavius Josephus, </a:t>
            </a:r>
            <a:r>
              <a:rPr i="1"/>
              <a:t>Wars</a:t>
            </a:r>
            <a:r>
              <a:t>, 6.8.5</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11" descr="A Temple in Flames  The Final Battle for Jerusalem and the Destruction of the Second Temple">
            <a:hlinkClick r:id="rId2"/>
            <a:extLst>
              <a:ext uri="{FF2B5EF4-FFF2-40B4-BE49-F238E27FC236}">
                <a16:creationId xmlns:a16="http://schemas.microsoft.com/office/drawing/2014/main" id="{8EF95434-D168-451A-865A-5D31993AAF35}"/>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y5vuoX09ryw?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712269" y="616017"/>
            <a:ext cx="10761044" cy="5515276"/>
          </a:xfrm>
          <a:prstGeom prst="rect">
            <a:avLst/>
          </a:prstGeom>
        </p:spPr>
      </p:pic>
    </p:spTree>
    <p:extLst>
      <p:ext uri="{BB962C8B-B14F-4D97-AF65-F5344CB8AC3E}">
        <p14:creationId xmlns:p14="http://schemas.microsoft.com/office/powerpoint/2010/main" val="4385302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0029F57-0FF1-468D-9D78-2AB91F89C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6" y="423512"/>
            <a:ext cx="11348186" cy="60582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Picture 5">
            <a:extLst>
              <a:ext uri="{FF2B5EF4-FFF2-40B4-BE49-F238E27FC236}">
                <a16:creationId xmlns:a16="http://schemas.microsoft.com/office/drawing/2014/main" id="{AE973C7D-1B40-91EB-58A5-78BDD66B580C}"/>
              </a:ext>
            </a:extLst>
          </p:cNvPr>
          <p:cNvPicPr>
            <a:picLocks noChangeAspect="1"/>
          </p:cNvPicPr>
          <p:nvPr/>
        </p:nvPicPr>
        <p:blipFill>
          <a:blip r:embed="rId4"/>
          <a:stretch>
            <a:fillRect/>
          </a:stretch>
        </p:blipFill>
        <p:spPr>
          <a:xfrm>
            <a:off x="0" y="1"/>
            <a:ext cx="12192000" cy="6854888"/>
          </a:xfrm>
          <a:prstGeom prst="rect">
            <a:avLst/>
          </a:prstGeom>
          <a:ln>
            <a:solidFill>
              <a:srgbClr val="000000"/>
            </a:solidFill>
            <a:miter/>
          </a:ln>
        </p:spPr>
      </p:pic>
    </p:spTree>
    <p:extLst>
      <p:ext uri="{BB962C8B-B14F-4D97-AF65-F5344CB8AC3E}">
        <p14:creationId xmlns:p14="http://schemas.microsoft.com/office/powerpoint/2010/main" val="11289005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endParaRPr lang="en-US"/>
          </a:p>
        </p:txBody>
      </p:sp>
      <p:pic>
        <p:nvPicPr>
          <p:cNvPr id="11720707"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867400" y="6858000"/>
            <a:ext cx="304800" cy="304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1" fill="hold"/>
                                        <p:tgtEl>
                                          <p:spTgt spid="1172070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72070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DC752E-38A8-47F7-B895-EC8FA2F645AA}"/>
              </a:ext>
            </a:extLst>
          </p:cNvPr>
          <p:cNvSpPr txBox="1"/>
          <p:nvPr/>
        </p:nvSpPr>
        <p:spPr>
          <a:xfrm>
            <a:off x="461394" y="268448"/>
            <a:ext cx="11299971" cy="6699398"/>
          </a:xfrm>
          <a:prstGeom prst="rect">
            <a:avLst/>
          </a:prstGeom>
          <a:noFill/>
        </p:spPr>
        <p:txBody>
          <a:bodyPr wrap="square">
            <a:spAutoFit/>
          </a:bodyPr>
          <a:lstStyle/>
          <a:p>
            <a:pPr marL="0" marR="0" lvl="0" indent="0" algn="l" defTabSz="914400" rtl="0" eaLnBrk="1" fontAlgn="auto" latinLnBrk="0" hangingPunct="1">
              <a:lnSpc>
                <a:spcPct val="107000"/>
              </a:lnSpc>
              <a:spcBef>
                <a:spcPts val="1500"/>
              </a:spcBef>
              <a:spcAft>
                <a:spcPts val="450"/>
              </a:spcAft>
              <a:buClrTx/>
              <a:buSzTx/>
              <a:buFontTx/>
              <a:buNone/>
              <a:tabLst/>
              <a:defRPr/>
            </a:pPr>
            <a:r>
              <a:rPr kumimoji="0" lang="en-US" sz="4800" b="1" i="0" u="sng"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Mark 11:14 - Why Was the Fig Tree Cursed?</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This incident is related by Mark and, in a more compressed form, by Matthew. According to Mark, Jesus and his disciples spent the night following his entry into Jerusalem in Bethany. Next morning they returned to Jerusalem. On the way he felt hungry, and “seeing in the distance a fig tree in leaf, he went to find out if it had any fruit. When he reached it, he found nothing but leaves, because it was not the season for figs.” Then Jesus cursed the tree: “May no one ever eat fruit from you again.” They continued on their way into Jerusalem, where that day he cleansed the temple; in the evening they returned to Bethany. Next morning, as they passed the same place, they saw the fig tree withered away to its roots. And Peter remembered and said to him, “Rabbi, look! The fig tree you cursed has withered!” (Mk 11:20–21). Was it not unreasonable to curse the tree for being fruitless when, as Mark expressly says, “it was not the season for figs”? The problem is most satisfactorily cleared up in a discussion called “The Barren Fig Tree” published many years ago by W. M. Christie, a Church of Scotland minister in Palestine under the British mandatory regime. He pointed out first the time of year at which the incident is said to have occurred (if, as is probable, Jesus was crucified on April 6th, </a:t>
            </a:r>
            <a:r>
              <a:rPr kumimoji="0" lang="en-US" sz="1400" b="0" i="0" u="none" strike="noStrike" kern="1200" cap="small"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a.d.</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30, the incident occurred during the first days of April). “Now,” wrote Christie, “the facts connected with the fig tree are these. Toward the end of March the leaves begin to appear, and in about a week the foliage coating is complete. Coincident with [this], and sometimes even before, there appears quite a crop of small knobs, not the real figs, but a kind of early forerunner. They grow to the size of green almonds, in which condition they are eaten by peasants and others when hungry. When they come to their own indefinite maturity they drop off.” These precursors of the true fig are called </a:t>
            </a:r>
            <a:r>
              <a:rPr kumimoji="0" lang="en-US" sz="1400" b="0"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taqsh</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in Palestinian Arabic. Their appearance is a harbinger of the fully formed appearance of the true fig some six weeks later. So, as Mark says, the time for figs had not yet come. </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But if the leaves appear without any </a:t>
            </a:r>
            <a:r>
              <a:rPr kumimoji="0" lang="en-US" sz="1400" b="1"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taqsh</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that is a sign that there will be no figs. Since Jesus found “nothing but leaves”—leaves without any </a:t>
            </a:r>
            <a:r>
              <a:rPr kumimoji="0" lang="en-US" sz="1400" b="1"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taqsh</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—he knew that “it was an absolutely hopeless, fruitless fig tree”</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and said as much.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But if that is the true explanation of his words, why should anyone trouble to record the incident as though it had some special significance? Because it did have some special significance. As recorded by Mark, it is an acted parable with the same lesson as the spoken parable of the fruitless fig tree in Luke 13:6–9. In that spoken parable a landowner came three years in succession expecting fruit from a fig tree on his property, and when year by year it proved to be fruitless, he told the man in charge of his vineyard to cut it down because it was </a:t>
            </a:r>
            <a:r>
              <a:rPr kumimoji="0" lang="en-US" sz="14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using up the ground to no good purpose</a:t>
            </a:r>
            <a:r>
              <a:rPr kumimoji="0" lang="en-US" sz="1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In both the acted parable and the spoken parable it is difficult to avoid the conclusion that the fig tree represents the city of Jerusalem, unresponsive to Jesus as he came to it with the message of God, and thereby incurring destruction. Elsewhere Luke records how Jesus wept over the city’s blindness to its true well-being and foretold its ruin “because you did not know the time of your visitation” (Luke 19:41–44 RSV).       It is because the incident of the cursing of the fig tree was seen to convey the same lesson that Mark, followed by Matthew, recorded it.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Kaiser, W. C., Jr.,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Davids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 H., Bruce, F. F., &amp;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Brauch</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 T. (1996). </a:t>
            </a:r>
            <a:r>
              <a:rPr kumimoji="0" lang="en-US" sz="1400" b="0" i="1"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Hard sayings of the Bible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(pp. 441–442). Downers Grove, IL: InterVarsity.</a:t>
            </a:r>
          </a:p>
        </p:txBody>
      </p:sp>
    </p:spTree>
    <p:extLst>
      <p:ext uri="{BB962C8B-B14F-4D97-AF65-F5344CB8AC3E}">
        <p14:creationId xmlns:p14="http://schemas.microsoft.com/office/powerpoint/2010/main" val="25724843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91155-3C45-4486-A35F-70D4DB913C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64886417"/>
      </p:ext>
    </p:extLst>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9746" name="Picture 4" descr="C:\Documents and Settings\Owner\My Documents\Educational Illustrations\Religious Related\93.jpg"/>
          <p:cNvPicPr>
            <a:picLocks noChangeAspect="1" noChangeArrowheads="1"/>
          </p:cNvPicPr>
          <p:nvPr/>
        </p:nvPicPr>
        <p:blipFill>
          <a:blip r:embed="rId4" cstate="print"/>
          <a:srcRect/>
          <a:stretch>
            <a:fillRect/>
          </a:stretch>
        </p:blipFill>
        <p:spPr bwMode="auto">
          <a:xfrm>
            <a:off x="0" y="0"/>
            <a:ext cx="2983832" cy="1676400"/>
          </a:xfrm>
          <a:prstGeom prst="rect">
            <a:avLst/>
          </a:prstGeom>
          <a:noFill/>
          <a:ln w="9525">
            <a:noFill/>
            <a:miter lim="800000"/>
            <a:headEnd/>
            <a:tailEnd/>
          </a:ln>
        </p:spPr>
      </p:pic>
      <p:sp>
        <p:nvSpPr>
          <p:cNvPr id="17107974" name="WordArt 6" descr="White marble"/>
          <p:cNvSpPr>
            <a:spLocks noChangeArrowheads="1" noChangeShapeType="1" noTextEdit="1"/>
          </p:cNvSpPr>
          <p:nvPr/>
        </p:nvSpPr>
        <p:spPr bwMode="auto">
          <a:xfrm>
            <a:off x="67377" y="1676400"/>
            <a:ext cx="2916455"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rPr>
              <a:t>jerusalem</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endParaRPr>
          </a:p>
        </p:txBody>
      </p:sp>
      <p:sp>
        <p:nvSpPr>
          <p:cNvPr id="17107975" name="WordArt 7" descr="White marble"/>
          <p:cNvSpPr>
            <a:spLocks noChangeArrowheads="1" noChangeShapeType="1" noTextEdit="1"/>
          </p:cNvSpPr>
          <p:nvPr/>
        </p:nvSpPr>
        <p:spPr bwMode="auto">
          <a:xfrm>
            <a:off x="4038600" y="2971800"/>
            <a:ext cx="22098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rPr>
              <a:t>TEMPLE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107974"/>
                                        </p:tgtEl>
                                        <p:attrNameLst>
                                          <p:attrName>style.visibility</p:attrName>
                                        </p:attrNameLst>
                                      </p:cBhvr>
                                      <p:to>
                                        <p:strVal val="visible"/>
                                      </p:to>
                                    </p:set>
                                    <p:anim calcmode="lin" valueType="num">
                                      <p:cBhvr>
                                        <p:cTn id="7" dur="500" fill="hold"/>
                                        <p:tgtEl>
                                          <p:spTgt spid="17107974"/>
                                        </p:tgtEl>
                                        <p:attrNameLst>
                                          <p:attrName>ppt_w</p:attrName>
                                        </p:attrNameLst>
                                      </p:cBhvr>
                                      <p:tavLst>
                                        <p:tav tm="0">
                                          <p:val>
                                            <p:fltVal val="0"/>
                                          </p:val>
                                        </p:tav>
                                        <p:tav tm="100000">
                                          <p:val>
                                            <p:strVal val="#ppt_w"/>
                                          </p:val>
                                        </p:tav>
                                      </p:tavLst>
                                    </p:anim>
                                    <p:anim calcmode="lin" valueType="num">
                                      <p:cBhvr>
                                        <p:cTn id="8" dur="500" fill="hold"/>
                                        <p:tgtEl>
                                          <p:spTgt spid="17107974"/>
                                        </p:tgtEl>
                                        <p:attrNameLst>
                                          <p:attrName>ppt_h</p:attrName>
                                        </p:attrNameLst>
                                      </p:cBhvr>
                                      <p:tavLst>
                                        <p:tav tm="0">
                                          <p:val>
                                            <p:fltVal val="0"/>
                                          </p:val>
                                        </p:tav>
                                        <p:tav tm="100000">
                                          <p:val>
                                            <p:strVal val="#ppt_h"/>
                                          </p:val>
                                        </p:tav>
                                      </p:tavLst>
                                    </p:anim>
                                    <p:anim calcmode="lin" valueType="num">
                                      <p:cBhvr>
                                        <p:cTn id="9" dur="500" fill="hold"/>
                                        <p:tgtEl>
                                          <p:spTgt spid="17107974"/>
                                        </p:tgtEl>
                                        <p:attrNameLst>
                                          <p:attrName>ppt_x</p:attrName>
                                        </p:attrNameLst>
                                      </p:cBhvr>
                                      <p:tavLst>
                                        <p:tav tm="0">
                                          <p:val>
                                            <p:fltVal val="0.5"/>
                                          </p:val>
                                        </p:tav>
                                        <p:tav tm="100000">
                                          <p:val>
                                            <p:strVal val="#ppt_x"/>
                                          </p:val>
                                        </p:tav>
                                      </p:tavLst>
                                    </p:anim>
                                    <p:anim calcmode="lin" valueType="num">
                                      <p:cBhvr>
                                        <p:cTn id="10" dur="500" fill="hold"/>
                                        <p:tgtEl>
                                          <p:spTgt spid="1710797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107975"/>
                                        </p:tgtEl>
                                        <p:attrNameLst>
                                          <p:attrName>style.visibility</p:attrName>
                                        </p:attrNameLst>
                                      </p:cBhvr>
                                      <p:to>
                                        <p:strVal val="visible"/>
                                      </p:to>
                                    </p:set>
                                    <p:anim calcmode="lin" valueType="num">
                                      <p:cBhvr>
                                        <p:cTn id="15" dur="500" fill="hold"/>
                                        <p:tgtEl>
                                          <p:spTgt spid="17107975"/>
                                        </p:tgtEl>
                                        <p:attrNameLst>
                                          <p:attrName>ppt_w</p:attrName>
                                        </p:attrNameLst>
                                      </p:cBhvr>
                                      <p:tavLst>
                                        <p:tav tm="0">
                                          <p:val>
                                            <p:strVal val="4*#ppt_w"/>
                                          </p:val>
                                        </p:tav>
                                        <p:tav tm="100000">
                                          <p:val>
                                            <p:strVal val="#ppt_w"/>
                                          </p:val>
                                        </p:tav>
                                      </p:tavLst>
                                    </p:anim>
                                    <p:anim calcmode="lin" valueType="num">
                                      <p:cBhvr>
                                        <p:cTn id="16" dur="500" fill="hold"/>
                                        <p:tgtEl>
                                          <p:spTgt spid="1710797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7974" grpId="0" animBg="1"/>
      <p:bldP spid="1710797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D2699-5500-4E91-B313-E17B048517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p:spPr>
      </p:pic>
    </p:spTree>
    <p:extLst>
      <p:ext uri="{BB962C8B-B14F-4D97-AF65-F5344CB8AC3E}">
        <p14:creationId xmlns:p14="http://schemas.microsoft.com/office/powerpoint/2010/main" val="731518928"/>
      </p:ext>
    </p:extLst>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9" name="Title 1"/>
          <p:cNvSpPr txBox="1">
            <a:spLocks noGrp="1"/>
          </p:cNvSpPr>
          <p:nvPr>
            <p:ph type="title"/>
          </p:nvPr>
        </p:nvSpPr>
        <p:spPr>
          <a:xfrm>
            <a:off x="1773381" y="103909"/>
            <a:ext cx="6668790" cy="542636"/>
          </a:xfrm>
          <a:prstGeom prst="rect">
            <a:avLst/>
          </a:prstGeom>
        </p:spPr>
        <p:txBody>
          <a:bodyPr/>
          <a:lstStyle>
            <a:lvl1pPr defTabSz="713231">
              <a:defRPr sz="3041">
                <a:solidFill>
                  <a:srgbClr val="6DE9DD"/>
                </a:solidFill>
                <a:effectLst>
                  <a:outerShdw blurRad="29717" dist="29717" dir="2700000" rotWithShape="0">
                    <a:srgbClr val="000000">
                      <a:alpha val="43137"/>
                    </a:srgbClr>
                  </a:outerShdw>
                </a:effectLst>
                <a:latin typeface="Andalus"/>
                <a:ea typeface="Andalus"/>
                <a:cs typeface="Andalus"/>
                <a:sym typeface="Andalus"/>
              </a:defRPr>
            </a:lvl1pPr>
          </a:lstStyle>
          <a:p>
            <a:r>
              <a:t>The Historical Fulfillment</a:t>
            </a:r>
          </a:p>
        </p:txBody>
      </p:sp>
      <p:sp>
        <p:nvSpPr>
          <p:cNvPr id="210" name="Content Placeholder 2"/>
          <p:cNvSpPr txBox="1">
            <a:spLocks noGrp="1"/>
          </p:cNvSpPr>
          <p:nvPr>
            <p:ph type="body" idx="1"/>
          </p:nvPr>
        </p:nvSpPr>
        <p:spPr>
          <a:xfrm>
            <a:off x="1769918" y="1069109"/>
            <a:ext cx="8652165" cy="5038438"/>
          </a:xfrm>
          <a:prstGeom prst="rect">
            <a:avLst/>
          </a:prstGeom>
          <a:ln w="9525">
            <a:solidFill>
              <a:srgbClr val="000000"/>
            </a:solidFill>
            <a:miter lim="800000"/>
          </a:ln>
        </p:spPr>
        <p:txBody>
          <a:bodyPr/>
          <a:lstStyle/>
          <a:p>
            <a:pPr marL="0" indent="0" algn="just" defTabSz="896111">
              <a:spcBef>
                <a:spcPts val="3500"/>
              </a:spcBef>
              <a:buSzTx/>
              <a:buNone/>
              <a:defRPr sz="3430" b="1">
                <a:solidFill>
                  <a:schemeClr val="accent4"/>
                </a:solidFill>
              </a:defRPr>
            </a:pPr>
            <a:r>
              <a:t>“And now the Romans, upon the flight of the seditious into the city, and upon the burning of the holy house itself, and of all the buildings round about it, brought their ensigns to the temple and set them over against its eastern gate; and there did they offer sacrifices to them, and there did they make Titus imperator with the greatest acclamations of joy.” Flavius Josephus, </a:t>
            </a:r>
            <a:r>
              <a:rPr i="1"/>
              <a:t>Wars of the Jews, </a:t>
            </a:r>
            <a:r>
              <a:t>6.6.1</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620000" cy="1143000"/>
          </a:xfrm>
        </p:spPr>
        <p:txBody>
          <a:bodyPr/>
          <a:lstStyle/>
          <a:p>
            <a:r>
              <a:rPr lang="en-US" dirty="0"/>
              <a:t>From Josephus</a:t>
            </a:r>
          </a:p>
        </p:txBody>
      </p:sp>
      <p:sp>
        <p:nvSpPr>
          <p:cNvPr id="3" name="Content Placeholder 2"/>
          <p:cNvSpPr>
            <a:spLocks noGrp="1"/>
          </p:cNvSpPr>
          <p:nvPr>
            <p:ph idx="1"/>
          </p:nvPr>
        </p:nvSpPr>
        <p:spPr>
          <a:xfrm>
            <a:off x="1981200" y="1295400"/>
            <a:ext cx="7848600" cy="2209800"/>
          </a:xfrm>
        </p:spPr>
        <p:txBody>
          <a:bodyPr>
            <a:normAutofit/>
          </a:bodyPr>
          <a:lstStyle/>
          <a:p>
            <a:r>
              <a:rPr lang="en-US" sz="3000" dirty="0"/>
              <a:t>Approximately </a:t>
            </a:r>
            <a:r>
              <a:rPr lang="en-US" sz="3000" u="sng" dirty="0"/>
              <a:t>100,000</a:t>
            </a:r>
            <a:r>
              <a:rPr lang="en-US" sz="3000" dirty="0"/>
              <a:t> Jews were taken captive</a:t>
            </a:r>
          </a:p>
          <a:p>
            <a:r>
              <a:rPr lang="en-US" sz="3000" dirty="0"/>
              <a:t>Nearly </a:t>
            </a:r>
            <a:r>
              <a:rPr lang="en-US" sz="3000" u="sng" dirty="0"/>
              <a:t>1.2 million </a:t>
            </a:r>
            <a:r>
              <a:rPr lang="en-US" sz="3000" dirty="0"/>
              <a:t>Jews died in the siege</a:t>
            </a:r>
          </a:p>
          <a:p>
            <a:r>
              <a:rPr lang="en-US" sz="3000" dirty="0"/>
              <a:t>The city was destroyed, as well as the Temple</a:t>
            </a:r>
          </a:p>
          <a:p>
            <a:endParaRPr lang="en-US" sz="3000" dirty="0"/>
          </a:p>
        </p:txBody>
      </p:sp>
      <p:sp>
        <p:nvSpPr>
          <p:cNvPr id="4" name="TextBox 3"/>
          <p:cNvSpPr txBox="1"/>
          <p:nvPr/>
        </p:nvSpPr>
        <p:spPr>
          <a:xfrm>
            <a:off x="1981200" y="3581400"/>
            <a:ext cx="7848600" cy="181588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mn-cs"/>
              </a:rPr>
              <a:t>The carnage was made worse by the strong belief of the Jews that God would protect and spare His Temple.  Instead of leaving the city like the Christians, the Jews flocked to Jerusalem for safety.  </a:t>
            </a:r>
          </a:p>
        </p:txBody>
      </p:sp>
      <p:sp>
        <p:nvSpPr>
          <p:cNvPr id="5" name="TextBox 4"/>
          <p:cNvSpPr txBox="1"/>
          <p:nvPr/>
        </p:nvSpPr>
        <p:spPr>
          <a:xfrm>
            <a:off x="1981200" y="5638800"/>
            <a:ext cx="7848600" cy="553998"/>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Only one problem with their logic…</a:t>
            </a:r>
          </a:p>
        </p:txBody>
      </p:sp>
    </p:spTree>
    <p:extLst>
      <p:ext uri="{BB962C8B-B14F-4D97-AF65-F5344CB8AC3E}">
        <p14:creationId xmlns:p14="http://schemas.microsoft.com/office/powerpoint/2010/main" val="38455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92" name="The Setting"/>
          <p:cNvSpPr txBox="1"/>
          <p:nvPr/>
        </p:nvSpPr>
        <p:spPr>
          <a:xfrm>
            <a:off x="1697183" y="91713"/>
            <a:ext cx="4876801" cy="78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96111">
              <a:lnSpc>
                <a:spcPct val="90000"/>
              </a:lnSpc>
              <a:defRPr sz="3400">
                <a:ln w="6600">
                  <a:solidFill>
                    <a:schemeClr val="accent2"/>
                  </a:solidFill>
                </a:ln>
                <a:solidFill>
                  <a:srgbClr val="FFFFFF"/>
                </a:solidFill>
                <a:effectLst>
                  <a:outerShdw dist="38100" dir="2700000" rotWithShape="0">
                    <a:schemeClr val="accent2"/>
                  </a:outerShdw>
                </a:effectLst>
                <a:latin typeface="Andalus"/>
                <a:ea typeface="Andalus"/>
                <a:cs typeface="Andalus"/>
                <a:sym typeface="Andalus"/>
              </a:defRPr>
            </a:lvl1pPr>
          </a:lstStyle>
          <a:p>
            <a:pPr hangingPunct="0"/>
            <a:r>
              <a:rPr kern="0">
                <a:ln w="6600">
                  <a:solidFill>
                    <a:srgbClr val="ED7D31"/>
                  </a:solidFill>
                </a:ln>
                <a:effectLst>
                  <a:outerShdw dist="38100" dir="2700000" rotWithShape="0">
                    <a:srgbClr val="ED7D31"/>
                  </a:outerShdw>
                </a:effectLst>
              </a:rPr>
              <a:t>The Great Tribulation.</a:t>
            </a:r>
          </a:p>
        </p:txBody>
      </p:sp>
      <p:sp>
        <p:nvSpPr>
          <p:cNvPr id="193" name="Content Placeholder 2"/>
          <p:cNvSpPr txBox="1"/>
          <p:nvPr/>
        </p:nvSpPr>
        <p:spPr>
          <a:xfrm>
            <a:off x="1610590" y="878303"/>
            <a:ext cx="7187046"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3600"/>
              </a:spcBef>
              <a:buSzPct val="100000"/>
              <a:buChar char="❑"/>
              <a:defRPr sz="2800" b="1">
                <a:solidFill>
                  <a:srgbClr val="FFFF00"/>
                </a:solidFill>
              </a:defRPr>
            </a:lvl1pPr>
          </a:lstStyle>
          <a:p>
            <a:pPr hangingPunct="0"/>
            <a:r>
              <a:rPr kern="0">
                <a:latin typeface="Calibri"/>
                <a:sym typeface="Calibri"/>
              </a:rPr>
              <a:t>First, they will see the abomination of desolation standing in the holy place (24:15)</a:t>
            </a:r>
          </a:p>
        </p:txBody>
      </p:sp>
      <p:sp>
        <p:nvSpPr>
          <p:cNvPr id="194" name="TextBox 5"/>
          <p:cNvSpPr txBox="1"/>
          <p:nvPr/>
        </p:nvSpPr>
        <p:spPr>
          <a:xfrm>
            <a:off x="1610589" y="1847273"/>
            <a:ext cx="8664866"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buSzPct val="100000"/>
              <a:buChar char="❑"/>
              <a:defRPr sz="2800" b="1">
                <a:solidFill>
                  <a:srgbClr val="FFFFFF"/>
                </a:solidFill>
              </a:defRPr>
            </a:lvl1pPr>
          </a:lstStyle>
          <a:p>
            <a:pPr hangingPunct="0"/>
            <a:r>
              <a:rPr kern="0">
                <a:latin typeface="Calibri"/>
                <a:sym typeface="Calibri"/>
              </a:rPr>
              <a:t>Second, they will experience great tribulation  (24:16-22)</a:t>
            </a:r>
          </a:p>
        </p:txBody>
      </p:sp>
      <p:sp>
        <p:nvSpPr>
          <p:cNvPr id="195" name="TextBox 6"/>
          <p:cNvSpPr txBox="1"/>
          <p:nvPr/>
        </p:nvSpPr>
        <p:spPr>
          <a:xfrm>
            <a:off x="1610592" y="2816243"/>
            <a:ext cx="8664862"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buSzPct val="100000"/>
              <a:buChar char="❑"/>
              <a:defRPr sz="2800" b="1">
                <a:solidFill>
                  <a:schemeClr val="accent2"/>
                </a:solidFill>
              </a:defRPr>
            </a:lvl1pPr>
          </a:lstStyle>
          <a:p>
            <a:pPr hangingPunct="0"/>
            <a:r>
              <a:rPr kern="0">
                <a:solidFill>
                  <a:srgbClr val="ED7D31"/>
                </a:solidFill>
                <a:latin typeface="Calibri"/>
                <a:sym typeface="Calibri"/>
              </a:rPr>
              <a:t>Third, they will need to beware of more deceivers and false prophets (24:23-27)</a:t>
            </a:r>
          </a:p>
        </p:txBody>
      </p:sp>
      <p:sp>
        <p:nvSpPr>
          <p:cNvPr id="196" name="TextBox 7"/>
          <p:cNvSpPr txBox="1"/>
          <p:nvPr/>
        </p:nvSpPr>
        <p:spPr>
          <a:xfrm>
            <a:off x="1610592" y="3868152"/>
            <a:ext cx="8664862"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buSzPct val="100000"/>
              <a:buChar char="❑"/>
              <a:defRPr sz="2800" b="1">
                <a:solidFill>
                  <a:srgbClr val="FFFFFF"/>
                </a:solidFill>
              </a:defRPr>
            </a:lvl1pPr>
          </a:lstStyle>
          <a:p>
            <a:pPr hangingPunct="0"/>
            <a:r>
              <a:rPr kern="0">
                <a:latin typeface="Calibri"/>
                <a:sym typeface="Calibri"/>
              </a:rPr>
              <a:t>Fourth, they will see Jerusalem as a dead carcass (24:28)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96"/>
                                        </p:tgtEl>
                                        <p:attrNameLst>
                                          <p:attrName>style.visibility</p:attrName>
                                        </p:attrNameLst>
                                      </p:cBhvr>
                                      <p:to>
                                        <p:strVal val="visible"/>
                                      </p:to>
                                    </p:set>
                                    <p:anim calcmode="lin" valueType="num">
                                      <p:cBhvr>
                                        <p:cTn id="7" dur="500" fill="hold"/>
                                        <p:tgtEl>
                                          <p:spTgt spid="196"/>
                                        </p:tgtEl>
                                        <p:attrNameLst>
                                          <p:attrName>ppt_x</p:attrName>
                                        </p:attrNameLst>
                                      </p:cBhvr>
                                      <p:tavLst>
                                        <p:tav tm="0">
                                          <p:val>
                                            <p:strVal val="#ppt_x"/>
                                          </p:val>
                                        </p:tav>
                                        <p:tav tm="100000">
                                          <p:val>
                                            <p:strVal val="#ppt_x"/>
                                          </p:val>
                                        </p:tav>
                                      </p:tavLst>
                                    </p:anim>
                                    <p:anim calcmode="lin" valueType="num">
                                      <p:cBhvr>
                                        <p:cTn id="8"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99" name="TextBox 4"/>
          <p:cNvSpPr txBox="1"/>
          <p:nvPr/>
        </p:nvSpPr>
        <p:spPr>
          <a:xfrm>
            <a:off x="1755199" y="1144328"/>
            <a:ext cx="2817093" cy="3539430"/>
          </a:xfrm>
          <a:prstGeom prst="rect">
            <a:avLst/>
          </a:prstGeom>
          <a:solidFill>
            <a:srgbClr val="FFD9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b="1"/>
            </a:lvl1pPr>
          </a:lstStyle>
          <a:p>
            <a:pPr hangingPunct="0"/>
            <a:r>
              <a:rPr kern="0">
                <a:solidFill>
                  <a:srgbClr val="000000"/>
                </a:solidFill>
                <a:latin typeface="Calibri"/>
                <a:sym typeface="Calibri"/>
              </a:rPr>
              <a:t>Matthew 24:28 NKJV[28] For wherever the carcass is, there the eagles will be gathered together.</a:t>
            </a:r>
          </a:p>
        </p:txBody>
      </p:sp>
      <p:sp>
        <p:nvSpPr>
          <p:cNvPr id="200" name="The Setting"/>
          <p:cNvSpPr txBox="1"/>
          <p:nvPr/>
        </p:nvSpPr>
        <p:spPr>
          <a:xfrm>
            <a:off x="1697183" y="91713"/>
            <a:ext cx="4876801" cy="78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96111">
              <a:lnSpc>
                <a:spcPct val="90000"/>
              </a:lnSpc>
              <a:defRPr sz="3400">
                <a:ln w="6600">
                  <a:solidFill>
                    <a:schemeClr val="accent2"/>
                  </a:solidFill>
                </a:ln>
                <a:solidFill>
                  <a:srgbClr val="FFFFFF"/>
                </a:solidFill>
                <a:effectLst>
                  <a:outerShdw dist="38100" dir="2700000" rotWithShape="0">
                    <a:schemeClr val="accent2"/>
                  </a:outerShdw>
                </a:effectLst>
                <a:latin typeface="Andalus"/>
                <a:ea typeface="Andalus"/>
                <a:cs typeface="Andalus"/>
                <a:sym typeface="Andalus"/>
              </a:defRPr>
            </a:lvl1pPr>
          </a:lstStyle>
          <a:p>
            <a:pPr hangingPunct="0"/>
            <a:r>
              <a:rPr kern="0">
                <a:ln w="6600">
                  <a:solidFill>
                    <a:srgbClr val="ED7D31"/>
                  </a:solidFill>
                </a:ln>
                <a:effectLst>
                  <a:outerShdw dist="38100" dir="2700000" rotWithShape="0">
                    <a:srgbClr val="ED7D31"/>
                  </a:outerShdw>
                </a:effectLst>
              </a:rPr>
              <a:t>The Great Tribulation.</a:t>
            </a:r>
          </a:p>
        </p:txBody>
      </p:sp>
      <p:sp>
        <p:nvSpPr>
          <p:cNvPr id="201" name="TextBox 5"/>
          <p:cNvSpPr/>
          <p:nvPr/>
        </p:nvSpPr>
        <p:spPr>
          <a:xfrm>
            <a:off x="4803489" y="1144329"/>
            <a:ext cx="3083791" cy="446277"/>
          </a:xfrm>
          <a:prstGeom prst="rect">
            <a:avLst/>
          </a:prstGeom>
          <a:solidFill>
            <a:srgbClr val="C00000"/>
          </a:solidFill>
          <a:ln w="12700">
            <a:miter lim="400000"/>
          </a:ln>
        </p:spPr>
        <p:txBody>
          <a:bodyPr lIns="45719" rIns="45719"/>
          <a:lstStyle/>
          <a:p>
            <a:pPr algn="ctr" hangingPunct="0">
              <a:defRPr sz="2300" b="1">
                <a:solidFill>
                  <a:srgbClr val="FFFFFF"/>
                </a:solidFill>
              </a:defRPr>
            </a:pPr>
            <a:endParaRPr sz="2300" b="1" kern="0">
              <a:solidFill>
                <a:srgbClr val="FFFFFF"/>
              </a:solidFill>
              <a:latin typeface="Calibri"/>
              <a:sym typeface="Calibri"/>
            </a:endParaRPr>
          </a:p>
        </p:txBody>
      </p:sp>
      <p:sp>
        <p:nvSpPr>
          <p:cNvPr id="202" name="TextBox 7"/>
          <p:cNvSpPr/>
          <p:nvPr/>
        </p:nvSpPr>
        <p:spPr>
          <a:xfrm>
            <a:off x="7963477" y="1121245"/>
            <a:ext cx="2597728" cy="492444"/>
          </a:xfrm>
          <a:prstGeom prst="rect">
            <a:avLst/>
          </a:prstGeom>
          <a:solidFill>
            <a:srgbClr val="7030A0"/>
          </a:solidFill>
          <a:ln w="12700">
            <a:miter lim="400000"/>
          </a:ln>
        </p:spPr>
        <p:txBody>
          <a:bodyPr lIns="45719" rIns="45719"/>
          <a:lstStyle/>
          <a:p>
            <a:pPr algn="ctr" hangingPunct="0">
              <a:defRPr sz="2600" b="1">
                <a:solidFill>
                  <a:srgbClr val="FFFFFF"/>
                </a:solidFill>
              </a:defRPr>
            </a:pPr>
            <a:endParaRPr sz="2600" b="1" kern="0">
              <a:solidFill>
                <a:srgbClr val="FFFFFF"/>
              </a:solidFill>
              <a:latin typeface="Calibri"/>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99"/>
                                        </p:tgtEl>
                                        <p:attrNameLst>
                                          <p:attrName>style.visibility</p:attrName>
                                        </p:attrNameLst>
                                      </p:cBhvr>
                                      <p:to>
                                        <p:strVal val="visible"/>
                                      </p:to>
                                    </p:set>
                                    <p:anim calcmode="lin" valueType="num">
                                      <p:cBhvr>
                                        <p:cTn id="7" dur="500" fill="hold"/>
                                        <p:tgtEl>
                                          <p:spTgt spid="199"/>
                                        </p:tgtEl>
                                        <p:attrNameLst>
                                          <p:attrName>ppt_x</p:attrName>
                                        </p:attrNameLst>
                                      </p:cBhvr>
                                      <p:tavLst>
                                        <p:tav tm="0">
                                          <p:val>
                                            <p:strVal val="#ppt_x"/>
                                          </p:val>
                                        </p:tav>
                                        <p:tav tm="100000">
                                          <p:val>
                                            <p:strVal val="#ppt_x"/>
                                          </p:val>
                                        </p:tav>
                                      </p:tavLst>
                                    </p:anim>
                                    <p:anim calcmode="lin" valueType="num">
                                      <p:cBhvr>
                                        <p:cTn id="8"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201"/>
                                        </p:tgtEl>
                                        <p:attrNameLst>
                                          <p:attrName>style.visibility</p:attrName>
                                        </p:attrNameLst>
                                      </p:cBhvr>
                                      <p:to>
                                        <p:strVal val="visible"/>
                                      </p:to>
                                    </p:set>
                                    <p:anim calcmode="lin" valueType="num">
                                      <p:cBhvr>
                                        <p:cTn id="13" dur="500" fill="hold"/>
                                        <p:tgtEl>
                                          <p:spTgt spid="201"/>
                                        </p:tgtEl>
                                        <p:attrNameLst>
                                          <p:attrName>ppt_x</p:attrName>
                                        </p:attrNameLst>
                                      </p:cBhvr>
                                      <p:tavLst>
                                        <p:tav tm="0">
                                          <p:val>
                                            <p:strVal val="#ppt_x"/>
                                          </p:val>
                                        </p:tav>
                                        <p:tav tm="100000">
                                          <p:val>
                                            <p:strVal val="#ppt_x"/>
                                          </p:val>
                                        </p:tav>
                                      </p:tavLst>
                                    </p:anim>
                                    <p:anim calcmode="lin" valueType="num">
                                      <p:cBhvr>
                                        <p:cTn id="14"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202"/>
                                        </p:tgtEl>
                                        <p:attrNameLst>
                                          <p:attrName>style.visibility</p:attrName>
                                        </p:attrNameLst>
                                      </p:cBhvr>
                                      <p:to>
                                        <p:strVal val="visible"/>
                                      </p:to>
                                    </p:set>
                                    <p:anim calcmode="lin" valueType="num">
                                      <p:cBhvr>
                                        <p:cTn id="19" dur="500" fill="hold"/>
                                        <p:tgtEl>
                                          <p:spTgt spid="202"/>
                                        </p:tgtEl>
                                        <p:attrNameLst>
                                          <p:attrName>ppt_x</p:attrName>
                                        </p:attrNameLst>
                                      </p:cBhvr>
                                      <p:tavLst>
                                        <p:tav tm="0">
                                          <p:val>
                                            <p:strVal val="#ppt_x"/>
                                          </p:val>
                                        </p:tav>
                                        <p:tav tm="100000">
                                          <p:val>
                                            <p:strVal val="#ppt_x"/>
                                          </p:val>
                                        </p:tav>
                                      </p:tavLst>
                                    </p:anim>
                                    <p:anim calcmode="lin" valueType="num">
                                      <p:cBhvr>
                                        <p:cTn id="20"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advAuto="0"/>
      <p:bldP spid="201" grpId="0" animBg="1" advAuto="0"/>
      <p:bldP spid="202" grpId="0"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13507" name="WordArt 3"/>
          <p:cNvSpPr>
            <a:spLocks noChangeArrowheads="1" noChangeShapeType="1" noTextEdit="1"/>
          </p:cNvSpPr>
          <p:nvPr/>
        </p:nvSpPr>
        <p:spPr bwMode="auto">
          <a:xfrm>
            <a:off x="5116514" y="6096000"/>
            <a:ext cx="1957387" cy="7620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Jerusalem</a:t>
            </a:r>
          </a:p>
        </p:txBody>
      </p:sp>
      <p:pic>
        <p:nvPicPr>
          <p:cNvPr id="5013508" name="Picture 4" descr="C:\Documents and Settings\Owner\My Documents\Educational Illustrations\jerusalem-model-large.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5013509" name="Picture 5" descr="C:\Documents and Settings\Owner\My Documents\Educational Illustrations\2745483215_e030e58f4d.jpg"/>
          <p:cNvPicPr>
            <a:picLocks noChangeAspect="1" noChangeArrowheads="1"/>
          </p:cNvPicPr>
          <p:nvPr/>
        </p:nvPicPr>
        <p:blipFill>
          <a:blip r:embed="rId5" cstate="print"/>
          <a:srcRect/>
          <a:stretch>
            <a:fillRect/>
          </a:stretch>
        </p:blipFill>
        <p:spPr bwMode="auto">
          <a:xfrm>
            <a:off x="0" y="0"/>
            <a:ext cx="12192000" cy="8382000"/>
          </a:xfrm>
          <a:prstGeom prst="rect">
            <a:avLst/>
          </a:prstGeom>
          <a:noFill/>
        </p:spPr>
      </p:pic>
      <p:sp>
        <p:nvSpPr>
          <p:cNvPr id="5013510" name="WordArt 6"/>
          <p:cNvSpPr>
            <a:spLocks noChangeArrowheads="1" noChangeShapeType="1" noTextEdit="1"/>
          </p:cNvSpPr>
          <p:nvPr/>
        </p:nvSpPr>
        <p:spPr bwMode="auto">
          <a:xfrm>
            <a:off x="4114800" y="5867400"/>
            <a:ext cx="3733800" cy="990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Roman Abomination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5013508"/>
                                        </p:tgtEl>
                                        <p:attrNameLst>
                                          <p:attrName>style.visibility</p:attrName>
                                        </p:attrNameLst>
                                      </p:cBhvr>
                                      <p:to>
                                        <p:strVal val="visible"/>
                                      </p:to>
                                    </p:set>
                                    <p:anim calcmode="lin" valueType="num">
                                      <p:cBhvr>
                                        <p:cTn id="7" dur="500" fill="hold"/>
                                        <p:tgtEl>
                                          <p:spTgt spid="5013508"/>
                                        </p:tgtEl>
                                        <p:attrNameLst>
                                          <p:attrName>ppt_w</p:attrName>
                                        </p:attrNameLst>
                                      </p:cBhvr>
                                      <p:tavLst>
                                        <p:tav tm="0">
                                          <p:val>
                                            <p:strVal val="2/3*#ppt_w"/>
                                          </p:val>
                                        </p:tav>
                                        <p:tav tm="100000">
                                          <p:val>
                                            <p:strVal val="#ppt_w"/>
                                          </p:val>
                                        </p:tav>
                                      </p:tavLst>
                                    </p:anim>
                                    <p:anim calcmode="lin" valueType="num">
                                      <p:cBhvr>
                                        <p:cTn id="8" dur="500" fill="hold"/>
                                        <p:tgtEl>
                                          <p:spTgt spid="5013508"/>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5013509"/>
                                        </p:tgtEl>
                                        <p:attrNameLst>
                                          <p:attrName>style.visibility</p:attrName>
                                        </p:attrNameLst>
                                      </p:cBhvr>
                                      <p:to>
                                        <p:strVal val="visible"/>
                                      </p:to>
                                    </p:set>
                                    <p:animEffect transition="in" filter="box(out)">
                                      <p:cBhvr>
                                        <p:cTn id="13" dur="500"/>
                                        <p:tgtEl>
                                          <p:spTgt spid="501350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013510"/>
                                        </p:tgtEl>
                                        <p:attrNameLst>
                                          <p:attrName>style.visibility</p:attrName>
                                        </p:attrNameLst>
                                      </p:cBhvr>
                                      <p:to>
                                        <p:strVal val="visible"/>
                                      </p:to>
                                    </p:set>
                                    <p:animEffect transition="in" filter="slide(fromBottom)">
                                      <p:cBhvr>
                                        <p:cTn id="18" dur="500"/>
                                        <p:tgtEl>
                                          <p:spTgt spid="5013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351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 name="Title 1"/>
          <p:cNvSpPr txBox="1">
            <a:spLocks noGrp="1"/>
          </p:cNvSpPr>
          <p:nvPr>
            <p:ph type="title"/>
          </p:nvPr>
        </p:nvSpPr>
        <p:spPr>
          <a:xfrm>
            <a:off x="1784927" y="173183"/>
            <a:ext cx="8229601" cy="816119"/>
          </a:xfrm>
          <a:prstGeom prst="rect">
            <a:avLst/>
          </a:prstGeom>
        </p:spPr>
        <p:txBody>
          <a:bodyPr/>
          <a:lstStyle>
            <a:lvl1pPr>
              <a:defRPr>
                <a:solidFill>
                  <a:srgbClr val="6DE9DD"/>
                </a:solidFill>
                <a:effectLst>
                  <a:outerShdw blurRad="38100" dist="38100" dir="2700000" rotWithShape="0">
                    <a:srgbClr val="000000">
                      <a:alpha val="43137"/>
                    </a:srgbClr>
                  </a:outerShdw>
                </a:effectLst>
                <a:latin typeface="Andalus"/>
                <a:ea typeface="Andalus"/>
                <a:cs typeface="Andalus"/>
                <a:sym typeface="Andalus"/>
              </a:defRPr>
            </a:lvl1pPr>
          </a:lstStyle>
          <a:p>
            <a:r>
              <a:rPr b="1"/>
              <a:t>The Historical Fulfillment</a:t>
            </a:r>
          </a:p>
        </p:txBody>
      </p:sp>
      <p:sp>
        <p:nvSpPr>
          <p:cNvPr id="246" name="Content Placeholder 2"/>
          <p:cNvSpPr txBox="1">
            <a:spLocks noGrp="1"/>
          </p:cNvSpPr>
          <p:nvPr>
            <p:ph type="body" idx="1"/>
          </p:nvPr>
        </p:nvSpPr>
        <p:spPr>
          <a:xfrm>
            <a:off x="1616364" y="989302"/>
            <a:ext cx="4826000" cy="5695517"/>
          </a:xfrm>
          <a:prstGeom prst="rect">
            <a:avLst/>
          </a:prstGeom>
        </p:spPr>
        <p:txBody>
          <a:bodyPr>
            <a:normAutofit lnSpcReduction="10000"/>
          </a:bodyPr>
          <a:lstStyle/>
          <a:p>
            <a:pPr>
              <a:defRPr sz="3300" b="1">
                <a:solidFill>
                  <a:srgbClr val="5EF768"/>
                </a:solidFill>
              </a:defRPr>
            </a:pPr>
            <a:r>
              <a:rPr u="sng" dirty="0">
                <a:solidFill>
                  <a:srgbClr val="FFFF00"/>
                </a:solidFill>
              </a:rPr>
              <a:t>The dead carcass (24:28)</a:t>
            </a:r>
          </a:p>
          <a:p>
            <a:pPr marL="685800" lvl="1" indent="-228600">
              <a:defRPr sz="3300" b="1">
                <a:solidFill>
                  <a:srgbClr val="5EF768"/>
                </a:solidFill>
              </a:defRPr>
            </a:pPr>
            <a:r>
              <a:rPr sz="3000" dirty="0">
                <a:solidFill>
                  <a:schemeClr val="bg1"/>
                </a:solidFill>
              </a:rPr>
              <a:t>Jesus had just condemned the Jewish leaders for their sins; Jerusalem was morally and spiritually dead like a carcass (see Mt. 23:27, 33, 37-38; Lk. 13:31-34)</a:t>
            </a:r>
          </a:p>
          <a:p>
            <a:pPr marL="685800" lvl="1" indent="-228600">
              <a:defRPr sz="3300" b="1">
                <a:solidFill>
                  <a:srgbClr val="5EF768"/>
                </a:solidFill>
              </a:defRPr>
            </a:pPr>
            <a:r>
              <a:rPr sz="3000" dirty="0">
                <a:solidFill>
                  <a:schemeClr val="bg1"/>
                </a:solidFill>
              </a:rPr>
              <a:t>Jerusalem’s spiritual death attracted God’s judgment like a dead carcass attracts a bird of prey (see </a:t>
            </a:r>
            <a:r>
              <a:rPr sz="3000" dirty="0" err="1">
                <a:solidFill>
                  <a:schemeClr val="bg1"/>
                </a:solidFill>
              </a:rPr>
              <a:t>Hab</a:t>
            </a:r>
            <a:r>
              <a:rPr sz="3000" dirty="0">
                <a:solidFill>
                  <a:schemeClr val="bg1"/>
                </a:solidFill>
              </a:rPr>
              <a:t>. 1:8)</a:t>
            </a:r>
          </a:p>
        </p:txBody>
      </p:sp>
      <p:pic>
        <p:nvPicPr>
          <p:cNvPr id="3" name="Picture 2">
            <a:extLst>
              <a:ext uri="{FF2B5EF4-FFF2-40B4-BE49-F238E27FC236}">
                <a16:creationId xmlns:a16="http://schemas.microsoft.com/office/drawing/2014/main" id="{876C28E9-9594-3245-8C58-FC21A700CEFA}"/>
              </a:ext>
            </a:extLst>
          </p:cNvPr>
          <p:cNvPicPr>
            <a:picLocks noChangeAspect="1"/>
          </p:cNvPicPr>
          <p:nvPr/>
        </p:nvPicPr>
        <p:blipFill>
          <a:blip r:embed="rId2"/>
          <a:stretch>
            <a:fillRect/>
          </a:stretch>
        </p:blipFill>
        <p:spPr>
          <a:xfrm>
            <a:off x="6569364" y="989301"/>
            <a:ext cx="4006272" cy="46679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the eagles will be….</a:t>
            </a:r>
          </a:p>
        </p:txBody>
      </p:sp>
      <p:sp>
        <p:nvSpPr>
          <p:cNvPr id="3" name="Content Placeholder 2"/>
          <p:cNvSpPr>
            <a:spLocks noGrp="1"/>
          </p:cNvSpPr>
          <p:nvPr>
            <p:ph idx="1"/>
          </p:nvPr>
        </p:nvSpPr>
        <p:spPr/>
        <p:txBody>
          <a:bodyPr>
            <a:normAutofit/>
          </a:bodyPr>
          <a:lstStyle/>
          <a:p>
            <a:pPr marL="114300" indent="0">
              <a:buNone/>
            </a:pPr>
            <a:r>
              <a:rPr lang="en-US" sz="3000" dirty="0"/>
              <a:t>There are two basic interpretations to this passage.</a:t>
            </a:r>
          </a:p>
          <a:p>
            <a:pPr marL="114300" indent="0">
              <a:buNone/>
            </a:pPr>
            <a:endParaRPr lang="en-US" sz="3000" dirty="0"/>
          </a:p>
          <a:p>
            <a:pPr marL="628650" indent="-514350">
              <a:buAutoNum type="arabicParenR"/>
            </a:pPr>
            <a:r>
              <a:rPr lang="en-US" sz="3000" dirty="0"/>
              <a:t>The Roman emblem was an eagle</a:t>
            </a:r>
          </a:p>
          <a:p>
            <a:pPr marL="628650" indent="-514350">
              <a:buAutoNum type="arabicParenR"/>
            </a:pPr>
            <a:r>
              <a:rPr lang="en-US" sz="3000" dirty="0"/>
              <a:t>Would be better translated “vulture”</a:t>
            </a:r>
          </a:p>
        </p:txBody>
      </p:sp>
    </p:spTree>
    <p:extLst>
      <p:ext uri="{BB962C8B-B14F-4D97-AF65-F5344CB8AC3E}">
        <p14:creationId xmlns:p14="http://schemas.microsoft.com/office/powerpoint/2010/main" val="116506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Jerusalem would fall!</a:t>
            </a:r>
          </a:p>
        </p:txBody>
      </p:sp>
      <p:sp>
        <p:nvSpPr>
          <p:cNvPr id="3" name="Content Placeholder 2"/>
          <p:cNvSpPr>
            <a:spLocks noGrp="1"/>
          </p:cNvSpPr>
          <p:nvPr>
            <p:ph idx="1"/>
          </p:nvPr>
        </p:nvSpPr>
        <p:spPr/>
        <p:txBody>
          <a:bodyPr>
            <a:normAutofit/>
          </a:bodyPr>
          <a:lstStyle/>
          <a:p>
            <a:pPr marL="114300" indent="0">
              <a:buNone/>
            </a:pPr>
            <a:r>
              <a:rPr lang="en-US" sz="3000" dirty="0"/>
              <a:t>Matthew 23:37-38</a:t>
            </a:r>
          </a:p>
          <a:p>
            <a:pPr marL="114300" indent="0">
              <a:buNone/>
            </a:pPr>
            <a:r>
              <a:rPr lang="en-US" sz="3000" b="1" baseline="30000" dirty="0"/>
              <a:t> </a:t>
            </a:r>
            <a:r>
              <a:rPr lang="en-US" sz="3000" dirty="0"/>
              <a:t>“O Jerusalem, Jerusalem, the one who kills the prophets       and stones those who are sent to her! How often I wanted       to gather your children together, as a hen gathers her chicks under </a:t>
            </a:r>
            <a:r>
              <a:rPr lang="en-US" sz="3000" i="1" dirty="0"/>
              <a:t>her</a:t>
            </a:r>
            <a:r>
              <a:rPr lang="en-US" sz="3000" dirty="0"/>
              <a:t> wings, but you were not willing! </a:t>
            </a:r>
            <a:r>
              <a:rPr lang="en-US" sz="3000" b="1" baseline="30000" dirty="0"/>
              <a:t>38 </a:t>
            </a:r>
            <a:r>
              <a:rPr lang="en-US" sz="3000" dirty="0"/>
              <a:t>See! Your house   is left to you desolate</a:t>
            </a:r>
          </a:p>
        </p:txBody>
      </p:sp>
    </p:spTree>
    <p:extLst>
      <p:ext uri="{BB962C8B-B14F-4D97-AF65-F5344CB8AC3E}">
        <p14:creationId xmlns:p14="http://schemas.microsoft.com/office/powerpoint/2010/main" val="19670905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ady%20for%20waR.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 of Titus in Rome</a:t>
            </a:r>
          </a:p>
        </p:txBody>
      </p:sp>
      <p:pic>
        <p:nvPicPr>
          <p:cNvPr id="4" name="Content Placeholder 3" descr="Image result for destruction of jerusalem 70 ad"/>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600200"/>
            <a:ext cx="6172200" cy="4648200"/>
          </a:xfrm>
          <a:prstGeom prst="rect">
            <a:avLst/>
          </a:prstGeom>
          <a:noFill/>
          <a:ln>
            <a:noFill/>
          </a:ln>
        </p:spPr>
      </p:pic>
    </p:spTree>
    <p:extLst>
      <p:ext uri="{BB962C8B-B14F-4D97-AF65-F5344CB8AC3E}">
        <p14:creationId xmlns:p14="http://schemas.microsoft.com/office/powerpoint/2010/main" val="25339752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FF5A40B-63A8-3FCD-9637-D283276F23A5}"/>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32771" name="Rectangle 3">
            <a:extLst>
              <a:ext uri="{FF2B5EF4-FFF2-40B4-BE49-F238E27FC236}">
                <a16:creationId xmlns:a16="http://schemas.microsoft.com/office/drawing/2014/main" id="{3A5D8AED-4E66-4E23-A286-9AEE51814383}"/>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24:29</a:t>
            </a:r>
          </a:p>
          <a:p>
            <a:pPr algn="ctr">
              <a:buFontTx/>
              <a:buNone/>
            </a:pPr>
            <a:r>
              <a:rPr lang="en-US" altLang="en-US" b="1"/>
              <a:t>“Immediately after the tribulation of those days shall the sun be darkened, and the moon shall not give her light, and the stars shall fall from heaven, and the powers of the heavens shall be shaken:”</a:t>
            </a: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 calcmode="lin" valueType="num">
                                      <p:cBhvr>
                                        <p:cTn id="7" dur="500" fill="hold"/>
                                        <p:tgtEl>
                                          <p:spTgt spid="32771">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32771">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32771">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3277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32771">
                                            <p:txEl>
                                              <p:pRg st="2" end="2"/>
                                            </p:txEl>
                                          </p:spTgt>
                                        </p:tgtEl>
                                        <p:attrNameLst>
                                          <p:attrName>style.visibility</p:attrName>
                                        </p:attrNameLst>
                                      </p:cBhvr>
                                      <p:to>
                                        <p:strVal val="visible"/>
                                      </p:to>
                                    </p:set>
                                    <p:animEffect transition="in" filter="box(in)">
                                      <p:cBhvr>
                                        <p:cTn id="16"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35842" name="Picture 2">
            <a:extLst>
              <a:ext uri="{FF2B5EF4-FFF2-40B4-BE49-F238E27FC236}">
                <a16:creationId xmlns:a16="http://schemas.microsoft.com/office/drawing/2014/main" id="{4E7BC2DB-B719-4C13-AF19-9EFA446B62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6" y="242596"/>
            <a:ext cx="11719248"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923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from Heaven</a:t>
            </a:r>
          </a:p>
        </p:txBody>
      </p:sp>
      <p:sp>
        <p:nvSpPr>
          <p:cNvPr id="3" name="Content Placeholder 2"/>
          <p:cNvSpPr>
            <a:spLocks noGrp="1"/>
          </p:cNvSpPr>
          <p:nvPr>
            <p:ph idx="1"/>
          </p:nvPr>
        </p:nvSpPr>
        <p:spPr>
          <a:xfrm>
            <a:off x="1981200" y="1600200"/>
            <a:ext cx="7620000" cy="2514600"/>
          </a:xfrm>
        </p:spPr>
        <p:txBody>
          <a:bodyPr>
            <a:normAutofit/>
          </a:bodyPr>
          <a:lstStyle/>
          <a:p>
            <a:r>
              <a:rPr lang="en-US" sz="3000" dirty="0"/>
              <a:t>Sun darkened</a:t>
            </a:r>
          </a:p>
          <a:p>
            <a:r>
              <a:rPr lang="en-US" sz="3000" dirty="0"/>
              <a:t>Moon darkened</a:t>
            </a:r>
          </a:p>
          <a:p>
            <a:r>
              <a:rPr lang="en-US" sz="3000" dirty="0"/>
              <a:t>Stars fall from heaven</a:t>
            </a:r>
          </a:p>
          <a:p>
            <a:r>
              <a:rPr lang="en-US" sz="3000" dirty="0"/>
              <a:t>Powers of earth shaken</a:t>
            </a:r>
          </a:p>
        </p:txBody>
      </p:sp>
    </p:spTree>
    <p:extLst>
      <p:ext uri="{BB962C8B-B14F-4D97-AF65-F5344CB8AC3E}">
        <p14:creationId xmlns:p14="http://schemas.microsoft.com/office/powerpoint/2010/main" val="32198932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620000" cy="1143000"/>
          </a:xfrm>
        </p:spPr>
        <p:txBody>
          <a:bodyPr/>
          <a:lstStyle/>
          <a:p>
            <a:r>
              <a:rPr lang="en-US" dirty="0"/>
              <a:t>Isaiah 13:9-10 (Babylon)</a:t>
            </a:r>
          </a:p>
        </p:txBody>
      </p:sp>
      <p:sp>
        <p:nvSpPr>
          <p:cNvPr id="3" name="Content Placeholder 2"/>
          <p:cNvSpPr>
            <a:spLocks noGrp="1"/>
          </p:cNvSpPr>
          <p:nvPr>
            <p:ph idx="1"/>
          </p:nvPr>
        </p:nvSpPr>
        <p:spPr>
          <a:xfrm>
            <a:off x="1981200" y="1143001"/>
            <a:ext cx="7620000" cy="4191000"/>
          </a:xfrm>
        </p:spPr>
        <p:txBody>
          <a:bodyPr>
            <a:normAutofit/>
          </a:bodyPr>
          <a:lstStyle/>
          <a:p>
            <a:pPr marL="114300" indent="0">
              <a:buNone/>
            </a:pPr>
            <a:r>
              <a:rPr lang="en-US" sz="2800" dirty="0"/>
              <a:t>Behold, the day of the </a:t>
            </a:r>
            <a:r>
              <a:rPr lang="en-US" sz="2800" cap="small" dirty="0"/>
              <a:t>Lord</a:t>
            </a:r>
            <a:r>
              <a:rPr lang="en-US" sz="2800" dirty="0"/>
              <a:t> comes,</a:t>
            </a:r>
            <a:br>
              <a:rPr lang="en-US" sz="2800" dirty="0"/>
            </a:br>
            <a:r>
              <a:rPr lang="en-US" sz="2800" dirty="0"/>
              <a:t>Cruel, with both wrath and fierce anger,</a:t>
            </a:r>
            <a:br>
              <a:rPr lang="en-US" sz="2800" dirty="0"/>
            </a:br>
            <a:r>
              <a:rPr lang="en-US" sz="2800" dirty="0"/>
              <a:t>To lay the land desolate;</a:t>
            </a:r>
            <a:br>
              <a:rPr lang="en-US" sz="2800" dirty="0"/>
            </a:br>
            <a:r>
              <a:rPr lang="en-US" sz="2800" dirty="0"/>
              <a:t>And He will destroy its sinners from it.</a:t>
            </a:r>
          </a:p>
          <a:p>
            <a:pPr marL="114300" indent="0">
              <a:buNone/>
            </a:pPr>
            <a:br>
              <a:rPr lang="en-US" sz="2800" dirty="0"/>
            </a:br>
            <a:r>
              <a:rPr lang="en-US" sz="2800" baseline="30000" dirty="0"/>
              <a:t>10 </a:t>
            </a:r>
            <a:r>
              <a:rPr lang="en-US" sz="2800" dirty="0"/>
              <a:t>For the stars of heaven and their constellations</a:t>
            </a:r>
            <a:br>
              <a:rPr lang="en-US" sz="2800" dirty="0"/>
            </a:br>
            <a:r>
              <a:rPr lang="en-US" sz="2800" dirty="0"/>
              <a:t>Will not give their light;</a:t>
            </a:r>
            <a:br>
              <a:rPr lang="en-US" sz="2800" dirty="0"/>
            </a:br>
            <a:r>
              <a:rPr lang="en-US" sz="2800" dirty="0"/>
              <a:t>The sun will be darkened in its going forth,</a:t>
            </a:r>
            <a:br>
              <a:rPr lang="en-US" sz="2800" dirty="0"/>
            </a:br>
            <a:r>
              <a:rPr lang="en-US" sz="2800" dirty="0"/>
              <a:t>And the moon will not cause its light to shine.</a:t>
            </a:r>
          </a:p>
        </p:txBody>
      </p:sp>
      <p:sp>
        <p:nvSpPr>
          <p:cNvPr id="4" name="TextBox 3"/>
          <p:cNvSpPr txBox="1"/>
          <p:nvPr/>
        </p:nvSpPr>
        <p:spPr>
          <a:xfrm>
            <a:off x="2133600" y="5341204"/>
            <a:ext cx="6934200" cy="83099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2B20"/>
                </a:solidFill>
                <a:effectLst/>
                <a:uLnTx/>
                <a:uFillTx/>
                <a:latin typeface="Calibri"/>
                <a:ea typeface="+mn-ea"/>
                <a:cs typeface="+mn-cs"/>
              </a:rPr>
              <a:t>THERE ARE SEVERAL OTHER EXAMPLES OF THIS TYPE OF FIGURATIVE LANGUAGE IN THE OLD TESTAMENT!</a:t>
            </a:r>
          </a:p>
        </p:txBody>
      </p:sp>
    </p:spTree>
    <p:extLst>
      <p:ext uri="{BB962C8B-B14F-4D97-AF65-F5344CB8AC3E}">
        <p14:creationId xmlns:p14="http://schemas.microsoft.com/office/powerpoint/2010/main" val="271008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6BED9847-EE1C-4813-8DAF-53B13FFF4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5" y="417250"/>
            <a:ext cx="11398928" cy="604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5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ACB99964-DFF2-40C1-B1A3-94943A724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2333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04F3B82-F595-A361-85EC-3C94C6E0254A}"/>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33795" name="Rectangle 3">
            <a:extLst>
              <a:ext uri="{FF2B5EF4-FFF2-40B4-BE49-F238E27FC236}">
                <a16:creationId xmlns:a16="http://schemas.microsoft.com/office/drawing/2014/main" id="{3193736B-7855-1A92-F7EF-C6D57BE16097}"/>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24:30</a:t>
            </a:r>
          </a:p>
          <a:p>
            <a:pPr algn="ctr">
              <a:buFontTx/>
              <a:buNone/>
            </a:pPr>
            <a:r>
              <a:rPr lang="en-US" altLang="en-US" b="1"/>
              <a:t>“And then shall appear the sign of the Son of man in heaven: and then shall all the tribes of the earth mourn, and they shall see the Son of man coming in the clouds of heaven with power and great glory.”</a:t>
            </a:r>
          </a:p>
          <a:p>
            <a:pPr algn="ctr">
              <a:buFontTx/>
              <a:buNone/>
            </a:pPr>
            <a:endParaRPr lang="en-US" altLang="en-US" b="1">
              <a:solidFill>
                <a:srgbClr val="FF0000"/>
              </a:solidFill>
              <a:latin typeface="Comic Sans MS" panose="030F0702030302020204" pitchFamily="66" charset="0"/>
            </a:endParaRP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 calcmode="lin" valueType="num">
                                      <p:cBhvr>
                                        <p:cTn id="7" dur="500" fill="hold"/>
                                        <p:tgtEl>
                                          <p:spTgt spid="33795">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33795">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33795">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33795">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33795">
                                            <p:txEl>
                                              <p:pRg st="2" end="2"/>
                                            </p:txEl>
                                          </p:spTgt>
                                        </p:tgtEl>
                                        <p:attrNameLst>
                                          <p:attrName>style.visibility</p:attrName>
                                        </p:attrNameLst>
                                      </p:cBhvr>
                                      <p:to>
                                        <p:strVal val="visible"/>
                                      </p:to>
                                    </p:set>
                                    <p:animEffect transition="in" filter="box(in)">
                                      <p:cBhvr>
                                        <p:cTn id="16" dur="5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 of the Son of man</a:t>
            </a:r>
          </a:p>
        </p:txBody>
      </p:sp>
      <p:sp>
        <p:nvSpPr>
          <p:cNvPr id="3" name="Content Placeholder 2"/>
          <p:cNvSpPr>
            <a:spLocks noGrp="1"/>
          </p:cNvSpPr>
          <p:nvPr>
            <p:ph idx="1"/>
          </p:nvPr>
        </p:nvSpPr>
        <p:spPr>
          <a:xfrm>
            <a:off x="1981200" y="1600200"/>
            <a:ext cx="7620000" cy="2819400"/>
          </a:xfrm>
        </p:spPr>
        <p:txBody>
          <a:bodyPr/>
          <a:lstStyle/>
          <a:p>
            <a:pPr marL="114300" indent="0">
              <a:buNone/>
            </a:pPr>
            <a:r>
              <a:rPr lang="en-US" sz="3000" dirty="0"/>
              <a:t>NKJV:  Then the sign of the Son of Man will appear in the heaven…</a:t>
            </a:r>
          </a:p>
          <a:p>
            <a:pPr marL="114300" indent="0">
              <a:buNone/>
            </a:pPr>
            <a:endParaRPr lang="en-US" sz="3000" dirty="0"/>
          </a:p>
          <a:p>
            <a:pPr marL="114300" indent="0">
              <a:buNone/>
            </a:pPr>
            <a:r>
              <a:rPr lang="en-US" sz="3000" dirty="0"/>
              <a:t>Berry’s Interlinear:  And then shall appear the sign of the Son of Man in the heaven…</a:t>
            </a:r>
          </a:p>
          <a:p>
            <a:endParaRPr lang="en-US" dirty="0"/>
          </a:p>
          <a:p>
            <a:endParaRPr lang="en-US" dirty="0"/>
          </a:p>
        </p:txBody>
      </p:sp>
      <p:sp>
        <p:nvSpPr>
          <p:cNvPr id="4" name="TextBox 3"/>
          <p:cNvSpPr txBox="1"/>
          <p:nvPr/>
        </p:nvSpPr>
        <p:spPr>
          <a:xfrm>
            <a:off x="1981200" y="4724401"/>
            <a:ext cx="7620000" cy="1015663"/>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It appears that “heaven” is the location of       </a:t>
            </a:r>
            <a:r>
              <a:rPr kumimoji="0" lang="en-US" sz="3000" b="0" i="0" u="sng" strike="noStrike" kern="1200" cap="none" spc="0" normalizeH="0" baseline="0" noProof="0" dirty="0">
                <a:ln>
                  <a:noFill/>
                </a:ln>
                <a:solidFill>
                  <a:srgbClr val="2F2B20"/>
                </a:solidFill>
                <a:effectLst/>
                <a:uLnTx/>
                <a:uFillTx/>
                <a:latin typeface="Calibri"/>
                <a:ea typeface="+mn-ea"/>
                <a:cs typeface="+mn-cs"/>
              </a:rPr>
              <a:t>the Son of Man</a:t>
            </a:r>
            <a:r>
              <a:rPr kumimoji="0" lang="en-US" sz="3000" b="0" i="0" u="none" strike="noStrike" kern="1200" cap="none" spc="0" normalizeH="0" baseline="0" noProof="0" dirty="0">
                <a:ln>
                  <a:noFill/>
                </a:ln>
                <a:solidFill>
                  <a:srgbClr val="2F2B20"/>
                </a:solidFill>
                <a:effectLst/>
                <a:uLnTx/>
                <a:uFillTx/>
                <a:latin typeface="Calibri"/>
                <a:ea typeface="+mn-ea"/>
                <a:cs typeface="+mn-cs"/>
              </a:rPr>
              <a:t>, not the </a:t>
            </a:r>
            <a:r>
              <a:rPr kumimoji="0" lang="en-US" sz="3000" b="0" i="0" u="sng" strike="noStrike" kern="1200" cap="none" spc="0" normalizeH="0" baseline="0" noProof="0" dirty="0">
                <a:ln>
                  <a:noFill/>
                </a:ln>
                <a:solidFill>
                  <a:srgbClr val="2F2B20"/>
                </a:solidFill>
                <a:effectLst/>
                <a:uLnTx/>
                <a:uFillTx/>
                <a:latin typeface="Calibri"/>
                <a:ea typeface="+mn-ea"/>
                <a:cs typeface="+mn-cs"/>
              </a:rPr>
              <a:t>sign</a:t>
            </a:r>
            <a:r>
              <a:rPr kumimoji="0" lang="en-US" sz="3000" b="0" i="0" u="none" strike="noStrike" kern="1200" cap="none" spc="0" normalizeH="0" baseline="0" noProof="0" dirty="0">
                <a:ln>
                  <a:noFill/>
                </a:ln>
                <a:solidFill>
                  <a:srgbClr val="2F2B20"/>
                </a:solidFill>
                <a:effectLst/>
                <a:uLnTx/>
                <a:uFillTx/>
                <a:latin typeface="Calibri"/>
                <a:ea typeface="+mn-ea"/>
                <a:cs typeface="+mn-cs"/>
              </a:rPr>
              <a:t>!</a:t>
            </a:r>
          </a:p>
        </p:txBody>
      </p:sp>
    </p:spTree>
    <p:extLst>
      <p:ext uri="{BB962C8B-B14F-4D97-AF65-F5344CB8AC3E}">
        <p14:creationId xmlns:p14="http://schemas.microsoft.com/office/powerpoint/2010/main" val="30026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F38CF-33F2-4855-8B78-B5DA277EB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F7493F-734B-4CCF-9FEF-6C63D3959134}"/>
              </a:ext>
            </a:extLst>
          </p:cNvPr>
          <p:cNvSpPr txBox="1"/>
          <p:nvPr/>
        </p:nvSpPr>
        <p:spPr>
          <a:xfrm>
            <a:off x="4369869" y="154004"/>
            <a:ext cx="782213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O’ Jerusalem, Jerusalem!</a:t>
            </a:r>
          </a:p>
        </p:txBody>
      </p:sp>
    </p:spTree>
    <p:extLst>
      <p:ext uri="{BB962C8B-B14F-4D97-AF65-F5344CB8AC3E}">
        <p14:creationId xmlns:p14="http://schemas.microsoft.com/office/powerpoint/2010/main" val="26772978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Revelation 14:14</a:t>
            </a:r>
          </a:p>
        </p:txBody>
      </p:sp>
      <p:sp>
        <p:nvSpPr>
          <p:cNvPr id="3" name="Content Placeholder 2"/>
          <p:cNvSpPr>
            <a:spLocks noGrp="1"/>
          </p:cNvSpPr>
          <p:nvPr>
            <p:ph idx="1"/>
          </p:nvPr>
        </p:nvSpPr>
        <p:spPr>
          <a:xfrm>
            <a:off x="1981200" y="1600200"/>
            <a:ext cx="7620000" cy="2057400"/>
          </a:xfrm>
        </p:spPr>
        <p:txBody>
          <a:bodyPr>
            <a:normAutofit/>
          </a:bodyPr>
          <a:lstStyle/>
          <a:p>
            <a:pPr marL="114300" indent="0">
              <a:buNone/>
            </a:pPr>
            <a:r>
              <a:rPr lang="en-US" sz="3000" dirty="0"/>
              <a:t>Then I looked, and behold, a white </a:t>
            </a:r>
            <a:r>
              <a:rPr lang="en-US" sz="3000" b="1" dirty="0"/>
              <a:t>cloud</a:t>
            </a:r>
            <a:r>
              <a:rPr lang="en-US" sz="3000" dirty="0"/>
              <a:t>, and on the cloud sat </a:t>
            </a:r>
            <a:r>
              <a:rPr lang="en-US" sz="3000" i="1" dirty="0"/>
              <a:t>One</a:t>
            </a:r>
            <a:r>
              <a:rPr lang="en-US" sz="3000" dirty="0"/>
              <a:t> like the </a:t>
            </a:r>
            <a:r>
              <a:rPr lang="en-US" sz="3000" b="1" dirty="0"/>
              <a:t>Son of Man</a:t>
            </a:r>
            <a:r>
              <a:rPr lang="en-US" sz="3000" dirty="0"/>
              <a:t>, having on His head a golden crown, and in His hand a sharp sickle.</a:t>
            </a:r>
          </a:p>
        </p:txBody>
      </p:sp>
      <p:sp>
        <p:nvSpPr>
          <p:cNvPr id="4" name="TextBox 3"/>
          <p:cNvSpPr txBox="1"/>
          <p:nvPr/>
        </p:nvSpPr>
        <p:spPr>
          <a:xfrm>
            <a:off x="2286000" y="3962401"/>
            <a:ext cx="7162800" cy="95410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mn-cs"/>
              </a:rPr>
              <a:t>This is an image of divine judgment. Notice the similar language!</a:t>
            </a:r>
          </a:p>
        </p:txBody>
      </p:sp>
    </p:spTree>
    <p:extLst>
      <p:ext uri="{BB962C8B-B14F-4D97-AF65-F5344CB8AC3E}">
        <p14:creationId xmlns:p14="http://schemas.microsoft.com/office/powerpoint/2010/main" val="10363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“Tribes” and “they”</a:t>
            </a:r>
          </a:p>
        </p:txBody>
      </p:sp>
      <p:sp>
        <p:nvSpPr>
          <p:cNvPr id="3" name="Content Placeholder 2"/>
          <p:cNvSpPr>
            <a:spLocks noGrp="1"/>
          </p:cNvSpPr>
          <p:nvPr>
            <p:ph idx="1"/>
          </p:nvPr>
        </p:nvSpPr>
        <p:spPr>
          <a:xfrm>
            <a:off x="1981200" y="1600200"/>
            <a:ext cx="7620000" cy="2209800"/>
          </a:xfrm>
        </p:spPr>
        <p:txBody>
          <a:bodyPr>
            <a:normAutofit/>
          </a:bodyPr>
          <a:lstStyle/>
          <a:p>
            <a:pPr marL="114300" indent="0">
              <a:buNone/>
            </a:pPr>
            <a:r>
              <a:rPr lang="en-US" sz="3200" dirty="0"/>
              <a:t>Notice carefully the words Jesus used in verse 30.  It is specifically noted that the “</a:t>
            </a:r>
            <a:r>
              <a:rPr lang="en-US" sz="3200" b="1" dirty="0"/>
              <a:t>tribes</a:t>
            </a:r>
            <a:r>
              <a:rPr lang="en-US" sz="3200" dirty="0"/>
              <a:t>” would mourn – not the whole world but rather just the Jews.</a:t>
            </a:r>
          </a:p>
        </p:txBody>
      </p:sp>
      <p:sp>
        <p:nvSpPr>
          <p:cNvPr id="4" name="TextBox 3"/>
          <p:cNvSpPr txBox="1"/>
          <p:nvPr/>
        </p:nvSpPr>
        <p:spPr>
          <a:xfrm>
            <a:off x="2057400" y="3886201"/>
            <a:ext cx="7696200" cy="1015663"/>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Likewise, “</a:t>
            </a:r>
            <a:r>
              <a:rPr kumimoji="0" lang="en-US" sz="3000" b="1" i="0" u="none" strike="noStrike" kern="1200" cap="none" spc="0" normalizeH="0" baseline="0" noProof="0" dirty="0">
                <a:ln>
                  <a:noFill/>
                </a:ln>
                <a:solidFill>
                  <a:srgbClr val="2F2B20"/>
                </a:solidFill>
                <a:effectLst/>
                <a:uLnTx/>
                <a:uFillTx/>
                <a:latin typeface="Calibri"/>
                <a:ea typeface="+mn-ea"/>
                <a:cs typeface="+mn-cs"/>
              </a:rPr>
              <a:t>they</a:t>
            </a:r>
            <a:r>
              <a:rPr kumimoji="0" lang="en-US" sz="3000" b="0" i="0" u="none" strike="noStrike" kern="1200" cap="none" spc="0" normalizeH="0" baseline="0" noProof="0" dirty="0">
                <a:ln>
                  <a:noFill/>
                </a:ln>
                <a:solidFill>
                  <a:srgbClr val="2F2B20"/>
                </a:solidFill>
                <a:effectLst/>
                <a:uLnTx/>
                <a:uFillTx/>
                <a:latin typeface="Calibri"/>
                <a:ea typeface="+mn-ea"/>
                <a:cs typeface="+mn-cs"/>
              </a:rPr>
              <a:t>” would see the Son of Man coming on the clouds.</a:t>
            </a:r>
          </a:p>
        </p:txBody>
      </p:sp>
      <p:sp>
        <p:nvSpPr>
          <p:cNvPr id="5" name="TextBox 4"/>
          <p:cNvSpPr txBox="1"/>
          <p:nvPr/>
        </p:nvSpPr>
        <p:spPr>
          <a:xfrm>
            <a:off x="1981200" y="5181601"/>
            <a:ext cx="7772400" cy="95410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mn-cs"/>
              </a:rPr>
              <a:t>This is not in reference to the 2</a:t>
            </a:r>
            <a:r>
              <a:rPr kumimoji="0" lang="en-US" sz="2800" b="0" i="0" u="none" strike="noStrike" kern="1200" cap="none" spc="0" normalizeH="0" baseline="30000" noProof="0" dirty="0">
                <a:ln>
                  <a:noFill/>
                </a:ln>
                <a:solidFill>
                  <a:srgbClr val="2F2B20"/>
                </a:solidFill>
                <a:effectLst/>
                <a:uLnTx/>
                <a:uFillTx/>
                <a:latin typeface="Calibri"/>
                <a:ea typeface="+mn-ea"/>
                <a:cs typeface="+mn-cs"/>
              </a:rPr>
              <a:t>nd</a:t>
            </a:r>
            <a:r>
              <a:rPr kumimoji="0" lang="en-US" sz="2800" b="0" i="0" u="none" strike="noStrike" kern="1200" cap="none" spc="0" normalizeH="0" baseline="0" noProof="0" dirty="0">
                <a:ln>
                  <a:noFill/>
                </a:ln>
                <a:solidFill>
                  <a:srgbClr val="2F2B20"/>
                </a:solidFill>
                <a:effectLst/>
                <a:uLnTx/>
                <a:uFillTx/>
                <a:latin typeface="Calibri"/>
                <a:ea typeface="+mn-ea"/>
                <a:cs typeface="+mn-cs"/>
              </a:rPr>
              <a:t> coming, but rather the </a:t>
            </a:r>
            <a:r>
              <a:rPr kumimoji="0" lang="en-US" sz="2800" b="1" i="0" u="none" strike="noStrike" kern="1200" cap="none" spc="0" normalizeH="0" baseline="0" noProof="0" dirty="0">
                <a:ln>
                  <a:noFill/>
                </a:ln>
                <a:solidFill>
                  <a:srgbClr val="2F2B20"/>
                </a:solidFill>
                <a:effectLst/>
                <a:uLnTx/>
                <a:uFillTx/>
                <a:latin typeface="Calibri"/>
                <a:ea typeface="+mn-ea"/>
                <a:cs typeface="+mn-cs"/>
              </a:rPr>
              <a:t>divine </a:t>
            </a:r>
            <a:r>
              <a:rPr kumimoji="0" lang="en-US" sz="2800" b="0" i="0" u="none" strike="noStrike" kern="1200" cap="none" spc="0" normalizeH="0" baseline="0" noProof="0" dirty="0">
                <a:ln>
                  <a:noFill/>
                </a:ln>
                <a:solidFill>
                  <a:srgbClr val="2F2B20"/>
                </a:solidFill>
                <a:effectLst/>
                <a:uLnTx/>
                <a:uFillTx/>
                <a:latin typeface="Calibri"/>
                <a:ea typeface="+mn-ea"/>
                <a:cs typeface="+mn-cs"/>
              </a:rPr>
              <a:t>judgment that was being exhibited.</a:t>
            </a:r>
          </a:p>
        </p:txBody>
      </p:sp>
    </p:spTree>
    <p:extLst>
      <p:ext uri="{BB962C8B-B14F-4D97-AF65-F5344CB8AC3E}">
        <p14:creationId xmlns:p14="http://schemas.microsoft.com/office/powerpoint/2010/main" val="13170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the “Elect”?</a:t>
            </a:r>
          </a:p>
        </p:txBody>
      </p:sp>
      <p:sp>
        <p:nvSpPr>
          <p:cNvPr id="3" name="Content Placeholder 2"/>
          <p:cNvSpPr>
            <a:spLocks noGrp="1"/>
          </p:cNvSpPr>
          <p:nvPr>
            <p:ph idx="1"/>
          </p:nvPr>
        </p:nvSpPr>
        <p:spPr>
          <a:xfrm>
            <a:off x="1981200" y="1600200"/>
            <a:ext cx="7620000" cy="2362200"/>
          </a:xfrm>
        </p:spPr>
        <p:txBody>
          <a:bodyPr>
            <a:noAutofit/>
          </a:bodyPr>
          <a:lstStyle/>
          <a:p>
            <a:pPr marL="114300" indent="0">
              <a:buNone/>
            </a:pPr>
            <a:r>
              <a:rPr lang="en-US" sz="3000" dirty="0"/>
              <a:t>While the Jews would see their Temple be destroyed (and consequently their entire religion), the “elect” would be gathered together from all over the world.</a:t>
            </a:r>
          </a:p>
        </p:txBody>
      </p:sp>
      <p:sp>
        <p:nvSpPr>
          <p:cNvPr id="4" name="TextBox 3"/>
          <p:cNvSpPr txBox="1"/>
          <p:nvPr/>
        </p:nvSpPr>
        <p:spPr>
          <a:xfrm>
            <a:off x="1981200" y="4572000"/>
            <a:ext cx="7620000" cy="553998"/>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Elect = Church</a:t>
            </a:r>
          </a:p>
        </p:txBody>
      </p:sp>
    </p:spTree>
    <p:extLst>
      <p:ext uri="{BB962C8B-B14F-4D97-AF65-F5344CB8AC3E}">
        <p14:creationId xmlns:p14="http://schemas.microsoft.com/office/powerpoint/2010/main" val="161309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Colossians 3:1, 12</a:t>
            </a:r>
          </a:p>
        </p:txBody>
      </p:sp>
      <p:sp>
        <p:nvSpPr>
          <p:cNvPr id="3" name="Content Placeholder 2"/>
          <p:cNvSpPr>
            <a:spLocks noGrp="1"/>
          </p:cNvSpPr>
          <p:nvPr>
            <p:ph idx="1"/>
          </p:nvPr>
        </p:nvSpPr>
        <p:spPr>
          <a:xfrm>
            <a:off x="1981200" y="1600200"/>
            <a:ext cx="7620000" cy="2438400"/>
          </a:xfrm>
        </p:spPr>
        <p:txBody>
          <a:bodyPr>
            <a:normAutofit/>
          </a:bodyPr>
          <a:lstStyle/>
          <a:p>
            <a:pPr marL="114300" indent="0">
              <a:buNone/>
            </a:pPr>
            <a:r>
              <a:rPr lang="en-US" sz="3000" dirty="0"/>
              <a:t>If then you were raised with Christ…</a:t>
            </a:r>
          </a:p>
          <a:p>
            <a:pPr marL="114300" indent="0">
              <a:buNone/>
            </a:pPr>
            <a:endParaRPr lang="en-US" sz="3000" dirty="0"/>
          </a:p>
          <a:p>
            <a:pPr marL="114300" indent="0">
              <a:buNone/>
            </a:pPr>
            <a:r>
              <a:rPr lang="en-US" sz="3000" dirty="0"/>
              <a:t>…Therefore, as </a:t>
            </a:r>
            <a:r>
              <a:rPr lang="en-US" sz="3000" i="1" dirty="0"/>
              <a:t>the</a:t>
            </a:r>
            <a:r>
              <a:rPr lang="en-US" sz="3000" dirty="0"/>
              <a:t> </a:t>
            </a:r>
            <a:r>
              <a:rPr lang="en-US" sz="3000" b="1" dirty="0"/>
              <a:t>elect of God</a:t>
            </a:r>
            <a:r>
              <a:rPr lang="en-US" sz="3000" dirty="0"/>
              <a:t>, holy and beloved</a:t>
            </a:r>
          </a:p>
        </p:txBody>
      </p:sp>
    </p:spTree>
    <p:extLst>
      <p:ext uri="{BB962C8B-B14F-4D97-AF65-F5344CB8AC3E}">
        <p14:creationId xmlns:p14="http://schemas.microsoft.com/office/powerpoint/2010/main" val="25417674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0B336C7-EA29-7888-9F04-BC3560716112}"/>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34819" name="Rectangle 3">
            <a:extLst>
              <a:ext uri="{FF2B5EF4-FFF2-40B4-BE49-F238E27FC236}">
                <a16:creationId xmlns:a16="http://schemas.microsoft.com/office/drawing/2014/main" id="{C116FDA2-F727-0CEE-2B13-B11ACE4FA717}"/>
              </a:ext>
            </a:extLst>
          </p:cNvPr>
          <p:cNvSpPr>
            <a:spLocks noGrp="1" noChangeArrowheads="1"/>
          </p:cNvSpPr>
          <p:nvPr>
            <p:ph type="body" idx="1"/>
          </p:nvPr>
        </p:nvSpPr>
        <p:spPr/>
        <p:txBody>
          <a:bodyPr/>
          <a:lstStyle/>
          <a:p>
            <a:pPr algn="ctr">
              <a:buFontTx/>
              <a:buNone/>
            </a:pPr>
            <a:r>
              <a:rPr lang="en-US" altLang="en-US" b="1" dirty="0">
                <a:solidFill>
                  <a:srgbClr val="FF00FF"/>
                </a:solidFill>
                <a:latin typeface="Comic Sans MS" panose="030F0702030302020204" pitchFamily="66" charset="0"/>
              </a:rPr>
              <a:t>IV. “Then shall the end come.” V-14</a:t>
            </a:r>
          </a:p>
          <a:p>
            <a:pPr algn="ctr">
              <a:buFontTx/>
              <a:buNone/>
            </a:pPr>
            <a:r>
              <a:rPr lang="en-US" altLang="en-US" b="1" dirty="0">
                <a:solidFill>
                  <a:srgbClr val="3B21FD"/>
                </a:solidFill>
                <a:latin typeface="Comic Sans MS" panose="030F0702030302020204" pitchFamily="66" charset="0"/>
              </a:rPr>
              <a:t>Keep in mind what the Lord said</a:t>
            </a:r>
          </a:p>
          <a:p>
            <a:pPr algn="ctr">
              <a:buFontTx/>
              <a:buNone/>
            </a:pPr>
            <a:r>
              <a:rPr lang="en-US" altLang="en-US" b="1" dirty="0">
                <a:solidFill>
                  <a:srgbClr val="FF0000"/>
                </a:solidFill>
                <a:latin typeface="Comic Sans MS" panose="030F0702030302020204" pitchFamily="66" charset="0"/>
              </a:rPr>
              <a:t>Matt. 24:34</a:t>
            </a:r>
          </a:p>
          <a:p>
            <a:pPr algn="ctr">
              <a:buFontTx/>
              <a:buNone/>
            </a:pPr>
            <a:r>
              <a:rPr lang="en-US" altLang="en-US" b="1" dirty="0"/>
              <a:t>“Verily I say unto you, This generation shall not pass, till all these things be fulfilled.”</a:t>
            </a:r>
          </a:p>
          <a:p>
            <a:pPr algn="ctr">
              <a:buFontTx/>
              <a:buNone/>
            </a:pPr>
            <a:endParaRPr lang="en-US" altLang="en-US" b="1" dirty="0">
              <a:solidFill>
                <a:srgbClr val="FF00FF"/>
              </a:solidFill>
              <a:latin typeface="Comic Sans MS" panose="030F0702030302020204" pitchFamily="66" charset="0"/>
            </a:endParaRPr>
          </a:p>
        </p:txBody>
      </p:sp>
      <p:sp>
        <p:nvSpPr>
          <p:cNvPr id="34820" name="Line 4">
            <a:extLst>
              <a:ext uri="{FF2B5EF4-FFF2-40B4-BE49-F238E27FC236}">
                <a16:creationId xmlns:a16="http://schemas.microsoft.com/office/drawing/2014/main" id="{B4B5BEEA-F6A5-3DEC-1566-01CC23C881F3}"/>
              </a:ext>
            </a:extLst>
          </p:cNvPr>
          <p:cNvSpPr>
            <a:spLocks noChangeShapeType="1"/>
          </p:cNvSpPr>
          <p:nvPr/>
        </p:nvSpPr>
        <p:spPr bwMode="auto">
          <a:xfrm>
            <a:off x="5410199" y="3886200"/>
            <a:ext cx="5688435"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821" name="Line 5">
            <a:extLst>
              <a:ext uri="{FF2B5EF4-FFF2-40B4-BE49-F238E27FC236}">
                <a16:creationId xmlns:a16="http://schemas.microsoft.com/office/drawing/2014/main" id="{D4B8C95E-EE81-E82D-A210-ACB59CFB7FA5}"/>
              </a:ext>
            </a:extLst>
          </p:cNvPr>
          <p:cNvSpPr>
            <a:spLocks noChangeShapeType="1"/>
          </p:cNvSpPr>
          <p:nvPr/>
        </p:nvSpPr>
        <p:spPr bwMode="auto">
          <a:xfrm flipV="1">
            <a:off x="3322040" y="4343399"/>
            <a:ext cx="2088160" cy="10459"/>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barn(inVertical)">
                                      <p:cBhvr>
                                        <p:cTn id="7" dur="500"/>
                                        <p:tgtEl>
                                          <p:spTgt spid="3481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8" presetClass="entr" presetSubtype="0" accel="10000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 calcmode="lin" valueType="num">
                                      <p:cBhvr>
                                        <p:cTn id="12" dur="500" fill="hold"/>
                                        <p:tgtEl>
                                          <p:spTgt spid="34819">
                                            <p:txEl>
                                              <p:pRg st="2" end="2"/>
                                            </p:txEl>
                                          </p:spTgt>
                                        </p:tgtEl>
                                        <p:attrNameLst>
                                          <p:attrName>ppt_w</p:attrName>
                                        </p:attrNameLst>
                                      </p:cBhvr>
                                      <p:tavLst>
                                        <p:tav tm="0">
                                          <p:val>
                                            <p:strVal val="#ppt_w*2.5"/>
                                          </p:val>
                                        </p:tav>
                                        <p:tav tm="100000">
                                          <p:val>
                                            <p:strVal val="#ppt_w"/>
                                          </p:val>
                                        </p:tav>
                                      </p:tavLst>
                                    </p:anim>
                                    <p:anim calcmode="lin" valueType="num">
                                      <p:cBhvr>
                                        <p:cTn id="13" dur="500" fill="hold"/>
                                        <p:tgtEl>
                                          <p:spTgt spid="34819">
                                            <p:txEl>
                                              <p:pRg st="2" end="2"/>
                                            </p:txEl>
                                          </p:spTgt>
                                        </p:tgtEl>
                                        <p:attrNameLst>
                                          <p:attrName>ppt_h</p:attrName>
                                        </p:attrNameLst>
                                      </p:cBhvr>
                                      <p:tavLst>
                                        <p:tav tm="0">
                                          <p:val>
                                            <p:strVal val="#ppt_h*0.01"/>
                                          </p:val>
                                        </p:tav>
                                        <p:tav tm="100000">
                                          <p:val>
                                            <p:strVal val="#ppt_h"/>
                                          </p:val>
                                        </p:tav>
                                      </p:tavLst>
                                    </p:anim>
                                    <p:anim calcmode="lin" valueType="num">
                                      <p:cBhvr>
                                        <p:cTn id="14"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34819">
                                            <p:txEl>
                                              <p:pRg st="2" end="2"/>
                                            </p:txEl>
                                          </p:spTgt>
                                        </p:tgtEl>
                                        <p:attrNameLst>
                                          <p:attrName>ppt_y</p:attrName>
                                        </p:attrNameLst>
                                      </p:cBhvr>
                                      <p:tavLst>
                                        <p:tav tm="0">
                                          <p:val>
                                            <p:strVal val="#ppt_h+1"/>
                                          </p:val>
                                        </p:tav>
                                        <p:tav tm="100000">
                                          <p:val>
                                            <p:strVal val="#ppt_y"/>
                                          </p:val>
                                        </p:tav>
                                      </p:tavLst>
                                    </p:anim>
                                    <p:animEffect transition="in" filter="fade">
                                      <p:cBhvr>
                                        <p:cTn id="16" dur="500"/>
                                        <p:tgtEl>
                                          <p:spTgt spid="3481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34819">
                                            <p:txEl>
                                              <p:pRg st="3" end="3"/>
                                            </p:txEl>
                                          </p:spTgt>
                                        </p:tgtEl>
                                        <p:attrNameLst>
                                          <p:attrName>style.visibility</p:attrName>
                                        </p:attrNameLst>
                                      </p:cBhvr>
                                      <p:to>
                                        <p:strVal val="visible"/>
                                      </p:to>
                                    </p:set>
                                    <p:animEffect transition="in" filter="box(in)">
                                      <p:cBhvr>
                                        <p:cTn id="21" dur="500"/>
                                        <p:tgtEl>
                                          <p:spTgt spid="34819">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nodeType="clickEffect">
                                  <p:stCondLst>
                                    <p:cond delay="0"/>
                                  </p:stCondLst>
                                  <p:childTnLst>
                                    <p:set>
                                      <p:cBhvr>
                                        <p:cTn id="25" dur="1" fill="hold">
                                          <p:stCondLst>
                                            <p:cond delay="0"/>
                                          </p:stCondLst>
                                        </p:cTn>
                                        <p:tgtEl>
                                          <p:spTgt spid="34820"/>
                                        </p:tgtEl>
                                        <p:attrNameLst>
                                          <p:attrName>style.visibility</p:attrName>
                                        </p:attrNameLst>
                                      </p:cBhvr>
                                      <p:to>
                                        <p:strVal val="visible"/>
                                      </p:to>
                                    </p:set>
                                    <p:anim calcmode="lin" valueType="num">
                                      <p:cBhvr additive="base">
                                        <p:cTn id="26" dur="500" fill="hold"/>
                                        <p:tgtEl>
                                          <p:spTgt spid="34820"/>
                                        </p:tgtEl>
                                        <p:attrNameLst>
                                          <p:attrName>ppt_x</p:attrName>
                                        </p:attrNameLst>
                                      </p:cBhvr>
                                      <p:tavLst>
                                        <p:tav tm="0">
                                          <p:val>
                                            <p:strVal val="0-#ppt_w/2"/>
                                          </p:val>
                                        </p:tav>
                                        <p:tav tm="100000">
                                          <p:val>
                                            <p:strVal val="#ppt_x"/>
                                          </p:val>
                                        </p:tav>
                                      </p:tavLst>
                                    </p:anim>
                                    <p:anim calcmode="lin" valueType="num">
                                      <p:cBhvr additive="base">
                                        <p:cTn id="27" dur="500" fill="hold"/>
                                        <p:tgtEl>
                                          <p:spTgt spid="34820"/>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34821"/>
                                        </p:tgtEl>
                                        <p:attrNameLst>
                                          <p:attrName>style.visibility</p:attrName>
                                        </p:attrNameLst>
                                      </p:cBhvr>
                                      <p:to>
                                        <p:strVal val="visible"/>
                                      </p:to>
                                    </p:set>
                                    <p:anim calcmode="lin" valueType="num">
                                      <p:cBhvr additive="base">
                                        <p:cTn id="32" dur="500" fill="hold"/>
                                        <p:tgtEl>
                                          <p:spTgt spid="34821"/>
                                        </p:tgtEl>
                                        <p:attrNameLst>
                                          <p:attrName>ppt_x</p:attrName>
                                        </p:attrNameLst>
                                      </p:cBhvr>
                                      <p:tavLst>
                                        <p:tav tm="0">
                                          <p:val>
                                            <p:strVal val="1+#ppt_w/2"/>
                                          </p:val>
                                        </p:tav>
                                        <p:tav tm="100000">
                                          <p:val>
                                            <p:strVal val="#ppt_x"/>
                                          </p:val>
                                        </p:tav>
                                      </p:tavLst>
                                    </p:anim>
                                    <p:anim calcmode="lin" valueType="num">
                                      <p:cBhvr additive="base">
                                        <p:cTn id="33"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8" name="Title 1"/>
          <p:cNvSpPr txBox="1">
            <a:spLocks noGrp="1"/>
          </p:cNvSpPr>
          <p:nvPr>
            <p:ph type="title"/>
          </p:nvPr>
        </p:nvSpPr>
        <p:spPr>
          <a:xfrm>
            <a:off x="1149292" y="7939"/>
            <a:ext cx="9991288" cy="1143001"/>
          </a:xfrm>
          <a:prstGeom prst="rect">
            <a:avLst/>
          </a:prstGeom>
        </p:spPr>
        <p:txBody>
          <a:bodyPr>
            <a:noAutofit/>
          </a:bodyPr>
          <a:lstStyle>
            <a:lvl1pPr>
              <a:defRPr>
                <a:solidFill>
                  <a:srgbClr val="6DE9DD"/>
                </a:solidFill>
                <a:effectLst>
                  <a:outerShdw blurRad="38100" dist="38100" dir="2700000" rotWithShape="0">
                    <a:srgbClr val="000000">
                      <a:alpha val="43137"/>
                    </a:srgbClr>
                  </a:outerShdw>
                </a:effectLst>
                <a:latin typeface="Andalus"/>
                <a:ea typeface="Andalus"/>
                <a:cs typeface="Andalus"/>
                <a:sym typeface="Andalus"/>
              </a:defRPr>
            </a:lvl1pPr>
          </a:lstStyle>
          <a:p>
            <a:r>
              <a:rPr sz="7200" dirty="0"/>
              <a:t>The Historical Fulfillment</a:t>
            </a:r>
          </a:p>
        </p:txBody>
      </p:sp>
      <p:pic>
        <p:nvPicPr>
          <p:cNvPr id="249" name="Picture 2" descr="Picture 2"/>
          <p:cNvPicPr>
            <a:picLocks noChangeAspect="1"/>
          </p:cNvPicPr>
          <p:nvPr/>
        </p:nvPicPr>
        <p:blipFill>
          <a:blip r:embed="rId2"/>
          <a:stretch>
            <a:fillRect/>
          </a:stretch>
        </p:blipFill>
        <p:spPr>
          <a:xfrm>
            <a:off x="922789" y="976746"/>
            <a:ext cx="10217791" cy="56965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97A60B8A-1AF5-4FFB-89CF-B906623A4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61" y="423512"/>
            <a:ext cx="11396311" cy="599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9976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11CCE556-6190-4AC6-9998-780D1ACB2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5" y="408372"/>
            <a:ext cx="11372295" cy="604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1723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Continues His Answer</a:t>
            </a:r>
          </a:p>
        </p:txBody>
      </p:sp>
      <p:sp>
        <p:nvSpPr>
          <p:cNvPr id="3" name="Content Placeholder 2"/>
          <p:cNvSpPr>
            <a:spLocks noGrp="1"/>
          </p:cNvSpPr>
          <p:nvPr>
            <p:ph idx="1"/>
          </p:nvPr>
        </p:nvSpPr>
        <p:spPr>
          <a:xfrm>
            <a:off x="1981200" y="1600200"/>
            <a:ext cx="7848600" cy="2514600"/>
          </a:xfrm>
        </p:spPr>
        <p:txBody>
          <a:bodyPr>
            <a:noAutofit/>
          </a:bodyPr>
          <a:lstStyle/>
          <a:p>
            <a:pPr marL="114300" indent="0">
              <a:buNone/>
            </a:pPr>
            <a:r>
              <a:rPr lang="en-US" sz="3000" dirty="0"/>
              <a:t>Question 1:</a:t>
            </a:r>
          </a:p>
          <a:p>
            <a:pPr marL="114300" indent="0">
              <a:buNone/>
            </a:pPr>
            <a:endParaRPr lang="en-US" sz="3000" dirty="0"/>
          </a:p>
          <a:p>
            <a:pPr marL="114300" indent="0">
              <a:buNone/>
            </a:pPr>
            <a:endParaRPr lang="en-US" sz="3000" dirty="0"/>
          </a:p>
          <a:p>
            <a:pPr marL="114300" indent="0">
              <a:buNone/>
            </a:pPr>
            <a:r>
              <a:rPr lang="en-US" sz="3000" dirty="0"/>
              <a:t>Answer:  Found in vv.32-35</a:t>
            </a:r>
          </a:p>
        </p:txBody>
      </p:sp>
      <p:sp>
        <p:nvSpPr>
          <p:cNvPr id="4" name="TextBox 3"/>
          <p:cNvSpPr txBox="1"/>
          <p:nvPr/>
        </p:nvSpPr>
        <p:spPr>
          <a:xfrm>
            <a:off x="2133600" y="2265402"/>
            <a:ext cx="7543800" cy="553998"/>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When will </a:t>
            </a:r>
            <a:r>
              <a:rPr kumimoji="0" lang="en-US" sz="3000" b="1" i="0" u="none" strike="noStrike" kern="1200" cap="none" spc="0" normalizeH="0" baseline="0" noProof="0" dirty="0">
                <a:ln>
                  <a:noFill/>
                </a:ln>
                <a:solidFill>
                  <a:srgbClr val="2F2B20"/>
                </a:solidFill>
                <a:effectLst/>
                <a:uLnTx/>
                <a:uFillTx/>
                <a:latin typeface="Calibri"/>
                <a:ea typeface="+mn-ea"/>
                <a:cs typeface="+mn-cs"/>
              </a:rPr>
              <a:t>these things </a:t>
            </a:r>
            <a:r>
              <a:rPr kumimoji="0" lang="en-US" sz="3000" b="0" i="0" u="none" strike="noStrike" kern="1200" cap="none" spc="0" normalizeH="0" baseline="0" noProof="0" dirty="0">
                <a:ln>
                  <a:noFill/>
                </a:ln>
                <a:solidFill>
                  <a:srgbClr val="2F2B20"/>
                </a:solidFill>
                <a:effectLst/>
                <a:uLnTx/>
                <a:uFillTx/>
                <a:latin typeface="Calibri"/>
                <a:ea typeface="+mn-ea"/>
                <a:cs typeface="+mn-cs"/>
              </a:rPr>
              <a:t>be?</a:t>
            </a:r>
          </a:p>
        </p:txBody>
      </p:sp>
    </p:spTree>
    <p:extLst>
      <p:ext uri="{BB962C8B-B14F-4D97-AF65-F5344CB8AC3E}">
        <p14:creationId xmlns:p14="http://schemas.microsoft.com/office/powerpoint/2010/main" val="34933652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VERSE 34</a:t>
            </a:r>
          </a:p>
        </p:txBody>
      </p:sp>
      <p:sp>
        <p:nvSpPr>
          <p:cNvPr id="3" name="Content Placeholder 2"/>
          <p:cNvSpPr>
            <a:spLocks noGrp="1"/>
          </p:cNvSpPr>
          <p:nvPr>
            <p:ph idx="1"/>
          </p:nvPr>
        </p:nvSpPr>
        <p:spPr/>
        <p:txBody>
          <a:bodyPr>
            <a:normAutofit/>
          </a:bodyPr>
          <a:lstStyle/>
          <a:p>
            <a:pPr marL="114300" indent="0">
              <a:buNone/>
            </a:pPr>
            <a:r>
              <a:rPr lang="en-US" sz="3000" dirty="0"/>
              <a:t>Assuredly, I say to you, this generation will by no means pass away till all these things take place.</a:t>
            </a:r>
          </a:p>
        </p:txBody>
      </p:sp>
    </p:spTree>
    <p:extLst>
      <p:ext uri="{BB962C8B-B14F-4D97-AF65-F5344CB8AC3E}">
        <p14:creationId xmlns:p14="http://schemas.microsoft.com/office/powerpoint/2010/main" val="1725205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1BA74E08-21A1-4298-8EE2-68DB221BC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4" y="399494"/>
            <a:ext cx="7051205" cy="60545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D09160-7CF6-4BB8-8D18-B30F8901B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579" y="399493"/>
            <a:ext cx="4324047" cy="605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0353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A801DA-AE46-4719-996A-6FF207BC8599}"/>
              </a:ext>
            </a:extLst>
          </p:cNvPr>
          <p:cNvSpPr txBox="1"/>
          <p:nvPr/>
        </p:nvSpPr>
        <p:spPr>
          <a:xfrm>
            <a:off x="922789" y="1006679"/>
            <a:ext cx="10335237" cy="52014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Jesus didn’t just listen to the disciples’ question about the temple and give them an entirely unrelated answer; he answered their question with a threefold prophetic description of (1) events that wouldn’t constitute the sign (false messiahs, wars, famines, earthquakes, persecutions, etc.), (2) the sign itself (the abomination of desolation), and (3) the terrible suffering and tribulation of the judgment on Jerusalem that would lead to the destruction of the temple.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Everything Jesus described so far in the Olivet Discourse was fulfilled during the years 30–70. There is nothing in the Olivet Discourse up to this point indicating that Jesus has begun to talk about a distant future event unrelated to the destruction of Jerusalem and the temple in the year 70. There is no indication that he is referring to the end-time rapture, a seven-year period of tribulation, or the destruction of a rebuilt Jerusalem. The discourse is solidly grounded in Jesus’ original historical situation as a response to his disciples’ question as to when the current temple would be destroyed. However, there are good reasons to think that Jesus transitioned to answer the second question (included only in Matthew’s Gospel) about his coming and the end of the age.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62–63).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276890198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Concludes His Answer</a:t>
            </a:r>
          </a:p>
        </p:txBody>
      </p:sp>
      <p:sp>
        <p:nvSpPr>
          <p:cNvPr id="3" name="Content Placeholder 2"/>
          <p:cNvSpPr>
            <a:spLocks noGrp="1"/>
          </p:cNvSpPr>
          <p:nvPr>
            <p:ph idx="1"/>
          </p:nvPr>
        </p:nvSpPr>
        <p:spPr>
          <a:xfrm>
            <a:off x="1981200" y="1600200"/>
            <a:ext cx="7848600" cy="2590800"/>
          </a:xfrm>
        </p:spPr>
        <p:txBody>
          <a:bodyPr>
            <a:normAutofit/>
          </a:bodyPr>
          <a:lstStyle/>
          <a:p>
            <a:pPr marL="114300" indent="0">
              <a:buNone/>
            </a:pPr>
            <a:r>
              <a:rPr lang="en-US" sz="3000" dirty="0"/>
              <a:t>Question 2:  </a:t>
            </a:r>
          </a:p>
          <a:p>
            <a:pPr marL="114300" indent="0">
              <a:buNone/>
            </a:pPr>
            <a:endParaRPr lang="en-US" sz="3000" dirty="0"/>
          </a:p>
          <a:p>
            <a:pPr marL="114300" indent="0">
              <a:buNone/>
            </a:pPr>
            <a:endParaRPr lang="en-US" sz="3000" dirty="0"/>
          </a:p>
          <a:p>
            <a:pPr marL="114300" indent="0">
              <a:buNone/>
            </a:pPr>
            <a:r>
              <a:rPr lang="en-US" sz="3000" dirty="0"/>
              <a:t>Answer:  Found in vv.36-44</a:t>
            </a:r>
          </a:p>
        </p:txBody>
      </p:sp>
      <p:sp>
        <p:nvSpPr>
          <p:cNvPr id="4" name="TextBox 3"/>
          <p:cNvSpPr txBox="1"/>
          <p:nvPr/>
        </p:nvSpPr>
        <p:spPr>
          <a:xfrm>
            <a:off x="2090225" y="2133600"/>
            <a:ext cx="7543800" cy="553998"/>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What will be the sign of </a:t>
            </a:r>
            <a:r>
              <a:rPr kumimoji="0" lang="en-US" sz="3000" b="1" i="0" u="none" strike="noStrike" kern="1200" cap="none" spc="0" normalizeH="0" baseline="0" noProof="0" dirty="0">
                <a:ln>
                  <a:noFill/>
                </a:ln>
                <a:solidFill>
                  <a:srgbClr val="2F2B20"/>
                </a:solidFill>
                <a:effectLst/>
                <a:uLnTx/>
                <a:uFillTx/>
                <a:latin typeface="Calibri"/>
                <a:ea typeface="+mn-ea"/>
                <a:cs typeface="+mn-cs"/>
              </a:rPr>
              <a:t>Your</a:t>
            </a:r>
            <a:r>
              <a:rPr kumimoji="0" lang="en-US" sz="3000" b="0" i="0" u="none" strike="noStrike" kern="1200" cap="none" spc="0" normalizeH="0" baseline="0" noProof="0" dirty="0">
                <a:ln>
                  <a:noFill/>
                </a:ln>
                <a:solidFill>
                  <a:srgbClr val="2F2B20"/>
                </a:solidFill>
                <a:effectLst/>
                <a:uLnTx/>
                <a:uFillTx/>
                <a:latin typeface="Calibri"/>
                <a:ea typeface="+mn-ea"/>
                <a:cs typeface="+mn-cs"/>
              </a:rPr>
              <a:t> coming?</a:t>
            </a:r>
          </a:p>
        </p:txBody>
      </p:sp>
    </p:spTree>
    <p:extLst>
      <p:ext uri="{BB962C8B-B14F-4D97-AF65-F5344CB8AC3E}">
        <p14:creationId xmlns:p14="http://schemas.microsoft.com/office/powerpoint/2010/main" val="44730725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4F04AF7F-F9DC-38DD-8CCB-C17314A0C585}"/>
              </a:ext>
            </a:extLst>
          </p:cNvPr>
          <p:cNvSpPr>
            <a:spLocks noGrp="1" noChangeArrowheads="1"/>
          </p:cNvSpPr>
          <p:nvPr>
            <p:ph type="title"/>
          </p:nvPr>
        </p:nvSpPr>
        <p:spPr>
          <a:xfrm>
            <a:off x="1981200" y="274638"/>
            <a:ext cx="8229600" cy="5059362"/>
          </a:xfrm>
          <a:solidFill>
            <a:srgbClr val="3B21FD"/>
          </a:solidFill>
          <a:ln w="76200">
            <a:solidFill>
              <a:srgbClr val="FF6600"/>
            </a:solidFill>
            <a:miter lim="800000"/>
            <a:headEnd/>
            <a:tailEnd/>
          </a:ln>
        </p:spPr>
        <p:txBody>
          <a:bodyPr/>
          <a:lstStyle/>
          <a:p>
            <a:r>
              <a:rPr lang="en-US" altLang="en-US" sz="8800" b="1" dirty="0">
                <a:solidFill>
                  <a:schemeClr val="bg1"/>
                </a:solidFill>
              </a:rPr>
              <a:t>Matthew 24:</a:t>
            </a:r>
            <a:br>
              <a:rPr lang="en-US" altLang="en-US" sz="8800" b="1" dirty="0">
                <a:solidFill>
                  <a:schemeClr val="bg1"/>
                </a:solidFill>
              </a:rPr>
            </a:br>
            <a:r>
              <a:rPr lang="en-US" altLang="en-US" sz="8800" b="1" dirty="0">
                <a:solidFill>
                  <a:schemeClr val="bg1"/>
                </a:solidFill>
              </a:rPr>
              <a:t> </a:t>
            </a:r>
            <a:r>
              <a:rPr lang="en-US" altLang="en-US" sz="6000" b="1" dirty="0">
                <a:solidFill>
                  <a:schemeClr val="bg1"/>
                </a:solidFill>
              </a:rPr>
              <a:t>Cautions Warning of the Suddenness of Jesus’ Final Coming</a:t>
            </a:r>
          </a:p>
        </p:txBody>
      </p:sp>
    </p:spTree>
    <p:extLst>
      <p:ext uri="{BB962C8B-B14F-4D97-AF65-F5344CB8AC3E}">
        <p14:creationId xmlns:p14="http://schemas.microsoft.com/office/powerpoint/2010/main" val="1531774083"/>
      </p:ext>
    </p:extLst>
  </p:cSld>
  <p:clrMapOvr>
    <a:masterClrMapping/>
  </p:clrMapOvr>
  <p:transition spd="slow">
    <p:wedg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2E7FE91-48CF-E09F-9DE1-519CC39D6968}"/>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dirty="0">
                <a:solidFill>
                  <a:schemeClr val="bg1"/>
                </a:solidFill>
              </a:rPr>
              <a:t>Matt. 24: No Signs Of The End!</a:t>
            </a:r>
          </a:p>
        </p:txBody>
      </p:sp>
      <p:sp>
        <p:nvSpPr>
          <p:cNvPr id="16387" name="Rectangle 3">
            <a:extLst>
              <a:ext uri="{FF2B5EF4-FFF2-40B4-BE49-F238E27FC236}">
                <a16:creationId xmlns:a16="http://schemas.microsoft.com/office/drawing/2014/main" id="{7A080EB1-C7D6-9E77-45CA-BAA2D428B58F}"/>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V. Lord’s Second Coming.</a:t>
            </a:r>
          </a:p>
          <a:p>
            <a:pPr algn="ctr">
              <a:buFontTx/>
              <a:buNone/>
            </a:pPr>
            <a:r>
              <a:rPr lang="en-US" altLang="en-US" b="1">
                <a:solidFill>
                  <a:srgbClr val="3B21FD"/>
                </a:solidFill>
                <a:latin typeface="Comic Sans MS" panose="030F0702030302020204" pitchFamily="66" charset="0"/>
              </a:rPr>
              <a:t>The second &amp; third question answered</a:t>
            </a:r>
          </a:p>
          <a:p>
            <a:pPr algn="ctr">
              <a:buFontTx/>
              <a:buNone/>
            </a:pPr>
            <a:r>
              <a:rPr lang="en-US" altLang="en-US" b="1">
                <a:solidFill>
                  <a:srgbClr val="FF0000"/>
                </a:solidFill>
                <a:latin typeface="Comic Sans MS" panose="030F0702030302020204" pitchFamily="66" charset="0"/>
              </a:rPr>
              <a:t>Matt. 24:36-37</a:t>
            </a:r>
          </a:p>
          <a:p>
            <a:pPr algn="ctr">
              <a:buFontTx/>
              <a:buNone/>
            </a:pPr>
            <a:r>
              <a:rPr lang="en-US" altLang="en-US" b="1"/>
              <a:t>“But of that day and hour knoweth no man, no, not the angels of heaven, but my Father only. But as the days of Noah were, so shall also the coming of the Son of man be.”</a:t>
            </a:r>
          </a:p>
          <a:p>
            <a:pPr algn="ctr">
              <a:buFontTx/>
              <a:buNone/>
            </a:pPr>
            <a:endParaRPr lang="en-US" altLang="en-US" b="1"/>
          </a:p>
          <a:p>
            <a:pPr algn="ctr">
              <a:buFontTx/>
              <a:buNone/>
            </a:pPr>
            <a:endParaRPr lang="en-US" altLang="en-US" b="1">
              <a:solidFill>
                <a:srgbClr val="3B21FD"/>
              </a:solidFill>
              <a:latin typeface="Comic Sans MS" panose="030F0702030302020204" pitchFamily="66" charset="0"/>
            </a:endParaRPr>
          </a:p>
          <a:p>
            <a:pPr algn="ctr">
              <a:buFontTx/>
              <a:buNone/>
            </a:pPr>
            <a:endParaRPr lang="en-US" altLang="en-US" b="1">
              <a:solidFill>
                <a:srgbClr val="FF00FF"/>
              </a:solidFill>
              <a:latin typeface="Comic Sans MS" panose="030F0702030302020204" pitchFamily="66" charset="0"/>
            </a:endParaRPr>
          </a:p>
        </p:txBody>
      </p:sp>
      <p:sp>
        <p:nvSpPr>
          <p:cNvPr id="16388" name="Line 4">
            <a:extLst>
              <a:ext uri="{FF2B5EF4-FFF2-40B4-BE49-F238E27FC236}">
                <a16:creationId xmlns:a16="http://schemas.microsoft.com/office/drawing/2014/main" id="{D975621C-B488-E603-21EF-E0FB23122761}"/>
              </a:ext>
            </a:extLst>
          </p:cNvPr>
          <p:cNvSpPr>
            <a:spLocks noChangeShapeType="1"/>
          </p:cNvSpPr>
          <p:nvPr/>
        </p:nvSpPr>
        <p:spPr bwMode="auto">
          <a:xfrm flipV="1">
            <a:off x="1023457" y="3884131"/>
            <a:ext cx="10284903" cy="1"/>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6389" name="Line 5">
            <a:extLst>
              <a:ext uri="{FF2B5EF4-FFF2-40B4-BE49-F238E27FC236}">
                <a16:creationId xmlns:a16="http://schemas.microsoft.com/office/drawing/2014/main" id="{47E07776-39D0-1ED1-27CD-0073D749894A}"/>
              </a:ext>
            </a:extLst>
          </p:cNvPr>
          <p:cNvSpPr>
            <a:spLocks noChangeShapeType="1"/>
          </p:cNvSpPr>
          <p:nvPr/>
        </p:nvSpPr>
        <p:spPr bwMode="auto">
          <a:xfrm>
            <a:off x="1132513" y="4343400"/>
            <a:ext cx="3229761"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6390" name="Line 6">
            <a:extLst>
              <a:ext uri="{FF2B5EF4-FFF2-40B4-BE49-F238E27FC236}">
                <a16:creationId xmlns:a16="http://schemas.microsoft.com/office/drawing/2014/main" id="{5EFDD28B-FD80-C1CB-8F54-E51C199B8EFA}"/>
              </a:ext>
            </a:extLst>
          </p:cNvPr>
          <p:cNvSpPr>
            <a:spLocks noChangeShapeType="1"/>
          </p:cNvSpPr>
          <p:nvPr/>
        </p:nvSpPr>
        <p:spPr bwMode="auto">
          <a:xfrm>
            <a:off x="4630722" y="4343400"/>
            <a:ext cx="3573711" cy="0"/>
          </a:xfrm>
          <a:prstGeom prst="line">
            <a:avLst/>
          </a:prstGeom>
          <a:noFill/>
          <a:ln w="76200">
            <a:solidFill>
              <a:srgbClr val="3B21F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wipe(left)">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wipe(right)">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8" presetClass="entr" presetSubtype="0" accel="100000"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 calcmode="lin" valueType="num">
                                      <p:cBhvr>
                                        <p:cTn id="17" dur="500" fill="hold"/>
                                        <p:tgtEl>
                                          <p:spTgt spid="16387">
                                            <p:txEl>
                                              <p:pRg st="2" end="2"/>
                                            </p:txEl>
                                          </p:spTgt>
                                        </p:tgtEl>
                                        <p:attrNameLst>
                                          <p:attrName>ppt_w</p:attrName>
                                        </p:attrNameLst>
                                      </p:cBhvr>
                                      <p:tavLst>
                                        <p:tav tm="0">
                                          <p:val>
                                            <p:strVal val="#ppt_w*2.5"/>
                                          </p:val>
                                        </p:tav>
                                        <p:tav tm="100000">
                                          <p:val>
                                            <p:strVal val="#ppt_w"/>
                                          </p:val>
                                        </p:tav>
                                      </p:tavLst>
                                    </p:anim>
                                    <p:anim calcmode="lin" valueType="num">
                                      <p:cBhvr>
                                        <p:cTn id="18" dur="500" fill="hold"/>
                                        <p:tgtEl>
                                          <p:spTgt spid="16387">
                                            <p:txEl>
                                              <p:pRg st="2" end="2"/>
                                            </p:txEl>
                                          </p:spTgt>
                                        </p:tgtEl>
                                        <p:attrNameLst>
                                          <p:attrName>ppt_h</p:attrName>
                                        </p:attrNameLst>
                                      </p:cBhvr>
                                      <p:tavLst>
                                        <p:tav tm="0">
                                          <p:val>
                                            <p:strVal val="#ppt_h*0.01"/>
                                          </p:val>
                                        </p:tav>
                                        <p:tav tm="100000">
                                          <p:val>
                                            <p:strVal val="#ppt_h"/>
                                          </p:val>
                                        </p:tav>
                                      </p:tavLst>
                                    </p:anim>
                                    <p:anim calcmode="lin" valueType="num">
                                      <p:cBhvr>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6387">
                                            <p:txEl>
                                              <p:pRg st="2" end="2"/>
                                            </p:txEl>
                                          </p:spTgt>
                                        </p:tgtEl>
                                        <p:attrNameLst>
                                          <p:attrName>ppt_y</p:attrName>
                                        </p:attrNameLst>
                                      </p:cBhvr>
                                      <p:tavLst>
                                        <p:tav tm="0">
                                          <p:val>
                                            <p:strVal val="#ppt_h+1"/>
                                          </p:val>
                                        </p:tav>
                                        <p:tav tm="100000">
                                          <p:val>
                                            <p:strVal val="#ppt_y"/>
                                          </p:val>
                                        </p:tav>
                                      </p:tavLst>
                                    </p:anim>
                                    <p:animEffect transition="in" filter="fade">
                                      <p:cBhvr>
                                        <p:cTn id="21" dur="500"/>
                                        <p:tgtEl>
                                          <p:spTgt spid="1638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6387">
                                            <p:txEl>
                                              <p:pRg st="3" end="3"/>
                                            </p:txEl>
                                          </p:spTgt>
                                        </p:tgtEl>
                                        <p:attrNameLst>
                                          <p:attrName>style.visibility</p:attrName>
                                        </p:attrNameLst>
                                      </p:cBhvr>
                                      <p:to>
                                        <p:strVal val="visible"/>
                                      </p:to>
                                    </p:set>
                                    <p:animEffect transition="in" filter="box(in)">
                                      <p:cBhvr>
                                        <p:cTn id="26" dur="500"/>
                                        <p:tgtEl>
                                          <p:spTgt spid="16387">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6388"/>
                                        </p:tgtEl>
                                        <p:attrNameLst>
                                          <p:attrName>style.visibility</p:attrName>
                                        </p:attrNameLst>
                                      </p:cBhvr>
                                      <p:to>
                                        <p:strVal val="visible"/>
                                      </p:to>
                                    </p:set>
                                    <p:anim calcmode="lin" valueType="num">
                                      <p:cBhvr additive="base">
                                        <p:cTn id="31" dur="500" fill="hold"/>
                                        <p:tgtEl>
                                          <p:spTgt spid="16388"/>
                                        </p:tgtEl>
                                        <p:attrNameLst>
                                          <p:attrName>ppt_x</p:attrName>
                                        </p:attrNameLst>
                                      </p:cBhvr>
                                      <p:tavLst>
                                        <p:tav tm="0">
                                          <p:val>
                                            <p:strVal val="0-#ppt_w/2"/>
                                          </p:val>
                                        </p:tav>
                                        <p:tav tm="100000">
                                          <p:val>
                                            <p:strVal val="#ppt_x"/>
                                          </p:val>
                                        </p:tav>
                                      </p:tavLst>
                                    </p:anim>
                                    <p:anim calcmode="lin" valueType="num">
                                      <p:cBhvr additive="base">
                                        <p:cTn id="32"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16389"/>
                                        </p:tgtEl>
                                        <p:attrNameLst>
                                          <p:attrName>style.visibility</p:attrName>
                                        </p:attrNameLst>
                                      </p:cBhvr>
                                      <p:to>
                                        <p:strVal val="visible"/>
                                      </p:to>
                                    </p:set>
                                    <p:anim calcmode="lin" valueType="num">
                                      <p:cBhvr additive="base">
                                        <p:cTn id="37" dur="500" fill="hold"/>
                                        <p:tgtEl>
                                          <p:spTgt spid="16389"/>
                                        </p:tgtEl>
                                        <p:attrNameLst>
                                          <p:attrName>ppt_x</p:attrName>
                                        </p:attrNameLst>
                                      </p:cBhvr>
                                      <p:tavLst>
                                        <p:tav tm="0">
                                          <p:val>
                                            <p:strVal val="1+#ppt_w/2"/>
                                          </p:val>
                                        </p:tav>
                                        <p:tav tm="100000">
                                          <p:val>
                                            <p:strVal val="#ppt_x"/>
                                          </p:val>
                                        </p:tav>
                                      </p:tavLst>
                                    </p:anim>
                                    <p:anim calcmode="lin" valueType="num">
                                      <p:cBhvr additive="base">
                                        <p:cTn id="38"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6390"/>
                                        </p:tgtEl>
                                        <p:attrNameLst>
                                          <p:attrName>style.visibility</p:attrName>
                                        </p:attrNameLst>
                                      </p:cBhvr>
                                      <p:to>
                                        <p:strVal val="visible"/>
                                      </p:to>
                                    </p:set>
                                    <p:anim calcmode="lin" valueType="num">
                                      <p:cBhvr additive="base">
                                        <p:cTn id="43" dur="500" fill="hold"/>
                                        <p:tgtEl>
                                          <p:spTgt spid="16390"/>
                                        </p:tgtEl>
                                        <p:attrNameLst>
                                          <p:attrName>ppt_x</p:attrName>
                                        </p:attrNameLst>
                                      </p:cBhvr>
                                      <p:tavLst>
                                        <p:tav tm="0">
                                          <p:val>
                                            <p:strVal val="0-#ppt_w/2"/>
                                          </p:val>
                                        </p:tav>
                                        <p:tav tm="100000">
                                          <p:val>
                                            <p:strVal val="#ppt_x"/>
                                          </p:val>
                                        </p:tav>
                                      </p:tavLst>
                                    </p:anim>
                                    <p:anim calcmode="lin" valueType="num">
                                      <p:cBhvr additive="base">
                                        <p:cTn id="44"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456D9-F033-4159-ADC9-0BB751E8893B}"/>
              </a:ext>
            </a:extLst>
          </p:cNvPr>
          <p:cNvSpPr>
            <a:spLocks noGrp="1"/>
          </p:cNvSpPr>
          <p:nvPr>
            <p:ph type="title"/>
          </p:nvPr>
        </p:nvSpPr>
        <p:spPr>
          <a:xfrm>
            <a:off x="1981200" y="140854"/>
            <a:ext cx="8229600" cy="617538"/>
          </a:xfrm>
        </p:spPr>
        <p:txBody>
          <a:bodyPr rtlCol="0">
            <a:normAutofit fontScale="90000"/>
          </a:bodyPr>
          <a:lstStyle/>
          <a:p>
            <a:pPr eaLnBrk="1" fontAlgn="auto" hangingPunct="1">
              <a:spcAft>
                <a:spcPts val="0"/>
              </a:spcAft>
              <a:defRPr/>
            </a:pPr>
            <a:r>
              <a:rPr lang="en-US" b="1" dirty="0">
                <a:solidFill>
                  <a:schemeClr val="bg1"/>
                </a:solidFill>
                <a:effectLst>
                  <a:outerShdw blurRad="38100" dist="38100" dir="2700000" algn="tl">
                    <a:srgbClr val="000000">
                      <a:alpha val="43137"/>
                    </a:srgbClr>
                  </a:outerShdw>
                </a:effectLst>
                <a:latin typeface="Andalus" pitchFamily="2" charset="-78"/>
                <a:cs typeface="Andalus" pitchFamily="2" charset="-78"/>
              </a:rPr>
              <a:t>The Son of Man Coming</a:t>
            </a:r>
          </a:p>
        </p:txBody>
      </p:sp>
      <p:sp>
        <p:nvSpPr>
          <p:cNvPr id="9219" name="Content Placeholder 2">
            <a:extLst>
              <a:ext uri="{FF2B5EF4-FFF2-40B4-BE49-F238E27FC236}">
                <a16:creationId xmlns:a16="http://schemas.microsoft.com/office/drawing/2014/main" id="{419D7AC9-8E38-479C-8507-A2AF5AE05C60}"/>
              </a:ext>
            </a:extLst>
          </p:cNvPr>
          <p:cNvSpPr>
            <a:spLocks noGrp="1"/>
          </p:cNvSpPr>
          <p:nvPr>
            <p:ph idx="1"/>
          </p:nvPr>
        </p:nvSpPr>
        <p:spPr>
          <a:xfrm>
            <a:off x="1981200" y="1219200"/>
            <a:ext cx="8229600" cy="617538"/>
          </a:xfrm>
        </p:spPr>
        <p:txBody>
          <a:bodyPr/>
          <a:lstStyle/>
          <a:p>
            <a:pPr eaLnBrk="1" hangingPunct="1">
              <a:spcBef>
                <a:spcPts val="3600"/>
              </a:spcBef>
            </a:pPr>
            <a:r>
              <a:rPr lang="en-US" altLang="en-US" sz="2800" b="1">
                <a:solidFill>
                  <a:srgbClr val="FFFF00"/>
                </a:solidFill>
              </a:rPr>
              <a:t>First, Jesus speaks of “that day and hour” (24:36)</a:t>
            </a:r>
          </a:p>
        </p:txBody>
      </p:sp>
    </p:spTree>
  </p:cSld>
  <p:clrMapOvr>
    <a:masterClrMapping/>
  </p:clrMapOvr>
  <p:transition spd="med">
    <p:random/>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C71A-9A56-420C-944A-BEC01A823164}"/>
              </a:ext>
            </a:extLst>
          </p:cNvPr>
          <p:cNvSpPr>
            <a:spLocks noGrp="1"/>
          </p:cNvSpPr>
          <p:nvPr>
            <p:ph type="title"/>
          </p:nvPr>
        </p:nvSpPr>
        <p:spPr>
          <a:xfrm>
            <a:off x="1981200" y="123393"/>
            <a:ext cx="8229600" cy="823335"/>
          </a:xfrm>
        </p:spPr>
        <p:txBody>
          <a:bodyPr rtlCol="0">
            <a:normAutofit/>
          </a:bodyPr>
          <a:lstStyle/>
          <a:p>
            <a:pPr eaLnBrk="1" fontAlgn="auto" hangingPunct="1">
              <a:spcAft>
                <a:spcPts val="0"/>
              </a:spcAft>
              <a:defRPr/>
            </a:pPr>
            <a:r>
              <a:rPr lang="en-US" b="1" dirty="0">
                <a:solidFill>
                  <a:srgbClr val="11F3EC"/>
                </a:solidFill>
                <a:effectLst>
                  <a:outerShdw blurRad="38100" dist="38100" dir="2700000" algn="tl">
                    <a:srgbClr val="000000">
                      <a:alpha val="43137"/>
                    </a:srgbClr>
                  </a:outerShdw>
                </a:effectLst>
                <a:latin typeface="Andalus" pitchFamily="2" charset="-78"/>
                <a:cs typeface="Andalus" pitchFamily="2" charset="-78"/>
              </a:rPr>
              <a:t>The Son of Man Coming</a:t>
            </a:r>
          </a:p>
        </p:txBody>
      </p:sp>
      <p:graphicFrame>
        <p:nvGraphicFramePr>
          <p:cNvPr id="5" name="Table 4">
            <a:extLst>
              <a:ext uri="{FF2B5EF4-FFF2-40B4-BE49-F238E27FC236}">
                <a16:creationId xmlns:a16="http://schemas.microsoft.com/office/drawing/2014/main" id="{348C7E83-E0B1-4198-87F7-27E44AB14339}"/>
              </a:ext>
            </a:extLst>
          </p:cNvPr>
          <p:cNvGraphicFramePr>
            <a:graphicFrameLocks noGrp="1"/>
          </p:cNvGraphicFramePr>
          <p:nvPr/>
        </p:nvGraphicFramePr>
        <p:xfrm>
          <a:off x="2057400" y="1378527"/>
          <a:ext cx="8153400" cy="3566078"/>
        </p:xfrm>
        <a:graphic>
          <a:graphicData uri="http://schemas.openxmlformats.org/drawingml/2006/table">
            <a:tbl>
              <a:tblPr firstRow="1" bandRow="1">
                <a:tableStyleId>{5C22544A-7EE6-4342-B048-85BDC9FD1C3A}</a:tableStyleId>
              </a:tblPr>
              <a:tblGrid>
                <a:gridCol w="2717800">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548570">
                <a:tc>
                  <a:txBody>
                    <a:bodyPr/>
                    <a:lstStyle/>
                    <a:p>
                      <a:pPr algn="ctr"/>
                      <a:r>
                        <a:rPr lang="en-US" sz="2400" b="1" dirty="0"/>
                        <a:t>Matthew</a:t>
                      </a:r>
                    </a:p>
                  </a:txBody>
                  <a:tcPr marT="45714" marB="45714">
                    <a:solidFill>
                      <a:schemeClr val="accent1"/>
                    </a:solidFill>
                  </a:tcPr>
                </a:tc>
                <a:tc>
                  <a:txBody>
                    <a:bodyPr/>
                    <a:lstStyle/>
                    <a:p>
                      <a:pPr algn="ctr"/>
                      <a:r>
                        <a:rPr lang="en-US" sz="2400" b="1" dirty="0"/>
                        <a:t>Mark</a:t>
                      </a:r>
                    </a:p>
                  </a:txBody>
                  <a:tcPr marT="45714" marB="45714">
                    <a:solidFill>
                      <a:schemeClr val="accent1"/>
                    </a:solidFill>
                  </a:tcPr>
                </a:tc>
                <a:tc>
                  <a:txBody>
                    <a:bodyPr/>
                    <a:lstStyle/>
                    <a:p>
                      <a:pPr algn="ctr"/>
                      <a:r>
                        <a:rPr lang="en-US" sz="2400" b="1" dirty="0"/>
                        <a:t>Luke</a:t>
                      </a:r>
                    </a:p>
                  </a:txBody>
                  <a:tcPr marT="45714" marB="45714"/>
                </a:tc>
                <a:extLst>
                  <a:ext uri="{0D108BD9-81ED-4DB2-BD59-A6C34878D82A}">
                    <a16:rowId xmlns:a16="http://schemas.microsoft.com/office/drawing/2014/main" val="10000"/>
                  </a:ext>
                </a:extLst>
              </a:tr>
              <a:tr h="1919993">
                <a:tc>
                  <a:txBody>
                    <a:bodyPr/>
                    <a:lstStyle/>
                    <a:p>
                      <a:pPr algn="ctr"/>
                      <a:r>
                        <a:rPr lang="en-US" sz="2400" b="1" dirty="0">
                          <a:solidFill>
                            <a:srgbClr val="A50021"/>
                          </a:solidFill>
                        </a:rPr>
                        <a:t>24:36 </a:t>
                      </a:r>
                      <a:r>
                        <a:rPr lang="en-US" sz="2400" b="1" dirty="0"/>
                        <a:t> </a:t>
                      </a:r>
                      <a:endParaRPr lang="en-CA" sz="2400" b="1" dirty="0"/>
                    </a:p>
                    <a:p>
                      <a:pPr algn="ctr"/>
                      <a:r>
                        <a:rPr lang="en-US" sz="2400" b="1" dirty="0"/>
                        <a:t>"But of that day and hour no one knows, not even the angels of heaven, but My Father only.</a:t>
                      </a:r>
                    </a:p>
                  </a:txBody>
                  <a:tcPr marT="45714" marB="45714">
                    <a:solidFill>
                      <a:schemeClr val="accent1">
                        <a:lumMod val="20000"/>
                        <a:lumOff val="80000"/>
                      </a:schemeClr>
                    </a:solidFill>
                  </a:tcPr>
                </a:tc>
                <a:tc>
                  <a:txBody>
                    <a:bodyPr/>
                    <a:lstStyle/>
                    <a:p>
                      <a:pPr algn="ctr"/>
                      <a:r>
                        <a:rPr lang="en-US" sz="2400" b="1" dirty="0">
                          <a:solidFill>
                            <a:srgbClr val="A50021"/>
                          </a:solidFill>
                        </a:rPr>
                        <a:t>13:32 </a:t>
                      </a:r>
                      <a:endParaRPr lang="en-CA" sz="2400" b="1" dirty="0">
                        <a:solidFill>
                          <a:srgbClr val="A50021"/>
                        </a:solidFill>
                      </a:endParaRPr>
                    </a:p>
                    <a:p>
                      <a:pPr algn="ctr"/>
                      <a:r>
                        <a:rPr lang="en-US" sz="2400" b="1" dirty="0"/>
                        <a:t>"But of that day and hour no one knows, not even the angels in heaven, nor the Son, but only the Father.</a:t>
                      </a:r>
                    </a:p>
                  </a:txBody>
                  <a:tcPr marT="45714" marB="45714">
                    <a:solidFill>
                      <a:schemeClr val="accent1">
                        <a:lumMod val="20000"/>
                        <a:lumOff val="80000"/>
                      </a:schemeClr>
                    </a:solidFill>
                  </a:tcPr>
                </a:tc>
                <a:tc>
                  <a:txBody>
                    <a:bodyPr/>
                    <a:lstStyle/>
                    <a:p>
                      <a:pPr algn="ctr"/>
                      <a:endParaRPr lang="en-US" sz="2400" b="1" dirty="0"/>
                    </a:p>
                  </a:txBody>
                  <a:tcPr marT="45714" marB="45714">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AF10AF4-B4DD-B488-F7FF-1BC091CF4F01}"/>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dirty="0">
                <a:solidFill>
                  <a:schemeClr val="bg1"/>
                </a:solidFill>
              </a:rPr>
              <a:t>Matt. 24: No Signs Of The End!</a:t>
            </a:r>
          </a:p>
        </p:txBody>
      </p:sp>
      <p:sp>
        <p:nvSpPr>
          <p:cNvPr id="51203" name="Rectangle 3">
            <a:extLst>
              <a:ext uri="{FF2B5EF4-FFF2-40B4-BE49-F238E27FC236}">
                <a16:creationId xmlns:a16="http://schemas.microsoft.com/office/drawing/2014/main" id="{84F35B49-468D-0DB0-ED81-46DD57BD4F10}"/>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V. Lord’s Second Coming.</a:t>
            </a:r>
          </a:p>
          <a:p>
            <a:pPr algn="ctr">
              <a:buFontTx/>
              <a:buNone/>
            </a:pPr>
            <a:r>
              <a:rPr lang="en-US" altLang="en-US" b="1">
                <a:solidFill>
                  <a:srgbClr val="3B21FD"/>
                </a:solidFill>
                <a:latin typeface="Comic Sans MS" panose="030F0702030302020204" pitchFamily="66" charset="0"/>
              </a:rPr>
              <a:t>The second &amp; third question answered</a:t>
            </a:r>
          </a:p>
          <a:p>
            <a:pPr algn="ctr">
              <a:buFontTx/>
              <a:buNone/>
            </a:pPr>
            <a:r>
              <a:rPr lang="en-US" altLang="en-US" b="1">
                <a:solidFill>
                  <a:srgbClr val="FF0000"/>
                </a:solidFill>
                <a:latin typeface="Comic Sans MS" panose="030F0702030302020204" pitchFamily="66" charset="0"/>
              </a:rPr>
              <a:t>Matt. 24:36-37</a:t>
            </a:r>
          </a:p>
          <a:p>
            <a:pPr algn="ctr">
              <a:buFontTx/>
              <a:buNone/>
            </a:pPr>
            <a:r>
              <a:rPr lang="en-US" altLang="en-US" b="1"/>
              <a:t>“But of that day and hour knoweth no man, no, not the angels of heaven, but my Father only. </a:t>
            </a:r>
            <a:r>
              <a:rPr lang="en-US" altLang="en-US" b="1">
                <a:solidFill>
                  <a:srgbClr val="FF00FF"/>
                </a:solidFill>
              </a:rPr>
              <a:t>But as the days of Noah were, so shall also the coming of the Son of man be</a:t>
            </a:r>
            <a:r>
              <a:rPr lang="en-US" altLang="en-US" b="1"/>
              <a:t>.”</a:t>
            </a:r>
          </a:p>
          <a:p>
            <a:pPr algn="ctr">
              <a:buFontTx/>
              <a:buNone/>
            </a:pPr>
            <a:endParaRPr lang="en-US" altLang="en-US" b="1"/>
          </a:p>
          <a:p>
            <a:pPr algn="ctr">
              <a:buFontTx/>
              <a:buNone/>
            </a:pPr>
            <a:endParaRPr lang="en-US" altLang="en-US" b="1">
              <a:solidFill>
                <a:srgbClr val="3B21FD"/>
              </a:solidFill>
              <a:latin typeface="Comic Sans MS" panose="030F0702030302020204" pitchFamily="66" charset="0"/>
            </a:endParaRPr>
          </a:p>
          <a:p>
            <a:pPr algn="ctr">
              <a:buFontTx/>
              <a:buNone/>
            </a:pPr>
            <a:endParaRPr lang="en-US" altLang="en-US" b="1">
              <a:solidFill>
                <a:srgbClr val="FF00FF"/>
              </a:solidFill>
              <a:latin typeface="Comic Sans MS" panose="030F0702030302020204" pitchFamily="66" charset="0"/>
            </a:endParaRPr>
          </a:p>
        </p:txBody>
      </p:sp>
      <p:sp>
        <p:nvSpPr>
          <p:cNvPr id="51204" name="Line 4">
            <a:extLst>
              <a:ext uri="{FF2B5EF4-FFF2-40B4-BE49-F238E27FC236}">
                <a16:creationId xmlns:a16="http://schemas.microsoft.com/office/drawing/2014/main" id="{220EDE92-36AC-A4A5-498E-8D0C43F30A02}"/>
              </a:ext>
            </a:extLst>
          </p:cNvPr>
          <p:cNvSpPr>
            <a:spLocks noChangeShapeType="1"/>
          </p:cNvSpPr>
          <p:nvPr/>
        </p:nvSpPr>
        <p:spPr bwMode="auto">
          <a:xfrm>
            <a:off x="1048624" y="3886200"/>
            <a:ext cx="10242958"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05" name="Line 5">
            <a:extLst>
              <a:ext uri="{FF2B5EF4-FFF2-40B4-BE49-F238E27FC236}">
                <a16:creationId xmlns:a16="http://schemas.microsoft.com/office/drawing/2014/main" id="{CF1A9AD3-40BC-EC9B-09F0-4B6685FEAD7F}"/>
              </a:ext>
            </a:extLst>
          </p:cNvPr>
          <p:cNvSpPr>
            <a:spLocks noChangeShapeType="1"/>
          </p:cNvSpPr>
          <p:nvPr/>
        </p:nvSpPr>
        <p:spPr bwMode="auto">
          <a:xfrm>
            <a:off x="1124125" y="4343400"/>
            <a:ext cx="323815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07" name="Line 7">
            <a:extLst>
              <a:ext uri="{FF2B5EF4-FFF2-40B4-BE49-F238E27FC236}">
                <a16:creationId xmlns:a16="http://schemas.microsoft.com/office/drawing/2014/main" id="{F8CFB2DC-169A-9B7D-4F63-754B87FE26B6}"/>
              </a:ext>
            </a:extLst>
          </p:cNvPr>
          <p:cNvSpPr>
            <a:spLocks noChangeShapeType="1"/>
          </p:cNvSpPr>
          <p:nvPr/>
        </p:nvSpPr>
        <p:spPr bwMode="auto">
          <a:xfrm>
            <a:off x="4647500" y="4343400"/>
            <a:ext cx="3556933" cy="0"/>
          </a:xfrm>
          <a:prstGeom prst="line">
            <a:avLst/>
          </a:prstGeom>
          <a:noFill/>
          <a:ln w="76200">
            <a:solidFill>
              <a:srgbClr val="3B21F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9A984-BAE4-42D7-918F-16B31FA58947}"/>
              </a:ext>
            </a:extLst>
          </p:cNvPr>
          <p:cNvSpPr>
            <a:spLocks noGrp="1"/>
          </p:cNvSpPr>
          <p:nvPr>
            <p:ph type="title"/>
          </p:nvPr>
        </p:nvSpPr>
        <p:spPr>
          <a:xfrm>
            <a:off x="1981200" y="171522"/>
            <a:ext cx="8229600" cy="723756"/>
          </a:xfrm>
        </p:spPr>
        <p:txBody>
          <a:bodyPr rtlCol="0">
            <a:normAutofit fontScale="90000"/>
          </a:bodyPr>
          <a:lstStyle/>
          <a:p>
            <a:pPr eaLnBrk="1" fontAlgn="auto" hangingPunct="1">
              <a:spcAft>
                <a:spcPts val="0"/>
              </a:spcAft>
              <a:defRPr/>
            </a:pPr>
            <a:r>
              <a:rPr lang="en-US" b="1" dirty="0">
                <a:solidFill>
                  <a:schemeClr val="bg1"/>
                </a:solidFill>
                <a:effectLst>
                  <a:outerShdw blurRad="38100" dist="38100" dir="2700000" algn="tl">
                    <a:srgbClr val="000000">
                      <a:alpha val="43137"/>
                    </a:srgbClr>
                  </a:outerShdw>
                </a:effectLst>
                <a:latin typeface="Andalus" pitchFamily="2" charset="-78"/>
                <a:cs typeface="Andalus" pitchFamily="2" charset="-78"/>
              </a:rPr>
              <a:t>The Son of Man Coming</a:t>
            </a:r>
          </a:p>
        </p:txBody>
      </p:sp>
      <p:sp>
        <p:nvSpPr>
          <p:cNvPr id="11267" name="Content Placeholder 2">
            <a:extLst>
              <a:ext uri="{FF2B5EF4-FFF2-40B4-BE49-F238E27FC236}">
                <a16:creationId xmlns:a16="http://schemas.microsoft.com/office/drawing/2014/main" id="{337868E7-D85A-43E6-828A-8EE5EE6FC0B1}"/>
              </a:ext>
            </a:extLst>
          </p:cNvPr>
          <p:cNvSpPr>
            <a:spLocks noGrp="1"/>
          </p:cNvSpPr>
          <p:nvPr>
            <p:ph idx="1"/>
          </p:nvPr>
        </p:nvSpPr>
        <p:spPr>
          <a:xfrm>
            <a:off x="1981200" y="1219200"/>
            <a:ext cx="8229600" cy="5105400"/>
          </a:xfrm>
        </p:spPr>
        <p:txBody>
          <a:bodyPr/>
          <a:lstStyle/>
          <a:p>
            <a:pPr eaLnBrk="1" hangingPunct="1">
              <a:spcBef>
                <a:spcPts val="3600"/>
              </a:spcBef>
            </a:pPr>
            <a:r>
              <a:rPr lang="en-US" altLang="en-US" sz="2800" b="1">
                <a:solidFill>
                  <a:srgbClr val="FFFF00"/>
                </a:solidFill>
              </a:rPr>
              <a:t>First, Jesus speaks of “that day and hour” (24:36)</a:t>
            </a:r>
          </a:p>
          <a:p>
            <a:pPr eaLnBrk="1" hangingPunct="1">
              <a:spcBef>
                <a:spcPts val="3600"/>
              </a:spcBef>
            </a:pPr>
            <a:r>
              <a:rPr lang="en-US" altLang="en-US" sz="2800" b="1">
                <a:solidFill>
                  <a:srgbClr val="FFFF00"/>
                </a:solidFill>
              </a:rPr>
              <a:t>Second, Jesus compares his coming to the days of the Noah (24:37-39)</a:t>
            </a:r>
          </a:p>
        </p:txBody>
      </p:sp>
    </p:spTree>
  </p:cSld>
  <p:clrMapOvr>
    <a:masterClrMapping/>
  </p:clrMapOvr>
  <p:transition spd="med">
    <p:random/>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73E3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FA91D-2FED-482E-B2B0-5BE784F2E592}"/>
              </a:ext>
            </a:extLst>
          </p:cNvPr>
          <p:cNvSpPr>
            <a:spLocks noGrp="1"/>
          </p:cNvSpPr>
          <p:nvPr>
            <p:ph type="title"/>
          </p:nvPr>
        </p:nvSpPr>
        <p:spPr>
          <a:xfrm>
            <a:off x="1981200" y="70788"/>
            <a:ext cx="8229600" cy="661698"/>
          </a:xfrm>
        </p:spPr>
        <p:txBody>
          <a:bodyPr rtlCol="0">
            <a:normAutofit fontScale="90000"/>
          </a:bodyPr>
          <a:lstStyle/>
          <a:p>
            <a:pPr eaLnBrk="1" fontAlgn="auto" hangingPunct="1">
              <a:spcAft>
                <a:spcPts val="0"/>
              </a:spcAft>
              <a:defRPr/>
            </a:pPr>
            <a:r>
              <a:rPr lang="en-US" b="1" dirty="0">
                <a:effectLst>
                  <a:outerShdw blurRad="38100" dist="38100" dir="2700000" algn="tl">
                    <a:srgbClr val="000000">
                      <a:alpha val="43137"/>
                    </a:srgbClr>
                  </a:outerShdw>
                </a:effectLst>
                <a:latin typeface="Andalus" pitchFamily="2" charset="-78"/>
                <a:cs typeface="Andalus" pitchFamily="2" charset="-78"/>
              </a:rPr>
              <a:t>The Son of Man Coming</a:t>
            </a:r>
          </a:p>
        </p:txBody>
      </p:sp>
      <p:graphicFrame>
        <p:nvGraphicFramePr>
          <p:cNvPr id="5" name="Table 4">
            <a:extLst>
              <a:ext uri="{FF2B5EF4-FFF2-40B4-BE49-F238E27FC236}">
                <a16:creationId xmlns:a16="http://schemas.microsoft.com/office/drawing/2014/main" id="{84CE8A93-497D-4276-8317-BF936317D7E6}"/>
              </a:ext>
            </a:extLst>
          </p:cNvPr>
          <p:cNvGraphicFramePr>
            <a:graphicFrameLocks noGrp="1"/>
          </p:cNvGraphicFramePr>
          <p:nvPr/>
        </p:nvGraphicFramePr>
        <p:xfrm>
          <a:off x="1699490" y="939800"/>
          <a:ext cx="8795328" cy="5760682"/>
        </p:xfrm>
        <a:graphic>
          <a:graphicData uri="http://schemas.openxmlformats.org/drawingml/2006/table">
            <a:tbl>
              <a:tblPr firstRow="1" bandRow="1">
                <a:tableStyleId>{5C22544A-7EE6-4342-B048-85BDC9FD1C3A}</a:tableStyleId>
              </a:tblPr>
              <a:tblGrid>
                <a:gridCol w="2931776">
                  <a:extLst>
                    <a:ext uri="{9D8B030D-6E8A-4147-A177-3AD203B41FA5}">
                      <a16:colId xmlns:a16="http://schemas.microsoft.com/office/drawing/2014/main" val="20000"/>
                    </a:ext>
                  </a:extLst>
                </a:gridCol>
                <a:gridCol w="2931776">
                  <a:extLst>
                    <a:ext uri="{9D8B030D-6E8A-4147-A177-3AD203B41FA5}">
                      <a16:colId xmlns:a16="http://schemas.microsoft.com/office/drawing/2014/main" val="20001"/>
                    </a:ext>
                  </a:extLst>
                </a:gridCol>
                <a:gridCol w="2931776">
                  <a:extLst>
                    <a:ext uri="{9D8B030D-6E8A-4147-A177-3AD203B41FA5}">
                      <a16:colId xmlns:a16="http://schemas.microsoft.com/office/drawing/2014/main" val="20002"/>
                    </a:ext>
                  </a:extLst>
                </a:gridCol>
              </a:tblGrid>
              <a:tr h="548608">
                <a:tc>
                  <a:txBody>
                    <a:bodyPr/>
                    <a:lstStyle/>
                    <a:p>
                      <a:pPr algn="ctr"/>
                      <a:r>
                        <a:rPr lang="en-US" sz="2100" b="1" dirty="0"/>
                        <a:t>Matthew</a:t>
                      </a:r>
                    </a:p>
                  </a:txBody>
                  <a:tcPr marT="45717" marB="45717">
                    <a:solidFill>
                      <a:schemeClr val="accent1"/>
                    </a:solidFill>
                  </a:tcPr>
                </a:tc>
                <a:tc>
                  <a:txBody>
                    <a:bodyPr/>
                    <a:lstStyle/>
                    <a:p>
                      <a:pPr algn="ctr"/>
                      <a:r>
                        <a:rPr lang="en-US" sz="2100" b="1" dirty="0"/>
                        <a:t>Mark</a:t>
                      </a:r>
                    </a:p>
                  </a:txBody>
                  <a:tcPr marT="45717" marB="45717">
                    <a:solidFill>
                      <a:schemeClr val="accent1"/>
                    </a:solidFill>
                  </a:tcPr>
                </a:tc>
                <a:tc>
                  <a:txBody>
                    <a:bodyPr/>
                    <a:lstStyle/>
                    <a:p>
                      <a:pPr algn="ctr"/>
                      <a:r>
                        <a:rPr lang="en-US" sz="2100" b="1" dirty="0"/>
                        <a:t>Luke</a:t>
                      </a:r>
                    </a:p>
                  </a:txBody>
                  <a:tcPr marT="45717" marB="45717"/>
                </a:tc>
                <a:extLst>
                  <a:ext uri="{0D108BD9-81ED-4DB2-BD59-A6C34878D82A}">
                    <a16:rowId xmlns:a16="http://schemas.microsoft.com/office/drawing/2014/main" val="10000"/>
                  </a:ext>
                </a:extLst>
              </a:tr>
              <a:tr h="4967955">
                <a:tc>
                  <a:txBody>
                    <a:bodyPr/>
                    <a:lstStyle/>
                    <a:p>
                      <a:pPr algn="ctr"/>
                      <a:r>
                        <a:rPr lang="en-US" sz="2100" b="1" dirty="0">
                          <a:solidFill>
                            <a:srgbClr val="A50021"/>
                          </a:solidFill>
                        </a:rPr>
                        <a:t>24:37-39</a:t>
                      </a:r>
                      <a:endParaRPr lang="en-CA" sz="2100" b="1" dirty="0">
                        <a:solidFill>
                          <a:srgbClr val="A50021"/>
                        </a:solidFill>
                      </a:endParaRPr>
                    </a:p>
                    <a:p>
                      <a:pPr algn="ctr"/>
                      <a:r>
                        <a:rPr lang="en-US" sz="2100" b="1" dirty="0"/>
                        <a:t>[37] But as the days of Noah were, so also will the coming of the Son of Man be. [38] For as in the days before the flood, they were eating and drinking, marrying and giving in marriage, until the day that Noah entered the ark, [39] and did not know until the flood came and took them all away, so also will the coming of the Son of Man be.</a:t>
                      </a:r>
                    </a:p>
                  </a:txBody>
                  <a:tcPr marT="45717" marB="45717">
                    <a:solidFill>
                      <a:schemeClr val="accent1">
                        <a:lumMod val="20000"/>
                        <a:lumOff val="80000"/>
                      </a:schemeClr>
                    </a:solidFill>
                  </a:tcPr>
                </a:tc>
                <a:tc>
                  <a:txBody>
                    <a:bodyPr/>
                    <a:lstStyle/>
                    <a:p>
                      <a:pPr algn="ctr"/>
                      <a:endParaRPr lang="en-US" sz="2100" b="1" dirty="0"/>
                    </a:p>
                  </a:txBody>
                  <a:tcPr marT="45717" marB="45717">
                    <a:solidFill>
                      <a:schemeClr val="accent1">
                        <a:lumMod val="20000"/>
                        <a:lumOff val="80000"/>
                      </a:schemeClr>
                    </a:solidFill>
                  </a:tcPr>
                </a:tc>
                <a:tc>
                  <a:txBody>
                    <a:bodyPr/>
                    <a:lstStyle/>
                    <a:p>
                      <a:pPr algn="ctr"/>
                      <a:endParaRPr lang="en-US" sz="2100" b="1" dirty="0"/>
                    </a:p>
                  </a:txBody>
                  <a:tcPr marT="45717" marB="45717">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med">
    <p:rand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3876966-F182-3E4E-470F-3522AD42AC0A}"/>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dirty="0">
                <a:solidFill>
                  <a:schemeClr val="bg1"/>
                </a:solidFill>
              </a:rPr>
              <a:t>Matt. 24: No Signs Of The End!</a:t>
            </a:r>
          </a:p>
        </p:txBody>
      </p:sp>
      <p:sp>
        <p:nvSpPr>
          <p:cNvPr id="40963" name="Rectangle 3">
            <a:extLst>
              <a:ext uri="{FF2B5EF4-FFF2-40B4-BE49-F238E27FC236}">
                <a16:creationId xmlns:a16="http://schemas.microsoft.com/office/drawing/2014/main" id="{580DA6B5-4EA6-C0BE-38DB-BAFAD52ED46F}"/>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V. Lord’s Second Coming.</a:t>
            </a:r>
          </a:p>
          <a:p>
            <a:pPr algn="ctr">
              <a:buFontTx/>
              <a:buNone/>
            </a:pPr>
            <a:r>
              <a:rPr lang="en-US" altLang="en-US" b="1">
                <a:solidFill>
                  <a:srgbClr val="3B21FD"/>
                </a:solidFill>
                <a:latin typeface="Comic Sans MS" panose="030F0702030302020204" pitchFamily="66" charset="0"/>
              </a:rPr>
              <a:t>The second &amp; third question answered</a:t>
            </a:r>
          </a:p>
          <a:p>
            <a:pPr algn="ctr">
              <a:buFontTx/>
              <a:buNone/>
            </a:pPr>
            <a:r>
              <a:rPr lang="en-US" altLang="en-US" b="1">
                <a:solidFill>
                  <a:srgbClr val="FF0000"/>
                </a:solidFill>
                <a:latin typeface="Comic Sans MS" panose="030F0702030302020204" pitchFamily="66" charset="0"/>
              </a:rPr>
              <a:t>Matt. 24:38</a:t>
            </a:r>
          </a:p>
          <a:p>
            <a:pPr algn="ctr">
              <a:buFontTx/>
              <a:buNone/>
            </a:pPr>
            <a:r>
              <a:rPr lang="en-US" altLang="en-US" b="1"/>
              <a:t>“For as in the days that were before the flood they were eating and drinking, marrying and giving in marriage, until the day that Noah entered into the ark,”</a:t>
            </a:r>
          </a:p>
          <a:p>
            <a:pPr algn="ctr">
              <a:buFontTx/>
              <a:buNone/>
            </a:pPr>
            <a:endParaRPr lang="en-US" altLang="en-US" b="1">
              <a:solidFill>
                <a:srgbClr val="3B21FD"/>
              </a:solidFill>
              <a:latin typeface="Comic Sans MS" panose="030F0702030302020204" pitchFamily="66" charset="0"/>
            </a:endParaRPr>
          </a:p>
          <a:p>
            <a:pPr algn="ctr">
              <a:buFontTx/>
              <a:buNone/>
            </a:pPr>
            <a:endParaRPr lang="en-US" altLang="en-US" b="1">
              <a:solidFill>
                <a:srgbClr val="FF00FF"/>
              </a:solidFill>
              <a:latin typeface="Comic Sans MS" panose="030F0702030302020204" pitchFamily="66" charset="0"/>
            </a:endParaRPr>
          </a:p>
        </p:txBody>
      </p:sp>
      <p:sp>
        <p:nvSpPr>
          <p:cNvPr id="40964" name="Line 4">
            <a:extLst>
              <a:ext uri="{FF2B5EF4-FFF2-40B4-BE49-F238E27FC236}">
                <a16:creationId xmlns:a16="http://schemas.microsoft.com/office/drawing/2014/main" id="{6ACD6FB6-4E2D-C59A-8908-BA2AD52BC7EA}"/>
              </a:ext>
            </a:extLst>
          </p:cNvPr>
          <p:cNvSpPr>
            <a:spLocks noChangeShapeType="1"/>
          </p:cNvSpPr>
          <p:nvPr/>
        </p:nvSpPr>
        <p:spPr bwMode="auto">
          <a:xfrm>
            <a:off x="1149292" y="4343400"/>
            <a:ext cx="10091956"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0965" name="Line 5">
            <a:extLst>
              <a:ext uri="{FF2B5EF4-FFF2-40B4-BE49-F238E27FC236}">
                <a16:creationId xmlns:a16="http://schemas.microsoft.com/office/drawing/2014/main" id="{8E673CCA-4B8F-AD0D-CAEF-6EAB007A228D}"/>
              </a:ext>
            </a:extLst>
          </p:cNvPr>
          <p:cNvSpPr>
            <a:spLocks noChangeShapeType="1"/>
          </p:cNvSpPr>
          <p:nvPr/>
        </p:nvSpPr>
        <p:spPr bwMode="auto">
          <a:xfrm>
            <a:off x="2004969" y="4876799"/>
            <a:ext cx="6834231" cy="1"/>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0966" name="Line 6">
            <a:extLst>
              <a:ext uri="{FF2B5EF4-FFF2-40B4-BE49-F238E27FC236}">
                <a16:creationId xmlns:a16="http://schemas.microsoft.com/office/drawing/2014/main" id="{DEDF4E65-3504-6ED8-C355-8E23060A3439}"/>
              </a:ext>
            </a:extLst>
          </p:cNvPr>
          <p:cNvSpPr>
            <a:spLocks noChangeShapeType="1"/>
          </p:cNvSpPr>
          <p:nvPr/>
        </p:nvSpPr>
        <p:spPr bwMode="auto">
          <a:xfrm>
            <a:off x="8951053" y="4876800"/>
            <a:ext cx="1283516" cy="0"/>
          </a:xfrm>
          <a:prstGeom prst="line">
            <a:avLst/>
          </a:prstGeom>
          <a:noFill/>
          <a:ln w="76200">
            <a:solidFill>
              <a:srgbClr val="3B21F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anim calcmode="lin" valueType="num">
                                      <p:cBhvr>
                                        <p:cTn id="7" dur="500" fill="hold"/>
                                        <p:tgtEl>
                                          <p:spTgt spid="40963">
                                            <p:txEl>
                                              <p:pRg st="2" end="2"/>
                                            </p:txEl>
                                          </p:spTgt>
                                        </p:tgtEl>
                                        <p:attrNameLst>
                                          <p:attrName>ppt_w</p:attrName>
                                        </p:attrNameLst>
                                      </p:cBhvr>
                                      <p:tavLst>
                                        <p:tav tm="0">
                                          <p:val>
                                            <p:strVal val="#ppt_w*2.5"/>
                                          </p:val>
                                        </p:tav>
                                        <p:tav tm="100000">
                                          <p:val>
                                            <p:strVal val="#ppt_w"/>
                                          </p:val>
                                        </p:tav>
                                      </p:tavLst>
                                    </p:anim>
                                    <p:anim calcmode="lin" valueType="num">
                                      <p:cBhvr>
                                        <p:cTn id="8" dur="500" fill="hold"/>
                                        <p:tgtEl>
                                          <p:spTgt spid="40963">
                                            <p:txEl>
                                              <p:pRg st="2" end="2"/>
                                            </p:txEl>
                                          </p:spTgt>
                                        </p:tgtEl>
                                        <p:attrNameLst>
                                          <p:attrName>ppt_h</p:attrName>
                                        </p:attrNameLst>
                                      </p:cBhvr>
                                      <p:tavLst>
                                        <p:tav tm="0">
                                          <p:val>
                                            <p:strVal val="#ppt_h*0.01"/>
                                          </p:val>
                                        </p:tav>
                                        <p:tav tm="100000">
                                          <p:val>
                                            <p:strVal val="#ppt_h"/>
                                          </p:val>
                                        </p:tav>
                                      </p:tavLst>
                                    </p:anim>
                                    <p:anim calcmode="lin" valueType="num">
                                      <p:cBhvr>
                                        <p:cTn id="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p:cTn id="10" dur="500" fill="hold"/>
                                        <p:tgtEl>
                                          <p:spTgt spid="40963">
                                            <p:txEl>
                                              <p:pRg st="2" end="2"/>
                                            </p:txEl>
                                          </p:spTgt>
                                        </p:tgtEl>
                                        <p:attrNameLst>
                                          <p:attrName>ppt_y</p:attrName>
                                        </p:attrNameLst>
                                      </p:cBhvr>
                                      <p:tavLst>
                                        <p:tav tm="0">
                                          <p:val>
                                            <p:strVal val="#ppt_h+1"/>
                                          </p:val>
                                        </p:tav>
                                        <p:tav tm="100000">
                                          <p:val>
                                            <p:strVal val="#ppt_y"/>
                                          </p:val>
                                        </p:tav>
                                      </p:tavLst>
                                    </p:anim>
                                    <p:animEffect transition="in" filter="fade">
                                      <p:cBhvr>
                                        <p:cTn id="11" dur="500"/>
                                        <p:tgtEl>
                                          <p:spTgt spid="40963">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40963">
                                            <p:txEl>
                                              <p:pRg st="3" end="3"/>
                                            </p:txEl>
                                          </p:spTgt>
                                        </p:tgtEl>
                                        <p:attrNameLst>
                                          <p:attrName>style.visibility</p:attrName>
                                        </p:attrNameLst>
                                      </p:cBhvr>
                                      <p:to>
                                        <p:strVal val="visible"/>
                                      </p:to>
                                    </p:set>
                                    <p:animEffect transition="in" filter="box(in)">
                                      <p:cBhvr>
                                        <p:cTn id="16" dur="500"/>
                                        <p:tgtEl>
                                          <p:spTgt spid="4096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40964"/>
                                        </p:tgtEl>
                                        <p:attrNameLst>
                                          <p:attrName>style.visibility</p:attrName>
                                        </p:attrNameLst>
                                      </p:cBhvr>
                                      <p:to>
                                        <p:strVal val="visible"/>
                                      </p:to>
                                    </p:set>
                                    <p:anim calcmode="lin" valueType="num">
                                      <p:cBhvr additive="base">
                                        <p:cTn id="21" dur="500" fill="hold"/>
                                        <p:tgtEl>
                                          <p:spTgt spid="40964"/>
                                        </p:tgtEl>
                                        <p:attrNameLst>
                                          <p:attrName>ppt_x</p:attrName>
                                        </p:attrNameLst>
                                      </p:cBhvr>
                                      <p:tavLst>
                                        <p:tav tm="0">
                                          <p:val>
                                            <p:strVal val="0-#ppt_w/2"/>
                                          </p:val>
                                        </p:tav>
                                        <p:tav tm="100000">
                                          <p:val>
                                            <p:strVal val="#ppt_x"/>
                                          </p:val>
                                        </p:tav>
                                      </p:tavLst>
                                    </p:anim>
                                    <p:anim calcmode="lin" valueType="num">
                                      <p:cBhvr additive="base">
                                        <p:cTn id="22"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40965"/>
                                        </p:tgtEl>
                                        <p:attrNameLst>
                                          <p:attrName>style.visibility</p:attrName>
                                        </p:attrNameLst>
                                      </p:cBhvr>
                                      <p:to>
                                        <p:strVal val="visible"/>
                                      </p:to>
                                    </p:set>
                                    <p:anim calcmode="lin" valueType="num">
                                      <p:cBhvr additive="base">
                                        <p:cTn id="27" dur="500" fill="hold"/>
                                        <p:tgtEl>
                                          <p:spTgt spid="40965"/>
                                        </p:tgtEl>
                                        <p:attrNameLst>
                                          <p:attrName>ppt_x</p:attrName>
                                        </p:attrNameLst>
                                      </p:cBhvr>
                                      <p:tavLst>
                                        <p:tav tm="0">
                                          <p:val>
                                            <p:strVal val="1+#ppt_w/2"/>
                                          </p:val>
                                        </p:tav>
                                        <p:tav tm="100000">
                                          <p:val>
                                            <p:strVal val="#ppt_x"/>
                                          </p:val>
                                        </p:tav>
                                      </p:tavLst>
                                    </p:anim>
                                    <p:anim calcmode="lin" valueType="num">
                                      <p:cBhvr additive="base">
                                        <p:cTn id="28" dur="500" fill="hold"/>
                                        <p:tgtEl>
                                          <p:spTgt spid="40965"/>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40966"/>
                                        </p:tgtEl>
                                        <p:attrNameLst>
                                          <p:attrName>style.visibility</p:attrName>
                                        </p:attrNameLst>
                                      </p:cBhvr>
                                      <p:to>
                                        <p:strVal val="visible"/>
                                      </p:to>
                                    </p:set>
                                    <p:anim calcmode="lin" valueType="num">
                                      <p:cBhvr additive="base">
                                        <p:cTn id="33" dur="500" fill="hold"/>
                                        <p:tgtEl>
                                          <p:spTgt spid="40966"/>
                                        </p:tgtEl>
                                        <p:attrNameLst>
                                          <p:attrName>ppt_x</p:attrName>
                                        </p:attrNameLst>
                                      </p:cBhvr>
                                      <p:tavLst>
                                        <p:tav tm="0">
                                          <p:val>
                                            <p:strVal val="0-#ppt_w/2"/>
                                          </p:val>
                                        </p:tav>
                                        <p:tav tm="100000">
                                          <p:val>
                                            <p:strVal val="#ppt_x"/>
                                          </p:val>
                                        </p:tav>
                                      </p:tavLst>
                                    </p:anim>
                                    <p:anim calcmode="lin" valueType="num">
                                      <p:cBhvr additive="base">
                                        <p:cTn id="34" dur="500" fill="hold"/>
                                        <p:tgtEl>
                                          <p:spTgt spid="409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4F04AF7F-F9DC-38DD-8CCB-C17314A0C585}"/>
              </a:ext>
            </a:extLst>
          </p:cNvPr>
          <p:cNvSpPr>
            <a:spLocks noGrp="1" noChangeArrowheads="1"/>
          </p:cNvSpPr>
          <p:nvPr>
            <p:ph type="title"/>
          </p:nvPr>
        </p:nvSpPr>
        <p:spPr>
          <a:xfrm>
            <a:off x="1981200" y="274638"/>
            <a:ext cx="8229600" cy="5059362"/>
          </a:xfrm>
          <a:solidFill>
            <a:srgbClr val="3B21FD"/>
          </a:solidFill>
          <a:ln w="76200">
            <a:solidFill>
              <a:srgbClr val="FF6600"/>
            </a:solidFill>
            <a:miter lim="800000"/>
            <a:headEnd/>
            <a:tailEnd/>
          </a:ln>
        </p:spPr>
        <p:txBody>
          <a:bodyPr/>
          <a:lstStyle/>
          <a:p>
            <a:r>
              <a:rPr lang="en-US" altLang="en-US" sz="8800" b="1">
                <a:solidFill>
                  <a:schemeClr val="bg1"/>
                </a:solidFill>
              </a:rPr>
              <a:t>Matthew 24:</a:t>
            </a:r>
            <a:br>
              <a:rPr lang="en-US" altLang="en-US" sz="8800" b="1">
                <a:solidFill>
                  <a:schemeClr val="bg1"/>
                </a:solidFill>
              </a:rPr>
            </a:br>
            <a:r>
              <a:rPr lang="en-US" altLang="en-US" sz="8800" b="1">
                <a:solidFill>
                  <a:schemeClr val="bg1"/>
                </a:solidFill>
              </a:rPr>
              <a:t>Signs Of The End Of The </a:t>
            </a:r>
            <a:br>
              <a:rPr lang="en-US" altLang="en-US" sz="8800" b="1">
                <a:solidFill>
                  <a:schemeClr val="bg1"/>
                </a:solidFill>
              </a:rPr>
            </a:br>
            <a:r>
              <a:rPr lang="en-US" altLang="en-US" sz="8800" b="1">
                <a:solidFill>
                  <a:schemeClr val="bg1"/>
                </a:solidFill>
              </a:rPr>
              <a:t>World??</a:t>
            </a:r>
          </a:p>
        </p:txBody>
      </p:sp>
    </p:spTree>
  </p:cSld>
  <p:clrMapOvr>
    <a:masterClrMapping/>
  </p:clrMapOvr>
  <p:transition spd="slow">
    <p:wedge/>
  </p:transition>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as usual…</a:t>
            </a:r>
          </a:p>
        </p:txBody>
      </p:sp>
      <p:sp>
        <p:nvSpPr>
          <p:cNvPr id="3" name="Content Placeholder 2"/>
          <p:cNvSpPr>
            <a:spLocks noGrp="1"/>
          </p:cNvSpPr>
          <p:nvPr>
            <p:ph idx="1"/>
          </p:nvPr>
        </p:nvSpPr>
        <p:spPr>
          <a:xfrm>
            <a:off x="1981200" y="1600200"/>
            <a:ext cx="7620000" cy="2362200"/>
          </a:xfrm>
        </p:spPr>
        <p:txBody>
          <a:bodyPr>
            <a:normAutofit/>
          </a:bodyPr>
          <a:lstStyle/>
          <a:p>
            <a:pPr marL="114300" indent="0">
              <a:buNone/>
            </a:pPr>
            <a:r>
              <a:rPr lang="en-US" sz="3000" dirty="0"/>
              <a:t>1)  As the days of Noah</a:t>
            </a:r>
          </a:p>
          <a:p>
            <a:pPr marL="114300" indent="0">
              <a:buNone/>
            </a:pPr>
            <a:r>
              <a:rPr lang="en-US" sz="3000" dirty="0"/>
              <a:t>2)  Eating and drinking</a:t>
            </a:r>
          </a:p>
          <a:p>
            <a:pPr marL="114300" indent="0">
              <a:buNone/>
            </a:pPr>
            <a:r>
              <a:rPr lang="en-US" sz="3000" dirty="0"/>
              <a:t>3)  Giving in marriage</a:t>
            </a:r>
          </a:p>
          <a:p>
            <a:pPr marL="114300" indent="0">
              <a:buNone/>
            </a:pPr>
            <a:r>
              <a:rPr lang="en-US" sz="3000" dirty="0"/>
              <a:t>4)  Oblivious</a:t>
            </a:r>
          </a:p>
        </p:txBody>
      </p:sp>
      <p:sp>
        <p:nvSpPr>
          <p:cNvPr id="4" name="TextBox 3"/>
          <p:cNvSpPr txBox="1"/>
          <p:nvPr/>
        </p:nvSpPr>
        <p:spPr>
          <a:xfrm>
            <a:off x="1981200" y="4233208"/>
            <a:ext cx="7620000" cy="19389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The contrast between the two events without a doubt shows that Jesus was referring to two separate events:  the fall of Jerusalem in AD 70 and his 2</a:t>
            </a:r>
            <a:r>
              <a:rPr kumimoji="0" lang="en-US" sz="3000" b="0" i="0" u="none" strike="noStrike" kern="1200" cap="none" spc="0" normalizeH="0" baseline="30000" noProof="0" dirty="0">
                <a:ln>
                  <a:noFill/>
                </a:ln>
                <a:solidFill>
                  <a:srgbClr val="2F2B20"/>
                </a:solidFill>
                <a:effectLst/>
                <a:uLnTx/>
                <a:uFillTx/>
                <a:latin typeface="Calibri"/>
                <a:ea typeface="+mn-ea"/>
                <a:cs typeface="+mn-cs"/>
              </a:rPr>
              <a:t>nd</a:t>
            </a:r>
            <a:r>
              <a:rPr kumimoji="0" lang="en-US" sz="3000" b="0" i="0" u="none" strike="noStrike" kern="1200" cap="none" spc="0" normalizeH="0" baseline="0" noProof="0" dirty="0">
                <a:ln>
                  <a:noFill/>
                </a:ln>
                <a:solidFill>
                  <a:srgbClr val="2F2B20"/>
                </a:solidFill>
                <a:effectLst/>
                <a:uLnTx/>
                <a:uFillTx/>
                <a:latin typeface="Calibri"/>
                <a:ea typeface="+mn-ea"/>
                <a:cs typeface="+mn-cs"/>
              </a:rPr>
              <a:t> coming.</a:t>
            </a:r>
          </a:p>
        </p:txBody>
      </p:sp>
    </p:spTree>
    <p:extLst>
      <p:ext uri="{BB962C8B-B14F-4D97-AF65-F5344CB8AC3E}">
        <p14:creationId xmlns:p14="http://schemas.microsoft.com/office/powerpoint/2010/main" val="22851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528C302-D9D1-4F12-4F38-FA9635CF3B02}"/>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dirty="0">
                <a:solidFill>
                  <a:schemeClr val="bg1"/>
                </a:solidFill>
              </a:rPr>
              <a:t>Matt. 24: No Signs Of The End!</a:t>
            </a:r>
          </a:p>
        </p:txBody>
      </p:sp>
      <p:sp>
        <p:nvSpPr>
          <p:cNvPr id="41987" name="Rectangle 3">
            <a:extLst>
              <a:ext uri="{FF2B5EF4-FFF2-40B4-BE49-F238E27FC236}">
                <a16:creationId xmlns:a16="http://schemas.microsoft.com/office/drawing/2014/main" id="{789AFDE2-4A7C-E718-4C85-55C04DAF41C4}"/>
              </a:ext>
            </a:extLst>
          </p:cNvPr>
          <p:cNvSpPr>
            <a:spLocks noGrp="1" noChangeArrowheads="1"/>
          </p:cNvSpPr>
          <p:nvPr>
            <p:ph type="body" idx="1"/>
          </p:nvPr>
        </p:nvSpPr>
        <p:spPr/>
        <p:txBody>
          <a:bodyPr/>
          <a:lstStyle/>
          <a:p>
            <a:pPr algn="ctr">
              <a:lnSpc>
                <a:spcPct val="90000"/>
              </a:lnSpc>
              <a:buFontTx/>
              <a:buNone/>
            </a:pPr>
            <a:r>
              <a:rPr lang="en-US" altLang="en-US" b="1">
                <a:solidFill>
                  <a:srgbClr val="FF00FF"/>
                </a:solidFill>
                <a:latin typeface="Comic Sans MS" panose="030F0702030302020204" pitchFamily="66" charset="0"/>
              </a:rPr>
              <a:t>V. Lord’s Second Coming.</a:t>
            </a:r>
          </a:p>
          <a:p>
            <a:pPr algn="ctr">
              <a:lnSpc>
                <a:spcPct val="90000"/>
              </a:lnSpc>
              <a:buFontTx/>
              <a:buNone/>
            </a:pPr>
            <a:r>
              <a:rPr lang="en-US" altLang="en-US" b="1">
                <a:solidFill>
                  <a:srgbClr val="3B21FD"/>
                </a:solidFill>
                <a:latin typeface="Comic Sans MS" panose="030F0702030302020204" pitchFamily="66" charset="0"/>
              </a:rPr>
              <a:t>The second &amp; third question answered</a:t>
            </a:r>
          </a:p>
          <a:p>
            <a:pPr algn="ctr">
              <a:lnSpc>
                <a:spcPct val="90000"/>
              </a:lnSpc>
              <a:buFontTx/>
              <a:buNone/>
            </a:pPr>
            <a:r>
              <a:rPr lang="en-US" altLang="en-US" b="1">
                <a:solidFill>
                  <a:srgbClr val="FF0000"/>
                </a:solidFill>
                <a:latin typeface="Comic Sans MS" panose="030F0702030302020204" pitchFamily="66" charset="0"/>
              </a:rPr>
              <a:t>Matt. 24:39, 44</a:t>
            </a:r>
          </a:p>
          <a:p>
            <a:pPr algn="ctr">
              <a:lnSpc>
                <a:spcPct val="90000"/>
              </a:lnSpc>
              <a:buFontTx/>
              <a:buNone/>
            </a:pPr>
            <a:r>
              <a:rPr lang="en-US" altLang="en-US" b="1"/>
              <a:t>“And knew not until the flood came, and took them all away; so shall also the coming of the Son of man be.”</a:t>
            </a:r>
          </a:p>
          <a:p>
            <a:pPr algn="ctr">
              <a:lnSpc>
                <a:spcPct val="90000"/>
              </a:lnSpc>
              <a:buFontTx/>
              <a:buNone/>
            </a:pPr>
            <a:r>
              <a:rPr lang="en-US" altLang="en-US" b="1"/>
              <a:t>“Therefore be ye also ready: for in such an hour as ye think not the Son of man cometh.”</a:t>
            </a:r>
          </a:p>
          <a:p>
            <a:pPr algn="ctr">
              <a:lnSpc>
                <a:spcPct val="90000"/>
              </a:lnSpc>
              <a:buFontTx/>
              <a:buNone/>
            </a:pPr>
            <a:endParaRPr lang="en-US" altLang="en-US" b="1">
              <a:solidFill>
                <a:srgbClr val="3B21FD"/>
              </a:solidFill>
              <a:latin typeface="Comic Sans MS" panose="030F0702030302020204" pitchFamily="66" charset="0"/>
            </a:endParaRPr>
          </a:p>
          <a:p>
            <a:pPr algn="ctr">
              <a:lnSpc>
                <a:spcPct val="90000"/>
              </a:lnSpc>
              <a:buFontTx/>
              <a:buNone/>
            </a:pPr>
            <a:endParaRPr lang="en-US" altLang="en-US" b="1">
              <a:solidFill>
                <a:srgbClr val="FF00FF"/>
              </a:solidFill>
              <a:latin typeface="Comic Sans MS" panose="030F0702030302020204" pitchFamily="66" charset="0"/>
            </a:endParaRPr>
          </a:p>
        </p:txBody>
      </p:sp>
      <p:sp>
        <p:nvSpPr>
          <p:cNvPr id="41988" name="Line 4">
            <a:extLst>
              <a:ext uri="{FF2B5EF4-FFF2-40B4-BE49-F238E27FC236}">
                <a16:creationId xmlns:a16="http://schemas.microsoft.com/office/drawing/2014/main" id="{C4D008B8-4FD6-F100-A302-84A0DFA79EE3}"/>
              </a:ext>
            </a:extLst>
          </p:cNvPr>
          <p:cNvSpPr>
            <a:spLocks noChangeShapeType="1"/>
          </p:cNvSpPr>
          <p:nvPr/>
        </p:nvSpPr>
        <p:spPr bwMode="auto">
          <a:xfrm>
            <a:off x="1132513" y="3657599"/>
            <a:ext cx="9529893" cy="16699"/>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89" name="Line 5">
            <a:extLst>
              <a:ext uri="{FF2B5EF4-FFF2-40B4-BE49-F238E27FC236}">
                <a16:creationId xmlns:a16="http://schemas.microsoft.com/office/drawing/2014/main" id="{C3FF6BF1-921D-4715-12FA-A2734DD1109B}"/>
              </a:ext>
            </a:extLst>
          </p:cNvPr>
          <p:cNvSpPr>
            <a:spLocks noChangeShapeType="1"/>
          </p:cNvSpPr>
          <p:nvPr/>
        </p:nvSpPr>
        <p:spPr bwMode="auto">
          <a:xfrm>
            <a:off x="3011647" y="5075356"/>
            <a:ext cx="6241409" cy="29954"/>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90" name="Line 6">
            <a:extLst>
              <a:ext uri="{FF2B5EF4-FFF2-40B4-BE49-F238E27FC236}">
                <a16:creationId xmlns:a16="http://schemas.microsoft.com/office/drawing/2014/main" id="{3470C392-AFD8-7169-3A91-DAC2D518963E}"/>
              </a:ext>
            </a:extLst>
          </p:cNvPr>
          <p:cNvSpPr>
            <a:spLocks noChangeShapeType="1"/>
          </p:cNvSpPr>
          <p:nvPr/>
        </p:nvSpPr>
        <p:spPr bwMode="auto">
          <a:xfrm flipV="1">
            <a:off x="2317458" y="4123187"/>
            <a:ext cx="8806344" cy="1"/>
          </a:xfrm>
          <a:prstGeom prst="line">
            <a:avLst/>
          </a:prstGeom>
          <a:noFill/>
          <a:ln w="76200">
            <a:solidFill>
              <a:srgbClr val="3B21F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1991" name="Line 7">
            <a:extLst>
              <a:ext uri="{FF2B5EF4-FFF2-40B4-BE49-F238E27FC236}">
                <a16:creationId xmlns:a16="http://schemas.microsoft.com/office/drawing/2014/main" id="{1341B3D6-4299-2BE8-FB6A-85A8CD2B26EE}"/>
              </a:ext>
            </a:extLst>
          </p:cNvPr>
          <p:cNvSpPr>
            <a:spLocks noChangeShapeType="1"/>
          </p:cNvSpPr>
          <p:nvPr/>
        </p:nvSpPr>
        <p:spPr bwMode="auto">
          <a:xfrm flipV="1">
            <a:off x="3095537" y="4656482"/>
            <a:ext cx="6971251" cy="3"/>
          </a:xfrm>
          <a:prstGeom prst="line">
            <a:avLst/>
          </a:prstGeom>
          <a:noFill/>
          <a:ln w="76200">
            <a:solidFill>
              <a:srgbClr val="3B21F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anim calcmode="lin" valueType="num">
                                      <p:cBhvr>
                                        <p:cTn id="7" dur="500" fill="hold"/>
                                        <p:tgtEl>
                                          <p:spTgt spid="41987">
                                            <p:txEl>
                                              <p:pRg st="2" end="2"/>
                                            </p:txEl>
                                          </p:spTgt>
                                        </p:tgtEl>
                                        <p:attrNameLst>
                                          <p:attrName>ppt_w</p:attrName>
                                        </p:attrNameLst>
                                      </p:cBhvr>
                                      <p:tavLst>
                                        <p:tav tm="0">
                                          <p:val>
                                            <p:strVal val="#ppt_w*2.5"/>
                                          </p:val>
                                        </p:tav>
                                        <p:tav tm="100000">
                                          <p:val>
                                            <p:strVal val="#ppt_w"/>
                                          </p:val>
                                        </p:tav>
                                      </p:tavLst>
                                    </p:anim>
                                    <p:anim calcmode="lin" valueType="num">
                                      <p:cBhvr>
                                        <p:cTn id="8" dur="500" fill="hold"/>
                                        <p:tgtEl>
                                          <p:spTgt spid="41987">
                                            <p:txEl>
                                              <p:pRg st="2" end="2"/>
                                            </p:txEl>
                                          </p:spTgt>
                                        </p:tgtEl>
                                        <p:attrNameLst>
                                          <p:attrName>ppt_h</p:attrName>
                                        </p:attrNameLst>
                                      </p:cBhvr>
                                      <p:tavLst>
                                        <p:tav tm="0">
                                          <p:val>
                                            <p:strVal val="#ppt_h*0.01"/>
                                          </p:val>
                                        </p:tav>
                                        <p:tav tm="100000">
                                          <p:val>
                                            <p:strVal val="#ppt_h"/>
                                          </p:val>
                                        </p:tav>
                                      </p:tavLst>
                                    </p:anim>
                                    <p:anim calcmode="lin" valueType="num">
                                      <p:cBhvr>
                                        <p:cTn id="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p:cTn id="10" dur="500" fill="hold"/>
                                        <p:tgtEl>
                                          <p:spTgt spid="41987">
                                            <p:txEl>
                                              <p:pRg st="2" end="2"/>
                                            </p:txEl>
                                          </p:spTgt>
                                        </p:tgtEl>
                                        <p:attrNameLst>
                                          <p:attrName>ppt_y</p:attrName>
                                        </p:attrNameLst>
                                      </p:cBhvr>
                                      <p:tavLst>
                                        <p:tav tm="0">
                                          <p:val>
                                            <p:strVal val="#ppt_h+1"/>
                                          </p:val>
                                        </p:tav>
                                        <p:tav tm="100000">
                                          <p:val>
                                            <p:strVal val="#ppt_y"/>
                                          </p:val>
                                        </p:tav>
                                      </p:tavLst>
                                    </p:anim>
                                    <p:animEffect transition="in" filter="fade">
                                      <p:cBhvr>
                                        <p:cTn id="11" dur="500"/>
                                        <p:tgtEl>
                                          <p:spTgt spid="41987">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41987">
                                            <p:txEl>
                                              <p:pRg st="3" end="3"/>
                                            </p:txEl>
                                          </p:spTgt>
                                        </p:tgtEl>
                                        <p:attrNameLst>
                                          <p:attrName>style.visibility</p:attrName>
                                        </p:attrNameLst>
                                      </p:cBhvr>
                                      <p:to>
                                        <p:strVal val="visible"/>
                                      </p:to>
                                    </p:set>
                                    <p:animEffect transition="in" filter="box(in)">
                                      <p:cBhvr>
                                        <p:cTn id="16" dur="500"/>
                                        <p:tgtEl>
                                          <p:spTgt spid="4198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41988"/>
                                        </p:tgtEl>
                                        <p:attrNameLst>
                                          <p:attrName>style.visibility</p:attrName>
                                        </p:attrNameLst>
                                      </p:cBhvr>
                                      <p:to>
                                        <p:strVal val="visible"/>
                                      </p:to>
                                    </p:set>
                                    <p:anim calcmode="lin" valueType="num">
                                      <p:cBhvr additive="base">
                                        <p:cTn id="21" dur="500" fill="hold"/>
                                        <p:tgtEl>
                                          <p:spTgt spid="41988"/>
                                        </p:tgtEl>
                                        <p:attrNameLst>
                                          <p:attrName>ppt_x</p:attrName>
                                        </p:attrNameLst>
                                      </p:cBhvr>
                                      <p:tavLst>
                                        <p:tav tm="0">
                                          <p:val>
                                            <p:strVal val="0-#ppt_w/2"/>
                                          </p:val>
                                        </p:tav>
                                        <p:tav tm="100000">
                                          <p:val>
                                            <p:strVal val="#ppt_x"/>
                                          </p:val>
                                        </p:tav>
                                      </p:tavLst>
                                    </p:anim>
                                    <p:anim calcmode="lin" valueType="num">
                                      <p:cBhvr additive="base">
                                        <p:cTn id="22" dur="500" fill="hold"/>
                                        <p:tgtEl>
                                          <p:spTgt spid="4198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41990"/>
                                        </p:tgtEl>
                                        <p:attrNameLst>
                                          <p:attrName>style.visibility</p:attrName>
                                        </p:attrNameLst>
                                      </p:cBhvr>
                                      <p:to>
                                        <p:strVal val="visible"/>
                                      </p:to>
                                    </p:set>
                                    <p:anim calcmode="lin" valueType="num">
                                      <p:cBhvr additive="base">
                                        <p:cTn id="27" dur="500" fill="hold"/>
                                        <p:tgtEl>
                                          <p:spTgt spid="41990"/>
                                        </p:tgtEl>
                                        <p:attrNameLst>
                                          <p:attrName>ppt_x</p:attrName>
                                        </p:attrNameLst>
                                      </p:cBhvr>
                                      <p:tavLst>
                                        <p:tav tm="0">
                                          <p:val>
                                            <p:strVal val="0-#ppt_w/2"/>
                                          </p:val>
                                        </p:tav>
                                        <p:tav tm="100000">
                                          <p:val>
                                            <p:strVal val="#ppt_x"/>
                                          </p:val>
                                        </p:tav>
                                      </p:tavLst>
                                    </p:anim>
                                    <p:anim calcmode="lin" valueType="num">
                                      <p:cBhvr additive="base">
                                        <p:cTn id="28" dur="500" fill="hold"/>
                                        <p:tgtEl>
                                          <p:spTgt spid="4199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41991"/>
                                        </p:tgtEl>
                                        <p:attrNameLst>
                                          <p:attrName>style.visibility</p:attrName>
                                        </p:attrNameLst>
                                      </p:cBhvr>
                                      <p:to>
                                        <p:strVal val="visible"/>
                                      </p:to>
                                    </p:set>
                                    <p:anim calcmode="lin" valueType="num">
                                      <p:cBhvr additive="base">
                                        <p:cTn id="33" dur="500" fill="hold"/>
                                        <p:tgtEl>
                                          <p:spTgt spid="41991"/>
                                        </p:tgtEl>
                                        <p:attrNameLst>
                                          <p:attrName>ppt_x</p:attrName>
                                        </p:attrNameLst>
                                      </p:cBhvr>
                                      <p:tavLst>
                                        <p:tav tm="0">
                                          <p:val>
                                            <p:strVal val="0-#ppt_w/2"/>
                                          </p:val>
                                        </p:tav>
                                        <p:tav tm="100000">
                                          <p:val>
                                            <p:strVal val="#ppt_x"/>
                                          </p:val>
                                        </p:tav>
                                      </p:tavLst>
                                    </p:anim>
                                    <p:anim calcmode="lin" valueType="num">
                                      <p:cBhvr additive="base">
                                        <p:cTn id="34" dur="500" fill="hold"/>
                                        <p:tgtEl>
                                          <p:spTgt spid="41991"/>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41987">
                                            <p:txEl>
                                              <p:pRg st="4" end="4"/>
                                            </p:txEl>
                                          </p:spTgt>
                                        </p:tgtEl>
                                        <p:attrNameLst>
                                          <p:attrName>style.visibility</p:attrName>
                                        </p:attrNameLst>
                                      </p:cBhvr>
                                      <p:to>
                                        <p:strVal val="visible"/>
                                      </p:to>
                                    </p:set>
                                    <p:animEffect transition="in" filter="box(in)">
                                      <p:cBhvr>
                                        <p:cTn id="39" dur="500"/>
                                        <p:tgtEl>
                                          <p:spTgt spid="41987">
                                            <p:txEl>
                                              <p:pRg st="4" end="4"/>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41989"/>
                                        </p:tgtEl>
                                        <p:attrNameLst>
                                          <p:attrName>style.visibility</p:attrName>
                                        </p:attrNameLst>
                                      </p:cBhvr>
                                      <p:to>
                                        <p:strVal val="visible"/>
                                      </p:to>
                                    </p:set>
                                    <p:anim calcmode="lin" valueType="num">
                                      <p:cBhvr additive="base">
                                        <p:cTn id="44" dur="500" fill="hold"/>
                                        <p:tgtEl>
                                          <p:spTgt spid="41989"/>
                                        </p:tgtEl>
                                        <p:attrNameLst>
                                          <p:attrName>ppt_x</p:attrName>
                                        </p:attrNameLst>
                                      </p:cBhvr>
                                      <p:tavLst>
                                        <p:tav tm="0">
                                          <p:val>
                                            <p:strVal val="1+#ppt_w/2"/>
                                          </p:val>
                                        </p:tav>
                                        <p:tav tm="100000">
                                          <p:val>
                                            <p:strVal val="#ppt_x"/>
                                          </p:val>
                                        </p:tav>
                                      </p:tavLst>
                                    </p:anim>
                                    <p:anim calcmode="lin" valueType="num">
                                      <p:cBhvr additive="base">
                                        <p:cTn id="45" dur="500" fill="hold"/>
                                        <p:tgtEl>
                                          <p:spTgt spid="41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C459-504C-4ADB-9292-049050784BA9}"/>
              </a:ext>
            </a:extLst>
          </p:cNvPr>
          <p:cNvSpPr>
            <a:spLocks noGrp="1"/>
          </p:cNvSpPr>
          <p:nvPr>
            <p:ph type="title"/>
          </p:nvPr>
        </p:nvSpPr>
        <p:spPr>
          <a:xfrm>
            <a:off x="1981200" y="106218"/>
            <a:ext cx="8229600" cy="617538"/>
          </a:xfrm>
        </p:spPr>
        <p:txBody>
          <a:bodyPr rtlCol="0">
            <a:normAutofit fontScale="90000"/>
          </a:bodyPr>
          <a:lstStyle/>
          <a:p>
            <a:pPr eaLnBrk="1" fontAlgn="auto" hangingPunct="1">
              <a:spcAft>
                <a:spcPts val="0"/>
              </a:spcAft>
              <a:defRPr/>
            </a:pPr>
            <a:r>
              <a:rPr lang="en-US" b="1" dirty="0">
                <a:solidFill>
                  <a:schemeClr val="bg1"/>
                </a:solidFill>
                <a:effectLst>
                  <a:outerShdw blurRad="38100" dist="38100" dir="2700000" algn="tl">
                    <a:srgbClr val="000000">
                      <a:alpha val="43137"/>
                    </a:srgbClr>
                  </a:outerShdw>
                </a:effectLst>
                <a:latin typeface="Andalus" pitchFamily="2" charset="-78"/>
                <a:cs typeface="Andalus" pitchFamily="2" charset="-78"/>
              </a:rPr>
              <a:t>The Son of Man Coming</a:t>
            </a:r>
          </a:p>
        </p:txBody>
      </p:sp>
      <p:sp>
        <p:nvSpPr>
          <p:cNvPr id="13315" name="Content Placeholder 2">
            <a:extLst>
              <a:ext uri="{FF2B5EF4-FFF2-40B4-BE49-F238E27FC236}">
                <a16:creationId xmlns:a16="http://schemas.microsoft.com/office/drawing/2014/main" id="{EA5CD460-587A-480C-87A1-AF5DD4E42802}"/>
              </a:ext>
            </a:extLst>
          </p:cNvPr>
          <p:cNvSpPr>
            <a:spLocks noGrp="1"/>
          </p:cNvSpPr>
          <p:nvPr>
            <p:ph idx="1"/>
          </p:nvPr>
        </p:nvSpPr>
        <p:spPr>
          <a:xfrm>
            <a:off x="1750291" y="1011381"/>
            <a:ext cx="8709891" cy="5105400"/>
          </a:xfrm>
        </p:spPr>
        <p:txBody>
          <a:bodyPr/>
          <a:lstStyle/>
          <a:p>
            <a:pPr eaLnBrk="1" hangingPunct="1">
              <a:spcBef>
                <a:spcPts val="2400"/>
              </a:spcBef>
            </a:pPr>
            <a:r>
              <a:rPr lang="en-US" altLang="en-US" sz="2800" b="1" dirty="0">
                <a:solidFill>
                  <a:srgbClr val="FFFF00"/>
                </a:solidFill>
              </a:rPr>
              <a:t>First, Jesus speaks of “that day and hour” (24:36)</a:t>
            </a:r>
          </a:p>
          <a:p>
            <a:pPr eaLnBrk="1" hangingPunct="1">
              <a:spcBef>
                <a:spcPts val="2400"/>
              </a:spcBef>
            </a:pPr>
            <a:r>
              <a:rPr lang="en-US" altLang="en-US" sz="2800" b="1" dirty="0">
                <a:solidFill>
                  <a:srgbClr val="FFFF00"/>
                </a:solidFill>
              </a:rPr>
              <a:t>Second, Jesus compares this coming to the days of the Noah (24:37-39)</a:t>
            </a:r>
          </a:p>
          <a:p>
            <a:pPr eaLnBrk="1" hangingPunct="1">
              <a:spcBef>
                <a:spcPts val="2400"/>
              </a:spcBef>
            </a:pPr>
            <a:r>
              <a:rPr lang="en-US" altLang="en-US" sz="2800" b="1" dirty="0">
                <a:solidFill>
                  <a:srgbClr val="FFFF00"/>
                </a:solidFill>
              </a:rPr>
              <a:t>Third, Jesus teaches his disciples the importance of watchful vigilance and readiness (24:40 – 25:30)</a:t>
            </a:r>
          </a:p>
        </p:txBody>
      </p:sp>
    </p:spTree>
    <p:extLst>
      <p:ext uri="{BB962C8B-B14F-4D97-AF65-F5344CB8AC3E}">
        <p14:creationId xmlns:p14="http://schemas.microsoft.com/office/powerpoint/2010/main" val="1066112368"/>
      </p:ext>
    </p:extLst>
  </p:cSld>
  <p:clrMapOvr>
    <a:masterClrMapping/>
  </p:clrMapOvr>
  <p:transition spd="med">
    <p:random/>
  </p:transition>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contrast</a:t>
            </a:r>
          </a:p>
        </p:txBody>
      </p:sp>
      <p:sp>
        <p:nvSpPr>
          <p:cNvPr id="3" name="Content Placeholder 2"/>
          <p:cNvSpPr>
            <a:spLocks noGrp="1"/>
          </p:cNvSpPr>
          <p:nvPr>
            <p:ph idx="1"/>
          </p:nvPr>
        </p:nvSpPr>
        <p:spPr>
          <a:xfrm>
            <a:off x="1981200" y="1600200"/>
            <a:ext cx="3733800" cy="4800600"/>
          </a:xfrm>
          <a:solidFill>
            <a:schemeClr val="bg2"/>
          </a:solidFill>
        </p:spPr>
        <p:txBody>
          <a:bodyPr>
            <a:normAutofit/>
          </a:bodyPr>
          <a:lstStyle/>
          <a:p>
            <a:pPr marL="114300" indent="0">
              <a:buNone/>
            </a:pPr>
            <a:r>
              <a:rPr lang="en-US" sz="3000" u="sng" dirty="0"/>
              <a:t>Fall of Jerusalem</a:t>
            </a:r>
          </a:p>
          <a:p>
            <a:pPr marL="114300" indent="0">
              <a:buNone/>
            </a:pPr>
            <a:r>
              <a:rPr lang="en-US" sz="3000" dirty="0"/>
              <a:t>Signs</a:t>
            </a:r>
          </a:p>
          <a:p>
            <a:pPr marL="114300" indent="0">
              <a:buNone/>
            </a:pPr>
            <a:r>
              <a:rPr lang="en-US" sz="3000" dirty="0"/>
              <a:t>Prolonged</a:t>
            </a:r>
          </a:p>
          <a:p>
            <a:pPr marL="114300" indent="0">
              <a:buNone/>
            </a:pPr>
            <a:r>
              <a:rPr lang="en-US" sz="3000" dirty="0"/>
              <a:t>Days</a:t>
            </a:r>
          </a:p>
          <a:p>
            <a:pPr marL="114300" indent="0">
              <a:buNone/>
            </a:pPr>
            <a:r>
              <a:rPr lang="en-US" sz="3000" dirty="0"/>
              <a:t>Local</a:t>
            </a:r>
          </a:p>
          <a:p>
            <a:pPr marL="114300" indent="0">
              <a:buNone/>
            </a:pPr>
            <a:r>
              <a:rPr lang="en-US" sz="3000" dirty="0"/>
              <a:t>“Know”</a:t>
            </a:r>
          </a:p>
          <a:p>
            <a:pPr marL="114300" indent="0">
              <a:buNone/>
            </a:pPr>
            <a:r>
              <a:rPr lang="en-US" sz="3000" dirty="0"/>
              <a:t>Abnormal</a:t>
            </a:r>
          </a:p>
        </p:txBody>
      </p:sp>
      <p:sp>
        <p:nvSpPr>
          <p:cNvPr id="4" name="Content Placeholder 2"/>
          <p:cNvSpPr txBox="1">
            <a:spLocks/>
          </p:cNvSpPr>
          <p:nvPr/>
        </p:nvSpPr>
        <p:spPr>
          <a:xfrm>
            <a:off x="6019800" y="1600200"/>
            <a:ext cx="3733800" cy="4800600"/>
          </a:xfrm>
          <a:prstGeom prst="rect">
            <a:avLst/>
          </a:prstGeom>
          <a:solidFill>
            <a:schemeClr val="accent2"/>
          </a:solidFill>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sng" strike="noStrike" kern="1200" cap="none" spc="0" normalizeH="0" baseline="0" noProof="0" dirty="0">
                <a:ln>
                  <a:noFill/>
                </a:ln>
                <a:solidFill>
                  <a:srgbClr val="2F2B20"/>
                </a:solidFill>
                <a:effectLst/>
                <a:uLnTx/>
                <a:uFillTx/>
                <a:latin typeface="Calibri"/>
                <a:ea typeface="+mn-ea"/>
                <a:cs typeface="+mn-cs"/>
              </a:rPr>
              <a:t>2</a:t>
            </a:r>
            <a:r>
              <a:rPr kumimoji="0" lang="en-US" sz="3000" b="0" i="0" u="sng" strike="noStrike" kern="1200" cap="none" spc="0" normalizeH="0" baseline="30000" noProof="0" dirty="0">
                <a:ln>
                  <a:noFill/>
                </a:ln>
                <a:solidFill>
                  <a:srgbClr val="2F2B20"/>
                </a:solidFill>
                <a:effectLst/>
                <a:uLnTx/>
                <a:uFillTx/>
                <a:latin typeface="Calibri"/>
                <a:ea typeface="+mn-ea"/>
                <a:cs typeface="+mn-cs"/>
              </a:rPr>
              <a:t>nd</a:t>
            </a:r>
            <a:r>
              <a:rPr kumimoji="0" lang="en-US" sz="3000" b="0" i="0" u="sng" strike="noStrike" kern="1200" cap="none" spc="0" normalizeH="0" baseline="0" noProof="0" dirty="0">
                <a:ln>
                  <a:noFill/>
                </a:ln>
                <a:solidFill>
                  <a:srgbClr val="2F2B20"/>
                </a:solidFill>
                <a:effectLst/>
                <a:uLnTx/>
                <a:uFillTx/>
                <a:latin typeface="Calibri"/>
                <a:ea typeface="+mn-ea"/>
                <a:cs typeface="+mn-cs"/>
              </a:rPr>
              <a:t> Coming</a:t>
            </a:r>
          </a:p>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No signs</a:t>
            </a:r>
          </a:p>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Immediate</a:t>
            </a:r>
          </a:p>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Day</a:t>
            </a:r>
          </a:p>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Universal</a:t>
            </a:r>
          </a:p>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“Know not”</a:t>
            </a:r>
          </a:p>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Normal</a:t>
            </a:r>
          </a:p>
        </p:txBody>
      </p:sp>
      <p:cxnSp>
        <p:nvCxnSpPr>
          <p:cNvPr id="6" name="Straight Connector 5"/>
          <p:cNvCxnSpPr/>
          <p:nvPr/>
        </p:nvCxnSpPr>
        <p:spPr>
          <a:xfrm>
            <a:off x="5867400" y="1600200"/>
            <a:ext cx="0" cy="5029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19865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one knows!</a:t>
            </a:r>
          </a:p>
        </p:txBody>
      </p:sp>
      <p:sp>
        <p:nvSpPr>
          <p:cNvPr id="3" name="Content Placeholder 2"/>
          <p:cNvSpPr>
            <a:spLocks noGrp="1"/>
          </p:cNvSpPr>
          <p:nvPr>
            <p:ph idx="1"/>
          </p:nvPr>
        </p:nvSpPr>
        <p:spPr>
          <a:xfrm>
            <a:off x="1981200" y="1600200"/>
            <a:ext cx="7620000" cy="2209800"/>
          </a:xfrm>
        </p:spPr>
        <p:txBody>
          <a:bodyPr>
            <a:normAutofit/>
          </a:bodyPr>
          <a:lstStyle/>
          <a:p>
            <a:pPr marL="114300" indent="0">
              <a:buNone/>
            </a:pPr>
            <a:r>
              <a:rPr lang="en-US" sz="3000" dirty="0"/>
              <a:t>While the end of the (Jewish) age and the fall of Jerusalem and the Temple would be preceded by many signs, there will be no such signs for the 2</a:t>
            </a:r>
            <a:r>
              <a:rPr lang="en-US" sz="3000" baseline="30000" dirty="0"/>
              <a:t>nd</a:t>
            </a:r>
            <a:r>
              <a:rPr lang="en-US" sz="3000" dirty="0"/>
              <a:t> coming of Jesus Christ.</a:t>
            </a:r>
          </a:p>
        </p:txBody>
      </p:sp>
    </p:spTree>
    <p:extLst>
      <p:ext uri="{BB962C8B-B14F-4D97-AF65-F5344CB8AC3E}">
        <p14:creationId xmlns:p14="http://schemas.microsoft.com/office/powerpoint/2010/main" val="37721138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C459-504C-4ADB-9292-049050784BA9}"/>
              </a:ext>
            </a:extLst>
          </p:cNvPr>
          <p:cNvSpPr>
            <a:spLocks noGrp="1"/>
          </p:cNvSpPr>
          <p:nvPr>
            <p:ph type="title"/>
          </p:nvPr>
        </p:nvSpPr>
        <p:spPr>
          <a:xfrm>
            <a:off x="1981200" y="106218"/>
            <a:ext cx="8229600" cy="617538"/>
          </a:xfrm>
        </p:spPr>
        <p:txBody>
          <a:bodyPr rtlCol="0">
            <a:normAutofit fontScale="90000"/>
          </a:bodyPr>
          <a:lstStyle/>
          <a:p>
            <a:pPr eaLnBrk="1" fontAlgn="auto" hangingPunct="1">
              <a:spcAft>
                <a:spcPts val="0"/>
              </a:spcAft>
              <a:defRPr/>
            </a:pPr>
            <a:r>
              <a:rPr lang="en-US" b="1" dirty="0">
                <a:solidFill>
                  <a:schemeClr val="bg1"/>
                </a:solidFill>
                <a:effectLst>
                  <a:outerShdw blurRad="38100" dist="38100" dir="2700000" algn="tl">
                    <a:srgbClr val="000000">
                      <a:alpha val="43137"/>
                    </a:srgbClr>
                  </a:outerShdw>
                </a:effectLst>
                <a:latin typeface="Andalus" pitchFamily="2" charset="-78"/>
                <a:cs typeface="Andalus" pitchFamily="2" charset="-78"/>
              </a:rPr>
              <a:t>The Son of Man Coming</a:t>
            </a:r>
          </a:p>
        </p:txBody>
      </p:sp>
      <p:sp>
        <p:nvSpPr>
          <p:cNvPr id="13315" name="Content Placeholder 2">
            <a:extLst>
              <a:ext uri="{FF2B5EF4-FFF2-40B4-BE49-F238E27FC236}">
                <a16:creationId xmlns:a16="http://schemas.microsoft.com/office/drawing/2014/main" id="{EA5CD460-587A-480C-87A1-AF5DD4E42802}"/>
              </a:ext>
            </a:extLst>
          </p:cNvPr>
          <p:cNvSpPr>
            <a:spLocks noGrp="1"/>
          </p:cNvSpPr>
          <p:nvPr>
            <p:ph idx="1"/>
          </p:nvPr>
        </p:nvSpPr>
        <p:spPr>
          <a:xfrm>
            <a:off x="1750291" y="1011381"/>
            <a:ext cx="8709891" cy="5105400"/>
          </a:xfrm>
        </p:spPr>
        <p:txBody>
          <a:bodyPr/>
          <a:lstStyle/>
          <a:p>
            <a:pPr eaLnBrk="1" hangingPunct="1">
              <a:spcBef>
                <a:spcPts val="2400"/>
              </a:spcBef>
            </a:pPr>
            <a:r>
              <a:rPr lang="en-US" altLang="en-US" sz="2800" b="1" dirty="0">
                <a:solidFill>
                  <a:srgbClr val="FFFF00"/>
                </a:solidFill>
              </a:rPr>
              <a:t>First, Jesus speaks of “that day and hour” (24:36)</a:t>
            </a:r>
          </a:p>
          <a:p>
            <a:pPr eaLnBrk="1" hangingPunct="1">
              <a:spcBef>
                <a:spcPts val="2400"/>
              </a:spcBef>
            </a:pPr>
            <a:r>
              <a:rPr lang="en-US" altLang="en-US" sz="2800" b="1" dirty="0">
                <a:solidFill>
                  <a:srgbClr val="FFFF00"/>
                </a:solidFill>
              </a:rPr>
              <a:t>Second, Jesus compares this coming to the days of the Noah (24:37-39)</a:t>
            </a:r>
          </a:p>
          <a:p>
            <a:pPr eaLnBrk="1" hangingPunct="1">
              <a:spcBef>
                <a:spcPts val="2400"/>
              </a:spcBef>
            </a:pPr>
            <a:r>
              <a:rPr lang="en-US" altLang="en-US" sz="2800" b="1" dirty="0">
                <a:solidFill>
                  <a:srgbClr val="FFFF00"/>
                </a:solidFill>
              </a:rPr>
              <a:t>Third, Jesus teaches his disciples the importance of watchful vigilance and readiness (24:40 – 25:30)</a:t>
            </a:r>
          </a:p>
          <a:p>
            <a:pPr lvl="1" eaLnBrk="1" hangingPunct="1">
              <a:spcBef>
                <a:spcPts val="1200"/>
              </a:spcBef>
            </a:pPr>
            <a:r>
              <a:rPr lang="en-US" altLang="en-US" b="1" dirty="0">
                <a:solidFill>
                  <a:srgbClr val="11F3EC"/>
                </a:solidFill>
              </a:rPr>
              <a:t>Thief breaking in (24:40-44)</a:t>
            </a:r>
          </a:p>
        </p:txBody>
      </p:sp>
    </p:spTree>
    <p:extLst>
      <p:ext uri="{BB962C8B-B14F-4D97-AF65-F5344CB8AC3E}">
        <p14:creationId xmlns:p14="http://schemas.microsoft.com/office/powerpoint/2010/main" val="1549962397"/>
      </p:ext>
    </p:extLst>
  </p:cSld>
  <p:clrMapOvr>
    <a:masterClrMapping/>
  </p:clrMapOvr>
  <p:transition spd="med">
    <p:random/>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73E3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D48C-876A-4E5F-901A-B954AEB186D0}"/>
              </a:ext>
            </a:extLst>
          </p:cNvPr>
          <p:cNvSpPr>
            <a:spLocks noGrp="1"/>
          </p:cNvSpPr>
          <p:nvPr>
            <p:ph type="title"/>
          </p:nvPr>
        </p:nvSpPr>
        <p:spPr>
          <a:xfrm>
            <a:off x="1981200" y="123392"/>
            <a:ext cx="8229600" cy="800244"/>
          </a:xfrm>
        </p:spPr>
        <p:txBody>
          <a:bodyPr rtlCol="0">
            <a:normAutofit/>
          </a:bodyPr>
          <a:lstStyle/>
          <a:p>
            <a:pPr eaLnBrk="1" fontAlgn="auto" hangingPunct="1">
              <a:spcAft>
                <a:spcPts val="0"/>
              </a:spcAft>
              <a:defRPr/>
            </a:pPr>
            <a:r>
              <a:rPr lang="en-US" b="1" dirty="0">
                <a:effectLst>
                  <a:outerShdw blurRad="38100" dist="38100" dir="2700000" algn="tl">
                    <a:srgbClr val="000000">
                      <a:alpha val="43137"/>
                    </a:srgbClr>
                  </a:outerShdw>
                </a:effectLst>
                <a:latin typeface="Andalus" pitchFamily="2" charset="-78"/>
                <a:cs typeface="Andalus" pitchFamily="2" charset="-78"/>
              </a:rPr>
              <a:t>The Son of Man Coming</a:t>
            </a:r>
          </a:p>
        </p:txBody>
      </p:sp>
      <p:graphicFrame>
        <p:nvGraphicFramePr>
          <p:cNvPr id="5" name="Table 4">
            <a:extLst>
              <a:ext uri="{FF2B5EF4-FFF2-40B4-BE49-F238E27FC236}">
                <a16:creationId xmlns:a16="http://schemas.microsoft.com/office/drawing/2014/main" id="{11CDA267-E83A-4542-BC79-1E4CF2BED2A1}"/>
              </a:ext>
            </a:extLst>
          </p:cNvPr>
          <p:cNvGraphicFramePr>
            <a:graphicFrameLocks noGrp="1"/>
          </p:cNvGraphicFramePr>
          <p:nvPr/>
        </p:nvGraphicFramePr>
        <p:xfrm>
          <a:off x="1754910" y="923637"/>
          <a:ext cx="8682180" cy="5394901"/>
        </p:xfrm>
        <a:graphic>
          <a:graphicData uri="http://schemas.openxmlformats.org/drawingml/2006/table">
            <a:tbl>
              <a:tblPr firstRow="1" bandRow="1">
                <a:tableStyleId>{5C22544A-7EE6-4342-B048-85BDC9FD1C3A}</a:tableStyleId>
              </a:tblPr>
              <a:tblGrid>
                <a:gridCol w="2894060">
                  <a:extLst>
                    <a:ext uri="{9D8B030D-6E8A-4147-A177-3AD203B41FA5}">
                      <a16:colId xmlns:a16="http://schemas.microsoft.com/office/drawing/2014/main" val="20000"/>
                    </a:ext>
                  </a:extLst>
                </a:gridCol>
                <a:gridCol w="2894060">
                  <a:extLst>
                    <a:ext uri="{9D8B030D-6E8A-4147-A177-3AD203B41FA5}">
                      <a16:colId xmlns:a16="http://schemas.microsoft.com/office/drawing/2014/main" val="20001"/>
                    </a:ext>
                  </a:extLst>
                </a:gridCol>
                <a:gridCol w="2894060">
                  <a:extLst>
                    <a:ext uri="{9D8B030D-6E8A-4147-A177-3AD203B41FA5}">
                      <a16:colId xmlns:a16="http://schemas.microsoft.com/office/drawing/2014/main" val="20002"/>
                    </a:ext>
                  </a:extLst>
                </a:gridCol>
              </a:tblGrid>
              <a:tr h="548589">
                <a:tc>
                  <a:txBody>
                    <a:bodyPr/>
                    <a:lstStyle/>
                    <a:p>
                      <a:pPr algn="ctr"/>
                      <a:r>
                        <a:rPr lang="en-US" sz="2400" b="1" dirty="0"/>
                        <a:t>Matthew</a:t>
                      </a:r>
                    </a:p>
                  </a:txBody>
                  <a:tcPr marT="45716" marB="45716">
                    <a:solidFill>
                      <a:schemeClr val="accent1"/>
                    </a:solidFill>
                  </a:tcPr>
                </a:tc>
                <a:tc>
                  <a:txBody>
                    <a:bodyPr/>
                    <a:lstStyle/>
                    <a:p>
                      <a:pPr algn="ctr"/>
                      <a:r>
                        <a:rPr lang="en-US" sz="2400" b="1" dirty="0"/>
                        <a:t>Mark</a:t>
                      </a:r>
                    </a:p>
                  </a:txBody>
                  <a:tcPr marT="45716" marB="45716">
                    <a:solidFill>
                      <a:schemeClr val="accent1"/>
                    </a:solidFill>
                  </a:tcPr>
                </a:tc>
                <a:tc>
                  <a:txBody>
                    <a:bodyPr/>
                    <a:lstStyle/>
                    <a:p>
                      <a:pPr algn="ctr"/>
                      <a:r>
                        <a:rPr lang="en-US" sz="2400" b="1" dirty="0"/>
                        <a:t>Luke</a:t>
                      </a:r>
                    </a:p>
                  </a:txBody>
                  <a:tcPr marT="45716" marB="45716"/>
                </a:tc>
                <a:extLst>
                  <a:ext uri="{0D108BD9-81ED-4DB2-BD59-A6C34878D82A}">
                    <a16:rowId xmlns:a16="http://schemas.microsoft.com/office/drawing/2014/main" val="10000"/>
                  </a:ext>
                </a:extLst>
              </a:tr>
              <a:tr h="2834374">
                <a:tc>
                  <a:txBody>
                    <a:bodyPr/>
                    <a:lstStyle/>
                    <a:p>
                      <a:pPr algn="ctr"/>
                      <a:r>
                        <a:rPr lang="en-US" sz="2400" b="1" dirty="0">
                          <a:solidFill>
                            <a:srgbClr val="A50021"/>
                          </a:solidFill>
                        </a:rPr>
                        <a:t>24:40-42 </a:t>
                      </a:r>
                      <a:endParaRPr lang="en-CA" sz="2400" b="1" dirty="0">
                        <a:solidFill>
                          <a:srgbClr val="A50021"/>
                        </a:solidFill>
                      </a:endParaRPr>
                    </a:p>
                    <a:p>
                      <a:pPr algn="ctr"/>
                      <a:r>
                        <a:rPr lang="en-US" sz="2400" b="1" dirty="0"/>
                        <a:t>[40] Then two men will be in the field: one will be taken and the other left. [41] Two women will be grinding at the mill: one will be taken and the other left. [42] Watch therefore, for you do not know what hour your Lord is coming.</a:t>
                      </a:r>
                    </a:p>
                  </a:txBody>
                  <a:tcPr marT="45716" marB="45716">
                    <a:solidFill>
                      <a:schemeClr val="accent1">
                        <a:lumMod val="20000"/>
                        <a:lumOff val="80000"/>
                      </a:schemeClr>
                    </a:solidFill>
                  </a:tcPr>
                </a:tc>
                <a:tc>
                  <a:txBody>
                    <a:bodyPr/>
                    <a:lstStyle/>
                    <a:p>
                      <a:pPr algn="ctr"/>
                      <a:endParaRPr lang="en-US" sz="2400" b="1" dirty="0"/>
                    </a:p>
                  </a:txBody>
                  <a:tcPr marT="45716" marB="45716">
                    <a:solidFill>
                      <a:schemeClr val="accent1">
                        <a:lumMod val="20000"/>
                        <a:lumOff val="80000"/>
                      </a:schemeClr>
                    </a:solidFill>
                  </a:tcPr>
                </a:tc>
                <a:tc>
                  <a:txBody>
                    <a:bodyPr/>
                    <a:lstStyle/>
                    <a:p>
                      <a:pPr algn="ctr"/>
                      <a:endParaRPr lang="en-US" sz="2400" b="1" dirty="0"/>
                    </a:p>
                  </a:txBody>
                  <a:tcPr marT="45716" marB="45716">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med">
    <p:random/>
  </p:transition>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VERSE 42</a:t>
            </a:r>
          </a:p>
        </p:txBody>
      </p:sp>
      <p:sp>
        <p:nvSpPr>
          <p:cNvPr id="3" name="Content Placeholder 2"/>
          <p:cNvSpPr>
            <a:spLocks noGrp="1"/>
          </p:cNvSpPr>
          <p:nvPr>
            <p:ph idx="1"/>
          </p:nvPr>
        </p:nvSpPr>
        <p:spPr/>
        <p:txBody>
          <a:bodyPr>
            <a:normAutofit/>
          </a:bodyPr>
          <a:lstStyle/>
          <a:p>
            <a:pPr marL="114300" indent="0">
              <a:buNone/>
            </a:pPr>
            <a:r>
              <a:rPr lang="en-US" sz="3000" dirty="0"/>
              <a:t>Watch therefore, for you do not know what hour</a:t>
            </a:r>
            <a:r>
              <a:rPr lang="en-US" sz="3000" baseline="30000" dirty="0"/>
              <a:t> </a:t>
            </a:r>
            <a:r>
              <a:rPr lang="en-US" sz="3000" dirty="0"/>
              <a:t>your Lord is coming. </a:t>
            </a:r>
          </a:p>
        </p:txBody>
      </p:sp>
    </p:spTree>
    <p:extLst>
      <p:ext uri="{BB962C8B-B14F-4D97-AF65-F5344CB8AC3E}">
        <p14:creationId xmlns:p14="http://schemas.microsoft.com/office/powerpoint/2010/main" val="26985375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73E3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A384D-DB5E-44D5-A844-D6669B8FECFC}"/>
              </a:ext>
            </a:extLst>
          </p:cNvPr>
          <p:cNvSpPr>
            <a:spLocks noGrp="1"/>
          </p:cNvSpPr>
          <p:nvPr>
            <p:ph type="title"/>
          </p:nvPr>
        </p:nvSpPr>
        <p:spPr>
          <a:xfrm>
            <a:off x="1981200" y="123681"/>
            <a:ext cx="8229600" cy="649864"/>
          </a:xfrm>
        </p:spPr>
        <p:txBody>
          <a:bodyPr rtlCol="0">
            <a:normAutofit fontScale="90000"/>
          </a:bodyPr>
          <a:lstStyle/>
          <a:p>
            <a:pPr eaLnBrk="1" fontAlgn="auto" hangingPunct="1">
              <a:spcAft>
                <a:spcPts val="0"/>
              </a:spcAft>
              <a:defRPr/>
            </a:pPr>
            <a:r>
              <a:rPr lang="en-US" b="1" dirty="0">
                <a:effectLst>
                  <a:outerShdw blurRad="38100" dist="38100" dir="2700000" algn="tl">
                    <a:srgbClr val="000000">
                      <a:alpha val="43137"/>
                    </a:srgbClr>
                  </a:outerShdw>
                </a:effectLst>
                <a:latin typeface="Andalus" pitchFamily="2" charset="-78"/>
                <a:cs typeface="Andalus" pitchFamily="2" charset="-78"/>
              </a:rPr>
              <a:t>The Son of Man Coming</a:t>
            </a:r>
          </a:p>
        </p:txBody>
      </p:sp>
      <p:graphicFrame>
        <p:nvGraphicFramePr>
          <p:cNvPr id="5" name="Table 4">
            <a:extLst>
              <a:ext uri="{FF2B5EF4-FFF2-40B4-BE49-F238E27FC236}">
                <a16:creationId xmlns:a16="http://schemas.microsoft.com/office/drawing/2014/main" id="{F143A7A5-76EF-4158-9789-AE4B3B908C62}"/>
              </a:ext>
            </a:extLst>
          </p:cNvPr>
          <p:cNvGraphicFramePr>
            <a:graphicFrameLocks noGrp="1"/>
          </p:cNvGraphicFramePr>
          <p:nvPr/>
        </p:nvGraphicFramePr>
        <p:xfrm>
          <a:off x="1691409" y="951345"/>
          <a:ext cx="8809182" cy="5760674"/>
        </p:xfrm>
        <a:graphic>
          <a:graphicData uri="http://schemas.openxmlformats.org/drawingml/2006/table">
            <a:tbl>
              <a:tblPr firstRow="1" bandRow="1">
                <a:tableStyleId>{5C22544A-7EE6-4342-B048-85BDC9FD1C3A}</a:tableStyleId>
              </a:tblPr>
              <a:tblGrid>
                <a:gridCol w="2936394">
                  <a:extLst>
                    <a:ext uri="{9D8B030D-6E8A-4147-A177-3AD203B41FA5}">
                      <a16:colId xmlns:a16="http://schemas.microsoft.com/office/drawing/2014/main" val="20000"/>
                    </a:ext>
                  </a:extLst>
                </a:gridCol>
                <a:gridCol w="2936394">
                  <a:extLst>
                    <a:ext uri="{9D8B030D-6E8A-4147-A177-3AD203B41FA5}">
                      <a16:colId xmlns:a16="http://schemas.microsoft.com/office/drawing/2014/main" val="20001"/>
                    </a:ext>
                  </a:extLst>
                </a:gridCol>
                <a:gridCol w="2936394">
                  <a:extLst>
                    <a:ext uri="{9D8B030D-6E8A-4147-A177-3AD203B41FA5}">
                      <a16:colId xmlns:a16="http://schemas.microsoft.com/office/drawing/2014/main" val="20002"/>
                    </a:ext>
                  </a:extLst>
                </a:gridCol>
              </a:tblGrid>
              <a:tr h="548600">
                <a:tc>
                  <a:txBody>
                    <a:bodyPr/>
                    <a:lstStyle/>
                    <a:p>
                      <a:pPr algn="ctr"/>
                      <a:r>
                        <a:rPr lang="en-US" sz="2400" b="1" dirty="0"/>
                        <a:t>Matthew</a:t>
                      </a:r>
                    </a:p>
                  </a:txBody>
                  <a:tcPr marT="45717" marB="45717">
                    <a:solidFill>
                      <a:schemeClr val="accent1"/>
                    </a:solidFill>
                  </a:tcPr>
                </a:tc>
                <a:tc>
                  <a:txBody>
                    <a:bodyPr/>
                    <a:lstStyle/>
                    <a:p>
                      <a:pPr algn="ctr"/>
                      <a:r>
                        <a:rPr lang="en-US" sz="2400" b="1" dirty="0"/>
                        <a:t>Mark</a:t>
                      </a:r>
                    </a:p>
                  </a:txBody>
                  <a:tcPr marT="45717" marB="45717">
                    <a:solidFill>
                      <a:schemeClr val="accent1"/>
                    </a:solidFill>
                  </a:tcPr>
                </a:tc>
                <a:tc>
                  <a:txBody>
                    <a:bodyPr/>
                    <a:lstStyle/>
                    <a:p>
                      <a:pPr algn="ctr"/>
                      <a:r>
                        <a:rPr lang="en-US" sz="2400" b="1" dirty="0"/>
                        <a:t>Luke</a:t>
                      </a:r>
                    </a:p>
                  </a:txBody>
                  <a:tcPr marT="45717" marB="45717"/>
                </a:tc>
                <a:extLst>
                  <a:ext uri="{0D108BD9-81ED-4DB2-BD59-A6C34878D82A}">
                    <a16:rowId xmlns:a16="http://schemas.microsoft.com/office/drawing/2014/main" val="10000"/>
                  </a:ext>
                </a:extLst>
              </a:tr>
              <a:tr h="3748763">
                <a:tc>
                  <a:txBody>
                    <a:bodyPr/>
                    <a:lstStyle/>
                    <a:p>
                      <a:pPr algn="ctr"/>
                      <a:r>
                        <a:rPr lang="en-US" sz="2400" b="1" dirty="0">
                          <a:solidFill>
                            <a:srgbClr val="A50021"/>
                          </a:solidFill>
                        </a:rPr>
                        <a:t>24:43-44</a:t>
                      </a:r>
                      <a:endParaRPr lang="en-CA" sz="2400" b="1" dirty="0">
                        <a:solidFill>
                          <a:srgbClr val="A50021"/>
                        </a:solidFill>
                      </a:endParaRPr>
                    </a:p>
                    <a:p>
                      <a:pPr algn="ctr"/>
                      <a:r>
                        <a:rPr lang="en-US" sz="2400" b="1" dirty="0"/>
                        <a:t>[43] But know this, that if the master of the house had known what hour the thief would come, he would have watched and not allowed his house to be broken into. [44] Therefore you also be ready, for the Son of Man is coming at an hour you do not expect.</a:t>
                      </a:r>
                    </a:p>
                  </a:txBody>
                  <a:tcPr marT="45717" marB="45717">
                    <a:solidFill>
                      <a:schemeClr val="accent1">
                        <a:lumMod val="20000"/>
                        <a:lumOff val="80000"/>
                      </a:schemeClr>
                    </a:solidFill>
                  </a:tcPr>
                </a:tc>
                <a:tc>
                  <a:txBody>
                    <a:bodyPr/>
                    <a:lstStyle/>
                    <a:p>
                      <a:pPr algn="ctr"/>
                      <a:endParaRPr lang="en-US" sz="2400" b="1" dirty="0"/>
                    </a:p>
                  </a:txBody>
                  <a:tcPr marT="45717" marB="45717">
                    <a:solidFill>
                      <a:schemeClr val="accent1">
                        <a:lumMod val="20000"/>
                        <a:lumOff val="80000"/>
                      </a:schemeClr>
                    </a:solidFill>
                  </a:tcPr>
                </a:tc>
                <a:tc>
                  <a:txBody>
                    <a:bodyPr/>
                    <a:lstStyle/>
                    <a:p>
                      <a:pPr algn="ctr"/>
                      <a:endParaRPr lang="en-US" sz="2400" b="1" dirty="0"/>
                    </a:p>
                  </a:txBody>
                  <a:tcPr marT="45717" marB="45717">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med">
    <p:random/>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8259D98-057D-184F-284F-2E669043365D}"/>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dirty="0">
                <a:solidFill>
                  <a:schemeClr val="bg1"/>
                </a:solidFill>
              </a:rPr>
              <a:t>Matt. 24: No Signs Of The End!</a:t>
            </a:r>
          </a:p>
        </p:txBody>
      </p:sp>
      <p:sp>
        <p:nvSpPr>
          <p:cNvPr id="43011" name="Rectangle 3">
            <a:extLst>
              <a:ext uri="{FF2B5EF4-FFF2-40B4-BE49-F238E27FC236}">
                <a16:creationId xmlns:a16="http://schemas.microsoft.com/office/drawing/2014/main" id="{A65478B1-8B80-037E-AB99-9B953CA26F0A}"/>
              </a:ext>
            </a:extLst>
          </p:cNvPr>
          <p:cNvSpPr>
            <a:spLocks noGrp="1" noChangeArrowheads="1"/>
          </p:cNvSpPr>
          <p:nvPr>
            <p:ph type="body" idx="1"/>
          </p:nvPr>
        </p:nvSpPr>
        <p:spPr>
          <a:xfrm>
            <a:off x="1981200" y="1600200"/>
            <a:ext cx="8382000" cy="4876800"/>
          </a:xfrm>
        </p:spPr>
        <p:txBody>
          <a:bodyPr/>
          <a:lstStyle/>
          <a:p>
            <a:pPr algn="ctr">
              <a:lnSpc>
                <a:spcPct val="90000"/>
              </a:lnSpc>
              <a:buFontTx/>
              <a:buNone/>
            </a:pPr>
            <a:r>
              <a:rPr lang="en-US" altLang="en-US" b="1">
                <a:solidFill>
                  <a:srgbClr val="FF00FF"/>
                </a:solidFill>
                <a:latin typeface="Comic Sans MS" panose="030F0702030302020204" pitchFamily="66" charset="0"/>
              </a:rPr>
              <a:t>V. Lord’s Second Coming.</a:t>
            </a:r>
          </a:p>
          <a:p>
            <a:pPr algn="ctr">
              <a:lnSpc>
                <a:spcPct val="90000"/>
              </a:lnSpc>
              <a:buFontTx/>
              <a:buNone/>
            </a:pPr>
            <a:r>
              <a:rPr lang="en-US" altLang="en-US" b="1">
                <a:solidFill>
                  <a:srgbClr val="3B21FD"/>
                </a:solidFill>
                <a:latin typeface="Comic Sans MS" panose="030F0702030302020204" pitchFamily="66" charset="0"/>
              </a:rPr>
              <a:t>The second &amp; third question answered</a:t>
            </a:r>
          </a:p>
          <a:p>
            <a:pPr algn="ctr">
              <a:lnSpc>
                <a:spcPct val="90000"/>
              </a:lnSpc>
              <a:buFontTx/>
              <a:buNone/>
            </a:pPr>
            <a:r>
              <a:rPr lang="en-US" altLang="en-US" b="1">
                <a:solidFill>
                  <a:srgbClr val="FF0000"/>
                </a:solidFill>
                <a:latin typeface="Comic Sans MS" panose="030F0702030302020204" pitchFamily="66" charset="0"/>
              </a:rPr>
              <a:t>II Peter 3:10</a:t>
            </a:r>
          </a:p>
          <a:p>
            <a:pPr algn="ctr">
              <a:lnSpc>
                <a:spcPct val="90000"/>
              </a:lnSpc>
              <a:buFontTx/>
              <a:buNone/>
            </a:pPr>
            <a:r>
              <a:rPr lang="en-US" altLang="en-US" b="1"/>
              <a:t>“But the day of the Lord will come as a thief in the night; in the which the heavens shall pass away with a great noise, and the elements shall melt with fervent heat, the earth also and the works that are therein shall be burned up.”</a:t>
            </a:r>
          </a:p>
          <a:p>
            <a:pPr algn="ctr">
              <a:lnSpc>
                <a:spcPct val="90000"/>
              </a:lnSpc>
              <a:buFontTx/>
              <a:buNone/>
            </a:pPr>
            <a:endParaRPr lang="en-US" altLang="en-US" b="1">
              <a:solidFill>
                <a:srgbClr val="3B21FD"/>
              </a:solidFill>
              <a:latin typeface="Comic Sans MS" panose="030F0702030302020204" pitchFamily="66" charset="0"/>
            </a:endParaRPr>
          </a:p>
          <a:p>
            <a:pPr algn="ctr">
              <a:lnSpc>
                <a:spcPct val="90000"/>
              </a:lnSpc>
              <a:buFontTx/>
              <a:buNone/>
            </a:pPr>
            <a:endParaRPr lang="en-US" altLang="en-US" b="1">
              <a:solidFill>
                <a:srgbClr val="FF00FF"/>
              </a:solidFill>
              <a:latin typeface="Comic Sans MS" panose="030F0702030302020204" pitchFamily="66" charset="0"/>
            </a:endParaRPr>
          </a:p>
        </p:txBody>
      </p:sp>
      <p:sp>
        <p:nvSpPr>
          <p:cNvPr id="43012" name="Line 4">
            <a:extLst>
              <a:ext uri="{FF2B5EF4-FFF2-40B4-BE49-F238E27FC236}">
                <a16:creationId xmlns:a16="http://schemas.microsoft.com/office/drawing/2014/main" id="{4D144CE1-E0A0-5F55-46A0-F8F265272DCD}"/>
              </a:ext>
            </a:extLst>
          </p:cNvPr>
          <p:cNvSpPr>
            <a:spLocks noChangeShapeType="1"/>
          </p:cNvSpPr>
          <p:nvPr/>
        </p:nvSpPr>
        <p:spPr bwMode="auto">
          <a:xfrm>
            <a:off x="2590800" y="3733800"/>
            <a:ext cx="73152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43013" name="Line 5">
            <a:extLst>
              <a:ext uri="{FF2B5EF4-FFF2-40B4-BE49-F238E27FC236}">
                <a16:creationId xmlns:a16="http://schemas.microsoft.com/office/drawing/2014/main" id="{3D2BABFC-9A08-9FAF-4FE7-3FFCBB0F01AB}"/>
              </a:ext>
            </a:extLst>
          </p:cNvPr>
          <p:cNvSpPr>
            <a:spLocks noChangeShapeType="1"/>
          </p:cNvSpPr>
          <p:nvPr/>
        </p:nvSpPr>
        <p:spPr bwMode="auto">
          <a:xfrm>
            <a:off x="3124200" y="4114800"/>
            <a:ext cx="31242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43011">
                                            <p:txEl>
                                              <p:pRg st="2" end="2"/>
                                            </p:txEl>
                                          </p:spTgt>
                                        </p:tgtEl>
                                        <p:attrNameLst>
                                          <p:attrName>style.visibility</p:attrName>
                                        </p:attrNameLst>
                                      </p:cBhvr>
                                      <p:to>
                                        <p:strVal val="visible"/>
                                      </p:to>
                                    </p:set>
                                    <p:anim calcmode="lin" valueType="num">
                                      <p:cBhvr>
                                        <p:cTn id="7" dur="500" fill="hold"/>
                                        <p:tgtEl>
                                          <p:spTgt spid="43011">
                                            <p:txEl>
                                              <p:pRg st="2" end="2"/>
                                            </p:txEl>
                                          </p:spTgt>
                                        </p:tgtEl>
                                        <p:attrNameLst>
                                          <p:attrName>ppt_w</p:attrName>
                                        </p:attrNameLst>
                                      </p:cBhvr>
                                      <p:tavLst>
                                        <p:tav tm="0">
                                          <p:val>
                                            <p:strVal val="#ppt_w*2.5"/>
                                          </p:val>
                                        </p:tav>
                                        <p:tav tm="100000">
                                          <p:val>
                                            <p:strVal val="#ppt_w"/>
                                          </p:val>
                                        </p:tav>
                                      </p:tavLst>
                                    </p:anim>
                                    <p:anim calcmode="lin" valueType="num">
                                      <p:cBhvr>
                                        <p:cTn id="8" dur="500" fill="hold"/>
                                        <p:tgtEl>
                                          <p:spTgt spid="43011">
                                            <p:txEl>
                                              <p:pRg st="2" end="2"/>
                                            </p:txEl>
                                          </p:spTgt>
                                        </p:tgtEl>
                                        <p:attrNameLst>
                                          <p:attrName>ppt_h</p:attrName>
                                        </p:attrNameLst>
                                      </p:cBhvr>
                                      <p:tavLst>
                                        <p:tav tm="0">
                                          <p:val>
                                            <p:strVal val="#ppt_h*0.01"/>
                                          </p:val>
                                        </p:tav>
                                        <p:tav tm="100000">
                                          <p:val>
                                            <p:strVal val="#ppt_h"/>
                                          </p:val>
                                        </p:tav>
                                      </p:tavLst>
                                    </p:anim>
                                    <p:anim calcmode="lin" valueType="num">
                                      <p:cBhvr>
                                        <p:cTn id="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p:cTn id="10" dur="500" fill="hold"/>
                                        <p:tgtEl>
                                          <p:spTgt spid="43011">
                                            <p:txEl>
                                              <p:pRg st="2" end="2"/>
                                            </p:txEl>
                                          </p:spTgt>
                                        </p:tgtEl>
                                        <p:attrNameLst>
                                          <p:attrName>ppt_y</p:attrName>
                                        </p:attrNameLst>
                                      </p:cBhvr>
                                      <p:tavLst>
                                        <p:tav tm="0">
                                          <p:val>
                                            <p:strVal val="#ppt_h+1"/>
                                          </p:val>
                                        </p:tav>
                                        <p:tav tm="100000">
                                          <p:val>
                                            <p:strVal val="#ppt_y"/>
                                          </p:val>
                                        </p:tav>
                                      </p:tavLst>
                                    </p:anim>
                                    <p:animEffect transition="in" filter="fade">
                                      <p:cBhvr>
                                        <p:cTn id="11" dur="500"/>
                                        <p:tgtEl>
                                          <p:spTgt spid="43011">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43011">
                                            <p:txEl>
                                              <p:pRg st="3" end="3"/>
                                            </p:txEl>
                                          </p:spTgt>
                                        </p:tgtEl>
                                        <p:attrNameLst>
                                          <p:attrName>style.visibility</p:attrName>
                                        </p:attrNameLst>
                                      </p:cBhvr>
                                      <p:to>
                                        <p:strVal val="visible"/>
                                      </p:to>
                                    </p:set>
                                    <p:animEffect transition="in" filter="box(in)">
                                      <p:cBhvr>
                                        <p:cTn id="16" dur="500"/>
                                        <p:tgtEl>
                                          <p:spTgt spid="43011">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43012"/>
                                        </p:tgtEl>
                                        <p:attrNameLst>
                                          <p:attrName>style.visibility</p:attrName>
                                        </p:attrNameLst>
                                      </p:cBhvr>
                                      <p:to>
                                        <p:strVal val="visible"/>
                                      </p:to>
                                    </p:set>
                                    <p:anim calcmode="lin" valueType="num">
                                      <p:cBhvr additive="base">
                                        <p:cTn id="21" dur="500" fill="hold"/>
                                        <p:tgtEl>
                                          <p:spTgt spid="43012"/>
                                        </p:tgtEl>
                                        <p:attrNameLst>
                                          <p:attrName>ppt_x</p:attrName>
                                        </p:attrNameLst>
                                      </p:cBhvr>
                                      <p:tavLst>
                                        <p:tav tm="0">
                                          <p:val>
                                            <p:strVal val="0-#ppt_w/2"/>
                                          </p:val>
                                        </p:tav>
                                        <p:tav tm="100000">
                                          <p:val>
                                            <p:strVal val="#ppt_x"/>
                                          </p:val>
                                        </p:tav>
                                      </p:tavLst>
                                    </p:anim>
                                    <p:anim calcmode="lin" valueType="num">
                                      <p:cBhvr additive="base">
                                        <p:cTn id="22" dur="500" fill="hold"/>
                                        <p:tgtEl>
                                          <p:spTgt spid="4301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43013"/>
                                        </p:tgtEl>
                                        <p:attrNameLst>
                                          <p:attrName>style.visibility</p:attrName>
                                        </p:attrNameLst>
                                      </p:cBhvr>
                                      <p:to>
                                        <p:strVal val="visible"/>
                                      </p:to>
                                    </p:set>
                                    <p:anim calcmode="lin" valueType="num">
                                      <p:cBhvr additive="base">
                                        <p:cTn id="27" dur="500" fill="hold"/>
                                        <p:tgtEl>
                                          <p:spTgt spid="43013"/>
                                        </p:tgtEl>
                                        <p:attrNameLst>
                                          <p:attrName>ppt_x</p:attrName>
                                        </p:attrNameLst>
                                      </p:cBhvr>
                                      <p:tavLst>
                                        <p:tav tm="0">
                                          <p:val>
                                            <p:strVal val="1+#ppt_w/2"/>
                                          </p:val>
                                        </p:tav>
                                        <p:tav tm="100000">
                                          <p:val>
                                            <p:strVal val="#ppt_x"/>
                                          </p:val>
                                        </p:tav>
                                      </p:tavLst>
                                    </p:anim>
                                    <p:anim calcmode="lin" valueType="num">
                                      <p:cBhvr additive="base">
                                        <p:cTn id="28"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9C51B3D-929B-08F6-EEF6-FAA21309271B}"/>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5123" name="Rectangle 3">
            <a:extLst>
              <a:ext uri="{FF2B5EF4-FFF2-40B4-BE49-F238E27FC236}">
                <a16:creationId xmlns:a16="http://schemas.microsoft.com/office/drawing/2014/main" id="{6E0DC4AC-EB62-A20B-A1D2-DD4F2CEDC105}"/>
              </a:ext>
            </a:extLst>
          </p:cNvPr>
          <p:cNvSpPr>
            <a:spLocks noGrp="1" noChangeArrowheads="1"/>
          </p:cNvSpPr>
          <p:nvPr>
            <p:ph type="body" idx="1"/>
          </p:nvPr>
        </p:nvSpPr>
        <p:spPr/>
        <p:txBody>
          <a:bodyPr/>
          <a:lstStyle/>
          <a:p>
            <a:pPr algn="ctr">
              <a:lnSpc>
                <a:spcPct val="90000"/>
              </a:lnSpc>
              <a:buFontTx/>
              <a:buNone/>
            </a:pPr>
            <a:r>
              <a:rPr lang="en-US" altLang="en-US" b="1">
                <a:solidFill>
                  <a:srgbClr val="FF00FF"/>
                </a:solidFill>
                <a:latin typeface="Comic Sans MS" panose="030F0702030302020204" pitchFamily="66" charset="0"/>
              </a:rPr>
              <a:t>Matt. 24 Interesting Discourse</a:t>
            </a:r>
          </a:p>
          <a:p>
            <a:pPr algn="ctr">
              <a:lnSpc>
                <a:spcPct val="90000"/>
              </a:lnSpc>
              <a:buFontTx/>
              <a:buNone/>
            </a:pPr>
            <a:r>
              <a:rPr lang="en-US" altLang="en-US" b="1">
                <a:solidFill>
                  <a:srgbClr val="3B21FD"/>
                </a:solidFill>
                <a:latin typeface="Comic Sans MS" panose="030F0702030302020204" pitchFamily="66" charset="0"/>
              </a:rPr>
              <a:t>Delivered by Jesus to His apostles</a:t>
            </a:r>
          </a:p>
          <a:p>
            <a:pPr algn="ctr">
              <a:lnSpc>
                <a:spcPct val="90000"/>
              </a:lnSpc>
              <a:buFontTx/>
              <a:buNone/>
            </a:pPr>
            <a:r>
              <a:rPr lang="en-US" altLang="en-US" b="1">
                <a:solidFill>
                  <a:srgbClr val="FF0000"/>
                </a:solidFill>
                <a:latin typeface="Comic Sans MS" panose="030F0702030302020204" pitchFamily="66" charset="0"/>
              </a:rPr>
              <a:t>It was given on Tuesday before His death on Friday.</a:t>
            </a:r>
          </a:p>
          <a:p>
            <a:pPr algn="ctr">
              <a:lnSpc>
                <a:spcPct val="90000"/>
              </a:lnSpc>
              <a:buFontTx/>
              <a:buNone/>
            </a:pPr>
            <a:r>
              <a:rPr lang="en-US" altLang="en-US" b="1">
                <a:solidFill>
                  <a:srgbClr val="996633"/>
                </a:solidFill>
                <a:latin typeface="Comic Sans MS" panose="030F0702030302020204" pitchFamily="66" charset="0"/>
              </a:rPr>
              <a:t>Mt. of Olives was setting for message</a:t>
            </a:r>
          </a:p>
          <a:p>
            <a:pPr algn="ctr">
              <a:lnSpc>
                <a:spcPct val="90000"/>
              </a:lnSpc>
              <a:buFontTx/>
              <a:buNone/>
            </a:pPr>
            <a:r>
              <a:rPr lang="en-US" altLang="en-US" b="1">
                <a:solidFill>
                  <a:srgbClr val="9900CC"/>
                </a:solidFill>
                <a:latin typeface="Comic Sans MS" panose="030F0702030302020204" pitchFamily="66" charset="0"/>
              </a:rPr>
              <a:t>East of Jerusalem, which could be seen</a:t>
            </a:r>
          </a:p>
          <a:p>
            <a:pPr algn="ctr">
              <a:lnSpc>
                <a:spcPct val="90000"/>
              </a:lnSpc>
              <a:buFontTx/>
              <a:buNone/>
            </a:pPr>
            <a:r>
              <a:rPr lang="en-US" altLang="en-US" b="1">
                <a:solidFill>
                  <a:srgbClr val="FF0000"/>
                </a:solidFill>
                <a:latin typeface="Comic Sans MS" panose="030F0702030302020204" pitchFamily="66" charset="0"/>
              </a:rPr>
              <a:t>Temple was in full view</a:t>
            </a:r>
          </a:p>
          <a:p>
            <a:pPr algn="ctr">
              <a:lnSpc>
                <a:spcPct val="90000"/>
              </a:lnSpc>
              <a:buFontTx/>
              <a:buNone/>
            </a:pPr>
            <a:r>
              <a:rPr lang="en-US" altLang="en-US" b="1">
                <a:solidFill>
                  <a:srgbClr val="3B21FD"/>
                </a:solidFill>
                <a:latin typeface="Comic Sans MS" panose="030F0702030302020204" pitchFamily="66" charset="0"/>
              </a:rPr>
              <a:t>Peter, James, John &amp; Andrew-present</a:t>
            </a:r>
            <a:r>
              <a:rPr lang="en-US" altLang="en-US" b="1">
                <a:solidFill>
                  <a:srgbClr val="FF0000"/>
                </a:solidFill>
                <a:latin typeface="Comic Sans MS" panose="030F0702030302020204" pitchFamily="66" charset="0"/>
              </a:rPr>
              <a:t>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Effect transition="in" filter="barn(inVertical)">
                                      <p:cBhvr>
                                        <p:cTn id="19" dur="500"/>
                                        <p:tgtEl>
                                          <p:spTgt spid="512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37" fill="hold" nodeType="clickEffect">
                                  <p:stCondLst>
                                    <p:cond delay="0"/>
                                  </p:stCondLst>
                                  <p:childTnLst>
                                    <p:set>
                                      <p:cBhvr>
                                        <p:cTn id="23" dur="1" fill="hold">
                                          <p:stCondLst>
                                            <p:cond delay="0"/>
                                          </p:stCondLst>
                                        </p:cTn>
                                        <p:tgtEl>
                                          <p:spTgt spid="5123">
                                            <p:txEl>
                                              <p:pRg st="3" end="3"/>
                                            </p:txEl>
                                          </p:spTgt>
                                        </p:tgtEl>
                                        <p:attrNameLst>
                                          <p:attrName>style.visibility</p:attrName>
                                        </p:attrNameLst>
                                      </p:cBhvr>
                                      <p:to>
                                        <p:strVal val="visible"/>
                                      </p:to>
                                    </p:set>
                                    <p:animEffect transition="in" filter="barn(outVertical)">
                                      <p:cBhvr>
                                        <p:cTn id="24" dur="500"/>
                                        <p:tgtEl>
                                          <p:spTgt spid="512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nodeType="clickEffect">
                                  <p:stCondLst>
                                    <p:cond delay="0"/>
                                  </p:stCondLst>
                                  <p:childTnLst>
                                    <p:set>
                                      <p:cBhvr>
                                        <p:cTn id="28" dur="1" fill="hold">
                                          <p:stCondLst>
                                            <p:cond delay="0"/>
                                          </p:stCondLst>
                                        </p:cTn>
                                        <p:tgtEl>
                                          <p:spTgt spid="5123">
                                            <p:txEl>
                                              <p:pRg st="4" end="4"/>
                                            </p:txEl>
                                          </p:spTgt>
                                        </p:tgtEl>
                                        <p:attrNameLst>
                                          <p:attrName>style.visibility</p:attrName>
                                        </p:attrNameLst>
                                      </p:cBhvr>
                                      <p:to>
                                        <p:strVal val="visible"/>
                                      </p:to>
                                    </p:set>
                                    <p:animEffect transition="in" filter="barn(inVertical)">
                                      <p:cBhvr>
                                        <p:cTn id="29" dur="500"/>
                                        <p:tgtEl>
                                          <p:spTgt spid="5123">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5123">
                                            <p:txEl>
                                              <p:pRg st="5" end="5"/>
                                            </p:txEl>
                                          </p:spTgt>
                                        </p:tgtEl>
                                        <p:attrNameLst>
                                          <p:attrName>style.visibility</p:attrName>
                                        </p:attrNameLst>
                                      </p:cBhvr>
                                      <p:to>
                                        <p:strVal val="visible"/>
                                      </p:to>
                                    </p:set>
                                    <p:animEffect transition="in" filter="wipe(left)">
                                      <p:cBhvr>
                                        <p:cTn id="34" dur="500"/>
                                        <p:tgtEl>
                                          <p:spTgt spid="5123">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nodeType="clickEffect">
                                  <p:stCondLst>
                                    <p:cond delay="0"/>
                                  </p:stCondLst>
                                  <p:childTnLst>
                                    <p:set>
                                      <p:cBhvr>
                                        <p:cTn id="38" dur="1" fill="hold">
                                          <p:stCondLst>
                                            <p:cond delay="0"/>
                                          </p:stCondLst>
                                        </p:cTn>
                                        <p:tgtEl>
                                          <p:spTgt spid="5123">
                                            <p:txEl>
                                              <p:pRg st="6" end="6"/>
                                            </p:txEl>
                                          </p:spTgt>
                                        </p:tgtEl>
                                        <p:attrNameLst>
                                          <p:attrName>style.visibility</p:attrName>
                                        </p:attrNameLst>
                                      </p:cBhvr>
                                      <p:to>
                                        <p:strVal val="visible"/>
                                      </p:to>
                                    </p:set>
                                    <p:animEffect transition="in" filter="wipe(right)">
                                      <p:cBhvr>
                                        <p:cTn id="39" dur="500"/>
                                        <p:tgtEl>
                                          <p:spTgt spid="5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C459-504C-4ADB-9292-049050784BA9}"/>
              </a:ext>
            </a:extLst>
          </p:cNvPr>
          <p:cNvSpPr>
            <a:spLocks noGrp="1"/>
          </p:cNvSpPr>
          <p:nvPr>
            <p:ph type="title"/>
          </p:nvPr>
        </p:nvSpPr>
        <p:spPr>
          <a:xfrm>
            <a:off x="1981200" y="106218"/>
            <a:ext cx="8229600" cy="617538"/>
          </a:xfrm>
        </p:spPr>
        <p:txBody>
          <a:bodyPr rtlCol="0">
            <a:normAutofit fontScale="90000"/>
          </a:bodyPr>
          <a:lstStyle/>
          <a:p>
            <a:pPr eaLnBrk="1" fontAlgn="auto" hangingPunct="1">
              <a:spcAft>
                <a:spcPts val="0"/>
              </a:spcAft>
              <a:defRPr/>
            </a:pPr>
            <a:r>
              <a:rPr lang="en-US" b="1" dirty="0">
                <a:solidFill>
                  <a:schemeClr val="bg1"/>
                </a:solidFill>
                <a:effectLst>
                  <a:outerShdw blurRad="38100" dist="38100" dir="2700000" algn="tl">
                    <a:srgbClr val="000000">
                      <a:alpha val="43137"/>
                    </a:srgbClr>
                  </a:outerShdw>
                </a:effectLst>
                <a:latin typeface="Andalus" pitchFamily="2" charset="-78"/>
                <a:cs typeface="Andalus" pitchFamily="2" charset="-78"/>
              </a:rPr>
              <a:t>The Son of Man Coming</a:t>
            </a:r>
          </a:p>
        </p:txBody>
      </p:sp>
      <p:sp>
        <p:nvSpPr>
          <p:cNvPr id="13315" name="Content Placeholder 2">
            <a:extLst>
              <a:ext uri="{FF2B5EF4-FFF2-40B4-BE49-F238E27FC236}">
                <a16:creationId xmlns:a16="http://schemas.microsoft.com/office/drawing/2014/main" id="{EA5CD460-587A-480C-87A1-AF5DD4E42802}"/>
              </a:ext>
            </a:extLst>
          </p:cNvPr>
          <p:cNvSpPr>
            <a:spLocks noGrp="1"/>
          </p:cNvSpPr>
          <p:nvPr>
            <p:ph idx="1"/>
          </p:nvPr>
        </p:nvSpPr>
        <p:spPr>
          <a:xfrm>
            <a:off x="1750291" y="1011381"/>
            <a:ext cx="8709891" cy="5105400"/>
          </a:xfrm>
        </p:spPr>
        <p:txBody>
          <a:bodyPr/>
          <a:lstStyle/>
          <a:p>
            <a:pPr eaLnBrk="1" hangingPunct="1">
              <a:spcBef>
                <a:spcPts val="2400"/>
              </a:spcBef>
            </a:pPr>
            <a:r>
              <a:rPr lang="en-US" altLang="en-US" sz="2800" b="1" dirty="0">
                <a:solidFill>
                  <a:srgbClr val="FFFF00"/>
                </a:solidFill>
              </a:rPr>
              <a:t>First, Jesus speaks of “that day and hour” (24:36)</a:t>
            </a:r>
          </a:p>
          <a:p>
            <a:pPr eaLnBrk="1" hangingPunct="1">
              <a:spcBef>
                <a:spcPts val="2400"/>
              </a:spcBef>
            </a:pPr>
            <a:r>
              <a:rPr lang="en-US" altLang="en-US" sz="2800" b="1" dirty="0">
                <a:solidFill>
                  <a:srgbClr val="FFFF00"/>
                </a:solidFill>
              </a:rPr>
              <a:t>Second, Jesus compares this coming to the days of the Noah (24:37-39)</a:t>
            </a:r>
          </a:p>
          <a:p>
            <a:pPr eaLnBrk="1" hangingPunct="1">
              <a:spcBef>
                <a:spcPts val="2400"/>
              </a:spcBef>
            </a:pPr>
            <a:r>
              <a:rPr lang="en-US" altLang="en-US" sz="2800" b="1" dirty="0">
                <a:solidFill>
                  <a:srgbClr val="FFFF00"/>
                </a:solidFill>
              </a:rPr>
              <a:t>Third, Jesus teaches his disciples the importance of watchful vigilance and readiness (24:40 – 25:30)</a:t>
            </a:r>
          </a:p>
          <a:p>
            <a:pPr lvl="1" eaLnBrk="1" hangingPunct="1">
              <a:spcBef>
                <a:spcPts val="1200"/>
              </a:spcBef>
            </a:pPr>
            <a:r>
              <a:rPr lang="en-US" altLang="en-US" b="1" dirty="0">
                <a:solidFill>
                  <a:srgbClr val="11F3EC"/>
                </a:solidFill>
              </a:rPr>
              <a:t>Thief breaking in (24:40-44)</a:t>
            </a:r>
          </a:p>
          <a:p>
            <a:pPr lvl="1" eaLnBrk="1" hangingPunct="1">
              <a:spcBef>
                <a:spcPts val="1200"/>
              </a:spcBef>
            </a:pPr>
            <a:r>
              <a:rPr lang="en-US" altLang="en-US" b="1" dirty="0">
                <a:solidFill>
                  <a:srgbClr val="36E81B"/>
                </a:solidFill>
              </a:rPr>
              <a:t>Wise and evil servant (24:45-51)</a:t>
            </a:r>
          </a:p>
        </p:txBody>
      </p:sp>
    </p:spTree>
  </p:cSld>
  <p:clrMapOvr>
    <a:masterClrMapping/>
  </p:clrMapOvr>
  <p:transition spd="med">
    <p:random/>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73E3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EE04-52DE-4E49-A7F6-9BA28B10C9B5}"/>
              </a:ext>
            </a:extLst>
          </p:cNvPr>
          <p:cNvSpPr>
            <a:spLocks noGrp="1"/>
          </p:cNvSpPr>
          <p:nvPr>
            <p:ph type="title"/>
          </p:nvPr>
        </p:nvSpPr>
        <p:spPr>
          <a:xfrm>
            <a:off x="2276762" y="161636"/>
            <a:ext cx="8229600" cy="689120"/>
          </a:xfrm>
        </p:spPr>
        <p:txBody>
          <a:bodyPr rtlCol="0">
            <a:normAutofit fontScale="90000"/>
          </a:bodyPr>
          <a:lstStyle/>
          <a:p>
            <a:pPr eaLnBrk="1" fontAlgn="auto" hangingPunct="1">
              <a:spcAft>
                <a:spcPts val="0"/>
              </a:spcAft>
              <a:defRPr/>
            </a:pPr>
            <a:r>
              <a:rPr lang="en-US" b="1" dirty="0">
                <a:effectLst>
                  <a:outerShdw blurRad="38100" dist="38100" dir="2700000" algn="tl">
                    <a:srgbClr val="000000">
                      <a:alpha val="43137"/>
                    </a:srgbClr>
                  </a:outerShdw>
                </a:effectLst>
                <a:latin typeface="Andalus" pitchFamily="2" charset="-78"/>
                <a:cs typeface="Andalus" pitchFamily="2" charset="-78"/>
              </a:rPr>
              <a:t>The Son of Man Coming</a:t>
            </a:r>
          </a:p>
        </p:txBody>
      </p:sp>
      <p:graphicFrame>
        <p:nvGraphicFramePr>
          <p:cNvPr id="5" name="Table 4">
            <a:extLst>
              <a:ext uri="{FF2B5EF4-FFF2-40B4-BE49-F238E27FC236}">
                <a16:creationId xmlns:a16="http://schemas.microsoft.com/office/drawing/2014/main" id="{FD784784-C73D-4DA5-90E2-0ED768E3AF7B}"/>
              </a:ext>
            </a:extLst>
          </p:cNvPr>
          <p:cNvGraphicFramePr>
            <a:graphicFrameLocks noGrp="1"/>
          </p:cNvGraphicFramePr>
          <p:nvPr/>
        </p:nvGraphicFramePr>
        <p:xfrm>
          <a:off x="1708728" y="1027128"/>
          <a:ext cx="8774544" cy="5669236"/>
        </p:xfrm>
        <a:graphic>
          <a:graphicData uri="http://schemas.openxmlformats.org/drawingml/2006/table">
            <a:tbl>
              <a:tblPr firstRow="1" bandRow="1">
                <a:tableStyleId>{5C22544A-7EE6-4342-B048-85BDC9FD1C3A}</a:tableStyleId>
              </a:tblPr>
              <a:tblGrid>
                <a:gridCol w="2924848">
                  <a:extLst>
                    <a:ext uri="{9D8B030D-6E8A-4147-A177-3AD203B41FA5}">
                      <a16:colId xmlns:a16="http://schemas.microsoft.com/office/drawing/2014/main" val="20000"/>
                    </a:ext>
                  </a:extLst>
                </a:gridCol>
                <a:gridCol w="2924848">
                  <a:extLst>
                    <a:ext uri="{9D8B030D-6E8A-4147-A177-3AD203B41FA5}">
                      <a16:colId xmlns:a16="http://schemas.microsoft.com/office/drawing/2014/main" val="20001"/>
                    </a:ext>
                  </a:extLst>
                </a:gridCol>
                <a:gridCol w="2924848">
                  <a:extLst>
                    <a:ext uri="{9D8B030D-6E8A-4147-A177-3AD203B41FA5}">
                      <a16:colId xmlns:a16="http://schemas.microsoft.com/office/drawing/2014/main" val="20002"/>
                    </a:ext>
                  </a:extLst>
                </a:gridCol>
              </a:tblGrid>
              <a:tr h="548602">
                <a:tc>
                  <a:txBody>
                    <a:bodyPr/>
                    <a:lstStyle/>
                    <a:p>
                      <a:pPr algn="ctr"/>
                      <a:r>
                        <a:rPr lang="en-US" sz="2200" b="1" dirty="0"/>
                        <a:t>Matthew</a:t>
                      </a:r>
                    </a:p>
                  </a:txBody>
                  <a:tcPr marT="45717" marB="45717">
                    <a:solidFill>
                      <a:schemeClr val="accent1"/>
                    </a:solidFill>
                  </a:tcPr>
                </a:tc>
                <a:tc>
                  <a:txBody>
                    <a:bodyPr/>
                    <a:lstStyle/>
                    <a:p>
                      <a:pPr algn="ctr"/>
                      <a:r>
                        <a:rPr lang="en-US" sz="2200" b="1" dirty="0"/>
                        <a:t>Mark</a:t>
                      </a:r>
                    </a:p>
                  </a:txBody>
                  <a:tcPr marT="45717" marB="45717">
                    <a:solidFill>
                      <a:schemeClr val="accent1"/>
                    </a:solidFill>
                  </a:tcPr>
                </a:tc>
                <a:tc>
                  <a:txBody>
                    <a:bodyPr/>
                    <a:lstStyle/>
                    <a:p>
                      <a:pPr algn="ctr"/>
                      <a:r>
                        <a:rPr lang="en-US" sz="2200" b="1" dirty="0"/>
                        <a:t>Luke</a:t>
                      </a:r>
                    </a:p>
                  </a:txBody>
                  <a:tcPr marT="45717" marB="45717"/>
                </a:tc>
                <a:extLst>
                  <a:ext uri="{0D108BD9-81ED-4DB2-BD59-A6C34878D82A}">
                    <a16:rowId xmlns:a16="http://schemas.microsoft.com/office/drawing/2014/main" val="10000"/>
                  </a:ext>
                </a:extLst>
              </a:tr>
              <a:tr h="4053561">
                <a:tc>
                  <a:txBody>
                    <a:bodyPr/>
                    <a:lstStyle/>
                    <a:p>
                      <a:pPr algn="ctr"/>
                      <a:r>
                        <a:rPr lang="en-US" sz="2200" b="1" dirty="0">
                          <a:solidFill>
                            <a:srgbClr val="A50021"/>
                          </a:solidFill>
                        </a:rPr>
                        <a:t>24:45-47</a:t>
                      </a:r>
                      <a:endParaRPr lang="en-CA" sz="2200" b="1" dirty="0">
                        <a:solidFill>
                          <a:srgbClr val="A50021"/>
                        </a:solidFill>
                      </a:endParaRPr>
                    </a:p>
                    <a:p>
                      <a:pPr algn="ctr"/>
                      <a:r>
                        <a:rPr lang="en-US" sz="2200" b="1" dirty="0"/>
                        <a:t>[45] "Who then is a faithful and wise servant, whom his master made ruler over his household, to give them food in due season? [46] Blessed is that servant whom his master, when he comes, will find so doing. [47] Assuredly, I say to you that he will make him ruler over all his goods.</a:t>
                      </a:r>
                    </a:p>
                  </a:txBody>
                  <a:tcPr marT="45717" marB="45717">
                    <a:solidFill>
                      <a:schemeClr val="accent1">
                        <a:lumMod val="20000"/>
                        <a:lumOff val="80000"/>
                      </a:schemeClr>
                    </a:solidFill>
                  </a:tcPr>
                </a:tc>
                <a:tc>
                  <a:txBody>
                    <a:bodyPr/>
                    <a:lstStyle/>
                    <a:p>
                      <a:pPr algn="ctr"/>
                      <a:r>
                        <a:rPr lang="en-US" sz="2200" b="1" dirty="0">
                          <a:solidFill>
                            <a:srgbClr val="A50021"/>
                          </a:solidFill>
                        </a:rPr>
                        <a:t>13:33-34</a:t>
                      </a:r>
                      <a:endParaRPr lang="en-CA" sz="2200" b="1" dirty="0">
                        <a:solidFill>
                          <a:srgbClr val="A50021"/>
                        </a:solidFill>
                      </a:endParaRPr>
                    </a:p>
                    <a:p>
                      <a:pPr algn="ctr"/>
                      <a:r>
                        <a:rPr lang="en-US" sz="2200" b="1" dirty="0"/>
                        <a:t>[33] Take heed, watch and pray; for you do not know when the time is. [34] It is like a man going to a far country, who left his house and gave authority to his servants, and to each his work, and commanded the doorkeeper to watch.</a:t>
                      </a:r>
                    </a:p>
                  </a:txBody>
                  <a:tcPr marT="45717" marB="45717">
                    <a:solidFill>
                      <a:schemeClr val="accent1">
                        <a:lumMod val="20000"/>
                        <a:lumOff val="80000"/>
                      </a:schemeClr>
                    </a:solidFill>
                  </a:tcPr>
                </a:tc>
                <a:tc>
                  <a:txBody>
                    <a:bodyPr/>
                    <a:lstStyle/>
                    <a:p>
                      <a:pPr algn="ctr"/>
                      <a:endParaRPr lang="en-US" sz="2200" b="1" dirty="0"/>
                    </a:p>
                  </a:txBody>
                  <a:tcPr marT="45717" marB="45717">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med">
    <p:random/>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73E3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6F4C-ACF2-4D7F-AD34-3B84D5F0BFE8}"/>
              </a:ext>
            </a:extLst>
          </p:cNvPr>
          <p:cNvSpPr>
            <a:spLocks noGrp="1"/>
          </p:cNvSpPr>
          <p:nvPr>
            <p:ph type="title"/>
          </p:nvPr>
        </p:nvSpPr>
        <p:spPr>
          <a:xfrm>
            <a:off x="1981200" y="130176"/>
            <a:ext cx="8229600" cy="593293"/>
          </a:xfrm>
        </p:spPr>
        <p:txBody>
          <a:bodyPr rtlCol="0">
            <a:normAutofit fontScale="90000"/>
          </a:bodyPr>
          <a:lstStyle/>
          <a:p>
            <a:pPr eaLnBrk="1" fontAlgn="auto" hangingPunct="1">
              <a:spcAft>
                <a:spcPts val="0"/>
              </a:spcAft>
              <a:defRPr/>
            </a:pPr>
            <a:r>
              <a:rPr lang="en-US" b="1" dirty="0">
                <a:effectLst>
                  <a:outerShdw blurRad="38100" dist="38100" dir="2700000" algn="tl">
                    <a:srgbClr val="000000">
                      <a:alpha val="43137"/>
                    </a:srgbClr>
                  </a:outerShdw>
                </a:effectLst>
                <a:latin typeface="Andalus" pitchFamily="2" charset="-78"/>
                <a:cs typeface="Andalus" pitchFamily="2" charset="-78"/>
              </a:rPr>
              <a:t>The Son of Man Coming</a:t>
            </a:r>
          </a:p>
        </p:txBody>
      </p:sp>
      <p:graphicFrame>
        <p:nvGraphicFramePr>
          <p:cNvPr id="5" name="Table 4">
            <a:extLst>
              <a:ext uri="{FF2B5EF4-FFF2-40B4-BE49-F238E27FC236}">
                <a16:creationId xmlns:a16="http://schemas.microsoft.com/office/drawing/2014/main" id="{7FC0049B-95A6-4507-BF24-14A6374E1E6D}"/>
              </a:ext>
            </a:extLst>
          </p:cNvPr>
          <p:cNvGraphicFramePr>
            <a:graphicFrameLocks noGrp="1"/>
          </p:cNvGraphicFramePr>
          <p:nvPr/>
        </p:nvGraphicFramePr>
        <p:xfrm>
          <a:off x="1674092" y="875699"/>
          <a:ext cx="8843817" cy="5852126"/>
        </p:xfrm>
        <a:graphic>
          <a:graphicData uri="http://schemas.openxmlformats.org/drawingml/2006/table">
            <a:tbl>
              <a:tblPr firstRow="1" bandRow="1">
                <a:tableStyleId>{5C22544A-7EE6-4342-B048-85BDC9FD1C3A}</a:tableStyleId>
              </a:tblPr>
              <a:tblGrid>
                <a:gridCol w="2947939">
                  <a:extLst>
                    <a:ext uri="{9D8B030D-6E8A-4147-A177-3AD203B41FA5}">
                      <a16:colId xmlns:a16="http://schemas.microsoft.com/office/drawing/2014/main" val="20000"/>
                    </a:ext>
                  </a:extLst>
                </a:gridCol>
                <a:gridCol w="2947939">
                  <a:extLst>
                    <a:ext uri="{9D8B030D-6E8A-4147-A177-3AD203B41FA5}">
                      <a16:colId xmlns:a16="http://schemas.microsoft.com/office/drawing/2014/main" val="20001"/>
                    </a:ext>
                  </a:extLst>
                </a:gridCol>
                <a:gridCol w="2947939">
                  <a:extLst>
                    <a:ext uri="{9D8B030D-6E8A-4147-A177-3AD203B41FA5}">
                      <a16:colId xmlns:a16="http://schemas.microsoft.com/office/drawing/2014/main" val="20002"/>
                    </a:ext>
                  </a:extLst>
                </a:gridCol>
              </a:tblGrid>
              <a:tr h="548610">
                <a:tc>
                  <a:txBody>
                    <a:bodyPr/>
                    <a:lstStyle/>
                    <a:p>
                      <a:pPr algn="ctr"/>
                      <a:r>
                        <a:rPr lang="en-US" sz="1900" b="1" u="none" dirty="0"/>
                        <a:t>Matthew</a:t>
                      </a:r>
                    </a:p>
                  </a:txBody>
                  <a:tcPr marT="45718" marB="45718">
                    <a:solidFill>
                      <a:schemeClr val="accent1"/>
                    </a:solidFill>
                  </a:tcPr>
                </a:tc>
                <a:tc>
                  <a:txBody>
                    <a:bodyPr/>
                    <a:lstStyle/>
                    <a:p>
                      <a:pPr algn="ctr"/>
                      <a:r>
                        <a:rPr lang="en-US" sz="1900" b="1" u="none" dirty="0"/>
                        <a:t>Mark</a:t>
                      </a:r>
                    </a:p>
                  </a:txBody>
                  <a:tcPr marT="45718" marB="45718">
                    <a:solidFill>
                      <a:schemeClr val="accent1"/>
                    </a:solidFill>
                  </a:tcPr>
                </a:tc>
                <a:tc>
                  <a:txBody>
                    <a:bodyPr/>
                    <a:lstStyle/>
                    <a:p>
                      <a:pPr algn="ctr"/>
                      <a:r>
                        <a:rPr lang="en-US" sz="1900" b="1" u="none" dirty="0"/>
                        <a:t>Luke</a:t>
                      </a:r>
                    </a:p>
                  </a:txBody>
                  <a:tcPr marT="45718" marB="45718"/>
                </a:tc>
                <a:extLst>
                  <a:ext uri="{0D108BD9-81ED-4DB2-BD59-A6C34878D82A}">
                    <a16:rowId xmlns:a16="http://schemas.microsoft.com/office/drawing/2014/main" val="10000"/>
                  </a:ext>
                </a:extLst>
              </a:tr>
              <a:tr h="5272752">
                <a:tc>
                  <a:txBody>
                    <a:bodyPr/>
                    <a:lstStyle/>
                    <a:p>
                      <a:pPr algn="ctr"/>
                      <a:r>
                        <a:rPr lang="en-US" sz="1900" b="1" u="none" dirty="0">
                          <a:solidFill>
                            <a:srgbClr val="A50021"/>
                          </a:solidFill>
                        </a:rPr>
                        <a:t>24:48-51</a:t>
                      </a:r>
                      <a:endParaRPr lang="en-CA" sz="1900" b="1" u="none" dirty="0">
                        <a:solidFill>
                          <a:srgbClr val="A50021"/>
                        </a:solidFill>
                      </a:endParaRPr>
                    </a:p>
                    <a:p>
                      <a:pPr algn="ctr"/>
                      <a:r>
                        <a:rPr lang="en-US" sz="1900" b="1" u="none" dirty="0"/>
                        <a:t>[48] But if that evil servant says in his heart, 'My master is delaying his coming,' [49] and begins to beat his fellow servants, and to eat and drink with the drunkards, [50] the master of that servant will come on a day when he is not looking for him and at an hour that he is not aware of, [51] and will cut him in two and appoint him his portion with the hypocrites. There shall be weeping and gnashing of teeth.</a:t>
                      </a:r>
                    </a:p>
                  </a:txBody>
                  <a:tcPr marT="45718" marB="45718">
                    <a:solidFill>
                      <a:schemeClr val="accent1">
                        <a:lumMod val="20000"/>
                        <a:lumOff val="80000"/>
                      </a:schemeClr>
                    </a:solidFill>
                  </a:tcPr>
                </a:tc>
                <a:tc>
                  <a:txBody>
                    <a:bodyPr/>
                    <a:lstStyle/>
                    <a:p>
                      <a:pPr algn="ctr"/>
                      <a:r>
                        <a:rPr lang="en-US" sz="1900" b="1" u="none" dirty="0">
                          <a:solidFill>
                            <a:srgbClr val="A50021"/>
                          </a:solidFill>
                        </a:rPr>
                        <a:t>13:35-37</a:t>
                      </a:r>
                      <a:endParaRPr lang="en-CA" sz="1900" b="1" u="none" dirty="0">
                        <a:solidFill>
                          <a:srgbClr val="A50021"/>
                        </a:solidFill>
                      </a:endParaRPr>
                    </a:p>
                    <a:p>
                      <a:pPr algn="ctr"/>
                      <a:r>
                        <a:rPr lang="en-US" sz="1900" b="1" u="none" dirty="0"/>
                        <a:t>[35] </a:t>
                      </a:r>
                      <a:r>
                        <a:rPr lang="en-US" sz="1900" b="1" u="sng" dirty="0"/>
                        <a:t>Watch</a:t>
                      </a:r>
                      <a:r>
                        <a:rPr lang="en-US" sz="1900" b="1" u="none" dirty="0"/>
                        <a:t> therefore, for you do not know when the master of the house is coming-in the evening, at midnight, at the crowing of the rooster, or in the morning- [36] lest, coming suddenly, he find you sleeping. [37] And what I say to you, I say to all: </a:t>
                      </a:r>
                      <a:r>
                        <a:rPr lang="en-US" sz="1900" b="1" u="sng" dirty="0"/>
                        <a:t>Watch</a:t>
                      </a:r>
                      <a:r>
                        <a:rPr lang="en-US" sz="1900" b="1" u="none" dirty="0"/>
                        <a:t>!"</a:t>
                      </a:r>
                    </a:p>
                  </a:txBody>
                  <a:tcPr marT="45718" marB="45718">
                    <a:solidFill>
                      <a:schemeClr val="accent1">
                        <a:lumMod val="20000"/>
                        <a:lumOff val="80000"/>
                      </a:schemeClr>
                    </a:solidFill>
                  </a:tcPr>
                </a:tc>
                <a:tc>
                  <a:txBody>
                    <a:bodyPr/>
                    <a:lstStyle/>
                    <a:p>
                      <a:pPr algn="ctr"/>
                      <a:endParaRPr lang="en-US" sz="1900" b="1" u="none" dirty="0"/>
                    </a:p>
                  </a:txBody>
                  <a:tcPr marT="45718" marB="45718">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med">
    <p:rand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6" name="TextBox 5">
            <a:extLst>
              <a:ext uri="{FF2B5EF4-FFF2-40B4-BE49-F238E27FC236}">
                <a16:creationId xmlns:a16="http://schemas.microsoft.com/office/drawing/2014/main" id="{BCA6E2CF-9C01-4916-AB96-D87DA5E0A4CE}"/>
              </a:ext>
            </a:extLst>
          </p:cNvPr>
          <p:cNvSpPr txBox="1"/>
          <p:nvPr/>
        </p:nvSpPr>
        <p:spPr>
          <a:xfrm>
            <a:off x="1588167" y="1742172"/>
            <a:ext cx="9086249" cy="373397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The desolation and annihilation of ‘the buildings of the temple’ were to be seen by signs. ‘When ye shall see these things, know it is near, even at the doors… But of that day and hour </a:t>
            </a:r>
            <a:r>
              <a:rPr kumimoji="0" lang="en-US" sz="2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knoweth</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no man, no,  not the angels of heaven, but My Father Only’ (Matthew 24: 33, 36).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At least three times, Jesus specifically indicated that He was giving tangible evidence of the destruction of Jerusalem (Matthew 24: 8, 25, 33) but the second coming and the judgment were to be sudden, unknown, as when a thief strikes (Matthew 24: 42, 44, 50; 25: 13; 1</a:t>
            </a:r>
            <a:r>
              <a:rPr kumimoji="0" lang="en-US"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st</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Thessalonians 5: 2 – 4; 2</a:t>
            </a:r>
            <a:r>
              <a:rPr kumimoji="0" lang="en-US"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nd</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Peter 3; 10).</a:t>
            </a:r>
          </a:p>
        </p:txBody>
      </p:sp>
    </p:spTree>
    <p:extLst>
      <p:ext uri="{BB962C8B-B14F-4D97-AF65-F5344CB8AC3E}">
        <p14:creationId xmlns:p14="http://schemas.microsoft.com/office/powerpoint/2010/main" val="40816975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5" name="TextBox 4">
            <a:extLst>
              <a:ext uri="{FF2B5EF4-FFF2-40B4-BE49-F238E27FC236}">
                <a16:creationId xmlns:a16="http://schemas.microsoft.com/office/drawing/2014/main" id="{EC01535B-C099-4124-9C93-131B94ADF095}"/>
              </a:ext>
            </a:extLst>
          </p:cNvPr>
          <p:cNvSpPr txBox="1"/>
          <p:nvPr/>
        </p:nvSpPr>
        <p:spPr>
          <a:xfrm>
            <a:off x="1078029" y="1732547"/>
            <a:ext cx="10116151" cy="4026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Signs Versus Suddenness</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Brother Larry Ray </a:t>
            </a:r>
            <a:r>
              <a:rPr kumimoji="0" lang="en-US"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Hafley</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writes – “Jesus told of the signs preceding the destruction of Jerusalem; namely, ‘false Christs and false prophets,’ and wars and rumors of wars, famines and earthquakes – ‘all these are the beginnings of sorrows’ (Matthew 24: 6 – 8). Further He told them of ‘the abomination of desolation’ (Roman Eagle Standard), the Roman army (Matthew 24: 15; Luke 21: 20). ‘Then know that the desolation thereof is nigh’ (Luke 21: 20). They could ‘know’ the destruction of Jerusalem was ‘nigh,’ but the Coming of the Son of Man and the consequent Judgment were to be without warning (Matthew 24: 42, 43, 50; 25: 13). Compare ‘then know’ with ‘know not’ (Luke 21: 20; Matthew 24: 39). ‘So shall also the Coming of the Son of Man be.’ </a:t>
            </a:r>
          </a:p>
        </p:txBody>
      </p:sp>
    </p:spTree>
    <p:extLst>
      <p:ext uri="{BB962C8B-B14F-4D97-AF65-F5344CB8AC3E}">
        <p14:creationId xmlns:p14="http://schemas.microsoft.com/office/powerpoint/2010/main" val="1482375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1981200" y="1295400"/>
            <a:ext cx="7620000" cy="5334000"/>
          </a:xfrm>
        </p:spPr>
        <p:txBody>
          <a:bodyPr>
            <a:normAutofit/>
          </a:bodyPr>
          <a:lstStyle/>
          <a:p>
            <a:pPr marL="114300" indent="0">
              <a:buNone/>
            </a:pPr>
            <a:r>
              <a:rPr lang="en-US" sz="3000" dirty="0"/>
              <a:t>3 Questions and 3 Separate Answers:</a:t>
            </a:r>
          </a:p>
        </p:txBody>
      </p:sp>
      <p:sp>
        <p:nvSpPr>
          <p:cNvPr id="4" name="TextBox 3"/>
          <p:cNvSpPr txBox="1"/>
          <p:nvPr/>
        </p:nvSpPr>
        <p:spPr>
          <a:xfrm>
            <a:off x="2057400" y="2189202"/>
            <a:ext cx="7543800" cy="553998"/>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1)  When will </a:t>
            </a:r>
            <a:r>
              <a:rPr kumimoji="0" lang="en-US" sz="3000" b="1" i="0" u="none" strike="noStrike" kern="1200" cap="none" spc="0" normalizeH="0" baseline="0" noProof="0" dirty="0">
                <a:ln>
                  <a:noFill/>
                </a:ln>
                <a:solidFill>
                  <a:srgbClr val="2F2B20"/>
                </a:solidFill>
                <a:effectLst/>
                <a:uLnTx/>
                <a:uFillTx/>
                <a:latin typeface="Calibri"/>
                <a:ea typeface="+mn-ea"/>
                <a:cs typeface="+mn-cs"/>
              </a:rPr>
              <a:t>these things </a:t>
            </a:r>
            <a:r>
              <a:rPr kumimoji="0" lang="en-US" sz="3000" b="0" i="0" u="none" strike="noStrike" kern="1200" cap="none" spc="0" normalizeH="0" baseline="0" noProof="0" dirty="0">
                <a:ln>
                  <a:noFill/>
                </a:ln>
                <a:solidFill>
                  <a:srgbClr val="2F2B20"/>
                </a:solidFill>
                <a:effectLst/>
                <a:uLnTx/>
                <a:uFillTx/>
                <a:latin typeface="Calibri"/>
                <a:ea typeface="+mn-ea"/>
                <a:cs typeface="+mn-cs"/>
              </a:rPr>
              <a:t>be?</a:t>
            </a:r>
          </a:p>
        </p:txBody>
      </p:sp>
      <p:sp>
        <p:nvSpPr>
          <p:cNvPr id="5" name="TextBox 4"/>
          <p:cNvSpPr txBox="1"/>
          <p:nvPr/>
        </p:nvSpPr>
        <p:spPr>
          <a:xfrm>
            <a:off x="2057400" y="3637002"/>
            <a:ext cx="7543800" cy="553998"/>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2)  What will be the sign of </a:t>
            </a:r>
            <a:r>
              <a:rPr kumimoji="0" lang="en-US" sz="3000" b="1" i="0" u="none" strike="noStrike" kern="1200" cap="none" spc="0" normalizeH="0" baseline="0" noProof="0" dirty="0">
                <a:ln>
                  <a:noFill/>
                </a:ln>
                <a:solidFill>
                  <a:srgbClr val="2F2B20"/>
                </a:solidFill>
                <a:effectLst/>
                <a:uLnTx/>
                <a:uFillTx/>
                <a:latin typeface="Calibri"/>
                <a:ea typeface="+mn-ea"/>
                <a:cs typeface="+mn-cs"/>
              </a:rPr>
              <a:t>Your</a:t>
            </a:r>
            <a:r>
              <a:rPr kumimoji="0" lang="en-US" sz="3000" b="0" i="0" u="none" strike="noStrike" kern="1200" cap="none" spc="0" normalizeH="0" baseline="0" noProof="0" dirty="0">
                <a:ln>
                  <a:noFill/>
                </a:ln>
                <a:solidFill>
                  <a:srgbClr val="2F2B20"/>
                </a:solidFill>
                <a:effectLst/>
                <a:uLnTx/>
                <a:uFillTx/>
                <a:latin typeface="Calibri"/>
                <a:ea typeface="+mn-ea"/>
                <a:cs typeface="+mn-cs"/>
              </a:rPr>
              <a:t> coming?</a:t>
            </a:r>
          </a:p>
        </p:txBody>
      </p:sp>
      <p:sp>
        <p:nvSpPr>
          <p:cNvPr id="6" name="TextBox 5"/>
          <p:cNvSpPr txBox="1"/>
          <p:nvPr/>
        </p:nvSpPr>
        <p:spPr>
          <a:xfrm>
            <a:off x="2057400" y="5008602"/>
            <a:ext cx="7543800" cy="553998"/>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3)  What will be the sign of the </a:t>
            </a:r>
            <a:r>
              <a:rPr kumimoji="0" lang="en-US" sz="3000" b="1" i="0" u="none" strike="noStrike" kern="1200" cap="none" spc="0" normalizeH="0" baseline="0" noProof="0" dirty="0">
                <a:ln>
                  <a:noFill/>
                </a:ln>
                <a:solidFill>
                  <a:srgbClr val="2F2B20"/>
                </a:solidFill>
                <a:effectLst/>
                <a:uLnTx/>
                <a:uFillTx/>
                <a:latin typeface="Calibri"/>
                <a:ea typeface="+mn-ea"/>
                <a:cs typeface="+mn-cs"/>
              </a:rPr>
              <a:t>end of the age</a:t>
            </a:r>
            <a:r>
              <a:rPr kumimoji="0" lang="en-US" sz="3000" b="0" i="0" u="none" strike="noStrike" kern="1200" cap="none" spc="0" normalizeH="0" baseline="0" noProof="0" dirty="0">
                <a:ln>
                  <a:noFill/>
                </a:ln>
                <a:solidFill>
                  <a:srgbClr val="2F2B20"/>
                </a:solidFill>
                <a:effectLst/>
                <a:uLnTx/>
                <a:uFillTx/>
                <a:latin typeface="Calibri"/>
                <a:ea typeface="+mn-ea"/>
                <a:cs typeface="+mn-cs"/>
              </a:rPr>
              <a:t>?</a:t>
            </a:r>
          </a:p>
        </p:txBody>
      </p:sp>
      <p:sp>
        <p:nvSpPr>
          <p:cNvPr id="7" name="TextBox 6"/>
          <p:cNvSpPr txBox="1"/>
          <p:nvPr/>
        </p:nvSpPr>
        <p:spPr>
          <a:xfrm>
            <a:off x="3429000" y="2895600"/>
            <a:ext cx="6172200" cy="55399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Near – within a generation (AD 30-70)</a:t>
            </a:r>
          </a:p>
        </p:txBody>
      </p:sp>
      <p:sp>
        <p:nvSpPr>
          <p:cNvPr id="8" name="TextBox 7"/>
          <p:cNvSpPr txBox="1"/>
          <p:nvPr/>
        </p:nvSpPr>
        <p:spPr>
          <a:xfrm>
            <a:off x="3429000" y="4322802"/>
            <a:ext cx="6172200" cy="55399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None!</a:t>
            </a:r>
          </a:p>
        </p:txBody>
      </p:sp>
      <p:sp>
        <p:nvSpPr>
          <p:cNvPr id="9" name="TextBox 8"/>
          <p:cNvSpPr txBox="1"/>
          <p:nvPr/>
        </p:nvSpPr>
        <p:spPr>
          <a:xfrm>
            <a:off x="3429000" y="5770602"/>
            <a:ext cx="6172200" cy="55399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Several (vv.4-31)</a:t>
            </a:r>
          </a:p>
        </p:txBody>
      </p:sp>
    </p:spTree>
    <p:extLst>
      <p:ext uri="{BB962C8B-B14F-4D97-AF65-F5344CB8AC3E}">
        <p14:creationId xmlns:p14="http://schemas.microsoft.com/office/powerpoint/2010/main" val="17609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987DD4-0A72-4A23-B11F-6CE39A0EBF01}"/>
              </a:ext>
            </a:extLst>
          </p:cNvPr>
          <p:cNvSpPr txBox="1"/>
          <p:nvPr/>
        </p:nvSpPr>
        <p:spPr>
          <a:xfrm>
            <a:off x="897622" y="545284"/>
            <a:ext cx="10427515" cy="60407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We’ve reached the end of the Olivet Discourse and can succinctly summarize our position about which sections relate to the events of the year 70 and which relate to the second coming. We have argued that Mark 13:5–23 (and parallels in Matthew and Luke) relate to the destruction of the temple, 13:24–27 refers to the future second coming of Jesus as traditionally understood, 13:28–31 provides a parable about the destruction of the temple and concludes that topic, and 13:32–37 provides a parable about the second coming and concludes that topic. This understanding of the Olivet Discourse seems to be the best interpretation of all the available evidence.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In the Olivet Discourse, Jesus thus focuses on two future events. One of these events, the destruction of the temple, was in Jesus’ near future (his current generation) and is in our past. The other event, Jesus’ return, has not yet taken place and is still future. Every generation of Christians must remain vigilant and be active in the Father’s work because that day will come unexpectedly, and when it comes, there will be no time to prepare.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Several conclusions arise from the reading of the Olivet Discourse argued for above. First, readers who view the Olivet Discourse as referring exclusively to events associated with a seven-year period of tribulation between the rapture and Jesus’ second coming may want to reconsider their view of Jesus’ reference to “this generation” and the way in which the Olivet Discourse is a specific answer to a question from the disciples about when the temple would be destroyed. Jesus didn’t ignore their question or give them an entirely unrelated answer. Nothing in the Olivet Discourse indicates that Jesus taught a future rapture of believers that would be followed by a seven-year period of tribulation centered on the Jewish people and Jerusalem. Jesus’ comments about the tribulation and destruction of Jerusalem and the temple relate to the terrible judgment of the year 70.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Second, conversely, readers who seek to interpret all of the Olivet Discourse as referring to the destruction of the temple in the year 70 unduly minimize the importance of Matthew’s expanded question at the beginning of the discourse and the way in which Jesus’ words in the discourse about cosmic upheaval and the coming of the Son of Man were understood by the earliest Christians (or at least by Paul and Matthew).</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We have argued that Jesus answered both questions at the beginning of Matthew’s Gospel concerning when the temple would be destroyed and when Jesus would come and the current age would come to an end. Luke guides us in knowing when Jesus transitioned from speaking about the destruction of the temple to his future coming. An indefinite period, called “the times of the Gentiles,” separates the two events (Luke 21:24). This is the period in which we continue to live as we wait for Jesus’ return.</a:t>
            </a:r>
            <a:endParaRPr kumimoji="0" lang="en-US" sz="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85–86).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4218348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C459-504C-4ADB-9292-049050784BA9}"/>
              </a:ext>
            </a:extLst>
          </p:cNvPr>
          <p:cNvSpPr>
            <a:spLocks noGrp="1"/>
          </p:cNvSpPr>
          <p:nvPr>
            <p:ph type="title"/>
          </p:nvPr>
        </p:nvSpPr>
        <p:spPr>
          <a:xfrm>
            <a:off x="1981200" y="106218"/>
            <a:ext cx="8229600" cy="617538"/>
          </a:xfrm>
        </p:spPr>
        <p:txBody>
          <a:bodyPr rtlCol="0">
            <a:normAutofit fontScale="90000"/>
          </a:bodyPr>
          <a:lstStyle/>
          <a:p>
            <a:pPr eaLnBrk="1" fontAlgn="auto" hangingPunct="1">
              <a:spcAft>
                <a:spcPts val="0"/>
              </a:spcAft>
              <a:defRPr/>
            </a:pPr>
            <a:r>
              <a:rPr lang="en-US" b="1" dirty="0">
                <a:solidFill>
                  <a:schemeClr val="bg1"/>
                </a:solidFill>
                <a:effectLst>
                  <a:outerShdw blurRad="38100" dist="38100" dir="2700000" algn="tl">
                    <a:srgbClr val="000000">
                      <a:alpha val="43137"/>
                    </a:srgbClr>
                  </a:outerShdw>
                </a:effectLst>
                <a:latin typeface="Andalus" pitchFamily="2" charset="-78"/>
                <a:cs typeface="Andalus" pitchFamily="2" charset="-78"/>
              </a:rPr>
              <a:t>The Son of Man Coming</a:t>
            </a:r>
          </a:p>
        </p:txBody>
      </p:sp>
      <p:sp>
        <p:nvSpPr>
          <p:cNvPr id="13315" name="Content Placeholder 2">
            <a:extLst>
              <a:ext uri="{FF2B5EF4-FFF2-40B4-BE49-F238E27FC236}">
                <a16:creationId xmlns:a16="http://schemas.microsoft.com/office/drawing/2014/main" id="{EA5CD460-587A-480C-87A1-AF5DD4E42802}"/>
              </a:ext>
            </a:extLst>
          </p:cNvPr>
          <p:cNvSpPr>
            <a:spLocks noGrp="1"/>
          </p:cNvSpPr>
          <p:nvPr>
            <p:ph idx="1"/>
          </p:nvPr>
        </p:nvSpPr>
        <p:spPr>
          <a:xfrm>
            <a:off x="1750291" y="1011381"/>
            <a:ext cx="8709891" cy="5105400"/>
          </a:xfrm>
        </p:spPr>
        <p:txBody>
          <a:bodyPr/>
          <a:lstStyle/>
          <a:p>
            <a:pPr eaLnBrk="1" hangingPunct="1">
              <a:spcBef>
                <a:spcPts val="2400"/>
              </a:spcBef>
            </a:pPr>
            <a:r>
              <a:rPr lang="en-US" altLang="en-US" sz="2800" b="1" dirty="0">
                <a:solidFill>
                  <a:srgbClr val="FFFF00"/>
                </a:solidFill>
              </a:rPr>
              <a:t>First, Jesus speaks of “that day and hour” (24:36)</a:t>
            </a:r>
          </a:p>
          <a:p>
            <a:pPr eaLnBrk="1" hangingPunct="1">
              <a:spcBef>
                <a:spcPts val="2400"/>
              </a:spcBef>
            </a:pPr>
            <a:r>
              <a:rPr lang="en-US" altLang="en-US" sz="2800" b="1" dirty="0">
                <a:solidFill>
                  <a:srgbClr val="FFFF00"/>
                </a:solidFill>
              </a:rPr>
              <a:t>Second, Jesus compares this coming to the days of the Noah (24:37-39)</a:t>
            </a:r>
          </a:p>
          <a:p>
            <a:pPr eaLnBrk="1" hangingPunct="1">
              <a:spcBef>
                <a:spcPts val="2400"/>
              </a:spcBef>
            </a:pPr>
            <a:r>
              <a:rPr lang="en-US" altLang="en-US" sz="2800" b="1" dirty="0">
                <a:solidFill>
                  <a:srgbClr val="FFFF00"/>
                </a:solidFill>
              </a:rPr>
              <a:t>Third, Jesus teaches his disciples the importance of watchful vigilance and readiness (24:40 – 25:30)</a:t>
            </a:r>
          </a:p>
          <a:p>
            <a:pPr lvl="1" eaLnBrk="1" hangingPunct="1">
              <a:spcBef>
                <a:spcPts val="1200"/>
              </a:spcBef>
            </a:pPr>
            <a:r>
              <a:rPr lang="en-US" altLang="en-US" b="1" dirty="0">
                <a:solidFill>
                  <a:srgbClr val="11F3EC"/>
                </a:solidFill>
              </a:rPr>
              <a:t>Thief breaking in (24:40-44)</a:t>
            </a:r>
          </a:p>
          <a:p>
            <a:pPr lvl="1" eaLnBrk="1" hangingPunct="1">
              <a:spcBef>
                <a:spcPts val="1200"/>
              </a:spcBef>
            </a:pPr>
            <a:r>
              <a:rPr lang="en-US" altLang="en-US" b="1" dirty="0">
                <a:solidFill>
                  <a:srgbClr val="36E81B"/>
                </a:solidFill>
              </a:rPr>
              <a:t>Wise and evil servant (24:45-51)</a:t>
            </a:r>
          </a:p>
          <a:p>
            <a:pPr lvl="1" eaLnBrk="1" hangingPunct="1">
              <a:spcBef>
                <a:spcPts val="1200"/>
              </a:spcBef>
            </a:pPr>
            <a:r>
              <a:rPr lang="en-US" altLang="en-US" b="1" dirty="0">
                <a:solidFill>
                  <a:schemeClr val="bg1"/>
                </a:solidFill>
              </a:rPr>
              <a:t>Ten virgins (25:1-13)</a:t>
            </a:r>
          </a:p>
          <a:p>
            <a:pPr lvl="1" eaLnBrk="1" hangingPunct="1">
              <a:spcBef>
                <a:spcPts val="1200"/>
              </a:spcBef>
            </a:pPr>
            <a:r>
              <a:rPr lang="en-US" altLang="en-US" b="1" dirty="0">
                <a:solidFill>
                  <a:srgbClr val="FFFF00"/>
                </a:solidFill>
              </a:rPr>
              <a:t>The talents (25:14-30)</a:t>
            </a:r>
          </a:p>
        </p:txBody>
      </p:sp>
    </p:spTree>
    <p:extLst>
      <p:ext uri="{BB962C8B-B14F-4D97-AF65-F5344CB8AC3E}">
        <p14:creationId xmlns:p14="http://schemas.microsoft.com/office/powerpoint/2010/main" val="2733959763"/>
      </p:ext>
    </p:extLst>
  </p:cSld>
  <p:clrMapOvr>
    <a:masterClrMapping/>
  </p:clrMapOvr>
  <p:transition spd="med">
    <p:rand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6" name="TextBox 5">
            <a:extLst>
              <a:ext uri="{FF2B5EF4-FFF2-40B4-BE49-F238E27FC236}">
                <a16:creationId xmlns:a16="http://schemas.microsoft.com/office/drawing/2014/main" id="{C0312E67-23D4-42B4-B9F6-5B38167A0463}"/>
              </a:ext>
            </a:extLst>
          </p:cNvPr>
          <p:cNvSpPr txBox="1"/>
          <p:nvPr/>
        </p:nvSpPr>
        <p:spPr>
          <a:xfrm>
            <a:off x="1395663" y="1694046"/>
            <a:ext cx="9500135" cy="375756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Finally, Matthew 25 supplements Matthew 24: 35 – 51. The judgment of Matthew 25 involves and includes ‘all nations’ (Matthew 25: 32). It is the final judgment (Matthew 25: 34, 41, 46). The ten virgins parable says, ‘be prepared,’ ‘watch.’ The parable of the talents stresses the necessity of diligence and faithfulness (Matthew 25: 21, 23, 26 linking @Matthew 24: 42–51).</a:t>
            </a:r>
          </a:p>
        </p:txBody>
      </p:sp>
    </p:spTree>
    <p:extLst>
      <p:ext uri="{BB962C8B-B14F-4D97-AF65-F5344CB8AC3E}">
        <p14:creationId xmlns:p14="http://schemas.microsoft.com/office/powerpoint/2010/main" val="40522358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The Olivet Discourse</a:t>
            </a:r>
          </a:p>
        </p:txBody>
      </p:sp>
      <p:sp>
        <p:nvSpPr>
          <p:cNvPr id="4" name="TextBox 3">
            <a:extLst>
              <a:ext uri="{FF2B5EF4-FFF2-40B4-BE49-F238E27FC236}">
                <a16:creationId xmlns:a16="http://schemas.microsoft.com/office/drawing/2014/main" id="{78FBDA02-4685-4BF8-9CBB-7687854AA60D}"/>
              </a:ext>
            </a:extLst>
          </p:cNvPr>
          <p:cNvSpPr txBox="1"/>
          <p:nvPr/>
        </p:nvSpPr>
        <p:spPr>
          <a:xfrm>
            <a:off x="943275" y="1453415"/>
            <a:ext cx="10587789" cy="488703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Millennialism Impacts Christian Watchfulness.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The </a:t>
            </a:r>
            <a:r>
              <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Olivet Discourse</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is easiest understood by observing that the Apostles were asking the typical ethno-centric question of the end of the world as they knew it (TEOTWAWKI) but truth be told - they were asking two </a:t>
            </a:r>
            <a:r>
              <a:rPr kumimoji="0" 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basic</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questions – one of the destruction of the temple along with the city of Jerusalem - and the other as regards the end of the world. The fact that Christ gave</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His</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answer in two-part – the pivotal passage at Matthew 24: 34 – is of greatest illumination to our subject today.</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If we consider that Matthew 24: 3 – 34 parallels the events described in Revelation 20: 1, 2 to the End of that Age and Matthew 24: 35 – Matthew 25: 13 parallel events afterwards and until the End of Satan’s Story or End of the World  - we can then observe the following contrasts: </a:t>
            </a:r>
            <a:r>
              <a:rPr kumimoji="0" lang="en-US" sz="2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Events Local Versus Events Global; “This Generation” Versus “The Days of Your Fathers”; “That Day” Versus “Those Days”; and </a:t>
            </a:r>
            <a:r>
              <a:rPr kumimoji="0" lang="en-US" sz="24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Signs Versus Suddenness</a:t>
            </a:r>
            <a:r>
              <a:rPr kumimoji="0" lang="en-US" sz="2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815793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1CDE7AC-55C7-4CF9-8D11-33E33C2B0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3" y="417250"/>
            <a:ext cx="11372295" cy="6036816"/>
          </a:xfrm>
          <a:prstGeom prst="rect">
            <a:avLst/>
          </a:prstGeom>
          <a:noFill/>
          <a:extLst>
            <a:ext uri="{909E8E84-426E-40DD-AFC4-6F175D3DCCD1}">
              <a14:hiddenFill xmlns:a14="http://schemas.microsoft.com/office/drawing/2010/main">
                <a:solidFill>
                  <a:srgbClr val="FFFFFF"/>
                </a:solidFill>
              </a14:hiddenFill>
            </a:ext>
          </a:extLst>
        </p:spPr>
      </p:pic>
      <p:sp>
        <p:nvSpPr>
          <p:cNvPr id="2" name="WordArt 3" descr="Narrow vertical">
            <a:extLst>
              <a:ext uri="{FF2B5EF4-FFF2-40B4-BE49-F238E27FC236}">
                <a16:creationId xmlns:a16="http://schemas.microsoft.com/office/drawing/2014/main" id="{3732F910-666E-3BB5-CC4B-4173FF722E0F}"/>
              </a:ext>
            </a:extLst>
          </p:cNvPr>
          <p:cNvSpPr>
            <a:spLocks noChangeArrowheads="1" noChangeShapeType="1" noTextEdit="1"/>
          </p:cNvSpPr>
          <p:nvPr/>
        </p:nvSpPr>
        <p:spPr bwMode="auto">
          <a:xfrm>
            <a:off x="514906" y="360654"/>
            <a:ext cx="11372296" cy="5933613"/>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The Sin Cycle Is Over </a:t>
            </a:r>
            <a:endPar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No More Forgiveness!</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endParaRPr>
          </a:p>
        </p:txBody>
      </p:sp>
    </p:spTree>
    <p:extLst>
      <p:ext uri="{BB962C8B-B14F-4D97-AF65-F5344CB8AC3E}">
        <p14:creationId xmlns:p14="http://schemas.microsoft.com/office/powerpoint/2010/main" val="31175640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255C1FD-235D-8948-9149-692F8F1CF452}"/>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13315" name="Rectangle 3">
            <a:extLst>
              <a:ext uri="{FF2B5EF4-FFF2-40B4-BE49-F238E27FC236}">
                <a16:creationId xmlns:a16="http://schemas.microsoft.com/office/drawing/2014/main" id="{2F441B29-A245-BC76-0792-3CFB638816DA}"/>
              </a:ext>
            </a:extLst>
          </p:cNvPr>
          <p:cNvSpPr>
            <a:spLocks noGrp="1" noChangeArrowheads="1"/>
          </p:cNvSpPr>
          <p:nvPr>
            <p:ph type="body" idx="1"/>
          </p:nvPr>
        </p:nvSpPr>
        <p:spPr/>
        <p:txBody>
          <a:bodyPr/>
          <a:lstStyle/>
          <a:p>
            <a:pPr marL="812800" indent="-812800" algn="ctr">
              <a:buFontTx/>
              <a:buAutoNum type="romanUcPeriod"/>
            </a:pPr>
            <a:r>
              <a:rPr lang="en-US" altLang="en-US" b="1">
                <a:solidFill>
                  <a:srgbClr val="FF00FF"/>
                </a:solidFill>
                <a:latin typeface="Comic Sans MS" panose="030F0702030302020204" pitchFamily="66" charset="0"/>
              </a:rPr>
              <a:t>Misunderstanding of Matt. 24</a:t>
            </a:r>
          </a:p>
          <a:p>
            <a:pPr marL="812800" indent="-812800" algn="ctr">
              <a:buNone/>
            </a:pPr>
            <a:r>
              <a:rPr lang="en-US" altLang="en-US" b="1">
                <a:solidFill>
                  <a:srgbClr val="9900CC"/>
                </a:solidFill>
                <a:latin typeface="Comic Sans MS" panose="030F0702030302020204" pitchFamily="66" charset="0"/>
              </a:rPr>
              <a:t>The first 34 verses apply to the destruction of Jerusalem and  events dealing with it.</a:t>
            </a:r>
          </a:p>
          <a:p>
            <a:pPr marL="812800" indent="-812800" algn="ctr">
              <a:buNone/>
            </a:pPr>
            <a:r>
              <a:rPr lang="en-US" altLang="en-US" b="1">
                <a:solidFill>
                  <a:srgbClr val="3B21FD"/>
                </a:solidFill>
                <a:latin typeface="Comic Sans MS" panose="030F0702030302020204" pitchFamily="66" charset="0"/>
              </a:rPr>
              <a:t>Jerusalem was destroyed in 70AD by the Roman army, under the leadership of General Titus.</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box(in)">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box(in)">
                                      <p:cBhvr>
                                        <p:cTn id="12"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86627" y="606392"/>
            <a:ext cx="12278627" cy="584775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 END FOLLOWED BY NEW BEGINNING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ACTS 1:21 – “And it shall come to pass That whosoever shall call upon the name of the LORD Shall be saved.”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a:t>
            </a:r>
            <a:r>
              <a:rPr kumimoji="0" lang="en-US" sz="8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a:t>
            </a:r>
            <a:r>
              <a:rPr kumimoji="0" lang="en-US" sz="54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 Links to Christ’s Call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Acts 1:8c - “Witnesses to Me … To the </a:t>
            </a:r>
            <a:r>
              <a:rPr kumimoji="0" lang="en-US" sz="6000" b="1" i="0" u="none" strike="noStrike" kern="1200" cap="none" spc="0" normalizeH="0" baseline="0" noProof="0" dirty="0">
                <a:ln/>
                <a:solidFill>
                  <a:srgbClr val="FFC000"/>
                </a:solidFill>
                <a:effectLst>
                  <a:outerShdw blurRad="38100" dist="19050" dir="2700000" algn="tl" rotWithShape="0">
                    <a:srgbClr val="FFFFFF">
                      <a:lumMod val="50000"/>
                      <a:alpha val="40000"/>
                    </a:srgbClr>
                  </a:outerShdw>
                </a:effectLst>
                <a:uLnTx/>
                <a:uFillTx/>
                <a:latin typeface="Arial"/>
                <a:ea typeface="+mn-ea"/>
                <a:cs typeface="+mn-cs"/>
              </a:rPr>
              <a:t>End</a:t>
            </a:r>
            <a:r>
              <a:rPr kumimoji="0" lang="en-US" sz="60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of the Earth.”   </a:t>
            </a:r>
          </a:p>
        </p:txBody>
      </p:sp>
    </p:spTree>
    <p:extLst>
      <p:ext uri="{BB962C8B-B14F-4D97-AF65-F5344CB8AC3E}">
        <p14:creationId xmlns:p14="http://schemas.microsoft.com/office/powerpoint/2010/main" val="19443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xEl>
                                              <p:pRg st="4" end="4"/>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4">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9746" name="Picture 4" descr="C:\Documents and Settings\Owner\My Documents\Educational Illustrations\Religious Related\93.jpg"/>
          <p:cNvPicPr>
            <a:picLocks noChangeAspect="1" noChangeArrowheads="1"/>
          </p:cNvPicPr>
          <p:nvPr/>
        </p:nvPicPr>
        <p:blipFill>
          <a:blip r:embed="rId4" cstate="print"/>
          <a:srcRect/>
          <a:stretch>
            <a:fillRect/>
          </a:stretch>
        </p:blipFill>
        <p:spPr bwMode="auto">
          <a:xfrm>
            <a:off x="0" y="0"/>
            <a:ext cx="2974206" cy="1676400"/>
          </a:xfrm>
          <a:prstGeom prst="rect">
            <a:avLst/>
          </a:prstGeom>
          <a:noFill/>
          <a:ln w="9525">
            <a:noFill/>
            <a:miter lim="800000"/>
            <a:headEnd/>
            <a:tailEnd/>
          </a:ln>
        </p:spPr>
      </p:pic>
      <p:sp>
        <p:nvSpPr>
          <p:cNvPr id="17107974" name="WordArt 6" descr="White marble"/>
          <p:cNvSpPr>
            <a:spLocks noChangeArrowheads="1" noChangeShapeType="1" noTextEdit="1"/>
          </p:cNvSpPr>
          <p:nvPr/>
        </p:nvSpPr>
        <p:spPr bwMode="auto">
          <a:xfrm>
            <a:off x="0" y="1676400"/>
            <a:ext cx="2974206"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rPr>
              <a:t>jerusalem</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endParaRPr>
          </a:p>
        </p:txBody>
      </p:sp>
      <p:sp>
        <p:nvSpPr>
          <p:cNvPr id="17107975" name="WordArt 7" descr="White marble"/>
          <p:cNvSpPr>
            <a:spLocks noChangeArrowheads="1" noChangeShapeType="1" noTextEdit="1"/>
          </p:cNvSpPr>
          <p:nvPr/>
        </p:nvSpPr>
        <p:spPr bwMode="auto">
          <a:xfrm>
            <a:off x="4038600" y="2971800"/>
            <a:ext cx="22098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rPr>
              <a:t>OLD TEMPLE</a:t>
            </a:r>
          </a:p>
        </p:txBody>
      </p:sp>
      <p:pic>
        <p:nvPicPr>
          <p:cNvPr id="15058945" name="Picture 1">
            <a:hlinkClick r:id="rId6" action="ppaction://hlinkfile"/>
          </p:cNvPr>
          <p:cNvPicPr>
            <a:picLocks noChangeAspect="1" noChangeArrowheads="1"/>
          </p:cNvPicPr>
          <p:nvPr/>
        </p:nvPicPr>
        <p:blipFill>
          <a:blip r:embed="rId7" cstate="print"/>
          <a:srcRect/>
          <a:stretch>
            <a:fillRect/>
          </a:stretch>
        </p:blipFill>
        <p:spPr bwMode="auto">
          <a:xfrm>
            <a:off x="8839200" y="3886201"/>
            <a:ext cx="3352800" cy="2971800"/>
          </a:xfrm>
          <a:prstGeom prst="rect">
            <a:avLst/>
          </a:prstGeom>
          <a:noFill/>
          <a:ln w="9525">
            <a:noFill/>
            <a:miter lim="800000"/>
            <a:headEnd/>
            <a:tailEnd/>
          </a:ln>
        </p:spPr>
      </p:pic>
      <p:sp>
        <p:nvSpPr>
          <p:cNvPr id="6" name="WordArt 6" descr="White marble">
            <a:hlinkClick r:id="rId8" action="ppaction://hlinkfile"/>
          </p:cNvPr>
          <p:cNvSpPr>
            <a:spLocks noChangeArrowheads="1" noChangeShapeType="1" noTextEdit="1"/>
          </p:cNvSpPr>
          <p:nvPr/>
        </p:nvSpPr>
        <p:spPr bwMode="auto">
          <a:xfrm>
            <a:off x="8839198" y="4038600"/>
            <a:ext cx="3352801" cy="1219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hlinkClick r:id="rId8" action="ppaction://hlinkfile"/>
              </a:rPr>
              <a:t>The New Temple </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endParaRPr>
          </a:p>
        </p:txBody>
      </p:sp>
      <p:sp>
        <p:nvSpPr>
          <p:cNvPr id="7" name="Action Button: Custom 6">
            <a:hlinkClick r:id="rId10" action="ppaction://hlinkfile" highlightClick="1">
              <a:snd r:embed="rId9" name="click.wav"/>
            </a:hlinkClick>
          </p:cNvPr>
          <p:cNvSpPr/>
          <p:nvPr/>
        </p:nvSpPr>
        <p:spPr bwMode="auto">
          <a:xfrm>
            <a:off x="8382000" y="5181600"/>
            <a:ext cx="685800" cy="685800"/>
          </a:xfrm>
          <a:prstGeom prst="actionButtonBlank">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pic>
        <p:nvPicPr>
          <p:cNvPr id="8" name="Picture 3" descr="C:\Documents and Settings\Owner\My Documents\Educational Illustrations\love_009.gif"/>
          <p:cNvPicPr>
            <a:picLocks noChangeAspect="1" noChangeArrowheads="1" noCrop="1"/>
          </p:cNvPicPr>
          <p:nvPr/>
        </p:nvPicPr>
        <p:blipFill>
          <a:blip r:embed="rId11" cstate="print"/>
          <a:srcRect/>
          <a:stretch>
            <a:fillRect/>
          </a:stretch>
        </p:blipFill>
        <p:spPr bwMode="auto">
          <a:xfrm>
            <a:off x="10286999" y="5257800"/>
            <a:ext cx="685800" cy="685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107974"/>
                                        </p:tgtEl>
                                        <p:attrNameLst>
                                          <p:attrName>style.visibility</p:attrName>
                                        </p:attrNameLst>
                                      </p:cBhvr>
                                      <p:to>
                                        <p:strVal val="visible"/>
                                      </p:to>
                                    </p:set>
                                    <p:anim calcmode="lin" valueType="num">
                                      <p:cBhvr>
                                        <p:cTn id="7" dur="500" fill="hold"/>
                                        <p:tgtEl>
                                          <p:spTgt spid="17107974"/>
                                        </p:tgtEl>
                                        <p:attrNameLst>
                                          <p:attrName>ppt_w</p:attrName>
                                        </p:attrNameLst>
                                      </p:cBhvr>
                                      <p:tavLst>
                                        <p:tav tm="0">
                                          <p:val>
                                            <p:fltVal val="0"/>
                                          </p:val>
                                        </p:tav>
                                        <p:tav tm="100000">
                                          <p:val>
                                            <p:strVal val="#ppt_w"/>
                                          </p:val>
                                        </p:tav>
                                      </p:tavLst>
                                    </p:anim>
                                    <p:anim calcmode="lin" valueType="num">
                                      <p:cBhvr>
                                        <p:cTn id="8" dur="500" fill="hold"/>
                                        <p:tgtEl>
                                          <p:spTgt spid="17107974"/>
                                        </p:tgtEl>
                                        <p:attrNameLst>
                                          <p:attrName>ppt_h</p:attrName>
                                        </p:attrNameLst>
                                      </p:cBhvr>
                                      <p:tavLst>
                                        <p:tav tm="0">
                                          <p:val>
                                            <p:fltVal val="0"/>
                                          </p:val>
                                        </p:tav>
                                        <p:tav tm="100000">
                                          <p:val>
                                            <p:strVal val="#ppt_h"/>
                                          </p:val>
                                        </p:tav>
                                      </p:tavLst>
                                    </p:anim>
                                    <p:anim calcmode="lin" valueType="num">
                                      <p:cBhvr>
                                        <p:cTn id="9" dur="500" fill="hold"/>
                                        <p:tgtEl>
                                          <p:spTgt spid="17107974"/>
                                        </p:tgtEl>
                                        <p:attrNameLst>
                                          <p:attrName>ppt_x</p:attrName>
                                        </p:attrNameLst>
                                      </p:cBhvr>
                                      <p:tavLst>
                                        <p:tav tm="0">
                                          <p:val>
                                            <p:fltVal val="0.5"/>
                                          </p:val>
                                        </p:tav>
                                        <p:tav tm="100000">
                                          <p:val>
                                            <p:strVal val="#ppt_x"/>
                                          </p:val>
                                        </p:tav>
                                      </p:tavLst>
                                    </p:anim>
                                    <p:anim calcmode="lin" valueType="num">
                                      <p:cBhvr>
                                        <p:cTn id="10" dur="500" fill="hold"/>
                                        <p:tgtEl>
                                          <p:spTgt spid="1710797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107975"/>
                                        </p:tgtEl>
                                        <p:attrNameLst>
                                          <p:attrName>style.visibility</p:attrName>
                                        </p:attrNameLst>
                                      </p:cBhvr>
                                      <p:to>
                                        <p:strVal val="visible"/>
                                      </p:to>
                                    </p:set>
                                    <p:anim calcmode="lin" valueType="num">
                                      <p:cBhvr>
                                        <p:cTn id="15" dur="500" fill="hold"/>
                                        <p:tgtEl>
                                          <p:spTgt spid="17107975"/>
                                        </p:tgtEl>
                                        <p:attrNameLst>
                                          <p:attrName>ppt_w</p:attrName>
                                        </p:attrNameLst>
                                      </p:cBhvr>
                                      <p:tavLst>
                                        <p:tav tm="0">
                                          <p:val>
                                            <p:strVal val="4*#ppt_w"/>
                                          </p:val>
                                        </p:tav>
                                        <p:tav tm="100000">
                                          <p:val>
                                            <p:strVal val="#ppt_w"/>
                                          </p:val>
                                        </p:tav>
                                      </p:tavLst>
                                    </p:anim>
                                    <p:anim calcmode="lin" valueType="num">
                                      <p:cBhvr>
                                        <p:cTn id="16" dur="500" fill="hold"/>
                                        <p:tgtEl>
                                          <p:spTgt spid="17107975"/>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3"/>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8"/>
                                        </p:tgtEl>
                                        <p:attrNameLst>
                                          <p:attrName>style.opacity</p:attrName>
                                        </p:attrNameLst>
                                      </p:cBhvr>
                                      <p:to>
                                        <p:strVal val="0.5"/>
                                      </p:to>
                                    </p:set>
                                    <p:animEffect filter="image" prLst="opacity: 0.5">
                                      <p:cBhvr rctx="IE">
                                        <p:cTn id="3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7974" grpId="0" animBg="1"/>
      <p:bldP spid="1710797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34E74A4-864C-20AC-8B0C-DB0441D2C80A}"/>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14339" name="Rectangle 3">
            <a:extLst>
              <a:ext uri="{FF2B5EF4-FFF2-40B4-BE49-F238E27FC236}">
                <a16:creationId xmlns:a16="http://schemas.microsoft.com/office/drawing/2014/main" id="{52DE6837-AE5B-8CB9-AA90-5B2232A38F04}"/>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II. Keys of understanding Matt. 24</a:t>
            </a:r>
          </a:p>
          <a:p>
            <a:pPr algn="ctr">
              <a:buFontTx/>
              <a:buNone/>
            </a:pPr>
            <a:r>
              <a:rPr lang="en-US" altLang="en-US" b="1">
                <a:solidFill>
                  <a:srgbClr val="3B21FD"/>
                </a:solidFill>
                <a:latin typeface="Comic Sans MS" panose="030F0702030302020204" pitchFamily="66" charset="0"/>
              </a:rPr>
              <a:t>Mark 13 &amp; Luke 21 reveal same story</a:t>
            </a:r>
          </a:p>
          <a:p>
            <a:pPr algn="ctr">
              <a:buFontTx/>
              <a:buNone/>
            </a:pPr>
            <a:r>
              <a:rPr lang="en-US" altLang="en-US" b="1">
                <a:solidFill>
                  <a:srgbClr val="996633"/>
                </a:solidFill>
                <a:latin typeface="Comic Sans MS" panose="030F0702030302020204" pitchFamily="66" charset="0"/>
              </a:rPr>
              <a:t>Mistake to take one chapter and ignore the other two.</a:t>
            </a:r>
          </a:p>
          <a:p>
            <a:pPr algn="ctr">
              <a:buFontTx/>
              <a:buNone/>
            </a:pPr>
            <a:r>
              <a:rPr lang="en-US" altLang="en-US" b="1">
                <a:solidFill>
                  <a:srgbClr val="9900CC"/>
                </a:solidFill>
                <a:latin typeface="Comic Sans MS" panose="030F0702030302020204" pitchFamily="66" charset="0"/>
              </a:rPr>
              <a:t>Saul’s conversion is in Acts 9, 22, 26.</a:t>
            </a:r>
          </a:p>
          <a:p>
            <a:pPr algn="ctr">
              <a:buFontTx/>
              <a:buNone/>
            </a:pPr>
            <a:r>
              <a:rPr lang="en-US" altLang="en-US" b="1">
                <a:solidFill>
                  <a:srgbClr val="FF0000"/>
                </a:solidFill>
                <a:latin typeface="Comic Sans MS" panose="030F0702030302020204" pitchFamily="66" charset="0"/>
              </a:rPr>
              <a:t>Have to study all 3 to get the full account.</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wipe(right)">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box(in)">
                                      <p:cBhvr>
                                        <p:cTn id="17" dur="500"/>
                                        <p:tgtEl>
                                          <p:spTgt spid="14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barn(inVertical)">
                                      <p:cBhvr>
                                        <p:cTn id="22" dur="500"/>
                                        <p:tgtEl>
                                          <p:spTgt spid="143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Effect transition="in" filter="barn(outVertical)">
                                      <p:cBhvr>
                                        <p:cTn id="27"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2977C5F-ED9F-E64A-EA0B-AE101DA32D8C}"/>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15363" name="Rectangle 3">
            <a:extLst>
              <a:ext uri="{FF2B5EF4-FFF2-40B4-BE49-F238E27FC236}">
                <a16:creationId xmlns:a16="http://schemas.microsoft.com/office/drawing/2014/main" id="{3F1F33B3-93C2-8AB7-F4BD-5AAD08453F43}"/>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II. Keys of understanding Matt. 24</a:t>
            </a:r>
          </a:p>
          <a:p>
            <a:pPr algn="ctr">
              <a:buFontTx/>
              <a:buNone/>
            </a:pPr>
            <a:r>
              <a:rPr lang="en-US" altLang="en-US" b="1">
                <a:solidFill>
                  <a:srgbClr val="FF0000"/>
                </a:solidFill>
                <a:latin typeface="Comic Sans MS" panose="030F0702030302020204" pitchFamily="66" charset="0"/>
              </a:rPr>
              <a:t>Luke 21:20 (A key verse)</a:t>
            </a:r>
          </a:p>
          <a:p>
            <a:pPr algn="ctr">
              <a:buFontTx/>
              <a:buNone/>
            </a:pPr>
            <a:r>
              <a:rPr lang="en-US" altLang="en-US" b="1"/>
              <a:t>“And when ye shall see Jerusalem compassed with armies, then know that the desolation thereof is nigh.”</a:t>
            </a:r>
          </a:p>
          <a:p>
            <a:pPr algn="ctr">
              <a:buFontTx/>
              <a:buNone/>
            </a:pPr>
            <a:r>
              <a:rPr lang="en-US" altLang="en-US" b="1">
                <a:solidFill>
                  <a:srgbClr val="3B21FD"/>
                </a:solidFill>
                <a:latin typeface="Comic Sans MS" panose="030F0702030302020204" pitchFamily="66" charset="0"/>
              </a:rPr>
              <a:t>This verse reveals what He is talking about.</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 calcmode="lin" valueType="num">
                                      <p:cBhvr>
                                        <p:cTn id="7" dur="500" fill="hold"/>
                                        <p:tgtEl>
                                          <p:spTgt spid="15363">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15363">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15363">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1536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15363">
                                            <p:txEl>
                                              <p:pRg st="2" end="2"/>
                                            </p:txEl>
                                          </p:spTgt>
                                        </p:tgtEl>
                                        <p:attrNameLst>
                                          <p:attrName>style.visibility</p:attrName>
                                        </p:attrNameLst>
                                      </p:cBhvr>
                                      <p:to>
                                        <p:strVal val="visible"/>
                                      </p:to>
                                    </p:set>
                                    <p:animEffect transition="in" filter="box(in)">
                                      <p:cBhvr>
                                        <p:cTn id="16" dur="500"/>
                                        <p:tgtEl>
                                          <p:spTgt spid="1536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15363">
                                            <p:txEl>
                                              <p:pRg st="3" end="3"/>
                                            </p:txEl>
                                          </p:spTgt>
                                        </p:tgtEl>
                                        <p:attrNameLst>
                                          <p:attrName>style.visibility</p:attrName>
                                        </p:attrNameLst>
                                      </p:cBhvr>
                                      <p:to>
                                        <p:strVal val="visible"/>
                                      </p:to>
                                    </p:set>
                                    <p:animEffect transition="in" filter="barn(inVertical)">
                                      <p:cBhvr>
                                        <p:cTn id="21" dur="5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25B8992-81E2-39EB-34DD-517AF404104B}"/>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6147" name="Rectangle 3">
            <a:extLst>
              <a:ext uri="{FF2B5EF4-FFF2-40B4-BE49-F238E27FC236}">
                <a16:creationId xmlns:a16="http://schemas.microsoft.com/office/drawing/2014/main" id="{8FE85EFB-0FA4-E0C0-3994-ED35613CD5D3}"/>
              </a:ext>
            </a:extLst>
          </p:cNvPr>
          <p:cNvSpPr>
            <a:spLocks noGrp="1" noChangeArrowheads="1"/>
          </p:cNvSpPr>
          <p:nvPr>
            <p:ph type="body" idx="1"/>
          </p:nvPr>
        </p:nvSpPr>
        <p:spPr/>
        <p:txBody>
          <a:bodyPr/>
          <a:lstStyle/>
          <a:p>
            <a:pPr marL="812800" indent="-812800" algn="ctr">
              <a:buFontTx/>
              <a:buAutoNum type="romanUcPeriod"/>
            </a:pPr>
            <a:r>
              <a:rPr lang="en-US" altLang="en-US" b="1">
                <a:solidFill>
                  <a:srgbClr val="FF00FF"/>
                </a:solidFill>
                <a:latin typeface="Comic Sans MS" panose="030F0702030302020204" pitchFamily="66" charset="0"/>
              </a:rPr>
              <a:t>Misunderstanding of Matt. 24</a:t>
            </a:r>
          </a:p>
          <a:p>
            <a:pPr marL="812800" indent="-812800" algn="ctr">
              <a:buNone/>
            </a:pPr>
            <a:r>
              <a:rPr lang="en-US" altLang="en-US" b="1">
                <a:solidFill>
                  <a:srgbClr val="3B21FD"/>
                </a:solidFill>
                <a:latin typeface="Comic Sans MS" panose="030F0702030302020204" pitchFamily="66" charset="0"/>
              </a:rPr>
              <a:t>Possibly the most misunderstood chapter in the New Testament.</a:t>
            </a:r>
          </a:p>
          <a:p>
            <a:pPr marL="812800" indent="-812800" algn="ctr">
              <a:buNone/>
            </a:pPr>
            <a:r>
              <a:rPr lang="en-US" altLang="en-US" b="1">
                <a:solidFill>
                  <a:srgbClr val="800000"/>
                </a:solidFill>
                <a:latin typeface="Comic Sans MS" panose="030F0702030302020204" pitchFamily="66" charset="0"/>
              </a:rPr>
              <a:t>Jesus was not speaking of events which would happen in the 21</a:t>
            </a:r>
            <a:r>
              <a:rPr lang="en-US" altLang="en-US" b="1" baseline="30000">
                <a:solidFill>
                  <a:srgbClr val="800000"/>
                </a:solidFill>
                <a:latin typeface="Comic Sans MS" panose="030F0702030302020204" pitchFamily="66" charset="0"/>
              </a:rPr>
              <a:t>st</a:t>
            </a:r>
            <a:r>
              <a:rPr lang="en-US" altLang="en-US" b="1">
                <a:solidFill>
                  <a:srgbClr val="800000"/>
                </a:solidFill>
                <a:latin typeface="Comic Sans MS" panose="030F0702030302020204" pitchFamily="66" charset="0"/>
              </a:rPr>
              <a:t> century.</a:t>
            </a:r>
          </a:p>
          <a:p>
            <a:pPr marL="812800" indent="-812800" algn="ctr">
              <a:buNone/>
            </a:pPr>
            <a:r>
              <a:rPr lang="en-US" altLang="en-US" b="1">
                <a:solidFill>
                  <a:srgbClr val="FF0000"/>
                </a:solidFill>
                <a:latin typeface="Comic Sans MS" panose="030F0702030302020204" pitchFamily="66" charset="0"/>
              </a:rPr>
              <a:t>When one tries to apply the first 34 verses to the end of world, it is a serious misunderstanding!</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barn(inVertical)">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barn(outVertical)">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box(in)">
                                      <p:cBhvr>
                                        <p:cTn id="2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676F-9109-4958-8607-E011E43EB047}"/>
              </a:ext>
            </a:extLst>
          </p:cNvPr>
          <p:cNvSpPr>
            <a:spLocks noGrp="1"/>
          </p:cNvSpPr>
          <p:nvPr>
            <p:ph type="title"/>
          </p:nvPr>
        </p:nvSpPr>
        <p:spPr>
          <a:xfrm>
            <a:off x="1981200" y="168707"/>
            <a:ext cx="8229600" cy="739776"/>
          </a:xfrm>
        </p:spPr>
        <p:txBody>
          <a:bodyPr rtlCol="0">
            <a:normAutofit fontScale="90000"/>
          </a:bodyPr>
          <a:lstStyle/>
          <a:p>
            <a:pPr eaLnBrk="1" fontAlgn="auto" hangingPunct="1">
              <a:spcAft>
                <a:spcPts val="0"/>
              </a:spcAft>
              <a:defRPr/>
            </a:pPr>
            <a:r>
              <a:rPr lang="en-US" b="1" dirty="0">
                <a:solidFill>
                  <a:srgbClr val="FFFF00"/>
                </a:solidFill>
                <a:effectLst>
                  <a:outerShdw blurRad="38100" dist="38100" dir="2700000" algn="tl">
                    <a:srgbClr val="000000">
                      <a:alpha val="43137"/>
                    </a:srgbClr>
                  </a:outerShdw>
                </a:effectLst>
                <a:latin typeface="Andalus" pitchFamily="2" charset="-78"/>
                <a:cs typeface="Andalus" pitchFamily="2" charset="-78"/>
              </a:rPr>
              <a:t>Matthew 24 Misunderstood</a:t>
            </a:r>
          </a:p>
        </p:txBody>
      </p:sp>
      <p:pic>
        <p:nvPicPr>
          <p:cNvPr id="3" name="Picture 3">
            <a:extLst>
              <a:ext uri="{FF2B5EF4-FFF2-40B4-BE49-F238E27FC236}">
                <a16:creationId xmlns:a16="http://schemas.microsoft.com/office/drawing/2014/main" id="{D584181D-D785-5E41-BEEB-803C7B7BDA9F}"/>
              </a:ext>
            </a:extLst>
          </p:cNvPr>
          <p:cNvPicPr>
            <a:picLocks noChangeAspect="1"/>
          </p:cNvPicPr>
          <p:nvPr/>
        </p:nvPicPr>
        <p:blipFill rotWithShape="1">
          <a:blip r:embed="rId2">
            <a:extLst>
              <a:ext uri="{28A0092B-C50C-407E-A947-70E740481C1C}">
                <a14:useLocalDpi xmlns:a14="http://schemas.microsoft.com/office/drawing/2010/main" val="0"/>
              </a:ext>
            </a:extLst>
          </a:blip>
          <a:srcRect t="10433" r="8413" b="22494"/>
          <a:stretch/>
        </p:blipFill>
        <p:spPr>
          <a:xfrm>
            <a:off x="1720272" y="908484"/>
            <a:ext cx="8786092" cy="5660880"/>
          </a:xfrm>
          <a:prstGeom prst="rect">
            <a:avLst/>
          </a:prstGeom>
          <a:ln>
            <a:noFill/>
          </a:ln>
          <a:effectLst>
            <a:softEdge rad="112500"/>
          </a:effectLst>
        </p:spPr>
      </p:pic>
    </p:spTree>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66CBD51-F311-9D51-BAD3-99F6167DF3E1}"/>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17411" name="Rectangle 3">
            <a:extLst>
              <a:ext uri="{FF2B5EF4-FFF2-40B4-BE49-F238E27FC236}">
                <a16:creationId xmlns:a16="http://schemas.microsoft.com/office/drawing/2014/main" id="{80A0282C-A455-9362-1995-B0BE973B56D4}"/>
              </a:ext>
            </a:extLst>
          </p:cNvPr>
          <p:cNvSpPr>
            <a:spLocks noGrp="1" noChangeArrowheads="1"/>
          </p:cNvSpPr>
          <p:nvPr>
            <p:ph type="body" idx="1"/>
          </p:nvPr>
        </p:nvSpPr>
        <p:spPr/>
        <p:txBody>
          <a:bodyPr/>
          <a:lstStyle/>
          <a:p>
            <a:pPr algn="ctr">
              <a:lnSpc>
                <a:spcPct val="90000"/>
              </a:lnSpc>
              <a:buFontTx/>
              <a:buNone/>
            </a:pPr>
            <a:r>
              <a:rPr lang="en-US" altLang="en-US" b="1">
                <a:solidFill>
                  <a:srgbClr val="FF00FF"/>
                </a:solidFill>
                <a:latin typeface="Comic Sans MS" panose="030F0702030302020204" pitchFamily="66" charset="0"/>
              </a:rPr>
              <a:t>II. Keys of understanding Matt. 24</a:t>
            </a:r>
          </a:p>
          <a:p>
            <a:pPr algn="ctr">
              <a:lnSpc>
                <a:spcPct val="90000"/>
              </a:lnSpc>
              <a:buFontTx/>
              <a:buNone/>
            </a:pPr>
            <a:r>
              <a:rPr lang="en-US" altLang="en-US" b="1">
                <a:solidFill>
                  <a:srgbClr val="FF0000"/>
                </a:solidFill>
                <a:latin typeface="Comic Sans MS" panose="030F0702030302020204" pitchFamily="66" charset="0"/>
              </a:rPr>
              <a:t>Matt. 24:34 (key verse)</a:t>
            </a:r>
          </a:p>
          <a:p>
            <a:pPr algn="ctr">
              <a:lnSpc>
                <a:spcPct val="90000"/>
              </a:lnSpc>
              <a:buFontTx/>
              <a:buNone/>
            </a:pPr>
            <a:r>
              <a:rPr lang="en-US" altLang="en-US" b="1"/>
              <a:t>“Verily I say unto you, This generation shall not pass, till all these things be fulfilled.”</a:t>
            </a:r>
          </a:p>
          <a:p>
            <a:pPr algn="ctr">
              <a:lnSpc>
                <a:spcPct val="90000"/>
              </a:lnSpc>
              <a:buFontTx/>
              <a:buNone/>
            </a:pPr>
            <a:r>
              <a:rPr lang="en-US" altLang="en-US" b="1">
                <a:solidFill>
                  <a:srgbClr val="FF0000"/>
                </a:solidFill>
                <a:latin typeface="Comic Sans MS" panose="030F0702030302020204" pitchFamily="66" charset="0"/>
              </a:rPr>
              <a:t>Matt. 24:36 (key verse)</a:t>
            </a:r>
          </a:p>
          <a:p>
            <a:pPr algn="ctr">
              <a:lnSpc>
                <a:spcPct val="90000"/>
              </a:lnSpc>
              <a:buFontTx/>
              <a:buNone/>
            </a:pPr>
            <a:r>
              <a:rPr lang="en-US" altLang="en-US" b="1"/>
              <a:t>“But of that day and hour knoweth no man, no, not the angels of heaven, but my Father only.”</a:t>
            </a:r>
          </a:p>
          <a:p>
            <a:pPr algn="ctr">
              <a:lnSpc>
                <a:spcPct val="90000"/>
              </a:lnSpc>
              <a:buFontTx/>
              <a:buNone/>
            </a:pPr>
            <a:endParaRPr lang="en-US" altLang="en-US" b="1">
              <a:solidFill>
                <a:srgbClr val="FF0000"/>
              </a:solidFill>
              <a:latin typeface="Comic Sans MS" panose="030F0702030302020204" pitchFamily="66" charset="0"/>
            </a:endParaRPr>
          </a:p>
        </p:txBody>
      </p:sp>
      <p:sp>
        <p:nvSpPr>
          <p:cNvPr id="17412" name="Line 4">
            <a:extLst>
              <a:ext uri="{FF2B5EF4-FFF2-40B4-BE49-F238E27FC236}">
                <a16:creationId xmlns:a16="http://schemas.microsoft.com/office/drawing/2014/main" id="{4F1A4DF0-DA2F-4514-F10A-92C0E2261EAC}"/>
              </a:ext>
            </a:extLst>
          </p:cNvPr>
          <p:cNvSpPr>
            <a:spLocks noChangeShapeType="1"/>
          </p:cNvSpPr>
          <p:nvPr/>
        </p:nvSpPr>
        <p:spPr bwMode="auto">
          <a:xfrm>
            <a:off x="5410199" y="3124200"/>
            <a:ext cx="5654879"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13" name="Line 5">
            <a:extLst>
              <a:ext uri="{FF2B5EF4-FFF2-40B4-BE49-F238E27FC236}">
                <a16:creationId xmlns:a16="http://schemas.microsoft.com/office/drawing/2014/main" id="{0FCEE03A-DA60-300A-5811-6136CB1AD199}"/>
              </a:ext>
            </a:extLst>
          </p:cNvPr>
          <p:cNvSpPr>
            <a:spLocks noChangeShapeType="1"/>
          </p:cNvSpPr>
          <p:nvPr/>
        </p:nvSpPr>
        <p:spPr bwMode="auto">
          <a:xfrm>
            <a:off x="3305262" y="3573724"/>
            <a:ext cx="2104938" cy="7676"/>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14" name="Line 6">
            <a:extLst>
              <a:ext uri="{FF2B5EF4-FFF2-40B4-BE49-F238E27FC236}">
                <a16:creationId xmlns:a16="http://schemas.microsoft.com/office/drawing/2014/main" id="{B8F6E607-BE3F-F0F8-F1ED-25FE5BE9F87E}"/>
              </a:ext>
            </a:extLst>
          </p:cNvPr>
          <p:cNvSpPr>
            <a:spLocks noChangeShapeType="1"/>
          </p:cNvSpPr>
          <p:nvPr/>
        </p:nvSpPr>
        <p:spPr bwMode="auto">
          <a:xfrm>
            <a:off x="2590800" y="5105400"/>
            <a:ext cx="70866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anim calcmode="lin" valueType="num">
                                      <p:cBhvr>
                                        <p:cTn id="7" dur="500" fill="hold"/>
                                        <p:tgtEl>
                                          <p:spTgt spid="17411">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17411">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17411">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1741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17411">
                                            <p:txEl>
                                              <p:pRg st="2" end="2"/>
                                            </p:txEl>
                                          </p:spTgt>
                                        </p:tgtEl>
                                        <p:attrNameLst>
                                          <p:attrName>style.visibility</p:attrName>
                                        </p:attrNameLst>
                                      </p:cBhvr>
                                      <p:to>
                                        <p:strVal val="visible"/>
                                      </p:to>
                                    </p:set>
                                    <p:animEffect transition="in" filter="box(in)">
                                      <p:cBhvr>
                                        <p:cTn id="16" dur="500"/>
                                        <p:tgtEl>
                                          <p:spTgt spid="17411">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8" presetClass="entr" presetSubtype="0" accel="100000" fill="hold" nodeType="click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p:cTn id="21" dur="500" fill="hold"/>
                                        <p:tgtEl>
                                          <p:spTgt spid="17411">
                                            <p:txEl>
                                              <p:pRg st="3" end="3"/>
                                            </p:txEl>
                                          </p:spTgt>
                                        </p:tgtEl>
                                        <p:attrNameLst>
                                          <p:attrName>ppt_w</p:attrName>
                                        </p:attrNameLst>
                                      </p:cBhvr>
                                      <p:tavLst>
                                        <p:tav tm="0">
                                          <p:val>
                                            <p:strVal val="#ppt_w*2.5"/>
                                          </p:val>
                                        </p:tav>
                                        <p:tav tm="100000">
                                          <p:val>
                                            <p:strVal val="#ppt_w"/>
                                          </p:val>
                                        </p:tav>
                                      </p:tavLst>
                                    </p:anim>
                                    <p:anim calcmode="lin" valueType="num">
                                      <p:cBhvr>
                                        <p:cTn id="22" dur="500" fill="hold"/>
                                        <p:tgtEl>
                                          <p:spTgt spid="17411">
                                            <p:txEl>
                                              <p:pRg st="3" end="3"/>
                                            </p:txEl>
                                          </p:spTgt>
                                        </p:tgtEl>
                                        <p:attrNameLst>
                                          <p:attrName>ppt_h</p:attrName>
                                        </p:attrNameLst>
                                      </p:cBhvr>
                                      <p:tavLst>
                                        <p:tav tm="0">
                                          <p:val>
                                            <p:strVal val="#ppt_h*0.01"/>
                                          </p:val>
                                        </p:tav>
                                        <p:tav tm="100000">
                                          <p:val>
                                            <p:strVal val="#ppt_h"/>
                                          </p:val>
                                        </p:tav>
                                      </p:tavLst>
                                    </p:anim>
                                    <p:anim calcmode="lin" valueType="num">
                                      <p:cBhvr>
                                        <p:cTn id="23"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17411">
                                            <p:txEl>
                                              <p:pRg st="3" end="3"/>
                                            </p:txEl>
                                          </p:spTgt>
                                        </p:tgtEl>
                                        <p:attrNameLst>
                                          <p:attrName>ppt_y</p:attrName>
                                        </p:attrNameLst>
                                      </p:cBhvr>
                                      <p:tavLst>
                                        <p:tav tm="0">
                                          <p:val>
                                            <p:strVal val="#ppt_h+1"/>
                                          </p:val>
                                        </p:tav>
                                        <p:tav tm="100000">
                                          <p:val>
                                            <p:strVal val="#ppt_y"/>
                                          </p:val>
                                        </p:tav>
                                      </p:tavLst>
                                    </p:anim>
                                    <p:animEffect transition="in" filter="fade">
                                      <p:cBhvr>
                                        <p:cTn id="25" dur="500"/>
                                        <p:tgtEl>
                                          <p:spTgt spid="17411">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17411">
                                            <p:txEl>
                                              <p:pRg st="4" end="4"/>
                                            </p:txEl>
                                          </p:spTgt>
                                        </p:tgtEl>
                                        <p:attrNameLst>
                                          <p:attrName>style.visibility</p:attrName>
                                        </p:attrNameLst>
                                      </p:cBhvr>
                                      <p:to>
                                        <p:strVal val="visible"/>
                                      </p:to>
                                    </p:set>
                                    <p:animEffect transition="in" filter="box(in)">
                                      <p:cBhvr>
                                        <p:cTn id="30" dur="500"/>
                                        <p:tgtEl>
                                          <p:spTgt spid="17411">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17412"/>
                                        </p:tgtEl>
                                        <p:attrNameLst>
                                          <p:attrName>style.visibility</p:attrName>
                                        </p:attrNameLst>
                                      </p:cBhvr>
                                      <p:to>
                                        <p:strVal val="visible"/>
                                      </p:to>
                                    </p:set>
                                    <p:anim calcmode="lin" valueType="num">
                                      <p:cBhvr additive="base">
                                        <p:cTn id="35" dur="500" fill="hold"/>
                                        <p:tgtEl>
                                          <p:spTgt spid="17412"/>
                                        </p:tgtEl>
                                        <p:attrNameLst>
                                          <p:attrName>ppt_x</p:attrName>
                                        </p:attrNameLst>
                                      </p:cBhvr>
                                      <p:tavLst>
                                        <p:tav tm="0">
                                          <p:val>
                                            <p:strVal val="0-#ppt_w/2"/>
                                          </p:val>
                                        </p:tav>
                                        <p:tav tm="100000">
                                          <p:val>
                                            <p:strVal val="#ppt_x"/>
                                          </p:val>
                                        </p:tav>
                                      </p:tavLst>
                                    </p:anim>
                                    <p:anim calcmode="lin" valueType="num">
                                      <p:cBhvr additive="base">
                                        <p:cTn id="36" dur="500" fill="hold"/>
                                        <p:tgtEl>
                                          <p:spTgt spid="1741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nodeType="clickEffect">
                                  <p:stCondLst>
                                    <p:cond delay="0"/>
                                  </p:stCondLst>
                                  <p:childTnLst>
                                    <p:set>
                                      <p:cBhvr>
                                        <p:cTn id="40" dur="1" fill="hold">
                                          <p:stCondLst>
                                            <p:cond delay="0"/>
                                          </p:stCondLst>
                                        </p:cTn>
                                        <p:tgtEl>
                                          <p:spTgt spid="17413"/>
                                        </p:tgtEl>
                                        <p:attrNameLst>
                                          <p:attrName>style.visibility</p:attrName>
                                        </p:attrNameLst>
                                      </p:cBhvr>
                                      <p:to>
                                        <p:strVal val="visible"/>
                                      </p:to>
                                    </p:set>
                                    <p:anim calcmode="lin" valueType="num">
                                      <p:cBhvr additive="base">
                                        <p:cTn id="41" dur="500" fill="hold"/>
                                        <p:tgtEl>
                                          <p:spTgt spid="17413"/>
                                        </p:tgtEl>
                                        <p:attrNameLst>
                                          <p:attrName>ppt_x</p:attrName>
                                        </p:attrNameLst>
                                      </p:cBhvr>
                                      <p:tavLst>
                                        <p:tav tm="0">
                                          <p:val>
                                            <p:strVal val="1+#ppt_w/2"/>
                                          </p:val>
                                        </p:tav>
                                        <p:tav tm="100000">
                                          <p:val>
                                            <p:strVal val="#ppt_x"/>
                                          </p:val>
                                        </p:tav>
                                      </p:tavLst>
                                    </p:anim>
                                    <p:anim calcmode="lin" valueType="num">
                                      <p:cBhvr additive="base">
                                        <p:cTn id="42"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nodeType="clickEffect">
                                  <p:stCondLst>
                                    <p:cond delay="0"/>
                                  </p:stCondLst>
                                  <p:childTnLst>
                                    <p:set>
                                      <p:cBhvr>
                                        <p:cTn id="46" dur="1" fill="hold">
                                          <p:stCondLst>
                                            <p:cond delay="0"/>
                                          </p:stCondLst>
                                        </p:cTn>
                                        <p:tgtEl>
                                          <p:spTgt spid="17414"/>
                                        </p:tgtEl>
                                        <p:attrNameLst>
                                          <p:attrName>style.visibility</p:attrName>
                                        </p:attrNameLst>
                                      </p:cBhvr>
                                      <p:to>
                                        <p:strVal val="visible"/>
                                      </p:to>
                                    </p:set>
                                    <p:anim calcmode="lin" valueType="num">
                                      <p:cBhvr additive="base">
                                        <p:cTn id="47" dur="500" fill="hold"/>
                                        <p:tgtEl>
                                          <p:spTgt spid="17414"/>
                                        </p:tgtEl>
                                        <p:attrNameLst>
                                          <p:attrName>ppt_x</p:attrName>
                                        </p:attrNameLst>
                                      </p:cBhvr>
                                      <p:tavLst>
                                        <p:tav tm="0">
                                          <p:val>
                                            <p:strVal val="0-#ppt_w/2"/>
                                          </p:val>
                                        </p:tav>
                                        <p:tav tm="100000">
                                          <p:val>
                                            <p:strVal val="#ppt_x"/>
                                          </p:val>
                                        </p:tav>
                                      </p:tavLst>
                                    </p:anim>
                                    <p:anim calcmode="lin" valueType="num">
                                      <p:cBhvr additive="base">
                                        <p:cTn id="48"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B78A-4D72-451B-A3AB-F2960DEC04FA}"/>
              </a:ext>
            </a:extLst>
          </p:cNvPr>
          <p:cNvSpPr>
            <a:spLocks noGrp="1"/>
          </p:cNvSpPr>
          <p:nvPr>
            <p:ph type="title"/>
          </p:nvPr>
        </p:nvSpPr>
        <p:spPr>
          <a:xfrm>
            <a:off x="2705100" y="144464"/>
            <a:ext cx="6781800" cy="693737"/>
          </a:xfrm>
        </p:spPr>
        <p:txBody>
          <a:bodyPr rtlCol="0">
            <a:normAutofit fontScale="90000"/>
          </a:bodyPr>
          <a:lstStyle/>
          <a:p>
            <a:pPr eaLnBrk="1" fontAlgn="auto" hangingPunct="1">
              <a:spcAft>
                <a:spcPts val="0"/>
              </a:spcAft>
              <a:defRPr/>
            </a:pPr>
            <a:r>
              <a:rPr lang="en-US" b="1" dirty="0">
                <a:solidFill>
                  <a:schemeClr val="bg1"/>
                </a:solidFill>
                <a:effectLst>
                  <a:outerShdw blurRad="38100" dist="38100" dir="2700000" algn="tl">
                    <a:srgbClr val="000000">
                      <a:alpha val="43137"/>
                    </a:srgbClr>
                  </a:outerShdw>
                </a:effectLst>
                <a:latin typeface="Andalus" pitchFamily="2" charset="-78"/>
                <a:cs typeface="Andalus" pitchFamily="2" charset="-78"/>
              </a:rPr>
              <a:t>Matthew 24 Misunderstood</a:t>
            </a:r>
          </a:p>
        </p:txBody>
      </p:sp>
      <p:pic>
        <p:nvPicPr>
          <p:cNvPr id="6" name="Picture 5" descr="A picture containing indoor&#10;&#10;Description automatically generated">
            <a:extLst>
              <a:ext uri="{FF2B5EF4-FFF2-40B4-BE49-F238E27FC236}">
                <a16:creationId xmlns:a16="http://schemas.microsoft.com/office/drawing/2014/main" id="{2E664915-EB18-47BA-B59B-99DFFDE774E4}"/>
              </a:ext>
            </a:extLst>
          </p:cNvPr>
          <p:cNvPicPr>
            <a:picLocks noChangeAspect="1"/>
          </p:cNvPicPr>
          <p:nvPr/>
        </p:nvPicPr>
        <p:blipFill rotWithShape="1">
          <a:blip r:embed="rId2">
            <a:extLst>
              <a:ext uri="{28A0092B-C50C-407E-A947-70E740481C1C}">
                <a14:useLocalDpi xmlns:a14="http://schemas.microsoft.com/office/drawing/2010/main" val="0"/>
              </a:ext>
            </a:extLst>
          </a:blip>
          <a:srcRect b="12514"/>
          <a:stretch/>
        </p:blipFill>
        <p:spPr>
          <a:xfrm>
            <a:off x="1752600" y="838201"/>
            <a:ext cx="8781180" cy="5875336"/>
          </a:xfrm>
          <a:prstGeom prst="rect">
            <a:avLst/>
          </a:prstGeom>
          <a:ln>
            <a:noFill/>
          </a:ln>
          <a:effectLst>
            <a:softEdge rad="112500"/>
          </a:effectLst>
        </p:spPr>
      </p:pic>
    </p:spTree>
    <p:extLst>
      <p:ext uri="{BB962C8B-B14F-4D97-AF65-F5344CB8AC3E}">
        <p14:creationId xmlns:p14="http://schemas.microsoft.com/office/powerpoint/2010/main" val="3508379119"/>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DFBE2D7-A461-A0F9-F519-FF392F5EA479}"/>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18435" name="Rectangle 3">
            <a:extLst>
              <a:ext uri="{FF2B5EF4-FFF2-40B4-BE49-F238E27FC236}">
                <a16:creationId xmlns:a16="http://schemas.microsoft.com/office/drawing/2014/main" id="{DF52B6C4-6133-055E-4D7F-49D5884BCD36}"/>
              </a:ext>
            </a:extLst>
          </p:cNvPr>
          <p:cNvSpPr>
            <a:spLocks noGrp="1" noChangeArrowheads="1"/>
          </p:cNvSpPr>
          <p:nvPr>
            <p:ph type="body" idx="1"/>
          </p:nvPr>
        </p:nvSpPr>
        <p:spPr>
          <a:xfrm>
            <a:off x="1981200" y="1600200"/>
            <a:ext cx="8382000" cy="4800600"/>
          </a:xfrm>
        </p:spPr>
        <p:txBody>
          <a:bodyPr/>
          <a:lstStyle/>
          <a:p>
            <a:pPr algn="ctr">
              <a:lnSpc>
                <a:spcPct val="90000"/>
              </a:lnSpc>
              <a:buFontTx/>
              <a:buNone/>
            </a:pPr>
            <a:r>
              <a:rPr lang="en-US" altLang="en-US" b="1">
                <a:solidFill>
                  <a:srgbClr val="FF00FF"/>
                </a:solidFill>
                <a:latin typeface="Comic Sans MS" panose="030F0702030302020204" pitchFamily="66" charset="0"/>
              </a:rPr>
              <a:t>III. Questions asked by disciples.</a:t>
            </a:r>
          </a:p>
          <a:p>
            <a:pPr algn="ctr">
              <a:lnSpc>
                <a:spcPct val="90000"/>
              </a:lnSpc>
              <a:buFontTx/>
              <a:buNone/>
            </a:pPr>
            <a:r>
              <a:rPr lang="en-US" altLang="en-US" b="1">
                <a:solidFill>
                  <a:srgbClr val="FF0000"/>
                </a:solidFill>
                <a:latin typeface="Comic Sans MS" panose="030F0702030302020204" pitchFamily="66" charset="0"/>
              </a:rPr>
              <a:t>Matt. 24:1-2</a:t>
            </a:r>
          </a:p>
          <a:p>
            <a:pPr algn="ctr">
              <a:lnSpc>
                <a:spcPct val="90000"/>
              </a:lnSpc>
              <a:buFontTx/>
              <a:buNone/>
            </a:pPr>
            <a:r>
              <a:rPr lang="en-US" altLang="en-US" b="1"/>
              <a:t>“And Jesus went out, and departed from the temple: and his disciples came to him for to show him the buildings of the temple. And Jesus said unto them, See ye not all these things? verily I say unto you, There shall not be left here one stone upon another, that shall not be thrown down.”</a:t>
            </a:r>
          </a:p>
          <a:p>
            <a:pPr algn="ctr">
              <a:lnSpc>
                <a:spcPct val="90000"/>
              </a:lnSpc>
              <a:buFontTx/>
              <a:buNone/>
            </a:pPr>
            <a:endParaRPr lang="en-US" altLang="en-US" b="1"/>
          </a:p>
          <a:p>
            <a:pPr algn="ctr">
              <a:lnSpc>
                <a:spcPct val="90000"/>
              </a:lnSpc>
              <a:buFontTx/>
              <a:buNone/>
            </a:pPr>
            <a:endParaRPr lang="en-US" altLang="en-US" b="1">
              <a:solidFill>
                <a:srgbClr val="FF00FF"/>
              </a:solidFill>
              <a:latin typeface="Comic Sans MS" panose="030F0702030302020204" pitchFamily="66" charset="0"/>
            </a:endParaRPr>
          </a:p>
          <a:p>
            <a:pPr algn="ctr">
              <a:lnSpc>
                <a:spcPct val="90000"/>
              </a:lnSpc>
              <a:buFontTx/>
              <a:buNone/>
            </a:pPr>
            <a:endParaRPr lang="en-US" altLang="en-US" b="1">
              <a:solidFill>
                <a:srgbClr val="FF00FF"/>
              </a:solidFill>
              <a:latin typeface="Comic Sans MS" panose="030F0702030302020204" pitchFamily="66" charset="0"/>
            </a:endParaRPr>
          </a:p>
          <a:p>
            <a:pPr algn="ctr">
              <a:lnSpc>
                <a:spcPct val="90000"/>
              </a:lnSpc>
              <a:buFontTx/>
              <a:buNone/>
            </a:pPr>
            <a:endParaRPr lang="en-US" altLang="en-US" b="1">
              <a:solidFill>
                <a:srgbClr val="FF00FF"/>
              </a:solidFill>
              <a:latin typeface="Comic Sans MS" panose="030F0702030302020204" pitchFamily="66" charset="0"/>
            </a:endParaRPr>
          </a:p>
        </p:txBody>
      </p:sp>
      <p:sp>
        <p:nvSpPr>
          <p:cNvPr id="18436" name="Line 4">
            <a:extLst>
              <a:ext uri="{FF2B5EF4-FFF2-40B4-BE49-F238E27FC236}">
                <a16:creationId xmlns:a16="http://schemas.microsoft.com/office/drawing/2014/main" id="{FC18DB94-DC44-BF20-F97A-0034258B01B4}"/>
              </a:ext>
            </a:extLst>
          </p:cNvPr>
          <p:cNvSpPr>
            <a:spLocks noChangeShapeType="1"/>
          </p:cNvSpPr>
          <p:nvPr/>
        </p:nvSpPr>
        <p:spPr bwMode="auto">
          <a:xfrm flipV="1">
            <a:off x="3886200" y="5334000"/>
            <a:ext cx="59436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8437" name="Line 5">
            <a:extLst>
              <a:ext uri="{FF2B5EF4-FFF2-40B4-BE49-F238E27FC236}">
                <a16:creationId xmlns:a16="http://schemas.microsoft.com/office/drawing/2014/main" id="{2FCB47AE-6CD7-2DD9-B2B3-18B1406065B7}"/>
              </a:ext>
            </a:extLst>
          </p:cNvPr>
          <p:cNvSpPr>
            <a:spLocks noChangeShapeType="1"/>
          </p:cNvSpPr>
          <p:nvPr/>
        </p:nvSpPr>
        <p:spPr bwMode="auto">
          <a:xfrm flipV="1">
            <a:off x="2819400" y="5791200"/>
            <a:ext cx="70104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8438" name="Line 6">
            <a:extLst>
              <a:ext uri="{FF2B5EF4-FFF2-40B4-BE49-F238E27FC236}">
                <a16:creationId xmlns:a16="http://schemas.microsoft.com/office/drawing/2014/main" id="{03732A63-1B8A-93C4-CD17-3A4308B29B3C}"/>
              </a:ext>
            </a:extLst>
          </p:cNvPr>
          <p:cNvSpPr>
            <a:spLocks noChangeShapeType="1"/>
          </p:cNvSpPr>
          <p:nvPr/>
        </p:nvSpPr>
        <p:spPr bwMode="auto">
          <a:xfrm>
            <a:off x="4953000" y="6248400"/>
            <a:ext cx="25146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8" presetClass="entr" presetSubtype="0" accel="100000"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 calcmode="lin" valueType="num">
                                      <p:cBhvr>
                                        <p:cTn id="12" dur="500" fill="hold"/>
                                        <p:tgtEl>
                                          <p:spTgt spid="18435">
                                            <p:txEl>
                                              <p:pRg st="1" end="1"/>
                                            </p:txEl>
                                          </p:spTgt>
                                        </p:tgtEl>
                                        <p:attrNameLst>
                                          <p:attrName>ppt_w</p:attrName>
                                        </p:attrNameLst>
                                      </p:cBhvr>
                                      <p:tavLst>
                                        <p:tav tm="0">
                                          <p:val>
                                            <p:strVal val="#ppt_w*2.5"/>
                                          </p:val>
                                        </p:tav>
                                        <p:tav tm="100000">
                                          <p:val>
                                            <p:strVal val="#ppt_w"/>
                                          </p:val>
                                        </p:tav>
                                      </p:tavLst>
                                    </p:anim>
                                    <p:anim calcmode="lin" valueType="num">
                                      <p:cBhvr>
                                        <p:cTn id="13" dur="500" fill="hold"/>
                                        <p:tgtEl>
                                          <p:spTgt spid="18435">
                                            <p:txEl>
                                              <p:pRg st="1" end="1"/>
                                            </p:txEl>
                                          </p:spTgt>
                                        </p:tgtEl>
                                        <p:attrNameLst>
                                          <p:attrName>ppt_h</p:attrName>
                                        </p:attrNameLst>
                                      </p:cBhvr>
                                      <p:tavLst>
                                        <p:tav tm="0">
                                          <p:val>
                                            <p:strVal val="#ppt_h*0.01"/>
                                          </p:val>
                                        </p:tav>
                                        <p:tav tm="100000">
                                          <p:val>
                                            <p:strVal val="#ppt_h"/>
                                          </p:val>
                                        </p:tav>
                                      </p:tavLst>
                                    </p:anim>
                                    <p:anim calcmode="lin" valueType="num">
                                      <p:cBhvr>
                                        <p:cTn id="14"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8435">
                                            <p:txEl>
                                              <p:pRg st="1" end="1"/>
                                            </p:txEl>
                                          </p:spTgt>
                                        </p:tgtEl>
                                        <p:attrNameLst>
                                          <p:attrName>ppt_y</p:attrName>
                                        </p:attrNameLst>
                                      </p:cBhvr>
                                      <p:tavLst>
                                        <p:tav tm="0">
                                          <p:val>
                                            <p:strVal val="#ppt_h+1"/>
                                          </p:val>
                                        </p:tav>
                                        <p:tav tm="100000">
                                          <p:val>
                                            <p:strVal val="#ppt_y"/>
                                          </p:val>
                                        </p:tav>
                                      </p:tavLst>
                                    </p:anim>
                                    <p:animEffect transition="in" filter="fade">
                                      <p:cBhvr>
                                        <p:cTn id="16" dur="500"/>
                                        <p:tgtEl>
                                          <p:spTgt spid="1843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Effect transition="in" filter="box(in)">
                                      <p:cBhvr>
                                        <p:cTn id="21" dur="500"/>
                                        <p:tgtEl>
                                          <p:spTgt spid="1843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nodeType="clickEffect">
                                  <p:stCondLst>
                                    <p:cond delay="0"/>
                                  </p:stCondLst>
                                  <p:childTnLst>
                                    <p:set>
                                      <p:cBhvr>
                                        <p:cTn id="25" dur="1" fill="hold">
                                          <p:stCondLst>
                                            <p:cond delay="0"/>
                                          </p:stCondLst>
                                        </p:cTn>
                                        <p:tgtEl>
                                          <p:spTgt spid="18436"/>
                                        </p:tgtEl>
                                        <p:attrNameLst>
                                          <p:attrName>style.visibility</p:attrName>
                                        </p:attrNameLst>
                                      </p:cBhvr>
                                      <p:to>
                                        <p:strVal val="visible"/>
                                      </p:to>
                                    </p:set>
                                    <p:anim calcmode="lin" valueType="num">
                                      <p:cBhvr additive="base">
                                        <p:cTn id="26" dur="500" fill="hold"/>
                                        <p:tgtEl>
                                          <p:spTgt spid="18436"/>
                                        </p:tgtEl>
                                        <p:attrNameLst>
                                          <p:attrName>ppt_x</p:attrName>
                                        </p:attrNameLst>
                                      </p:cBhvr>
                                      <p:tavLst>
                                        <p:tav tm="0">
                                          <p:val>
                                            <p:strVal val="0-#ppt_w/2"/>
                                          </p:val>
                                        </p:tav>
                                        <p:tav tm="100000">
                                          <p:val>
                                            <p:strVal val="#ppt_x"/>
                                          </p:val>
                                        </p:tav>
                                      </p:tavLst>
                                    </p:anim>
                                    <p:anim calcmode="lin" valueType="num">
                                      <p:cBhvr additive="base">
                                        <p:cTn id="27" dur="500" fill="hold"/>
                                        <p:tgtEl>
                                          <p:spTgt spid="1843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18437"/>
                                        </p:tgtEl>
                                        <p:attrNameLst>
                                          <p:attrName>style.visibility</p:attrName>
                                        </p:attrNameLst>
                                      </p:cBhvr>
                                      <p:to>
                                        <p:strVal val="visible"/>
                                      </p:to>
                                    </p:set>
                                    <p:anim calcmode="lin" valueType="num">
                                      <p:cBhvr additive="base">
                                        <p:cTn id="32" dur="500" fill="hold"/>
                                        <p:tgtEl>
                                          <p:spTgt spid="18437"/>
                                        </p:tgtEl>
                                        <p:attrNameLst>
                                          <p:attrName>ppt_x</p:attrName>
                                        </p:attrNameLst>
                                      </p:cBhvr>
                                      <p:tavLst>
                                        <p:tav tm="0">
                                          <p:val>
                                            <p:strVal val="1+#ppt_w/2"/>
                                          </p:val>
                                        </p:tav>
                                        <p:tav tm="100000">
                                          <p:val>
                                            <p:strVal val="#ppt_x"/>
                                          </p:val>
                                        </p:tav>
                                      </p:tavLst>
                                    </p:anim>
                                    <p:anim calcmode="lin" valueType="num">
                                      <p:cBhvr additive="base">
                                        <p:cTn id="33"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18438"/>
                                        </p:tgtEl>
                                        <p:attrNameLst>
                                          <p:attrName>style.visibility</p:attrName>
                                        </p:attrNameLst>
                                      </p:cBhvr>
                                      <p:to>
                                        <p:strVal val="visible"/>
                                      </p:to>
                                    </p:set>
                                    <p:anim calcmode="lin" valueType="num">
                                      <p:cBhvr additive="base">
                                        <p:cTn id="38" dur="500" fill="hold"/>
                                        <p:tgtEl>
                                          <p:spTgt spid="18438"/>
                                        </p:tgtEl>
                                        <p:attrNameLst>
                                          <p:attrName>ppt_x</p:attrName>
                                        </p:attrNameLst>
                                      </p:cBhvr>
                                      <p:tavLst>
                                        <p:tav tm="0">
                                          <p:val>
                                            <p:strVal val="0-#ppt_w/2"/>
                                          </p:val>
                                        </p:tav>
                                        <p:tav tm="100000">
                                          <p:val>
                                            <p:strVal val="#ppt_x"/>
                                          </p:val>
                                        </p:tav>
                                      </p:tavLst>
                                    </p:anim>
                                    <p:anim calcmode="lin" valueType="num">
                                      <p:cBhvr additive="base">
                                        <p:cTn id="39"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7620000" cy="1143000"/>
          </a:xfrm>
        </p:spPr>
        <p:txBody>
          <a:bodyPr/>
          <a:lstStyle/>
          <a:p>
            <a:r>
              <a:rPr lang="en-US" dirty="0"/>
              <a:t>These Things?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7800" y="2743200"/>
            <a:ext cx="4114800" cy="3416082"/>
          </a:xfrm>
        </p:spPr>
      </p:pic>
      <p:sp>
        <p:nvSpPr>
          <p:cNvPr id="5" name="TextBox 4"/>
          <p:cNvSpPr txBox="1"/>
          <p:nvPr/>
        </p:nvSpPr>
        <p:spPr>
          <a:xfrm>
            <a:off x="2057400" y="1066800"/>
            <a:ext cx="75438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The Temple was still under construction at this time, and the disciples must have been curious onlookers at the massive stones.</a:t>
            </a:r>
          </a:p>
        </p:txBody>
      </p:sp>
      <p:sp>
        <p:nvSpPr>
          <p:cNvPr id="6" name="TextBox 5"/>
          <p:cNvSpPr txBox="1"/>
          <p:nvPr/>
        </p:nvSpPr>
        <p:spPr>
          <a:xfrm>
            <a:off x="2133600" y="2667000"/>
            <a:ext cx="2590800" cy="147732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But Jesus said it would be destroyed!</a:t>
            </a:r>
          </a:p>
        </p:txBody>
      </p:sp>
      <p:sp>
        <p:nvSpPr>
          <p:cNvPr id="7" name="TextBox 6"/>
          <p:cNvSpPr txBox="1"/>
          <p:nvPr/>
        </p:nvSpPr>
        <p:spPr>
          <a:xfrm>
            <a:off x="2133600" y="4343400"/>
            <a:ext cx="2590800" cy="181588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mn-cs"/>
              </a:rPr>
              <a:t>“</a:t>
            </a:r>
            <a:r>
              <a:rPr kumimoji="0" lang="en-US" sz="2800" b="1" i="0" u="none" strike="noStrike" kern="1200" cap="none" spc="0" normalizeH="0" baseline="0" noProof="0" dirty="0">
                <a:ln>
                  <a:noFill/>
                </a:ln>
                <a:solidFill>
                  <a:srgbClr val="2F2B20"/>
                </a:solidFill>
                <a:effectLst/>
                <a:uLnTx/>
                <a:uFillTx/>
                <a:latin typeface="Calibri"/>
                <a:ea typeface="+mn-ea"/>
                <a:cs typeface="+mn-cs"/>
              </a:rPr>
              <a:t>These things</a:t>
            </a:r>
            <a:r>
              <a:rPr kumimoji="0" lang="en-US" sz="2800" b="0" i="0" u="none" strike="noStrike" kern="1200" cap="none" spc="0" normalizeH="0" baseline="0" noProof="0" dirty="0">
                <a:ln>
                  <a:noFill/>
                </a:ln>
                <a:solidFill>
                  <a:srgbClr val="2F2B20"/>
                </a:solidFill>
                <a:effectLst/>
                <a:uLnTx/>
                <a:uFillTx/>
                <a:latin typeface="Calibri"/>
                <a:ea typeface="+mn-ea"/>
                <a:cs typeface="+mn-cs"/>
              </a:rPr>
              <a:t>” referred to the destruction of the Jerusalem.</a:t>
            </a:r>
          </a:p>
        </p:txBody>
      </p:sp>
    </p:spTree>
    <p:extLst>
      <p:ext uri="{BB962C8B-B14F-4D97-AF65-F5344CB8AC3E}">
        <p14:creationId xmlns:p14="http://schemas.microsoft.com/office/powerpoint/2010/main" val="191387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Deuteronomy 18:21-22</a:t>
            </a:r>
          </a:p>
        </p:txBody>
      </p:sp>
      <p:sp>
        <p:nvSpPr>
          <p:cNvPr id="3" name="Content Placeholder 2"/>
          <p:cNvSpPr>
            <a:spLocks noGrp="1"/>
          </p:cNvSpPr>
          <p:nvPr>
            <p:ph idx="1"/>
          </p:nvPr>
        </p:nvSpPr>
        <p:spPr>
          <a:xfrm>
            <a:off x="1981200" y="1600200"/>
            <a:ext cx="7620000" cy="3657600"/>
          </a:xfrm>
        </p:spPr>
        <p:txBody>
          <a:bodyPr>
            <a:normAutofit/>
          </a:bodyPr>
          <a:lstStyle/>
          <a:p>
            <a:pPr marL="114300" indent="0">
              <a:buNone/>
            </a:pPr>
            <a:r>
              <a:rPr lang="en-US" sz="3000" dirty="0"/>
              <a:t>And if you say in your heart, ‘How shall we know the word which the </a:t>
            </a:r>
            <a:r>
              <a:rPr lang="en-US" sz="3000" cap="small" dirty="0"/>
              <a:t>Lord</a:t>
            </a:r>
            <a:r>
              <a:rPr lang="en-US" sz="3000" dirty="0"/>
              <a:t> has not spoken?’— </a:t>
            </a:r>
            <a:r>
              <a:rPr lang="en-US" sz="3000" baseline="30000" dirty="0"/>
              <a:t>22 </a:t>
            </a:r>
            <a:r>
              <a:rPr lang="en-US" sz="3000" dirty="0"/>
              <a:t>when a prophet speaks in the name of the </a:t>
            </a:r>
            <a:r>
              <a:rPr lang="en-US" sz="3000" cap="small" dirty="0"/>
              <a:t>Lord</a:t>
            </a:r>
            <a:r>
              <a:rPr lang="en-US" sz="3000" dirty="0"/>
              <a:t>, if the thing does not happen or come to pass, that </a:t>
            </a:r>
            <a:r>
              <a:rPr lang="en-US" sz="3000" i="1" dirty="0"/>
              <a:t>is</a:t>
            </a:r>
            <a:r>
              <a:rPr lang="en-US" sz="3000" dirty="0"/>
              <a:t> the thing which the </a:t>
            </a:r>
            <a:r>
              <a:rPr lang="en-US" sz="3000" cap="small" dirty="0"/>
              <a:t>Lord</a:t>
            </a:r>
            <a:r>
              <a:rPr lang="en-US" sz="3000" dirty="0"/>
              <a:t> has not spoken; the prophet has spoken it presumptuously; you shall not be afraid of him.</a:t>
            </a:r>
          </a:p>
        </p:txBody>
      </p:sp>
    </p:spTree>
    <p:extLst>
      <p:ext uri="{BB962C8B-B14F-4D97-AF65-F5344CB8AC3E}">
        <p14:creationId xmlns:p14="http://schemas.microsoft.com/office/powerpoint/2010/main" val="1881380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Jesus Last Week Travels – Monday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1336" y="987552"/>
            <a:ext cx="11803310" cy="5379692"/>
          </a:xfrm>
          <a:prstGeom prst="rect">
            <a:avLst/>
          </a:prstGeom>
        </p:spPr>
      </p:pic>
      <p:sp>
        <p:nvSpPr>
          <p:cNvPr id="7" name="Down Arrow 6"/>
          <p:cNvSpPr/>
          <p:nvPr/>
        </p:nvSpPr>
        <p:spPr>
          <a:xfrm rot="10800000">
            <a:off x="10946523" y="4800601"/>
            <a:ext cx="914400" cy="9144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Georgia"/>
              <a:ea typeface="+mn-ea"/>
              <a:cs typeface="+mn-cs"/>
            </a:endParaRPr>
          </a:p>
        </p:txBody>
      </p:sp>
      <p:sp>
        <p:nvSpPr>
          <p:cNvPr id="10" name="Down Arrow 9"/>
          <p:cNvSpPr/>
          <p:nvPr/>
        </p:nvSpPr>
        <p:spPr>
          <a:xfrm rot="16200000">
            <a:off x="2214797" y="1920958"/>
            <a:ext cx="1335024" cy="1930884"/>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Georgia"/>
              <a:ea typeface="+mn-ea"/>
              <a:cs typeface="+mn-cs"/>
            </a:endParaRPr>
          </a:p>
        </p:txBody>
      </p:sp>
      <p:sp>
        <p:nvSpPr>
          <p:cNvPr id="13" name="TextBox 12"/>
          <p:cNvSpPr txBox="1"/>
          <p:nvPr/>
        </p:nvSpPr>
        <p:spPr>
          <a:xfrm>
            <a:off x="9387281" y="5100505"/>
            <a:ext cx="1812022"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mn-cs"/>
              </a:rPr>
              <a:t>Jesus Christ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mn-cs"/>
              </a:rPr>
              <a:t>Spends Night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mn-cs"/>
              </a:rPr>
              <a:t>Matthew 21:17</a:t>
            </a:r>
          </a:p>
        </p:txBody>
      </p:sp>
      <p:sp>
        <p:nvSpPr>
          <p:cNvPr id="8" name="Down Arrow 7"/>
          <p:cNvSpPr/>
          <p:nvPr/>
        </p:nvSpPr>
        <p:spPr>
          <a:xfrm rot="2603534">
            <a:off x="8855509" y="3056237"/>
            <a:ext cx="820816" cy="938402"/>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eorgia"/>
                <a:ea typeface="+mn-ea"/>
                <a:cs typeface="+mn-cs"/>
              </a:rPr>
              <a:t>?</a:t>
            </a:r>
          </a:p>
        </p:txBody>
      </p:sp>
      <p:sp>
        <p:nvSpPr>
          <p:cNvPr id="9" name="TextBox 8"/>
          <p:cNvSpPr txBox="1"/>
          <p:nvPr/>
        </p:nvSpPr>
        <p:spPr>
          <a:xfrm>
            <a:off x="7404215" y="3313651"/>
            <a:ext cx="1241134"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Barren    Fig Tree</a:t>
            </a:r>
          </a:p>
        </p:txBody>
      </p:sp>
      <p:sp>
        <p:nvSpPr>
          <p:cNvPr id="12" name="TextBox 11"/>
          <p:cNvSpPr txBox="1"/>
          <p:nvPr/>
        </p:nvSpPr>
        <p:spPr>
          <a:xfrm>
            <a:off x="5425095" y="4968262"/>
            <a:ext cx="156072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Jesus Laments</a:t>
            </a:r>
          </a:p>
        </p:txBody>
      </p:sp>
      <p:sp>
        <p:nvSpPr>
          <p:cNvPr id="2" name="Up Arrow 1"/>
          <p:cNvSpPr/>
          <p:nvPr/>
        </p:nvSpPr>
        <p:spPr>
          <a:xfrm>
            <a:off x="6727723" y="4456324"/>
            <a:ext cx="914400" cy="914401"/>
          </a:xfrm>
          <a:prstGeom prst="up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eorgia"/>
                <a:ea typeface="+mn-ea"/>
                <a:cs typeface="+mn-cs"/>
              </a:rPr>
              <a:t>?</a:t>
            </a:r>
          </a:p>
        </p:txBody>
      </p:sp>
    </p:spTree>
    <p:extLst>
      <p:ext uri="{BB962C8B-B14F-4D97-AF65-F5344CB8AC3E}">
        <p14:creationId xmlns:p14="http://schemas.microsoft.com/office/powerpoint/2010/main" val="19026760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6DD599-29EB-4DEA-A501-F8FCE4E9564A}"/>
              </a:ext>
            </a:extLst>
          </p:cNvPr>
          <p:cNvSpPr txBox="1"/>
          <p:nvPr/>
        </p:nvSpPr>
        <p:spPr>
          <a:xfrm>
            <a:off x="813731" y="536895"/>
            <a:ext cx="10584811" cy="58477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Jesus’ Prophecy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Both Matthew and Mark note that the conversation began between the disciples and Jesus as they were leaving the temple. Herod the Great’s rebuilding and restoration of the Jerusalem temple had transformed it into one of the wonders of the ancient world. The disciples’ admiration would have been similarly expressed     by any Greek, Roman, or Jewish visitor to the temple. The disciples’ amazement is shared even by modern visitors who see the huge blocks in the remaining Herodian walls, and these were only the substructure, not the temple proper. Herod was quite famous for a provincial client king at the time, and the temple dramatically increased Greek and Roman tourism, particularly because it was built in such a way that non-Jews had partial access through the court of Gentiles.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Josephus, the most important Jewish historian of the first century, described the beauty and magnificence of the temple in these words: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720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exterior of the building wanted nothing that could astound either mind or eye. For, being covered on all sides with massive plates of gold, the sun was no sooner up than it radiated so fiery a flash that persons straining to look at it were compelled to avert their eyes, as from the solar rays. To approaching strangers, it appeared from a distance like a snow-clad mountain; for all that was not overlaid with gold was of purest white. From its summit protruded sharp golden spikes to prevent birds from settling upon and polluting the roof. Some of the stones in the building were forty-five cubits in length, five in height and six in breadth.</a:t>
            </a:r>
          </a:p>
          <a:p>
            <a:pPr marL="0" marR="720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Jerusalem temple was a magnificent sight and an astounding architectural achievement: “Easily the tallest structure in the city, it dominated the urban landscape. At about 1,550,000 square feet (thirty-five acres), it was also the largest sanctuary site in the ancient world.”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religious importance of the temple for the Jewish people cannot be overestimated. This was the place where worship took place and God could be entreated. This was the ultimate symbol of God’s election of the Jewish people and of his commitment and promises to them: “The temple was thus regarded as the place where YHWH lived and ruled in the midst of Israel, and where, through the sacrificial system which reached its climax in the great festivals, he lived in grace, forgiving them, restoring them, and enabling them to be cleansed of defilement and so to continue as his people.”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Jesus’ departure from the temple represents the end of his teaching ministry in Jerusalem. It is possible that this departure symbolizes judgment and the temple’s abandonment by God in the same way that the glory of God left the temple and came to rest on the mountain east of the city in Ezekiel’s vision (10:18–19; 11:22–23), but neither Matthew nor Mark make this explicit while Luke doesn’t mention Jesus’ departure at all.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disciples would have been shocked by Jesus’ prophetic response. In reply to their awe at the temple’s grandeur, Jesus prophesied that it would be razed to the ground. Jesus’ prophecy of the temple’s destruction would have made a profound impact on his Jewish listeners, many of whom viewed the temple as indestructible. During Jesus’ trial later that week, false witnesses distorted this prophecy and claimed that Jesus had personally threatened to destroy the temple (Matt. 26:61; 27:40). This is reminiscent of the way in which King Jehoiakim had the prophet Uriah killed for prophesying the destruction of Jerusalem (Jer. 26:20–23) and Jewish priests and prophets wanted Jeremiah killed for prophesying against the city (Jer. 26:11).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34–37).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1478501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6DD599-29EB-4DEA-A501-F8FCE4E9564A}"/>
              </a:ext>
            </a:extLst>
          </p:cNvPr>
          <p:cNvSpPr txBox="1"/>
          <p:nvPr/>
        </p:nvSpPr>
        <p:spPr>
          <a:xfrm>
            <a:off x="822121" y="721453"/>
            <a:ext cx="10576423" cy="56239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Jesus’ Prophecy – cont.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Jesus’ prophecy of the temple’s destruction was used at his trial to support the death sentence. This charge continued to linger after Jesus’ death and was also leveled against Stephen, one of his followers (Acts 6:13–14). For some Jews, Jesus’ prophecy of the temple’s destruction was enough to discredit him and his followers in subsequent generations. Jesus’ original listeners, of course, would have been familiar with Old Testament prophecies of the destruction of Solomon’s temple that had occurred in 586 BC, but they wouldn’t have viewed the current temple as susceptible to such judgment (Jer. 7:11–14; 26:1–23; Micah 3:12).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statement that not “one stone” would be left “upon another” indicates utter destruction that reverses the building process (Hag. 2:15). Some stones still rest upon another from the substructure and retaining wall of the temple Mount (the Wailing Wall), so Jesus was either referring to the temple buildings or was using prophetic hyperbole to stress the reality of total and irreversible destruction. His prophetic statement receives extra weight by the phrase “Truly, I say to you,” which prefaces it in Matthew’s Gospel. Jesus’ statement is emphatic and final: The temple is going to be destroyed.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This prophecy is significant for at least three reasons. First, by predicting the temple’s demise Jesus made clear to his disciples that he was fully aware of what lay ahead. His power to predict the future was also evident in his foreknowledge of Judas’s betrayal and Peter’s denial. Jesus was not merely guessing, and he certainly didn’t simply prophesy things people were itching to hear. He was a genuine prophet; in fact, he was “the” prophet of whom Moses spoke: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720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LORD your God will raise up for you a prophet like me from among you, from your brothers—it is to him you shall listen—just as you desired of the LORD your God at Horeb on the day of the assembly, when you said, “Let me not hear again the voice of the LORD my God or see this great fire any more, lest I die.” And the LORD said to me, “They are right in what they have spoken. I will raise up for them a prophet like you from among their brothers. And I will put my words in his mouth, and he shall speak to them all that I command him. And whoever will not listen to my words that he shall speak in my name, I myself will require it of him.” (Deut. 18:15–18)</a:t>
            </a:r>
          </a:p>
          <a:p>
            <a:pPr marL="0" marR="720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Second, the fact that no Gospel writer mentions the fulfillment of this prophecy suggests that these accounts were written before Jerusalem fell and the temple was destroyed by the Romans in AD 70. If any of them had known about the prophecy’s fulfillment, he would surely have commented on it. The Gospel writers weren’t making up prophecies after the fact (</a:t>
            </a:r>
            <a:r>
              <a:rPr kumimoji="0" lang="en-US" sz="12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vaticinia</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ex </a:t>
            </a:r>
            <a:r>
              <a:rPr kumimoji="0" lang="en-US" sz="12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eventu</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but recording a legitimate prophecy uttered before the events transpired.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Third, and perhaps most importantly, this prophecy sets the stage for the entire Olivet Discourse. Any interpretation of Matthew 24, Mark 13, and Luke 21 that doesn’t relate in some way to the historical destruction of the temple is on the wrong track. This prophecy sets the topic for the discourse. This doesn’t mean that Jesus couldn’t talk about other things beyond the destruction of Jerusalem in the Olivet Discourse, but this event is surely the starting point as we seek to understand what else Jesus might have said about the future.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34–37).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3369548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a:extLst>
              <a:ext uri="{FF2B5EF4-FFF2-40B4-BE49-F238E27FC236}">
                <a16:creationId xmlns:a16="http://schemas.microsoft.com/office/drawing/2014/main" id="{CB6755A1-850C-4F8D-9982-39A91E463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358"/>
          <a:stretch>
            <a:fillRect/>
          </a:stretch>
        </p:blipFill>
        <p:spPr bwMode="auto">
          <a:xfrm>
            <a:off x="1524000" y="1"/>
            <a:ext cx="91455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7459" name="Picture 3">
            <a:extLst>
              <a:ext uri="{FF2B5EF4-FFF2-40B4-BE49-F238E27FC236}">
                <a16:creationId xmlns:a16="http://schemas.microsoft.com/office/drawing/2014/main" id="{8FFD481F-168C-4B2E-BFCF-707B3BC9B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30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Freeform 4">
            <a:extLst>
              <a:ext uri="{FF2B5EF4-FFF2-40B4-BE49-F238E27FC236}">
                <a16:creationId xmlns:a16="http://schemas.microsoft.com/office/drawing/2014/main" id="{2EE3346D-A673-4967-B212-935A90C8A1A7}"/>
              </a:ext>
            </a:extLst>
          </p:cNvPr>
          <p:cNvSpPr>
            <a:spLocks/>
          </p:cNvSpPr>
          <p:nvPr/>
        </p:nvSpPr>
        <p:spPr bwMode="auto">
          <a:xfrm>
            <a:off x="7378700" y="2717800"/>
            <a:ext cx="2603500" cy="4025900"/>
          </a:xfrm>
          <a:custGeom>
            <a:avLst/>
            <a:gdLst/>
            <a:ahLst/>
            <a:cxnLst>
              <a:cxn ang="0">
                <a:pos x="1640" y="2536"/>
              </a:cxn>
              <a:cxn ang="0">
                <a:pos x="1616" y="2520"/>
              </a:cxn>
              <a:cxn ang="0">
                <a:pos x="1604" y="2512"/>
              </a:cxn>
              <a:cxn ang="0">
                <a:pos x="1580" y="2484"/>
              </a:cxn>
              <a:cxn ang="0">
                <a:pos x="1540" y="2444"/>
              </a:cxn>
              <a:cxn ang="0">
                <a:pos x="1504" y="2412"/>
              </a:cxn>
              <a:cxn ang="0">
                <a:pos x="1476" y="2380"/>
              </a:cxn>
              <a:cxn ang="0">
                <a:pos x="1452" y="2372"/>
              </a:cxn>
              <a:cxn ang="0">
                <a:pos x="1440" y="2364"/>
              </a:cxn>
              <a:cxn ang="0">
                <a:pos x="1408" y="2340"/>
              </a:cxn>
              <a:cxn ang="0">
                <a:pos x="1360" y="2304"/>
              </a:cxn>
              <a:cxn ang="0">
                <a:pos x="1348" y="2296"/>
              </a:cxn>
              <a:cxn ang="0">
                <a:pos x="1248" y="2248"/>
              </a:cxn>
              <a:cxn ang="0">
                <a:pos x="1180" y="2220"/>
              </a:cxn>
              <a:cxn ang="0">
                <a:pos x="1168" y="2152"/>
              </a:cxn>
              <a:cxn ang="0">
                <a:pos x="1160" y="2128"/>
              </a:cxn>
              <a:cxn ang="0">
                <a:pos x="1108" y="1964"/>
              </a:cxn>
              <a:cxn ang="0">
                <a:pos x="1068" y="1904"/>
              </a:cxn>
              <a:cxn ang="0">
                <a:pos x="1044" y="1888"/>
              </a:cxn>
              <a:cxn ang="0">
                <a:pos x="1020" y="1836"/>
              </a:cxn>
              <a:cxn ang="0">
                <a:pos x="1008" y="1700"/>
              </a:cxn>
              <a:cxn ang="0">
                <a:pos x="1000" y="1604"/>
              </a:cxn>
              <a:cxn ang="0">
                <a:pos x="912" y="1356"/>
              </a:cxn>
              <a:cxn ang="0">
                <a:pos x="936" y="1220"/>
              </a:cxn>
              <a:cxn ang="0">
                <a:pos x="948" y="1184"/>
              </a:cxn>
              <a:cxn ang="0">
                <a:pos x="956" y="1160"/>
              </a:cxn>
              <a:cxn ang="0">
                <a:pos x="928" y="984"/>
              </a:cxn>
              <a:cxn ang="0">
                <a:pos x="888" y="924"/>
              </a:cxn>
              <a:cxn ang="0">
                <a:pos x="848" y="896"/>
              </a:cxn>
              <a:cxn ang="0">
                <a:pos x="840" y="880"/>
              </a:cxn>
              <a:cxn ang="0">
                <a:pos x="828" y="872"/>
              </a:cxn>
              <a:cxn ang="0">
                <a:pos x="824" y="852"/>
              </a:cxn>
              <a:cxn ang="0">
                <a:pos x="808" y="824"/>
              </a:cxn>
              <a:cxn ang="0">
                <a:pos x="776" y="796"/>
              </a:cxn>
              <a:cxn ang="0">
                <a:pos x="712" y="688"/>
              </a:cxn>
              <a:cxn ang="0">
                <a:pos x="676" y="656"/>
              </a:cxn>
              <a:cxn ang="0">
                <a:pos x="652" y="640"/>
              </a:cxn>
              <a:cxn ang="0">
                <a:pos x="628" y="608"/>
              </a:cxn>
              <a:cxn ang="0">
                <a:pos x="612" y="588"/>
              </a:cxn>
              <a:cxn ang="0">
                <a:pos x="596" y="552"/>
              </a:cxn>
              <a:cxn ang="0">
                <a:pos x="588" y="528"/>
              </a:cxn>
              <a:cxn ang="0">
                <a:pos x="568" y="416"/>
              </a:cxn>
              <a:cxn ang="0">
                <a:pos x="544" y="404"/>
              </a:cxn>
              <a:cxn ang="0">
                <a:pos x="484" y="368"/>
              </a:cxn>
              <a:cxn ang="0">
                <a:pos x="444" y="344"/>
              </a:cxn>
              <a:cxn ang="0">
                <a:pos x="404" y="316"/>
              </a:cxn>
              <a:cxn ang="0">
                <a:pos x="324" y="272"/>
              </a:cxn>
              <a:cxn ang="0">
                <a:pos x="240" y="240"/>
              </a:cxn>
              <a:cxn ang="0">
                <a:pos x="188" y="216"/>
              </a:cxn>
              <a:cxn ang="0">
                <a:pos x="164" y="208"/>
              </a:cxn>
              <a:cxn ang="0">
                <a:pos x="152" y="204"/>
              </a:cxn>
              <a:cxn ang="0">
                <a:pos x="140" y="176"/>
              </a:cxn>
              <a:cxn ang="0">
                <a:pos x="124" y="152"/>
              </a:cxn>
              <a:cxn ang="0">
                <a:pos x="92" y="88"/>
              </a:cxn>
              <a:cxn ang="0">
                <a:pos x="68" y="72"/>
              </a:cxn>
              <a:cxn ang="0">
                <a:pos x="56" y="64"/>
              </a:cxn>
              <a:cxn ang="0">
                <a:pos x="24" y="36"/>
              </a:cxn>
              <a:cxn ang="0">
                <a:pos x="12" y="28"/>
              </a:cxn>
              <a:cxn ang="0">
                <a:pos x="4" y="16"/>
              </a:cxn>
              <a:cxn ang="0">
                <a:pos x="0" y="0"/>
              </a:cxn>
            </a:cxnLst>
            <a:rect l="0" t="0" r="r" b="b"/>
            <a:pathLst>
              <a:path w="1640" h="2536">
                <a:moveTo>
                  <a:pt x="1640" y="2536"/>
                </a:moveTo>
                <a:cubicBezTo>
                  <a:pt x="1632" y="2530"/>
                  <a:pt x="1624" y="2525"/>
                  <a:pt x="1616" y="2520"/>
                </a:cubicBezTo>
                <a:cubicBezTo>
                  <a:pt x="1612" y="2517"/>
                  <a:pt x="1604" y="2512"/>
                  <a:pt x="1604" y="2512"/>
                </a:cubicBezTo>
                <a:cubicBezTo>
                  <a:pt x="1598" y="2496"/>
                  <a:pt x="1596" y="2489"/>
                  <a:pt x="1580" y="2484"/>
                </a:cubicBezTo>
                <a:cubicBezTo>
                  <a:pt x="1570" y="2469"/>
                  <a:pt x="1554" y="2453"/>
                  <a:pt x="1540" y="2444"/>
                </a:cubicBezTo>
                <a:cubicBezTo>
                  <a:pt x="1535" y="2431"/>
                  <a:pt x="1516" y="2416"/>
                  <a:pt x="1504" y="2412"/>
                </a:cubicBezTo>
                <a:cubicBezTo>
                  <a:pt x="1500" y="2406"/>
                  <a:pt x="1480" y="2382"/>
                  <a:pt x="1476" y="2380"/>
                </a:cubicBezTo>
                <a:cubicBezTo>
                  <a:pt x="1468" y="2375"/>
                  <a:pt x="1459" y="2376"/>
                  <a:pt x="1452" y="2372"/>
                </a:cubicBezTo>
                <a:cubicBezTo>
                  <a:pt x="1448" y="2369"/>
                  <a:pt x="1444" y="2366"/>
                  <a:pt x="1440" y="2364"/>
                </a:cubicBezTo>
                <a:cubicBezTo>
                  <a:pt x="1430" y="2349"/>
                  <a:pt x="1422" y="2349"/>
                  <a:pt x="1408" y="2340"/>
                </a:cubicBezTo>
                <a:cubicBezTo>
                  <a:pt x="1396" y="2322"/>
                  <a:pt x="1377" y="2315"/>
                  <a:pt x="1360" y="2304"/>
                </a:cubicBezTo>
                <a:cubicBezTo>
                  <a:pt x="1356" y="2301"/>
                  <a:pt x="1348" y="2296"/>
                  <a:pt x="1348" y="2296"/>
                </a:cubicBezTo>
                <a:cubicBezTo>
                  <a:pt x="1327" y="2265"/>
                  <a:pt x="1282" y="2252"/>
                  <a:pt x="1248" y="2248"/>
                </a:cubicBezTo>
                <a:cubicBezTo>
                  <a:pt x="1223" y="2239"/>
                  <a:pt x="1203" y="2231"/>
                  <a:pt x="1180" y="2220"/>
                </a:cubicBezTo>
                <a:cubicBezTo>
                  <a:pt x="1161" y="2165"/>
                  <a:pt x="1182" y="2232"/>
                  <a:pt x="1168" y="2152"/>
                </a:cubicBezTo>
                <a:cubicBezTo>
                  <a:pt x="1166" y="2143"/>
                  <a:pt x="1160" y="2128"/>
                  <a:pt x="1160" y="2128"/>
                </a:cubicBezTo>
                <a:cubicBezTo>
                  <a:pt x="1155" y="2083"/>
                  <a:pt x="1131" y="2003"/>
                  <a:pt x="1108" y="1964"/>
                </a:cubicBezTo>
                <a:cubicBezTo>
                  <a:pt x="1096" y="1945"/>
                  <a:pt x="1085" y="1917"/>
                  <a:pt x="1068" y="1904"/>
                </a:cubicBezTo>
                <a:cubicBezTo>
                  <a:pt x="1060" y="1898"/>
                  <a:pt x="1044" y="1888"/>
                  <a:pt x="1044" y="1888"/>
                </a:cubicBezTo>
                <a:cubicBezTo>
                  <a:pt x="1033" y="1872"/>
                  <a:pt x="1025" y="1853"/>
                  <a:pt x="1020" y="1836"/>
                </a:cubicBezTo>
                <a:cubicBezTo>
                  <a:pt x="1016" y="1787"/>
                  <a:pt x="1010" y="1749"/>
                  <a:pt x="1008" y="1700"/>
                </a:cubicBezTo>
                <a:cubicBezTo>
                  <a:pt x="1005" y="1654"/>
                  <a:pt x="1010" y="1637"/>
                  <a:pt x="1000" y="1604"/>
                </a:cubicBezTo>
                <a:cubicBezTo>
                  <a:pt x="974" y="1517"/>
                  <a:pt x="925" y="1447"/>
                  <a:pt x="912" y="1356"/>
                </a:cubicBezTo>
                <a:cubicBezTo>
                  <a:pt x="916" y="1308"/>
                  <a:pt x="923" y="1265"/>
                  <a:pt x="936" y="1220"/>
                </a:cubicBezTo>
                <a:cubicBezTo>
                  <a:pt x="939" y="1207"/>
                  <a:pt x="944" y="1196"/>
                  <a:pt x="948" y="1184"/>
                </a:cubicBezTo>
                <a:cubicBezTo>
                  <a:pt x="950" y="1176"/>
                  <a:pt x="956" y="1160"/>
                  <a:pt x="956" y="1160"/>
                </a:cubicBezTo>
                <a:cubicBezTo>
                  <a:pt x="953" y="1092"/>
                  <a:pt x="956" y="1041"/>
                  <a:pt x="928" y="984"/>
                </a:cubicBezTo>
                <a:cubicBezTo>
                  <a:pt x="916" y="961"/>
                  <a:pt x="913" y="932"/>
                  <a:pt x="888" y="924"/>
                </a:cubicBezTo>
                <a:cubicBezTo>
                  <a:pt x="875" y="911"/>
                  <a:pt x="862" y="905"/>
                  <a:pt x="848" y="896"/>
                </a:cubicBezTo>
                <a:cubicBezTo>
                  <a:pt x="845" y="890"/>
                  <a:pt x="843" y="884"/>
                  <a:pt x="840" y="880"/>
                </a:cubicBezTo>
                <a:cubicBezTo>
                  <a:pt x="836" y="876"/>
                  <a:pt x="830" y="876"/>
                  <a:pt x="828" y="872"/>
                </a:cubicBezTo>
                <a:cubicBezTo>
                  <a:pt x="824" y="866"/>
                  <a:pt x="826" y="858"/>
                  <a:pt x="824" y="852"/>
                </a:cubicBezTo>
                <a:cubicBezTo>
                  <a:pt x="820" y="841"/>
                  <a:pt x="813" y="833"/>
                  <a:pt x="808" y="824"/>
                </a:cubicBezTo>
                <a:cubicBezTo>
                  <a:pt x="800" y="811"/>
                  <a:pt x="776" y="796"/>
                  <a:pt x="776" y="796"/>
                </a:cubicBezTo>
                <a:cubicBezTo>
                  <a:pt x="764" y="760"/>
                  <a:pt x="744" y="709"/>
                  <a:pt x="712" y="688"/>
                </a:cubicBezTo>
                <a:cubicBezTo>
                  <a:pt x="701" y="667"/>
                  <a:pt x="695" y="667"/>
                  <a:pt x="676" y="656"/>
                </a:cubicBezTo>
                <a:cubicBezTo>
                  <a:pt x="667" y="651"/>
                  <a:pt x="652" y="640"/>
                  <a:pt x="652" y="640"/>
                </a:cubicBezTo>
                <a:cubicBezTo>
                  <a:pt x="642" y="625"/>
                  <a:pt x="642" y="617"/>
                  <a:pt x="628" y="608"/>
                </a:cubicBezTo>
                <a:cubicBezTo>
                  <a:pt x="620" y="584"/>
                  <a:pt x="630" y="606"/>
                  <a:pt x="612" y="588"/>
                </a:cubicBezTo>
                <a:cubicBezTo>
                  <a:pt x="602" y="578"/>
                  <a:pt x="599" y="563"/>
                  <a:pt x="596" y="552"/>
                </a:cubicBezTo>
                <a:cubicBezTo>
                  <a:pt x="593" y="544"/>
                  <a:pt x="588" y="528"/>
                  <a:pt x="588" y="528"/>
                </a:cubicBezTo>
                <a:cubicBezTo>
                  <a:pt x="586" y="503"/>
                  <a:pt x="591" y="439"/>
                  <a:pt x="568" y="416"/>
                </a:cubicBezTo>
                <a:cubicBezTo>
                  <a:pt x="554" y="402"/>
                  <a:pt x="558" y="412"/>
                  <a:pt x="544" y="404"/>
                </a:cubicBezTo>
                <a:cubicBezTo>
                  <a:pt x="522" y="392"/>
                  <a:pt x="506" y="377"/>
                  <a:pt x="484" y="368"/>
                </a:cubicBezTo>
                <a:cubicBezTo>
                  <a:pt x="469" y="361"/>
                  <a:pt x="444" y="344"/>
                  <a:pt x="444" y="344"/>
                </a:cubicBezTo>
                <a:cubicBezTo>
                  <a:pt x="438" y="327"/>
                  <a:pt x="420" y="321"/>
                  <a:pt x="404" y="316"/>
                </a:cubicBezTo>
                <a:cubicBezTo>
                  <a:pt x="384" y="287"/>
                  <a:pt x="350" y="289"/>
                  <a:pt x="324" y="272"/>
                </a:cubicBezTo>
                <a:cubicBezTo>
                  <a:pt x="299" y="255"/>
                  <a:pt x="267" y="249"/>
                  <a:pt x="240" y="240"/>
                </a:cubicBezTo>
                <a:cubicBezTo>
                  <a:pt x="221" y="233"/>
                  <a:pt x="206" y="223"/>
                  <a:pt x="188" y="216"/>
                </a:cubicBezTo>
                <a:cubicBezTo>
                  <a:pt x="180" y="212"/>
                  <a:pt x="172" y="210"/>
                  <a:pt x="164" y="208"/>
                </a:cubicBezTo>
                <a:cubicBezTo>
                  <a:pt x="160" y="206"/>
                  <a:pt x="152" y="204"/>
                  <a:pt x="152" y="204"/>
                </a:cubicBezTo>
                <a:cubicBezTo>
                  <a:pt x="147" y="194"/>
                  <a:pt x="144" y="184"/>
                  <a:pt x="140" y="176"/>
                </a:cubicBezTo>
                <a:cubicBezTo>
                  <a:pt x="135" y="167"/>
                  <a:pt x="124" y="152"/>
                  <a:pt x="124" y="152"/>
                </a:cubicBezTo>
                <a:cubicBezTo>
                  <a:pt x="121" y="143"/>
                  <a:pt x="101" y="95"/>
                  <a:pt x="92" y="88"/>
                </a:cubicBezTo>
                <a:cubicBezTo>
                  <a:pt x="84" y="81"/>
                  <a:pt x="76" y="77"/>
                  <a:pt x="68" y="72"/>
                </a:cubicBezTo>
                <a:cubicBezTo>
                  <a:pt x="64" y="69"/>
                  <a:pt x="56" y="64"/>
                  <a:pt x="56" y="64"/>
                </a:cubicBezTo>
                <a:cubicBezTo>
                  <a:pt x="42" y="43"/>
                  <a:pt x="52" y="54"/>
                  <a:pt x="24" y="36"/>
                </a:cubicBezTo>
                <a:cubicBezTo>
                  <a:pt x="20" y="33"/>
                  <a:pt x="12" y="28"/>
                  <a:pt x="12" y="28"/>
                </a:cubicBezTo>
                <a:cubicBezTo>
                  <a:pt x="9" y="24"/>
                  <a:pt x="5" y="20"/>
                  <a:pt x="4" y="16"/>
                </a:cubicBezTo>
                <a:cubicBezTo>
                  <a:pt x="1" y="10"/>
                  <a:pt x="0" y="0"/>
                  <a:pt x="0" y="0"/>
                </a:cubicBezTo>
              </a:path>
            </a:pathLst>
          </a:custGeom>
          <a:noFill/>
          <a:ln w="50800">
            <a:solidFill>
              <a:srgbClr val="FF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7029" name="Text Box 5">
            <a:extLst>
              <a:ext uri="{FF2B5EF4-FFF2-40B4-BE49-F238E27FC236}">
                <a16:creationId xmlns:a16="http://schemas.microsoft.com/office/drawing/2014/main" id="{A8D87533-94A6-4786-BBEB-023AD6558C43}"/>
              </a:ext>
            </a:extLst>
          </p:cNvPr>
          <p:cNvSpPr txBox="1">
            <a:spLocks noChangeArrowheads="1"/>
          </p:cNvSpPr>
          <p:nvPr/>
        </p:nvSpPr>
        <p:spPr bwMode="auto">
          <a:xfrm>
            <a:off x="1752600" y="3657600"/>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Jerusalem</a:t>
            </a:r>
          </a:p>
        </p:txBody>
      </p:sp>
      <p:sp>
        <p:nvSpPr>
          <p:cNvPr id="257030" name="Text Box 6">
            <a:extLst>
              <a:ext uri="{FF2B5EF4-FFF2-40B4-BE49-F238E27FC236}">
                <a16:creationId xmlns:a16="http://schemas.microsoft.com/office/drawing/2014/main" id="{15657FD3-D6BF-40B1-A4A0-42A1BB7453DA}"/>
              </a:ext>
            </a:extLst>
          </p:cNvPr>
          <p:cNvSpPr txBox="1">
            <a:spLocks noChangeArrowheads="1"/>
          </p:cNvSpPr>
          <p:nvPr/>
        </p:nvSpPr>
        <p:spPr bwMode="auto">
          <a:xfrm>
            <a:off x="8229600" y="2971801"/>
            <a:ext cx="17526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Bethphage</a:t>
            </a:r>
          </a:p>
        </p:txBody>
      </p:sp>
      <p:sp>
        <p:nvSpPr>
          <p:cNvPr id="257031" name="Text Box 7">
            <a:extLst>
              <a:ext uri="{FF2B5EF4-FFF2-40B4-BE49-F238E27FC236}">
                <a16:creationId xmlns:a16="http://schemas.microsoft.com/office/drawing/2014/main" id="{886562B6-9609-4090-A775-AF4798833759}"/>
              </a:ext>
            </a:extLst>
          </p:cNvPr>
          <p:cNvSpPr txBox="1">
            <a:spLocks noChangeArrowheads="1"/>
          </p:cNvSpPr>
          <p:nvPr/>
        </p:nvSpPr>
        <p:spPr bwMode="auto">
          <a:xfrm>
            <a:off x="7543800" y="5791201"/>
            <a:ext cx="17526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Bethany</a:t>
            </a:r>
          </a:p>
        </p:txBody>
      </p:sp>
      <p:sp>
        <p:nvSpPr>
          <p:cNvPr id="257032" name="Text Box 8">
            <a:extLst>
              <a:ext uri="{FF2B5EF4-FFF2-40B4-BE49-F238E27FC236}">
                <a16:creationId xmlns:a16="http://schemas.microsoft.com/office/drawing/2014/main" id="{A92BDF74-6E74-438F-89FA-8BC390751A97}"/>
              </a:ext>
            </a:extLst>
          </p:cNvPr>
          <p:cNvSpPr txBox="1">
            <a:spLocks noChangeArrowheads="1"/>
          </p:cNvSpPr>
          <p:nvPr/>
        </p:nvSpPr>
        <p:spPr bwMode="auto">
          <a:xfrm rot="18600000">
            <a:off x="7079457" y="1226344"/>
            <a:ext cx="23622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Mt. of Olives</a:t>
            </a: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endParaRPr>
          </a:p>
        </p:txBody>
      </p:sp>
      <p:sp>
        <p:nvSpPr>
          <p:cNvPr id="257033" name="Text Box 9">
            <a:extLst>
              <a:ext uri="{FF2B5EF4-FFF2-40B4-BE49-F238E27FC236}">
                <a16:creationId xmlns:a16="http://schemas.microsoft.com/office/drawing/2014/main" id="{D147DB23-A4FF-4E8E-BEC5-0AEDC267CEE3}"/>
              </a:ext>
            </a:extLst>
          </p:cNvPr>
          <p:cNvSpPr txBox="1">
            <a:spLocks noChangeArrowheads="1"/>
          </p:cNvSpPr>
          <p:nvPr/>
        </p:nvSpPr>
        <p:spPr bwMode="auto">
          <a:xfrm>
            <a:off x="1524000" y="5959476"/>
            <a:ext cx="3505200" cy="89852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33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Jesus Came to the Mount of Olives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7028"/>
                                        </p:tgtEl>
                                        <p:attrNameLst>
                                          <p:attrName>style.visibility</p:attrName>
                                        </p:attrNameLst>
                                      </p:cBhvr>
                                      <p:to>
                                        <p:strVal val="visible"/>
                                      </p:to>
                                    </p:set>
                                    <p:animEffect transition="in" filter="wipe(down)">
                                      <p:cBhvr>
                                        <p:cTn id="7" dur="10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0B73C86-0207-A4F2-E7D4-EAB87067BD5A}"/>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0483" name="Rectangle 3">
            <a:extLst>
              <a:ext uri="{FF2B5EF4-FFF2-40B4-BE49-F238E27FC236}">
                <a16:creationId xmlns:a16="http://schemas.microsoft.com/office/drawing/2014/main" id="{B7662282-7431-DA5F-A0B8-606DFEE7BE69}"/>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III. Questions asked by disciples.</a:t>
            </a:r>
          </a:p>
          <a:p>
            <a:pPr algn="ctr">
              <a:buFontTx/>
              <a:buNone/>
            </a:pPr>
            <a:r>
              <a:rPr lang="en-US" altLang="en-US" b="1">
                <a:solidFill>
                  <a:srgbClr val="FF0000"/>
                </a:solidFill>
                <a:latin typeface="Comic Sans MS" panose="030F0702030302020204" pitchFamily="66" charset="0"/>
              </a:rPr>
              <a:t>Matt. 24:3</a:t>
            </a:r>
          </a:p>
          <a:p>
            <a:pPr algn="ctr">
              <a:buFontTx/>
              <a:buNone/>
            </a:pPr>
            <a:r>
              <a:rPr lang="en-US" altLang="en-US" b="1"/>
              <a:t>“And as he sat upon the mount of Olives, the disciples came unto him privately, saying, Tell us, when shall these things be? and what shall be the sign of thy coming, and of the end of the world?”</a:t>
            </a:r>
          </a:p>
          <a:p>
            <a:pPr algn="ctr">
              <a:buFontTx/>
              <a:buNone/>
            </a:pPr>
            <a:endParaRPr lang="en-US" altLang="en-US" b="1">
              <a:solidFill>
                <a:srgbClr val="FF0000"/>
              </a:solidFill>
              <a:latin typeface="Comic Sans MS" panose="030F0702030302020204" pitchFamily="66" charset="0"/>
            </a:endParaRP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p:cTn id="7" dur="500" fill="hold"/>
                                        <p:tgtEl>
                                          <p:spTgt spid="20483">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20483">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20483">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2048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0483">
                                            <p:txEl>
                                              <p:pRg st="2" end="2"/>
                                            </p:txEl>
                                          </p:spTgt>
                                        </p:tgtEl>
                                        <p:attrNameLst>
                                          <p:attrName>style.visibility</p:attrName>
                                        </p:attrNameLst>
                                      </p:cBhvr>
                                      <p:to>
                                        <p:strVal val="visible"/>
                                      </p:to>
                                    </p:set>
                                    <p:animEffect transition="in" filter="box(in)">
                                      <p:cBhvr>
                                        <p:cTn id="16" dur="5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B37BF75-51EE-F59A-7BF9-561DB5A6EEA0}"/>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45059" name="Rectangle 3">
            <a:extLst>
              <a:ext uri="{FF2B5EF4-FFF2-40B4-BE49-F238E27FC236}">
                <a16:creationId xmlns:a16="http://schemas.microsoft.com/office/drawing/2014/main" id="{3B6C9554-EEB4-7F9D-A05F-093000D76288}"/>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III. Questions asked by disciples.</a:t>
            </a:r>
          </a:p>
          <a:p>
            <a:pPr algn="ctr">
              <a:buFontTx/>
              <a:buNone/>
            </a:pPr>
            <a:r>
              <a:rPr lang="en-US" altLang="en-US" b="1">
                <a:solidFill>
                  <a:srgbClr val="FF0000"/>
                </a:solidFill>
                <a:latin typeface="Comic Sans MS" panose="030F0702030302020204" pitchFamily="66" charset="0"/>
              </a:rPr>
              <a:t>Matt. 24:3</a:t>
            </a:r>
          </a:p>
          <a:p>
            <a:pPr algn="ctr">
              <a:buFontTx/>
              <a:buNone/>
            </a:pPr>
            <a:r>
              <a:rPr lang="en-US" altLang="en-US" b="1"/>
              <a:t>“And as he sat upon the mount of Olives, the disciples came unto him privately, saying, </a:t>
            </a:r>
            <a:r>
              <a:rPr lang="en-US" altLang="en-US" b="1">
                <a:solidFill>
                  <a:srgbClr val="FF00FF"/>
                </a:solidFill>
              </a:rPr>
              <a:t>Tell us, when shall these things be? and what shall be the sign of thy coming, and of the end of the world</a:t>
            </a:r>
            <a:r>
              <a:rPr lang="en-US" altLang="en-US" b="1"/>
              <a:t>?”</a:t>
            </a:r>
          </a:p>
          <a:p>
            <a:pPr algn="ctr">
              <a:buFontTx/>
              <a:buNone/>
            </a:pPr>
            <a:endParaRPr lang="en-US" altLang="en-US" b="1">
              <a:solidFill>
                <a:srgbClr val="FF0000"/>
              </a:solidFill>
              <a:latin typeface="Comic Sans MS" panose="030F0702030302020204" pitchFamily="66" charset="0"/>
            </a:endParaRP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Matthew 24:3</a:t>
            </a:r>
          </a:p>
        </p:txBody>
      </p:sp>
      <p:sp>
        <p:nvSpPr>
          <p:cNvPr id="3" name="Content Placeholder 2"/>
          <p:cNvSpPr>
            <a:spLocks noGrp="1"/>
          </p:cNvSpPr>
          <p:nvPr>
            <p:ph idx="1"/>
          </p:nvPr>
        </p:nvSpPr>
        <p:spPr/>
        <p:txBody>
          <a:bodyPr>
            <a:normAutofit/>
          </a:bodyPr>
          <a:lstStyle/>
          <a:p>
            <a:r>
              <a:rPr lang="en-US" sz="3000" dirty="0"/>
              <a:t>The disciples of Jesus privately asked Jesus later on Mt. Olives three questions:</a:t>
            </a:r>
          </a:p>
          <a:p>
            <a:endParaRPr lang="en-US" sz="3000" dirty="0"/>
          </a:p>
          <a:p>
            <a:pPr marL="628650" indent="-514350">
              <a:buAutoNum type="arabicParenR"/>
            </a:pPr>
            <a:endParaRPr lang="en-US" sz="3000" dirty="0"/>
          </a:p>
        </p:txBody>
      </p:sp>
      <p:sp>
        <p:nvSpPr>
          <p:cNvPr id="5" name="TextBox 4"/>
          <p:cNvSpPr txBox="1"/>
          <p:nvPr/>
        </p:nvSpPr>
        <p:spPr>
          <a:xfrm>
            <a:off x="2209800" y="2819400"/>
            <a:ext cx="7543800" cy="553998"/>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1)  When will </a:t>
            </a:r>
            <a:r>
              <a:rPr kumimoji="0" lang="en-US" sz="3000" b="1" i="0" u="none" strike="noStrike" kern="1200" cap="none" spc="0" normalizeH="0" baseline="0" noProof="0" dirty="0">
                <a:ln>
                  <a:noFill/>
                </a:ln>
                <a:solidFill>
                  <a:srgbClr val="2F2B20"/>
                </a:solidFill>
                <a:effectLst/>
                <a:uLnTx/>
                <a:uFillTx/>
                <a:latin typeface="Calibri"/>
                <a:ea typeface="+mn-ea"/>
                <a:cs typeface="+mn-cs"/>
              </a:rPr>
              <a:t>these things </a:t>
            </a:r>
            <a:r>
              <a:rPr kumimoji="0" lang="en-US" sz="3000" b="0" i="0" u="none" strike="noStrike" kern="1200" cap="none" spc="0" normalizeH="0" baseline="0" noProof="0" dirty="0">
                <a:ln>
                  <a:noFill/>
                </a:ln>
                <a:solidFill>
                  <a:srgbClr val="2F2B20"/>
                </a:solidFill>
                <a:effectLst/>
                <a:uLnTx/>
                <a:uFillTx/>
                <a:latin typeface="Calibri"/>
                <a:ea typeface="+mn-ea"/>
                <a:cs typeface="+mn-cs"/>
              </a:rPr>
              <a:t>be?</a:t>
            </a:r>
          </a:p>
        </p:txBody>
      </p:sp>
      <p:sp>
        <p:nvSpPr>
          <p:cNvPr id="6" name="TextBox 5"/>
          <p:cNvSpPr txBox="1"/>
          <p:nvPr/>
        </p:nvSpPr>
        <p:spPr>
          <a:xfrm>
            <a:off x="2209800" y="3484602"/>
            <a:ext cx="7543800" cy="553998"/>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2)  What will be the sign of </a:t>
            </a:r>
            <a:r>
              <a:rPr kumimoji="0" lang="en-US" sz="3000" b="1" i="0" u="none" strike="noStrike" kern="1200" cap="none" spc="0" normalizeH="0" baseline="0" noProof="0" dirty="0">
                <a:ln>
                  <a:noFill/>
                </a:ln>
                <a:solidFill>
                  <a:srgbClr val="2F2B20"/>
                </a:solidFill>
                <a:effectLst/>
                <a:uLnTx/>
                <a:uFillTx/>
                <a:latin typeface="Calibri"/>
                <a:ea typeface="+mn-ea"/>
                <a:cs typeface="+mn-cs"/>
              </a:rPr>
              <a:t>Your</a:t>
            </a:r>
            <a:r>
              <a:rPr kumimoji="0" lang="en-US" sz="3000" b="0" i="0" u="none" strike="noStrike" kern="1200" cap="none" spc="0" normalizeH="0" baseline="0" noProof="0" dirty="0">
                <a:ln>
                  <a:noFill/>
                </a:ln>
                <a:solidFill>
                  <a:srgbClr val="2F2B20"/>
                </a:solidFill>
                <a:effectLst/>
                <a:uLnTx/>
                <a:uFillTx/>
                <a:latin typeface="Calibri"/>
                <a:ea typeface="+mn-ea"/>
                <a:cs typeface="+mn-cs"/>
              </a:rPr>
              <a:t> coming?</a:t>
            </a:r>
          </a:p>
        </p:txBody>
      </p:sp>
      <p:sp>
        <p:nvSpPr>
          <p:cNvPr id="7" name="TextBox 6"/>
          <p:cNvSpPr txBox="1"/>
          <p:nvPr/>
        </p:nvSpPr>
        <p:spPr>
          <a:xfrm>
            <a:off x="2209800" y="4165937"/>
            <a:ext cx="7543800" cy="553998"/>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3)  What will be the sign of the </a:t>
            </a:r>
            <a:r>
              <a:rPr kumimoji="0" lang="en-US" sz="3000" b="1" i="0" u="none" strike="noStrike" kern="1200" cap="none" spc="0" normalizeH="0" baseline="0" noProof="0" dirty="0">
                <a:ln>
                  <a:noFill/>
                </a:ln>
                <a:solidFill>
                  <a:srgbClr val="2F2B20"/>
                </a:solidFill>
                <a:effectLst/>
                <a:uLnTx/>
                <a:uFillTx/>
                <a:latin typeface="Calibri"/>
                <a:ea typeface="+mn-ea"/>
                <a:cs typeface="+mn-cs"/>
              </a:rPr>
              <a:t>end of the age</a:t>
            </a:r>
            <a:r>
              <a:rPr kumimoji="0" lang="en-US" sz="3000" b="0" i="0" u="none" strike="noStrike" kern="1200" cap="none" spc="0" normalizeH="0" baseline="0" noProof="0" dirty="0">
                <a:ln>
                  <a:noFill/>
                </a:ln>
                <a:solidFill>
                  <a:srgbClr val="2F2B20"/>
                </a:solidFill>
                <a:effectLst/>
                <a:uLnTx/>
                <a:uFillTx/>
                <a:latin typeface="Calibri"/>
                <a:ea typeface="+mn-ea"/>
                <a:cs typeface="+mn-cs"/>
              </a:rPr>
              <a:t>?</a:t>
            </a:r>
          </a:p>
        </p:txBody>
      </p:sp>
    </p:spTree>
    <p:extLst>
      <p:ext uri="{BB962C8B-B14F-4D97-AF65-F5344CB8AC3E}">
        <p14:creationId xmlns:p14="http://schemas.microsoft.com/office/powerpoint/2010/main" val="4852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It is near!</a:t>
            </a:r>
          </a:p>
        </p:txBody>
      </p:sp>
      <p:sp>
        <p:nvSpPr>
          <p:cNvPr id="3" name="Content Placeholder 2"/>
          <p:cNvSpPr>
            <a:spLocks noGrp="1"/>
          </p:cNvSpPr>
          <p:nvPr>
            <p:ph idx="1"/>
          </p:nvPr>
        </p:nvSpPr>
        <p:spPr>
          <a:xfrm>
            <a:off x="1981200" y="1600200"/>
            <a:ext cx="7620000" cy="1905000"/>
          </a:xfrm>
        </p:spPr>
        <p:txBody>
          <a:bodyPr>
            <a:normAutofit lnSpcReduction="10000"/>
          </a:bodyPr>
          <a:lstStyle/>
          <a:p>
            <a:pPr marL="114300" indent="0">
              <a:buNone/>
            </a:pPr>
            <a:r>
              <a:rPr lang="en-US" sz="3000" dirty="0"/>
              <a:t>Using a parable of a fig tree showing its leaves before dropping its fruit, Jesus said “these things” (destruction of Jerusalem) would be near.</a:t>
            </a:r>
          </a:p>
        </p:txBody>
      </p:sp>
      <p:sp>
        <p:nvSpPr>
          <p:cNvPr id="4" name="TextBox 3"/>
          <p:cNvSpPr txBox="1"/>
          <p:nvPr/>
        </p:nvSpPr>
        <p:spPr>
          <a:xfrm>
            <a:off x="1981200" y="3514579"/>
            <a:ext cx="7620000" cy="224676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mn-cs"/>
              </a:rPr>
              <a:t>He even qualifies it further – the fall of Jerusalem would take place within the current generation.  Generally, a generation is considered to be 30-40 years.  If Jesus spoke these words in ~ AD 30, that would give a range of AD 30 – 70.</a:t>
            </a:r>
          </a:p>
        </p:txBody>
      </p:sp>
    </p:spTree>
    <p:extLst>
      <p:ext uri="{BB962C8B-B14F-4D97-AF65-F5344CB8AC3E}">
        <p14:creationId xmlns:p14="http://schemas.microsoft.com/office/powerpoint/2010/main" val="233099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1512" y="274638"/>
            <a:ext cx="9788088" cy="1143000"/>
          </a:xfrm>
        </p:spPr>
        <p:txBody>
          <a:bodyPr/>
          <a:lstStyle/>
          <a:p>
            <a:r>
              <a:rPr lang="en-US" sz="4000" dirty="0">
                <a:effectLst>
                  <a:outerShdw blurRad="38100" dist="38100" dir="2700000" algn="tl">
                    <a:srgbClr val="000000">
                      <a:alpha val="43137"/>
                    </a:srgbClr>
                  </a:outerShdw>
                </a:effectLst>
              </a:rPr>
              <a:t>Olivet Context: The Waste of Space Fig Tree</a:t>
            </a:r>
          </a:p>
        </p:txBody>
      </p:sp>
      <p:sp>
        <p:nvSpPr>
          <p:cNvPr id="3" name="Content Placeholder 2"/>
          <p:cNvSpPr>
            <a:spLocks noGrp="1"/>
          </p:cNvSpPr>
          <p:nvPr>
            <p:ph idx="1"/>
          </p:nvPr>
        </p:nvSpPr>
        <p:spPr>
          <a:xfrm>
            <a:off x="788565" y="1600199"/>
            <a:ext cx="9496337" cy="4624431"/>
          </a:xfrm>
        </p:spPr>
        <p:txBody>
          <a:bodyPr>
            <a:normAutofit fontScale="70000" lnSpcReduction="20000"/>
          </a:bodyPr>
          <a:lstStyle/>
          <a:p>
            <a:pPr marL="0" marR="0" fontAlgn="base">
              <a:lnSpc>
                <a:spcPct val="107000"/>
              </a:lnSpc>
              <a:spcBef>
                <a:spcPts val="0"/>
              </a:spcBef>
              <a:spcAft>
                <a:spcPts val="0"/>
              </a:spcAft>
            </a:pPr>
            <a:r>
              <a:rPr lang="en-US" sz="39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When Will These Things Happen?</a:t>
            </a:r>
            <a:endParaRPr lang="en-US" sz="39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31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Learn from the fig tree (vs. 32-35)</a:t>
            </a:r>
            <a:endPar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31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Just as plants spout leaves and begin to be fruitful tells us that summer is near, so also these signs will note that the destruction of Jerusalem is near. Notice verse 34,</a:t>
            </a:r>
            <a:r>
              <a:rPr lang="en-US" sz="3100"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“I assure you: This generation will not pass away until these things take place.”</a:t>
            </a:r>
            <a:r>
              <a:rPr lang="en-US" sz="31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Premillennialists take this passage as the second coming and the coming tribulation that will occur after the rapture. If that is true, then that generation must still be alive somewhere. Is there  somewhere nearly 2000 year old people? Ridiculous! What Jesus was saying here is that within that generation’s lifespan, these things would happen. It would not be something for a really long time, not far into the future, but shortly these things would happen. Everything else may pass away, but his words about this event would surely occur. There was no doubt.</a:t>
            </a:r>
            <a:endPar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84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01892F-FF25-4CE2-B87B-1C0E0B94B3E7}"/>
              </a:ext>
            </a:extLst>
          </p:cNvPr>
          <p:cNvSpPr txBox="1"/>
          <p:nvPr/>
        </p:nvSpPr>
        <p:spPr>
          <a:xfrm>
            <a:off x="1417739" y="1023457"/>
            <a:ext cx="9295002"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There are several reasons to think that with the parable of the fig tree Jesus is briefly transitioning back to conclude his answer to the disciples’ question about when the temple will be destroyed and not talking about the second coming. First, we noted above that the language of “these things” and “all these things” intentionally mirrors the question of the disciples at the beginning of the Olivet Discourse. This is an indication that Jesus is concluding his answer to that question and not necessarily pointing to everything said in the Olivet Discourse up to that point (i.e., the “these things” and “all these things” do not include the second coming). Second, the parable of the fig tree is used as an illustration of how signs indicate the approach of a given event. In the case of the fig tree, the sprouting of leaves indicates the approach of summer. By analogy, Jesus explained that when his followers would see certain things, they would know that a given event was near. The language mirrors the language used earlier in the Olivet Discourse concerning the abomination of desolation, which would be a sign indicating the destruction of Jerusalem.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 74).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824738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AD0681-B8C6-4FAD-A044-0BE58E964399}"/>
              </a:ext>
            </a:extLst>
          </p:cNvPr>
          <p:cNvSpPr txBox="1"/>
          <p:nvPr/>
        </p:nvSpPr>
        <p:spPr>
          <a:xfrm>
            <a:off x="1140902" y="906012"/>
            <a:ext cx="9831897" cy="48013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These two verbal connections—“these things” and “when you see”—are strong indications that Jesus is here concluding his answer to the question about when the temple would be destroyed. This conclusion helps with a translation difficulty. The Greek text in Matthew and Mark only uses a third person singular verb, so the context must determine whether he, she, or it is near. If the translator thinks Jesus is using the fig tree parable to describe his second coming, the context would suggest “he” (as in the ESV throughout), but if the translator thinks Jesus is referring to the destruction of Jerusalem, “it” would be a better translation. When the disciples were going to witness the events Jesus had predicted, particularly the ritual desecration of the temple—the abomination of desolation—and the approach of Roman armies, they would know that “it [the destruction of the city] was near.”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This conclusion is confirmed by Jesus’ plain answer to the question about the timing of the temple’s destruction: It would take place within that generation. The various attempts to explain “this generation” as a general way to describe the present age, the race of the Jews, or the final generation living when Jesus returns are rendered unlikely by the way in which Jesus regularly used the phrase “this generation” throughout the Gospels to describe the generation of people alive at the time.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 75).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351707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FCA4A-EE7B-4337-9EEE-4B36CEC479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450" y="424120"/>
            <a:ext cx="11341915" cy="6035403"/>
          </a:xfrm>
          <a:prstGeom prst="rect">
            <a:avLst/>
          </a:prstGeom>
          <a:noFill/>
          <a:ln>
            <a:noFill/>
          </a:ln>
        </p:spPr>
      </p:pic>
    </p:spTree>
    <p:extLst>
      <p:ext uri="{BB962C8B-B14F-4D97-AF65-F5344CB8AC3E}">
        <p14:creationId xmlns:p14="http://schemas.microsoft.com/office/powerpoint/2010/main" val="3963884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Matthew 24 Misunderstood">
            <a:extLst>
              <a:ext uri="{FF2B5EF4-FFF2-40B4-BE49-F238E27FC236}">
                <a16:creationId xmlns:a16="http://schemas.microsoft.com/office/drawing/2014/main" id="{5D255C05-B6CD-45A3-A189-B9DF0331F113}"/>
              </a:ext>
            </a:extLst>
          </p:cNvPr>
          <p:cNvSpPr txBox="1">
            <a:spLocks noGrp="1"/>
          </p:cNvSpPr>
          <p:nvPr>
            <p:ph type="title" idx="4294967295"/>
          </p:nvPr>
        </p:nvSpPr>
        <p:spPr>
          <a:xfrm>
            <a:off x="2541588" y="142875"/>
            <a:ext cx="7415212" cy="781050"/>
          </a:xfrm>
        </p:spPr>
        <p:txBody>
          <a:bodyPr/>
          <a:lstStyle>
            <a:lvl1pPr>
              <a:defRPr u="sng">
                <a:solidFill>
                  <a:srgbClr val="E22400"/>
                </a:solidFill>
                <a:effectLst>
                  <a:outerShdw blurRad="12700" dist="25400" dir="2700000" rotWithShape="0">
                    <a:srgbClr val="DDDDDD"/>
                  </a:outerShdw>
                </a:effectLst>
                <a:latin typeface="Andalus"/>
                <a:ea typeface="Andalus"/>
                <a:cs typeface="Andalus"/>
                <a:sym typeface="Andalus"/>
              </a:defRPr>
            </a:lvl1pPr>
          </a:lstStyle>
          <a:p>
            <a:pPr>
              <a:defRPr/>
            </a:pPr>
            <a:r>
              <a:rPr b="1"/>
              <a:t>Matthew 24 Misunderstood</a:t>
            </a:r>
          </a:p>
        </p:txBody>
      </p:sp>
      <p:sp>
        <p:nvSpPr>
          <p:cNvPr id="127" name="Matthew 24 is very often misunderstood and misused by premillennialists who teach that there will be “signs” pointing to Jesus’ return and 1,000 year reign…">
            <a:extLst>
              <a:ext uri="{FF2B5EF4-FFF2-40B4-BE49-F238E27FC236}">
                <a16:creationId xmlns:a16="http://schemas.microsoft.com/office/drawing/2014/main" id="{14AD9DD4-95E2-40B6-AA6A-CAF22646007B}"/>
              </a:ext>
            </a:extLst>
          </p:cNvPr>
          <p:cNvSpPr>
            <a:spLocks noGrp="1"/>
          </p:cNvSpPr>
          <p:nvPr>
            <p:ph type="body" sz="half" idx="4294967295"/>
          </p:nvPr>
        </p:nvSpPr>
        <p:spPr>
          <a:xfrm>
            <a:off x="1649414" y="942976"/>
            <a:ext cx="8910637" cy="2225675"/>
          </a:xfrm>
        </p:spPr>
        <p:txBody>
          <a:bodyPr/>
          <a:lstStyle/>
          <a:p>
            <a:pPr marL="290513" indent="-290513" algn="ctr" defTabSz="776288"/>
            <a:r>
              <a:rPr lang="en-US" altLang="en-US" sz="2300" b="1"/>
              <a:t>Matthew 24 is very often misunderstood and misused by premillennialists who teach that there will be “signs” pointing to Jesus’ return and 1,000 year reign</a:t>
            </a:r>
          </a:p>
          <a:p>
            <a:pPr marL="290513" indent="-290513" algn="ctr" defTabSz="776288"/>
            <a:r>
              <a:rPr lang="en-US" altLang="en-US" sz="2300" b="1"/>
              <a:t>The word “</a:t>
            </a:r>
            <a:r>
              <a:rPr lang="en-US" altLang="en-US" sz="2300" b="1">
                <a:solidFill>
                  <a:srgbClr val="0061FE"/>
                </a:solidFill>
              </a:rPr>
              <a:t>signs</a:t>
            </a:r>
            <a:r>
              <a:rPr lang="en-US" altLang="en-US" sz="2300" b="1"/>
              <a:t>” (24:3, 30) and the word “</a:t>
            </a:r>
            <a:r>
              <a:rPr lang="en-US" altLang="en-US" sz="2300" b="1">
                <a:solidFill>
                  <a:srgbClr val="E22400"/>
                </a:solidFill>
              </a:rPr>
              <a:t>tribulation</a:t>
            </a:r>
            <a:r>
              <a:rPr lang="en-US" altLang="en-US" sz="2300" b="1"/>
              <a:t>” (24:9, 21, 29) mentioned in Matthew 24 are widely used by premillenialists to teach this false doctrine</a:t>
            </a:r>
          </a:p>
        </p:txBody>
      </p:sp>
      <p:pic>
        <p:nvPicPr>
          <p:cNvPr id="128" name="Image" descr="Image">
            <a:extLst>
              <a:ext uri="{FF2B5EF4-FFF2-40B4-BE49-F238E27FC236}">
                <a16:creationId xmlns:a16="http://schemas.microsoft.com/office/drawing/2014/main" id="{D0013749-91B5-42CD-B41E-904A8B4CCE19}"/>
              </a:ext>
            </a:extLst>
          </p:cNvPr>
          <p:cNvPicPr>
            <a:picLocks noChangeAspect="1"/>
          </p:cNvPicPr>
          <p:nvPr/>
        </p:nvPicPr>
        <p:blipFill>
          <a:blip r:embed="rId2"/>
          <a:stretch>
            <a:fillRect/>
          </a:stretch>
        </p:blipFill>
        <p:spPr>
          <a:xfrm>
            <a:off x="4724400" y="3395749"/>
            <a:ext cx="5836247" cy="3342901"/>
          </a:xfrm>
          <a:prstGeom prst="rect">
            <a:avLst/>
          </a:prstGeom>
          <a:ln>
            <a:noFill/>
          </a:ln>
          <a:effectLst>
            <a:softEdge rad="112500"/>
          </a:effectLst>
        </p:spPr>
      </p:pic>
      <p:sp>
        <p:nvSpPr>
          <p:cNvPr id="129" name="TextBox 5">
            <a:extLst>
              <a:ext uri="{FF2B5EF4-FFF2-40B4-BE49-F238E27FC236}">
                <a16:creationId xmlns:a16="http://schemas.microsoft.com/office/drawing/2014/main" id="{AA84A678-ACD7-469D-97C0-EEAF356E6448}"/>
              </a:ext>
            </a:extLst>
          </p:cNvPr>
          <p:cNvSpPr txBox="1"/>
          <p:nvPr/>
        </p:nvSpPr>
        <p:spPr>
          <a:xfrm>
            <a:off x="1649712" y="3200400"/>
            <a:ext cx="2922288" cy="3539430"/>
          </a:xfrm>
          <a:prstGeom prst="rect">
            <a:avLst/>
          </a:prstGeom>
          <a:solidFill>
            <a:srgbClr val="000000"/>
          </a:solidFill>
          <a:ln w="12700">
            <a:miter lim="400000"/>
          </a:ln>
          <a:extLst>
            <a:ext uri="{C572A759-6A51-4108-AA02-DFA0A04FC94B}"/>
          </a:extLst>
        </p:spPr>
        <p:txBody>
          <a:bodyPr lIns="45719" rIns="45719">
            <a:spAutoFit/>
          </a:bodyPr>
          <a:lstStyle>
            <a:lvl1pPr algn="ctr">
              <a:defRPr sz="2500" b="1">
                <a:ln w="6600">
                  <a:solidFill>
                    <a:schemeClr val="accent2"/>
                  </a:solidFill>
                </a:ln>
                <a:solidFill>
                  <a:srgbClr val="FFFFFF"/>
                </a:solidFill>
                <a:effectLst>
                  <a:outerShdw dist="38100" dir="2700000" rotWithShape="0">
                    <a:schemeClr val="accent2"/>
                  </a:outerShdw>
                </a:effectLst>
              </a:defRPr>
            </a:lvl1pPr>
          </a:lstStyle>
          <a:p>
            <a:pPr fontAlgn="base">
              <a:spcBef>
                <a:spcPct val="0"/>
              </a:spcBef>
              <a:spcAft>
                <a:spcPct val="0"/>
              </a:spcAft>
              <a:defRPr/>
            </a:pPr>
            <a:r>
              <a:rPr sz="3200" dirty="0">
                <a:ln w="6600">
                  <a:solidFill>
                    <a:srgbClr val="C0504D"/>
                  </a:solidFill>
                </a:ln>
                <a:effectLst>
                  <a:outerShdw dist="38100" dir="2700000" rotWithShape="0">
                    <a:srgbClr val="C0504D"/>
                  </a:outerShdw>
                </a:effectLst>
                <a:latin typeface="Arial" panose="020B0604020202020204" pitchFamily="34" charset="0"/>
                <a:cs typeface="Arial" panose="020B0604020202020204" pitchFamily="34" charset="0"/>
              </a:rPr>
              <a:t>What exactly was Jesus trying  to say when He left for us Matthew chapter 24?</a:t>
            </a:r>
          </a:p>
        </p:txBody>
      </p:sp>
    </p:spTree>
    <p:extLst>
      <p:ext uri="{BB962C8B-B14F-4D97-AF65-F5344CB8AC3E}">
        <p14:creationId xmlns:p14="http://schemas.microsoft.com/office/powerpoint/2010/main" val="3147805220"/>
      </p:ext>
    </p:extLst>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
                                            <p:bg/>
                                          </p:spTgt>
                                        </p:tgtEl>
                                        <p:attrNameLst>
                                          <p:attrName>style.visibility</p:attrName>
                                        </p:attrNameLst>
                                      </p:cBhvr>
                                      <p:to>
                                        <p:strVal val="visible"/>
                                      </p:to>
                                    </p:set>
                                    <p:anim calcmode="lin" valueType="num">
                                      <p:cBhvr additive="base">
                                        <p:cTn id="7" dur="500" fill="hold"/>
                                        <p:tgtEl>
                                          <p:spTgt spid="12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27">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7">
                                            <p:txEl>
                                              <p:pRg st="0" end="0"/>
                                            </p:txEl>
                                          </p:spTgt>
                                        </p:tgtEl>
                                        <p:attrNameLst>
                                          <p:attrName>style.visibility</p:attrName>
                                        </p:attrNameLst>
                                      </p:cBhvr>
                                      <p:to>
                                        <p:strVal val="visible"/>
                                      </p:to>
                                    </p:set>
                                    <p:anim calcmode="lin" valueType="num">
                                      <p:cBhvr additive="base">
                                        <p:cTn id="13" dur="500" fill="hold"/>
                                        <p:tgtEl>
                                          <p:spTgt spid="12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7">
                                            <p:txEl>
                                              <p:pRg st="1" end="1"/>
                                            </p:txEl>
                                          </p:spTgt>
                                        </p:tgtEl>
                                        <p:attrNameLst>
                                          <p:attrName>style.visibility</p:attrName>
                                        </p:attrNameLst>
                                      </p:cBhvr>
                                      <p:to>
                                        <p:strVal val="visible"/>
                                      </p:to>
                                    </p:set>
                                    <p:anim calcmode="lin" valueType="num">
                                      <p:cBhvr additive="base">
                                        <p:cTn id="19" dur="500" fill="hold"/>
                                        <p:tgtEl>
                                          <p:spTgt spid="12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additive="base">
                                        <p:cTn id="25" dur="500" fill="hold"/>
                                        <p:tgtEl>
                                          <p:spTgt spid="129"/>
                                        </p:tgtEl>
                                        <p:attrNameLst>
                                          <p:attrName>ppt_x</p:attrName>
                                        </p:attrNameLst>
                                      </p:cBhvr>
                                      <p:tavLst>
                                        <p:tav tm="0">
                                          <p:val>
                                            <p:strVal val="#ppt_x"/>
                                          </p:val>
                                        </p:tav>
                                        <p:tav tm="100000">
                                          <p:val>
                                            <p:strVal val="#ppt_x"/>
                                          </p:val>
                                        </p:tav>
                                      </p:tavLst>
                                    </p:anim>
                                    <p:anim calcmode="lin" valueType="num">
                                      <p:cBhvr additive="base">
                                        <p:cTn id="26"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5" descr="Picture 5">
            <a:extLst>
              <a:ext uri="{FF2B5EF4-FFF2-40B4-BE49-F238E27FC236}">
                <a16:creationId xmlns:a16="http://schemas.microsoft.com/office/drawing/2014/main" id="{F287E821-6625-467F-88D6-8EB90208D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195" name="TextBox 3">
            <a:extLst>
              <a:ext uri="{FF2B5EF4-FFF2-40B4-BE49-F238E27FC236}">
                <a16:creationId xmlns:a16="http://schemas.microsoft.com/office/drawing/2014/main" id="{B89582D0-A1F2-4B32-8B63-19911577B3B6}"/>
              </a:ext>
            </a:extLst>
          </p:cNvPr>
          <p:cNvSpPr txBox="1">
            <a:spLocks noChangeArrowheads="1"/>
          </p:cNvSpPr>
          <p:nvPr/>
        </p:nvSpPr>
        <p:spPr bwMode="auto">
          <a:xfrm>
            <a:off x="1633539" y="93664"/>
            <a:ext cx="892492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en-US" altLang="en-US" sz="1900" b="1" dirty="0">
                <a:solidFill>
                  <a:prstClr val="white"/>
                </a:solidFill>
              </a:rPr>
              <a:t>Matthew 24:1-14</a:t>
            </a:r>
            <a:r>
              <a:rPr lang="en-CA" altLang="en-US" sz="1900" b="1" dirty="0">
                <a:solidFill>
                  <a:prstClr val="white"/>
                </a:solidFill>
              </a:rPr>
              <a:t> </a:t>
            </a:r>
            <a:r>
              <a:rPr lang="en-US" altLang="en-US" sz="1900" b="1" dirty="0">
                <a:solidFill>
                  <a:prstClr val="white"/>
                </a:solidFill>
              </a:rPr>
              <a:t>[1] Then Jesus went out and departed from the temple, and His disciples came up to show Him the buildings of the temple. [2] And Jesus said to them, "Do you not see all these things? Assuredly, I say to you, not one stone shall be left here upon another, that shall not be thrown down." [3] Now as He sat on the Mount of Olives, the disciples came to Him privately, saying, "Tell us, when will these things be? And what will be the sign of Your coming, and of the end of the age?" [4] And Jesus answered and said to them: "Take heed that no one deceives you. [5] For many will come in My name, saying, 'I am the Christ,' and will deceive many. [6] And you will hear of wars and rumors of wars. See that you are not troubled; for all these things must come to pass, but the end is not yet. [7] For nation will rise against nation, and kingdom against kingdom. And there will be famines, pestilences, and earthquakes in various places. [8] All these are the beginning of sorrows. [9] "Then they will deliver you up to tribulation and kill you, and you will be hated by all nations for My name's sake. [10] And then many will be offended, will betray one another, and will hate one another. [11] Then many false prophets will rise up and deceive many. [12] And because lawlessness will abound, the love of many will grow cold. [13] But he who endures to the end shall be saved. [14] And this gospel of the kingdom will be preached in all the world as a witness to all the nations, and then the end will come.</a:t>
            </a:r>
          </a:p>
        </p:txBody>
      </p:sp>
      <p:sp>
        <p:nvSpPr>
          <p:cNvPr id="2" name="Matthew 24 Misunderstood">
            <a:extLst>
              <a:ext uri="{FF2B5EF4-FFF2-40B4-BE49-F238E27FC236}">
                <a16:creationId xmlns:a16="http://schemas.microsoft.com/office/drawing/2014/main" id="{AEE04362-C878-284A-9BBB-83A85FE3A1B4}"/>
              </a:ext>
            </a:extLst>
          </p:cNvPr>
          <p:cNvSpPr txBox="1">
            <a:spLocks/>
          </p:cNvSpPr>
          <p:nvPr/>
        </p:nvSpPr>
        <p:spPr bwMode="auto">
          <a:xfrm rot="20270612">
            <a:off x="1883497" y="1901250"/>
            <a:ext cx="7415212" cy="78105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rgbClr val="E22400"/>
                </a:solidFill>
                <a:effectLst>
                  <a:outerShdw blurRad="12700" dist="25400" dir="2700000" rotWithShape="0">
                    <a:srgbClr val="DDDDDD"/>
                  </a:outerShdw>
                </a:effectLst>
                <a:latin typeface="Andalus"/>
                <a:ea typeface="Andalus"/>
                <a:cs typeface="Andalus"/>
                <a:sym typeface="Andalu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CA" sz="4900" b="1" u="none" dirty="0">
                <a:solidFill>
                  <a:prstClr val="white"/>
                </a:solidFill>
              </a:rPr>
              <a:t>Do you see Jesus here?</a:t>
            </a:r>
          </a:p>
        </p:txBody>
      </p:sp>
      <p:sp>
        <p:nvSpPr>
          <p:cNvPr id="3" name="Matthew 24 Misunderstood">
            <a:extLst>
              <a:ext uri="{FF2B5EF4-FFF2-40B4-BE49-F238E27FC236}">
                <a16:creationId xmlns:a16="http://schemas.microsoft.com/office/drawing/2014/main" id="{4F5D96CE-18E8-4D48-A65D-EE0635D5BB34}"/>
              </a:ext>
            </a:extLst>
          </p:cNvPr>
          <p:cNvSpPr txBox="1">
            <a:spLocks/>
          </p:cNvSpPr>
          <p:nvPr/>
        </p:nvSpPr>
        <p:spPr bwMode="auto">
          <a:xfrm rot="20171185">
            <a:off x="5466489" y="2470919"/>
            <a:ext cx="1553457" cy="989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rgbClr val="E22400"/>
                </a:solidFill>
                <a:effectLst>
                  <a:outerShdw blurRad="12700" dist="25400" dir="2700000" rotWithShape="0">
                    <a:srgbClr val="DDDDDD"/>
                  </a:outerShdw>
                </a:effectLst>
                <a:latin typeface="Andalus"/>
                <a:ea typeface="Andalus"/>
                <a:cs typeface="Andalus"/>
                <a:sym typeface="Andalu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CA" sz="5200" b="1" dirty="0"/>
              <a:t>NO!</a:t>
            </a:r>
          </a:p>
        </p:txBody>
      </p:sp>
    </p:spTree>
    <p:extLst>
      <p:ext uri="{BB962C8B-B14F-4D97-AF65-F5344CB8AC3E}">
        <p14:creationId xmlns:p14="http://schemas.microsoft.com/office/powerpoint/2010/main" val="40203487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5" descr="Picture 5">
            <a:extLst>
              <a:ext uri="{FF2B5EF4-FFF2-40B4-BE49-F238E27FC236}">
                <a16:creationId xmlns:a16="http://schemas.microsoft.com/office/drawing/2014/main" id="{F287E821-6625-467F-88D6-8EB90208D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195" name="TextBox 3">
            <a:extLst>
              <a:ext uri="{FF2B5EF4-FFF2-40B4-BE49-F238E27FC236}">
                <a16:creationId xmlns:a16="http://schemas.microsoft.com/office/drawing/2014/main" id="{B89582D0-A1F2-4B32-8B63-19911577B3B6}"/>
              </a:ext>
            </a:extLst>
          </p:cNvPr>
          <p:cNvSpPr txBox="1">
            <a:spLocks noChangeArrowheads="1"/>
          </p:cNvSpPr>
          <p:nvPr/>
        </p:nvSpPr>
        <p:spPr bwMode="auto">
          <a:xfrm>
            <a:off x="1633539" y="93663"/>
            <a:ext cx="8924925" cy="5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en-US" altLang="en-US" sz="1900" b="1" dirty="0">
                <a:solidFill>
                  <a:prstClr val="white"/>
                </a:solidFill>
              </a:rPr>
              <a:t>Matthew 24:15-28 [15] "Therefore when you see the 'abomination of desolation,' spoken of by Daniel the prophet, standing in the holy place" (whoever reads, let him understand), [16] "then let those who are in Judea flee to the mountains. [17] Let him who is on the housetop not go down to take anything out of his house. [18] And let him who is in the field not go back to get his clothes. [19] But woe to those who are pregnant and to those who are nursing babies in those days! [20] And pray that your flight may not be in winter or on the Sabbath. [21] For then there will be great tribulation, such as has not been since the beginning of the world until this time, no, nor ever shall be. [22] And unless those days were shortened, no flesh would be saved; but for the elect's sake those days will be shortened. [23] "Then if anyone says to you, 'Look, here is the Christ!' or 'There!' do not believe it. [24] For false </a:t>
            </a:r>
            <a:r>
              <a:rPr lang="en-US" altLang="en-US" sz="1900" b="1" dirty="0" err="1">
                <a:solidFill>
                  <a:prstClr val="white"/>
                </a:solidFill>
              </a:rPr>
              <a:t>christs</a:t>
            </a:r>
            <a:r>
              <a:rPr lang="en-US" altLang="en-US" sz="1900" b="1" dirty="0">
                <a:solidFill>
                  <a:prstClr val="white"/>
                </a:solidFill>
              </a:rPr>
              <a:t> and false prophets will rise and show great signs and wonders to deceive, if possible, even the elect. [25] See, I have told you beforehand. [26] "Therefore if they say to you, 'Look, He is in the desert!' do not go out; or 'Look, He is in the inner rooms!' do not believe it. [27] For as the lightning comes from the east and flashes to the west, so also will the coming of the Son of Man be. [28] For wherever the carcass is, there the eagles will be gathered together.</a:t>
            </a:r>
          </a:p>
        </p:txBody>
      </p:sp>
      <p:sp>
        <p:nvSpPr>
          <p:cNvPr id="3" name="Matthew 24 Misunderstood">
            <a:extLst>
              <a:ext uri="{FF2B5EF4-FFF2-40B4-BE49-F238E27FC236}">
                <a16:creationId xmlns:a16="http://schemas.microsoft.com/office/drawing/2014/main" id="{3A160976-320D-A64F-987A-01710025094A}"/>
              </a:ext>
            </a:extLst>
          </p:cNvPr>
          <p:cNvSpPr txBox="1">
            <a:spLocks/>
          </p:cNvSpPr>
          <p:nvPr/>
        </p:nvSpPr>
        <p:spPr bwMode="auto">
          <a:xfrm rot="20270612">
            <a:off x="1883497" y="1901250"/>
            <a:ext cx="7415212" cy="78105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rgbClr val="E22400"/>
                </a:solidFill>
                <a:effectLst>
                  <a:outerShdw blurRad="12700" dist="25400" dir="2700000" rotWithShape="0">
                    <a:srgbClr val="DDDDDD"/>
                  </a:outerShdw>
                </a:effectLst>
                <a:latin typeface="Andalus"/>
                <a:ea typeface="Andalus"/>
                <a:cs typeface="Andalus"/>
                <a:sym typeface="Andalu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CA" sz="4900" b="1" u="none" dirty="0">
                <a:solidFill>
                  <a:prstClr val="white"/>
                </a:solidFill>
              </a:rPr>
              <a:t>Do you see Jesus here?</a:t>
            </a:r>
          </a:p>
        </p:txBody>
      </p:sp>
      <p:sp>
        <p:nvSpPr>
          <p:cNvPr id="4" name="Matthew 24 Misunderstood">
            <a:extLst>
              <a:ext uri="{FF2B5EF4-FFF2-40B4-BE49-F238E27FC236}">
                <a16:creationId xmlns:a16="http://schemas.microsoft.com/office/drawing/2014/main" id="{377AF889-80D0-B140-BC60-1D101D4AEE19}"/>
              </a:ext>
            </a:extLst>
          </p:cNvPr>
          <p:cNvSpPr txBox="1">
            <a:spLocks/>
          </p:cNvSpPr>
          <p:nvPr/>
        </p:nvSpPr>
        <p:spPr bwMode="auto">
          <a:xfrm rot="20171185">
            <a:off x="5466489" y="2470919"/>
            <a:ext cx="1553457" cy="989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rgbClr val="E22400"/>
                </a:solidFill>
                <a:effectLst>
                  <a:outerShdw blurRad="12700" dist="25400" dir="2700000" rotWithShape="0">
                    <a:srgbClr val="DDDDDD"/>
                  </a:outerShdw>
                </a:effectLst>
                <a:latin typeface="Andalus"/>
                <a:ea typeface="Andalus"/>
                <a:cs typeface="Andalus"/>
                <a:sym typeface="Andalu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CA" sz="5200" b="1" dirty="0"/>
              <a:t>NO!</a:t>
            </a:r>
          </a:p>
        </p:txBody>
      </p:sp>
    </p:spTree>
    <p:extLst>
      <p:ext uri="{BB962C8B-B14F-4D97-AF65-F5344CB8AC3E}">
        <p14:creationId xmlns:p14="http://schemas.microsoft.com/office/powerpoint/2010/main" val="15820412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5" descr="Picture 5">
            <a:extLst>
              <a:ext uri="{FF2B5EF4-FFF2-40B4-BE49-F238E27FC236}">
                <a16:creationId xmlns:a16="http://schemas.microsoft.com/office/drawing/2014/main" id="{F287E821-6625-467F-88D6-8EB90208D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 name="TextBox 6">
            <a:extLst>
              <a:ext uri="{FF2B5EF4-FFF2-40B4-BE49-F238E27FC236}">
                <a16:creationId xmlns:a16="http://schemas.microsoft.com/office/drawing/2014/main" id="{160132C4-9650-F847-9858-FA8E1FD41160}"/>
              </a:ext>
            </a:extLst>
          </p:cNvPr>
          <p:cNvSpPr txBox="1"/>
          <p:nvPr/>
        </p:nvSpPr>
        <p:spPr>
          <a:xfrm>
            <a:off x="1674092" y="58847"/>
            <a:ext cx="8832273" cy="5509200"/>
          </a:xfrm>
          <a:prstGeom prst="rect">
            <a:avLst/>
          </a:prstGeom>
          <a:noFill/>
        </p:spPr>
        <p:txBody>
          <a:bodyPr wrap="square">
            <a:spAutoFit/>
          </a:bodyPr>
          <a:lstStyle/>
          <a:p>
            <a:pPr algn="just" fontAlgn="base">
              <a:spcBef>
                <a:spcPct val="0"/>
              </a:spcBef>
              <a:spcAft>
                <a:spcPct val="0"/>
              </a:spcAft>
            </a:pPr>
            <a:r>
              <a:rPr lang="en-US" sz="2200" b="1" dirty="0">
                <a:solidFill>
                  <a:prstClr val="white"/>
                </a:solidFill>
                <a:latin typeface="Arial" panose="020B0604020202020204" pitchFamily="34" charset="0"/>
                <a:cs typeface="Arial" panose="020B0604020202020204" pitchFamily="34" charset="0"/>
              </a:rPr>
              <a:t>Matthew 24:29-35</a:t>
            </a:r>
            <a:r>
              <a:rPr lang="en-CA" sz="2200" b="1" dirty="0">
                <a:solidFill>
                  <a:prstClr val="white"/>
                </a:solidFill>
                <a:latin typeface="Arial" panose="020B0604020202020204" pitchFamily="34" charset="0"/>
                <a:cs typeface="Arial" panose="020B0604020202020204" pitchFamily="34" charset="0"/>
              </a:rPr>
              <a:t> </a:t>
            </a:r>
            <a:r>
              <a:rPr lang="en-US" sz="2200" b="1" dirty="0">
                <a:solidFill>
                  <a:prstClr val="white"/>
                </a:solidFill>
                <a:latin typeface="Arial" panose="020B0604020202020204" pitchFamily="34" charset="0"/>
                <a:cs typeface="Arial" panose="020B0604020202020204" pitchFamily="34" charset="0"/>
              </a:rPr>
              <a:t>[29] "Immediately after the tribulation of those days the sun will be darkened, and the moon will not give its light; the stars will fall from heaven, and the powers of the heavens will be shaken. [30] Then the sign of the Son of Man will appear in heaven, and then all the tribes of the earth will mourn, and they will see the Son of Man coming on the clouds of heaven with power and great glory. [31] And He will send His angels with a great sound of a trumpet, and they will gather together His elect from the four winds, from one end of heaven to the other. [32] "Now learn this parable from the fig tree: When its branch has already become tender and puts forth leaves, you know that summer is near. [33] So you also, when you see all these things, know that it is near-at the doors! [34] Assuredly, I say to you, this generation will by no means pass away till all these things take place. [35] Heaven and earth will pass away, but My words will by no means pass away.</a:t>
            </a:r>
          </a:p>
        </p:txBody>
      </p:sp>
      <p:sp>
        <p:nvSpPr>
          <p:cNvPr id="3" name="Matthew 24 Misunderstood">
            <a:extLst>
              <a:ext uri="{FF2B5EF4-FFF2-40B4-BE49-F238E27FC236}">
                <a16:creationId xmlns:a16="http://schemas.microsoft.com/office/drawing/2014/main" id="{3A160976-320D-A64F-987A-01710025094A}"/>
              </a:ext>
            </a:extLst>
          </p:cNvPr>
          <p:cNvSpPr txBox="1">
            <a:spLocks/>
          </p:cNvSpPr>
          <p:nvPr/>
        </p:nvSpPr>
        <p:spPr bwMode="auto">
          <a:xfrm rot="20270612">
            <a:off x="1883497" y="1901250"/>
            <a:ext cx="7415212" cy="78105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rgbClr val="E22400"/>
                </a:solidFill>
                <a:effectLst>
                  <a:outerShdw blurRad="12700" dist="25400" dir="2700000" rotWithShape="0">
                    <a:srgbClr val="DDDDDD"/>
                  </a:outerShdw>
                </a:effectLst>
                <a:latin typeface="Andalus"/>
                <a:ea typeface="Andalus"/>
                <a:cs typeface="Andalus"/>
                <a:sym typeface="Andalu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CA" sz="4900" b="1" u="none" dirty="0">
                <a:solidFill>
                  <a:prstClr val="white"/>
                </a:solidFill>
              </a:rPr>
              <a:t>Do you see Jesus here?</a:t>
            </a:r>
          </a:p>
        </p:txBody>
      </p:sp>
      <p:sp>
        <p:nvSpPr>
          <p:cNvPr id="4" name="Matthew 24 Misunderstood">
            <a:extLst>
              <a:ext uri="{FF2B5EF4-FFF2-40B4-BE49-F238E27FC236}">
                <a16:creationId xmlns:a16="http://schemas.microsoft.com/office/drawing/2014/main" id="{377AF889-80D0-B140-BC60-1D101D4AEE19}"/>
              </a:ext>
            </a:extLst>
          </p:cNvPr>
          <p:cNvSpPr txBox="1">
            <a:spLocks/>
          </p:cNvSpPr>
          <p:nvPr/>
        </p:nvSpPr>
        <p:spPr bwMode="auto">
          <a:xfrm rot="20171185">
            <a:off x="5466489" y="2470919"/>
            <a:ext cx="1553457" cy="989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rgbClr val="E22400"/>
                </a:solidFill>
                <a:effectLst>
                  <a:outerShdw blurRad="12700" dist="25400" dir="2700000" rotWithShape="0">
                    <a:srgbClr val="DDDDDD"/>
                  </a:outerShdw>
                </a:effectLst>
                <a:latin typeface="Andalus"/>
                <a:ea typeface="Andalus"/>
                <a:cs typeface="Andalus"/>
                <a:sym typeface="Andalu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CA" sz="5200" b="1" dirty="0"/>
              <a:t>NO!</a:t>
            </a:r>
          </a:p>
        </p:txBody>
      </p:sp>
      <p:sp>
        <p:nvSpPr>
          <p:cNvPr id="2" name="Cloud 1">
            <a:extLst>
              <a:ext uri="{FF2B5EF4-FFF2-40B4-BE49-F238E27FC236}">
                <a16:creationId xmlns:a16="http://schemas.microsoft.com/office/drawing/2014/main" id="{1A23B33C-FA61-D84D-8026-88C522DF3A8A}"/>
              </a:ext>
            </a:extLst>
          </p:cNvPr>
          <p:cNvSpPr/>
          <p:nvPr/>
        </p:nvSpPr>
        <p:spPr>
          <a:xfrm>
            <a:off x="3849255" y="893238"/>
            <a:ext cx="4481945" cy="448194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TextBox 7">
            <a:extLst>
              <a:ext uri="{FF2B5EF4-FFF2-40B4-BE49-F238E27FC236}">
                <a16:creationId xmlns:a16="http://schemas.microsoft.com/office/drawing/2014/main" id="{E183BBF0-A055-FB49-8BC8-C29BFBCDEDB8}"/>
              </a:ext>
            </a:extLst>
          </p:cNvPr>
          <p:cNvSpPr txBox="1"/>
          <p:nvPr/>
        </p:nvSpPr>
        <p:spPr>
          <a:xfrm>
            <a:off x="4527925" y="1672814"/>
            <a:ext cx="3124603" cy="2585323"/>
          </a:xfrm>
          <a:prstGeom prst="rect">
            <a:avLst/>
          </a:prstGeom>
          <a:noFill/>
        </p:spPr>
        <p:txBody>
          <a:bodyPr wrap="square">
            <a:spAutoFit/>
          </a:bodyPr>
          <a:lstStyle/>
          <a:p>
            <a:pPr algn="ctr" fontAlgn="base">
              <a:spcBef>
                <a:spcPct val="0"/>
              </a:spcBef>
              <a:spcAft>
                <a:spcPct val="0"/>
              </a:spcAft>
            </a:pPr>
            <a:r>
              <a:rPr lang="en-US" sz="2600" b="1" dirty="0">
                <a:solidFill>
                  <a:prstClr val="black"/>
                </a:solidFill>
                <a:latin typeface="Arial" panose="020B0604020202020204" pitchFamily="34" charset="0"/>
                <a:cs typeface="Arial" panose="020B0604020202020204" pitchFamily="34" charset="0"/>
              </a:rPr>
              <a:t>[34] Assuredly, I say to you, this generation will by no means pass away till all these things take place.</a:t>
            </a:r>
            <a:endParaRPr lang="en-US" sz="2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906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35" name="The Setting">
            <a:extLst>
              <a:ext uri="{FF2B5EF4-FFF2-40B4-BE49-F238E27FC236}">
                <a16:creationId xmlns:a16="http://schemas.microsoft.com/office/drawing/2014/main" id="{B4EE4B9F-3175-42DE-B434-237CE1438B6E}"/>
              </a:ext>
            </a:extLst>
          </p:cNvPr>
          <p:cNvSpPr txBox="1">
            <a:spLocks noGrp="1"/>
          </p:cNvSpPr>
          <p:nvPr>
            <p:ph type="title" idx="4294967295"/>
          </p:nvPr>
        </p:nvSpPr>
        <p:spPr>
          <a:xfrm>
            <a:off x="1736726" y="120650"/>
            <a:ext cx="3432175" cy="782638"/>
          </a:xfrm>
        </p:spPr>
        <p:txBody>
          <a:bodyPr/>
          <a:lstStyle>
            <a:lvl1pPr>
              <a:defRPr u="sng">
                <a:solidFill>
                  <a:srgbClr val="FFFFFF"/>
                </a:solidFill>
                <a:effectLst>
                  <a:outerShdw blurRad="12700" dist="25400" dir="2700000" rotWithShape="0">
                    <a:srgbClr val="DDDDDD"/>
                  </a:outerShdw>
                </a:effectLst>
                <a:latin typeface="Andalus"/>
                <a:ea typeface="Andalus"/>
                <a:cs typeface="Andalus"/>
                <a:sym typeface="Andalus"/>
              </a:defRPr>
            </a:lvl1pPr>
          </a:lstStyle>
          <a:p>
            <a:pPr>
              <a:defRPr/>
            </a:pPr>
            <a:r>
              <a:rPr b="1" dirty="0">
                <a:solidFill>
                  <a:srgbClr val="FFFF00"/>
                </a:solidFill>
              </a:rPr>
              <a:t>The Setting</a:t>
            </a:r>
          </a:p>
        </p:txBody>
      </p:sp>
      <p:sp>
        <p:nvSpPr>
          <p:cNvPr id="136" name="Jesus has been teaching in the temple during his last week in Jerusalem before going to the cross (21:12, 17-18, 23)…">
            <a:extLst>
              <a:ext uri="{FF2B5EF4-FFF2-40B4-BE49-F238E27FC236}">
                <a16:creationId xmlns:a16="http://schemas.microsoft.com/office/drawing/2014/main" id="{AC5C73A8-4F88-4324-877D-C61F5E0325FB}"/>
              </a:ext>
            </a:extLst>
          </p:cNvPr>
          <p:cNvSpPr>
            <a:spLocks noGrp="1"/>
          </p:cNvSpPr>
          <p:nvPr>
            <p:ph type="body" sz="half" idx="4294967295"/>
          </p:nvPr>
        </p:nvSpPr>
        <p:spPr>
          <a:xfrm>
            <a:off x="1709738" y="990600"/>
            <a:ext cx="5834062" cy="5638800"/>
          </a:xfrm>
        </p:spPr>
        <p:txBody>
          <a:bodyPr/>
          <a:lstStyle/>
          <a:p>
            <a:pPr marL="298450" indent="-298450" algn="just" defTabSz="795338">
              <a:spcBef>
                <a:spcPts val="700"/>
              </a:spcBef>
            </a:pPr>
            <a:r>
              <a:rPr lang="en-US" altLang="en-US" sz="2600" b="1">
                <a:solidFill>
                  <a:schemeClr val="bg1"/>
                </a:solidFill>
              </a:rPr>
              <a:t>Jesus has been teaching in the temple during his last week in Jerusalem before going to the cross (21:12, 17-18, 23)</a:t>
            </a:r>
          </a:p>
          <a:p>
            <a:pPr marL="298450" indent="-298450" algn="just" defTabSz="795338">
              <a:spcBef>
                <a:spcPts val="700"/>
              </a:spcBef>
            </a:pPr>
            <a:r>
              <a:rPr lang="en-US" altLang="en-US" sz="2600" b="1">
                <a:solidFill>
                  <a:schemeClr val="bg1"/>
                </a:solidFill>
              </a:rPr>
              <a:t>Jesus prophesies that the Jews’ “house” (temple) will be made desolate (23:37-39; see Lk. 13:34-35;  19:41-44)</a:t>
            </a:r>
          </a:p>
          <a:p>
            <a:pPr marL="298450" indent="-298450" algn="just" defTabSz="795338">
              <a:spcBef>
                <a:spcPts val="700"/>
              </a:spcBef>
            </a:pPr>
            <a:r>
              <a:rPr lang="en-US" altLang="en-US" sz="2600" b="1">
                <a:solidFill>
                  <a:schemeClr val="bg1"/>
                </a:solidFill>
              </a:rPr>
              <a:t>Jesus’ disciples show him the beautiful temple stones (24:1; see </a:t>
            </a:r>
            <a:r>
              <a:rPr lang="en-US" altLang="en-US" sz="2600" b="1" i="1">
                <a:solidFill>
                  <a:schemeClr val="bg1"/>
                </a:solidFill>
              </a:rPr>
              <a:t>Josephus’ Antiquities of the Jews </a:t>
            </a:r>
            <a:r>
              <a:rPr lang="en-US" altLang="en-US" sz="2600" b="1">
                <a:solidFill>
                  <a:schemeClr val="bg1"/>
                </a:solidFill>
              </a:rPr>
              <a:t>15.11)</a:t>
            </a:r>
          </a:p>
          <a:p>
            <a:pPr marL="298450" indent="-298450" algn="just" defTabSz="795338">
              <a:spcBef>
                <a:spcPts val="700"/>
              </a:spcBef>
            </a:pPr>
            <a:r>
              <a:rPr lang="en-US" altLang="en-US" sz="2600" b="1">
                <a:solidFill>
                  <a:schemeClr val="bg1"/>
                </a:solidFill>
              </a:rPr>
              <a:t>Jesus predicts the fall of Jerusalem (24:2)</a:t>
            </a:r>
          </a:p>
        </p:txBody>
      </p:sp>
      <p:pic>
        <p:nvPicPr>
          <p:cNvPr id="137" name="Image" descr="Image">
            <a:extLst>
              <a:ext uri="{FF2B5EF4-FFF2-40B4-BE49-F238E27FC236}">
                <a16:creationId xmlns:a16="http://schemas.microsoft.com/office/drawing/2014/main" id="{CF7E826C-24F3-4928-B5B2-CDFDC2C54756}"/>
              </a:ext>
            </a:extLst>
          </p:cNvPr>
          <p:cNvPicPr>
            <a:picLocks noChangeAspect="1"/>
          </p:cNvPicPr>
          <p:nvPr/>
        </p:nvPicPr>
        <p:blipFill>
          <a:blip r:embed="rId2"/>
          <a:stretch>
            <a:fillRect/>
          </a:stretch>
        </p:blipFill>
        <p:spPr>
          <a:xfrm>
            <a:off x="7641496" y="0"/>
            <a:ext cx="3026505" cy="3429000"/>
          </a:xfrm>
          <a:prstGeom prst="rect">
            <a:avLst/>
          </a:prstGeom>
          <a:ln>
            <a:noFill/>
          </a:ln>
          <a:effectLst>
            <a:softEdge rad="112500"/>
          </a:effectLst>
        </p:spPr>
      </p:pic>
    </p:spTree>
    <p:extLst>
      <p:ext uri="{BB962C8B-B14F-4D97-AF65-F5344CB8AC3E}">
        <p14:creationId xmlns:p14="http://schemas.microsoft.com/office/powerpoint/2010/main" val="2323706363"/>
      </p:ext>
    </p:extLst>
  </p:cSld>
  <p:clrMapOvr>
    <a:masterClrMapping/>
  </p:clrMapOvr>
  <p:transition spd="slow">
    <p:fade thruBlk="1"/>
  </p:transition>
  <p:timing>
    <p:tnLst>
      <p:par>
        <p:cTn id="1" dur="indefinite" restart="never" fill="hold"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anim calcmode="lin" valueType="num">
                                      <p:cBhvr additive="base">
                                        <p:cTn id="7" dur="500" fill="hold"/>
                                        <p:tgtEl>
                                          <p:spTgt spid="1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6">
                                            <p:txEl>
                                              <p:pRg st="1" end="1"/>
                                            </p:txEl>
                                          </p:spTgt>
                                        </p:tgtEl>
                                        <p:attrNameLst>
                                          <p:attrName>style.visibility</p:attrName>
                                        </p:attrNameLst>
                                      </p:cBhvr>
                                      <p:to>
                                        <p:strVal val="visible"/>
                                      </p:to>
                                    </p:set>
                                    <p:anim calcmode="lin" valueType="num">
                                      <p:cBhvr additive="base">
                                        <p:cTn id="13" dur="500" fill="hold"/>
                                        <p:tgtEl>
                                          <p:spTgt spid="13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6">
                                            <p:txEl>
                                              <p:pRg st="2" end="2"/>
                                            </p:txEl>
                                          </p:spTgt>
                                        </p:tgtEl>
                                        <p:attrNameLst>
                                          <p:attrName>style.visibility</p:attrName>
                                        </p:attrNameLst>
                                      </p:cBhvr>
                                      <p:to>
                                        <p:strVal val="visible"/>
                                      </p:to>
                                    </p:set>
                                    <p:anim calcmode="lin" valueType="num">
                                      <p:cBhvr additive="base">
                                        <p:cTn id="19" dur="500" fill="hold"/>
                                        <p:tgtEl>
                                          <p:spTgt spid="13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
                                            <p:txEl>
                                              <p:pRg st="3" end="3"/>
                                            </p:txEl>
                                          </p:spTgt>
                                        </p:tgtEl>
                                        <p:attrNameLst>
                                          <p:attrName>style.visibility</p:attrName>
                                        </p:attrNameLst>
                                      </p:cBhvr>
                                      <p:to>
                                        <p:strVal val="visible"/>
                                      </p:to>
                                    </p:set>
                                    <p:anim calcmode="lin" valueType="num">
                                      <p:cBhvr additive="base">
                                        <p:cTn id="25" dur="500" fill="hold"/>
                                        <p:tgtEl>
                                          <p:spTgt spid="13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0" name="The Setting">
            <a:extLst>
              <a:ext uri="{FF2B5EF4-FFF2-40B4-BE49-F238E27FC236}">
                <a16:creationId xmlns:a16="http://schemas.microsoft.com/office/drawing/2014/main" id="{C72D3BA5-DBEC-485A-A8EE-30E7B1F77BC3}"/>
              </a:ext>
            </a:extLst>
          </p:cNvPr>
          <p:cNvSpPr txBox="1">
            <a:spLocks noGrp="1"/>
          </p:cNvSpPr>
          <p:nvPr>
            <p:ph type="title" idx="4294967295"/>
          </p:nvPr>
        </p:nvSpPr>
        <p:spPr>
          <a:xfrm>
            <a:off x="1676400" y="144464"/>
            <a:ext cx="3505200" cy="846137"/>
          </a:xfrm>
        </p:spPr>
        <p:txBody>
          <a:bodyPr/>
          <a:lstStyle>
            <a:lvl1pPr>
              <a:defRPr>
                <a:solidFill>
                  <a:srgbClr val="FFFFFF"/>
                </a:solidFill>
                <a:effectLst>
                  <a:outerShdw blurRad="12700" dist="25400" dir="2700000" rotWithShape="0">
                    <a:srgbClr val="DDDDDD"/>
                  </a:outerShdw>
                </a:effectLst>
                <a:latin typeface="Andalus"/>
                <a:ea typeface="Andalus"/>
                <a:cs typeface="Andalus"/>
                <a:sym typeface="Andalus"/>
              </a:defRPr>
            </a:lvl1pPr>
          </a:lstStyle>
          <a:p>
            <a:pPr>
              <a:defRPr/>
            </a:pPr>
            <a:r>
              <a:rPr b="1" dirty="0">
                <a:solidFill>
                  <a:srgbClr val="FFFF00"/>
                </a:solidFill>
              </a:rPr>
              <a:t>The Setting</a:t>
            </a:r>
          </a:p>
        </p:txBody>
      </p:sp>
      <p:sp>
        <p:nvSpPr>
          <p:cNvPr id="141" name="Jesus’ disciples ask Jesus when these things will be and Jesus answers them (24:3 – 25:46; see 26:1)…">
            <a:extLst>
              <a:ext uri="{FF2B5EF4-FFF2-40B4-BE49-F238E27FC236}">
                <a16:creationId xmlns:a16="http://schemas.microsoft.com/office/drawing/2014/main" id="{C63537A0-2FD1-4353-BB0C-110A5EE5F233}"/>
              </a:ext>
            </a:extLst>
          </p:cNvPr>
          <p:cNvSpPr>
            <a:spLocks noGrp="1"/>
          </p:cNvSpPr>
          <p:nvPr>
            <p:ph type="body" sz="half" idx="4294967295"/>
          </p:nvPr>
        </p:nvSpPr>
        <p:spPr>
          <a:xfrm>
            <a:off x="1670050" y="1239838"/>
            <a:ext cx="4806950" cy="5084762"/>
          </a:xfrm>
        </p:spPr>
        <p:txBody>
          <a:bodyPr/>
          <a:lstStyle/>
          <a:p>
            <a:pPr marL="298450" indent="-298450" defTabSz="798513">
              <a:spcBef>
                <a:spcPts val="800"/>
              </a:spcBef>
            </a:pPr>
            <a:r>
              <a:rPr lang="en-CA" altLang="en-US" sz="3000" b="1" dirty="0">
                <a:solidFill>
                  <a:schemeClr val="bg1"/>
                </a:solidFill>
              </a:rPr>
              <a:t>The </a:t>
            </a:r>
            <a:r>
              <a:rPr lang="en-US" altLang="en-US" sz="3000" b="1" dirty="0">
                <a:solidFill>
                  <a:schemeClr val="bg1"/>
                </a:solidFill>
              </a:rPr>
              <a:t>disciples ask</a:t>
            </a:r>
            <a:r>
              <a:rPr lang="en-CA" altLang="en-US" sz="3000" b="1" dirty="0">
                <a:solidFill>
                  <a:schemeClr val="bg1"/>
                </a:solidFill>
              </a:rPr>
              <a:t>ed</a:t>
            </a:r>
            <a:r>
              <a:rPr lang="en-US" altLang="en-US" sz="3000" b="1" dirty="0">
                <a:solidFill>
                  <a:schemeClr val="bg1"/>
                </a:solidFill>
              </a:rPr>
              <a:t> Jesus </a:t>
            </a:r>
            <a:r>
              <a:rPr lang="en-US" altLang="en-US" sz="3000" b="1" u="sng" dirty="0">
                <a:solidFill>
                  <a:schemeClr val="bg1"/>
                </a:solidFill>
              </a:rPr>
              <a:t>when</a:t>
            </a:r>
            <a:r>
              <a:rPr lang="en-US" altLang="en-US" sz="3000" b="1" dirty="0">
                <a:solidFill>
                  <a:schemeClr val="bg1"/>
                </a:solidFill>
              </a:rPr>
              <a:t> these things will be and Jesus answers them (24:3 – 25:46; see </a:t>
            </a:r>
            <a:r>
              <a:rPr lang="en-US" altLang="en-US" sz="3000" b="1" u="sng" dirty="0">
                <a:solidFill>
                  <a:schemeClr val="bg1"/>
                </a:solidFill>
              </a:rPr>
              <a:t>26:1</a:t>
            </a:r>
            <a:r>
              <a:rPr lang="en-US" altLang="en-US" sz="3000" b="1" dirty="0">
                <a:solidFill>
                  <a:schemeClr val="bg1"/>
                </a:solidFill>
              </a:rPr>
              <a:t>)</a:t>
            </a:r>
          </a:p>
          <a:p>
            <a:pPr marL="298450" indent="-298450" defTabSz="798513">
              <a:spcBef>
                <a:spcPts val="800"/>
              </a:spcBef>
            </a:pPr>
            <a:r>
              <a:rPr lang="en-US" altLang="en-US" sz="3000" b="1" u="sng" dirty="0">
                <a:solidFill>
                  <a:schemeClr val="bg1"/>
                </a:solidFill>
              </a:rPr>
              <a:t>When</a:t>
            </a:r>
            <a:r>
              <a:rPr lang="en-US" altLang="en-US" sz="3000" b="1" dirty="0">
                <a:solidFill>
                  <a:schemeClr val="bg1"/>
                </a:solidFill>
              </a:rPr>
              <a:t> shall these things be?</a:t>
            </a:r>
          </a:p>
          <a:p>
            <a:pPr marL="298450" indent="-298450" defTabSz="798513">
              <a:spcBef>
                <a:spcPts val="800"/>
              </a:spcBef>
            </a:pPr>
            <a:r>
              <a:rPr lang="en-US" altLang="en-US" sz="3000" b="1" u="sng" dirty="0">
                <a:solidFill>
                  <a:schemeClr val="bg1"/>
                </a:solidFill>
              </a:rPr>
              <a:t>What</a:t>
            </a:r>
            <a:r>
              <a:rPr lang="en-US" altLang="en-US" sz="3000" b="1" dirty="0">
                <a:solidFill>
                  <a:schemeClr val="bg1"/>
                </a:solidFill>
              </a:rPr>
              <a:t> shall be the sign of your coming (presence)?</a:t>
            </a:r>
          </a:p>
          <a:p>
            <a:pPr marL="298450" indent="-298450" defTabSz="798513">
              <a:spcBef>
                <a:spcPts val="800"/>
              </a:spcBef>
            </a:pPr>
            <a:r>
              <a:rPr lang="en-US" altLang="en-US" sz="3000" b="1" dirty="0">
                <a:solidFill>
                  <a:schemeClr val="bg1"/>
                </a:solidFill>
              </a:rPr>
              <a:t>What shall be the </a:t>
            </a:r>
            <a:r>
              <a:rPr lang="en-US" altLang="en-US" sz="3000" b="1" u="sng" dirty="0">
                <a:solidFill>
                  <a:schemeClr val="bg1"/>
                </a:solidFill>
              </a:rPr>
              <a:t>sign</a:t>
            </a:r>
            <a:r>
              <a:rPr lang="en-US" altLang="en-US" sz="3000" b="1" dirty="0">
                <a:solidFill>
                  <a:schemeClr val="bg1"/>
                </a:solidFill>
              </a:rPr>
              <a:t> of the end of the world?</a:t>
            </a:r>
          </a:p>
        </p:txBody>
      </p:sp>
      <p:pic>
        <p:nvPicPr>
          <p:cNvPr id="142" name="Image" descr="Image">
            <a:extLst>
              <a:ext uri="{FF2B5EF4-FFF2-40B4-BE49-F238E27FC236}">
                <a16:creationId xmlns:a16="http://schemas.microsoft.com/office/drawing/2014/main" id="{C42B52CA-00A9-4F56-8A8D-0471F1971F86}"/>
              </a:ext>
            </a:extLst>
          </p:cNvPr>
          <p:cNvPicPr>
            <a:picLocks noChangeAspect="1"/>
          </p:cNvPicPr>
          <p:nvPr/>
        </p:nvPicPr>
        <p:blipFill>
          <a:blip r:embed="rId2"/>
          <a:stretch>
            <a:fillRect/>
          </a:stretch>
        </p:blipFill>
        <p:spPr>
          <a:xfrm>
            <a:off x="6477001" y="83406"/>
            <a:ext cx="4044583" cy="6393594"/>
          </a:xfrm>
          <a:prstGeom prst="rect">
            <a:avLst/>
          </a:prstGeom>
          <a:ln>
            <a:noFill/>
          </a:ln>
          <a:effectLst>
            <a:softEdge rad="112500"/>
          </a:effectLst>
        </p:spPr>
      </p:pic>
    </p:spTree>
    <p:extLst>
      <p:ext uri="{BB962C8B-B14F-4D97-AF65-F5344CB8AC3E}">
        <p14:creationId xmlns:p14="http://schemas.microsoft.com/office/powerpoint/2010/main" val="2880319786"/>
      </p:ext>
    </p:extLst>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p:tmAbs val="0"/>
                                  </p:iterate>
                                  <p:childTnLst>
                                    <p:set>
                                      <p:cBhvr>
                                        <p:cTn id="6" fill="hold"/>
                                        <p:tgtEl>
                                          <p:spTgt spid="141">
                                            <p:txEl>
                                              <p:pRg st="0" end="0"/>
                                            </p:txEl>
                                          </p:spTgt>
                                        </p:tgtEl>
                                        <p:attrNameLst>
                                          <p:attrName>style.visibility</p:attrName>
                                        </p:attrNameLst>
                                      </p:cBhvr>
                                      <p:to>
                                        <p:strVal val="visible"/>
                                      </p:to>
                                    </p:set>
                                    <p:anim calcmode="lin" valueType="num">
                                      <p:cBhvr>
                                        <p:cTn id="7" dur="500" fill="hold"/>
                                        <p:tgtEl>
                                          <p:spTgt spid="141">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p:tmAbs val="0"/>
                                  </p:iterate>
                                  <p:childTnLst>
                                    <p:set>
                                      <p:cBhvr>
                                        <p:cTn id="12" fill="hold"/>
                                        <p:tgtEl>
                                          <p:spTgt spid="141">
                                            <p:txEl>
                                              <p:pRg st="1" end="1"/>
                                            </p:txEl>
                                          </p:spTgt>
                                        </p:tgtEl>
                                        <p:attrNameLst>
                                          <p:attrName>style.visibility</p:attrName>
                                        </p:attrNameLst>
                                      </p:cBhvr>
                                      <p:to>
                                        <p:strVal val="visible"/>
                                      </p:to>
                                    </p:set>
                                    <p:anim calcmode="lin" valueType="num">
                                      <p:cBhvr>
                                        <p:cTn id="13" dur="500" fill="hold"/>
                                        <p:tgtEl>
                                          <p:spTgt spid="141">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p:tmAbs val="0"/>
                                  </p:iterate>
                                  <p:childTnLst>
                                    <p:set>
                                      <p:cBhvr>
                                        <p:cTn id="18" fill="hold"/>
                                        <p:tgtEl>
                                          <p:spTgt spid="141">
                                            <p:txEl>
                                              <p:pRg st="2" end="2"/>
                                            </p:txEl>
                                          </p:spTgt>
                                        </p:tgtEl>
                                        <p:attrNameLst>
                                          <p:attrName>style.visibility</p:attrName>
                                        </p:attrNameLst>
                                      </p:cBhvr>
                                      <p:to>
                                        <p:strVal val="visible"/>
                                      </p:to>
                                    </p:set>
                                    <p:anim calcmode="lin" valueType="num">
                                      <p:cBhvr>
                                        <p:cTn id="19" dur="500" fill="hold"/>
                                        <p:tgtEl>
                                          <p:spTgt spid="141">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p:tmAbs val="0"/>
                                  </p:iterate>
                                  <p:childTnLst>
                                    <p:set>
                                      <p:cBhvr>
                                        <p:cTn id="24" fill="hold"/>
                                        <p:tgtEl>
                                          <p:spTgt spid="141">
                                            <p:txEl>
                                              <p:pRg st="3" end="3"/>
                                            </p:txEl>
                                          </p:spTgt>
                                        </p:tgtEl>
                                        <p:attrNameLst>
                                          <p:attrName>style.visibility</p:attrName>
                                        </p:attrNameLst>
                                      </p:cBhvr>
                                      <p:to>
                                        <p:strVal val="visible"/>
                                      </p:to>
                                    </p:set>
                                    <p:anim calcmode="lin" valueType="num">
                                      <p:cBhvr>
                                        <p:cTn id="25" dur="500" fill="hold"/>
                                        <p:tgtEl>
                                          <p:spTgt spid="141">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4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build="p" bldLvl="5"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5" name="The Setting">
            <a:extLst>
              <a:ext uri="{FF2B5EF4-FFF2-40B4-BE49-F238E27FC236}">
                <a16:creationId xmlns:a16="http://schemas.microsoft.com/office/drawing/2014/main" id="{322EE258-33BE-493B-86E4-058326CC0258}"/>
              </a:ext>
            </a:extLst>
          </p:cNvPr>
          <p:cNvSpPr txBox="1">
            <a:spLocks noGrp="1"/>
          </p:cNvSpPr>
          <p:nvPr>
            <p:ph type="title" idx="4294967295"/>
          </p:nvPr>
        </p:nvSpPr>
        <p:spPr>
          <a:xfrm>
            <a:off x="1722439" y="165100"/>
            <a:ext cx="3449637" cy="446088"/>
          </a:xfrm>
        </p:spPr>
        <p:txBody>
          <a:bodyPr>
            <a:normAutofit fontScale="90000"/>
          </a:bodyPr>
          <a:lstStyle>
            <a:lvl1pPr>
              <a:defRPr>
                <a:solidFill>
                  <a:srgbClr val="FFFFFF"/>
                </a:solidFill>
                <a:effectLst>
                  <a:outerShdw blurRad="12700" dist="25400" dir="2700000" rotWithShape="0">
                    <a:srgbClr val="DDDDDD"/>
                  </a:outerShdw>
                </a:effectLst>
                <a:latin typeface="Andalus"/>
                <a:ea typeface="Andalus"/>
                <a:cs typeface="Andalus"/>
                <a:sym typeface="Andalus"/>
              </a:defRPr>
            </a:lvl1pPr>
          </a:lstStyle>
          <a:p>
            <a:pPr>
              <a:defRPr/>
            </a:pPr>
            <a:r>
              <a:rPr b="1" dirty="0">
                <a:solidFill>
                  <a:srgbClr val="34CAF5"/>
                </a:solidFill>
              </a:rPr>
              <a:t>The Setting</a:t>
            </a:r>
          </a:p>
        </p:txBody>
      </p:sp>
      <p:sp>
        <p:nvSpPr>
          <p:cNvPr id="146" name="Jesus’ disciples asked three questions but had one event in mind. In their mind, the fall of Jerusalem, the coming of Christ, and the end of the world would all happen at the same time. They wanted to know the TIME (when?) and the SIGN (what?) for the fa">
            <a:extLst>
              <a:ext uri="{FF2B5EF4-FFF2-40B4-BE49-F238E27FC236}">
                <a16:creationId xmlns:a16="http://schemas.microsoft.com/office/drawing/2014/main" id="{962B1979-03EF-422A-A6DF-E5F83C06E7D4}"/>
              </a:ext>
            </a:extLst>
          </p:cNvPr>
          <p:cNvSpPr>
            <a:spLocks noGrp="1"/>
          </p:cNvSpPr>
          <p:nvPr>
            <p:ph type="body" sz="half" idx="4294967295"/>
          </p:nvPr>
        </p:nvSpPr>
        <p:spPr>
          <a:xfrm>
            <a:off x="1600200" y="676276"/>
            <a:ext cx="8929688" cy="2828925"/>
          </a:xfrm>
        </p:spPr>
        <p:txBody>
          <a:bodyPr/>
          <a:lstStyle/>
          <a:p>
            <a:pPr marL="263525" indent="-263525" algn="just" defTabSz="703263">
              <a:spcBef>
                <a:spcPts val="700"/>
              </a:spcBef>
            </a:pPr>
            <a:r>
              <a:rPr lang="en-US" altLang="en-US" sz="2400" b="1" dirty="0">
                <a:solidFill>
                  <a:schemeClr val="bg1"/>
                </a:solidFill>
              </a:rPr>
              <a:t>Jesus’ disciples asked </a:t>
            </a:r>
            <a:r>
              <a:rPr lang="en-US" altLang="en-US" sz="2400" b="1" u="sng" dirty="0">
                <a:solidFill>
                  <a:schemeClr val="bg1"/>
                </a:solidFill>
              </a:rPr>
              <a:t>three questions </a:t>
            </a:r>
            <a:r>
              <a:rPr lang="en-US" altLang="en-US" sz="2400" b="1" dirty="0">
                <a:solidFill>
                  <a:schemeClr val="bg1"/>
                </a:solidFill>
              </a:rPr>
              <a:t>but had </a:t>
            </a:r>
            <a:r>
              <a:rPr lang="en-US" altLang="en-US" sz="2400" b="1" u="sng" dirty="0">
                <a:solidFill>
                  <a:schemeClr val="bg1"/>
                </a:solidFill>
              </a:rPr>
              <a:t>one event in mind</a:t>
            </a:r>
            <a:r>
              <a:rPr lang="en-US" altLang="en-US" sz="2400" b="1" dirty="0">
                <a:solidFill>
                  <a:schemeClr val="bg1"/>
                </a:solidFill>
              </a:rPr>
              <a:t>. </a:t>
            </a:r>
          </a:p>
          <a:p>
            <a:pPr marL="263525" indent="-263525" algn="just" defTabSz="703263">
              <a:spcBef>
                <a:spcPts val="700"/>
              </a:spcBef>
            </a:pPr>
            <a:r>
              <a:rPr lang="en-US" altLang="en-US" sz="2400" b="1" dirty="0">
                <a:solidFill>
                  <a:schemeClr val="bg1"/>
                </a:solidFill>
              </a:rPr>
              <a:t>In their mind, the fall of Jerusalem, the coming of Christ, and the end of the world would all happen at the same time. </a:t>
            </a:r>
          </a:p>
          <a:p>
            <a:pPr marL="263525" indent="-263525" algn="just" defTabSz="703263">
              <a:spcBef>
                <a:spcPts val="700"/>
              </a:spcBef>
            </a:pPr>
            <a:r>
              <a:rPr lang="en-US" altLang="en-US" sz="2400" b="1" dirty="0">
                <a:solidFill>
                  <a:schemeClr val="bg1"/>
                </a:solidFill>
              </a:rPr>
              <a:t>They wanted to know the </a:t>
            </a:r>
            <a:r>
              <a:rPr lang="en-US" altLang="en-US" sz="2400" b="1" u="sng" dirty="0">
                <a:solidFill>
                  <a:srgbClr val="FFFF00"/>
                </a:solidFill>
              </a:rPr>
              <a:t>TIME</a:t>
            </a:r>
            <a:r>
              <a:rPr lang="en-US" altLang="en-US" sz="2400" b="1" dirty="0">
                <a:solidFill>
                  <a:schemeClr val="bg1"/>
                </a:solidFill>
              </a:rPr>
              <a:t> (when?) and the </a:t>
            </a:r>
            <a:r>
              <a:rPr lang="en-US" altLang="en-US" sz="2400" b="1" u="sng" dirty="0">
                <a:solidFill>
                  <a:srgbClr val="FFFF00"/>
                </a:solidFill>
              </a:rPr>
              <a:t>SIGN</a:t>
            </a:r>
            <a:r>
              <a:rPr lang="en-US" altLang="en-US" sz="2400" b="1" dirty="0">
                <a:solidFill>
                  <a:schemeClr val="bg1"/>
                </a:solidFill>
              </a:rPr>
              <a:t> (what?) for the fall of Jerusalem (Mt. 24:3; Mk. 13:4; Lk. 21:7).</a:t>
            </a:r>
          </a:p>
          <a:p>
            <a:pPr marL="263525" indent="-263525" algn="just" defTabSz="703263">
              <a:spcBef>
                <a:spcPts val="700"/>
              </a:spcBef>
            </a:pPr>
            <a:r>
              <a:rPr lang="en-US" altLang="en-US" sz="2400" b="1" dirty="0">
                <a:solidFill>
                  <a:schemeClr val="bg1"/>
                </a:solidFill>
              </a:rPr>
              <a:t>Jesus will, in fact, discuss </a:t>
            </a:r>
            <a:r>
              <a:rPr lang="en-US" altLang="en-US" sz="2400" b="1" u="sng" dirty="0">
                <a:solidFill>
                  <a:srgbClr val="34CAF5"/>
                </a:solidFill>
              </a:rPr>
              <a:t>not one</a:t>
            </a:r>
            <a:r>
              <a:rPr lang="en-US" altLang="en-US" sz="2400" b="1" dirty="0">
                <a:solidFill>
                  <a:schemeClr val="bg1"/>
                </a:solidFill>
              </a:rPr>
              <a:t>, but </a:t>
            </a:r>
            <a:r>
              <a:rPr lang="en-US" altLang="en-US" sz="2400" b="1" u="sng" dirty="0">
                <a:solidFill>
                  <a:srgbClr val="34CAF5"/>
                </a:solidFill>
              </a:rPr>
              <a:t>two</a:t>
            </a:r>
            <a:r>
              <a:rPr lang="en-US" altLang="en-US" sz="2400" b="1" dirty="0">
                <a:solidFill>
                  <a:schemeClr val="bg1"/>
                </a:solidFill>
              </a:rPr>
              <a:t> comings, </a:t>
            </a:r>
            <a:r>
              <a:rPr lang="en-US" altLang="en-US" sz="2400" b="1" u="sng" dirty="0">
                <a:solidFill>
                  <a:srgbClr val="34CAF5"/>
                </a:solidFill>
              </a:rPr>
              <a:t>two</a:t>
            </a:r>
            <a:r>
              <a:rPr lang="en-US" altLang="en-US" sz="2400" b="1" dirty="0">
                <a:solidFill>
                  <a:schemeClr val="bg1"/>
                </a:solidFill>
              </a:rPr>
              <a:t> ends, and </a:t>
            </a:r>
            <a:r>
              <a:rPr lang="en-US" altLang="en-US" sz="2400" b="1" u="sng" dirty="0">
                <a:solidFill>
                  <a:srgbClr val="34CAF5"/>
                </a:solidFill>
              </a:rPr>
              <a:t>two</a:t>
            </a:r>
            <a:r>
              <a:rPr lang="en-US" altLang="en-US" sz="2400" b="1" dirty="0">
                <a:solidFill>
                  <a:schemeClr val="bg1"/>
                </a:solidFill>
              </a:rPr>
              <a:t> worlds</a:t>
            </a:r>
          </a:p>
        </p:txBody>
      </p:sp>
      <p:pic>
        <p:nvPicPr>
          <p:cNvPr id="11268" name="Image" descr="Image">
            <a:extLst>
              <a:ext uri="{FF2B5EF4-FFF2-40B4-BE49-F238E27FC236}">
                <a16:creationId xmlns:a16="http://schemas.microsoft.com/office/drawing/2014/main" id="{F04455ED-9840-4805-A1A8-2BC2E1D18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150" y="3276601"/>
            <a:ext cx="4884738"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8" name="TextBox 5">
            <a:extLst>
              <a:ext uri="{FF2B5EF4-FFF2-40B4-BE49-F238E27FC236}">
                <a16:creationId xmlns:a16="http://schemas.microsoft.com/office/drawing/2014/main" id="{649994DC-A790-4072-A41A-7F984F791902}"/>
              </a:ext>
            </a:extLst>
          </p:cNvPr>
          <p:cNvSpPr txBox="1">
            <a:spLocks noChangeArrowheads="1"/>
          </p:cNvSpPr>
          <p:nvPr/>
        </p:nvSpPr>
        <p:spPr bwMode="auto">
          <a:xfrm>
            <a:off x="1641476" y="3767138"/>
            <a:ext cx="3921125"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500" b="1" dirty="0">
                <a:solidFill>
                  <a:srgbClr val="FFFF00"/>
                </a:solidFill>
              </a:rPr>
              <a:t>Many now days like the disciples, they are confused and don’t know what the application of Matthew 24 is and what application we must give!</a:t>
            </a:r>
            <a:endParaRPr lang="en-CA" altLang="en-US" sz="2500" b="1" dirty="0">
              <a:solidFill>
                <a:srgbClr val="FFFF00"/>
              </a:solidFill>
            </a:endParaRPr>
          </a:p>
        </p:txBody>
      </p:sp>
    </p:spTree>
    <p:extLst>
      <p:ext uri="{BB962C8B-B14F-4D97-AF65-F5344CB8AC3E}">
        <p14:creationId xmlns:p14="http://schemas.microsoft.com/office/powerpoint/2010/main" val="2953617128"/>
      </p:ext>
    </p:extLst>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p:tmAbs val="0"/>
                                  </p:iterate>
                                  <p:childTnLst>
                                    <p:set>
                                      <p:cBhvr>
                                        <p:cTn id="6" fill="hold"/>
                                        <p:tgtEl>
                                          <p:spTgt spid="146">
                                            <p:txEl>
                                              <p:pRg st="0" end="0"/>
                                            </p:txEl>
                                          </p:spTgt>
                                        </p:tgtEl>
                                        <p:attrNameLst>
                                          <p:attrName>style.visibility</p:attrName>
                                        </p:attrNameLst>
                                      </p:cBhvr>
                                      <p:to>
                                        <p:strVal val="visible"/>
                                      </p:to>
                                    </p:set>
                                    <p:anim calcmode="lin" valueType="num">
                                      <p:cBhvr>
                                        <p:cTn id="7" dur="500" fill="hold"/>
                                        <p:tgtEl>
                                          <p:spTgt spid="146">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1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p:tmAbs val="0"/>
                                  </p:iterate>
                                  <p:childTnLst>
                                    <p:set>
                                      <p:cBhvr>
                                        <p:cTn id="12" fill="hold"/>
                                        <p:tgtEl>
                                          <p:spTgt spid="146">
                                            <p:txEl>
                                              <p:pRg st="1" end="1"/>
                                            </p:txEl>
                                          </p:spTgt>
                                        </p:tgtEl>
                                        <p:attrNameLst>
                                          <p:attrName>style.visibility</p:attrName>
                                        </p:attrNameLst>
                                      </p:cBhvr>
                                      <p:to>
                                        <p:strVal val="visible"/>
                                      </p:to>
                                    </p:set>
                                    <p:anim calcmode="lin" valueType="num">
                                      <p:cBhvr>
                                        <p:cTn id="13" dur="500" fill="hold"/>
                                        <p:tgtEl>
                                          <p:spTgt spid="146">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p:tmAbs val="0"/>
                                  </p:iterate>
                                  <p:childTnLst>
                                    <p:set>
                                      <p:cBhvr>
                                        <p:cTn id="18" fill="hold"/>
                                        <p:tgtEl>
                                          <p:spTgt spid="146">
                                            <p:txEl>
                                              <p:pRg st="2" end="2"/>
                                            </p:txEl>
                                          </p:spTgt>
                                        </p:tgtEl>
                                        <p:attrNameLst>
                                          <p:attrName>style.visibility</p:attrName>
                                        </p:attrNameLst>
                                      </p:cBhvr>
                                      <p:to>
                                        <p:strVal val="visible"/>
                                      </p:to>
                                    </p:set>
                                    <p:anim calcmode="lin" valueType="num">
                                      <p:cBhvr>
                                        <p:cTn id="19" dur="500" fill="hold"/>
                                        <p:tgtEl>
                                          <p:spTgt spid="146">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4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p:tmAbs val="0"/>
                                  </p:iterate>
                                  <p:childTnLst>
                                    <p:set>
                                      <p:cBhvr>
                                        <p:cTn id="24" fill="hold"/>
                                        <p:tgtEl>
                                          <p:spTgt spid="146">
                                            <p:txEl>
                                              <p:pRg st="3" end="3"/>
                                            </p:txEl>
                                          </p:spTgt>
                                        </p:tgtEl>
                                        <p:attrNameLst>
                                          <p:attrName>style.visibility</p:attrName>
                                        </p:attrNameLst>
                                      </p:cBhvr>
                                      <p:to>
                                        <p:strVal val="visible"/>
                                      </p:to>
                                    </p:set>
                                    <p:anim calcmode="lin" valueType="num">
                                      <p:cBhvr>
                                        <p:cTn id="25" dur="500" fill="hold"/>
                                        <p:tgtEl>
                                          <p:spTgt spid="146">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4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p:tmAbs val="0"/>
                                  </p:iterate>
                                  <p:childTnLst>
                                    <p:set>
                                      <p:cBhvr>
                                        <p:cTn id="30" fill="hold"/>
                                        <p:tgtEl>
                                          <p:spTgt spid="148"/>
                                        </p:tgtEl>
                                        <p:attrNameLst>
                                          <p:attrName>style.visibility</p:attrName>
                                        </p:attrNameLst>
                                      </p:cBhvr>
                                      <p:to>
                                        <p:strVal val="visible"/>
                                      </p:to>
                                    </p:set>
                                    <p:anim calcmode="lin" valueType="num">
                                      <p:cBhvr>
                                        <p:cTn id="31" dur="500" fill="hold"/>
                                        <p:tgtEl>
                                          <p:spTgt spid="148"/>
                                        </p:tgtEl>
                                        <p:attrNameLst>
                                          <p:attrName>ppt_x</p:attrName>
                                        </p:attrNameLst>
                                      </p:cBhvr>
                                      <p:tavLst>
                                        <p:tav tm="0">
                                          <p:val>
                                            <p:strVal val="#ppt_x"/>
                                          </p:val>
                                        </p:tav>
                                        <p:tav tm="100000">
                                          <p:val>
                                            <p:strVal val="#ppt_x"/>
                                          </p:val>
                                        </p:tav>
                                      </p:tavLst>
                                    </p:anim>
                                    <p:anim calcmode="lin" valueType="num">
                                      <p:cBhvr>
                                        <p:cTn id="32"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build="p" bldLvl="5" advAuto="0"/>
      <p:bldP spid="148"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51" name="The Setting">
            <a:extLst>
              <a:ext uri="{FF2B5EF4-FFF2-40B4-BE49-F238E27FC236}">
                <a16:creationId xmlns:a16="http://schemas.microsoft.com/office/drawing/2014/main" id="{0C08E3EF-EFA9-4EDB-9287-4236E81C3866}"/>
              </a:ext>
            </a:extLst>
          </p:cNvPr>
          <p:cNvSpPr txBox="1">
            <a:spLocks noGrp="1"/>
          </p:cNvSpPr>
          <p:nvPr>
            <p:ph type="title" idx="4294967295"/>
          </p:nvPr>
        </p:nvSpPr>
        <p:spPr>
          <a:xfrm>
            <a:off x="1600200" y="82550"/>
            <a:ext cx="3200400" cy="755650"/>
          </a:xfrm>
        </p:spPr>
        <p:txBody>
          <a:bodyPr/>
          <a:lstStyle>
            <a:lvl1pPr defTabSz="896111">
              <a:defRPr sz="4300">
                <a:solidFill>
                  <a:srgbClr val="FFFFFF"/>
                </a:solidFill>
                <a:effectLst>
                  <a:outerShdw blurRad="12700" dist="24892" dir="2700000" rotWithShape="0">
                    <a:srgbClr val="DDDDDD"/>
                  </a:outerShdw>
                </a:effectLst>
                <a:latin typeface="Andalus"/>
                <a:ea typeface="Andalus"/>
                <a:cs typeface="Andalus"/>
                <a:sym typeface="Andalus"/>
              </a:defRPr>
            </a:lvl1pPr>
          </a:lstStyle>
          <a:p>
            <a:pPr>
              <a:defRPr/>
            </a:pPr>
            <a:r>
              <a:rPr b="1" dirty="0">
                <a:solidFill>
                  <a:srgbClr val="FF0000"/>
                </a:solidFill>
              </a:rPr>
              <a:t>The Setting</a:t>
            </a:r>
          </a:p>
        </p:txBody>
      </p:sp>
      <p:sp>
        <p:nvSpPr>
          <p:cNvPr id="152" name="Jesus’ disciples ask Jesus when these things will be and Jesus answers them (24:3 – 25:46; see 26:1)…">
            <a:extLst>
              <a:ext uri="{FF2B5EF4-FFF2-40B4-BE49-F238E27FC236}">
                <a16:creationId xmlns:a16="http://schemas.microsoft.com/office/drawing/2014/main" id="{B4398FA4-334C-4242-8CE5-28E7CB096171}"/>
              </a:ext>
            </a:extLst>
          </p:cNvPr>
          <p:cNvSpPr>
            <a:spLocks noGrp="1"/>
          </p:cNvSpPr>
          <p:nvPr>
            <p:ph type="body" sz="half" idx="4294967295"/>
          </p:nvPr>
        </p:nvSpPr>
        <p:spPr>
          <a:xfrm>
            <a:off x="1690689" y="822325"/>
            <a:ext cx="8810625" cy="2541588"/>
          </a:xfrm>
        </p:spPr>
        <p:txBody>
          <a:bodyPr/>
          <a:lstStyle/>
          <a:p>
            <a:pPr marL="331788" indent="-331788" algn="just" defTabSz="885825">
              <a:spcBef>
                <a:spcPts val="900"/>
              </a:spcBef>
            </a:pPr>
            <a:r>
              <a:rPr lang="en-CA" altLang="en-US" sz="2700" b="1">
                <a:solidFill>
                  <a:schemeClr val="bg1"/>
                </a:solidFill>
              </a:rPr>
              <a:t>The </a:t>
            </a:r>
            <a:r>
              <a:rPr lang="en-US" altLang="en-US" sz="2700" b="1">
                <a:solidFill>
                  <a:schemeClr val="bg1"/>
                </a:solidFill>
              </a:rPr>
              <a:t>disciples ask Jesus when these things will be and Jesus answers them (24:3 – 25:46; see </a:t>
            </a:r>
            <a:r>
              <a:rPr lang="en-US" altLang="en-US" sz="2700" b="1" u="sng">
                <a:solidFill>
                  <a:schemeClr val="bg1"/>
                </a:solidFill>
              </a:rPr>
              <a:t>26:1</a:t>
            </a:r>
            <a:r>
              <a:rPr lang="en-US" altLang="en-US" sz="2700" b="1">
                <a:solidFill>
                  <a:schemeClr val="bg1"/>
                </a:solidFill>
              </a:rPr>
              <a:t>)</a:t>
            </a:r>
            <a:endParaRPr lang="en-CA" altLang="en-US" sz="2700" b="1">
              <a:solidFill>
                <a:schemeClr val="bg1"/>
              </a:solidFill>
            </a:endParaRPr>
          </a:p>
          <a:p>
            <a:pPr marL="331788" indent="-331788" algn="just" defTabSz="885825">
              <a:spcBef>
                <a:spcPts val="900"/>
              </a:spcBef>
            </a:pPr>
            <a:r>
              <a:rPr lang="en-US" altLang="en-US" sz="2700" b="1">
                <a:solidFill>
                  <a:schemeClr val="bg1"/>
                </a:solidFill>
              </a:rPr>
              <a:t>When shall these things be?</a:t>
            </a:r>
            <a:endParaRPr lang="en-CA" altLang="en-US" sz="2700" b="1">
              <a:solidFill>
                <a:schemeClr val="bg1"/>
              </a:solidFill>
            </a:endParaRPr>
          </a:p>
          <a:p>
            <a:pPr marL="331788" indent="-331788" algn="just" defTabSz="885825">
              <a:spcBef>
                <a:spcPts val="900"/>
              </a:spcBef>
            </a:pPr>
            <a:r>
              <a:rPr lang="en-US" altLang="en-US" sz="2700" b="1">
                <a:solidFill>
                  <a:schemeClr val="bg1"/>
                </a:solidFill>
              </a:rPr>
              <a:t>What shall be the sign of your coming (</a:t>
            </a:r>
            <a:r>
              <a:rPr lang="en-US" altLang="en-US" sz="2700" b="1" u="sng">
                <a:solidFill>
                  <a:schemeClr val="bg1"/>
                </a:solidFill>
              </a:rPr>
              <a:t>presence</a:t>
            </a:r>
            <a:r>
              <a:rPr lang="en-US" altLang="en-US" sz="2700" b="1">
                <a:solidFill>
                  <a:schemeClr val="bg1"/>
                </a:solidFill>
              </a:rPr>
              <a:t>)?</a:t>
            </a:r>
            <a:endParaRPr lang="en-CA" altLang="en-US" sz="2700" b="1">
              <a:solidFill>
                <a:schemeClr val="bg1"/>
              </a:solidFill>
            </a:endParaRPr>
          </a:p>
          <a:p>
            <a:pPr marL="331788" indent="-331788" algn="just" defTabSz="885825">
              <a:spcBef>
                <a:spcPts val="900"/>
              </a:spcBef>
            </a:pPr>
            <a:r>
              <a:rPr lang="en-US" altLang="en-US" sz="2700" b="1">
                <a:solidFill>
                  <a:schemeClr val="bg1"/>
                </a:solidFill>
              </a:rPr>
              <a:t>What shall be the sign of the end of the world?</a:t>
            </a:r>
          </a:p>
        </p:txBody>
      </p:sp>
      <p:pic>
        <p:nvPicPr>
          <p:cNvPr id="153" name="Image" descr="Image">
            <a:extLst>
              <a:ext uri="{FF2B5EF4-FFF2-40B4-BE49-F238E27FC236}">
                <a16:creationId xmlns:a16="http://schemas.microsoft.com/office/drawing/2014/main" id="{96EA5ABA-5065-450D-AB70-18816005A414}"/>
              </a:ext>
            </a:extLst>
          </p:cNvPr>
          <p:cNvPicPr>
            <a:picLocks noChangeAspect="1"/>
          </p:cNvPicPr>
          <p:nvPr/>
        </p:nvPicPr>
        <p:blipFill>
          <a:blip r:embed="rId2"/>
          <a:stretch>
            <a:fillRect/>
          </a:stretch>
        </p:blipFill>
        <p:spPr>
          <a:xfrm>
            <a:off x="5534736" y="3303689"/>
            <a:ext cx="4967167" cy="3412382"/>
          </a:xfrm>
          <a:prstGeom prst="rect">
            <a:avLst/>
          </a:prstGeom>
          <a:ln>
            <a:noFill/>
          </a:ln>
          <a:effectLst>
            <a:softEdge rad="112500"/>
          </a:effectLst>
        </p:spPr>
      </p:pic>
      <p:sp>
        <p:nvSpPr>
          <p:cNvPr id="154" name="TextBox 1">
            <a:extLst>
              <a:ext uri="{FF2B5EF4-FFF2-40B4-BE49-F238E27FC236}">
                <a16:creationId xmlns:a16="http://schemas.microsoft.com/office/drawing/2014/main" id="{1D6DF767-0835-491F-87DC-2BEDB7B341A5}"/>
              </a:ext>
            </a:extLst>
          </p:cNvPr>
          <p:cNvSpPr txBox="1">
            <a:spLocks noChangeArrowheads="1"/>
          </p:cNvSpPr>
          <p:nvPr/>
        </p:nvSpPr>
        <p:spPr bwMode="auto">
          <a:xfrm>
            <a:off x="1600201" y="3429001"/>
            <a:ext cx="3844925" cy="3324225"/>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45719" rIns="4571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000" b="1">
                <a:solidFill>
                  <a:srgbClr val="FFFF00"/>
                </a:solidFill>
              </a:rPr>
              <a:t>Very intriguing questions everyone.</a:t>
            </a:r>
          </a:p>
          <a:p>
            <a:pPr algn="ctr" fontAlgn="base">
              <a:spcBef>
                <a:spcPct val="0"/>
              </a:spcBef>
              <a:spcAft>
                <a:spcPct val="0"/>
              </a:spcAft>
            </a:pPr>
            <a:r>
              <a:rPr lang="en-US" altLang="en-US" sz="3000" b="1">
                <a:solidFill>
                  <a:srgbClr val="FFFF00"/>
                </a:solidFill>
              </a:rPr>
              <a:t>Same like them many at Northside probably are asking the same, regarding Matthew 24.</a:t>
            </a:r>
          </a:p>
        </p:txBody>
      </p:sp>
    </p:spTree>
    <p:extLst>
      <p:ext uri="{BB962C8B-B14F-4D97-AF65-F5344CB8AC3E}">
        <p14:creationId xmlns:p14="http://schemas.microsoft.com/office/powerpoint/2010/main" val="1962600005"/>
      </p:ext>
    </p:extLst>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 calcmode="lin" valueType="num">
                                      <p:cBhvr additive="base">
                                        <p:cTn id="7" dur="500" fill="hold"/>
                                        <p:tgtEl>
                                          <p:spTgt spid="1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2">
                                            <p:txEl>
                                              <p:pRg st="1" end="1"/>
                                            </p:txEl>
                                          </p:spTgt>
                                        </p:tgtEl>
                                        <p:attrNameLst>
                                          <p:attrName>style.visibility</p:attrName>
                                        </p:attrNameLst>
                                      </p:cBhvr>
                                      <p:to>
                                        <p:strVal val="visible"/>
                                      </p:to>
                                    </p:set>
                                    <p:anim calcmode="lin" valueType="num">
                                      <p:cBhvr additive="base">
                                        <p:cTn id="13" dur="500" fill="hold"/>
                                        <p:tgtEl>
                                          <p:spTgt spid="15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2">
                                            <p:txEl>
                                              <p:pRg st="2" end="2"/>
                                            </p:txEl>
                                          </p:spTgt>
                                        </p:tgtEl>
                                        <p:attrNameLst>
                                          <p:attrName>style.visibility</p:attrName>
                                        </p:attrNameLst>
                                      </p:cBhvr>
                                      <p:to>
                                        <p:strVal val="visible"/>
                                      </p:to>
                                    </p:set>
                                    <p:anim calcmode="lin" valueType="num">
                                      <p:cBhvr additive="base">
                                        <p:cTn id="19" dur="500" fill="hold"/>
                                        <p:tgtEl>
                                          <p:spTgt spid="15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2">
                                            <p:txEl>
                                              <p:pRg st="3" end="3"/>
                                            </p:txEl>
                                          </p:spTgt>
                                        </p:tgtEl>
                                        <p:attrNameLst>
                                          <p:attrName>style.visibility</p:attrName>
                                        </p:attrNameLst>
                                      </p:cBhvr>
                                      <p:to>
                                        <p:strVal val="visible"/>
                                      </p:to>
                                    </p:set>
                                    <p:anim calcmode="lin" valueType="num">
                                      <p:cBhvr additive="base">
                                        <p:cTn id="25" dur="500" fill="hold"/>
                                        <p:tgtEl>
                                          <p:spTgt spid="15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cBhvr additive="base">
                                        <p:cTn id="31" dur="500" fill="hold"/>
                                        <p:tgtEl>
                                          <p:spTgt spid="154"/>
                                        </p:tgtEl>
                                        <p:attrNameLst>
                                          <p:attrName>ppt_x</p:attrName>
                                        </p:attrNameLst>
                                      </p:cBhvr>
                                      <p:tavLst>
                                        <p:tav tm="0">
                                          <p:val>
                                            <p:strVal val="#ppt_x"/>
                                          </p:val>
                                        </p:tav>
                                        <p:tav tm="100000">
                                          <p:val>
                                            <p:strVal val="#ppt_x"/>
                                          </p:val>
                                        </p:tav>
                                      </p:tavLst>
                                    </p:anim>
                                    <p:anim calcmode="lin" valueType="num">
                                      <p:cBhvr additive="base">
                                        <p:cTn id="3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P spid="15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F936-BB90-4A15-BC25-0D3D6F116A9D}"/>
              </a:ext>
            </a:extLst>
          </p:cNvPr>
          <p:cNvSpPr>
            <a:spLocks noGrp="1"/>
          </p:cNvSpPr>
          <p:nvPr>
            <p:ph type="title"/>
          </p:nvPr>
        </p:nvSpPr>
        <p:spPr>
          <a:xfrm>
            <a:off x="3181929" y="85762"/>
            <a:ext cx="5488709" cy="710551"/>
          </a:xfrm>
        </p:spPr>
        <p:txBody>
          <a:bodyPr rtlCol="0">
            <a:normAutofit fontScale="90000"/>
          </a:bodyPr>
          <a:lstStyle/>
          <a:p>
            <a:pPr eaLnBrk="1" fontAlgn="auto" hangingPunct="1">
              <a:spcAft>
                <a:spcPts val="0"/>
              </a:spcAft>
              <a:defRPr/>
            </a:pPr>
            <a:r>
              <a:rPr lang="en-US" b="1" dirty="0">
                <a:solidFill>
                  <a:srgbClr val="FFFF00"/>
                </a:solidFill>
                <a:effectLst>
                  <a:outerShdw blurRad="38100" dist="38100" dir="2700000" algn="tl">
                    <a:srgbClr val="000000">
                      <a:alpha val="43137"/>
                    </a:srgbClr>
                  </a:outerShdw>
                </a:effectLst>
                <a:latin typeface="Andalus" pitchFamily="2" charset="-78"/>
                <a:cs typeface="Andalus" pitchFamily="2" charset="-78"/>
              </a:rPr>
              <a:t>The Setting</a:t>
            </a:r>
          </a:p>
        </p:txBody>
      </p:sp>
      <p:sp>
        <p:nvSpPr>
          <p:cNvPr id="7" name="TextBox 6">
            <a:extLst>
              <a:ext uri="{FF2B5EF4-FFF2-40B4-BE49-F238E27FC236}">
                <a16:creationId xmlns:a16="http://schemas.microsoft.com/office/drawing/2014/main" id="{4EF2842C-B550-C74D-839E-A53DDA56DBC4}"/>
              </a:ext>
            </a:extLst>
          </p:cNvPr>
          <p:cNvSpPr txBox="1"/>
          <p:nvPr/>
        </p:nvSpPr>
        <p:spPr>
          <a:xfrm>
            <a:off x="1674091" y="770597"/>
            <a:ext cx="8843818" cy="6001643"/>
          </a:xfrm>
          <a:prstGeom prst="rect">
            <a:avLst/>
          </a:prstGeom>
          <a:noFill/>
        </p:spPr>
        <p:txBody>
          <a:bodyPr wrap="square">
            <a:spAutoFit/>
          </a:bodyPr>
          <a:lstStyle/>
          <a:p>
            <a:pPr fontAlgn="base">
              <a:spcBef>
                <a:spcPct val="0"/>
              </a:spcBef>
              <a:spcAft>
                <a:spcPct val="0"/>
              </a:spcAft>
            </a:pPr>
            <a:r>
              <a:rPr lang="en-US" sz="2400" b="1" dirty="0">
                <a:solidFill>
                  <a:prstClr val="white"/>
                </a:solidFill>
                <a:latin typeface="Roboto-Regular"/>
                <a:cs typeface="Arial" panose="020B0604020202020204" pitchFamily="34" charset="0"/>
              </a:rPr>
              <a:t>There are two extremes relative to Matthew 24 which must be addressed.</a:t>
            </a:r>
            <a:endParaRPr lang="en-CA" sz="2400" b="1" dirty="0">
              <a:solidFill>
                <a:prstClr val="white"/>
              </a:solidFill>
              <a:latin typeface="Roboto-Regular"/>
              <a:cs typeface="Arial" panose="020B0604020202020204" pitchFamily="34" charset="0"/>
            </a:endParaRPr>
          </a:p>
          <a:p>
            <a:pPr marL="342900" indent="-342900" fontAlgn="base">
              <a:spcBef>
                <a:spcPct val="0"/>
              </a:spcBef>
              <a:spcAft>
                <a:spcPct val="0"/>
              </a:spcAft>
              <a:buFont typeface="Wingdings" pitchFamily="2" charset="2"/>
              <a:buChar char="Ø"/>
            </a:pPr>
            <a:r>
              <a:rPr lang="en-US" sz="2400" b="1" u="sng" dirty="0">
                <a:solidFill>
                  <a:srgbClr val="11F3EC"/>
                </a:solidFill>
                <a:latin typeface="Roboto-Regular"/>
                <a:cs typeface="Arial" panose="020B0604020202020204" pitchFamily="34" charset="0"/>
              </a:rPr>
              <a:t>First</a:t>
            </a:r>
            <a:r>
              <a:rPr lang="en-US" sz="2400" b="1" dirty="0">
                <a:solidFill>
                  <a:prstClr val="white"/>
                </a:solidFill>
                <a:latin typeface="Roboto-Regular"/>
                <a:cs typeface="Arial" panose="020B0604020202020204" pitchFamily="34" charset="0"/>
              </a:rPr>
              <a:t>, there is the notion, advocated by the proponents of “realized eschatology,” that </a:t>
            </a:r>
            <a:r>
              <a:rPr lang="en-US" sz="2400" b="1" dirty="0">
                <a:solidFill>
                  <a:prstClr val="white"/>
                </a:solidFill>
                <a:latin typeface="Roboto-Bold"/>
                <a:cs typeface="Arial" panose="020B0604020202020204" pitchFamily="34" charset="0"/>
              </a:rPr>
              <a:t>all</a:t>
            </a:r>
            <a:r>
              <a:rPr lang="en-US" sz="2400" b="1" dirty="0">
                <a:solidFill>
                  <a:prstClr val="white"/>
                </a:solidFill>
                <a:latin typeface="Roboto-Regular"/>
                <a:cs typeface="Arial" panose="020B0604020202020204" pitchFamily="34" charset="0"/>
              </a:rPr>
              <a:t> Bible prophecy, including everything within Matthew 24 (e.g., the second coming of Christ, the judgment day, and the end of the world), was fulfilled in the event of Jerusalem’s destruction by the Romans in A.D. 70</a:t>
            </a:r>
            <a:r>
              <a:rPr lang="en-CA" sz="2400" b="1" dirty="0">
                <a:solidFill>
                  <a:prstClr val="white"/>
                </a:solidFill>
                <a:latin typeface="Roboto-Regular"/>
                <a:cs typeface="Arial" panose="020B0604020202020204" pitchFamily="34" charset="0"/>
              </a:rPr>
              <a:t>.</a:t>
            </a:r>
          </a:p>
          <a:p>
            <a:pPr marL="342900" indent="-342900" fontAlgn="base">
              <a:spcBef>
                <a:spcPct val="0"/>
              </a:spcBef>
              <a:spcAft>
                <a:spcPct val="0"/>
              </a:spcAft>
              <a:buFont typeface="Wingdings" pitchFamily="2" charset="2"/>
              <a:buChar char="Ø"/>
            </a:pPr>
            <a:r>
              <a:rPr lang="en-CA" sz="2400" b="1" u="sng" dirty="0">
                <a:solidFill>
                  <a:srgbClr val="11F3EC"/>
                </a:solidFill>
                <a:latin typeface="Roboto-Regular"/>
                <a:cs typeface="Arial" panose="020B0604020202020204" pitchFamily="34" charset="0"/>
              </a:rPr>
              <a:t>Second</a:t>
            </a:r>
            <a:r>
              <a:rPr lang="en-CA" sz="2400" b="1" dirty="0">
                <a:solidFill>
                  <a:prstClr val="white"/>
                </a:solidFill>
                <a:latin typeface="Roboto-Regular"/>
                <a:cs typeface="Arial" panose="020B0604020202020204" pitchFamily="34" charset="0"/>
              </a:rPr>
              <a:t>, that all Matthew 24 is talking about is the destruction of Jerusalem. That’s not true.</a:t>
            </a:r>
          </a:p>
          <a:p>
            <a:pPr marL="342900" indent="-342900" fontAlgn="base">
              <a:spcBef>
                <a:spcPct val="0"/>
              </a:spcBef>
              <a:spcAft>
                <a:spcPct val="0"/>
              </a:spcAft>
              <a:buFont typeface="Wingdings" pitchFamily="2" charset="2"/>
              <a:buChar char="Ø"/>
            </a:pPr>
            <a:r>
              <a:rPr lang="en-CA" sz="2400" b="1" u="sng" dirty="0">
                <a:solidFill>
                  <a:srgbClr val="11F3EC"/>
                </a:solidFill>
                <a:latin typeface="Roboto-Regular"/>
                <a:cs typeface="Arial" panose="020B0604020202020204" pitchFamily="34" charset="0"/>
              </a:rPr>
              <a:t>Third: </a:t>
            </a:r>
            <a:r>
              <a:rPr lang="en-CA" sz="2400" b="1" u="sng" dirty="0">
                <a:solidFill>
                  <a:srgbClr val="36E81B"/>
                </a:solidFill>
                <a:latin typeface="Roboto-Regular"/>
                <a:cs typeface="Arial" panose="020B0604020202020204" pitchFamily="34" charset="0"/>
              </a:rPr>
              <a:t>Remember, the disciples are asking 3 questions:</a:t>
            </a:r>
          </a:p>
          <a:p>
            <a:pPr marL="342900" indent="-342900" fontAlgn="base">
              <a:spcBef>
                <a:spcPct val="0"/>
              </a:spcBef>
              <a:spcAft>
                <a:spcPct val="0"/>
              </a:spcAft>
              <a:buFont typeface="Wingdings" pitchFamily="2" charset="2"/>
              <a:buChar char="Ø"/>
            </a:pPr>
            <a:r>
              <a:rPr lang="en-US" altLang="en-US" sz="2400" b="1" dirty="0">
                <a:solidFill>
                  <a:prstClr val="white"/>
                </a:solidFill>
                <a:latin typeface="Arial" panose="020B0604020202020204" pitchFamily="34" charset="0"/>
                <a:cs typeface="Arial" panose="020B0604020202020204" pitchFamily="34" charset="0"/>
              </a:rPr>
              <a:t>In their mind, the fall of Jerusalem, the coming of Christ, and the end of the world would all happen at the same time. </a:t>
            </a:r>
            <a:endParaRPr lang="en-CA" altLang="en-US" sz="2400" b="1" dirty="0">
              <a:solidFill>
                <a:prstClr val="white"/>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Wingdings" pitchFamily="2" charset="2"/>
              <a:buChar char="Ø"/>
            </a:pPr>
            <a:r>
              <a:rPr lang="en-US" altLang="en-US" sz="2400" b="1" dirty="0">
                <a:solidFill>
                  <a:prstClr val="white"/>
                </a:solidFill>
                <a:latin typeface="Arial" panose="020B0604020202020204" pitchFamily="34" charset="0"/>
                <a:cs typeface="Arial" panose="020B0604020202020204" pitchFamily="34" charset="0"/>
              </a:rPr>
              <a:t>Jesus will, in fact, discuss </a:t>
            </a:r>
            <a:r>
              <a:rPr lang="en-US" altLang="en-US" sz="2400" b="1" u="sng" dirty="0">
                <a:solidFill>
                  <a:srgbClr val="FFFF00"/>
                </a:solidFill>
                <a:latin typeface="Arial" panose="020B0604020202020204" pitchFamily="34" charset="0"/>
                <a:cs typeface="Arial" panose="020B0604020202020204" pitchFamily="34" charset="0"/>
              </a:rPr>
              <a:t>not one</a:t>
            </a:r>
            <a:r>
              <a:rPr lang="en-US" altLang="en-US" sz="2400" b="1" dirty="0">
                <a:solidFill>
                  <a:srgbClr val="FFFF00"/>
                </a:solidFill>
                <a:latin typeface="Arial" panose="020B0604020202020204" pitchFamily="34" charset="0"/>
                <a:cs typeface="Arial" panose="020B0604020202020204" pitchFamily="34" charset="0"/>
              </a:rPr>
              <a:t>,</a:t>
            </a:r>
            <a:r>
              <a:rPr lang="en-US" altLang="en-US" sz="2400" b="1" dirty="0">
                <a:solidFill>
                  <a:prstClr val="white"/>
                </a:solidFill>
                <a:latin typeface="Arial" panose="020B0604020202020204" pitchFamily="34" charset="0"/>
                <a:cs typeface="Arial" panose="020B0604020202020204" pitchFamily="34" charset="0"/>
              </a:rPr>
              <a:t> but </a:t>
            </a:r>
            <a:r>
              <a:rPr lang="en-US" altLang="en-US" sz="2400" b="1" u="sng" dirty="0">
                <a:solidFill>
                  <a:srgbClr val="11F3EC"/>
                </a:solidFill>
                <a:latin typeface="Arial" panose="020B0604020202020204" pitchFamily="34" charset="0"/>
                <a:cs typeface="Arial" panose="020B0604020202020204" pitchFamily="34" charset="0"/>
              </a:rPr>
              <a:t>two</a:t>
            </a:r>
            <a:r>
              <a:rPr lang="en-US" altLang="en-US" sz="2400" b="1" dirty="0">
                <a:solidFill>
                  <a:prstClr val="white"/>
                </a:solidFill>
                <a:latin typeface="Arial" panose="020B0604020202020204" pitchFamily="34" charset="0"/>
                <a:cs typeface="Arial" panose="020B0604020202020204" pitchFamily="34" charset="0"/>
              </a:rPr>
              <a:t> comings, </a:t>
            </a:r>
            <a:r>
              <a:rPr lang="en-US" altLang="en-US" sz="2400" b="1" u="sng" dirty="0">
                <a:solidFill>
                  <a:srgbClr val="11F3EC"/>
                </a:solidFill>
                <a:latin typeface="Arial" panose="020B0604020202020204" pitchFamily="34" charset="0"/>
                <a:cs typeface="Arial" panose="020B0604020202020204" pitchFamily="34" charset="0"/>
              </a:rPr>
              <a:t>two</a:t>
            </a:r>
            <a:r>
              <a:rPr lang="en-US" altLang="en-US" sz="2400" b="1" dirty="0">
                <a:solidFill>
                  <a:prstClr val="white"/>
                </a:solidFill>
                <a:latin typeface="Arial" panose="020B0604020202020204" pitchFamily="34" charset="0"/>
                <a:cs typeface="Arial" panose="020B0604020202020204" pitchFamily="34" charset="0"/>
              </a:rPr>
              <a:t> ends, and </a:t>
            </a:r>
            <a:r>
              <a:rPr lang="en-US" altLang="en-US" sz="2400" b="1" u="sng" dirty="0">
                <a:solidFill>
                  <a:srgbClr val="11F3EC"/>
                </a:solidFill>
                <a:latin typeface="Arial" panose="020B0604020202020204" pitchFamily="34" charset="0"/>
                <a:cs typeface="Arial" panose="020B0604020202020204" pitchFamily="34" charset="0"/>
              </a:rPr>
              <a:t>two</a:t>
            </a:r>
            <a:r>
              <a:rPr lang="en-US" altLang="en-US" sz="2400" b="1" dirty="0">
                <a:solidFill>
                  <a:prstClr val="white"/>
                </a:solidFill>
                <a:latin typeface="Arial" panose="020B0604020202020204" pitchFamily="34" charset="0"/>
                <a:cs typeface="Arial" panose="020B0604020202020204" pitchFamily="34" charset="0"/>
              </a:rPr>
              <a:t> worlds</a:t>
            </a:r>
            <a:endParaRPr lang="en-US" sz="2400" b="1" dirty="0">
              <a:solidFill>
                <a:prstClr val="white"/>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Questions – 3 Answers!</a:t>
            </a:r>
          </a:p>
        </p:txBody>
      </p:sp>
      <p:sp>
        <p:nvSpPr>
          <p:cNvPr id="5" name="Content Placeholder 4"/>
          <p:cNvSpPr txBox="1">
            <a:spLocks noGrp="1"/>
          </p:cNvSpPr>
          <p:nvPr>
            <p:ph idx="1"/>
          </p:nvPr>
        </p:nvSpPr>
        <p:spPr>
          <a:xfrm>
            <a:off x="2133600" y="1371601"/>
            <a:ext cx="7620000" cy="1015663"/>
          </a:xfrm>
          <a:prstGeom prst="rect">
            <a:avLst/>
          </a:prstGeom>
          <a:noFill/>
        </p:spPr>
        <p:txBody>
          <a:bodyPr wrap="square" rtlCol="0">
            <a:spAutoFit/>
          </a:bodyPr>
          <a:lstStyle/>
          <a:p>
            <a:pPr marL="114300" indent="0">
              <a:buNone/>
            </a:pPr>
            <a:r>
              <a:rPr lang="en-US" sz="3000" dirty="0"/>
              <a:t>Unfortunately, many today try to roll these three questions into one event.</a:t>
            </a:r>
          </a:p>
        </p:txBody>
      </p:sp>
      <p:sp>
        <p:nvSpPr>
          <p:cNvPr id="6" name="TextBox 5"/>
          <p:cNvSpPr txBox="1"/>
          <p:nvPr/>
        </p:nvSpPr>
        <p:spPr>
          <a:xfrm>
            <a:off x="2370406" y="2362200"/>
            <a:ext cx="6858000" cy="1754326"/>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Such was the premise behind the landmark book written in 1970 by Hal Lindsey called     *    </a:t>
            </a:r>
            <a:r>
              <a:rPr kumimoji="0" lang="en-US" sz="3000" b="0" i="0" u="sng" strike="noStrike" kern="1200" cap="none" spc="0" normalizeH="0" baseline="0" noProof="0" dirty="0">
                <a:ln>
                  <a:noFill/>
                </a:ln>
                <a:solidFill>
                  <a:srgbClr val="2F2B20"/>
                </a:solidFill>
                <a:effectLst/>
                <a:uLnTx/>
                <a:uFillTx/>
                <a:latin typeface="Calibri"/>
                <a:ea typeface="+mn-ea"/>
                <a:cs typeface="+mn-cs"/>
              </a:rPr>
              <a:t>“The Late Great Earth</a:t>
            </a:r>
            <a:r>
              <a:rPr kumimoji="0" lang="en-US" sz="3000" b="0" i="0" u="none" strike="noStrike" kern="1200" cap="none" spc="0" normalizeH="0" baseline="0" noProof="0" dirty="0">
                <a:ln>
                  <a:noFill/>
                </a:ln>
                <a:solidFill>
                  <a:srgbClr val="2F2B2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Calibri"/>
              <a:ea typeface="+mn-ea"/>
              <a:cs typeface="+mn-cs"/>
            </a:endParaRPr>
          </a:p>
        </p:txBody>
      </p:sp>
      <p:sp>
        <p:nvSpPr>
          <p:cNvPr id="7" name="TextBox 6"/>
          <p:cNvSpPr txBox="1"/>
          <p:nvPr/>
        </p:nvSpPr>
        <p:spPr>
          <a:xfrm>
            <a:off x="2370406" y="4267200"/>
            <a:ext cx="7086600" cy="1754326"/>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This book is the centerpiece of the               Pre-Millennial Dispensation theory so prevalent in the religious world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Calibri"/>
              <a:ea typeface="+mn-ea"/>
              <a:cs typeface="+mn-cs"/>
            </a:endParaRPr>
          </a:p>
        </p:txBody>
      </p:sp>
    </p:spTree>
    <p:extLst>
      <p:ext uri="{BB962C8B-B14F-4D97-AF65-F5344CB8AC3E}">
        <p14:creationId xmlns:p14="http://schemas.microsoft.com/office/powerpoint/2010/main" val="24167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Matthew 21:13   “My House”</a:t>
            </a:r>
          </a:p>
        </p:txBody>
      </p:sp>
      <p:sp>
        <p:nvSpPr>
          <p:cNvPr id="3" name="Content Placeholder 2"/>
          <p:cNvSpPr>
            <a:spLocks noGrp="1"/>
          </p:cNvSpPr>
          <p:nvPr>
            <p:ph idx="1"/>
          </p:nvPr>
        </p:nvSpPr>
        <p:spPr/>
        <p:txBody>
          <a:bodyPr>
            <a:normAutofit/>
          </a:bodyPr>
          <a:lstStyle/>
          <a:p>
            <a:pPr marL="114300" indent="0">
              <a:buNone/>
            </a:pPr>
            <a:r>
              <a:rPr lang="en-US" sz="3200" dirty="0"/>
              <a:t>“It is written, ‘</a:t>
            </a:r>
            <a:r>
              <a:rPr lang="en-US" sz="3200" b="1" dirty="0"/>
              <a:t>My house </a:t>
            </a:r>
            <a:r>
              <a:rPr lang="en-US" sz="3200" dirty="0"/>
              <a:t>shall be called a house of prayer,’</a:t>
            </a:r>
            <a:r>
              <a:rPr lang="en-US" sz="3200" baseline="30000" dirty="0"/>
              <a:t> </a:t>
            </a:r>
            <a:r>
              <a:rPr lang="en-US" sz="3200" dirty="0"/>
              <a:t> but you have made it a ‘den of thieves.’”</a:t>
            </a:r>
          </a:p>
        </p:txBody>
      </p:sp>
    </p:spTree>
    <p:extLst>
      <p:ext uri="{BB962C8B-B14F-4D97-AF65-F5344CB8AC3E}">
        <p14:creationId xmlns:p14="http://schemas.microsoft.com/office/powerpoint/2010/main" val="1728432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5EC5-16F2-45DE-B228-EB9DFA37CF67}"/>
              </a:ext>
            </a:extLst>
          </p:cNvPr>
          <p:cNvSpPr>
            <a:spLocks noGrp="1"/>
          </p:cNvSpPr>
          <p:nvPr>
            <p:ph type="title"/>
          </p:nvPr>
        </p:nvSpPr>
        <p:spPr>
          <a:xfrm>
            <a:off x="1981200" y="106363"/>
            <a:ext cx="8229600" cy="774696"/>
          </a:xfrm>
        </p:spPr>
        <p:txBody>
          <a:bodyPr rtlCol="0">
            <a:normAutofit/>
          </a:bodyPr>
          <a:lstStyle/>
          <a:p>
            <a:pPr eaLnBrk="1" fontAlgn="auto" hangingPunct="1">
              <a:spcAft>
                <a:spcPts val="0"/>
              </a:spcAft>
              <a:defRPr/>
            </a:pPr>
            <a:r>
              <a:rPr lang="en-US" b="1" dirty="0">
                <a:solidFill>
                  <a:schemeClr val="bg1"/>
                </a:solidFill>
                <a:effectLst>
                  <a:outerShdw blurRad="38100" dist="38100" dir="2700000" algn="tl">
                    <a:srgbClr val="000000">
                      <a:alpha val="43137"/>
                    </a:srgbClr>
                  </a:outerShdw>
                </a:effectLst>
                <a:latin typeface="Andalus" pitchFamily="2" charset="-78"/>
                <a:cs typeface="Andalus" pitchFamily="2" charset="-78"/>
              </a:rPr>
              <a:t>Matthew 24 Timeline</a:t>
            </a:r>
          </a:p>
        </p:txBody>
      </p:sp>
      <p:cxnSp>
        <p:nvCxnSpPr>
          <p:cNvPr id="6" name="Straight Arrow Connector 5">
            <a:extLst>
              <a:ext uri="{FF2B5EF4-FFF2-40B4-BE49-F238E27FC236}">
                <a16:creationId xmlns:a16="http://schemas.microsoft.com/office/drawing/2014/main" id="{B7BB386F-B7D3-4596-A66C-9D7CBFEAA8ED}"/>
              </a:ext>
            </a:extLst>
          </p:cNvPr>
          <p:cNvCxnSpPr/>
          <p:nvPr/>
        </p:nvCxnSpPr>
        <p:spPr>
          <a:xfrm>
            <a:off x="2971800" y="1981200"/>
            <a:ext cx="7467600" cy="0"/>
          </a:xfrm>
          <a:prstGeom prst="straightConnector1">
            <a:avLst/>
          </a:prstGeom>
          <a:ln w="76200">
            <a:solidFill>
              <a:srgbClr val="11F3EC"/>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037324A-F110-47EB-B5DA-5E2C47917EC6}"/>
              </a:ext>
            </a:extLst>
          </p:cNvPr>
          <p:cNvCxnSpPr/>
          <p:nvPr/>
        </p:nvCxnSpPr>
        <p:spPr>
          <a:xfrm>
            <a:off x="2979738" y="1709738"/>
            <a:ext cx="0" cy="881062"/>
          </a:xfrm>
          <a:prstGeom prst="line">
            <a:avLst/>
          </a:prstGeom>
          <a:ln w="76200">
            <a:solidFill>
              <a:srgbClr val="11F3EC"/>
            </a:solidFill>
          </a:ln>
        </p:spPr>
        <p:style>
          <a:lnRef idx="1">
            <a:schemeClr val="accent1"/>
          </a:lnRef>
          <a:fillRef idx="0">
            <a:schemeClr val="accent1"/>
          </a:fillRef>
          <a:effectRef idx="0">
            <a:schemeClr val="accent1"/>
          </a:effectRef>
          <a:fontRef idx="minor">
            <a:schemeClr val="tx1"/>
          </a:fontRef>
        </p:style>
      </p:cxnSp>
      <p:sp>
        <p:nvSpPr>
          <p:cNvPr id="8197" name="TextBox 9">
            <a:extLst>
              <a:ext uri="{FF2B5EF4-FFF2-40B4-BE49-F238E27FC236}">
                <a16:creationId xmlns:a16="http://schemas.microsoft.com/office/drawing/2014/main" id="{DB242017-4EF9-4CBE-A833-B63E8886DD1D}"/>
              </a:ext>
            </a:extLst>
          </p:cNvPr>
          <p:cNvSpPr txBox="1">
            <a:spLocks noChangeArrowheads="1"/>
          </p:cNvSpPr>
          <p:nvPr/>
        </p:nvSpPr>
        <p:spPr bwMode="auto">
          <a:xfrm>
            <a:off x="2276475" y="1152525"/>
            <a:ext cx="1403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a:solidFill>
                  <a:srgbClr val="FFFF00"/>
                </a:solidFill>
              </a:rPr>
              <a:t>A.D. 33</a:t>
            </a:r>
          </a:p>
        </p:txBody>
      </p:sp>
      <p:sp>
        <p:nvSpPr>
          <p:cNvPr id="8198" name="TextBox 11">
            <a:extLst>
              <a:ext uri="{FF2B5EF4-FFF2-40B4-BE49-F238E27FC236}">
                <a16:creationId xmlns:a16="http://schemas.microsoft.com/office/drawing/2014/main" id="{524A60E1-6281-4709-BD2C-8C1A4036429B}"/>
              </a:ext>
            </a:extLst>
          </p:cNvPr>
          <p:cNvSpPr txBox="1">
            <a:spLocks noChangeArrowheads="1"/>
          </p:cNvSpPr>
          <p:nvPr/>
        </p:nvSpPr>
        <p:spPr bwMode="auto">
          <a:xfrm>
            <a:off x="7461250" y="1146176"/>
            <a:ext cx="1924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a:solidFill>
                  <a:srgbClr val="FFFF00"/>
                </a:solidFill>
              </a:rPr>
              <a:t>A.D. 66-70</a:t>
            </a:r>
          </a:p>
        </p:txBody>
      </p:sp>
      <p:cxnSp>
        <p:nvCxnSpPr>
          <p:cNvPr id="13" name="Straight Connector 12">
            <a:extLst>
              <a:ext uri="{FF2B5EF4-FFF2-40B4-BE49-F238E27FC236}">
                <a16:creationId xmlns:a16="http://schemas.microsoft.com/office/drawing/2014/main" id="{7A6A844B-6763-40E3-AD89-AF8E61C1C40B}"/>
              </a:ext>
            </a:extLst>
          </p:cNvPr>
          <p:cNvCxnSpPr/>
          <p:nvPr/>
        </p:nvCxnSpPr>
        <p:spPr>
          <a:xfrm>
            <a:off x="8548688" y="1738313"/>
            <a:ext cx="0" cy="457200"/>
          </a:xfrm>
          <a:prstGeom prst="line">
            <a:avLst/>
          </a:prstGeom>
          <a:ln w="76200">
            <a:solidFill>
              <a:srgbClr val="11F3EC"/>
            </a:solidFill>
          </a:ln>
        </p:spPr>
        <p:style>
          <a:lnRef idx="1">
            <a:schemeClr val="accent1"/>
          </a:lnRef>
          <a:fillRef idx="0">
            <a:schemeClr val="accent1"/>
          </a:fillRef>
          <a:effectRef idx="0">
            <a:schemeClr val="accent1"/>
          </a:effectRef>
          <a:fontRef idx="minor">
            <a:schemeClr val="tx1"/>
          </a:fontRef>
        </p:style>
      </p:cxnSp>
      <p:sp>
        <p:nvSpPr>
          <p:cNvPr id="8200" name="TextBox 14">
            <a:extLst>
              <a:ext uri="{FF2B5EF4-FFF2-40B4-BE49-F238E27FC236}">
                <a16:creationId xmlns:a16="http://schemas.microsoft.com/office/drawing/2014/main" id="{7EAAFC32-9F68-46FD-A67A-4128BC4D9801}"/>
              </a:ext>
            </a:extLst>
          </p:cNvPr>
          <p:cNvSpPr txBox="1">
            <a:spLocks noChangeArrowheads="1"/>
          </p:cNvSpPr>
          <p:nvPr/>
        </p:nvSpPr>
        <p:spPr bwMode="auto">
          <a:xfrm>
            <a:off x="4546600" y="1169989"/>
            <a:ext cx="2776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a:solidFill>
                  <a:srgbClr val="FFFF00"/>
                </a:solidFill>
              </a:rPr>
              <a:t>A.D. 40’s – 60’s</a:t>
            </a:r>
          </a:p>
        </p:txBody>
      </p:sp>
      <p:sp>
        <p:nvSpPr>
          <p:cNvPr id="8201" name="TextBox 15">
            <a:extLst>
              <a:ext uri="{FF2B5EF4-FFF2-40B4-BE49-F238E27FC236}">
                <a16:creationId xmlns:a16="http://schemas.microsoft.com/office/drawing/2014/main" id="{EC234CAA-1473-4EA9-902F-13D235A08029}"/>
              </a:ext>
            </a:extLst>
          </p:cNvPr>
          <p:cNvSpPr txBox="1">
            <a:spLocks noChangeArrowheads="1"/>
          </p:cNvSpPr>
          <p:nvPr/>
        </p:nvSpPr>
        <p:spPr bwMode="auto">
          <a:xfrm>
            <a:off x="1595440" y="2587626"/>
            <a:ext cx="255163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600" b="1" dirty="0">
                <a:solidFill>
                  <a:srgbClr val="7030A0"/>
                </a:solidFill>
              </a:rPr>
              <a:t>Matthew 24:1-3</a:t>
            </a:r>
          </a:p>
          <a:p>
            <a:pPr algn="ctr" eaLnBrk="1" fontAlgn="base" hangingPunct="1">
              <a:spcBef>
                <a:spcPct val="0"/>
              </a:spcBef>
              <a:spcAft>
                <a:spcPct val="0"/>
              </a:spcAft>
            </a:pPr>
            <a:r>
              <a:rPr lang="en-US" altLang="en-US" sz="2600" b="1" u="sng" dirty="0">
                <a:solidFill>
                  <a:prstClr val="black"/>
                </a:solidFill>
              </a:rPr>
              <a:t>The Setting</a:t>
            </a:r>
          </a:p>
          <a:p>
            <a:pPr algn="ctr" eaLnBrk="1" fontAlgn="base" hangingPunct="1">
              <a:spcBef>
                <a:spcPct val="0"/>
              </a:spcBef>
              <a:spcAft>
                <a:spcPct val="0"/>
              </a:spcAft>
            </a:pPr>
            <a:r>
              <a:rPr lang="en-US" altLang="en-US" sz="2600" b="1" dirty="0">
                <a:solidFill>
                  <a:prstClr val="black"/>
                </a:solidFill>
              </a:rPr>
              <a:t>Jesus predicts</a:t>
            </a:r>
          </a:p>
          <a:p>
            <a:pPr algn="ctr" eaLnBrk="1" fontAlgn="base" hangingPunct="1">
              <a:spcBef>
                <a:spcPct val="0"/>
              </a:spcBef>
              <a:spcAft>
                <a:spcPct val="0"/>
              </a:spcAft>
            </a:pPr>
            <a:r>
              <a:rPr lang="en-US" altLang="en-US" sz="2600" b="1" dirty="0">
                <a:solidFill>
                  <a:prstClr val="black"/>
                </a:solidFill>
              </a:rPr>
              <a:t>the temple</a:t>
            </a:r>
          </a:p>
          <a:p>
            <a:pPr algn="ctr" eaLnBrk="1" fontAlgn="base" hangingPunct="1">
              <a:spcBef>
                <a:spcPct val="0"/>
              </a:spcBef>
              <a:spcAft>
                <a:spcPct val="0"/>
              </a:spcAft>
            </a:pPr>
            <a:r>
              <a:rPr lang="en-US" altLang="en-US" sz="2600" b="1" dirty="0">
                <a:solidFill>
                  <a:prstClr val="black"/>
                </a:solidFill>
              </a:rPr>
              <a:t>Destruction</a:t>
            </a:r>
          </a:p>
          <a:p>
            <a:pPr algn="ctr" eaLnBrk="1" fontAlgn="base" hangingPunct="1">
              <a:spcBef>
                <a:spcPct val="0"/>
              </a:spcBef>
              <a:spcAft>
                <a:spcPct val="0"/>
              </a:spcAft>
            </a:pPr>
            <a:r>
              <a:rPr lang="en-US" altLang="en-US" sz="2600" b="1" dirty="0">
                <a:solidFill>
                  <a:prstClr val="black"/>
                </a:solidFill>
              </a:rPr>
              <a:t>(</a:t>
            </a:r>
            <a:r>
              <a:rPr lang="en-US" altLang="en-US" sz="2600" b="1" dirty="0">
                <a:solidFill>
                  <a:prstClr val="white"/>
                </a:solidFill>
              </a:rPr>
              <a:t>note the</a:t>
            </a:r>
          </a:p>
          <a:p>
            <a:pPr algn="ctr" eaLnBrk="1" fontAlgn="base" hangingPunct="1">
              <a:spcBef>
                <a:spcPct val="0"/>
              </a:spcBef>
              <a:spcAft>
                <a:spcPct val="0"/>
              </a:spcAft>
            </a:pPr>
            <a:r>
              <a:rPr lang="en-US" altLang="en-US" sz="2600" b="1" dirty="0">
                <a:solidFill>
                  <a:prstClr val="white"/>
                </a:solidFill>
              </a:rPr>
              <a:t>“bookends”</a:t>
            </a:r>
          </a:p>
          <a:p>
            <a:pPr algn="ctr" eaLnBrk="1" fontAlgn="base" hangingPunct="1">
              <a:spcBef>
                <a:spcPct val="0"/>
              </a:spcBef>
              <a:spcAft>
                <a:spcPct val="0"/>
              </a:spcAft>
            </a:pPr>
            <a:r>
              <a:rPr lang="en-US" altLang="en-US" sz="2600" b="1" dirty="0">
                <a:solidFill>
                  <a:prstClr val="white"/>
                </a:solidFill>
              </a:rPr>
              <a:t>23:36 and 24:34</a:t>
            </a:r>
            <a:r>
              <a:rPr lang="en-US" altLang="en-US" sz="2600" b="1" dirty="0">
                <a:solidFill>
                  <a:prstClr val="black"/>
                </a:solidFill>
              </a:rPr>
              <a:t>)</a:t>
            </a:r>
          </a:p>
        </p:txBody>
      </p:sp>
      <p:sp>
        <p:nvSpPr>
          <p:cNvPr id="8202" name="TextBox 16">
            <a:extLst>
              <a:ext uri="{FF2B5EF4-FFF2-40B4-BE49-F238E27FC236}">
                <a16:creationId xmlns:a16="http://schemas.microsoft.com/office/drawing/2014/main" id="{3F96BBDF-B685-4F33-88AF-FDF049900E8F}"/>
              </a:ext>
            </a:extLst>
          </p:cNvPr>
          <p:cNvSpPr txBox="1">
            <a:spLocks noChangeArrowheads="1"/>
          </p:cNvSpPr>
          <p:nvPr/>
        </p:nvSpPr>
        <p:spPr bwMode="auto">
          <a:xfrm>
            <a:off x="4318002" y="2568287"/>
            <a:ext cx="3005136"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600" b="1">
                <a:solidFill>
                  <a:srgbClr val="7030A0"/>
                </a:solidFill>
              </a:rPr>
              <a:t>Matthew 24:4-14</a:t>
            </a:r>
          </a:p>
          <a:p>
            <a:pPr algn="ctr" eaLnBrk="1" fontAlgn="base" hangingPunct="1">
              <a:spcBef>
                <a:spcPct val="0"/>
              </a:spcBef>
              <a:spcAft>
                <a:spcPct val="0"/>
              </a:spcAft>
            </a:pPr>
            <a:r>
              <a:rPr lang="en-US" altLang="en-US" sz="2600" b="1" u="sng">
                <a:solidFill>
                  <a:prstClr val="black"/>
                </a:solidFill>
              </a:rPr>
              <a:t>The Beginning</a:t>
            </a:r>
          </a:p>
          <a:p>
            <a:pPr algn="ctr" eaLnBrk="1" fontAlgn="base" hangingPunct="1">
              <a:spcBef>
                <a:spcPct val="0"/>
              </a:spcBef>
              <a:spcAft>
                <a:spcPct val="0"/>
              </a:spcAft>
            </a:pPr>
            <a:r>
              <a:rPr lang="en-US" altLang="en-US" sz="2600" b="1">
                <a:solidFill>
                  <a:prstClr val="black"/>
                </a:solidFill>
              </a:rPr>
              <a:t>Deceivers</a:t>
            </a:r>
          </a:p>
          <a:p>
            <a:pPr algn="ctr" eaLnBrk="1" fontAlgn="base" hangingPunct="1">
              <a:spcBef>
                <a:spcPct val="0"/>
              </a:spcBef>
              <a:spcAft>
                <a:spcPct val="0"/>
              </a:spcAft>
            </a:pPr>
            <a:r>
              <a:rPr lang="en-US" altLang="en-US" sz="2600" b="1">
                <a:solidFill>
                  <a:prstClr val="black"/>
                </a:solidFill>
              </a:rPr>
              <a:t>Wars</a:t>
            </a:r>
          </a:p>
          <a:p>
            <a:pPr algn="ctr" eaLnBrk="1" fontAlgn="base" hangingPunct="1">
              <a:spcBef>
                <a:spcPct val="0"/>
              </a:spcBef>
              <a:spcAft>
                <a:spcPct val="0"/>
              </a:spcAft>
            </a:pPr>
            <a:r>
              <a:rPr lang="en-US" altLang="en-US" sz="2600" b="1">
                <a:solidFill>
                  <a:prstClr val="black"/>
                </a:solidFill>
              </a:rPr>
              <a:t>Famines</a:t>
            </a:r>
          </a:p>
          <a:p>
            <a:pPr algn="ctr" eaLnBrk="1" fontAlgn="base" hangingPunct="1">
              <a:spcBef>
                <a:spcPct val="0"/>
              </a:spcBef>
              <a:spcAft>
                <a:spcPct val="0"/>
              </a:spcAft>
            </a:pPr>
            <a:r>
              <a:rPr lang="en-US" altLang="en-US" sz="2600" b="1">
                <a:solidFill>
                  <a:prstClr val="black"/>
                </a:solidFill>
              </a:rPr>
              <a:t>Earthquakes</a:t>
            </a:r>
          </a:p>
          <a:p>
            <a:pPr algn="ctr" eaLnBrk="1" fontAlgn="base" hangingPunct="1">
              <a:spcBef>
                <a:spcPct val="0"/>
              </a:spcBef>
              <a:spcAft>
                <a:spcPct val="0"/>
              </a:spcAft>
            </a:pPr>
            <a:r>
              <a:rPr lang="en-US" altLang="en-US" sz="2600" b="1">
                <a:solidFill>
                  <a:prstClr val="black"/>
                </a:solidFill>
              </a:rPr>
              <a:t>Tribulation</a:t>
            </a:r>
          </a:p>
          <a:p>
            <a:pPr algn="ctr" eaLnBrk="1" fontAlgn="base" hangingPunct="1">
              <a:spcBef>
                <a:spcPct val="0"/>
              </a:spcBef>
              <a:spcAft>
                <a:spcPct val="0"/>
              </a:spcAft>
            </a:pPr>
            <a:r>
              <a:rPr lang="en-US" altLang="en-US" sz="2600" b="1">
                <a:solidFill>
                  <a:prstClr val="black"/>
                </a:solidFill>
              </a:rPr>
              <a:t>False prophets</a:t>
            </a:r>
          </a:p>
          <a:p>
            <a:pPr algn="ctr" eaLnBrk="1" fontAlgn="base" hangingPunct="1">
              <a:spcBef>
                <a:spcPct val="0"/>
              </a:spcBef>
              <a:spcAft>
                <a:spcPct val="0"/>
              </a:spcAft>
            </a:pPr>
            <a:r>
              <a:rPr lang="en-US" altLang="en-US" sz="2600" b="1">
                <a:solidFill>
                  <a:prstClr val="black"/>
                </a:solidFill>
              </a:rPr>
              <a:t>Gospel preached</a:t>
            </a:r>
          </a:p>
        </p:txBody>
      </p:sp>
      <p:sp>
        <p:nvSpPr>
          <p:cNvPr id="8203" name="TextBox 17">
            <a:extLst>
              <a:ext uri="{FF2B5EF4-FFF2-40B4-BE49-F238E27FC236}">
                <a16:creationId xmlns:a16="http://schemas.microsoft.com/office/drawing/2014/main" id="{17B91E18-C607-480E-B3BF-DBAF72431CA6}"/>
              </a:ext>
            </a:extLst>
          </p:cNvPr>
          <p:cNvSpPr txBox="1">
            <a:spLocks noChangeArrowheads="1"/>
          </p:cNvSpPr>
          <p:nvPr/>
        </p:nvSpPr>
        <p:spPr bwMode="auto">
          <a:xfrm>
            <a:off x="7467601" y="2590801"/>
            <a:ext cx="312893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600" b="1">
                <a:solidFill>
                  <a:srgbClr val="7030A0"/>
                </a:solidFill>
              </a:rPr>
              <a:t>Matthew 24:15-35</a:t>
            </a:r>
          </a:p>
          <a:p>
            <a:pPr algn="ctr" eaLnBrk="1" fontAlgn="base" hangingPunct="1">
              <a:spcBef>
                <a:spcPct val="0"/>
              </a:spcBef>
              <a:spcAft>
                <a:spcPct val="0"/>
              </a:spcAft>
            </a:pPr>
            <a:r>
              <a:rPr lang="en-US" altLang="en-US" sz="2600" b="1" u="sng">
                <a:solidFill>
                  <a:prstClr val="black"/>
                </a:solidFill>
              </a:rPr>
              <a:t>The Tribulation</a:t>
            </a:r>
          </a:p>
          <a:p>
            <a:pPr algn="ctr" eaLnBrk="1" fontAlgn="base" hangingPunct="1">
              <a:spcBef>
                <a:spcPct val="0"/>
              </a:spcBef>
              <a:spcAft>
                <a:spcPct val="0"/>
              </a:spcAft>
            </a:pPr>
            <a:r>
              <a:rPr lang="en-US" altLang="en-US" sz="2600" b="1">
                <a:solidFill>
                  <a:prstClr val="black"/>
                </a:solidFill>
              </a:rPr>
              <a:t>Surrounding army</a:t>
            </a:r>
          </a:p>
          <a:p>
            <a:pPr algn="ctr" eaLnBrk="1" fontAlgn="base" hangingPunct="1">
              <a:spcBef>
                <a:spcPct val="0"/>
              </a:spcBef>
              <a:spcAft>
                <a:spcPct val="0"/>
              </a:spcAft>
            </a:pPr>
            <a:r>
              <a:rPr lang="en-US" altLang="en-US" sz="2600" b="1">
                <a:solidFill>
                  <a:prstClr val="black"/>
                </a:solidFill>
              </a:rPr>
              <a:t>Flee Jerusalem</a:t>
            </a:r>
          </a:p>
          <a:p>
            <a:pPr algn="ctr" eaLnBrk="1" fontAlgn="base" hangingPunct="1">
              <a:spcBef>
                <a:spcPct val="0"/>
              </a:spcBef>
              <a:spcAft>
                <a:spcPct val="0"/>
              </a:spcAft>
            </a:pPr>
            <a:r>
              <a:rPr lang="en-US" altLang="en-US" sz="2600" b="1">
                <a:solidFill>
                  <a:prstClr val="black"/>
                </a:solidFill>
              </a:rPr>
              <a:t>Great tribulation</a:t>
            </a:r>
          </a:p>
          <a:p>
            <a:pPr algn="ctr" eaLnBrk="1" fontAlgn="base" hangingPunct="1">
              <a:spcBef>
                <a:spcPct val="0"/>
              </a:spcBef>
              <a:spcAft>
                <a:spcPct val="0"/>
              </a:spcAft>
            </a:pPr>
            <a:r>
              <a:rPr lang="en-US" altLang="en-US" sz="2600" b="1">
                <a:solidFill>
                  <a:prstClr val="black"/>
                </a:solidFill>
              </a:rPr>
              <a:t>More deceivers</a:t>
            </a:r>
          </a:p>
          <a:p>
            <a:pPr algn="ctr" eaLnBrk="1" fontAlgn="base" hangingPunct="1">
              <a:spcBef>
                <a:spcPct val="0"/>
              </a:spcBef>
              <a:spcAft>
                <a:spcPct val="0"/>
              </a:spcAft>
            </a:pPr>
            <a:r>
              <a:rPr lang="en-US" altLang="en-US" sz="2600" b="1">
                <a:solidFill>
                  <a:prstClr val="black"/>
                </a:solidFill>
              </a:rPr>
              <a:t>More false proph.</a:t>
            </a:r>
          </a:p>
          <a:p>
            <a:pPr algn="ctr" eaLnBrk="1" fontAlgn="base" hangingPunct="1">
              <a:spcBef>
                <a:spcPct val="0"/>
              </a:spcBef>
              <a:spcAft>
                <a:spcPct val="0"/>
              </a:spcAft>
            </a:pPr>
            <a:r>
              <a:rPr lang="en-US" altLang="en-US" sz="2600" b="1">
                <a:solidFill>
                  <a:prstClr val="black"/>
                </a:solidFill>
              </a:rPr>
              <a:t>Son of Man comes</a:t>
            </a:r>
          </a:p>
          <a:p>
            <a:pPr algn="ctr" eaLnBrk="1" fontAlgn="base" hangingPunct="1">
              <a:spcBef>
                <a:spcPct val="0"/>
              </a:spcBef>
              <a:spcAft>
                <a:spcPct val="0"/>
              </a:spcAft>
            </a:pPr>
            <a:r>
              <a:rPr lang="en-US" altLang="en-US" sz="2600" b="1">
                <a:solidFill>
                  <a:prstClr val="black"/>
                </a:solidFill>
              </a:rPr>
              <a:t>All accomplished</a:t>
            </a:r>
          </a:p>
        </p:txBody>
      </p:sp>
      <p:cxnSp>
        <p:nvCxnSpPr>
          <p:cNvPr id="23" name="Straight Connector 22">
            <a:extLst>
              <a:ext uri="{FF2B5EF4-FFF2-40B4-BE49-F238E27FC236}">
                <a16:creationId xmlns:a16="http://schemas.microsoft.com/office/drawing/2014/main" id="{16D15F5B-6E6D-4B41-85D8-DFCA622ACCF9}"/>
              </a:ext>
            </a:extLst>
          </p:cNvPr>
          <p:cNvCxnSpPr/>
          <p:nvPr/>
        </p:nvCxnSpPr>
        <p:spPr>
          <a:xfrm>
            <a:off x="5934075" y="1709738"/>
            <a:ext cx="0" cy="882650"/>
          </a:xfrm>
          <a:prstGeom prst="line">
            <a:avLst/>
          </a:prstGeom>
          <a:ln w="76200">
            <a:solidFill>
              <a:srgbClr val="11F3E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9271DE2-44D1-4FE6-B7CC-68F4115B6D64}"/>
              </a:ext>
            </a:extLst>
          </p:cNvPr>
          <p:cNvCxnSpPr/>
          <p:nvPr/>
        </p:nvCxnSpPr>
        <p:spPr>
          <a:xfrm>
            <a:off x="9040813" y="1709738"/>
            <a:ext cx="0" cy="882650"/>
          </a:xfrm>
          <a:prstGeom prst="line">
            <a:avLst/>
          </a:prstGeom>
          <a:ln w="76200">
            <a:solidFill>
              <a:srgbClr val="11F3E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50021"/>
        </a:soli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514ADB9-8AE6-454D-A7BA-F252567830B5}"/>
              </a:ext>
            </a:extLst>
          </p:cNvPr>
          <p:cNvSpPr>
            <a:spLocks noGrp="1"/>
          </p:cNvSpPr>
          <p:nvPr>
            <p:ph type="title"/>
          </p:nvPr>
        </p:nvSpPr>
        <p:spPr>
          <a:xfrm>
            <a:off x="1981200" y="176213"/>
            <a:ext cx="8229600" cy="562696"/>
          </a:xfrm>
        </p:spPr>
        <p:txBody>
          <a:bodyPr/>
          <a:lstStyle/>
          <a:p>
            <a:r>
              <a:rPr lang="en-US" altLang="en-US" b="1">
                <a:solidFill>
                  <a:schemeClr val="bg1"/>
                </a:solidFill>
                <a:latin typeface="Andalus" panose="02020603050405020304" pitchFamily="18" charset="-78"/>
                <a:cs typeface="Andalus" panose="02020603050405020304" pitchFamily="18" charset="-78"/>
              </a:rPr>
              <a:t>Four Contrasts in Matthew 24</a:t>
            </a:r>
          </a:p>
        </p:txBody>
      </p:sp>
      <p:sp>
        <p:nvSpPr>
          <p:cNvPr id="9" name="TextBox 8">
            <a:extLst>
              <a:ext uri="{FF2B5EF4-FFF2-40B4-BE49-F238E27FC236}">
                <a16:creationId xmlns:a16="http://schemas.microsoft.com/office/drawing/2014/main" id="{172BB86E-A340-584E-9620-A536FBCADDEC}"/>
              </a:ext>
            </a:extLst>
          </p:cNvPr>
          <p:cNvSpPr txBox="1"/>
          <p:nvPr/>
        </p:nvSpPr>
        <p:spPr>
          <a:xfrm>
            <a:off x="1743361" y="1330803"/>
            <a:ext cx="4352635" cy="830997"/>
          </a:xfrm>
          <a:prstGeom prst="rect">
            <a:avLst/>
          </a:prstGeom>
          <a:solidFill>
            <a:schemeClr val="tx1"/>
          </a:solidFill>
        </p:spPr>
        <p:txBody>
          <a:bodyPr wrap="square">
            <a:spAutoFit/>
          </a:bodyPr>
          <a:lstStyle/>
          <a:p>
            <a:pPr algn="ctr" fontAlgn="base">
              <a:spcBef>
                <a:spcPct val="0"/>
              </a:spcBef>
              <a:spcAft>
                <a:spcPct val="0"/>
              </a:spcAft>
            </a:pPr>
            <a:r>
              <a:rPr lang="en-US" sz="2400" b="1" dirty="0">
                <a:solidFill>
                  <a:srgbClr val="36E81B"/>
                </a:solidFill>
                <a:latin typeface="Arial" panose="020B0604020202020204" pitchFamily="34" charset="0"/>
                <a:cs typeface="Arial" panose="020B0604020202020204" pitchFamily="34" charset="0"/>
              </a:rPr>
              <a:t>Destruction of Jerusalem (vv. 4-35)</a:t>
            </a:r>
          </a:p>
        </p:txBody>
      </p:sp>
      <p:sp>
        <p:nvSpPr>
          <p:cNvPr id="11" name="TextBox 10">
            <a:extLst>
              <a:ext uri="{FF2B5EF4-FFF2-40B4-BE49-F238E27FC236}">
                <a16:creationId xmlns:a16="http://schemas.microsoft.com/office/drawing/2014/main" id="{96707E8A-C46A-5B48-B025-A1FB50674892}"/>
              </a:ext>
            </a:extLst>
          </p:cNvPr>
          <p:cNvSpPr txBox="1"/>
          <p:nvPr/>
        </p:nvSpPr>
        <p:spPr>
          <a:xfrm>
            <a:off x="6303813" y="1324203"/>
            <a:ext cx="4144819" cy="830997"/>
          </a:xfrm>
          <a:prstGeom prst="rect">
            <a:avLst/>
          </a:prstGeom>
          <a:solidFill>
            <a:schemeClr val="tx1"/>
          </a:solidFill>
        </p:spPr>
        <p:txBody>
          <a:bodyPr wrap="square">
            <a:spAutoFit/>
          </a:bodyPr>
          <a:lstStyle/>
          <a:p>
            <a:pPr algn="ctr" fontAlgn="base">
              <a:spcBef>
                <a:spcPct val="0"/>
              </a:spcBef>
              <a:spcAft>
                <a:spcPct val="0"/>
              </a:spcAft>
            </a:pPr>
            <a:r>
              <a:rPr lang="en-US" sz="2400" b="1" dirty="0">
                <a:solidFill>
                  <a:srgbClr val="11F3EC"/>
                </a:solidFill>
                <a:latin typeface="Arial" panose="020B0604020202020204" pitchFamily="34" charset="0"/>
                <a:cs typeface="Arial" panose="020B0604020202020204" pitchFamily="34" charset="0"/>
              </a:rPr>
              <a:t>Heaven and Earth … Pass Away (vv. 36-51; 25:1-46)</a:t>
            </a:r>
          </a:p>
        </p:txBody>
      </p:sp>
      <p:sp>
        <p:nvSpPr>
          <p:cNvPr id="13" name="TextBox 12">
            <a:extLst>
              <a:ext uri="{FF2B5EF4-FFF2-40B4-BE49-F238E27FC236}">
                <a16:creationId xmlns:a16="http://schemas.microsoft.com/office/drawing/2014/main" id="{C47D2104-5341-704A-8D05-3C593EA41597}"/>
              </a:ext>
            </a:extLst>
          </p:cNvPr>
          <p:cNvSpPr txBox="1"/>
          <p:nvPr/>
        </p:nvSpPr>
        <p:spPr>
          <a:xfrm>
            <a:off x="1743365" y="2161800"/>
            <a:ext cx="4352635" cy="830997"/>
          </a:xfrm>
          <a:prstGeom prst="rect">
            <a:avLst/>
          </a:prstGeom>
          <a:solidFill>
            <a:srgbClr val="FFFF00"/>
          </a:solidFill>
        </p:spPr>
        <p:txBody>
          <a:bodyPr wrap="square">
            <a:spAutoFit/>
          </a:bodyPr>
          <a:lstStyle/>
          <a:p>
            <a:pPr algn="ctr" fontAlgn="base">
              <a:spcBef>
                <a:spcPct val="0"/>
              </a:spcBef>
              <a:spcAft>
                <a:spcPct val="0"/>
              </a:spcAft>
            </a:pPr>
            <a:r>
              <a:rPr lang="en-US" sz="2400" b="1" dirty="0">
                <a:solidFill>
                  <a:prstClr val="black"/>
                </a:solidFill>
                <a:latin typeface="Arial" panose="020B0604020202020204" pitchFamily="34" charset="0"/>
                <a:cs typeface="Arial" panose="020B0604020202020204" pitchFamily="34" charset="0"/>
              </a:rPr>
              <a:t>1. </a:t>
            </a:r>
            <a:r>
              <a:rPr lang="en-US" sz="2400" b="1" dirty="0">
                <a:solidFill>
                  <a:srgbClr val="C00000"/>
                </a:solidFill>
                <a:latin typeface="Arial" panose="020B0604020202020204" pitchFamily="34" charset="0"/>
                <a:cs typeface="Arial" panose="020B0604020202020204" pitchFamily="34" charset="0"/>
              </a:rPr>
              <a:t>“Those days”</a:t>
            </a:r>
            <a:r>
              <a:rPr lang="en-US" sz="2400" b="1" dirty="0">
                <a:solidFill>
                  <a:prstClr val="black"/>
                </a:solidFill>
                <a:latin typeface="Arial" panose="020B0604020202020204" pitchFamily="34" charset="0"/>
                <a:cs typeface="Arial" panose="020B0604020202020204" pitchFamily="34" charset="0"/>
              </a:rPr>
              <a:t>                     (vv. 19,22,29)</a:t>
            </a:r>
          </a:p>
        </p:txBody>
      </p:sp>
      <p:sp>
        <p:nvSpPr>
          <p:cNvPr id="15" name="TextBox 14">
            <a:extLst>
              <a:ext uri="{FF2B5EF4-FFF2-40B4-BE49-F238E27FC236}">
                <a16:creationId xmlns:a16="http://schemas.microsoft.com/office/drawing/2014/main" id="{EE72E067-58F4-8344-86B1-CED4B581A439}"/>
              </a:ext>
            </a:extLst>
          </p:cNvPr>
          <p:cNvSpPr txBox="1"/>
          <p:nvPr/>
        </p:nvSpPr>
        <p:spPr>
          <a:xfrm>
            <a:off x="6303812" y="2133038"/>
            <a:ext cx="4144824" cy="769441"/>
          </a:xfrm>
          <a:prstGeom prst="rect">
            <a:avLst/>
          </a:prstGeom>
          <a:solidFill>
            <a:srgbClr val="FFFF00"/>
          </a:solidFill>
        </p:spPr>
        <p:txBody>
          <a:bodyPr wrap="square">
            <a:spAutoFit/>
          </a:bodyPr>
          <a:lstStyle/>
          <a:p>
            <a:pPr algn="ctr" fontAlgn="base">
              <a:spcBef>
                <a:spcPct val="0"/>
              </a:spcBef>
              <a:spcAft>
                <a:spcPct val="0"/>
              </a:spcAft>
            </a:pPr>
            <a:r>
              <a:rPr lang="en-US" sz="2200" b="1" dirty="0">
                <a:solidFill>
                  <a:prstClr val="black"/>
                </a:solidFill>
                <a:latin typeface="Arial" panose="020B0604020202020204" pitchFamily="34" charset="0"/>
                <a:cs typeface="Arial" panose="020B0604020202020204" pitchFamily="34" charset="0"/>
              </a:rPr>
              <a:t>1.</a:t>
            </a:r>
            <a:r>
              <a:rPr lang="en-US" sz="2200" b="1" dirty="0">
                <a:solidFill>
                  <a:srgbClr val="C00000"/>
                </a:solidFill>
                <a:latin typeface="Arial" panose="020B0604020202020204" pitchFamily="34" charset="0"/>
                <a:cs typeface="Arial" panose="020B0604020202020204" pitchFamily="34" charset="0"/>
              </a:rPr>
              <a:t> “That day”                           </a:t>
            </a:r>
            <a:r>
              <a:rPr lang="en-US" sz="2200" b="1" dirty="0">
                <a:solidFill>
                  <a:prstClr val="black"/>
                </a:solidFill>
                <a:latin typeface="Arial" panose="020B0604020202020204" pitchFamily="34" charset="0"/>
                <a:cs typeface="Arial" panose="020B0604020202020204" pitchFamily="34" charset="0"/>
              </a:rPr>
              <a:t>(vv. 36,38,42,44,50; 25:13)</a:t>
            </a:r>
          </a:p>
        </p:txBody>
      </p:sp>
      <p:sp>
        <p:nvSpPr>
          <p:cNvPr id="17" name="TextBox 16">
            <a:extLst>
              <a:ext uri="{FF2B5EF4-FFF2-40B4-BE49-F238E27FC236}">
                <a16:creationId xmlns:a16="http://schemas.microsoft.com/office/drawing/2014/main" id="{1CF2619F-CA09-5843-9586-B5842E7C27E6}"/>
              </a:ext>
            </a:extLst>
          </p:cNvPr>
          <p:cNvSpPr txBox="1"/>
          <p:nvPr/>
        </p:nvSpPr>
        <p:spPr>
          <a:xfrm>
            <a:off x="1743364" y="2992798"/>
            <a:ext cx="4352635" cy="800219"/>
          </a:xfrm>
          <a:prstGeom prst="rect">
            <a:avLst/>
          </a:prstGeom>
          <a:solidFill>
            <a:srgbClr val="11F3EC"/>
          </a:solidFill>
        </p:spPr>
        <p:txBody>
          <a:bodyPr wrap="square">
            <a:spAutoFit/>
          </a:bodyPr>
          <a:lstStyle/>
          <a:p>
            <a:pPr algn="ctr" fontAlgn="base">
              <a:spcBef>
                <a:spcPct val="0"/>
              </a:spcBef>
              <a:spcAft>
                <a:spcPct val="0"/>
              </a:spcAft>
            </a:pPr>
            <a:r>
              <a:rPr lang="en-US" sz="2300" b="1" dirty="0">
                <a:solidFill>
                  <a:prstClr val="black"/>
                </a:solidFill>
                <a:latin typeface="Arial" panose="020B0604020202020204" pitchFamily="34" charset="0"/>
                <a:cs typeface="Arial" panose="020B0604020202020204" pitchFamily="34" charset="0"/>
              </a:rPr>
              <a:t>2. </a:t>
            </a:r>
            <a:r>
              <a:rPr lang="en-US" sz="2300" b="1" dirty="0">
                <a:solidFill>
                  <a:srgbClr val="C00000"/>
                </a:solidFill>
                <a:latin typeface="Arial" panose="020B0604020202020204" pitchFamily="34" charset="0"/>
                <a:cs typeface="Arial" panose="020B0604020202020204" pitchFamily="34" charset="0"/>
              </a:rPr>
              <a:t>“Know”</a:t>
            </a:r>
          </a:p>
          <a:p>
            <a:pPr algn="ctr" fontAlgn="base">
              <a:spcBef>
                <a:spcPct val="0"/>
              </a:spcBef>
              <a:spcAft>
                <a:spcPct val="0"/>
              </a:spcAft>
            </a:pPr>
            <a:r>
              <a:rPr lang="en-US" sz="2300" b="1" dirty="0">
                <a:solidFill>
                  <a:prstClr val="black"/>
                </a:solidFill>
                <a:latin typeface="Arial" panose="020B0604020202020204" pitchFamily="34" charset="0"/>
                <a:cs typeface="Arial" panose="020B0604020202020204" pitchFamily="34" charset="0"/>
              </a:rPr>
              <a:t>(vv. 32-33; Lk. 21:20)</a:t>
            </a:r>
          </a:p>
        </p:txBody>
      </p:sp>
      <p:sp>
        <p:nvSpPr>
          <p:cNvPr id="19" name="TextBox 18">
            <a:extLst>
              <a:ext uri="{FF2B5EF4-FFF2-40B4-BE49-F238E27FC236}">
                <a16:creationId xmlns:a16="http://schemas.microsoft.com/office/drawing/2014/main" id="{CAE9E83B-C6F0-064A-A469-487FDF70B34A}"/>
              </a:ext>
            </a:extLst>
          </p:cNvPr>
          <p:cNvSpPr txBox="1"/>
          <p:nvPr/>
        </p:nvSpPr>
        <p:spPr>
          <a:xfrm>
            <a:off x="6303811" y="2902477"/>
            <a:ext cx="4144824" cy="769360"/>
          </a:xfrm>
          <a:prstGeom prst="rect">
            <a:avLst/>
          </a:prstGeom>
          <a:solidFill>
            <a:srgbClr val="11F3EC"/>
          </a:solidFill>
        </p:spPr>
        <p:txBody>
          <a:bodyPr wrap="square">
            <a:spAutoFit/>
          </a:bodyPr>
          <a:lstStyle/>
          <a:p>
            <a:pPr algn="ctr" fontAlgn="base">
              <a:spcBef>
                <a:spcPct val="0"/>
              </a:spcBef>
              <a:spcAft>
                <a:spcPct val="0"/>
              </a:spcAft>
            </a:pPr>
            <a:r>
              <a:rPr lang="en-US" sz="2200" b="1" dirty="0">
                <a:solidFill>
                  <a:prstClr val="black"/>
                </a:solidFill>
                <a:latin typeface="Arial" panose="020B0604020202020204" pitchFamily="34" charset="0"/>
                <a:cs typeface="Arial" panose="020B0604020202020204" pitchFamily="34" charset="0"/>
              </a:rPr>
              <a:t>2. </a:t>
            </a:r>
            <a:r>
              <a:rPr lang="en-US" sz="2200" b="1" dirty="0">
                <a:solidFill>
                  <a:srgbClr val="C00000"/>
                </a:solidFill>
                <a:latin typeface="Arial" panose="020B0604020202020204" pitchFamily="34" charset="0"/>
                <a:cs typeface="Arial" panose="020B0604020202020204" pitchFamily="34" charset="0"/>
              </a:rPr>
              <a:t>“Know not”</a:t>
            </a:r>
          </a:p>
          <a:p>
            <a:pPr algn="ctr" fontAlgn="base">
              <a:spcBef>
                <a:spcPct val="0"/>
              </a:spcBef>
              <a:spcAft>
                <a:spcPct val="0"/>
              </a:spcAft>
            </a:pPr>
            <a:r>
              <a:rPr lang="en-US" sz="2200" b="1" dirty="0">
                <a:solidFill>
                  <a:prstClr val="black"/>
                </a:solidFill>
                <a:latin typeface="Arial" panose="020B0604020202020204" pitchFamily="34" charset="0"/>
                <a:cs typeface="Arial" panose="020B0604020202020204" pitchFamily="34" charset="0"/>
              </a:rPr>
              <a:t>(vv. 36,39,42,43,50; 25:13)</a:t>
            </a:r>
          </a:p>
        </p:txBody>
      </p:sp>
      <p:sp>
        <p:nvSpPr>
          <p:cNvPr id="21" name="TextBox 20">
            <a:extLst>
              <a:ext uri="{FF2B5EF4-FFF2-40B4-BE49-F238E27FC236}">
                <a16:creationId xmlns:a16="http://schemas.microsoft.com/office/drawing/2014/main" id="{0EE5C203-7A16-EB4F-8E42-AB5877640642}"/>
              </a:ext>
            </a:extLst>
          </p:cNvPr>
          <p:cNvSpPr txBox="1"/>
          <p:nvPr/>
        </p:nvSpPr>
        <p:spPr>
          <a:xfrm>
            <a:off x="1743364" y="3803861"/>
            <a:ext cx="4352635" cy="707886"/>
          </a:xfrm>
          <a:prstGeom prst="rect">
            <a:avLst/>
          </a:prstGeom>
          <a:solidFill>
            <a:srgbClr val="36E81B"/>
          </a:solidFill>
        </p:spPr>
        <p:txBody>
          <a:bodyPr wrap="square">
            <a:spAutoFit/>
          </a:bodyPr>
          <a:lstStyle/>
          <a:p>
            <a:pPr fontAlgn="base">
              <a:spcBef>
                <a:spcPct val="0"/>
              </a:spcBef>
              <a:spcAft>
                <a:spcPct val="0"/>
              </a:spcAft>
            </a:pPr>
            <a:r>
              <a:rPr lang="en-US" sz="2000" b="1" dirty="0">
                <a:solidFill>
                  <a:prstClr val="black"/>
                </a:solidFill>
                <a:latin typeface="Arial" panose="020B0604020202020204" pitchFamily="34" charset="0"/>
                <a:cs typeface="Arial" panose="020B0604020202020204" pitchFamily="34" charset="0"/>
              </a:rPr>
              <a:t>3.</a:t>
            </a:r>
            <a:r>
              <a:rPr lang="en-US" sz="2000" b="1" dirty="0">
                <a:solidFill>
                  <a:srgbClr val="C00000"/>
                </a:solidFill>
                <a:latin typeface="Arial" panose="020B0604020202020204" pitchFamily="34" charset="0"/>
                <a:cs typeface="Arial" panose="020B0604020202020204" pitchFamily="34" charset="0"/>
              </a:rPr>
              <a:t> “These things” </a:t>
            </a:r>
            <a:r>
              <a:rPr lang="en-US" sz="2000" b="1" dirty="0">
                <a:solidFill>
                  <a:prstClr val="black"/>
                </a:solidFill>
                <a:latin typeface="Arial" panose="020B0604020202020204" pitchFamily="34" charset="0"/>
                <a:cs typeface="Arial" panose="020B0604020202020204" pitchFamily="34" charset="0"/>
              </a:rPr>
              <a:t>(unusual activity - vv. 4-29)</a:t>
            </a:r>
          </a:p>
        </p:txBody>
      </p:sp>
      <p:sp>
        <p:nvSpPr>
          <p:cNvPr id="23" name="TextBox 22">
            <a:extLst>
              <a:ext uri="{FF2B5EF4-FFF2-40B4-BE49-F238E27FC236}">
                <a16:creationId xmlns:a16="http://schemas.microsoft.com/office/drawing/2014/main" id="{EEB1A663-5484-4444-AF61-4C09AFDCC8D5}"/>
              </a:ext>
            </a:extLst>
          </p:cNvPr>
          <p:cNvSpPr txBox="1"/>
          <p:nvPr/>
        </p:nvSpPr>
        <p:spPr>
          <a:xfrm>
            <a:off x="6303809" y="3671837"/>
            <a:ext cx="4144824" cy="738664"/>
          </a:xfrm>
          <a:prstGeom prst="rect">
            <a:avLst/>
          </a:prstGeom>
          <a:solidFill>
            <a:srgbClr val="36E81B"/>
          </a:solidFill>
        </p:spPr>
        <p:txBody>
          <a:bodyPr wrap="square">
            <a:spAutoFit/>
          </a:bodyPr>
          <a:lstStyle/>
          <a:p>
            <a:pPr fontAlgn="base">
              <a:spcBef>
                <a:spcPct val="0"/>
              </a:spcBef>
              <a:spcAft>
                <a:spcPct val="0"/>
              </a:spcAft>
            </a:pPr>
            <a:r>
              <a:rPr lang="en-US" sz="2100" b="1" dirty="0">
                <a:solidFill>
                  <a:prstClr val="black"/>
                </a:solidFill>
                <a:latin typeface="Arial" panose="020B0604020202020204" pitchFamily="34" charset="0"/>
                <a:cs typeface="Arial" panose="020B0604020202020204" pitchFamily="34" charset="0"/>
              </a:rPr>
              <a:t>3. </a:t>
            </a:r>
            <a:r>
              <a:rPr lang="en-US" sz="2100" b="1" dirty="0">
                <a:solidFill>
                  <a:srgbClr val="C00000"/>
                </a:solidFill>
                <a:latin typeface="Arial" panose="020B0604020202020204" pitchFamily="34" charset="0"/>
                <a:cs typeface="Arial" panose="020B0604020202020204" pitchFamily="34" charset="0"/>
              </a:rPr>
              <a:t>“Days of Noah”</a:t>
            </a:r>
            <a:r>
              <a:rPr lang="en-US" sz="2100" b="1" dirty="0">
                <a:solidFill>
                  <a:prstClr val="black"/>
                </a:solidFill>
                <a:latin typeface="Arial" panose="020B0604020202020204" pitchFamily="34" charset="0"/>
                <a:cs typeface="Arial" panose="020B0604020202020204" pitchFamily="34" charset="0"/>
              </a:rPr>
              <a:t> (normal activity - vv. 37-51; 25:1-30)</a:t>
            </a:r>
          </a:p>
        </p:txBody>
      </p:sp>
      <p:sp>
        <p:nvSpPr>
          <p:cNvPr id="25" name="TextBox 24">
            <a:extLst>
              <a:ext uri="{FF2B5EF4-FFF2-40B4-BE49-F238E27FC236}">
                <a16:creationId xmlns:a16="http://schemas.microsoft.com/office/drawing/2014/main" id="{60B407A5-A11A-0B4D-AEB0-C4BE64F35DC7}"/>
              </a:ext>
            </a:extLst>
          </p:cNvPr>
          <p:cNvSpPr txBox="1"/>
          <p:nvPr/>
        </p:nvSpPr>
        <p:spPr>
          <a:xfrm>
            <a:off x="1743361" y="4499094"/>
            <a:ext cx="4352635" cy="1061829"/>
          </a:xfrm>
          <a:prstGeom prst="rect">
            <a:avLst/>
          </a:prstGeom>
          <a:solidFill>
            <a:schemeClr val="bg1"/>
          </a:solidFill>
        </p:spPr>
        <p:txBody>
          <a:bodyPr wrap="square">
            <a:spAutoFit/>
          </a:bodyPr>
          <a:lstStyle/>
          <a:p>
            <a:pPr algn="ctr" fontAlgn="base">
              <a:spcBef>
                <a:spcPct val="0"/>
              </a:spcBef>
              <a:spcAft>
                <a:spcPct val="0"/>
              </a:spcAft>
            </a:pPr>
            <a:r>
              <a:rPr lang="en-US" sz="2100" b="1" dirty="0">
                <a:solidFill>
                  <a:prstClr val="black"/>
                </a:solidFill>
                <a:latin typeface="Arial" panose="020B0604020202020204" pitchFamily="34" charset="0"/>
                <a:cs typeface="Arial" panose="020B0604020202020204" pitchFamily="34" charset="0"/>
              </a:rPr>
              <a:t>4.</a:t>
            </a:r>
            <a:r>
              <a:rPr lang="en-US" sz="2100" b="1" dirty="0">
                <a:solidFill>
                  <a:srgbClr val="C00000"/>
                </a:solidFill>
                <a:latin typeface="Arial" panose="020B0604020202020204" pitchFamily="34" charset="0"/>
                <a:cs typeface="Arial" panose="020B0604020202020204" pitchFamily="34" charset="0"/>
              </a:rPr>
              <a:t> “You see … standing in the holy place” </a:t>
            </a:r>
            <a:r>
              <a:rPr lang="en-US" sz="2100" b="1" dirty="0">
                <a:solidFill>
                  <a:prstClr val="black"/>
                </a:solidFill>
                <a:latin typeface="Arial" panose="020B0604020202020204" pitchFamily="34" charset="0"/>
                <a:cs typeface="Arial" panose="020B0604020202020204" pitchFamily="34" charset="0"/>
              </a:rPr>
              <a:t>(local judgment – vv. 15,16, 34)</a:t>
            </a:r>
          </a:p>
        </p:txBody>
      </p:sp>
      <p:sp>
        <p:nvSpPr>
          <p:cNvPr id="27" name="TextBox 26">
            <a:extLst>
              <a:ext uri="{FF2B5EF4-FFF2-40B4-BE49-F238E27FC236}">
                <a16:creationId xmlns:a16="http://schemas.microsoft.com/office/drawing/2014/main" id="{2F49C002-F9E6-EB46-A21E-72333213F7DC}"/>
              </a:ext>
            </a:extLst>
          </p:cNvPr>
          <p:cNvSpPr txBox="1"/>
          <p:nvPr/>
        </p:nvSpPr>
        <p:spPr>
          <a:xfrm>
            <a:off x="6303807" y="4410502"/>
            <a:ext cx="4144825" cy="1061829"/>
          </a:xfrm>
          <a:prstGeom prst="rect">
            <a:avLst/>
          </a:prstGeom>
          <a:solidFill>
            <a:schemeClr val="bg1"/>
          </a:solidFill>
        </p:spPr>
        <p:txBody>
          <a:bodyPr wrap="square">
            <a:spAutoFit/>
          </a:bodyPr>
          <a:lstStyle/>
          <a:p>
            <a:pPr fontAlgn="base">
              <a:spcBef>
                <a:spcPct val="0"/>
              </a:spcBef>
              <a:spcAft>
                <a:spcPct val="0"/>
              </a:spcAft>
            </a:pPr>
            <a:r>
              <a:rPr lang="en-US" sz="2100" b="1" dirty="0">
                <a:solidFill>
                  <a:prstClr val="black"/>
                </a:solidFill>
                <a:latin typeface="Arial" panose="020B0604020202020204" pitchFamily="34" charset="0"/>
                <a:cs typeface="Arial" panose="020B0604020202020204" pitchFamily="34" charset="0"/>
              </a:rPr>
              <a:t>4.</a:t>
            </a:r>
            <a:r>
              <a:rPr lang="en-US" sz="2100" b="1" dirty="0">
                <a:solidFill>
                  <a:srgbClr val="C00000"/>
                </a:solidFill>
                <a:latin typeface="Arial" panose="020B0604020202020204" pitchFamily="34" charset="0"/>
                <a:cs typeface="Arial" panose="020B0604020202020204" pitchFamily="34" charset="0"/>
              </a:rPr>
              <a:t> “The flood came” </a:t>
            </a:r>
            <a:r>
              <a:rPr lang="en-US" sz="2100" b="1" dirty="0">
                <a:solidFill>
                  <a:prstClr val="black"/>
                </a:solidFill>
                <a:latin typeface="Arial" panose="020B0604020202020204" pitchFamily="34" charset="0"/>
                <a:cs typeface="Arial" panose="020B0604020202020204" pitchFamily="34" charset="0"/>
              </a:rPr>
              <a:t>(universal judgment – vv. 37-39; see also 25:31-46)</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19" grpId="0" animBg="1"/>
      <p:bldP spid="21" grpId="0" animBg="1"/>
      <p:bldP spid="23" grpId="0" animBg="1"/>
      <p:bldP spid="25"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A5002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2BB86E-A340-584E-9620-A536FBCADDEC}"/>
              </a:ext>
            </a:extLst>
          </p:cNvPr>
          <p:cNvSpPr txBox="1"/>
          <p:nvPr/>
        </p:nvSpPr>
        <p:spPr>
          <a:xfrm>
            <a:off x="1627908" y="1330803"/>
            <a:ext cx="4583544" cy="830997"/>
          </a:xfrm>
          <a:prstGeom prst="rect">
            <a:avLst/>
          </a:prstGeom>
          <a:solidFill>
            <a:schemeClr val="tx1"/>
          </a:solidFill>
        </p:spPr>
        <p:txBody>
          <a:bodyPr wrap="square">
            <a:spAutoFit/>
          </a:bodyPr>
          <a:lstStyle/>
          <a:p>
            <a:pPr algn="ctr" fontAlgn="base">
              <a:spcBef>
                <a:spcPct val="0"/>
              </a:spcBef>
              <a:spcAft>
                <a:spcPct val="0"/>
              </a:spcAft>
            </a:pPr>
            <a:r>
              <a:rPr lang="en-US" sz="2400" b="1" dirty="0">
                <a:solidFill>
                  <a:srgbClr val="36E81B"/>
                </a:solidFill>
                <a:latin typeface="Arial" panose="020B0604020202020204" pitchFamily="34" charset="0"/>
                <a:cs typeface="Arial" panose="020B0604020202020204" pitchFamily="34" charset="0"/>
              </a:rPr>
              <a:t>Destruction of Jerusalem (vv. 4-35)</a:t>
            </a:r>
          </a:p>
        </p:txBody>
      </p:sp>
      <p:sp>
        <p:nvSpPr>
          <p:cNvPr id="11" name="TextBox 10">
            <a:extLst>
              <a:ext uri="{FF2B5EF4-FFF2-40B4-BE49-F238E27FC236}">
                <a16:creationId xmlns:a16="http://schemas.microsoft.com/office/drawing/2014/main" id="{96707E8A-C46A-5B48-B025-A1FB50674892}"/>
              </a:ext>
            </a:extLst>
          </p:cNvPr>
          <p:cNvSpPr txBox="1"/>
          <p:nvPr/>
        </p:nvSpPr>
        <p:spPr>
          <a:xfrm>
            <a:off x="6419273" y="1330803"/>
            <a:ext cx="4144819" cy="830997"/>
          </a:xfrm>
          <a:prstGeom prst="rect">
            <a:avLst/>
          </a:prstGeom>
          <a:solidFill>
            <a:schemeClr val="tx1"/>
          </a:solidFill>
        </p:spPr>
        <p:txBody>
          <a:bodyPr wrap="square">
            <a:spAutoFit/>
          </a:bodyPr>
          <a:lstStyle/>
          <a:p>
            <a:pPr algn="ctr" fontAlgn="base">
              <a:spcBef>
                <a:spcPct val="0"/>
              </a:spcBef>
              <a:spcAft>
                <a:spcPct val="0"/>
              </a:spcAft>
            </a:pPr>
            <a:r>
              <a:rPr lang="en-US" sz="2400" b="1" dirty="0">
                <a:solidFill>
                  <a:srgbClr val="11F3EC"/>
                </a:solidFill>
                <a:latin typeface="Arial" panose="020B0604020202020204" pitchFamily="34" charset="0"/>
                <a:cs typeface="Arial" panose="020B0604020202020204" pitchFamily="34" charset="0"/>
              </a:rPr>
              <a:t>Heaven and Earth … Pass Away (vv. 36-51; 25:1-46)</a:t>
            </a:r>
          </a:p>
        </p:txBody>
      </p:sp>
      <p:sp>
        <p:nvSpPr>
          <p:cNvPr id="13" name="TextBox 12">
            <a:extLst>
              <a:ext uri="{FF2B5EF4-FFF2-40B4-BE49-F238E27FC236}">
                <a16:creationId xmlns:a16="http://schemas.microsoft.com/office/drawing/2014/main" id="{C47D2104-5341-704A-8D05-3C593EA41597}"/>
              </a:ext>
            </a:extLst>
          </p:cNvPr>
          <p:cNvSpPr txBox="1"/>
          <p:nvPr/>
        </p:nvSpPr>
        <p:spPr>
          <a:xfrm>
            <a:off x="1627908" y="2138715"/>
            <a:ext cx="4583543" cy="861774"/>
          </a:xfrm>
          <a:prstGeom prst="rect">
            <a:avLst/>
          </a:prstGeom>
          <a:solidFill>
            <a:srgbClr val="FFFF00"/>
          </a:solidFill>
        </p:spPr>
        <p:txBody>
          <a:bodyPr wrap="square">
            <a:spAutoFit/>
          </a:bodyPr>
          <a:lstStyle/>
          <a:p>
            <a:pPr algn="ctr" fontAlgn="base">
              <a:spcBef>
                <a:spcPct val="0"/>
              </a:spcBef>
              <a:spcAft>
                <a:spcPct val="0"/>
              </a:spcAft>
            </a:pPr>
            <a:r>
              <a:rPr lang="en-US" sz="2500" b="1" dirty="0">
                <a:solidFill>
                  <a:prstClr val="black"/>
                </a:solidFill>
                <a:latin typeface="Arial" panose="020B0604020202020204" pitchFamily="34" charset="0"/>
                <a:cs typeface="Arial" panose="020B0604020202020204" pitchFamily="34" charset="0"/>
              </a:rPr>
              <a:t>1. When? – a question of </a:t>
            </a:r>
            <a:r>
              <a:rPr lang="en-US" sz="2500" b="1" dirty="0">
                <a:solidFill>
                  <a:srgbClr val="A50021"/>
                </a:solidFill>
                <a:latin typeface="Arial" panose="020B0604020202020204" pitchFamily="34" charset="0"/>
                <a:cs typeface="Arial" panose="020B0604020202020204" pitchFamily="34" charset="0"/>
              </a:rPr>
              <a:t>TIME:</a:t>
            </a:r>
            <a:r>
              <a:rPr lang="en-US" sz="2500" b="1" dirty="0">
                <a:solidFill>
                  <a:prstClr val="black"/>
                </a:solidFill>
                <a:latin typeface="Arial" panose="020B0604020202020204" pitchFamily="34" charset="0"/>
                <a:cs typeface="Arial" panose="020B0604020202020204" pitchFamily="34" charset="0"/>
              </a:rPr>
              <a:t> this generation  (v. 34)</a:t>
            </a:r>
          </a:p>
        </p:txBody>
      </p:sp>
      <p:sp>
        <p:nvSpPr>
          <p:cNvPr id="15" name="TextBox 14">
            <a:extLst>
              <a:ext uri="{FF2B5EF4-FFF2-40B4-BE49-F238E27FC236}">
                <a16:creationId xmlns:a16="http://schemas.microsoft.com/office/drawing/2014/main" id="{EE72E067-58F4-8344-86B1-CED4B581A439}"/>
              </a:ext>
            </a:extLst>
          </p:cNvPr>
          <p:cNvSpPr txBox="1"/>
          <p:nvPr/>
        </p:nvSpPr>
        <p:spPr>
          <a:xfrm>
            <a:off x="6419270" y="2161800"/>
            <a:ext cx="4144818" cy="1200329"/>
          </a:xfrm>
          <a:prstGeom prst="rect">
            <a:avLst/>
          </a:prstGeom>
          <a:solidFill>
            <a:srgbClr val="FFFF00"/>
          </a:solidFill>
        </p:spPr>
        <p:txBody>
          <a:bodyPr wrap="square">
            <a:spAutoFit/>
          </a:bodyPr>
          <a:lstStyle/>
          <a:p>
            <a:pPr algn="ctr" fontAlgn="base">
              <a:spcBef>
                <a:spcPct val="0"/>
              </a:spcBef>
              <a:spcAft>
                <a:spcPct val="0"/>
              </a:spcAft>
            </a:pPr>
            <a:r>
              <a:rPr lang="en-US" sz="2400" b="1" dirty="0">
                <a:solidFill>
                  <a:prstClr val="black"/>
                </a:solidFill>
                <a:latin typeface="Arial" panose="020B0604020202020204" pitchFamily="34" charset="0"/>
                <a:cs typeface="Arial" panose="020B0604020202020204" pitchFamily="34" charset="0"/>
              </a:rPr>
              <a:t>1. When? – question of </a:t>
            </a:r>
            <a:r>
              <a:rPr lang="en-US" sz="2400" b="1" dirty="0">
                <a:solidFill>
                  <a:srgbClr val="A50021"/>
                </a:solidFill>
                <a:latin typeface="Arial" panose="020B0604020202020204" pitchFamily="34" charset="0"/>
                <a:cs typeface="Arial" panose="020B0604020202020204" pitchFamily="34" charset="0"/>
              </a:rPr>
              <a:t>TIME:</a:t>
            </a:r>
            <a:r>
              <a:rPr lang="en-US" sz="2400" b="1" dirty="0">
                <a:solidFill>
                  <a:prstClr val="black"/>
                </a:solidFill>
                <a:latin typeface="Arial" panose="020B0604020202020204" pitchFamily="34" charset="0"/>
                <a:cs typeface="Arial" panose="020B0604020202020204" pitchFamily="34" charset="0"/>
              </a:rPr>
              <a:t> only the Father knows (v. 36)</a:t>
            </a:r>
            <a:endParaRPr lang="en-US" sz="2200" b="1" dirty="0">
              <a:solidFill>
                <a:prstClr val="black"/>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CF2619F-CA09-5843-9586-B5842E7C27E6}"/>
              </a:ext>
            </a:extLst>
          </p:cNvPr>
          <p:cNvSpPr txBox="1"/>
          <p:nvPr/>
        </p:nvSpPr>
        <p:spPr>
          <a:xfrm>
            <a:off x="1627908" y="3010285"/>
            <a:ext cx="4583543" cy="1200329"/>
          </a:xfrm>
          <a:prstGeom prst="rect">
            <a:avLst/>
          </a:prstGeom>
          <a:solidFill>
            <a:srgbClr val="11F3EC"/>
          </a:solidFill>
        </p:spPr>
        <p:txBody>
          <a:bodyPr wrap="square">
            <a:spAutoFit/>
          </a:bodyPr>
          <a:lstStyle/>
          <a:p>
            <a:pPr algn="ctr" fontAlgn="base">
              <a:spcBef>
                <a:spcPct val="0"/>
              </a:spcBef>
              <a:spcAft>
                <a:spcPct val="0"/>
              </a:spcAft>
            </a:pPr>
            <a:r>
              <a:rPr lang="en-US" sz="2400" b="1" dirty="0">
                <a:solidFill>
                  <a:prstClr val="black"/>
                </a:solidFill>
                <a:latin typeface="Arial" panose="020B0604020202020204" pitchFamily="34" charset="0"/>
                <a:cs typeface="Arial" panose="020B0604020202020204" pitchFamily="34" charset="0"/>
              </a:rPr>
              <a:t>2. What? – a question of </a:t>
            </a:r>
            <a:r>
              <a:rPr lang="en-US" sz="2400" b="1" dirty="0">
                <a:solidFill>
                  <a:srgbClr val="A50021"/>
                </a:solidFill>
                <a:latin typeface="Arial" panose="020B0604020202020204" pitchFamily="34" charset="0"/>
                <a:cs typeface="Arial" panose="020B0604020202020204" pitchFamily="34" charset="0"/>
              </a:rPr>
              <a:t>SIGNS: </a:t>
            </a:r>
            <a:r>
              <a:rPr lang="en-US" sz="2400" b="1" dirty="0">
                <a:solidFill>
                  <a:prstClr val="black"/>
                </a:solidFill>
                <a:latin typeface="Arial" panose="020B0604020202020204" pitchFamily="34" charset="0"/>
                <a:cs typeface="Arial" panose="020B0604020202020204" pitchFamily="34" charset="0"/>
              </a:rPr>
              <a:t>when you see all these things (v. 33)</a:t>
            </a:r>
            <a:endParaRPr lang="en-US" sz="2300" b="1" dirty="0">
              <a:solidFill>
                <a:prstClr val="black"/>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AE9E83B-C6F0-064A-A469-487FDF70B34A}"/>
              </a:ext>
            </a:extLst>
          </p:cNvPr>
          <p:cNvSpPr txBox="1"/>
          <p:nvPr/>
        </p:nvSpPr>
        <p:spPr>
          <a:xfrm>
            <a:off x="6419270" y="3362128"/>
            <a:ext cx="4144818" cy="892552"/>
          </a:xfrm>
          <a:prstGeom prst="rect">
            <a:avLst/>
          </a:prstGeom>
          <a:solidFill>
            <a:srgbClr val="11F3EC"/>
          </a:solidFill>
        </p:spPr>
        <p:txBody>
          <a:bodyPr wrap="square">
            <a:spAutoFit/>
          </a:bodyPr>
          <a:lstStyle/>
          <a:p>
            <a:pPr algn="ctr" fontAlgn="base">
              <a:spcBef>
                <a:spcPct val="0"/>
              </a:spcBef>
              <a:spcAft>
                <a:spcPct val="0"/>
              </a:spcAft>
            </a:pPr>
            <a:r>
              <a:rPr lang="en-US" sz="2600" b="1" dirty="0">
                <a:solidFill>
                  <a:prstClr val="black"/>
                </a:solidFill>
                <a:latin typeface="Arial" panose="020B0604020202020204" pitchFamily="34" charset="0"/>
                <a:cs typeface="Arial" panose="020B0604020202020204" pitchFamily="34" charset="0"/>
              </a:rPr>
              <a:t>2. What? – a question of </a:t>
            </a:r>
            <a:r>
              <a:rPr lang="en-US" sz="2600" b="1" dirty="0">
                <a:solidFill>
                  <a:srgbClr val="A50021"/>
                </a:solidFill>
                <a:latin typeface="Arial" panose="020B0604020202020204" pitchFamily="34" charset="0"/>
                <a:cs typeface="Arial" panose="020B0604020202020204" pitchFamily="34" charset="0"/>
              </a:rPr>
              <a:t>SIGNS: </a:t>
            </a:r>
            <a:r>
              <a:rPr lang="en-US" sz="2600" b="1" dirty="0">
                <a:solidFill>
                  <a:prstClr val="black"/>
                </a:solidFill>
                <a:latin typeface="Arial" panose="020B0604020202020204" pitchFamily="34" charset="0"/>
                <a:cs typeface="Arial" panose="020B0604020202020204" pitchFamily="34" charset="0"/>
              </a:rPr>
              <a:t>none given</a:t>
            </a:r>
          </a:p>
        </p:txBody>
      </p:sp>
      <p:sp>
        <p:nvSpPr>
          <p:cNvPr id="4" name="Title 1">
            <a:extLst>
              <a:ext uri="{FF2B5EF4-FFF2-40B4-BE49-F238E27FC236}">
                <a16:creationId xmlns:a16="http://schemas.microsoft.com/office/drawing/2014/main" id="{9C152F45-D934-BD43-ABF7-58246EAA959D}"/>
              </a:ext>
            </a:extLst>
          </p:cNvPr>
          <p:cNvSpPr>
            <a:spLocks noGrp="1"/>
          </p:cNvSpPr>
          <p:nvPr>
            <p:ph type="title"/>
          </p:nvPr>
        </p:nvSpPr>
        <p:spPr>
          <a:xfrm>
            <a:off x="1981200" y="176214"/>
            <a:ext cx="8229600" cy="620423"/>
          </a:xfrm>
        </p:spPr>
        <p:txBody>
          <a:bodyPr/>
          <a:lstStyle/>
          <a:p>
            <a:r>
              <a:rPr lang="en-US" altLang="en-US" b="1">
                <a:solidFill>
                  <a:schemeClr val="bg1"/>
                </a:solidFill>
                <a:latin typeface="Andalus" panose="02020603050405020304" pitchFamily="18" charset="-78"/>
                <a:cs typeface="Andalus" panose="02020603050405020304" pitchFamily="18" charset="-78"/>
              </a:rPr>
              <a:t>Two Questions Contrasted</a:t>
            </a:r>
          </a:p>
        </p:txBody>
      </p:sp>
    </p:spTree>
    <p:extLst>
      <p:ext uri="{BB962C8B-B14F-4D97-AF65-F5344CB8AC3E}">
        <p14:creationId xmlns:p14="http://schemas.microsoft.com/office/powerpoint/2010/main" val="183877643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8624" y="274638"/>
            <a:ext cx="9957732" cy="1143000"/>
          </a:xfrm>
        </p:spPr>
        <p:txBody>
          <a:bodyPr/>
          <a:lstStyle/>
          <a:p>
            <a:r>
              <a:rPr lang="en-US" sz="3200" b="1" dirty="0">
                <a:solidFill>
                  <a:srgbClr val="C00000"/>
                </a:solidFill>
                <a:effectLst>
                  <a:outerShdw blurRad="38100" dist="38100" dir="2700000" algn="tl">
                    <a:srgbClr val="000000">
                      <a:alpha val="43137"/>
                    </a:srgbClr>
                  </a:outerShdw>
                </a:effectLst>
              </a:rPr>
              <a:t>Separation In Jesus Response to Apostle’s Questions</a:t>
            </a:r>
          </a:p>
        </p:txBody>
      </p:sp>
      <p:pic>
        <p:nvPicPr>
          <p:cNvPr id="6" name="Picture 5">
            <a:extLst>
              <a:ext uri="{FF2B5EF4-FFF2-40B4-BE49-F238E27FC236}">
                <a16:creationId xmlns:a16="http://schemas.microsoft.com/office/drawing/2014/main" id="{B80549D7-81D7-4895-98F5-E414EA428320}"/>
              </a:ext>
            </a:extLst>
          </p:cNvPr>
          <p:cNvPicPr>
            <a:picLocks noChangeAspect="1"/>
          </p:cNvPicPr>
          <p:nvPr/>
        </p:nvPicPr>
        <p:blipFill>
          <a:blip r:embed="rId2"/>
          <a:stretch>
            <a:fillRect/>
          </a:stretch>
        </p:blipFill>
        <p:spPr>
          <a:xfrm>
            <a:off x="1182848" y="1577129"/>
            <a:ext cx="8883942" cy="4697835"/>
          </a:xfrm>
          <a:prstGeom prst="rect">
            <a:avLst/>
          </a:prstGeom>
        </p:spPr>
      </p:pic>
    </p:spTree>
    <p:extLst>
      <p:ext uri="{BB962C8B-B14F-4D97-AF65-F5344CB8AC3E}">
        <p14:creationId xmlns:p14="http://schemas.microsoft.com/office/powerpoint/2010/main" val="3800697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Matthew 24:3</a:t>
            </a:r>
          </a:p>
        </p:txBody>
      </p:sp>
      <p:sp>
        <p:nvSpPr>
          <p:cNvPr id="3" name="Content Placeholder 2"/>
          <p:cNvSpPr>
            <a:spLocks noGrp="1"/>
          </p:cNvSpPr>
          <p:nvPr>
            <p:ph idx="1"/>
          </p:nvPr>
        </p:nvSpPr>
        <p:spPr/>
        <p:txBody>
          <a:bodyPr>
            <a:normAutofit/>
          </a:bodyPr>
          <a:lstStyle/>
          <a:p>
            <a:r>
              <a:rPr lang="en-US" sz="3000" dirty="0"/>
              <a:t>The disciples of Jesus privately asked Jesus later on Mt. Olives three questions:</a:t>
            </a:r>
          </a:p>
          <a:p>
            <a:endParaRPr lang="en-US" sz="3000" dirty="0"/>
          </a:p>
          <a:p>
            <a:pPr marL="628650" indent="-514350">
              <a:buAutoNum type="arabicParenR"/>
            </a:pPr>
            <a:endParaRPr lang="en-US" sz="3000" dirty="0"/>
          </a:p>
        </p:txBody>
      </p:sp>
      <p:sp>
        <p:nvSpPr>
          <p:cNvPr id="5" name="TextBox 4"/>
          <p:cNvSpPr txBox="1"/>
          <p:nvPr/>
        </p:nvSpPr>
        <p:spPr>
          <a:xfrm>
            <a:off x="2209800" y="2819400"/>
            <a:ext cx="7543800" cy="553998"/>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1)  When will </a:t>
            </a:r>
            <a:r>
              <a:rPr kumimoji="0" lang="en-US" sz="3000" b="1" i="0" u="none" strike="noStrike" kern="1200" cap="none" spc="0" normalizeH="0" baseline="0" noProof="0" dirty="0">
                <a:ln>
                  <a:noFill/>
                </a:ln>
                <a:solidFill>
                  <a:srgbClr val="2F2B20"/>
                </a:solidFill>
                <a:effectLst/>
                <a:uLnTx/>
                <a:uFillTx/>
                <a:latin typeface="Calibri"/>
                <a:ea typeface="+mn-ea"/>
                <a:cs typeface="+mn-cs"/>
              </a:rPr>
              <a:t>these things </a:t>
            </a:r>
            <a:r>
              <a:rPr kumimoji="0" lang="en-US" sz="3000" b="0" i="0" u="none" strike="noStrike" kern="1200" cap="none" spc="0" normalizeH="0" baseline="0" noProof="0" dirty="0">
                <a:ln>
                  <a:noFill/>
                </a:ln>
                <a:solidFill>
                  <a:srgbClr val="2F2B20"/>
                </a:solidFill>
                <a:effectLst/>
                <a:uLnTx/>
                <a:uFillTx/>
                <a:latin typeface="Calibri"/>
                <a:ea typeface="+mn-ea"/>
                <a:cs typeface="+mn-cs"/>
              </a:rPr>
              <a:t>be?</a:t>
            </a:r>
          </a:p>
        </p:txBody>
      </p:sp>
      <p:sp>
        <p:nvSpPr>
          <p:cNvPr id="6" name="TextBox 5"/>
          <p:cNvSpPr txBox="1"/>
          <p:nvPr/>
        </p:nvSpPr>
        <p:spPr>
          <a:xfrm>
            <a:off x="2209800" y="3484602"/>
            <a:ext cx="7543800" cy="553998"/>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2)  What will be the sign of </a:t>
            </a:r>
            <a:r>
              <a:rPr kumimoji="0" lang="en-US" sz="3000" b="1" i="0" u="none" strike="noStrike" kern="1200" cap="none" spc="0" normalizeH="0" baseline="0" noProof="0" dirty="0">
                <a:ln>
                  <a:noFill/>
                </a:ln>
                <a:solidFill>
                  <a:srgbClr val="2F2B20"/>
                </a:solidFill>
                <a:effectLst/>
                <a:uLnTx/>
                <a:uFillTx/>
                <a:latin typeface="Calibri"/>
                <a:ea typeface="+mn-ea"/>
                <a:cs typeface="+mn-cs"/>
              </a:rPr>
              <a:t>Your</a:t>
            </a:r>
            <a:r>
              <a:rPr kumimoji="0" lang="en-US" sz="3000" b="0" i="0" u="none" strike="noStrike" kern="1200" cap="none" spc="0" normalizeH="0" baseline="0" noProof="0" dirty="0">
                <a:ln>
                  <a:noFill/>
                </a:ln>
                <a:solidFill>
                  <a:srgbClr val="2F2B20"/>
                </a:solidFill>
                <a:effectLst/>
                <a:uLnTx/>
                <a:uFillTx/>
                <a:latin typeface="Calibri"/>
                <a:ea typeface="+mn-ea"/>
                <a:cs typeface="+mn-cs"/>
              </a:rPr>
              <a:t> coming?</a:t>
            </a:r>
          </a:p>
        </p:txBody>
      </p:sp>
      <p:sp>
        <p:nvSpPr>
          <p:cNvPr id="7" name="TextBox 6"/>
          <p:cNvSpPr txBox="1"/>
          <p:nvPr/>
        </p:nvSpPr>
        <p:spPr>
          <a:xfrm>
            <a:off x="2209800" y="4165937"/>
            <a:ext cx="7543800" cy="553998"/>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3)  What will be the sign of the </a:t>
            </a:r>
            <a:r>
              <a:rPr kumimoji="0" lang="en-US" sz="3000" b="1" i="0" u="none" strike="noStrike" kern="1200" cap="none" spc="0" normalizeH="0" baseline="0" noProof="0" dirty="0">
                <a:ln>
                  <a:noFill/>
                </a:ln>
                <a:solidFill>
                  <a:srgbClr val="2F2B20"/>
                </a:solidFill>
                <a:effectLst/>
                <a:uLnTx/>
                <a:uFillTx/>
                <a:latin typeface="Calibri"/>
                <a:ea typeface="+mn-ea"/>
                <a:cs typeface="+mn-cs"/>
              </a:rPr>
              <a:t>end of the age</a:t>
            </a:r>
            <a:r>
              <a:rPr kumimoji="0" lang="en-US" sz="3000" b="0" i="0" u="none" strike="noStrike" kern="1200" cap="none" spc="0" normalizeH="0" baseline="0" noProof="0" dirty="0">
                <a:ln>
                  <a:noFill/>
                </a:ln>
                <a:solidFill>
                  <a:srgbClr val="2F2B20"/>
                </a:solidFill>
                <a:effectLst/>
                <a:uLnTx/>
                <a:uFillTx/>
                <a:latin typeface="Calibri"/>
                <a:ea typeface="+mn-ea"/>
                <a:cs typeface="+mn-cs"/>
              </a:rPr>
              <a:t>?</a:t>
            </a:r>
          </a:p>
        </p:txBody>
      </p:sp>
    </p:spTree>
    <p:extLst>
      <p:ext uri="{BB962C8B-B14F-4D97-AF65-F5344CB8AC3E}">
        <p14:creationId xmlns:p14="http://schemas.microsoft.com/office/powerpoint/2010/main" val="5289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B372430-A0C3-341C-8FEB-C2002BAB7624}"/>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1507" name="Rectangle 3">
            <a:extLst>
              <a:ext uri="{FF2B5EF4-FFF2-40B4-BE49-F238E27FC236}">
                <a16:creationId xmlns:a16="http://schemas.microsoft.com/office/drawing/2014/main" id="{79AF2A90-4DC2-3C1B-2845-E719181E5D62}"/>
              </a:ext>
            </a:extLst>
          </p:cNvPr>
          <p:cNvSpPr>
            <a:spLocks noGrp="1" noChangeArrowheads="1"/>
          </p:cNvSpPr>
          <p:nvPr>
            <p:ph type="body" idx="1"/>
          </p:nvPr>
        </p:nvSpPr>
        <p:spPr/>
        <p:txBody>
          <a:bodyPr/>
          <a:lstStyle/>
          <a:p>
            <a:pPr marL="609600" indent="-609600" algn="ctr">
              <a:buNone/>
            </a:pPr>
            <a:r>
              <a:rPr lang="en-US" altLang="en-US" b="1">
                <a:solidFill>
                  <a:srgbClr val="FF00FF"/>
                </a:solidFill>
                <a:latin typeface="Comic Sans MS" panose="030F0702030302020204" pitchFamily="66" charset="0"/>
              </a:rPr>
              <a:t>III. Questions asked by disciples.</a:t>
            </a:r>
          </a:p>
          <a:p>
            <a:pPr marL="609600" indent="-609600" algn="ctr">
              <a:buFontTx/>
              <a:buAutoNum type="arabicPeriod"/>
            </a:pPr>
            <a:r>
              <a:rPr lang="en-US" altLang="en-US" b="1">
                <a:solidFill>
                  <a:srgbClr val="3B21FD"/>
                </a:solidFill>
                <a:latin typeface="Comic Sans MS" panose="030F0702030302020204" pitchFamily="66" charset="0"/>
              </a:rPr>
              <a:t>W</a:t>
            </a:r>
            <a:r>
              <a:rPr lang="en-US" altLang="en-US" b="1">
                <a:solidFill>
                  <a:srgbClr val="3B21FD"/>
                </a:solidFill>
              </a:rPr>
              <a:t>hen shall these things be? </a:t>
            </a:r>
          </a:p>
          <a:p>
            <a:pPr marL="609600" indent="-609600" algn="ctr">
              <a:buFontTx/>
              <a:buAutoNum type="arabicPeriod"/>
            </a:pPr>
            <a:r>
              <a:rPr lang="en-US" altLang="en-US" b="1">
                <a:solidFill>
                  <a:srgbClr val="800000"/>
                </a:solidFill>
              </a:rPr>
              <a:t>What shall be the sign of thy coming?</a:t>
            </a:r>
          </a:p>
          <a:p>
            <a:pPr marL="609600" indent="-609600" algn="ctr">
              <a:buFontTx/>
              <a:buAutoNum type="arabicPeriod"/>
            </a:pPr>
            <a:r>
              <a:rPr lang="en-US" altLang="en-US" b="1">
                <a:solidFill>
                  <a:srgbClr val="9900CC"/>
                </a:solidFill>
              </a:rPr>
              <a:t>What shall be the sign of the end of the world? </a:t>
            </a:r>
          </a:p>
          <a:p>
            <a:pPr marL="609600" indent="-609600" algn="ctr">
              <a:buNone/>
            </a:pPr>
            <a:r>
              <a:rPr lang="en-US" altLang="en-US" b="1">
                <a:solidFill>
                  <a:srgbClr val="FF0000"/>
                </a:solidFill>
              </a:rPr>
              <a:t>Christ’s answer to question #1, goes through verse 34.</a:t>
            </a:r>
          </a:p>
          <a:p>
            <a:pPr marL="609600" indent="-609600" algn="ctr">
              <a:buNone/>
            </a:pPr>
            <a:r>
              <a:rPr lang="en-US" altLang="en-US" b="1">
                <a:solidFill>
                  <a:srgbClr val="3B21FD"/>
                </a:solidFill>
              </a:rPr>
              <a:t>Question #2 &amp; 3 are answered together.</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wipe(left)">
                                      <p:cBhvr>
                                        <p:cTn id="7" dur="500"/>
                                        <p:tgtEl>
                                          <p:spTgt spid="2150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wipe(left)">
                                      <p:cBhvr>
                                        <p:cTn id="12" dur="500"/>
                                        <p:tgtEl>
                                          <p:spTgt spid="2150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wipe(left)">
                                      <p:cBhvr>
                                        <p:cTn id="17" dur="500"/>
                                        <p:tgtEl>
                                          <p:spTgt spid="2150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barn(inVertical)">
                                      <p:cBhvr>
                                        <p:cTn id="22" dur="500"/>
                                        <p:tgtEl>
                                          <p:spTgt spid="2150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barn(outVertical)">
                                      <p:cBhvr>
                                        <p:cTn id="27" dur="5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BB0A63-E1FA-411D-A452-82B34F91B358}"/>
              </a:ext>
            </a:extLst>
          </p:cNvPr>
          <p:cNvSpPr txBox="1"/>
          <p:nvPr/>
        </p:nvSpPr>
        <p:spPr>
          <a:xfrm>
            <a:off x="964735" y="620785"/>
            <a:ext cx="10268124" cy="64940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Disciples’ Questions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Luke doesn’t comment on the location, but Matthew and Mark indicate that Jesus and his followers had moved to the Mount of Olives, about halfway to where they were spending the night in Bethany. During the walk, the disciples were probably still processing the shock of Jesus’ prophecy and couldn’t wait to ask for more details. Jesus had made clear that the temple would be destroyed but didn’t specify the time or sign that would precede its destruction. This naturally led to the questions posed by the disciples: When would these things happen? What sign would indicate that they were about to take place? In Mark and Luke, the disciples’ dual question doesn’t seem to go beyond Jesus’ prophecy about the temple’s destruction. They wanted to know when it would take place and what sign would precede the catastrophe.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However, the way in which the question is expanded in Matthew’s account seems to point beyond the destruction of the temple toward Jesus’ second coming. In Matthew, the disciples ask: “Tell us, when will these things be [the destruction of the temple as in Mark and Luke], and what will be the sign of your coming </a:t>
            </a: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and of the end of the age?”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It is likely that the disciples would have understood the temple’s demise as a cataclysmic event that would take place only at the end of the present evil age and the dawning of the promised age to come. They would have thought of one, not two, events separated by thousands of years, so from the perspective of the original disciples the question in Matthew is the same as that in Mark and Luke. For now, it will suffice to note that many interpreters think that Matthew is in fact distinguishing two separate events with his expanded question. First, when will these things take place (i.e., when will the temple be destroyed?). Second, what will be the sign of Jesus’ second coming and of the end of the age? If this is correct, it suggests that Jesus in the Olivet Discourse is discussing two distinct historical events separated from each other by a certain amount of time. This is rendered more likely in Matthew by the additional material he features at the end of his version of the discourse that is not included in Mark and Luke (most of Matt. 24:37–25:46). This unique Matthean material pertains to the future second coming.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Main Interpretive Question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question to keep in mind as we move forward is bound up with these two main events: </a:t>
            </a: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When is Jesus prophesying about the destruction of Jerusalem and the temple by the Romans in the year 70, and when is he prophesying about his second coming? The initial question asked by the disciples focused on the timing of the destruction of the temple, so it would make sense for Jesus to begin by responding to that question first.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37–39).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2003463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Begins His Response</a:t>
            </a:r>
          </a:p>
        </p:txBody>
      </p:sp>
      <p:sp>
        <p:nvSpPr>
          <p:cNvPr id="3" name="Content Placeholder 2"/>
          <p:cNvSpPr>
            <a:spLocks noGrp="1"/>
          </p:cNvSpPr>
          <p:nvPr>
            <p:ph idx="1"/>
          </p:nvPr>
        </p:nvSpPr>
        <p:spPr>
          <a:xfrm>
            <a:off x="1981200" y="1600200"/>
            <a:ext cx="7848600" cy="3048000"/>
          </a:xfrm>
        </p:spPr>
        <p:txBody>
          <a:bodyPr>
            <a:normAutofit/>
          </a:bodyPr>
          <a:lstStyle/>
          <a:p>
            <a:pPr marL="114300" indent="0">
              <a:buNone/>
            </a:pPr>
            <a:r>
              <a:rPr lang="en-US" sz="3000" dirty="0"/>
              <a:t>Question 3:  </a:t>
            </a:r>
          </a:p>
          <a:p>
            <a:pPr marL="114300" indent="0">
              <a:buNone/>
            </a:pPr>
            <a:endParaRPr lang="en-US" sz="3000" dirty="0"/>
          </a:p>
          <a:p>
            <a:pPr marL="114300" indent="0">
              <a:buNone/>
            </a:pPr>
            <a:endParaRPr lang="en-US" sz="3000" dirty="0"/>
          </a:p>
          <a:p>
            <a:pPr marL="114300" indent="0">
              <a:buNone/>
            </a:pPr>
            <a:r>
              <a:rPr lang="en-US" sz="3000" dirty="0"/>
              <a:t>Answer:  Found in vv.4-31</a:t>
            </a:r>
          </a:p>
        </p:txBody>
      </p:sp>
      <p:sp>
        <p:nvSpPr>
          <p:cNvPr id="5" name="TextBox 4"/>
          <p:cNvSpPr txBox="1"/>
          <p:nvPr/>
        </p:nvSpPr>
        <p:spPr>
          <a:xfrm>
            <a:off x="2133600" y="2286000"/>
            <a:ext cx="7543800" cy="553998"/>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What will be the sign of the </a:t>
            </a:r>
            <a:r>
              <a:rPr kumimoji="0" lang="en-US" sz="3000" b="1" i="0" u="none" strike="noStrike" kern="1200" cap="none" spc="0" normalizeH="0" baseline="0" noProof="0" dirty="0">
                <a:ln>
                  <a:noFill/>
                </a:ln>
                <a:solidFill>
                  <a:srgbClr val="2F2B20"/>
                </a:solidFill>
                <a:effectLst/>
                <a:uLnTx/>
                <a:uFillTx/>
                <a:latin typeface="Calibri"/>
                <a:ea typeface="+mn-ea"/>
                <a:cs typeface="+mn-cs"/>
              </a:rPr>
              <a:t>end of the age</a:t>
            </a:r>
            <a:r>
              <a:rPr kumimoji="0" lang="en-US" sz="3000" b="0" i="0" u="none" strike="noStrike" kern="1200" cap="none" spc="0" normalizeH="0" baseline="0" noProof="0" dirty="0">
                <a:ln>
                  <a:noFill/>
                </a:ln>
                <a:solidFill>
                  <a:srgbClr val="2F2B20"/>
                </a:solidFill>
                <a:effectLst/>
                <a:uLnTx/>
                <a:uFillTx/>
                <a:latin typeface="Calibri"/>
                <a:ea typeface="+mn-ea"/>
                <a:cs typeface="+mn-cs"/>
              </a:rPr>
              <a:t>?</a:t>
            </a:r>
          </a:p>
        </p:txBody>
      </p:sp>
    </p:spTree>
    <p:extLst>
      <p:ext uri="{BB962C8B-B14F-4D97-AF65-F5344CB8AC3E}">
        <p14:creationId xmlns:p14="http://schemas.microsoft.com/office/powerpoint/2010/main" val="2389075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5F2626E-E160-706D-DBDB-02CD7353D668}"/>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2531" name="Rectangle 3">
            <a:extLst>
              <a:ext uri="{FF2B5EF4-FFF2-40B4-BE49-F238E27FC236}">
                <a16:creationId xmlns:a16="http://schemas.microsoft.com/office/drawing/2014/main" id="{D89DC3E8-F9DF-612C-4C56-04367339972D}"/>
              </a:ext>
            </a:extLst>
          </p:cNvPr>
          <p:cNvSpPr>
            <a:spLocks noGrp="1" noChangeArrowheads="1"/>
          </p:cNvSpPr>
          <p:nvPr>
            <p:ph type="body" idx="1"/>
          </p:nvPr>
        </p:nvSpPr>
        <p:spPr/>
        <p:txBody>
          <a:bodyPr/>
          <a:lstStyle/>
          <a:p>
            <a:pPr algn="ctr">
              <a:lnSpc>
                <a:spcPct val="90000"/>
              </a:lnSpc>
              <a:buFontTx/>
              <a:buNone/>
            </a:pPr>
            <a:r>
              <a:rPr lang="en-US" altLang="en-US" b="1">
                <a:solidFill>
                  <a:srgbClr val="FF00FF"/>
                </a:solidFill>
                <a:latin typeface="Comic Sans MS" panose="030F0702030302020204" pitchFamily="66" charset="0"/>
              </a:rPr>
              <a:t>III. Questions asked by disciples.</a:t>
            </a:r>
          </a:p>
          <a:p>
            <a:pPr algn="ctr">
              <a:lnSpc>
                <a:spcPct val="90000"/>
              </a:lnSpc>
              <a:buFontTx/>
              <a:buNone/>
            </a:pPr>
            <a:r>
              <a:rPr lang="en-US" altLang="en-US" b="1">
                <a:solidFill>
                  <a:srgbClr val="FF0000"/>
                </a:solidFill>
                <a:latin typeface="Comic Sans MS" panose="030F0702030302020204" pitchFamily="66" charset="0"/>
              </a:rPr>
              <a:t>Matt. 24:4-5</a:t>
            </a:r>
          </a:p>
          <a:p>
            <a:pPr algn="ctr">
              <a:lnSpc>
                <a:spcPct val="90000"/>
              </a:lnSpc>
              <a:buFontTx/>
              <a:buNone/>
            </a:pPr>
            <a:r>
              <a:rPr lang="en-US" altLang="en-US" b="1"/>
              <a:t>“And Jesus answered and said unto them, Take heed that no man deceive you. For many shall come in my name, saying, I am Christ; and shall deceive many.”</a:t>
            </a:r>
          </a:p>
          <a:p>
            <a:pPr algn="ctr">
              <a:lnSpc>
                <a:spcPct val="90000"/>
              </a:lnSpc>
              <a:buFontTx/>
              <a:buNone/>
            </a:pPr>
            <a:r>
              <a:rPr lang="en-US" altLang="en-US" b="1">
                <a:solidFill>
                  <a:srgbClr val="3B21FD"/>
                </a:solidFill>
              </a:rPr>
              <a:t>Josephus wrote of the no. of false Messiahs</a:t>
            </a:r>
            <a:r>
              <a:rPr lang="en-US" altLang="en-US" b="1"/>
              <a:t> </a:t>
            </a:r>
          </a:p>
          <a:p>
            <a:pPr algn="ctr">
              <a:lnSpc>
                <a:spcPct val="90000"/>
              </a:lnSpc>
              <a:buFontTx/>
              <a:buNone/>
            </a:pPr>
            <a:endParaRPr lang="en-US" altLang="en-US" b="1"/>
          </a:p>
          <a:p>
            <a:pPr algn="ctr">
              <a:lnSpc>
                <a:spcPct val="90000"/>
              </a:lnSpc>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 calcmode="lin" valueType="num">
                                      <p:cBhvr>
                                        <p:cTn id="7" dur="500" fill="hold"/>
                                        <p:tgtEl>
                                          <p:spTgt spid="22531">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22531">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22531">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2253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2531">
                                            <p:txEl>
                                              <p:pRg st="2" end="2"/>
                                            </p:txEl>
                                          </p:spTgt>
                                        </p:tgtEl>
                                        <p:attrNameLst>
                                          <p:attrName>style.visibility</p:attrName>
                                        </p:attrNameLst>
                                      </p:cBhvr>
                                      <p:to>
                                        <p:strVal val="visible"/>
                                      </p:to>
                                    </p:set>
                                    <p:animEffect transition="in" filter="box(in)">
                                      <p:cBhvr>
                                        <p:cTn id="16" dur="500"/>
                                        <p:tgtEl>
                                          <p:spTgt spid="22531">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37" fill="hold" nodeType="clickEffect">
                                  <p:stCondLst>
                                    <p:cond delay="0"/>
                                  </p:stCondLst>
                                  <p:childTnLst>
                                    <p:set>
                                      <p:cBhvr>
                                        <p:cTn id="20" dur="1" fill="hold">
                                          <p:stCondLst>
                                            <p:cond delay="0"/>
                                          </p:stCondLst>
                                        </p:cTn>
                                        <p:tgtEl>
                                          <p:spTgt spid="22531">
                                            <p:txEl>
                                              <p:pRg st="3" end="3"/>
                                            </p:txEl>
                                          </p:spTgt>
                                        </p:tgtEl>
                                        <p:attrNameLst>
                                          <p:attrName>style.visibility</p:attrName>
                                        </p:attrNameLst>
                                      </p:cBhvr>
                                      <p:to>
                                        <p:strVal val="visible"/>
                                      </p:to>
                                    </p:set>
                                    <p:animEffect transition="in" filter="barn(outVertical)">
                                      <p:cBhvr>
                                        <p:cTn id="21"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False Messiahs</a:t>
            </a:r>
          </a:p>
        </p:txBody>
      </p:sp>
      <p:sp>
        <p:nvSpPr>
          <p:cNvPr id="3" name="Content Placeholder 2"/>
          <p:cNvSpPr>
            <a:spLocks noGrp="1"/>
          </p:cNvSpPr>
          <p:nvPr>
            <p:ph idx="1"/>
          </p:nvPr>
        </p:nvSpPr>
        <p:spPr>
          <a:xfrm>
            <a:off x="1981200" y="1600200"/>
            <a:ext cx="7620000" cy="2590800"/>
          </a:xfrm>
        </p:spPr>
        <p:txBody>
          <a:bodyPr>
            <a:normAutofit/>
          </a:bodyPr>
          <a:lstStyle/>
          <a:p>
            <a:pPr marL="114300" indent="0">
              <a:buNone/>
            </a:pPr>
            <a:r>
              <a:rPr lang="en-US" sz="3000" b="1" u="sng" dirty="0"/>
              <a:t>BIBLICAL</a:t>
            </a:r>
          </a:p>
          <a:p>
            <a:pPr marL="114300" indent="0">
              <a:buNone/>
            </a:pPr>
            <a:r>
              <a:rPr lang="en-US" sz="3000" dirty="0" err="1"/>
              <a:t>Theudas</a:t>
            </a:r>
            <a:r>
              <a:rPr lang="en-US" sz="3000" dirty="0"/>
              <a:t> of Judea </a:t>
            </a:r>
          </a:p>
          <a:p>
            <a:pPr marL="114300" indent="0">
              <a:buNone/>
            </a:pPr>
            <a:r>
              <a:rPr lang="en-US" sz="3000" dirty="0"/>
              <a:t>Judas of Galilee</a:t>
            </a:r>
          </a:p>
          <a:p>
            <a:pPr marL="114300" indent="0">
              <a:buNone/>
            </a:pPr>
            <a:r>
              <a:rPr lang="en-US" sz="3000" dirty="0"/>
              <a:t>“The Egyptian” </a:t>
            </a:r>
          </a:p>
          <a:p>
            <a:pPr marL="114300" indent="0">
              <a:buNone/>
            </a:pPr>
            <a:endParaRPr lang="en-US" sz="3000" dirty="0"/>
          </a:p>
          <a:p>
            <a:pPr marL="114300" indent="0">
              <a:buNone/>
            </a:pPr>
            <a:endParaRPr lang="en-US" sz="3000" dirty="0"/>
          </a:p>
        </p:txBody>
      </p:sp>
      <p:sp>
        <p:nvSpPr>
          <p:cNvPr id="5" name="TextBox 4"/>
          <p:cNvSpPr txBox="1"/>
          <p:nvPr/>
        </p:nvSpPr>
        <p:spPr>
          <a:xfrm>
            <a:off x="5715000" y="1566208"/>
            <a:ext cx="3886200" cy="1938992"/>
          </a:xfrm>
          <a:prstGeom prst="rect">
            <a:avLst/>
          </a:prstGeom>
          <a:solidFill>
            <a:schemeClr val="bg2"/>
          </a:solidFill>
        </p:spPr>
        <p:txBody>
          <a:bodyPr wrap="square" rtlCol="0">
            <a:sp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a:ln>
                  <a:noFill/>
                </a:ln>
                <a:solidFill>
                  <a:srgbClr val="2F2B20"/>
                </a:solidFill>
                <a:effectLst/>
                <a:uLnTx/>
                <a:uFillTx/>
                <a:latin typeface="Calibri"/>
                <a:ea typeface="+mn-ea"/>
                <a:cs typeface="+mn-cs"/>
              </a:rPr>
              <a:t>NON-BIBLICAL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2F2B20"/>
                </a:solidFill>
                <a:effectLst/>
                <a:uLnTx/>
                <a:uFillTx/>
                <a:latin typeface="Calibri"/>
                <a:ea typeface="+mn-ea"/>
                <a:cs typeface="+mn-cs"/>
              </a:rPr>
              <a:t>Menahem</a:t>
            </a:r>
            <a:endParaRPr kumimoji="0" lang="en-US" sz="3000" b="0" i="0" u="none" strike="noStrike" kern="1200" cap="none" spc="0" normalizeH="0" baseline="0" noProof="0" dirty="0">
              <a:ln>
                <a:noFill/>
              </a:ln>
              <a:solidFill>
                <a:srgbClr val="2F2B2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Simon the Proselyte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2F2B20"/>
              </a:solidFill>
              <a:effectLst/>
              <a:uLnTx/>
              <a:uFillTx/>
              <a:latin typeface="Calibri"/>
              <a:ea typeface="+mn-ea"/>
              <a:cs typeface="+mn-cs"/>
            </a:endParaRPr>
          </a:p>
        </p:txBody>
      </p:sp>
    </p:spTree>
    <p:extLst>
      <p:ext uri="{BB962C8B-B14F-4D97-AF65-F5344CB8AC3E}">
        <p14:creationId xmlns:p14="http://schemas.microsoft.com/office/powerpoint/2010/main" val="1013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AA9A2-6BB6-40CE-B45F-7733B8F366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449" y="429196"/>
            <a:ext cx="11350305" cy="6030327"/>
          </a:xfrm>
          <a:prstGeom prst="rect">
            <a:avLst/>
          </a:prstGeom>
          <a:noFill/>
          <a:ln>
            <a:noFill/>
          </a:ln>
        </p:spPr>
      </p:pic>
    </p:spTree>
    <p:extLst>
      <p:ext uri="{BB962C8B-B14F-4D97-AF65-F5344CB8AC3E}">
        <p14:creationId xmlns:p14="http://schemas.microsoft.com/office/powerpoint/2010/main" val="3339215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772400" cy="1143000"/>
          </a:xfrm>
        </p:spPr>
        <p:txBody>
          <a:bodyPr/>
          <a:lstStyle/>
          <a:p>
            <a:r>
              <a:rPr lang="en-US" dirty="0"/>
              <a:t>Acts 5:33-34    </a:t>
            </a:r>
            <a:r>
              <a:rPr lang="en-US" dirty="0" err="1"/>
              <a:t>Theudas</a:t>
            </a:r>
            <a:r>
              <a:rPr lang="en-US" dirty="0"/>
              <a:t> &amp; Judas</a:t>
            </a:r>
          </a:p>
        </p:txBody>
      </p:sp>
      <p:sp>
        <p:nvSpPr>
          <p:cNvPr id="3" name="Content Placeholder 2"/>
          <p:cNvSpPr>
            <a:spLocks noGrp="1"/>
          </p:cNvSpPr>
          <p:nvPr>
            <p:ph idx="1"/>
          </p:nvPr>
        </p:nvSpPr>
        <p:spPr>
          <a:xfrm>
            <a:off x="1981200" y="1524000"/>
            <a:ext cx="7620000" cy="2743200"/>
          </a:xfrm>
        </p:spPr>
        <p:txBody>
          <a:bodyPr>
            <a:normAutofit/>
          </a:bodyPr>
          <a:lstStyle/>
          <a:p>
            <a:pPr marL="114300" indent="0">
              <a:buNone/>
            </a:pPr>
            <a:r>
              <a:rPr lang="en-US" sz="3000" dirty="0"/>
              <a:t>For some time ago </a:t>
            </a:r>
            <a:r>
              <a:rPr lang="en-US" sz="3000" b="1" dirty="0" err="1"/>
              <a:t>Theudas</a:t>
            </a:r>
            <a:r>
              <a:rPr lang="en-US" sz="3000" dirty="0"/>
              <a:t> rose up, claiming to be somebody. A number of men, about four hundred, joined him. He was slain, and all who obeyed him were scattered and came to nothing. </a:t>
            </a:r>
          </a:p>
        </p:txBody>
      </p:sp>
      <p:sp>
        <p:nvSpPr>
          <p:cNvPr id="5" name="TextBox 4"/>
          <p:cNvSpPr txBox="1"/>
          <p:nvPr/>
        </p:nvSpPr>
        <p:spPr>
          <a:xfrm>
            <a:off x="2133600" y="3962401"/>
            <a:ext cx="7467600" cy="240065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30000" noProof="0" dirty="0">
                <a:ln>
                  <a:noFill/>
                </a:ln>
                <a:solidFill>
                  <a:srgbClr val="2F2B20"/>
                </a:solidFill>
                <a:effectLst/>
                <a:uLnTx/>
                <a:uFillTx/>
                <a:latin typeface="Calibri"/>
                <a:ea typeface="+mn-ea"/>
                <a:cs typeface="+mn-cs"/>
              </a:rPr>
              <a:t>37 </a:t>
            </a:r>
            <a:r>
              <a:rPr kumimoji="0" lang="en-US" sz="3000" b="0" i="0" u="none" strike="noStrike" kern="1200" cap="none" spc="0" normalizeH="0" baseline="0" noProof="0" dirty="0">
                <a:ln>
                  <a:noFill/>
                </a:ln>
                <a:solidFill>
                  <a:srgbClr val="2F2B20"/>
                </a:solidFill>
                <a:effectLst/>
                <a:uLnTx/>
                <a:uFillTx/>
                <a:latin typeface="Calibri"/>
                <a:ea typeface="+mn-ea"/>
                <a:cs typeface="+mn-cs"/>
              </a:rPr>
              <a:t>After this man, </a:t>
            </a:r>
            <a:r>
              <a:rPr kumimoji="0" lang="en-US" sz="3000" b="1" i="0" u="none" strike="noStrike" kern="1200" cap="none" spc="0" normalizeH="0" baseline="0" noProof="0" dirty="0">
                <a:ln>
                  <a:noFill/>
                </a:ln>
                <a:solidFill>
                  <a:srgbClr val="2F2B20"/>
                </a:solidFill>
                <a:effectLst/>
                <a:uLnTx/>
                <a:uFillTx/>
                <a:latin typeface="Calibri"/>
                <a:ea typeface="+mn-ea"/>
                <a:cs typeface="+mn-cs"/>
              </a:rPr>
              <a:t>Judas</a:t>
            </a:r>
            <a:r>
              <a:rPr kumimoji="0" lang="en-US" sz="3000" b="0" i="0" u="none" strike="noStrike" kern="1200" cap="none" spc="0" normalizeH="0" baseline="0" noProof="0" dirty="0">
                <a:ln>
                  <a:noFill/>
                </a:ln>
                <a:solidFill>
                  <a:srgbClr val="2F2B20"/>
                </a:solidFill>
                <a:effectLst/>
                <a:uLnTx/>
                <a:uFillTx/>
                <a:latin typeface="Calibri"/>
                <a:ea typeface="+mn-ea"/>
                <a:cs typeface="+mn-cs"/>
              </a:rPr>
              <a:t> of Galilee rose up in the days of the census, and drew away many people after him. He also perished, and all who obeyed him were dispersed.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2F2B20"/>
              </a:solidFill>
              <a:effectLst/>
              <a:uLnTx/>
              <a:uFillTx/>
              <a:latin typeface="Calibri"/>
              <a:ea typeface="+mn-ea"/>
              <a:cs typeface="+mn-cs"/>
            </a:endParaRPr>
          </a:p>
        </p:txBody>
      </p:sp>
    </p:spTree>
    <p:extLst>
      <p:ext uri="{BB962C8B-B14F-4D97-AF65-F5344CB8AC3E}">
        <p14:creationId xmlns:p14="http://schemas.microsoft.com/office/powerpoint/2010/main" val="40981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21:38   “The Egyptian”</a:t>
            </a:r>
          </a:p>
        </p:txBody>
      </p:sp>
      <p:sp>
        <p:nvSpPr>
          <p:cNvPr id="3" name="Content Placeholder 2"/>
          <p:cNvSpPr>
            <a:spLocks noGrp="1"/>
          </p:cNvSpPr>
          <p:nvPr>
            <p:ph idx="1"/>
          </p:nvPr>
        </p:nvSpPr>
        <p:spPr>
          <a:xfrm>
            <a:off x="1981200" y="1600200"/>
            <a:ext cx="7620000" cy="1905000"/>
          </a:xfrm>
        </p:spPr>
        <p:txBody>
          <a:bodyPr>
            <a:normAutofit/>
          </a:bodyPr>
          <a:lstStyle/>
          <a:p>
            <a:pPr marL="114300" indent="0">
              <a:buNone/>
            </a:pPr>
            <a:r>
              <a:rPr lang="en-US" sz="3000" dirty="0"/>
              <a:t>Are you not the Egyptian who some time ago stirred up a rebellion and led the four thousand assassins out into the wilderness?”</a:t>
            </a:r>
          </a:p>
        </p:txBody>
      </p:sp>
    </p:spTree>
    <p:extLst>
      <p:ext uri="{BB962C8B-B14F-4D97-AF65-F5344CB8AC3E}">
        <p14:creationId xmlns:p14="http://schemas.microsoft.com/office/powerpoint/2010/main" val="626881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1A77E5-1232-4974-924D-46037A965919}"/>
              </a:ext>
            </a:extLst>
          </p:cNvPr>
          <p:cNvSpPr txBox="1"/>
          <p:nvPr/>
        </p:nvSpPr>
        <p:spPr>
          <a:xfrm>
            <a:off x="75500" y="570451"/>
            <a:ext cx="11996257" cy="64633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Messianic Pretenders: AD 30–70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 </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An unnamed Samaritan (AD 36): “The Samaritan nation too was not exempt from disturbance. For a man … rallied them, bidding them go in a body with him to Mount Gerizim, which in their belief is the most sacred of mountains.… But before they could ascend, Pilate blocked their projected route up the mountain with a detachment of cavalry and heavy-armed infantry.… Many prisoners were taken, of whom Pilate put to death the principal leaders and those who were most influential among the fugitives” (Josephus, Antiquities 18.85–87).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2. </a:t>
            </a:r>
            <a:r>
              <a:rPr kumimoji="0" lang="en-US" sz="12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Theudas</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(AD 44–46): “During the period when </a:t>
            </a:r>
            <a:r>
              <a:rPr kumimoji="0" lang="en-US" sz="12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Fadus</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was procurator of Judaea, a certain imposter named </a:t>
            </a:r>
            <a:r>
              <a:rPr kumimoji="0" lang="en-US" sz="12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Theudas</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persuaded the majority of the masses to take up their possessions and to follow him to the Jordan River. He stated that he was a prophet and that at his command the river would be parted and would provide them an easy passage. With this talk he deceived many. </a:t>
            </a:r>
            <a:r>
              <a:rPr kumimoji="0" lang="en-US" sz="12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Fadus</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however, did not permit them to reap the fruit of their folly, but sent against them unexpectedly, slew many of them and took many prisoners. </a:t>
            </a:r>
            <a:r>
              <a:rPr kumimoji="0" lang="en-US" sz="12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Theudas</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himself was captured, whereupon they cut off his head and brought it to Jerusalem” (Josephus, Antiquities 20.97–99; cf. Acts 5:36).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3. </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Unnamed imposters (AD 52–58): “In Judaea matters were constantly going from bad to worse. For the country was again infested with bands of brigands and imposters who deceived the mob. Not a day passed, however, but that Felix captured and put to death many of these imposters and brigands” (Josephus, Antiquities 20.160–61).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4. </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Other unnamed imposters (AD 52–58): “Moreover, imposters and deceivers called upon the mob to follow them into the desert. For they said that they would show them unmistakable marvels and signs that would be wrought in harmony with God’s design. Many were, in fact, persuaded and paid the penalty for their folly; for they were brought before Felix and he punished them” (Josephus, Antiquities 20.167–68).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5. </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The Egyptian (AD 52–58): “At this time there came to Jerusalem from Egypt a man who declared that he was a prophet and advised the masses of the common people to go out with him to the mountain called the Mount of Olives, which lies opposite the city at a distance of five furlongs. For he asserted that he wished to demonstrate from there that at his command Jerusalem’s walls would fall down, through which he promised to provide them an entrance into the city. When Felix heard of this he ordered his soldiers to take up their arms. Setting out from Jerusalem with a large force of cavalry and infantry, he fell upon the Egyptian and his followers, slaying four hundred of them and taking two hundred prisoners. The Egyptian himself escaped from the battle and disappeared” (Josephus, Antiquities 20.169–72; cf. Acts 21:38).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6. </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Another unnamed imposter (AD 59–62): “Festus also sent a force of cavalry and infantry against the dupes of a certain imposter who had promised them salvation and rest from troubles, if they chose to follow him into the wilderness. The force which Festus dispatched destroyed both the deceiver himself and those who had followed him” (Josephus, Antiquities 20.188).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7. </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Leaders of the Jewish Revolt (AD 66–70): Several leaders of the Jewish revolt likely presented themselves as messianic figures. Menahem raided Masada for weapons and “returned like a veritable king to Jerusalem” (Josephus, Jewish War 2.434). John of </a:t>
            </a:r>
            <a:r>
              <a:rPr kumimoji="0" lang="en-US" sz="12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Gischala</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acted like a tyrant (Jewish War 2.585–89; 4.121–27). And Simon bar-</a:t>
            </a:r>
            <a:r>
              <a:rPr kumimoji="0" lang="en-US" sz="1200" b="0"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Giora</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changed the coinage from “The Freedom of Zion” to read “The Redemption of Zion,” indicating a probable messianic aspect to his propaganda and self-presentation (Jewish War 4.503–83; 7.26–32).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8. </a:t>
            </a:r>
            <a:r>
              <a:rPr kumimoji="0" lang="en-US" sz="12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Vespasian (AD 70): Although Vespasian did not claim messiahship for himself, Josephus presented him in such terms: “But what more than all else incited them to the war was an ambiguous oracle, likewise found in their sacred scriptures [Num. 24:17–19?], to the effect that at that time one from their country would become ruler of the world. This they understood to mean someone of their own race, and many of their wise men went astray in their interpretation of it. The oracle, however, in reality signified the sovereignty of Vespasian, who was proclaimed Emperor on Jewish soil” (Josephus, Jewish War 6.312–13; cf. Suetonius, Life of Vespasian 4.5; Tacitus, Histories 5.13).</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600" b="0" i="0" u="none" strike="noStrike" kern="1200" cap="none" spc="0" normalizeH="0" baseline="0" noProof="0" dirty="0">
                <a:ln>
                  <a:noFill/>
                </a:ln>
                <a:solidFill>
                  <a:srgbClr val="FFFFFF"/>
                </a:solidFill>
                <a:effectLst/>
                <a:uLnTx/>
                <a:uFillTx/>
                <a:latin typeface="Arial"/>
                <a:ea typeface="+mn-ea"/>
                <a:cs typeface="+mn-cs"/>
              </a:rPr>
              <a:t>Köstenberger, A. J., Stewart, A. E., &amp; Makara, A. (2017). </a:t>
            </a:r>
            <a:r>
              <a:rPr kumimoji="0" lang="en-US" sz="1600" b="0" i="1" u="sng" strike="noStrike" kern="1200" cap="none" spc="0" normalizeH="0" baseline="0" noProof="0" dirty="0">
                <a:ln>
                  <a:noFill/>
                </a:ln>
                <a:solidFill>
                  <a:srgbClr val="0000FF"/>
                </a:solidFill>
                <a:effectLst/>
                <a:uLnTx/>
                <a:uFillTx/>
                <a:latin typeface="Arial"/>
                <a:ea typeface="+mn-ea"/>
                <a:cs typeface="+mn-cs"/>
                <a:hlinkClick r:id="rId2"/>
              </a:rPr>
              <a:t>Jesus and the Future: Understanding What He Taught about the End Times</a:t>
            </a:r>
            <a:r>
              <a:rPr kumimoji="0" lang="en-US" sz="1600" b="0" i="0" u="none" strike="noStrike" kern="1200" cap="none" spc="0" normalizeH="0" baseline="0" noProof="0" dirty="0">
                <a:ln>
                  <a:noFill/>
                </a:ln>
                <a:solidFill>
                  <a:srgbClr val="0000FF"/>
                </a:solidFill>
                <a:effectLst/>
                <a:uLnTx/>
                <a:uFillTx/>
                <a:latin typeface="Arial"/>
                <a:ea typeface="+mn-ea"/>
                <a:cs typeface="+mn-cs"/>
                <a:hlinkClick r:id="rId2"/>
              </a:rPr>
              <a:t> (pp. 42–44). Bellingham, WA: </a:t>
            </a:r>
            <a:r>
              <a:rPr kumimoji="0" lang="en-US" sz="1600" b="0" i="0" u="none" strike="noStrike" kern="1200" cap="none" spc="0" normalizeH="0" baseline="0" noProof="0" dirty="0" err="1">
                <a:ln>
                  <a:noFill/>
                </a:ln>
                <a:solidFill>
                  <a:srgbClr val="0000FF"/>
                </a:solidFill>
                <a:effectLst/>
                <a:uLnTx/>
                <a:uFillTx/>
                <a:latin typeface="Arial"/>
                <a:ea typeface="+mn-ea"/>
                <a:cs typeface="+mn-cs"/>
                <a:hlinkClick r:id="rId2"/>
              </a:rPr>
              <a:t>Lexham</a:t>
            </a:r>
            <a:r>
              <a:rPr kumimoji="0" lang="en-US" sz="1600" b="0" i="0" u="none" strike="noStrike" kern="1200" cap="none" spc="0" normalizeH="0" baseline="0" noProof="0" dirty="0">
                <a:ln>
                  <a:noFill/>
                </a:ln>
                <a:solidFill>
                  <a:srgbClr val="0000FF"/>
                </a:solidFill>
                <a:effectLst/>
                <a:uLnTx/>
                <a:uFillTx/>
                <a:latin typeface="Arial"/>
                <a:ea typeface="+mn-ea"/>
                <a:cs typeface="+mn-cs"/>
                <a:hlinkClick r:id="rId2"/>
              </a:rPr>
              <a:t> Press.</a:t>
            </a:r>
          </a:p>
        </p:txBody>
      </p:sp>
    </p:spTree>
    <p:extLst>
      <p:ext uri="{BB962C8B-B14F-4D97-AF65-F5344CB8AC3E}">
        <p14:creationId xmlns:p14="http://schemas.microsoft.com/office/powerpoint/2010/main" val="3904200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False Prophets</a:t>
            </a:r>
          </a:p>
        </p:txBody>
      </p:sp>
      <p:sp>
        <p:nvSpPr>
          <p:cNvPr id="3" name="Content Placeholder 2"/>
          <p:cNvSpPr>
            <a:spLocks noGrp="1"/>
          </p:cNvSpPr>
          <p:nvPr>
            <p:ph idx="1"/>
          </p:nvPr>
        </p:nvSpPr>
        <p:spPr>
          <a:xfrm>
            <a:off x="1981200" y="1600200"/>
            <a:ext cx="7620000" cy="3429000"/>
          </a:xfrm>
        </p:spPr>
        <p:txBody>
          <a:bodyPr>
            <a:normAutofit/>
          </a:bodyPr>
          <a:lstStyle/>
          <a:p>
            <a:pPr marL="114300" indent="0">
              <a:buNone/>
            </a:pPr>
            <a:r>
              <a:rPr lang="en-US" sz="3000" dirty="0"/>
              <a:t>Jude 4</a:t>
            </a:r>
          </a:p>
          <a:p>
            <a:pPr marL="114300" indent="0">
              <a:buNone/>
            </a:pPr>
            <a:r>
              <a:rPr lang="en-US" sz="3000" dirty="0"/>
              <a:t>For certain men have crept in unnoticed, who long ago were marked out for this condemnation, ungodly men, who turn the grace of our God into lewdness and deny the only Lord God</a:t>
            </a:r>
            <a:r>
              <a:rPr lang="en-US" sz="3000" baseline="30000" dirty="0"/>
              <a:t> </a:t>
            </a:r>
            <a:r>
              <a:rPr lang="en-US" sz="3000" dirty="0"/>
              <a:t>and our Lord Jesus Christ.</a:t>
            </a:r>
          </a:p>
          <a:p>
            <a:pPr marL="114300" indent="0">
              <a:buNone/>
            </a:pPr>
            <a:endParaRPr lang="en-US" sz="3000" dirty="0"/>
          </a:p>
        </p:txBody>
      </p:sp>
    </p:spTree>
    <p:extLst>
      <p:ext uri="{BB962C8B-B14F-4D97-AF65-F5344CB8AC3E}">
        <p14:creationId xmlns:p14="http://schemas.microsoft.com/office/powerpoint/2010/main" val="2182875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5D6635-4BA2-4776-B67B-DD2383821E3B}"/>
              </a:ext>
            </a:extLst>
          </p:cNvPr>
          <p:cNvSpPr txBox="1"/>
          <p:nvPr/>
        </p:nvSpPr>
        <p:spPr>
          <a:xfrm>
            <a:off x="1048624" y="738231"/>
            <a:ext cx="10075178" cy="54784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Jesus began his answer to the disciples’ question concerning the timing of the destruction of Jerusalem and the end of the age by giving a series of non-signs. These are persons or events (false messiahs, wars, famines, and earthquakes) that will appear or take place but won’t indicate that the end is near and won’t constitute the sign for which they were asking. It’s interesting that even though many think these verses describe signs prior to the end, Jesus explicitly warned the disciples against being deceived, cautioning them that these things don’t yet constitute the end. They mark only the beginning of “birth pains.” The metaphor of birth pains may indicate that these things will increase in intensity as time goes on, though this isn’t explicitly stated.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Yet what “end” is in view: the destruction of Jerusalem and the temple or Jesus’ second coming? At this point, it’s not necessary to distinguish between the two since Jesus isn’t listing signs of the end but rather persons or events that could trouble or confuse his followers but were just an ordinary part of unfolding history. They are not signs of the end, and his followers must be on guard not to be deceived and think that these things are signaling the end. Even as these things have been evident through history, they were all also fulfilled between the years 30 and 70, so the non-signs don’t necessarily point beyond the cataclysmic events of the year 70.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First, Jesus warned that some would claim to be the </a:t>
            </a:r>
            <a:r>
              <a:rPr kumimoji="0" lang="en-US"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Messiah and deceive many. It’s not that these people would claim to be Jesus but that they would claim to be the true Jewish Messiah. If a Christian were to follow one of these false messianic claimants, it would involve a rejection of trust in Jesus as Messiah. Any followers of these false messiahs would also share their fate.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41–42).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1712878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Falling Away</a:t>
            </a:r>
          </a:p>
        </p:txBody>
      </p:sp>
      <p:sp>
        <p:nvSpPr>
          <p:cNvPr id="3" name="Content Placeholder 2"/>
          <p:cNvSpPr>
            <a:spLocks noGrp="1"/>
          </p:cNvSpPr>
          <p:nvPr>
            <p:ph idx="1"/>
          </p:nvPr>
        </p:nvSpPr>
        <p:spPr/>
        <p:txBody>
          <a:bodyPr>
            <a:normAutofit/>
          </a:bodyPr>
          <a:lstStyle/>
          <a:p>
            <a:pPr marL="114300" indent="0">
              <a:buNone/>
            </a:pPr>
            <a:r>
              <a:rPr lang="en-US" sz="3000" dirty="0"/>
              <a:t>1 Timothy 1:18-19</a:t>
            </a:r>
          </a:p>
          <a:p>
            <a:pPr marL="114300" indent="0">
              <a:buNone/>
            </a:pPr>
            <a:r>
              <a:rPr lang="en-US" sz="3000" dirty="0"/>
              <a:t>This charge I commit to you, son Timothy, according to the prophecies previously made concerning you, that by them you may wage the good warfare, </a:t>
            </a:r>
            <a:r>
              <a:rPr lang="en-US" sz="3000" b="1" baseline="30000" dirty="0"/>
              <a:t>19 </a:t>
            </a:r>
            <a:r>
              <a:rPr lang="en-US" sz="3000" dirty="0"/>
              <a:t>having faith and a good conscience, which some having rejected, concerning the faith </a:t>
            </a:r>
            <a:r>
              <a:rPr lang="en-US" sz="3000" b="1" dirty="0"/>
              <a:t>have suffered shipwreck</a:t>
            </a:r>
          </a:p>
        </p:txBody>
      </p:sp>
    </p:spTree>
    <p:extLst>
      <p:ext uri="{BB962C8B-B14F-4D97-AF65-F5344CB8AC3E}">
        <p14:creationId xmlns:p14="http://schemas.microsoft.com/office/powerpoint/2010/main" val="3432894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Wars and Rumors of Wars</a:t>
            </a:r>
          </a:p>
        </p:txBody>
      </p:sp>
      <p:sp>
        <p:nvSpPr>
          <p:cNvPr id="3" name="Content Placeholder 2"/>
          <p:cNvSpPr>
            <a:spLocks noGrp="1"/>
          </p:cNvSpPr>
          <p:nvPr>
            <p:ph idx="1"/>
          </p:nvPr>
        </p:nvSpPr>
        <p:spPr>
          <a:xfrm>
            <a:off x="1981200" y="1600200"/>
            <a:ext cx="7620000" cy="3505200"/>
          </a:xfrm>
        </p:spPr>
        <p:txBody>
          <a:bodyPr>
            <a:normAutofit/>
          </a:bodyPr>
          <a:lstStyle/>
          <a:p>
            <a:pPr marL="114300" indent="0">
              <a:buNone/>
            </a:pPr>
            <a:r>
              <a:rPr lang="en-US" sz="3000" dirty="0"/>
              <a:t>The time of Jesus was part of what the Romans called “</a:t>
            </a:r>
            <a:r>
              <a:rPr lang="en-US" sz="3000" b="1" u="sng" dirty="0" err="1"/>
              <a:t>Pax</a:t>
            </a:r>
            <a:r>
              <a:rPr lang="en-US" sz="3000" b="1" u="sng" dirty="0"/>
              <a:t> </a:t>
            </a:r>
            <a:r>
              <a:rPr lang="en-US" sz="3000" b="1" u="sng" dirty="0" err="1"/>
              <a:t>Romana</a:t>
            </a:r>
            <a:r>
              <a:rPr lang="en-US" sz="3000" dirty="0"/>
              <a:t>”, or the “Roman Peace”.  It was a time of great stability in the Empire.  </a:t>
            </a:r>
          </a:p>
          <a:p>
            <a:pPr marL="114300" indent="0">
              <a:buNone/>
            </a:pPr>
            <a:endParaRPr lang="en-US" sz="3000" dirty="0"/>
          </a:p>
        </p:txBody>
      </p:sp>
      <p:sp>
        <p:nvSpPr>
          <p:cNvPr id="4" name="TextBox 3"/>
          <p:cNvSpPr txBox="1"/>
          <p:nvPr/>
        </p:nvSpPr>
        <p:spPr>
          <a:xfrm>
            <a:off x="2057400" y="3471208"/>
            <a:ext cx="7620000" cy="19389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This would all change by the year AD 68, when there were extensive civil wars raging across the Empire during the so-called “Year of the Four Emperors”.</a:t>
            </a:r>
          </a:p>
        </p:txBody>
      </p:sp>
    </p:spTree>
    <p:extLst>
      <p:ext uri="{BB962C8B-B14F-4D97-AF65-F5344CB8AC3E}">
        <p14:creationId xmlns:p14="http://schemas.microsoft.com/office/powerpoint/2010/main" val="168108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8294B9C-C0F0-05FF-6902-DD2B65A41EB7}"/>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19459" name="Rectangle 3">
            <a:extLst>
              <a:ext uri="{FF2B5EF4-FFF2-40B4-BE49-F238E27FC236}">
                <a16:creationId xmlns:a16="http://schemas.microsoft.com/office/drawing/2014/main" id="{AC99B68F-709B-8F5B-73C4-4251510F783C}"/>
              </a:ext>
            </a:extLst>
          </p:cNvPr>
          <p:cNvSpPr>
            <a:spLocks noGrp="1" noChangeArrowheads="1"/>
          </p:cNvSpPr>
          <p:nvPr>
            <p:ph type="body" idx="1"/>
          </p:nvPr>
        </p:nvSpPr>
        <p:spPr/>
        <p:txBody>
          <a:bodyPr/>
          <a:lstStyle/>
          <a:p>
            <a:pPr algn="ctr">
              <a:lnSpc>
                <a:spcPct val="90000"/>
              </a:lnSpc>
              <a:buFontTx/>
              <a:buNone/>
            </a:pPr>
            <a:r>
              <a:rPr lang="en-US" altLang="en-US" b="1">
                <a:solidFill>
                  <a:srgbClr val="FF00FF"/>
                </a:solidFill>
                <a:latin typeface="Comic Sans MS" panose="030F0702030302020204" pitchFamily="66" charset="0"/>
              </a:rPr>
              <a:t>III. Questions asked by disciples.</a:t>
            </a:r>
          </a:p>
          <a:p>
            <a:pPr algn="ctr">
              <a:lnSpc>
                <a:spcPct val="90000"/>
              </a:lnSpc>
              <a:buFontTx/>
              <a:buNone/>
            </a:pPr>
            <a:r>
              <a:rPr lang="en-US" altLang="en-US" b="1">
                <a:solidFill>
                  <a:srgbClr val="FF0000"/>
                </a:solidFill>
                <a:latin typeface="Comic Sans MS" panose="030F0702030302020204" pitchFamily="66" charset="0"/>
              </a:rPr>
              <a:t>Matt. 24:7</a:t>
            </a:r>
          </a:p>
          <a:p>
            <a:pPr algn="ctr">
              <a:lnSpc>
                <a:spcPct val="90000"/>
              </a:lnSpc>
              <a:buFontTx/>
              <a:buNone/>
            </a:pPr>
            <a:r>
              <a:rPr lang="en-US" altLang="en-US" b="1">
                <a:latin typeface="Comic Sans MS" panose="030F0702030302020204" pitchFamily="66" charset="0"/>
              </a:rPr>
              <a:t>“…</a:t>
            </a:r>
            <a:r>
              <a:rPr lang="en-US" altLang="en-US" b="1"/>
              <a:t>there shall be famines, and pestilences, and earthquakes, in divers places.”</a:t>
            </a:r>
          </a:p>
          <a:p>
            <a:pPr algn="ctr">
              <a:lnSpc>
                <a:spcPct val="90000"/>
              </a:lnSpc>
              <a:buFontTx/>
              <a:buNone/>
            </a:pPr>
            <a:r>
              <a:rPr lang="en-US" altLang="en-US" b="1">
                <a:solidFill>
                  <a:srgbClr val="3B21FD"/>
                </a:solidFill>
              </a:rPr>
              <a:t>Four decades 30 to 70 AD, were filled with famines, plagues, pestilence &amp; earthquakes.</a:t>
            </a:r>
          </a:p>
          <a:p>
            <a:pPr algn="ctr">
              <a:lnSpc>
                <a:spcPct val="90000"/>
              </a:lnSpc>
              <a:buFontTx/>
              <a:buNone/>
            </a:pPr>
            <a:r>
              <a:rPr lang="en-US" altLang="en-US" b="1">
                <a:solidFill>
                  <a:srgbClr val="FF0000"/>
                </a:solidFill>
              </a:rPr>
              <a:t>Acts 11:27-30 Agabus predicts famine</a:t>
            </a:r>
          </a:p>
          <a:p>
            <a:pPr algn="ctr">
              <a:lnSpc>
                <a:spcPct val="90000"/>
              </a:lnSpc>
              <a:buFontTx/>
              <a:buNone/>
            </a:pPr>
            <a:endParaRPr lang="en-US" altLang="en-US" b="1">
              <a:solidFill>
                <a:srgbClr val="FF0000"/>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p:cTn id="7" dur="500" fill="hold"/>
                                        <p:tgtEl>
                                          <p:spTgt spid="19459">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19459">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19459">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19459">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19459">
                                            <p:txEl>
                                              <p:pRg st="2" end="2"/>
                                            </p:txEl>
                                          </p:spTgt>
                                        </p:tgtEl>
                                        <p:attrNameLst>
                                          <p:attrName>style.visibility</p:attrName>
                                        </p:attrNameLst>
                                      </p:cBhvr>
                                      <p:to>
                                        <p:strVal val="visible"/>
                                      </p:to>
                                    </p:set>
                                    <p:animEffect transition="in" filter="box(in)">
                                      <p:cBhvr>
                                        <p:cTn id="16" dur="500"/>
                                        <p:tgtEl>
                                          <p:spTgt spid="1945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19459">
                                            <p:txEl>
                                              <p:pRg st="3" end="3"/>
                                            </p:txEl>
                                          </p:spTgt>
                                        </p:tgtEl>
                                        <p:attrNameLst>
                                          <p:attrName>style.visibility</p:attrName>
                                        </p:attrNameLst>
                                      </p:cBhvr>
                                      <p:to>
                                        <p:strVal val="visible"/>
                                      </p:to>
                                    </p:set>
                                    <p:animEffect transition="in" filter="box(in)">
                                      <p:cBhvr>
                                        <p:cTn id="21" dur="500"/>
                                        <p:tgtEl>
                                          <p:spTgt spid="19459">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9459">
                                            <p:txEl>
                                              <p:pRg st="4" end="4"/>
                                            </p:txEl>
                                          </p:spTgt>
                                        </p:tgtEl>
                                        <p:attrNameLst>
                                          <p:attrName>style.visibility</p:attrName>
                                        </p:attrNameLst>
                                      </p:cBhvr>
                                      <p:to>
                                        <p:strVal val="visible"/>
                                      </p:to>
                                    </p:set>
                                    <p:animEffect transition="in" filter="wipe(left)">
                                      <p:cBhvr>
                                        <p:cTn id="26"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11:27-28</a:t>
            </a:r>
          </a:p>
        </p:txBody>
      </p:sp>
      <p:sp>
        <p:nvSpPr>
          <p:cNvPr id="3" name="Content Placeholder 2"/>
          <p:cNvSpPr>
            <a:spLocks noGrp="1"/>
          </p:cNvSpPr>
          <p:nvPr>
            <p:ph idx="1"/>
          </p:nvPr>
        </p:nvSpPr>
        <p:spPr>
          <a:xfrm>
            <a:off x="1981200" y="1600200"/>
            <a:ext cx="7620000" cy="2743200"/>
          </a:xfrm>
        </p:spPr>
        <p:txBody>
          <a:bodyPr>
            <a:normAutofit/>
          </a:bodyPr>
          <a:lstStyle/>
          <a:p>
            <a:pPr marL="114300" indent="0">
              <a:buNone/>
            </a:pPr>
            <a:r>
              <a:rPr lang="en-US" sz="3000" dirty="0"/>
              <a:t>Then one of them, named </a:t>
            </a:r>
            <a:r>
              <a:rPr lang="en-US" sz="3000" dirty="0" err="1"/>
              <a:t>Agabus</a:t>
            </a:r>
            <a:r>
              <a:rPr lang="en-US" sz="3000" dirty="0"/>
              <a:t>, stood up and showed by the Spirit that there was going to be a great </a:t>
            </a:r>
            <a:r>
              <a:rPr lang="en-US" sz="3000" b="1" dirty="0"/>
              <a:t>famine</a:t>
            </a:r>
            <a:r>
              <a:rPr lang="en-US" sz="3000" dirty="0"/>
              <a:t> throughout all the world, which also happened in the days of Claudius Caesar. </a:t>
            </a:r>
          </a:p>
        </p:txBody>
      </p:sp>
    </p:spTree>
    <p:extLst>
      <p:ext uri="{BB962C8B-B14F-4D97-AF65-F5344CB8AC3E}">
        <p14:creationId xmlns:p14="http://schemas.microsoft.com/office/powerpoint/2010/main" val="3112796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Earthquakes</a:t>
            </a:r>
          </a:p>
        </p:txBody>
      </p:sp>
      <p:sp>
        <p:nvSpPr>
          <p:cNvPr id="3" name="Content Placeholder 2"/>
          <p:cNvSpPr>
            <a:spLocks noGrp="1"/>
          </p:cNvSpPr>
          <p:nvPr>
            <p:ph idx="1"/>
          </p:nvPr>
        </p:nvSpPr>
        <p:spPr>
          <a:xfrm>
            <a:off x="1981200" y="1600200"/>
            <a:ext cx="7620000" cy="3505200"/>
          </a:xfrm>
        </p:spPr>
        <p:txBody>
          <a:bodyPr>
            <a:normAutofit/>
          </a:bodyPr>
          <a:lstStyle/>
          <a:p>
            <a:pPr marL="114300" indent="0">
              <a:buNone/>
            </a:pPr>
            <a:r>
              <a:rPr lang="en-US" sz="3000" dirty="0"/>
              <a:t>AD 46		Crete</a:t>
            </a:r>
          </a:p>
          <a:p>
            <a:pPr marL="114300" indent="0">
              <a:buNone/>
            </a:pPr>
            <a:r>
              <a:rPr lang="en-US" sz="3000" dirty="0"/>
              <a:t>AD 51		Rome</a:t>
            </a:r>
          </a:p>
          <a:p>
            <a:pPr marL="114300" indent="0">
              <a:buNone/>
            </a:pPr>
            <a:r>
              <a:rPr lang="en-US" sz="3000" dirty="0"/>
              <a:t>AD 53		</a:t>
            </a:r>
            <a:r>
              <a:rPr lang="en-US" sz="3000" dirty="0" err="1"/>
              <a:t>Apamaia</a:t>
            </a:r>
            <a:endParaRPr lang="en-US" sz="3000" dirty="0"/>
          </a:p>
          <a:p>
            <a:pPr marL="114300" indent="0">
              <a:buNone/>
            </a:pPr>
            <a:r>
              <a:rPr lang="en-US" sz="3000" dirty="0"/>
              <a:t>AD 60-62		</a:t>
            </a:r>
            <a:r>
              <a:rPr lang="en-US" sz="3000" b="1" dirty="0"/>
              <a:t>Laodicea</a:t>
            </a:r>
            <a:r>
              <a:rPr lang="en-US" sz="3000" dirty="0"/>
              <a:t>, Colossae, </a:t>
            </a:r>
            <a:r>
              <a:rPr lang="en-US" sz="3000" dirty="0" err="1"/>
              <a:t>Hierpolis</a:t>
            </a:r>
            <a:endParaRPr lang="en-US" sz="3000" dirty="0"/>
          </a:p>
          <a:p>
            <a:pPr marL="114300" indent="0">
              <a:buNone/>
            </a:pPr>
            <a:r>
              <a:rPr lang="en-US" sz="3000" dirty="0"/>
              <a:t>AD 62		Campania</a:t>
            </a:r>
          </a:p>
          <a:p>
            <a:pPr marL="114300" indent="0">
              <a:buNone/>
            </a:pPr>
            <a:r>
              <a:rPr lang="en-US" sz="3000" dirty="0"/>
              <a:t>AD 63		Pompeii</a:t>
            </a:r>
          </a:p>
        </p:txBody>
      </p:sp>
    </p:spTree>
    <p:extLst>
      <p:ext uri="{BB962C8B-B14F-4D97-AF65-F5344CB8AC3E}">
        <p14:creationId xmlns:p14="http://schemas.microsoft.com/office/powerpoint/2010/main" val="260747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Day of Rejection</a:t>
            </a:r>
          </a:p>
        </p:txBody>
      </p:sp>
      <p:sp>
        <p:nvSpPr>
          <p:cNvPr id="5" name="Text Placeholder 4"/>
          <p:cNvSpPr>
            <a:spLocks noGrp="1"/>
          </p:cNvSpPr>
          <p:nvPr>
            <p:ph type="body" idx="2"/>
          </p:nvPr>
        </p:nvSpPr>
        <p:spPr/>
        <p:txBody>
          <a:bodyPr/>
          <a:lstStyle/>
          <a:p>
            <a:r>
              <a:rPr lang="en-US" dirty="0"/>
              <a:t>The Barren Fig Tree</a:t>
            </a:r>
          </a:p>
          <a:p>
            <a:r>
              <a:rPr lang="en-US" dirty="0"/>
              <a:t>Rejected by the King</a:t>
            </a:r>
          </a:p>
        </p:txBody>
      </p:sp>
      <p:sp>
        <p:nvSpPr>
          <p:cNvPr id="4" name="Content Placeholder 3"/>
          <p:cNvSpPr>
            <a:spLocks noGrp="1"/>
          </p:cNvSpPr>
          <p:nvPr>
            <p:ph sz="quarter" idx="1"/>
          </p:nvPr>
        </p:nvSpPr>
        <p:spPr/>
        <p:txBody>
          <a:bodyPr/>
          <a:lstStyle/>
          <a:p>
            <a:r>
              <a:rPr lang="en-US" dirty="0"/>
              <a:t>Mk 11:12-14</a:t>
            </a:r>
          </a:p>
          <a:p>
            <a:pPr lvl="1"/>
            <a:r>
              <a:rPr lang="en-US" dirty="0"/>
              <a:t>Mt 21:19, Fig tree immediately withers</a:t>
            </a:r>
          </a:p>
          <a:p>
            <a:pPr lvl="1"/>
            <a:r>
              <a:rPr lang="en-US" dirty="0"/>
              <a:t>Similar to a Parable </a:t>
            </a:r>
          </a:p>
          <a:p>
            <a:pPr lvl="2"/>
            <a:r>
              <a:rPr lang="en-US" dirty="0"/>
              <a:t>Lk 13:1-9, unless you repent you shall likewise perish</a:t>
            </a:r>
          </a:p>
          <a:p>
            <a:pPr lvl="2"/>
            <a:r>
              <a:rPr lang="en-US" dirty="0"/>
              <a:t>Jesus’ last year of his Ministry</a:t>
            </a:r>
          </a:p>
          <a:p>
            <a:pPr lvl="2"/>
            <a:r>
              <a:rPr lang="en-US" dirty="0"/>
              <a:t>Given opportunity </a:t>
            </a:r>
          </a:p>
          <a:p>
            <a:pPr lvl="1"/>
            <a:r>
              <a:rPr lang="en-US" dirty="0"/>
              <a:t>This latter was not</a:t>
            </a:r>
          </a:p>
        </p:txBody>
      </p:sp>
    </p:spTree>
    <p:extLst>
      <p:ext uri="{BB962C8B-B14F-4D97-AF65-F5344CB8AC3E}">
        <p14:creationId xmlns:p14="http://schemas.microsoft.com/office/powerpoint/2010/main" val="34786550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CE7A6-34D8-4559-B62A-D84760997C98}"/>
              </a:ext>
            </a:extLst>
          </p:cNvPr>
          <p:cNvSpPr txBox="1"/>
          <p:nvPr/>
        </p:nvSpPr>
        <p:spPr>
          <a:xfrm>
            <a:off x="906011" y="679508"/>
            <a:ext cx="10352014" cy="56896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Second, Jesus warned of </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wars and rumors of wars. In the 30s and early 60s there were disturbances and conflicts with the Parthian empire to the East. The Parthians were a long-standing threat to Rome, and Palestine was a buffer and pawn throughout the long conflict. Apart from the Parthians, there was constant unrest within Palestine itself. Finally, the Jewish revolt against the Romans began in the year 66. Apart from actual fighting, there would have been constant rumors of war during the years 30–70.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Third, </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famine was a constant threat in the ancient world, and first-century Roman emperors often minted coins featuring Ceres (the goddess of agriculture and grain crops) and Annona (the goddess of grain supply) as imperial propaganda to assure citizens that the emperor could guarantee a steady supply of food. The emperors were primarily concerned with the supply of grain to the city of Rome and to the legions, and the provinces often had to fend for themselves as best they could. Josephus describes a terrible famine that took place in the years 46 to 48: “It was in the administration of Tiberius Alexander that the great famine occurred in Judaea, during which Queen Helena bought grain from Egypt for large sums and distributed it to the needy” (Josephus, Antiquities 20.101; cf. Antiquities 3.320; 20.51–53). This was a significant famine, and Luke described how Agabus prophesied about it with the result that the church in Antioch raised support and sent it to the Judean Christians through Barnabas and Saul (Acts 11:28–30).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Fourth, Jesus prophesied that there would be </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earthquakes. Earthquakes were known in the ancient world but were not scientifically understood and often caused considerable alarm. Josephus describes an earthquake that took place during the Jewish War of the years 66–70: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720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For in the course of the night a terrific storm broke out: the winds blew a hurricane, rain fell in torrents, lightning was continuous, accompanied by fearful thunder-caps and extraordinary rumblings of earthquake. Such convulsion of the very fabric of the universe clearly foretokened destruction for mankind, and the conjecture was natural that these were portents of no trifling calamity. In this the Idumaeans and the city folk were of one mind: the former being persuaded that God was wroth at their expedition and that they were not to escape retribution for bearing arms against the metropolis, </a:t>
            </a:r>
            <a:r>
              <a:rPr kumimoji="0" lang="en-US" sz="11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Ananus</a:t>
            </a:r>
            <a:r>
              <a:rPr kumimoji="0" lang="en-US" sz="1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and his party believing that they had won the day without a contest and that God was directing the battle on their behalf. (Josephus, </a:t>
            </a:r>
            <a:r>
              <a:rPr kumimoji="0" lang="en-US" sz="11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Jewish War 4.286–88)</a:t>
            </a:r>
          </a:p>
          <a:p>
            <a:pPr marL="0" marR="7200" lvl="0" indent="0" algn="just"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According to Josephus, many interpreted the cosmic upheaval (storm, wind, lightning, thunder, earthquake) as a sign of impending doom, while some of the defenders interpreted it as a sign that God would destroy their enemies…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It is important to keep in mind that Jesus didn’t list these things—false messiahs, wars, famines, earthquakes—so that his followers could know that the end was near but that they wouldn’t be unduly concerned or alarmed by the occurrence of these things. They weren’t signs of the end, and Jesus distanced these ordinary but destructive events of human history from “the end.” In the Old Testament, the metaphor of “birth pains” is often connected with the destruction of a city, so “end” here likely relates to the destruction of Jerusalem and the temple in the year 70.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44–46).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16632755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45CE61-467F-44B8-AE5D-00E92237E127}"/>
              </a:ext>
            </a:extLst>
          </p:cNvPr>
          <p:cNvSpPr txBox="1"/>
          <p:nvPr/>
        </p:nvSpPr>
        <p:spPr>
          <a:xfrm>
            <a:off x="285227" y="654341"/>
            <a:ext cx="11467750" cy="5405454"/>
          </a:xfrm>
          <a:prstGeom prst="rect">
            <a:avLst/>
          </a:prstGeom>
          <a:noFill/>
        </p:spPr>
        <p:txBody>
          <a:bodyPr wrap="square">
            <a:spAutoFit/>
          </a:bodyPr>
          <a:lstStyle/>
          <a:p>
            <a:pPr marL="0" marR="0" lvl="0" indent="0" algn="ctr" defTabSz="914400" rtl="0" eaLnBrk="1" fontAlgn="auto" latinLnBrk="0" hangingPunct="1">
              <a:lnSpc>
                <a:spcPct val="107000"/>
              </a:lnSpc>
              <a:spcBef>
                <a:spcPts val="1200"/>
              </a:spcBef>
              <a:spcAft>
                <a:spcPts val="1200"/>
              </a:spcAft>
              <a:buClrTx/>
              <a:buSzTx/>
              <a:buFontTx/>
              <a:buNone/>
              <a:tabLst/>
              <a:defRPr/>
            </a:pPr>
            <a:r>
              <a:rPr kumimoji="0" lang="en-US" sz="8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What Are Not the Signs</a:t>
            </a:r>
            <a:endParaRPr kumimoji="0" lang="en-US" sz="8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It is noteworthy that people are being told today that the end is near due to the following "signs". And yet, Jesus specifically said—these are not the signs! 1. False Messiahs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(24:4-5):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Josephus records that the governor of Judea (Felix: A.D. 53-60), put to death many Messianic impostors. "And now these impostors and deceivers persuaded the multitude to follow them into the wilderness and pretended that they would exhibit manifest wonders and signs"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(Ant,. Of The Jews, Book 20,8, pp. 5-6).</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2. Wars and rumors of wars</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(24:6):</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During the lifetime of Jesus peace had prevailed in the Empire, but shortly after His death, Palestine and the Empire experienced strife and many insurrections. In Rome, four emperors came to violent deaths in a period of 18 months. Jewish insurrections took place in the reign of Claudius (A.D. 41-54) and Nero (A.D. 55-68). During these years the Parthians were a continual source of trouble to Rome.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24:6 "but that is not the end".</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But how often are people today told that such things are proof that the end is near? 3. Famines and earthquakes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(24:7)</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Famines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a:t>
            </a:r>
            <a:r>
              <a:rPr kumimoji="0" lang="en-US" sz="18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Acts 11:28</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Four famines are recorded as taking place between the years A.D. 41-54 and many earthquakes are mentioned as happening prior to A.D. 70. Earthquakes struck Crete, Smyrna, Miletus, Chios, Samos, Laodicea, Hierapolis, Colossae, Rome and Judea.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"But all these things are merely the beginning of birth pangs".</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4650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0A1FF33-47EC-F711-759E-449CC8FE978B}"/>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3555" name="Rectangle 3">
            <a:extLst>
              <a:ext uri="{FF2B5EF4-FFF2-40B4-BE49-F238E27FC236}">
                <a16:creationId xmlns:a16="http://schemas.microsoft.com/office/drawing/2014/main" id="{CF5E97E7-27A0-7C27-0E41-56610DC9F213}"/>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24:14</a:t>
            </a:r>
          </a:p>
          <a:p>
            <a:pPr algn="ctr">
              <a:buFontTx/>
              <a:buNone/>
            </a:pPr>
            <a:r>
              <a:rPr lang="en-US" altLang="en-US" b="1"/>
              <a:t>“And this gospel of the kingdom shall be preached in all the world for a witness unto all nations; and then shall the end come.”</a:t>
            </a:r>
          </a:p>
          <a:p>
            <a:pPr algn="ctr">
              <a:buFontTx/>
              <a:buNone/>
            </a:pPr>
            <a:r>
              <a:rPr lang="en-US" altLang="en-US" b="1">
                <a:solidFill>
                  <a:srgbClr val="3B21FD"/>
                </a:solidFill>
                <a:latin typeface="Comic Sans MS" panose="030F0702030302020204" pitchFamily="66" charset="0"/>
              </a:rPr>
              <a:t>Not the end of world, but temple</a:t>
            </a:r>
          </a:p>
          <a:p>
            <a:pPr algn="ctr">
              <a:buFontTx/>
              <a:buNone/>
            </a:pPr>
            <a:r>
              <a:rPr lang="en-US" altLang="en-US" b="1">
                <a:solidFill>
                  <a:srgbClr val="FF0000"/>
                </a:solidFill>
                <a:latin typeface="Comic Sans MS" panose="030F0702030302020204" pitchFamily="66" charset="0"/>
              </a:rPr>
              <a:t>Gospel was to be preached to all.</a:t>
            </a:r>
          </a:p>
        </p:txBody>
      </p:sp>
      <p:sp>
        <p:nvSpPr>
          <p:cNvPr id="23556" name="Line 4">
            <a:extLst>
              <a:ext uri="{FF2B5EF4-FFF2-40B4-BE49-F238E27FC236}">
                <a16:creationId xmlns:a16="http://schemas.microsoft.com/office/drawing/2014/main" id="{B8B5951A-4801-28D9-4BC4-84C753D5E3FB}"/>
              </a:ext>
            </a:extLst>
          </p:cNvPr>
          <p:cNvSpPr>
            <a:spLocks noChangeShapeType="1"/>
          </p:cNvSpPr>
          <p:nvPr/>
        </p:nvSpPr>
        <p:spPr bwMode="auto">
          <a:xfrm flipV="1">
            <a:off x="2122415" y="3280094"/>
            <a:ext cx="9076888" cy="41919"/>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557" name="Line 5">
            <a:extLst>
              <a:ext uri="{FF2B5EF4-FFF2-40B4-BE49-F238E27FC236}">
                <a16:creationId xmlns:a16="http://schemas.microsoft.com/office/drawing/2014/main" id="{349967FB-CE82-742B-FC94-91271D493248}"/>
              </a:ext>
            </a:extLst>
          </p:cNvPr>
          <p:cNvSpPr>
            <a:spLocks noChangeShapeType="1"/>
          </p:cNvSpPr>
          <p:nvPr/>
        </p:nvSpPr>
        <p:spPr bwMode="auto">
          <a:xfrm flipV="1">
            <a:off x="1283515" y="3733800"/>
            <a:ext cx="8036653" cy="41918"/>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wipe(left)">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8" presetClass="entr" presetSubtype="0" accel="100000" fill="hold"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 calcmode="lin" valueType="num">
                                      <p:cBhvr>
                                        <p:cTn id="12" dur="500" fill="hold"/>
                                        <p:tgtEl>
                                          <p:spTgt spid="23555">
                                            <p:txEl>
                                              <p:pRg st="1" end="1"/>
                                            </p:txEl>
                                          </p:spTgt>
                                        </p:tgtEl>
                                        <p:attrNameLst>
                                          <p:attrName>ppt_w</p:attrName>
                                        </p:attrNameLst>
                                      </p:cBhvr>
                                      <p:tavLst>
                                        <p:tav tm="0">
                                          <p:val>
                                            <p:strVal val="#ppt_w*2.5"/>
                                          </p:val>
                                        </p:tav>
                                        <p:tav tm="100000">
                                          <p:val>
                                            <p:strVal val="#ppt_w"/>
                                          </p:val>
                                        </p:tav>
                                      </p:tavLst>
                                    </p:anim>
                                    <p:anim calcmode="lin" valueType="num">
                                      <p:cBhvr>
                                        <p:cTn id="13" dur="500" fill="hold"/>
                                        <p:tgtEl>
                                          <p:spTgt spid="23555">
                                            <p:txEl>
                                              <p:pRg st="1" end="1"/>
                                            </p:txEl>
                                          </p:spTgt>
                                        </p:tgtEl>
                                        <p:attrNameLst>
                                          <p:attrName>ppt_h</p:attrName>
                                        </p:attrNameLst>
                                      </p:cBhvr>
                                      <p:tavLst>
                                        <p:tav tm="0">
                                          <p:val>
                                            <p:strVal val="#ppt_h*0.01"/>
                                          </p:val>
                                        </p:tav>
                                        <p:tav tm="100000">
                                          <p:val>
                                            <p:strVal val="#ppt_h"/>
                                          </p:val>
                                        </p:tav>
                                      </p:tavLst>
                                    </p:anim>
                                    <p:anim calcmode="lin" valueType="num">
                                      <p:cBhvr>
                                        <p:cTn id="14"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3555">
                                            <p:txEl>
                                              <p:pRg st="1" end="1"/>
                                            </p:txEl>
                                          </p:spTgt>
                                        </p:tgtEl>
                                        <p:attrNameLst>
                                          <p:attrName>ppt_y</p:attrName>
                                        </p:attrNameLst>
                                      </p:cBhvr>
                                      <p:tavLst>
                                        <p:tav tm="0">
                                          <p:val>
                                            <p:strVal val="#ppt_h+1"/>
                                          </p:val>
                                        </p:tav>
                                        <p:tav tm="100000">
                                          <p:val>
                                            <p:strVal val="#ppt_y"/>
                                          </p:val>
                                        </p:tav>
                                      </p:tavLst>
                                    </p:anim>
                                    <p:animEffect transition="in" filter="fade">
                                      <p:cBhvr>
                                        <p:cTn id="16" dur="500"/>
                                        <p:tgtEl>
                                          <p:spTgt spid="2355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23555">
                                            <p:txEl>
                                              <p:pRg st="2" end="2"/>
                                            </p:txEl>
                                          </p:spTgt>
                                        </p:tgtEl>
                                        <p:attrNameLst>
                                          <p:attrName>style.visibility</p:attrName>
                                        </p:attrNameLst>
                                      </p:cBhvr>
                                      <p:to>
                                        <p:strVal val="visible"/>
                                      </p:to>
                                    </p:set>
                                    <p:animEffect transition="in" filter="box(in)">
                                      <p:cBhvr>
                                        <p:cTn id="21" dur="500"/>
                                        <p:tgtEl>
                                          <p:spTgt spid="2355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nodeType="clickEffect">
                                  <p:stCondLst>
                                    <p:cond delay="0"/>
                                  </p:stCondLst>
                                  <p:childTnLst>
                                    <p:set>
                                      <p:cBhvr>
                                        <p:cTn id="25" dur="1" fill="hold">
                                          <p:stCondLst>
                                            <p:cond delay="0"/>
                                          </p:stCondLst>
                                        </p:cTn>
                                        <p:tgtEl>
                                          <p:spTgt spid="23556"/>
                                        </p:tgtEl>
                                        <p:attrNameLst>
                                          <p:attrName>style.visibility</p:attrName>
                                        </p:attrNameLst>
                                      </p:cBhvr>
                                      <p:to>
                                        <p:strVal val="visible"/>
                                      </p:to>
                                    </p:set>
                                    <p:anim calcmode="lin" valueType="num">
                                      <p:cBhvr additive="base">
                                        <p:cTn id="26" dur="500" fill="hold"/>
                                        <p:tgtEl>
                                          <p:spTgt spid="23556"/>
                                        </p:tgtEl>
                                        <p:attrNameLst>
                                          <p:attrName>ppt_x</p:attrName>
                                        </p:attrNameLst>
                                      </p:cBhvr>
                                      <p:tavLst>
                                        <p:tav tm="0">
                                          <p:val>
                                            <p:strVal val="0-#ppt_w/2"/>
                                          </p:val>
                                        </p:tav>
                                        <p:tav tm="100000">
                                          <p:val>
                                            <p:strVal val="#ppt_x"/>
                                          </p:val>
                                        </p:tav>
                                      </p:tavLst>
                                    </p:anim>
                                    <p:anim calcmode="lin" valueType="num">
                                      <p:cBhvr additive="base">
                                        <p:cTn id="27"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23557"/>
                                        </p:tgtEl>
                                        <p:attrNameLst>
                                          <p:attrName>style.visibility</p:attrName>
                                        </p:attrNameLst>
                                      </p:cBhvr>
                                      <p:to>
                                        <p:strVal val="visible"/>
                                      </p:to>
                                    </p:set>
                                    <p:anim calcmode="lin" valueType="num">
                                      <p:cBhvr additive="base">
                                        <p:cTn id="32" dur="500" fill="hold"/>
                                        <p:tgtEl>
                                          <p:spTgt spid="23557"/>
                                        </p:tgtEl>
                                        <p:attrNameLst>
                                          <p:attrName>ppt_x</p:attrName>
                                        </p:attrNameLst>
                                      </p:cBhvr>
                                      <p:tavLst>
                                        <p:tav tm="0">
                                          <p:val>
                                            <p:strVal val="1+#ppt_w/2"/>
                                          </p:val>
                                        </p:tav>
                                        <p:tav tm="100000">
                                          <p:val>
                                            <p:strVal val="#ppt_x"/>
                                          </p:val>
                                        </p:tav>
                                      </p:tavLst>
                                    </p:anim>
                                    <p:anim calcmode="lin" valueType="num">
                                      <p:cBhvr additive="base">
                                        <p:cTn id="33"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nodeType="clickEffect">
                                  <p:stCondLst>
                                    <p:cond delay="0"/>
                                  </p:stCondLst>
                                  <p:childTnLst>
                                    <p:set>
                                      <p:cBhvr>
                                        <p:cTn id="37" dur="1" fill="hold">
                                          <p:stCondLst>
                                            <p:cond delay="0"/>
                                          </p:stCondLst>
                                        </p:cTn>
                                        <p:tgtEl>
                                          <p:spTgt spid="23555">
                                            <p:txEl>
                                              <p:pRg st="3" end="3"/>
                                            </p:txEl>
                                          </p:spTgt>
                                        </p:tgtEl>
                                        <p:attrNameLst>
                                          <p:attrName>style.visibility</p:attrName>
                                        </p:attrNameLst>
                                      </p:cBhvr>
                                      <p:to>
                                        <p:strVal val="visible"/>
                                      </p:to>
                                    </p:set>
                                    <p:animEffect transition="in" filter="barn(inVertical)">
                                      <p:cBhvr>
                                        <p:cTn id="38" dur="500"/>
                                        <p:tgtEl>
                                          <p:spTgt spid="23555">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37" fill="hold"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barn(outVertical)">
                                      <p:cBhvr>
                                        <p:cTn id="43" dur="500"/>
                                        <p:tgtEl>
                                          <p:spTgt spid="23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Spreading of the Gospel</a:t>
            </a:r>
          </a:p>
        </p:txBody>
      </p:sp>
      <p:sp>
        <p:nvSpPr>
          <p:cNvPr id="3" name="Content Placeholder 2"/>
          <p:cNvSpPr>
            <a:spLocks noGrp="1"/>
          </p:cNvSpPr>
          <p:nvPr>
            <p:ph idx="1"/>
          </p:nvPr>
        </p:nvSpPr>
        <p:spPr/>
        <p:txBody>
          <a:bodyPr>
            <a:normAutofit/>
          </a:bodyPr>
          <a:lstStyle/>
          <a:p>
            <a:pPr marL="114300" indent="0">
              <a:buNone/>
            </a:pPr>
            <a:r>
              <a:rPr lang="en-US" sz="3000" dirty="0"/>
              <a:t>After the Day of Pentecost, the Church grew rapidly.  By the writing of the book of Colossians (in approximately AD 60-62), the Apostle Paul felt comfortable enough to declare that the Gospel had been taught to “every creature under heaven”. (Colossians 1:23)</a:t>
            </a:r>
          </a:p>
        </p:txBody>
      </p:sp>
    </p:spTree>
    <p:extLst>
      <p:ext uri="{BB962C8B-B14F-4D97-AF65-F5344CB8AC3E}">
        <p14:creationId xmlns:p14="http://schemas.microsoft.com/office/powerpoint/2010/main" val="19302582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Colossians 1:5-6</a:t>
            </a:r>
          </a:p>
        </p:txBody>
      </p:sp>
      <p:sp>
        <p:nvSpPr>
          <p:cNvPr id="3" name="Content Placeholder 2"/>
          <p:cNvSpPr>
            <a:spLocks noGrp="1"/>
          </p:cNvSpPr>
          <p:nvPr>
            <p:ph idx="1"/>
          </p:nvPr>
        </p:nvSpPr>
        <p:spPr/>
        <p:txBody>
          <a:bodyPr>
            <a:normAutofit/>
          </a:bodyPr>
          <a:lstStyle/>
          <a:p>
            <a:pPr marL="114300" indent="0">
              <a:buNone/>
            </a:pPr>
            <a:r>
              <a:rPr lang="en-US" sz="3000" dirty="0"/>
              <a:t>…because of the hope which is laid up for you in heaven, of which you heard before in the word of the truth of the gospel, </a:t>
            </a:r>
            <a:r>
              <a:rPr lang="en-US" sz="3000" b="1" baseline="30000" dirty="0"/>
              <a:t>6 </a:t>
            </a:r>
            <a:r>
              <a:rPr lang="en-US" sz="3000" dirty="0"/>
              <a:t>which has come to you, </a:t>
            </a:r>
            <a:r>
              <a:rPr lang="en-US" sz="3000" b="1" dirty="0"/>
              <a:t>as </a:t>
            </a:r>
            <a:r>
              <a:rPr lang="en-US" sz="3000" b="1" i="1" dirty="0"/>
              <a:t>it has</a:t>
            </a:r>
            <a:r>
              <a:rPr lang="en-US" sz="3000" b="1" dirty="0"/>
              <a:t> also in all the world</a:t>
            </a:r>
          </a:p>
        </p:txBody>
      </p:sp>
    </p:spTree>
    <p:extLst>
      <p:ext uri="{BB962C8B-B14F-4D97-AF65-F5344CB8AC3E}">
        <p14:creationId xmlns:p14="http://schemas.microsoft.com/office/powerpoint/2010/main" val="1183070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1091381"/>
            <a:ext cx="12192000" cy="470898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MATTHEW 24:14 </a:t>
            </a:r>
            <a:r>
              <a:rPr kumimoji="0" lang="en-US" sz="6000" b="1" i="0" u="none" strike="noStrike" kern="1200" cap="none" spc="0" normalizeH="0" baseline="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rPr>
              <a:t>– “And this gospel of the kingdom will be preached in all the world as a witness to all the nations, and then the </a:t>
            </a:r>
            <a:r>
              <a:rPr kumimoji="0" lang="en-US" sz="60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End</a:t>
            </a:r>
            <a:r>
              <a:rPr kumimoji="0" lang="en-US" sz="6000" b="1" i="0" u="none" strike="noStrike" kern="1200" cap="none" spc="0" normalizeH="0" baseline="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rPr>
              <a:t> will come.” </a:t>
            </a:r>
          </a:p>
        </p:txBody>
      </p:sp>
    </p:spTree>
    <p:extLst>
      <p:ext uri="{BB962C8B-B14F-4D97-AF65-F5344CB8AC3E}">
        <p14:creationId xmlns:p14="http://schemas.microsoft.com/office/powerpoint/2010/main" val="20915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all this come to pass?</a:t>
            </a:r>
          </a:p>
        </p:txBody>
      </p:sp>
      <p:sp>
        <p:nvSpPr>
          <p:cNvPr id="3" name="Content Placeholder 2"/>
          <p:cNvSpPr>
            <a:spLocks noGrp="1"/>
          </p:cNvSpPr>
          <p:nvPr>
            <p:ph idx="1"/>
          </p:nvPr>
        </p:nvSpPr>
        <p:spPr>
          <a:xfrm>
            <a:off x="1981200" y="1417638"/>
            <a:ext cx="7620000" cy="5135562"/>
          </a:xfrm>
        </p:spPr>
        <p:txBody>
          <a:bodyPr>
            <a:normAutofit fontScale="92500" lnSpcReduction="10000"/>
          </a:bodyPr>
          <a:lstStyle/>
          <a:p>
            <a:r>
              <a:rPr lang="en-US" sz="3000" dirty="0"/>
              <a:t>It is imperative to understand the timing of the New Testament.</a:t>
            </a:r>
          </a:p>
          <a:p>
            <a:endParaRPr lang="en-US" dirty="0"/>
          </a:p>
          <a:p>
            <a:pPr marL="114300" indent="0">
              <a:buNone/>
            </a:pPr>
            <a:r>
              <a:rPr lang="en-US" b="1" u="sng" dirty="0"/>
              <a:t>ALL DATES ARE APPROXIMATE!</a:t>
            </a:r>
          </a:p>
          <a:p>
            <a:pPr marL="114300" indent="0">
              <a:buNone/>
            </a:pPr>
            <a:r>
              <a:rPr lang="en-US" dirty="0"/>
              <a:t>33-Death of Jesus</a:t>
            </a:r>
          </a:p>
          <a:p>
            <a:pPr marL="114300" indent="0">
              <a:buNone/>
            </a:pPr>
            <a:r>
              <a:rPr lang="en-US" dirty="0"/>
              <a:t>35-Death of Stephen</a:t>
            </a:r>
          </a:p>
          <a:p>
            <a:pPr marL="114300" indent="0">
              <a:buNone/>
            </a:pPr>
            <a:r>
              <a:rPr lang="en-US" dirty="0"/>
              <a:t>40-Conversion of Cornelius</a:t>
            </a:r>
          </a:p>
          <a:p>
            <a:pPr marL="114300" indent="0">
              <a:buNone/>
            </a:pPr>
            <a:r>
              <a:rPr lang="en-US" dirty="0"/>
              <a:t>49-Jerusalem Conference</a:t>
            </a:r>
          </a:p>
          <a:p>
            <a:pPr marL="114300" indent="0">
              <a:buNone/>
            </a:pPr>
            <a:r>
              <a:rPr lang="en-US" dirty="0"/>
              <a:t>62-James killed in Jerusalem</a:t>
            </a:r>
          </a:p>
          <a:p>
            <a:pPr marL="114300" indent="0">
              <a:buNone/>
            </a:pPr>
            <a:r>
              <a:rPr lang="en-US" dirty="0"/>
              <a:t>64-Temple completed</a:t>
            </a:r>
          </a:p>
          <a:p>
            <a:pPr marL="114300" indent="0">
              <a:buNone/>
            </a:pPr>
            <a:r>
              <a:rPr lang="en-US" dirty="0"/>
              <a:t>64-Nero’s persecution</a:t>
            </a:r>
          </a:p>
          <a:p>
            <a:pPr marL="114300" indent="0">
              <a:buNone/>
            </a:pPr>
            <a:r>
              <a:rPr lang="en-US" dirty="0"/>
              <a:t>64-Traditional date of Peter’s death</a:t>
            </a:r>
          </a:p>
          <a:p>
            <a:pPr marL="114300" indent="0">
              <a:buNone/>
            </a:pPr>
            <a:r>
              <a:rPr lang="en-US" dirty="0"/>
              <a:t>66-Traditional date of Paul’s death</a:t>
            </a:r>
          </a:p>
          <a:p>
            <a:pPr marL="114300" indent="0">
              <a:buNone/>
            </a:pPr>
            <a:r>
              <a:rPr lang="en-US" dirty="0"/>
              <a:t>70-Jerusalem destroyed</a:t>
            </a:r>
          </a:p>
          <a:p>
            <a:pPr marL="571500" indent="-457200">
              <a:buAutoNum type="arabicPlain" startAt="40"/>
            </a:pPr>
            <a:endParaRPr lang="en-US" dirty="0"/>
          </a:p>
          <a:p>
            <a:pPr marL="114300" indent="0">
              <a:buNone/>
            </a:pPr>
            <a:endParaRPr lang="en-US" dirty="0"/>
          </a:p>
          <a:p>
            <a:endParaRPr lang="en-US" dirty="0"/>
          </a:p>
        </p:txBody>
      </p:sp>
      <p:sp>
        <p:nvSpPr>
          <p:cNvPr id="5" name="TextBox 4"/>
          <p:cNvSpPr txBox="1"/>
          <p:nvPr/>
        </p:nvSpPr>
        <p:spPr>
          <a:xfrm>
            <a:off x="6324600" y="2895601"/>
            <a:ext cx="3048000" cy="3108543"/>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mn-cs"/>
              </a:rPr>
              <a:t>The majority of the New Testament was written BEFORE the fall of Jerusalem, and serves as a historical guide.</a:t>
            </a:r>
          </a:p>
        </p:txBody>
      </p:sp>
    </p:spTree>
    <p:extLst>
      <p:ext uri="{BB962C8B-B14F-4D97-AF65-F5344CB8AC3E}">
        <p14:creationId xmlns:p14="http://schemas.microsoft.com/office/powerpoint/2010/main" val="384376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2">
                <a:lumMod val="40000"/>
                <a:lumOff val="60000"/>
              </a:schemeClr>
            </a:gs>
            <a:gs pos="100000">
              <a:srgbClr val="BCCF03"/>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153400" cy="1143000"/>
          </a:xfrm>
        </p:spPr>
        <p:txBody>
          <a:bodyPr/>
          <a:lstStyle/>
          <a:p>
            <a:r>
              <a:rPr lang="en-US" sz="4400" dirty="0"/>
              <a:t>Signs of the end of the (Jewish) age</a:t>
            </a:r>
          </a:p>
        </p:txBody>
      </p:sp>
      <p:sp>
        <p:nvSpPr>
          <p:cNvPr id="3" name="Content Placeholder 2"/>
          <p:cNvSpPr>
            <a:spLocks noGrp="1"/>
          </p:cNvSpPr>
          <p:nvPr>
            <p:ph idx="1"/>
          </p:nvPr>
        </p:nvSpPr>
        <p:spPr>
          <a:xfrm>
            <a:off x="1981200" y="1600200"/>
            <a:ext cx="7620000" cy="2209800"/>
          </a:xfrm>
        </p:spPr>
        <p:txBody>
          <a:bodyPr>
            <a:normAutofit/>
          </a:bodyPr>
          <a:lstStyle/>
          <a:p>
            <a:pPr marL="114300" indent="0">
              <a:buNone/>
            </a:pPr>
            <a:r>
              <a:rPr lang="en-US" sz="3000" dirty="0"/>
              <a:t>In the years following the life of Jesus, all of the signs that He predicted had come true.  There was no excuse for the Christian </a:t>
            </a:r>
            <a:r>
              <a:rPr lang="en-US" sz="3000" b="1" dirty="0"/>
              <a:t>NOT</a:t>
            </a:r>
            <a:r>
              <a:rPr lang="en-US" sz="3000" dirty="0"/>
              <a:t> to know what was coming!</a:t>
            </a:r>
          </a:p>
        </p:txBody>
      </p:sp>
    </p:spTree>
    <p:extLst>
      <p:ext uri="{BB962C8B-B14F-4D97-AF65-F5344CB8AC3E}">
        <p14:creationId xmlns:p14="http://schemas.microsoft.com/office/powerpoint/2010/main" val="1623465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6F09CA0-65DF-9D9D-0615-0A3D0FE86524}"/>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35843" name="Rectangle 3">
            <a:extLst>
              <a:ext uri="{FF2B5EF4-FFF2-40B4-BE49-F238E27FC236}">
                <a16:creationId xmlns:a16="http://schemas.microsoft.com/office/drawing/2014/main" id="{6A46B036-D9BF-40CB-AE91-F469E8E53574}"/>
              </a:ext>
            </a:extLst>
          </p:cNvPr>
          <p:cNvSpPr>
            <a:spLocks noGrp="1" noChangeArrowheads="1"/>
          </p:cNvSpPr>
          <p:nvPr>
            <p:ph type="body" idx="1"/>
          </p:nvPr>
        </p:nvSpPr>
        <p:spPr/>
        <p:txBody>
          <a:bodyPr/>
          <a:lstStyle/>
          <a:p>
            <a:pPr algn="ctr">
              <a:lnSpc>
                <a:spcPct val="90000"/>
              </a:lnSpc>
              <a:buFontTx/>
              <a:buNone/>
            </a:pPr>
            <a:r>
              <a:rPr lang="en-US" altLang="en-US" b="1">
                <a:solidFill>
                  <a:srgbClr val="FF00FF"/>
                </a:solidFill>
                <a:latin typeface="Comic Sans MS" panose="030F0702030302020204" pitchFamily="66" charset="0"/>
              </a:rPr>
              <a:t>IV. “Then shall the end come.” V-14</a:t>
            </a:r>
          </a:p>
          <a:p>
            <a:pPr algn="ctr">
              <a:lnSpc>
                <a:spcPct val="90000"/>
              </a:lnSpc>
              <a:buFontTx/>
              <a:buNone/>
            </a:pPr>
            <a:r>
              <a:rPr lang="en-US" altLang="en-US" b="1">
                <a:solidFill>
                  <a:srgbClr val="FF0000"/>
                </a:solidFill>
                <a:latin typeface="Comic Sans MS" panose="030F0702030302020204" pitchFamily="66" charset="0"/>
              </a:rPr>
              <a:t>Isa. 13:7-8</a:t>
            </a:r>
          </a:p>
          <a:p>
            <a:pPr algn="ctr">
              <a:lnSpc>
                <a:spcPct val="90000"/>
              </a:lnSpc>
              <a:buFontTx/>
              <a:buNone/>
            </a:pPr>
            <a:r>
              <a:rPr lang="en-US" altLang="en-US" b="1"/>
              <a:t>“Therefore shall all hands be faint, and every man's heart shall melt: And they shall be afraid: pangs and sorrows shall take hold of them; they shall be in pain as a woman that travaileth: they shall be amazed one at another; their faces shall be as flames.”</a:t>
            </a:r>
          </a:p>
          <a:p>
            <a:pPr algn="ctr">
              <a:lnSpc>
                <a:spcPct val="90000"/>
              </a:lnSpc>
              <a:buFontTx/>
              <a:buNone/>
            </a:pPr>
            <a:endParaRPr lang="en-US" altLang="en-US" b="1"/>
          </a:p>
          <a:p>
            <a:pPr algn="ctr">
              <a:lnSpc>
                <a:spcPct val="90000"/>
              </a:lnSpc>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 calcmode="lin" valueType="num">
                                      <p:cBhvr>
                                        <p:cTn id="7" dur="500" fill="hold"/>
                                        <p:tgtEl>
                                          <p:spTgt spid="35843">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35843">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35843">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3584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35843">
                                            <p:txEl>
                                              <p:pRg st="2" end="2"/>
                                            </p:txEl>
                                          </p:spTgt>
                                        </p:tgtEl>
                                        <p:attrNameLst>
                                          <p:attrName>style.visibility</p:attrName>
                                        </p:attrNameLst>
                                      </p:cBhvr>
                                      <p:to>
                                        <p:strVal val="visible"/>
                                      </p:to>
                                    </p:set>
                                    <p:animEffect transition="in" filter="box(in)">
                                      <p:cBhvr>
                                        <p:cTn id="16" dur="500"/>
                                        <p:tgtEl>
                                          <p:spTgt spid="35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D78A864-0338-AE66-DA7B-F4A60F583146}"/>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5603" name="Rectangle 3">
            <a:extLst>
              <a:ext uri="{FF2B5EF4-FFF2-40B4-BE49-F238E27FC236}">
                <a16:creationId xmlns:a16="http://schemas.microsoft.com/office/drawing/2014/main" id="{45A58503-7A3E-08C7-07C5-3E74AD34087B}"/>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Isa. 13:9</a:t>
            </a:r>
          </a:p>
          <a:p>
            <a:pPr algn="ctr">
              <a:buFontTx/>
              <a:buNone/>
            </a:pPr>
            <a:r>
              <a:rPr lang="en-US" altLang="en-US" b="1"/>
              <a:t>“Behold, the day of the LORD cometh, cruel both with wrath and fierce anger, to lay the land desolate: and he shall destroy the sinners thereof out of it.”</a:t>
            </a:r>
          </a:p>
          <a:p>
            <a:pPr algn="ctr">
              <a:buFontTx/>
              <a:buNone/>
            </a:pPr>
            <a:r>
              <a:rPr lang="en-US" altLang="en-US" b="1">
                <a:solidFill>
                  <a:srgbClr val="3B21FD"/>
                </a:solidFill>
              </a:rPr>
              <a:t>This was speaking of the destruction of Jerusalem by Babylon’s army.</a:t>
            </a:r>
          </a:p>
          <a:p>
            <a:pPr algn="ctr">
              <a:buFontTx/>
              <a:buNone/>
            </a:pPr>
            <a:endParaRPr lang="en-US" altLang="en-US" b="1">
              <a:solidFill>
                <a:srgbClr val="3B21FD"/>
              </a:solidFill>
              <a:latin typeface="Comic Sans MS" panose="030F0702030302020204" pitchFamily="66" charset="0"/>
            </a:endParaRPr>
          </a:p>
        </p:txBody>
      </p:sp>
      <p:sp>
        <p:nvSpPr>
          <p:cNvPr id="25604" name="Line 4">
            <a:extLst>
              <a:ext uri="{FF2B5EF4-FFF2-40B4-BE49-F238E27FC236}">
                <a16:creationId xmlns:a16="http://schemas.microsoft.com/office/drawing/2014/main" id="{68CE916C-DA96-DB9E-F33E-AC2E8BE80BA5}"/>
              </a:ext>
            </a:extLst>
          </p:cNvPr>
          <p:cNvSpPr>
            <a:spLocks noChangeShapeType="1"/>
          </p:cNvSpPr>
          <p:nvPr/>
        </p:nvSpPr>
        <p:spPr bwMode="auto">
          <a:xfrm flipV="1">
            <a:off x="2667000" y="3263317"/>
            <a:ext cx="6703503" cy="13283"/>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 calcmode="lin" valueType="num">
                                      <p:cBhvr>
                                        <p:cTn id="7" dur="500" fill="hold"/>
                                        <p:tgtEl>
                                          <p:spTgt spid="25603">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25603">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25603">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2560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5603">
                                            <p:txEl>
                                              <p:pRg st="2" end="2"/>
                                            </p:txEl>
                                          </p:spTgt>
                                        </p:tgtEl>
                                        <p:attrNameLst>
                                          <p:attrName>style.visibility</p:attrName>
                                        </p:attrNameLst>
                                      </p:cBhvr>
                                      <p:to>
                                        <p:strVal val="visible"/>
                                      </p:to>
                                    </p:set>
                                    <p:animEffect transition="in" filter="box(in)">
                                      <p:cBhvr>
                                        <p:cTn id="16" dur="500"/>
                                        <p:tgtEl>
                                          <p:spTgt spid="2560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25604"/>
                                        </p:tgtEl>
                                        <p:attrNameLst>
                                          <p:attrName>style.visibility</p:attrName>
                                        </p:attrNameLst>
                                      </p:cBhvr>
                                      <p:to>
                                        <p:strVal val="visible"/>
                                      </p:to>
                                    </p:set>
                                    <p:anim calcmode="lin" valueType="num">
                                      <p:cBhvr additive="base">
                                        <p:cTn id="21" dur="500" fill="hold"/>
                                        <p:tgtEl>
                                          <p:spTgt spid="25604"/>
                                        </p:tgtEl>
                                        <p:attrNameLst>
                                          <p:attrName>ppt_x</p:attrName>
                                        </p:attrNameLst>
                                      </p:cBhvr>
                                      <p:tavLst>
                                        <p:tav tm="0">
                                          <p:val>
                                            <p:strVal val="0-#ppt_w/2"/>
                                          </p:val>
                                        </p:tav>
                                        <p:tav tm="100000">
                                          <p:val>
                                            <p:strVal val="#ppt_x"/>
                                          </p:val>
                                        </p:tav>
                                      </p:tavLst>
                                    </p:anim>
                                    <p:anim calcmode="lin" valueType="num">
                                      <p:cBhvr additive="base">
                                        <p:cTn id="22" dur="5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5603">
                                            <p:txEl>
                                              <p:pRg st="3" end="3"/>
                                            </p:txEl>
                                          </p:spTgt>
                                        </p:tgtEl>
                                        <p:attrNameLst>
                                          <p:attrName>style.visibility</p:attrName>
                                        </p:attrNameLst>
                                      </p:cBhvr>
                                      <p:to>
                                        <p:strVal val="visible"/>
                                      </p:to>
                                    </p:set>
                                    <p:animEffect transition="in" filter="barn(inVertical)">
                                      <p:cBhvr>
                                        <p:cTn id="27"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The Barren Fig Tree</a:t>
            </a:r>
          </a:p>
          <a:p>
            <a:r>
              <a:rPr lang="en-US" dirty="0"/>
              <a:t>Rejected by the King</a:t>
            </a:r>
          </a:p>
          <a:p>
            <a:endParaRPr lang="en-US" dirty="0"/>
          </a:p>
        </p:txBody>
      </p:sp>
      <p:sp>
        <p:nvSpPr>
          <p:cNvPr id="4" name="Content Placeholder 3"/>
          <p:cNvSpPr>
            <a:spLocks noGrp="1"/>
          </p:cNvSpPr>
          <p:nvPr>
            <p:ph sz="quarter" idx="1"/>
          </p:nvPr>
        </p:nvSpPr>
        <p:spPr/>
        <p:txBody>
          <a:bodyPr>
            <a:normAutofit/>
          </a:bodyPr>
          <a:lstStyle/>
          <a:p>
            <a:r>
              <a:rPr lang="en-US" dirty="0"/>
              <a:t>Lesson</a:t>
            </a:r>
          </a:p>
          <a:p>
            <a:pPr lvl="1"/>
            <a:r>
              <a:rPr lang="en-US" sz="3600" dirty="0"/>
              <a:t>Time for repentance was past</a:t>
            </a:r>
          </a:p>
          <a:p>
            <a:pPr lvl="1"/>
            <a:r>
              <a:rPr lang="en-US" sz="3600" dirty="0">
                <a:solidFill>
                  <a:srgbClr val="C00000"/>
                </a:solidFill>
              </a:rPr>
              <a:t>Time for “judgment”</a:t>
            </a:r>
          </a:p>
          <a:p>
            <a:pPr lvl="2"/>
            <a:r>
              <a:rPr lang="en-US" sz="3600" dirty="0">
                <a:solidFill>
                  <a:srgbClr val="C00000"/>
                </a:solidFill>
              </a:rPr>
              <a:t>Mt 23:34-39</a:t>
            </a:r>
          </a:p>
          <a:p>
            <a:pPr lvl="1"/>
            <a:r>
              <a:rPr lang="en-US" sz="3600" dirty="0"/>
              <a:t>But one day… </a:t>
            </a:r>
          </a:p>
        </p:txBody>
      </p:sp>
    </p:spTree>
    <p:extLst>
      <p:ext uri="{BB962C8B-B14F-4D97-AF65-F5344CB8AC3E}">
        <p14:creationId xmlns:p14="http://schemas.microsoft.com/office/powerpoint/2010/main" val="16162111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B0A3CC1-9A65-B4BE-4C5D-74D6D8333A4F}"/>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7651" name="Rectangle 3">
            <a:extLst>
              <a:ext uri="{FF2B5EF4-FFF2-40B4-BE49-F238E27FC236}">
                <a16:creationId xmlns:a16="http://schemas.microsoft.com/office/drawing/2014/main" id="{1967E93A-3291-2098-683E-1EED4DA40E41}"/>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Matt. 24:15</a:t>
            </a:r>
          </a:p>
          <a:p>
            <a:pPr algn="ctr">
              <a:buFontTx/>
              <a:buNone/>
            </a:pPr>
            <a:r>
              <a:rPr lang="en-US" altLang="en-US" b="1"/>
              <a:t>“When ye therefore shall see the abomination of desolation, spoken of by Daniel the prophet, stand in the holy place, (whoso readeth, let him understand:)”</a:t>
            </a: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 calcmode="lin" valueType="num">
                                      <p:cBhvr>
                                        <p:cTn id="7" dur="500" fill="hold"/>
                                        <p:tgtEl>
                                          <p:spTgt spid="27651">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27651">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27651">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2765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7651">
                                            <p:txEl>
                                              <p:pRg st="2" end="2"/>
                                            </p:txEl>
                                          </p:spTgt>
                                        </p:tgtEl>
                                        <p:attrNameLst>
                                          <p:attrName>style.visibility</p:attrName>
                                        </p:attrNameLst>
                                      </p:cBhvr>
                                      <p:to>
                                        <p:strVal val="visible"/>
                                      </p:to>
                                    </p:set>
                                    <p:animEffect transition="in" filter="box(in)">
                                      <p:cBhvr>
                                        <p:cTn id="16" dur="500"/>
                                        <p:tgtEl>
                                          <p:spTgt spid="27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063905B-9944-11EC-BFD1-2384CB7896A0}"/>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8675" name="Rectangle 3">
            <a:extLst>
              <a:ext uri="{FF2B5EF4-FFF2-40B4-BE49-F238E27FC236}">
                <a16:creationId xmlns:a16="http://schemas.microsoft.com/office/drawing/2014/main" id="{85B9F842-DA0F-A665-2697-E77FBEAADB96}"/>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Mark 13:14</a:t>
            </a:r>
          </a:p>
          <a:p>
            <a:pPr algn="ctr">
              <a:buFontTx/>
              <a:buNone/>
            </a:pPr>
            <a:r>
              <a:rPr lang="en-US" altLang="en-US" b="1"/>
              <a:t>“But when ye shall see the abomination of desolation, spoken of by Daniel the prophet, standing where it ought not, (let him that readeth understand,) then let them that be in Judaea flee to the mountains:”</a:t>
            </a:r>
          </a:p>
          <a:p>
            <a:pPr algn="ctr">
              <a:buFontTx/>
              <a:buNone/>
            </a:pPr>
            <a:endParaRPr lang="en-US" altLang="en-US" b="1">
              <a:solidFill>
                <a:srgbClr val="FF00FF"/>
              </a:solidFill>
              <a:latin typeface="Comic Sans MS" panose="030F0702030302020204"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 calcmode="lin" valueType="num">
                                      <p:cBhvr>
                                        <p:cTn id="7" dur="500" fill="hold"/>
                                        <p:tgtEl>
                                          <p:spTgt spid="28675">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28675">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28675">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28675">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8675">
                                            <p:txEl>
                                              <p:pRg st="2" end="2"/>
                                            </p:txEl>
                                          </p:spTgt>
                                        </p:tgtEl>
                                        <p:attrNameLst>
                                          <p:attrName>style.visibility</p:attrName>
                                        </p:attrNameLst>
                                      </p:cBhvr>
                                      <p:to>
                                        <p:strVal val="visible"/>
                                      </p:to>
                                    </p:set>
                                    <p:animEffect transition="in" filter="box(in)">
                                      <p:cBhvr>
                                        <p:cTn id="16"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2C9DC4E-103F-ADA1-6D42-6B273EAD57A1}"/>
              </a:ext>
            </a:extLst>
          </p:cNvPr>
          <p:cNvSpPr>
            <a:spLocks noGrp="1" noChangeArrowheads="1"/>
          </p:cNvSpPr>
          <p:nvPr>
            <p:ph type="title"/>
          </p:nvPr>
        </p:nvSpPr>
        <p:spPr>
          <a:solidFill>
            <a:srgbClr val="3B21FD"/>
          </a:solidFill>
          <a:ln w="76200">
            <a:solidFill>
              <a:srgbClr val="FF6600"/>
            </a:solidFill>
            <a:miter lim="800000"/>
            <a:headEnd/>
            <a:tailEnd/>
          </a:ln>
        </p:spPr>
        <p:txBody>
          <a:bodyPr/>
          <a:lstStyle/>
          <a:p>
            <a:r>
              <a:rPr lang="en-US" altLang="en-US" b="1">
                <a:solidFill>
                  <a:schemeClr val="bg1"/>
                </a:solidFill>
              </a:rPr>
              <a:t>Matt. 24: Signs Of The End?</a:t>
            </a:r>
          </a:p>
        </p:txBody>
      </p:sp>
      <p:sp>
        <p:nvSpPr>
          <p:cNvPr id="29699" name="Rectangle 3">
            <a:extLst>
              <a:ext uri="{FF2B5EF4-FFF2-40B4-BE49-F238E27FC236}">
                <a16:creationId xmlns:a16="http://schemas.microsoft.com/office/drawing/2014/main" id="{BE5F1E87-C112-49AE-96F5-AF3F456B35D0}"/>
              </a:ext>
            </a:extLst>
          </p:cNvPr>
          <p:cNvSpPr>
            <a:spLocks noGrp="1" noChangeArrowheads="1"/>
          </p:cNvSpPr>
          <p:nvPr>
            <p:ph type="body" idx="1"/>
          </p:nvPr>
        </p:nvSpPr>
        <p:spPr/>
        <p:txBody>
          <a:bodyPr/>
          <a:lstStyle/>
          <a:p>
            <a:pPr algn="ctr">
              <a:buFontTx/>
              <a:buNone/>
            </a:pPr>
            <a:r>
              <a:rPr lang="en-US" altLang="en-US" b="1">
                <a:solidFill>
                  <a:srgbClr val="FF00FF"/>
                </a:solidFill>
                <a:latin typeface="Comic Sans MS" panose="030F0702030302020204" pitchFamily="66" charset="0"/>
              </a:rPr>
              <a:t>IV. “Then shall the end come.” V-14</a:t>
            </a:r>
          </a:p>
          <a:p>
            <a:pPr algn="ctr">
              <a:buFontTx/>
              <a:buNone/>
            </a:pPr>
            <a:r>
              <a:rPr lang="en-US" altLang="en-US" b="1">
                <a:solidFill>
                  <a:srgbClr val="FF0000"/>
                </a:solidFill>
                <a:latin typeface="Comic Sans MS" panose="030F0702030302020204" pitchFamily="66" charset="0"/>
              </a:rPr>
              <a:t>Luke 21:20</a:t>
            </a:r>
          </a:p>
          <a:p>
            <a:pPr algn="ctr">
              <a:buFontTx/>
              <a:buNone/>
            </a:pPr>
            <a:r>
              <a:rPr lang="en-US" altLang="en-US" b="1"/>
              <a:t>“And when ye shall see Jerusalem compassed with armies, then know that the desolation thereof is nigh.”</a:t>
            </a:r>
          </a:p>
          <a:p>
            <a:pPr algn="ctr">
              <a:buFontTx/>
              <a:buNone/>
            </a:pPr>
            <a:r>
              <a:rPr lang="en-US" altLang="en-US" b="1">
                <a:solidFill>
                  <a:srgbClr val="3B21FD"/>
                </a:solidFill>
                <a:latin typeface="Comic Sans MS" panose="030F0702030302020204" pitchFamily="66" charset="0"/>
              </a:rPr>
              <a:t>Christians were told to flee into the mountains.</a:t>
            </a:r>
          </a:p>
          <a:p>
            <a:pPr algn="ctr">
              <a:buFontTx/>
              <a:buNone/>
            </a:pPr>
            <a:r>
              <a:rPr lang="en-US" altLang="en-US" b="1">
                <a:solidFill>
                  <a:srgbClr val="FF0000"/>
                </a:solidFill>
                <a:latin typeface="Comic Sans MS" panose="030F0702030302020204" pitchFamily="66" charset="0"/>
              </a:rPr>
              <a:t>Why, If End Of World?</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 calcmode="lin" valueType="num">
                                      <p:cBhvr>
                                        <p:cTn id="7" dur="500" fill="hold"/>
                                        <p:tgtEl>
                                          <p:spTgt spid="29699">
                                            <p:txEl>
                                              <p:pRg st="1" end="1"/>
                                            </p:txEl>
                                          </p:spTgt>
                                        </p:tgtEl>
                                        <p:attrNameLst>
                                          <p:attrName>ppt_w</p:attrName>
                                        </p:attrNameLst>
                                      </p:cBhvr>
                                      <p:tavLst>
                                        <p:tav tm="0">
                                          <p:val>
                                            <p:strVal val="#ppt_w*2.5"/>
                                          </p:val>
                                        </p:tav>
                                        <p:tav tm="100000">
                                          <p:val>
                                            <p:strVal val="#ppt_w"/>
                                          </p:val>
                                        </p:tav>
                                      </p:tavLst>
                                    </p:anim>
                                    <p:anim calcmode="lin" valueType="num">
                                      <p:cBhvr>
                                        <p:cTn id="8" dur="500" fill="hold"/>
                                        <p:tgtEl>
                                          <p:spTgt spid="29699">
                                            <p:txEl>
                                              <p:pRg st="1" end="1"/>
                                            </p:txEl>
                                          </p:spTgt>
                                        </p:tgtEl>
                                        <p:attrNameLst>
                                          <p:attrName>ppt_h</p:attrName>
                                        </p:attrNameLst>
                                      </p:cBhvr>
                                      <p:tavLst>
                                        <p:tav tm="0">
                                          <p:val>
                                            <p:strVal val="#ppt_h*0.01"/>
                                          </p:val>
                                        </p:tav>
                                        <p:tav tm="100000">
                                          <p:val>
                                            <p:strVal val="#ppt_h"/>
                                          </p:val>
                                        </p:tav>
                                      </p:tavLst>
                                    </p:anim>
                                    <p:anim calcmode="lin" valueType="num">
                                      <p:cBhvr>
                                        <p:cTn id="9"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10" dur="500" fill="hold"/>
                                        <p:tgtEl>
                                          <p:spTgt spid="29699">
                                            <p:txEl>
                                              <p:pRg st="1" end="1"/>
                                            </p:txEl>
                                          </p:spTgt>
                                        </p:tgtEl>
                                        <p:attrNameLst>
                                          <p:attrName>ppt_y</p:attrName>
                                        </p:attrNameLst>
                                      </p:cBhvr>
                                      <p:tavLst>
                                        <p:tav tm="0">
                                          <p:val>
                                            <p:strVal val="#ppt_h+1"/>
                                          </p:val>
                                        </p:tav>
                                        <p:tav tm="100000">
                                          <p:val>
                                            <p:strVal val="#ppt_y"/>
                                          </p:val>
                                        </p:tav>
                                      </p:tavLst>
                                    </p:anim>
                                    <p:animEffect transition="in" filter="fade">
                                      <p:cBhvr>
                                        <p:cTn id="11" dur="500"/>
                                        <p:tgtEl>
                                          <p:spTgt spid="29699">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29699">
                                            <p:txEl>
                                              <p:pRg st="2" end="2"/>
                                            </p:txEl>
                                          </p:spTgt>
                                        </p:tgtEl>
                                        <p:attrNameLst>
                                          <p:attrName>style.visibility</p:attrName>
                                        </p:attrNameLst>
                                      </p:cBhvr>
                                      <p:to>
                                        <p:strVal val="visible"/>
                                      </p:to>
                                    </p:set>
                                    <p:animEffect transition="in" filter="box(in)">
                                      <p:cBhvr>
                                        <p:cTn id="16" dur="500"/>
                                        <p:tgtEl>
                                          <p:spTgt spid="2969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29699">
                                            <p:txEl>
                                              <p:pRg st="3" end="3"/>
                                            </p:txEl>
                                          </p:spTgt>
                                        </p:tgtEl>
                                        <p:attrNameLst>
                                          <p:attrName>style.visibility</p:attrName>
                                        </p:attrNameLst>
                                      </p:cBhvr>
                                      <p:to>
                                        <p:strVal val="visible"/>
                                      </p:to>
                                    </p:set>
                                    <p:animEffect transition="in" filter="barn(inVertical)">
                                      <p:cBhvr>
                                        <p:cTn id="21" dur="500"/>
                                        <p:tgtEl>
                                          <p:spTgt spid="29699">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37" fill="hold" nodeType="clickEffect">
                                  <p:stCondLst>
                                    <p:cond delay="0"/>
                                  </p:stCondLst>
                                  <p:childTnLst>
                                    <p:set>
                                      <p:cBhvr>
                                        <p:cTn id="25" dur="1" fill="hold">
                                          <p:stCondLst>
                                            <p:cond delay="0"/>
                                          </p:stCondLst>
                                        </p:cTn>
                                        <p:tgtEl>
                                          <p:spTgt spid="29699">
                                            <p:txEl>
                                              <p:pRg st="4" end="4"/>
                                            </p:txEl>
                                          </p:spTgt>
                                        </p:tgtEl>
                                        <p:attrNameLst>
                                          <p:attrName>style.visibility</p:attrName>
                                        </p:attrNameLst>
                                      </p:cBhvr>
                                      <p:to>
                                        <p:strVal val="visible"/>
                                      </p:to>
                                    </p:set>
                                    <p:animEffect transition="in" filter="barn(outVertical)">
                                      <p:cBhvr>
                                        <p:cTn id="26"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264CA8-640F-4E5C-9DED-2A30267857F7}"/>
              </a:ext>
            </a:extLst>
          </p:cNvPr>
          <p:cNvSpPr txBox="1"/>
          <p:nvPr/>
        </p:nvSpPr>
        <p:spPr>
          <a:xfrm>
            <a:off x="184558" y="570451"/>
            <a:ext cx="11862033" cy="6100644"/>
          </a:xfrm>
          <a:prstGeom prst="rect">
            <a:avLst/>
          </a:prstGeom>
          <a:noFill/>
        </p:spPr>
        <p:txBody>
          <a:bodyPr wrap="square">
            <a:spAutoFit/>
          </a:bodyPr>
          <a:lstStyle/>
          <a:p>
            <a:pPr marL="0" marR="0" lvl="0" indent="0" algn="l" defTabSz="914400" rtl="0" eaLnBrk="1" fontAlgn="auto" latinLnBrk="0" hangingPunct="1">
              <a:lnSpc>
                <a:spcPct val="106000"/>
              </a:lnSpc>
              <a:spcBef>
                <a:spcPts val="1500"/>
              </a:spcBef>
              <a:spcAft>
                <a:spcPts val="75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Helvetica" panose="020B0604020202020204" pitchFamily="34" charset="0"/>
              </a:rPr>
              <a:t>The “Signs” of Matthew Twenty-four</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2005"/>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Our major thrust now will be to argue the case that the “signs” of Matthew 24:4ff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do not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find their fulfillment in the final return of Christ.</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2005"/>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First, whereas dispensationalists argue for a twentieth-century fulfillment of these signs, accompanied by a nuclear holocaust (Lindsey 1970, 135-57), contextual indicators clearly reflect the fact that Jesus had reference to an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ancient and local situation</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Consider the following factors.</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342900" marR="19050" lvl="0" indent="-342900" algn="l" defTabSz="914400" rtl="0" eaLnBrk="1" fontAlgn="auto" latinLnBrk="0" hangingPunct="1">
              <a:lnSpc>
                <a:spcPct val="106000"/>
              </a:lnSpc>
              <a:spcBef>
                <a:spcPts val="0"/>
              </a:spcBef>
              <a:spcAft>
                <a:spcPts val="1200"/>
              </a:spcAft>
              <a:buClrTx/>
              <a:buSzTx/>
              <a:buFontTx/>
              <a:buNone/>
              <a:tabLst>
                <a:tab pos="457200" algn="l"/>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The impending destruction would involve the Jewish temple—“the holy place” (24:15), and the city of Jerusalem (Luke 21:20)—not New York, Paris, etc., as alleged by Lindsey and others. The temple has lain in ruins for more than nineteen centuries, and there is no evidence that it will ever be rebuilt.</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342900" marR="19050" lvl="0" indent="-342900" algn="l" defTabSz="914400" rtl="0" eaLnBrk="1" fontAlgn="auto" latinLnBrk="0" hangingPunct="1">
              <a:lnSpc>
                <a:spcPct val="106000"/>
              </a:lnSpc>
              <a:spcBef>
                <a:spcPts val="0"/>
              </a:spcBef>
              <a:spcAft>
                <a:spcPts val="1200"/>
              </a:spcAft>
              <a:buClrTx/>
              <a:buSzTx/>
              <a:buFontTx/>
              <a:buNone/>
              <a:tabLst>
                <a:tab pos="457200" algn="l"/>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The Jerusalem disciples were warned to flee unto the mountains (v. 16)—hardly efficacious advice if a nuclear attack were envisioned. However, according to Eusebius, the early Christians understood this admonition, and fled to Pella, beyond the Jordan, when the Romans advanced toward the city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Ecclesiastical History</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III.5).</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342900" marR="19050" lvl="0" indent="-342900" algn="l" defTabSz="914400" rtl="0" eaLnBrk="1" fontAlgn="auto" latinLnBrk="0" hangingPunct="1">
              <a:lnSpc>
                <a:spcPct val="106000"/>
              </a:lnSpc>
              <a:spcBef>
                <a:spcPts val="0"/>
              </a:spcBef>
              <a:spcAft>
                <a:spcPts val="1200"/>
              </a:spcAft>
              <a:buClrTx/>
              <a:buSzTx/>
              <a:buFontTx/>
              <a:buNone/>
              <a:tabLst>
                <a:tab pos="457200" algn="l"/>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Christ warned: “Let him that is on the housetop not go down to take out the things that are in his house” (v. 17). Again, such instruction hardly would be appropriate under the conditions of a nuclear assault. “On the house top” is the last place one would want to be! But the admonition made perfect sense in view of the fact that the houses of old Jerusalem were flat-roofed and situated close to one another. Accordingly, Christians might proceed, by way of “the road of roofs,” to the edge of the city, thus escaping the invading soldiers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Edersheim</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1957, 93).</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342900" marR="19050" lvl="0" indent="-342900" algn="l" defTabSz="914400" rtl="0" eaLnBrk="1" fontAlgn="auto" latinLnBrk="0" hangingPunct="1">
              <a:lnSpc>
                <a:spcPct val="106000"/>
              </a:lnSpc>
              <a:spcBef>
                <a:spcPts val="0"/>
              </a:spcBef>
              <a:spcAft>
                <a:spcPts val="1200"/>
              </a:spcAft>
              <a:buClrTx/>
              <a:buSzTx/>
              <a:buFontTx/>
              <a:buNone/>
              <a:tabLst>
                <a:tab pos="457200" algn="l"/>
              </a:tabLst>
              <a:defRPr/>
            </a:pPr>
            <a:r>
              <a:rPr kumimoji="0" lang="en-US" sz="1600" b="0" i="0" u="none" strike="noStrike" kern="1200" cap="none" spc="0" normalizeH="0" baseline="0" noProof="0" dirty="0">
                <a:ln>
                  <a:noFill/>
                </a:ln>
                <a:solidFill>
                  <a:srgbClr val="FFFFFF"/>
                </a:solidFill>
                <a:effectLst/>
                <a:uLnTx/>
                <a:uFillTx/>
                <a:latin typeface="Colonna MT" panose="04020805060202030203" pitchFamily="82"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5317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264CA8-640F-4E5C-9DED-2A30267857F7}"/>
              </a:ext>
            </a:extLst>
          </p:cNvPr>
          <p:cNvSpPr txBox="1"/>
          <p:nvPr/>
        </p:nvSpPr>
        <p:spPr>
          <a:xfrm>
            <a:off x="167780" y="838899"/>
            <a:ext cx="11878811" cy="5035417"/>
          </a:xfrm>
          <a:prstGeom prst="rect">
            <a:avLst/>
          </a:prstGeom>
          <a:noFill/>
        </p:spPr>
        <p:txBody>
          <a:bodyPr wrap="square">
            <a:spAutoFit/>
          </a:bodyPr>
          <a:lstStyle/>
          <a:p>
            <a:pPr marL="0" marR="0" lvl="0" indent="0" algn="l" defTabSz="914400" rtl="0" eaLnBrk="1" fontAlgn="auto" latinLnBrk="0" hangingPunct="1">
              <a:lnSpc>
                <a:spcPct val="106000"/>
              </a:lnSpc>
              <a:spcBef>
                <a:spcPts val="1500"/>
              </a:spcBef>
              <a:spcAft>
                <a:spcPts val="75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Helvetica" panose="020B0604020202020204" pitchFamily="34" charset="0"/>
              </a:rPr>
              <a:t>The “Signs” of Matthew Twenty-four – cont.</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2005"/>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Jesus urged: “Pray ye that your flight be not in the winter” nor “on a sabbath” (v. 20). This anticipates primitive conditions when winter travel could be rigorous; moreover, the gates of Jerusalem would be closed on the sabbath (Nehemiah 13:19), which would make escape more difficult.</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2005"/>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Second, though the destruction of Jerusalem was seen as a sort of “coming” of Christ (cf. Matthew 10:23; 24:30,33; Luke 21:27)—i.e., in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judgment</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upon the Hebrew nation—such was emphatically distinguished from the event known as the “second” coming (cf. Hebrews 9:28). The Lord cautioned that if any false teacher should attempt to proclaim his visible coming in connection with Jerusalem’s fall, the bogus prophet was to be ignored, because the second coming would be apparent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universally</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(vv. 23-27), whereas the destruction of Jerusalem was but a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local event</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 Jerusalem’s fall would only reflect a sign of Christ’s providential coming in destructive judgment upon the holy city (vv. 29-31), not the Savior’s visible, final coming.</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2005"/>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Times New Roman" panose="02020603050405020304" pitchFamily="18" charset="0"/>
              </a:rPr>
              <a:t>Third, it is very significant that the Lord, in connection with his discussion of the destruction of Jerusalem, introduced the remarkable prophecy that had been given five centuries earlier to the prophet Daniel. Jesus said:</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2005"/>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Helvetica" panose="020B0604020202020204" pitchFamily="34" charset="0"/>
              </a:rPr>
              <a:t>When therefore ye see the abomination of desolation, which was spoken of through Daniel the prophet, standing in the holy place (let him that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Helvetica" panose="020B0604020202020204" pitchFamily="34" charset="0"/>
              </a:rPr>
              <a:t>readeth</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Times New Roman" panose="02020603050405020304" pitchFamily="18" charset="0"/>
                <a:cs typeface="Helvetica" panose="020B0604020202020204" pitchFamily="34" charset="0"/>
              </a:rPr>
              <a:t> understand), then let them that are in Judea flee (24:15,16).</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3840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59" name="The Setting"/>
          <p:cNvSpPr txBox="1"/>
          <p:nvPr/>
        </p:nvSpPr>
        <p:spPr>
          <a:xfrm>
            <a:off x="1697183" y="91713"/>
            <a:ext cx="4876801" cy="78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96111">
              <a:lnSpc>
                <a:spcPct val="90000"/>
              </a:lnSpc>
              <a:defRPr sz="3400">
                <a:ln w="6600">
                  <a:solidFill>
                    <a:schemeClr val="accent2"/>
                  </a:solidFill>
                </a:ln>
                <a:solidFill>
                  <a:srgbClr val="FFFFFF"/>
                </a:solidFill>
                <a:effectLst>
                  <a:outerShdw dist="38100" dir="2700000" rotWithShape="0">
                    <a:schemeClr val="accent2"/>
                  </a:outerShdw>
                </a:effectLst>
                <a:latin typeface="Andalus"/>
                <a:ea typeface="Andalus"/>
                <a:cs typeface="Andalus"/>
                <a:sym typeface="Andalus"/>
              </a:defRPr>
            </a:lvl1pPr>
          </a:lstStyle>
          <a:p>
            <a:pPr hangingPunct="0"/>
            <a:r>
              <a:rPr b="1" kern="0">
                <a:ln w="6600">
                  <a:solidFill>
                    <a:srgbClr val="ED7D31"/>
                  </a:solidFill>
                </a:ln>
                <a:effectLst>
                  <a:outerShdw dist="38100" dir="2700000" rotWithShape="0">
                    <a:srgbClr val="ED7D31"/>
                  </a:outerShdw>
                </a:effectLst>
              </a:rPr>
              <a:t>The Great Tribulation.</a:t>
            </a:r>
          </a:p>
        </p:txBody>
      </p:sp>
      <p:sp>
        <p:nvSpPr>
          <p:cNvPr id="160" name="Content Placeholder 2"/>
          <p:cNvSpPr txBox="1"/>
          <p:nvPr/>
        </p:nvSpPr>
        <p:spPr>
          <a:xfrm>
            <a:off x="1610590" y="878303"/>
            <a:ext cx="7187046"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3600"/>
              </a:spcBef>
              <a:buSzPct val="100000"/>
              <a:buFont typeface="Arial"/>
              <a:buChar char="•"/>
              <a:defRPr sz="2800" b="1">
                <a:solidFill>
                  <a:srgbClr val="FFFF00"/>
                </a:solidFill>
              </a:defRPr>
            </a:lvl1pPr>
          </a:lstStyle>
          <a:p>
            <a:pPr hangingPunct="0"/>
            <a:r>
              <a:rPr kern="0">
                <a:latin typeface="Calibri"/>
                <a:sym typeface="Calibri"/>
              </a:rPr>
              <a:t>First, they will see the abomination of desolation standing in the holy place (24:15)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60"/>
                                        </p:tgtEl>
                                        <p:attrNameLst>
                                          <p:attrName>style.visibility</p:attrName>
                                        </p:attrNameLst>
                                      </p:cBhvr>
                                      <p:to>
                                        <p:strVal val="visible"/>
                                      </p:to>
                                    </p:set>
                                    <p:anim calcmode="lin" valueType="num">
                                      <p:cBhvr>
                                        <p:cTn id="7" dur="500" fill="hold"/>
                                        <p:tgtEl>
                                          <p:spTgt spid="160"/>
                                        </p:tgtEl>
                                        <p:attrNameLst>
                                          <p:attrName>ppt_x</p:attrName>
                                        </p:attrNameLst>
                                      </p:cBhvr>
                                      <p:tavLst>
                                        <p:tav tm="0">
                                          <p:val>
                                            <p:strVal val="#ppt_x"/>
                                          </p:val>
                                        </p:tav>
                                        <p:tav tm="100000">
                                          <p:val>
                                            <p:strVal val="#ppt_x"/>
                                          </p:val>
                                        </p:tav>
                                      </p:tavLst>
                                    </p:anim>
                                    <p:anim calcmode="lin" valueType="num">
                                      <p:cBhvr>
                                        <p:cTn id="8"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Abomination of Desolation</a:t>
            </a:r>
          </a:p>
        </p:txBody>
      </p:sp>
      <p:sp>
        <p:nvSpPr>
          <p:cNvPr id="3" name="Content Placeholder 2"/>
          <p:cNvSpPr>
            <a:spLocks noGrp="1"/>
          </p:cNvSpPr>
          <p:nvPr>
            <p:ph idx="1"/>
          </p:nvPr>
        </p:nvSpPr>
        <p:spPr>
          <a:xfrm>
            <a:off x="1981200" y="1600200"/>
            <a:ext cx="7848600" cy="4267200"/>
          </a:xfrm>
        </p:spPr>
        <p:txBody>
          <a:bodyPr/>
          <a:lstStyle/>
          <a:p>
            <a:pPr marL="114300" indent="0">
              <a:buNone/>
            </a:pPr>
            <a:r>
              <a:rPr lang="en-US" sz="3000" dirty="0"/>
              <a:t>This phrase comes originally from the book of Daniel and was understood to mean that the Temple (and especially the altar of sacrifice) was to be desecrated by pagans.  The rabbis had associated this prophecy with an event that occurred in 167 BC.</a:t>
            </a:r>
          </a:p>
          <a:p>
            <a:pPr marL="114300" indent="0">
              <a:buNone/>
            </a:pPr>
            <a:endParaRPr lang="en-US" dirty="0"/>
          </a:p>
        </p:txBody>
      </p:sp>
      <p:sp>
        <p:nvSpPr>
          <p:cNvPr id="4" name="TextBox 3"/>
          <p:cNvSpPr txBox="1"/>
          <p:nvPr/>
        </p:nvSpPr>
        <p:spPr>
          <a:xfrm>
            <a:off x="1981200" y="4724400"/>
            <a:ext cx="7696200" cy="129266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However, Jesus uses the image again to speak of a future event – at least subsequent to AD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Calibri"/>
              <a:ea typeface="+mn-ea"/>
              <a:cs typeface="+mn-cs"/>
            </a:endParaRPr>
          </a:p>
        </p:txBody>
      </p:sp>
    </p:spTree>
    <p:extLst>
      <p:ext uri="{BB962C8B-B14F-4D97-AF65-F5344CB8AC3E}">
        <p14:creationId xmlns:p14="http://schemas.microsoft.com/office/powerpoint/2010/main" val="91499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1787" y="981512"/>
            <a:ext cx="9997813" cy="771787"/>
          </a:xfrm>
        </p:spPr>
        <p:txBody>
          <a:bodyPr/>
          <a:lstStyle/>
          <a:p>
            <a:r>
              <a:rPr lang="en-US" dirty="0"/>
              <a:t>Daniel 12:11</a:t>
            </a:r>
          </a:p>
        </p:txBody>
      </p:sp>
      <p:sp>
        <p:nvSpPr>
          <p:cNvPr id="3" name="Content Placeholder 2"/>
          <p:cNvSpPr>
            <a:spLocks noGrp="1"/>
          </p:cNvSpPr>
          <p:nvPr>
            <p:ph idx="1"/>
          </p:nvPr>
        </p:nvSpPr>
        <p:spPr>
          <a:xfrm>
            <a:off x="1981200" y="2046914"/>
            <a:ext cx="7620000" cy="1610685"/>
          </a:xfrm>
        </p:spPr>
        <p:txBody>
          <a:bodyPr>
            <a:noAutofit/>
          </a:bodyPr>
          <a:lstStyle/>
          <a:p>
            <a:pPr marL="114300" indent="0">
              <a:buNone/>
            </a:pPr>
            <a:r>
              <a:rPr lang="en-US" sz="4000" dirty="0">
                <a:solidFill>
                  <a:srgbClr val="C00000"/>
                </a:solidFill>
              </a:rPr>
              <a:t>“And from the time </a:t>
            </a:r>
            <a:r>
              <a:rPr lang="en-US" sz="4000" i="1" dirty="0">
                <a:solidFill>
                  <a:srgbClr val="C00000"/>
                </a:solidFill>
              </a:rPr>
              <a:t>that</a:t>
            </a:r>
            <a:r>
              <a:rPr lang="en-US" sz="4000" dirty="0">
                <a:solidFill>
                  <a:srgbClr val="C00000"/>
                </a:solidFill>
              </a:rPr>
              <a:t> the daily </a:t>
            </a:r>
            <a:r>
              <a:rPr lang="en-US" sz="4000" i="1" dirty="0">
                <a:solidFill>
                  <a:srgbClr val="C00000"/>
                </a:solidFill>
              </a:rPr>
              <a:t>sacrifice</a:t>
            </a:r>
            <a:r>
              <a:rPr lang="en-US" sz="4000" dirty="0">
                <a:solidFill>
                  <a:srgbClr val="C00000"/>
                </a:solidFill>
              </a:rPr>
              <a:t> is taken away</a:t>
            </a:r>
            <a:r>
              <a:rPr lang="en-US" sz="4000" dirty="0"/>
              <a:t>, and the </a:t>
            </a:r>
            <a:r>
              <a:rPr lang="en-US" sz="4000" b="1" dirty="0"/>
              <a:t>abomination of desolation </a:t>
            </a:r>
            <a:r>
              <a:rPr lang="en-US" sz="4000" dirty="0"/>
              <a:t>is set up, </a:t>
            </a:r>
            <a:r>
              <a:rPr lang="en-US" sz="4000" i="1" dirty="0"/>
              <a:t>there shall be</a:t>
            </a:r>
            <a:r>
              <a:rPr lang="en-US" sz="4000" dirty="0"/>
              <a:t> one thousand two hundred and ninety days.</a:t>
            </a:r>
          </a:p>
        </p:txBody>
      </p:sp>
    </p:spTree>
    <p:extLst>
      <p:ext uri="{BB962C8B-B14F-4D97-AF65-F5344CB8AC3E}">
        <p14:creationId xmlns:p14="http://schemas.microsoft.com/office/powerpoint/2010/main" val="21637249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81173D-A380-82D4-A4F4-FD79242EF9FE}"/>
              </a:ext>
            </a:extLst>
          </p:cNvPr>
          <p:cNvSpPr txBox="1"/>
          <p:nvPr/>
        </p:nvSpPr>
        <p:spPr>
          <a:xfrm>
            <a:off x="1090570" y="209725"/>
            <a:ext cx="9185944" cy="6533197"/>
          </a:xfrm>
          <a:prstGeom prst="rect">
            <a:avLst/>
          </a:prstGeom>
          <a:noFill/>
        </p:spPr>
        <p:txBody>
          <a:bodyPr wrap="square">
            <a:spAutoFit/>
          </a:bodyPr>
          <a:lstStyle/>
          <a:p>
            <a:pPr algn="l"/>
            <a:r>
              <a:rPr lang="en-US" sz="6000" b="1" u="none" strike="noStrike" dirty="0">
                <a:solidFill>
                  <a:srgbClr val="008AE6"/>
                </a:solidFill>
                <a:effectLst/>
                <a:latin typeface="Verdana" panose="020B0604030504040204" pitchFamily="34" charset="0"/>
                <a:hlinkClick r:id="rId2"/>
              </a:rPr>
              <a:t>Benson Commentary</a:t>
            </a:r>
            <a:endParaRPr lang="en-US" sz="6000" b="1" dirty="0">
              <a:solidFill>
                <a:srgbClr val="001320"/>
              </a:solidFill>
              <a:effectLst/>
              <a:latin typeface="Verdana" panose="020B0604030504040204" pitchFamily="34" charset="0"/>
            </a:endParaRPr>
          </a:p>
          <a:p>
            <a:r>
              <a:rPr lang="en-US" sz="3200" b="1" i="0" u="none" strike="noStrike" dirty="0">
                <a:solidFill>
                  <a:srgbClr val="008AE6"/>
                </a:solidFill>
                <a:effectLst/>
                <a:latin typeface="Roboto" panose="02000000000000000000" pitchFamily="2" charset="0"/>
                <a:hlinkClick r:id="rId3" tooltip="And from the time that the daily sacrifice shall be taken away, and the abomination that makes desolate set up, there shall be a thousand two hundred and ninety days...."/>
              </a:rPr>
              <a:t>Daniel 12:11-12</a:t>
            </a:r>
            <a:r>
              <a:rPr lang="en-US" sz="3200" b="0" i="0" dirty="0">
                <a:solidFill>
                  <a:srgbClr val="001320"/>
                </a:solidFill>
                <a:effectLst/>
                <a:latin typeface="Roboto" panose="02000000000000000000" pitchFamily="2" charset="0"/>
              </a:rPr>
              <a:t>. </a:t>
            </a:r>
            <a:r>
              <a:rPr lang="en-US" sz="3200" b="0" i="1" dirty="0">
                <a:solidFill>
                  <a:srgbClr val="A44200"/>
                </a:solidFill>
                <a:effectLst/>
                <a:latin typeface="Roboto" panose="02000000000000000000" pitchFamily="2" charset="0"/>
              </a:rPr>
              <a:t>And from the time that the daily sacrifice shall be taken away — </a:t>
            </a:r>
            <a:r>
              <a:rPr lang="en-US" sz="3200" b="0" i="0" dirty="0">
                <a:solidFill>
                  <a:srgbClr val="001320"/>
                </a:solidFill>
                <a:effectLst/>
                <a:latin typeface="Roboto" panose="02000000000000000000" pitchFamily="2" charset="0"/>
              </a:rPr>
              <a:t>It is here declared, that the whole time that these calamities would last, should run somewhat beyond </a:t>
            </a:r>
            <a:r>
              <a:rPr lang="en-US" sz="3200" b="0" i="1" dirty="0">
                <a:solidFill>
                  <a:srgbClr val="A44200"/>
                </a:solidFill>
                <a:effectLst/>
                <a:latin typeface="Roboto" panose="02000000000000000000" pitchFamily="2" charset="0"/>
              </a:rPr>
              <a:t>a time, times, and half a time, </a:t>
            </a:r>
            <a:r>
              <a:rPr lang="en-US" sz="3200" b="0" i="0" dirty="0">
                <a:solidFill>
                  <a:srgbClr val="001320"/>
                </a:solidFill>
                <a:effectLst/>
                <a:latin typeface="Roboto" panose="02000000000000000000" pitchFamily="2" charset="0"/>
              </a:rPr>
              <a:t>namely, thirty days beyond it; for </a:t>
            </a:r>
            <a:r>
              <a:rPr lang="en-US" sz="3200" b="0" i="1" dirty="0">
                <a:solidFill>
                  <a:srgbClr val="A44200"/>
                </a:solidFill>
                <a:effectLst/>
                <a:latin typeface="Roboto" panose="02000000000000000000" pitchFamily="2" charset="0"/>
              </a:rPr>
              <a:t>a time, times, and a half </a:t>
            </a:r>
            <a:r>
              <a:rPr lang="en-US" sz="3200" b="0" i="0" dirty="0">
                <a:solidFill>
                  <a:srgbClr val="001320"/>
                </a:solidFill>
                <a:effectLst/>
                <a:latin typeface="Roboto" panose="02000000000000000000" pitchFamily="2" charset="0"/>
              </a:rPr>
              <a:t>signify only twelve hundred and sixty days, whereas here twelve hundred and ninety is mentioned as the term of duration; for which space of time, but not longer, the daily sacrifice should be taken away, or prohibited, and an idol be placed in the temple</a:t>
            </a:r>
            <a:r>
              <a:rPr lang="en-US" sz="2800" b="0" i="0" dirty="0">
                <a:solidFill>
                  <a:srgbClr val="001320"/>
                </a:solidFill>
                <a:effectLst/>
                <a:latin typeface="Roboto" panose="02000000000000000000" pitchFamily="2" charset="0"/>
              </a:rPr>
              <a:t>.</a:t>
            </a:r>
            <a:endParaRPr lang="en-US" sz="2800" dirty="0"/>
          </a:p>
        </p:txBody>
      </p:sp>
    </p:spTree>
    <p:extLst>
      <p:ext uri="{BB962C8B-B14F-4D97-AF65-F5344CB8AC3E}">
        <p14:creationId xmlns:p14="http://schemas.microsoft.com/office/powerpoint/2010/main" val="25390036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C79A12-DF39-B9AE-4851-09A60FA38DFA}"/>
              </a:ext>
            </a:extLst>
          </p:cNvPr>
          <p:cNvSpPr txBox="1"/>
          <p:nvPr/>
        </p:nvSpPr>
        <p:spPr>
          <a:xfrm>
            <a:off x="276838" y="83890"/>
            <a:ext cx="10997966" cy="6843476"/>
          </a:xfrm>
          <a:prstGeom prst="rect">
            <a:avLst/>
          </a:prstGeom>
          <a:noFill/>
        </p:spPr>
        <p:txBody>
          <a:bodyPr wrap="square">
            <a:spAutoFit/>
          </a:bodyPr>
          <a:lstStyle/>
          <a:p>
            <a:pPr marL="0" marR="0" indent="228600">
              <a:lnSpc>
                <a:spcPct val="107000"/>
              </a:lnSpc>
              <a:spcBef>
                <a:spcPts val="0"/>
              </a:spcBef>
              <a:spcAft>
                <a:spcPts val="0"/>
              </a:spcAft>
            </a:pP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John Levi of </a:t>
            </a:r>
            <a:r>
              <a:rPr lang="en-US" sz="2400" dirty="0" err="1">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Gischala</a:t>
            </a: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“was the key man in the destruction of Jerusalem, the greatest instigator of the tribulation upon the Jews in the city, and an ‘abomination’ himself as he ‘sat’ in power in the Temple itself. </a:t>
            </a:r>
            <a:r>
              <a:rPr lang="en-US" sz="2400" u="sng"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And he was the cause of the ceasing of the daily sacrifices three and one half years after Vespasian came against the city.</a:t>
            </a: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So far as the people were concerned, he had taken the place of God in the Temple!”</a:t>
            </a:r>
          </a:p>
          <a:p>
            <a:pPr marL="0" marR="0" indent="228600">
              <a:lnSpc>
                <a:spcPct val="107000"/>
              </a:lnSpc>
              <a:spcBef>
                <a:spcPts val="0"/>
              </a:spcBef>
              <a:spcAft>
                <a:spcPts val="0"/>
              </a:spcAft>
            </a:pPr>
            <a:r>
              <a:rPr lang="en-US" sz="8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a:t>
            </a:r>
          </a:p>
          <a:p>
            <a:pPr marL="0" marR="0" indent="228600">
              <a:lnSpc>
                <a:spcPct val="107000"/>
              </a:lnSpc>
              <a:spcBef>
                <a:spcPts val="0"/>
              </a:spcBef>
              <a:spcAft>
                <a:spcPts val="0"/>
              </a:spcAft>
            </a:pP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Following the first-century historian Josephus, Bray offers compelling historical evidence for his opinion, everything from murder to defilement of the temple. </a:t>
            </a:r>
          </a:p>
          <a:p>
            <a:pPr marL="0" marR="0" indent="228600">
              <a:lnSpc>
                <a:spcPct val="107000"/>
              </a:lnSpc>
              <a:spcBef>
                <a:spcPts val="0"/>
              </a:spcBef>
              <a:spcAft>
                <a:spcPts val="0"/>
              </a:spcAft>
            </a:pP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a:t>
            </a:r>
            <a:r>
              <a:rPr lang="en-US" sz="28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Mireille </a:t>
            </a:r>
            <a:r>
              <a:rPr lang="en-US" sz="2800" dirty="0" err="1">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Hadas</a:t>
            </a:r>
            <a:r>
              <a:rPr lang="en-US" sz="28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-Lebel recounts John’s lawless deeds:</a:t>
            </a:r>
          </a:p>
          <a:p>
            <a:pPr marL="228600" marR="228600" indent="228600">
              <a:lnSpc>
                <a:spcPct val="107000"/>
              </a:lnSpc>
              <a:spcBef>
                <a:spcPts val="900"/>
              </a:spcBef>
              <a:spcAft>
                <a:spcPts val="0"/>
              </a:spcAft>
            </a:pP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Crimes against men were accompanied by what Josephus considered crimes against God. John of </a:t>
            </a:r>
            <a:r>
              <a:rPr lang="en-US" sz="2400" dirty="0" err="1">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Gischala</a:t>
            </a: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was especially guilty of these latter.  Early in the siege he had used timber intended for the Temple to construct war machines. Next, he had all the sacred vessels melted down, including precious vases offered by the emperor Augustus and his wife. Then he had dipped into the Temple reserves of  oil and wine.</a:t>
            </a:r>
          </a:p>
          <a:p>
            <a:pPr marL="0" marR="0">
              <a:lnSpc>
                <a:spcPct val="107000"/>
              </a:lnSpc>
              <a:spcBef>
                <a:spcPts val="900"/>
              </a:spcBef>
              <a:spcAft>
                <a:spcPts val="0"/>
              </a:spcAft>
            </a:pP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John Levi of </a:t>
            </a:r>
            <a:r>
              <a:rPr lang="en-US" sz="2400" dirty="0" err="1">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Gischala</a:t>
            </a:r>
            <a:r>
              <a:rPr lang="en-US" sz="24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was a prominent figure during the temple siege. John Levi’s  occupation of the temple followed surrounding of Jerusalem by armies.  </a:t>
            </a:r>
            <a:r>
              <a:rPr lang="en-US" sz="20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 </a:t>
            </a:r>
            <a:r>
              <a:rPr lang="en-US" sz="2000" i="1"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G. DeMar</a:t>
            </a:r>
          </a:p>
        </p:txBody>
      </p:sp>
    </p:spTree>
    <p:extLst>
      <p:ext uri="{BB962C8B-B14F-4D97-AF65-F5344CB8AC3E}">
        <p14:creationId xmlns:p14="http://schemas.microsoft.com/office/powerpoint/2010/main" val="1050180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5070E-70B9-42DA-A16A-9061E281E1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50EBC6EF-B5FE-4094-AE17-264189AE4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7636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comparison</a:t>
            </a:r>
          </a:p>
        </p:txBody>
      </p:sp>
      <p:sp>
        <p:nvSpPr>
          <p:cNvPr id="3" name="Content Placeholder 2"/>
          <p:cNvSpPr>
            <a:spLocks noGrp="1"/>
          </p:cNvSpPr>
          <p:nvPr>
            <p:ph idx="1"/>
          </p:nvPr>
        </p:nvSpPr>
        <p:spPr>
          <a:xfrm>
            <a:off x="1981200" y="1600200"/>
            <a:ext cx="3733800" cy="3581400"/>
          </a:xfrm>
          <a:solidFill>
            <a:schemeClr val="bg2"/>
          </a:solidFill>
        </p:spPr>
        <p:txBody>
          <a:bodyPr>
            <a:normAutofit/>
          </a:bodyPr>
          <a:lstStyle/>
          <a:p>
            <a:pPr marL="114300" indent="0">
              <a:buNone/>
            </a:pPr>
            <a:r>
              <a:rPr lang="en-US" sz="3000" dirty="0"/>
              <a:t>(Matthew 24:15)</a:t>
            </a:r>
          </a:p>
          <a:p>
            <a:pPr marL="114300" indent="0">
              <a:buNone/>
            </a:pPr>
            <a:r>
              <a:rPr lang="en-US" sz="3000" dirty="0"/>
              <a:t>“Therefore when you see </a:t>
            </a:r>
            <a:r>
              <a:rPr lang="en-US" sz="3000" b="1" i="1" u="sng" dirty="0"/>
              <a:t>the ‘abomination of desolation</a:t>
            </a:r>
            <a:r>
              <a:rPr lang="en-US" sz="3000" dirty="0"/>
              <a:t>,’ spoken of by Daniel the prophet, standing in the holy place”</a:t>
            </a:r>
          </a:p>
        </p:txBody>
      </p:sp>
      <p:sp>
        <p:nvSpPr>
          <p:cNvPr id="4" name="Content Placeholder 2"/>
          <p:cNvSpPr txBox="1">
            <a:spLocks/>
          </p:cNvSpPr>
          <p:nvPr/>
        </p:nvSpPr>
        <p:spPr>
          <a:xfrm>
            <a:off x="6019800" y="1600200"/>
            <a:ext cx="3733800" cy="3581400"/>
          </a:xfrm>
          <a:prstGeom prst="rect">
            <a:avLst/>
          </a:prstGeom>
          <a:solidFill>
            <a:schemeClr val="accent2"/>
          </a:solidFill>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(Luke 21:20)</a:t>
            </a:r>
          </a:p>
          <a:p>
            <a:pPr marL="114300" marR="0" lvl="0" indent="0" algn="l" defTabSz="914400" rtl="0" eaLnBrk="1" fontAlgn="auto" latinLnBrk="0" hangingPunct="1">
              <a:lnSpc>
                <a:spcPct val="100000"/>
              </a:lnSpc>
              <a:spcBef>
                <a:spcPct val="20000"/>
              </a:spcBef>
              <a:spcAft>
                <a:spcPts val="0"/>
              </a:spcAft>
              <a:buClr>
                <a:srgbClr val="A9A57C"/>
              </a:buClr>
              <a:buSzTx/>
              <a:buFont typeface="Arial" pitchFamily="34" charset="0"/>
              <a:buNone/>
              <a:tabLst/>
              <a:defRPr/>
            </a:pPr>
            <a:r>
              <a:rPr kumimoji="0" lang="en-US" sz="3000" b="0" i="0" u="none" strike="noStrike" kern="1200" cap="none" spc="0" normalizeH="0" baseline="30000" noProof="0" dirty="0">
                <a:ln>
                  <a:noFill/>
                </a:ln>
                <a:solidFill>
                  <a:srgbClr val="2F2B20"/>
                </a:solidFill>
                <a:effectLst/>
                <a:uLnTx/>
                <a:uFillTx/>
                <a:latin typeface="Calibri"/>
                <a:ea typeface="+mn-ea"/>
                <a:cs typeface="+mn-cs"/>
              </a:rPr>
              <a:t> </a:t>
            </a:r>
            <a:r>
              <a:rPr kumimoji="0" lang="en-US" sz="3000" b="0" i="0" u="none" strike="noStrike" kern="1200" cap="none" spc="0" normalizeH="0" baseline="0" noProof="0" dirty="0">
                <a:ln>
                  <a:noFill/>
                </a:ln>
                <a:solidFill>
                  <a:srgbClr val="2F2B20"/>
                </a:solidFill>
                <a:effectLst/>
                <a:uLnTx/>
                <a:uFillTx/>
                <a:latin typeface="Calibri"/>
                <a:ea typeface="+mn-ea"/>
                <a:cs typeface="+mn-cs"/>
              </a:rPr>
              <a:t>“But when you see </a:t>
            </a:r>
            <a:r>
              <a:rPr kumimoji="0" lang="en-US" sz="3000" b="1" i="1" u="sng" strike="noStrike" kern="1200" cap="none" spc="0" normalizeH="0" baseline="0" noProof="0" dirty="0">
                <a:ln>
                  <a:noFill/>
                </a:ln>
                <a:solidFill>
                  <a:srgbClr val="2F2B20"/>
                </a:solidFill>
                <a:effectLst/>
                <a:uLnTx/>
                <a:uFillTx/>
                <a:latin typeface="Calibri"/>
                <a:ea typeface="+mn-ea"/>
                <a:cs typeface="+mn-cs"/>
              </a:rPr>
              <a:t>Jerusalem surrounded by armies</a:t>
            </a:r>
            <a:r>
              <a:rPr kumimoji="0" lang="en-US" sz="3000" b="0" i="0" u="none" strike="noStrike" kern="1200" cap="none" spc="0" normalizeH="0" baseline="0" noProof="0" dirty="0">
                <a:ln>
                  <a:noFill/>
                </a:ln>
                <a:solidFill>
                  <a:srgbClr val="2F2B20"/>
                </a:solidFill>
                <a:effectLst/>
                <a:uLnTx/>
                <a:uFillTx/>
                <a:latin typeface="Calibri"/>
                <a:ea typeface="+mn-ea"/>
                <a:cs typeface="+mn-cs"/>
              </a:rPr>
              <a:t>, then know that its desolation is near. </a:t>
            </a:r>
          </a:p>
        </p:txBody>
      </p:sp>
      <p:cxnSp>
        <p:nvCxnSpPr>
          <p:cNvPr id="6" name="Straight Connector 5"/>
          <p:cNvCxnSpPr>
            <a:cxnSpLocks/>
          </p:cNvCxnSpPr>
          <p:nvPr/>
        </p:nvCxnSpPr>
        <p:spPr>
          <a:xfrm>
            <a:off x="5867400" y="1600200"/>
            <a:ext cx="0" cy="358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8800" y="5410200"/>
            <a:ext cx="8077200" cy="477054"/>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2F2B20"/>
                </a:solidFill>
                <a:effectLst/>
                <a:uLnTx/>
                <a:uFillTx/>
                <a:latin typeface="Calibri"/>
                <a:ea typeface="+mn-ea"/>
                <a:cs typeface="+mn-cs"/>
              </a:rPr>
              <a:t>The ‘abomination of desolation” = “surrounded by armies”.</a:t>
            </a:r>
          </a:p>
        </p:txBody>
      </p:sp>
    </p:spTree>
    <p:extLst>
      <p:ext uri="{BB962C8B-B14F-4D97-AF65-F5344CB8AC3E}">
        <p14:creationId xmlns:p14="http://schemas.microsoft.com/office/powerpoint/2010/main" val="41815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chemeClr>
            </a:gs>
            <a:gs pos="75000">
              <a:schemeClr val="accent3">
                <a:lumMod val="40000"/>
                <a:lumOff val="60000"/>
              </a:schemeClr>
            </a:gs>
            <a:gs pos="100000">
              <a:schemeClr val="accent2">
                <a:lumMod val="75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the “abomination of desolation”?</a:t>
            </a:r>
          </a:p>
        </p:txBody>
      </p:sp>
      <p:sp>
        <p:nvSpPr>
          <p:cNvPr id="3" name="Content Placeholder 2"/>
          <p:cNvSpPr>
            <a:spLocks noGrp="1"/>
          </p:cNvSpPr>
          <p:nvPr>
            <p:ph idx="1"/>
          </p:nvPr>
        </p:nvSpPr>
        <p:spPr>
          <a:xfrm>
            <a:off x="1981200" y="1828800"/>
            <a:ext cx="7620000" cy="4343400"/>
          </a:xfrm>
        </p:spPr>
        <p:txBody>
          <a:bodyPr>
            <a:normAutofit/>
          </a:bodyPr>
          <a:lstStyle/>
          <a:p>
            <a:pPr marL="114300" indent="0">
              <a:buNone/>
            </a:pPr>
            <a:r>
              <a:rPr lang="en-US" sz="3000" dirty="0"/>
              <a:t>Apparently, it was not a single event, but was rather a culmination of events dealing with the destruction of Jerusalem by the Roman armies.  It ended with the removal of artifacts of the Temple by the Romans, and the slaughter of the Jews.</a:t>
            </a:r>
          </a:p>
          <a:p>
            <a:pPr marL="114300" indent="0">
              <a:buNone/>
            </a:pPr>
            <a:endParaRPr lang="en-US" sz="3000" dirty="0"/>
          </a:p>
        </p:txBody>
      </p:sp>
      <p:sp>
        <p:nvSpPr>
          <p:cNvPr id="4" name="TextBox 3"/>
          <p:cNvSpPr txBox="1"/>
          <p:nvPr/>
        </p:nvSpPr>
        <p:spPr>
          <a:xfrm>
            <a:off x="2209800" y="4879538"/>
            <a:ext cx="7162800" cy="129266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F2B20"/>
                </a:solidFill>
                <a:effectLst/>
                <a:uLnTx/>
                <a:uFillTx/>
                <a:latin typeface="Calibri"/>
                <a:ea typeface="+mn-ea"/>
                <a:cs typeface="+mn-cs"/>
              </a:rPr>
              <a:t>The Jewish way of life and religion effectively ended at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B20"/>
              </a:solidFill>
              <a:effectLst/>
              <a:uLnTx/>
              <a:uFillTx/>
              <a:latin typeface="Calibri"/>
              <a:ea typeface="+mn-ea"/>
              <a:cs typeface="+mn-cs"/>
            </a:endParaRPr>
          </a:p>
        </p:txBody>
      </p:sp>
    </p:spTree>
    <p:extLst>
      <p:ext uri="{BB962C8B-B14F-4D97-AF65-F5344CB8AC3E}">
        <p14:creationId xmlns:p14="http://schemas.microsoft.com/office/powerpoint/2010/main" val="21018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63" name="TextBox 4"/>
          <p:cNvSpPr txBox="1"/>
          <p:nvPr/>
        </p:nvSpPr>
        <p:spPr>
          <a:xfrm>
            <a:off x="1697182" y="970018"/>
            <a:ext cx="2724729" cy="5425441"/>
          </a:xfrm>
          <a:prstGeom prst="rect">
            <a:avLst/>
          </a:prstGeom>
          <a:solidFill>
            <a:srgbClr val="FFD9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600" b="1"/>
            </a:lvl1pPr>
          </a:lstStyle>
          <a:p>
            <a:pPr hangingPunct="0"/>
            <a:r>
              <a:rPr kern="0">
                <a:solidFill>
                  <a:srgbClr val="000000"/>
                </a:solidFill>
                <a:latin typeface="Calibri"/>
                <a:sym typeface="Calibri"/>
              </a:rPr>
              <a:t>Matthew 24:15 NKJV[15] "Therefore when you see the 'abomination of desolation,' spoken of by Daniel the prophet, standing in the holy place" (whoever reads, let him understand),</a:t>
            </a:r>
          </a:p>
        </p:txBody>
      </p:sp>
      <p:sp>
        <p:nvSpPr>
          <p:cNvPr id="164" name="The Setting"/>
          <p:cNvSpPr txBox="1"/>
          <p:nvPr/>
        </p:nvSpPr>
        <p:spPr>
          <a:xfrm>
            <a:off x="1697183" y="91713"/>
            <a:ext cx="4876801" cy="78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96111">
              <a:lnSpc>
                <a:spcPct val="90000"/>
              </a:lnSpc>
              <a:defRPr sz="3400">
                <a:ln w="6600">
                  <a:solidFill>
                    <a:schemeClr val="accent2"/>
                  </a:solidFill>
                </a:ln>
                <a:solidFill>
                  <a:srgbClr val="FFFFFF"/>
                </a:solidFill>
                <a:effectLst>
                  <a:outerShdw dist="38100" dir="2700000" rotWithShape="0">
                    <a:schemeClr val="accent2"/>
                  </a:outerShdw>
                </a:effectLst>
                <a:latin typeface="Andalus"/>
                <a:ea typeface="Andalus"/>
                <a:cs typeface="Andalus"/>
                <a:sym typeface="Andalus"/>
              </a:defRPr>
            </a:lvl1pPr>
          </a:lstStyle>
          <a:p>
            <a:pPr hangingPunct="0"/>
            <a:r>
              <a:rPr kern="0">
                <a:ln w="6600">
                  <a:solidFill>
                    <a:srgbClr val="ED7D31"/>
                  </a:solidFill>
                </a:ln>
                <a:effectLst>
                  <a:outerShdw dist="38100" dir="2700000" rotWithShape="0">
                    <a:srgbClr val="ED7D31"/>
                  </a:outerShdw>
                </a:effectLst>
              </a:rPr>
              <a:t>The Great Tribulation.</a:t>
            </a:r>
          </a:p>
        </p:txBody>
      </p:sp>
      <p:sp>
        <p:nvSpPr>
          <p:cNvPr id="165" name="TextBox 5"/>
          <p:cNvSpPr txBox="1"/>
          <p:nvPr/>
        </p:nvSpPr>
        <p:spPr>
          <a:xfrm>
            <a:off x="4554682" y="970018"/>
            <a:ext cx="2996047" cy="4893647"/>
          </a:xfrm>
          <a:prstGeom prst="rect">
            <a:avLst/>
          </a:prstGeom>
          <a:solidFill>
            <a:srgbClr val="C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600" b="1">
                <a:solidFill>
                  <a:srgbClr val="FFFFFF"/>
                </a:solidFill>
              </a:defRPr>
            </a:lvl1pPr>
          </a:lstStyle>
          <a:p>
            <a:pPr hangingPunct="0"/>
            <a:r>
              <a:rPr kern="0" dirty="0">
                <a:latin typeface="Calibri"/>
                <a:sym typeface="Calibri"/>
              </a:rPr>
              <a:t>Mark 13:14 NKJV[14] "So when you see the 'abomination of desolation,' spoken of by Daniel the prophet, standing where it ought not" (let the reader understand), "then let those who are in Judea flee to the mountains.</a:t>
            </a:r>
            <a:endParaRPr lang="en-CA" kern="0" dirty="0">
              <a:latin typeface="Calibri"/>
              <a:sym typeface="Calibri"/>
            </a:endParaRPr>
          </a:p>
        </p:txBody>
      </p:sp>
      <p:sp>
        <p:nvSpPr>
          <p:cNvPr id="166" name="TextBox 7"/>
          <p:cNvSpPr txBox="1"/>
          <p:nvPr/>
        </p:nvSpPr>
        <p:spPr>
          <a:xfrm>
            <a:off x="7683498" y="970018"/>
            <a:ext cx="2597728" cy="3693319"/>
          </a:xfrm>
          <a:prstGeom prst="rect">
            <a:avLst/>
          </a:prstGeom>
          <a:solidFill>
            <a:srgbClr val="7030A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600" b="1">
                <a:solidFill>
                  <a:srgbClr val="FFFFFF"/>
                </a:solidFill>
              </a:defRPr>
            </a:lvl1pPr>
          </a:lstStyle>
          <a:p>
            <a:pPr hangingPunct="0"/>
            <a:r>
              <a:rPr kern="0" dirty="0">
                <a:latin typeface="Calibri"/>
                <a:sym typeface="Calibri"/>
              </a:rPr>
              <a:t>Luke 21:20 NKJV[20] "But when you see Jerusalem surrounded by armies, then know that its desolation is near.</a:t>
            </a:r>
            <a:endParaRPr lang="en-CA" kern="0" dirty="0">
              <a:latin typeface="Calibri"/>
              <a:sym typeface="Calibri"/>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63"/>
                                        </p:tgtEl>
                                        <p:attrNameLst>
                                          <p:attrName>style.visibility</p:attrName>
                                        </p:attrNameLst>
                                      </p:cBhvr>
                                      <p:to>
                                        <p:strVal val="visible"/>
                                      </p:to>
                                    </p:set>
                                    <p:anim calcmode="lin" valueType="num">
                                      <p:cBhvr>
                                        <p:cTn id="7" dur="500" fill="hold"/>
                                        <p:tgtEl>
                                          <p:spTgt spid="163"/>
                                        </p:tgtEl>
                                        <p:attrNameLst>
                                          <p:attrName>ppt_x</p:attrName>
                                        </p:attrNameLst>
                                      </p:cBhvr>
                                      <p:tavLst>
                                        <p:tav tm="0">
                                          <p:val>
                                            <p:strVal val="#ppt_x"/>
                                          </p:val>
                                        </p:tav>
                                        <p:tav tm="100000">
                                          <p:val>
                                            <p:strVal val="#ppt_x"/>
                                          </p:val>
                                        </p:tav>
                                      </p:tavLst>
                                    </p:anim>
                                    <p:anim calcmode="lin" valueType="num">
                                      <p:cBhvr>
                                        <p:cTn id="8"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65"/>
                                        </p:tgtEl>
                                        <p:attrNameLst>
                                          <p:attrName>style.visibility</p:attrName>
                                        </p:attrNameLst>
                                      </p:cBhvr>
                                      <p:to>
                                        <p:strVal val="visible"/>
                                      </p:to>
                                    </p:set>
                                    <p:anim calcmode="lin" valueType="num">
                                      <p:cBhvr>
                                        <p:cTn id="13" dur="500" fill="hold"/>
                                        <p:tgtEl>
                                          <p:spTgt spid="165"/>
                                        </p:tgtEl>
                                        <p:attrNameLst>
                                          <p:attrName>ppt_x</p:attrName>
                                        </p:attrNameLst>
                                      </p:cBhvr>
                                      <p:tavLst>
                                        <p:tav tm="0">
                                          <p:val>
                                            <p:strVal val="#ppt_x"/>
                                          </p:val>
                                        </p:tav>
                                        <p:tav tm="100000">
                                          <p:val>
                                            <p:strVal val="#ppt_x"/>
                                          </p:val>
                                        </p:tav>
                                      </p:tavLst>
                                    </p:anim>
                                    <p:anim calcmode="lin" valueType="num">
                                      <p:cBhvr>
                                        <p:cTn id="14"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66"/>
                                        </p:tgtEl>
                                        <p:attrNameLst>
                                          <p:attrName>style.visibility</p:attrName>
                                        </p:attrNameLst>
                                      </p:cBhvr>
                                      <p:to>
                                        <p:strVal val="visible"/>
                                      </p:to>
                                    </p:set>
                                    <p:anim calcmode="lin" valueType="num">
                                      <p:cBhvr>
                                        <p:cTn id="19" dur="500" fill="hold"/>
                                        <p:tgtEl>
                                          <p:spTgt spid="166"/>
                                        </p:tgtEl>
                                        <p:attrNameLst>
                                          <p:attrName>ppt_x</p:attrName>
                                        </p:attrNameLst>
                                      </p:cBhvr>
                                      <p:tavLst>
                                        <p:tav tm="0">
                                          <p:val>
                                            <p:strVal val="#ppt_x"/>
                                          </p:val>
                                        </p:tav>
                                        <p:tav tm="100000">
                                          <p:val>
                                            <p:strVal val="#ppt_x"/>
                                          </p:val>
                                        </p:tav>
                                      </p:tavLst>
                                    </p:anim>
                                    <p:anim calcmode="lin" valueType="num">
                                      <p:cBhvr>
                                        <p:cTn id="20"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advAuto="0"/>
      <p:bldP spid="165" grpId="0" animBg="1" advAuto="0"/>
      <p:bldP spid="166" grpId="0"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12A57-9607-4AE2-93F1-586ED8D4FA3F}"/>
              </a:ext>
            </a:extLst>
          </p:cNvPr>
          <p:cNvSpPr txBox="1"/>
          <p:nvPr/>
        </p:nvSpPr>
        <p:spPr>
          <a:xfrm>
            <a:off x="847287" y="612395"/>
            <a:ext cx="10469461" cy="60478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Jesus adopted this well-known language of “abomination of desolation” to prophesy a future similar ritual pollution of the temple. His reference to Daniel indicates that the desolation of 167 BC didn’t complete the fulfillment of Daniel’s prophecies. This could be understood in terms of double fulfillment or in terms of typology by which the earlier prophesied desecration of 167 BC was a type of the later more extensive and final desecration of the year 70. The comment by Matthew and Mark, “Let the reader understand,” likely points to the continuity between Daniel, the abomination of desolation of 167 BC, and the future abomination of desolation: The temple would be ritually polluted.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Although many interpretations have been proposed, there are two main but related possibilities with regard to the fulfillment of the abomination of desolation, the sign that the temple was about to be destroyed. First, the pollution of the temple by the Zealot defenders of Jerusalem around the years 67–68 is the fulfillment, perhaps involving the appointment of the unqualified </a:t>
            </a: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Phanni</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as high priest (Josephus, </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Jewish War 4.147–57). This would have happened early enough to be a sign for Christians to flee before all possibility of escape was cut off. This is quite likely and related to the second possibility.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Second, Luke helpfully provides clarification for readers who may have been confused by the mention of the abomination of desolation in Matthew and Mark. When Luke wrote his Gospel, he had access to Matthew, Mark, or both. Perceiving the possibility of confusion among his Gentile readers regarding the abomination of desolation, he clarified: “</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When you see Jerusalem surrounded by armies, then know that its desolation has come near” (Luke 21:20, emphasis added). He retains the key word “desolation” but tells us what Jesus meant by it: all that will transpire during the siege of Jerusalem by the Romans. The Roman siege itself didn’t desecrate the temple </a:t>
            </a:r>
            <a:r>
              <a:rPr kumimoji="0" lang="en-US"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(although Titus and the Romans certainly did once they got access to it in the year 70)</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r>
              <a:rPr kumimoji="0" lang="en-US" sz="1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but, as mentioned, the war against the Romans in Judea was well underway when the Zealots desecrated the temple. Luke indicates that there will still be time to flee the city (21:21), so he has in mind the beginning of the advance of the Roman armies against Jerusalem before they had dug a trench and erected a wall around the city to cut off flight. Luke’s insights must not be ignored at this point; he provides an early, canonical, and inspired description of what Jesus meant by “the abomination of desolation” in its original historical context.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desecration of the temple by the Zealots and their pseudo-high priest and the approach of Roman armies were signs for Jesus’ followers to flee from Judea without any delay to gather material possessions. Most of the inhabitants of Judea fled to Jerusalem for safety from the Roman armies, and according to Josephus, the city’s population swelled to over one million people (</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Jewish War 6.420). In contrast, Jesus instructed his followers to leave the city and flee to the mountains. As with all situations involving displacement, it would be a particularly precarious time for pregnant and nursing mothers, which could be exacerbated by bad wintry weather. Matthew highlights the extra difficulty escape on the Sabbath would present for the Jewish Christians in Judea (24:20).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According to church tradition, the early Christians fled Jerusalem, not to the mountains, but to Pella in </a:t>
            </a: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Perea</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The ancient church historian Eusebius (AD 260–340) reported the following: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0" marR="7200" lvl="0" indent="0" algn="just"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people of the church in Jerusalem had been commanded by a revelation, vouchsafed to approved men there before the war, to leave the city and to dwell in a certain town of </a:t>
            </a:r>
            <a:r>
              <a:rPr kumimoji="0" lang="en-US" sz="12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Perea</a:t>
            </a:r>
            <a:r>
              <a:rPr kumimoji="0" lang="en-US" sz="1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called Pella. And after the flight of those who believed in Christ, the Justice of God then visited upon them all their acts of violence to Christ and his apostles, by destroying that generation of wicked persons root and branch from among 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Köstenberger, A. J., Stewart, A. E., &amp; Makara, A. (2017).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Jesus and the Future: Understanding What He Taught about the End Times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55–57). Bellingham, WA: </a:t>
            </a:r>
            <a:r>
              <a:rPr kumimoji="0" lang="en-US" sz="1800" b="0" i="0" u="none" strike="noStrike" kern="1200" cap="none" spc="0" normalizeH="0" baseline="0" noProof="0" dirty="0" err="1">
                <a:ln>
                  <a:noFill/>
                </a:ln>
                <a:solidFill>
                  <a:srgbClr val="0000FF"/>
                </a:solidFill>
                <a:effectLst/>
                <a:uLnTx/>
                <a:uFillTx/>
                <a:latin typeface="Calibri"/>
                <a:ea typeface="+mn-ea"/>
                <a:cs typeface="+mn-cs"/>
                <a:hlinkClick r:id="rId2"/>
              </a:rPr>
              <a:t>Lexham</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Press.</a:t>
            </a:r>
          </a:p>
        </p:txBody>
      </p:sp>
    </p:spTree>
    <p:extLst>
      <p:ext uri="{BB962C8B-B14F-4D97-AF65-F5344CB8AC3E}">
        <p14:creationId xmlns:p14="http://schemas.microsoft.com/office/powerpoint/2010/main" val="41403080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7FE62F-5E8D-4A33-AEE5-2C009FBA0157}"/>
              </a:ext>
            </a:extLst>
          </p:cNvPr>
          <p:cNvSpPr txBox="1"/>
          <p:nvPr/>
        </p:nvSpPr>
        <p:spPr>
          <a:xfrm>
            <a:off x="362125" y="704675"/>
            <a:ext cx="11467750" cy="564770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What was the catalyst for the Jewish Revolt of AD 66?  Believe it or not, money.  The Roman procurator,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Gessius</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Florus</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 was stationed in Caesarea.  Funds were running low, so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Gessius</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 helped himself to a large amount of silver from the Temple Treasury.</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This led to a backlash from the Jews, who began to mock and deride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Gessius</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  In response, troops were sent into Jerusalem and 3,600 Jews were massacred – mainly civilians.  In response, two men emerged as leaders of the Jewish people,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Eleaser</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 and Menahem.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Eleaser</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 was the son of Ananias the priest, and held the title of the captain of the Temple.  Menahem was a more violent person, and he believed that God would raise up a Messiah to defeat the Roman army and preserve Jerusalem and the Temple.</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Menahem took troops south of Jerusalem to the strongly guarder Roman garrison at Masada, and somehow was able to rout the Romans!  He returned to Jerusalem as a conquering hero, and began to assume control of the city and the Temple, even claiming to be the Messiah.  He was killed by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Eleaser</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 on the Temple grounds in a bitter power struggle.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This was only the start of problems for the Jews.  Word soon reached the Roman governor </a:t>
            </a:r>
            <a:r>
              <a:rPr kumimoji="0" lang="en-US"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Cestius</a:t>
            </a: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Calibri" panose="020F0502020204030204" pitchFamily="34" charset="0"/>
                <a:cs typeface="Times New Roman" panose="02020603050405020304" pitchFamily="18" charset="0"/>
              </a:rPr>
              <a:t> Gallus, who ruled from Antioch, some 300 miles from Jerusalem.  In an attempt to quell this latest Jewish uprising, he gathered together some 20,000 Roman troops and began the march to Jerusalem. </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lonna MT" panose="04020805060202030203" pitchFamily="82" charset="0"/>
              <a:ea typeface="+mn-ea"/>
              <a:cs typeface="+mn-cs"/>
            </a:endParaRPr>
          </a:p>
        </p:txBody>
      </p:sp>
    </p:spTree>
    <p:extLst>
      <p:ext uri="{BB962C8B-B14F-4D97-AF65-F5344CB8AC3E}">
        <p14:creationId xmlns:p14="http://schemas.microsoft.com/office/powerpoint/2010/main" val="6047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92547" name="WordArt 3"/>
          <p:cNvSpPr>
            <a:spLocks noChangeArrowheads="1" noChangeShapeType="1" noTextEdit="1"/>
          </p:cNvSpPr>
          <p:nvPr/>
        </p:nvSpPr>
        <p:spPr bwMode="auto">
          <a:xfrm>
            <a:off x="3657600" y="2362200"/>
            <a:ext cx="4953000" cy="2209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 Did Not Side With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The Jews In Their Rebellion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Against Rome Starting 66 A.D.</a:t>
            </a:r>
          </a:p>
        </p:txBody>
      </p:sp>
      <p:sp>
        <p:nvSpPr>
          <p:cNvPr id="5" name="Action Button: Document 4">
            <a:hlinkClick r:id="rId5" action="ppaction://hlinkfile" highlightClick="1">
              <a:snd r:embed="rId4" name="suction.wav"/>
            </a:hlinkClick>
          </p:cNvPr>
          <p:cNvSpPr/>
          <p:nvPr/>
        </p:nvSpPr>
        <p:spPr bwMode="auto">
          <a:xfrm>
            <a:off x="9982200" y="6096000"/>
            <a:ext cx="685800" cy="762000"/>
          </a:xfrm>
          <a:prstGeom prst="actionButtonDocumen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6" name="Picture 5" descr="NailedDenarius.jpg"/>
          <p:cNvPicPr>
            <a:picLocks noChangeAspect="1"/>
          </p:cNvPicPr>
          <p:nvPr/>
        </p:nvPicPr>
        <p:blipFill>
          <a:blip r:embed="rId6"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692547"/>
                                        </p:tgtEl>
                                        <p:attrNameLst>
                                          <p:attrName>style.visibility</p:attrName>
                                        </p:attrNameLst>
                                      </p:cBhvr>
                                      <p:to>
                                        <p:strVal val="visible"/>
                                      </p:to>
                                    </p:set>
                                    <p:animEffect transition="in" filter="blinds(vertical)">
                                      <p:cBhvr>
                                        <p:cTn id="7" dur="500"/>
                                        <p:tgtEl>
                                          <p:spTgt spid="369254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547"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04290" name="Rectangle 2"/>
          <p:cNvSpPr>
            <a:spLocks noGrp="1" noChangeArrowheads="1"/>
          </p:cNvSpPr>
          <p:nvPr>
            <p:ph type="title"/>
          </p:nvPr>
        </p:nvSpPr>
        <p:spPr>
          <a:xfrm>
            <a:off x="1524000" y="457200"/>
            <a:ext cx="9144000" cy="609600"/>
          </a:xfrm>
        </p:spPr>
        <p:txBody>
          <a:bodyPr/>
          <a:lstStyle/>
          <a:p>
            <a:r>
              <a:rPr lang="en-US" b="1" u="sng">
                <a:solidFill>
                  <a:srgbClr val="FF6699"/>
                </a:solidFill>
                <a:effectLst>
                  <a:outerShdw blurRad="38100" dist="38100" dir="2700000" algn="tl">
                    <a:srgbClr val="C0C0C0"/>
                  </a:outerShdw>
                </a:effectLst>
              </a:rPr>
              <a:t>The Jews Rebel Against Rome</a:t>
            </a:r>
          </a:p>
        </p:txBody>
      </p:sp>
      <p:sp>
        <p:nvSpPr>
          <p:cNvPr id="5004292" name="Rectangle 4"/>
          <p:cNvSpPr>
            <a:spLocks noGrp="1" noChangeArrowheads="1"/>
          </p:cNvSpPr>
          <p:nvPr>
            <p:ph type="body" idx="1"/>
          </p:nvPr>
        </p:nvSpPr>
        <p:spPr>
          <a:xfrm>
            <a:off x="2209800" y="1371600"/>
            <a:ext cx="7772400" cy="5105400"/>
          </a:xfrm>
        </p:spPr>
        <p:txBody>
          <a:bodyPr/>
          <a:lstStyle/>
          <a:p>
            <a:pPr>
              <a:lnSpc>
                <a:spcPct val="90000"/>
              </a:lnSpc>
              <a:buFont typeface="Wingdings" pitchFamily="2" charset="2"/>
              <a:buChar char="q"/>
            </a:pPr>
            <a:r>
              <a:rPr lang="en-US" sz="2800" b="1">
                <a:solidFill>
                  <a:srgbClr val="DDDDDD"/>
                </a:solidFill>
                <a:effectLst>
                  <a:outerShdw blurRad="38100" dist="38100" dir="2700000" algn="tl">
                    <a:srgbClr val="C0C0C0"/>
                  </a:outerShdw>
                </a:effectLst>
              </a:rPr>
              <a:t> Josephus claims that a dispute between Jews and Greeks in Caesarea was the spark that ignited the war in 66 A.D.</a:t>
            </a:r>
          </a:p>
          <a:p>
            <a:pPr>
              <a:lnSpc>
                <a:spcPct val="90000"/>
              </a:lnSpc>
              <a:buFont typeface="Wingdings" pitchFamily="2" charset="2"/>
              <a:buChar char="q"/>
            </a:pPr>
            <a:r>
              <a:rPr lang="en-US" sz="2800" b="1">
                <a:solidFill>
                  <a:srgbClr val="DDDDDD"/>
                </a:solidFill>
                <a:effectLst>
                  <a:outerShdw blurRad="38100" dist="38100" dir="2700000" algn="tl">
                    <a:srgbClr val="C0C0C0"/>
                  </a:outerShdw>
                </a:effectLst>
              </a:rPr>
              <a:t> Hostilities between Jews and Greeks quickly spread to many of the mixed cities in the entire region,  even as far away as Alexandria.  </a:t>
            </a:r>
          </a:p>
          <a:p>
            <a:pPr>
              <a:lnSpc>
                <a:spcPct val="90000"/>
              </a:lnSpc>
              <a:buFont typeface="Wingdings" pitchFamily="2" charset="2"/>
              <a:buChar char="q"/>
            </a:pPr>
            <a:r>
              <a:rPr lang="en-US" sz="2800" b="1">
                <a:solidFill>
                  <a:srgbClr val="DDDDDD"/>
                </a:solidFill>
                <a:effectLst>
                  <a:outerShdw blurRad="38100" dist="38100" dir="2700000" algn="tl">
                    <a:srgbClr val="C0C0C0"/>
                  </a:outerShdw>
                </a:effectLst>
              </a:rPr>
              <a:t> The rebellion itself broke out in 66 A.D. with    a symbolic act:  The daily sacrifice for the welfare of the Emperor ceased to be offered.  The Roman governor of Syria, Cestius Gallus,  was dispatched to quell the rebellion,  but the rebels had taken over Jerusalem.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004290">
                                            <p:txEl>
                                              <p:pRg st="0" end="0"/>
                                            </p:txEl>
                                          </p:spTgt>
                                        </p:tgtEl>
                                        <p:attrNameLst>
                                          <p:attrName>style.visibility</p:attrName>
                                        </p:attrNameLst>
                                      </p:cBhvr>
                                      <p:to>
                                        <p:strVal val="visible"/>
                                      </p:to>
                                    </p:set>
                                    <p:anim calcmode="lin" valueType="num">
                                      <p:cBhvr additive="base">
                                        <p:cTn id="7" dur="300" fill="hold"/>
                                        <p:tgtEl>
                                          <p:spTgt spid="50042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0042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004292">
                                            <p:txEl>
                                              <p:pRg st="0" end="0"/>
                                            </p:txEl>
                                          </p:spTgt>
                                        </p:tgtEl>
                                        <p:attrNameLst>
                                          <p:attrName>style.visibility</p:attrName>
                                        </p:attrNameLst>
                                      </p:cBhvr>
                                      <p:to>
                                        <p:strVal val="visible"/>
                                      </p:to>
                                    </p:set>
                                    <p:animEffect transition="in" filter="dissolve">
                                      <p:cBhvr>
                                        <p:cTn id="13" dur="500"/>
                                        <p:tgtEl>
                                          <p:spTgt spid="500429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004292">
                                            <p:txEl>
                                              <p:pRg st="1" end="1"/>
                                            </p:txEl>
                                          </p:spTgt>
                                        </p:tgtEl>
                                        <p:attrNameLst>
                                          <p:attrName>style.visibility</p:attrName>
                                        </p:attrNameLst>
                                      </p:cBhvr>
                                      <p:to>
                                        <p:strVal val="visible"/>
                                      </p:to>
                                    </p:set>
                                    <p:animEffect transition="in" filter="dissolve">
                                      <p:cBhvr>
                                        <p:cTn id="18" dur="500"/>
                                        <p:tgtEl>
                                          <p:spTgt spid="500429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004292">
                                            <p:txEl>
                                              <p:pRg st="2" end="2"/>
                                            </p:txEl>
                                          </p:spTgt>
                                        </p:tgtEl>
                                        <p:attrNameLst>
                                          <p:attrName>style.visibility</p:attrName>
                                        </p:attrNameLst>
                                      </p:cBhvr>
                                      <p:to>
                                        <p:strVal val="visible"/>
                                      </p:to>
                                    </p:set>
                                    <p:animEffect transition="in" filter="dissolve">
                                      <p:cBhvr>
                                        <p:cTn id="23" dur="500"/>
                                        <p:tgtEl>
                                          <p:spTgt spid="50042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4290" grpId="0" build="p" autoUpdateAnimBg="0"/>
      <p:bldP spid="5004292"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07362" name="Rectangle 2"/>
          <p:cNvSpPr>
            <a:spLocks noGrp="1" noChangeArrowheads="1"/>
          </p:cNvSpPr>
          <p:nvPr>
            <p:ph type="title"/>
          </p:nvPr>
        </p:nvSpPr>
        <p:spPr>
          <a:xfrm>
            <a:off x="1524000" y="304800"/>
            <a:ext cx="9144000" cy="762000"/>
          </a:xfrm>
        </p:spPr>
        <p:txBody>
          <a:bodyPr/>
          <a:lstStyle/>
          <a:p>
            <a:r>
              <a:rPr lang="en-US" b="1" u="sng" dirty="0">
                <a:solidFill>
                  <a:srgbClr val="FF6699"/>
                </a:solidFill>
                <a:effectLst>
                  <a:outerShdw blurRad="38100" dist="38100" dir="2700000" algn="tl">
                    <a:srgbClr val="C0C0C0"/>
                  </a:outerShdw>
                </a:effectLst>
              </a:rPr>
              <a:t>The Jews Rebel Against Rome</a:t>
            </a:r>
          </a:p>
        </p:txBody>
      </p:sp>
      <p:sp>
        <p:nvSpPr>
          <p:cNvPr id="5007363" name="Rectangle 3"/>
          <p:cNvSpPr>
            <a:spLocks noGrp="1" noChangeArrowheads="1"/>
          </p:cNvSpPr>
          <p:nvPr>
            <p:ph type="body" idx="1"/>
          </p:nvPr>
        </p:nvSpPr>
        <p:spPr>
          <a:xfrm>
            <a:off x="2286000" y="1143000"/>
            <a:ext cx="7772400" cy="5334000"/>
          </a:xfrm>
        </p:spPr>
        <p:txBody>
          <a:bodyPr/>
          <a:lstStyle/>
          <a:p>
            <a:pPr>
              <a:lnSpc>
                <a:spcPct val="90000"/>
              </a:lnSpc>
              <a:buFont typeface="Wingdings" pitchFamily="2" charset="2"/>
              <a:buChar char="q"/>
            </a:pPr>
            <a:r>
              <a:rPr lang="en-US" sz="2800" b="1" dirty="0">
                <a:solidFill>
                  <a:srgbClr val="DDDDDD"/>
                </a:solidFill>
                <a:effectLst>
                  <a:outerShdw blurRad="38100" dist="38100" dir="2700000" algn="tl">
                    <a:srgbClr val="C0C0C0"/>
                  </a:outerShdw>
                </a:effectLst>
              </a:rPr>
              <a:t> In the winter of 66 – 67 A.D. ,  the rebels prepared for full-fledged military invasion.  They divided the country into districts, each under the command of a specific military leader.</a:t>
            </a:r>
          </a:p>
          <a:p>
            <a:pPr>
              <a:lnSpc>
                <a:spcPct val="90000"/>
              </a:lnSpc>
              <a:buFont typeface="Wingdings" pitchFamily="2" charset="2"/>
              <a:buChar char="q"/>
            </a:pPr>
            <a:r>
              <a:rPr lang="en-US" sz="2800" b="1" dirty="0">
                <a:solidFill>
                  <a:srgbClr val="DDDDDD"/>
                </a:solidFill>
                <a:effectLst>
                  <a:outerShdw blurRad="38100" dist="38100" dir="2700000" algn="tl">
                    <a:srgbClr val="C0C0C0"/>
                  </a:outerShdw>
                </a:effectLst>
              </a:rPr>
              <a:t> The Galilee district fell to the command          of Josephus,  who proved to be an absolute failure.  After defeat in his one major battle  and defaulting on a suicide pact,  Josephus crossed over to the Roman side and eventually made his way to Rome,  where he produced his various histories.  </a:t>
            </a:r>
          </a:p>
          <a:p>
            <a:pPr>
              <a:lnSpc>
                <a:spcPct val="90000"/>
              </a:lnSpc>
              <a:buFont typeface="Wingdings" pitchFamily="2" charset="2"/>
              <a:buChar char="q"/>
            </a:pPr>
            <a:r>
              <a:rPr lang="en-US" sz="2800" b="1" dirty="0">
                <a:solidFill>
                  <a:srgbClr val="DDDDDD"/>
                </a:solidFill>
                <a:effectLst>
                  <a:outerShdw blurRad="38100" dist="38100" dir="2700000" algn="tl">
                    <a:srgbClr val="C0C0C0"/>
                  </a:outerShdw>
                </a:effectLst>
              </a:rPr>
              <a:t> Yet,  Rome could not accept anything less   than a total suppression of the uprising.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007362">
                                            <p:txEl>
                                              <p:pRg st="0" end="0"/>
                                            </p:txEl>
                                          </p:spTgt>
                                        </p:tgtEl>
                                        <p:attrNameLst>
                                          <p:attrName>style.visibility</p:attrName>
                                        </p:attrNameLst>
                                      </p:cBhvr>
                                      <p:to>
                                        <p:strVal val="visible"/>
                                      </p:to>
                                    </p:set>
                                    <p:anim calcmode="lin" valueType="num">
                                      <p:cBhvr additive="base">
                                        <p:cTn id="7" dur="300" fill="hold"/>
                                        <p:tgtEl>
                                          <p:spTgt spid="50073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0073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007363">
                                            <p:txEl>
                                              <p:pRg st="0" end="0"/>
                                            </p:txEl>
                                          </p:spTgt>
                                        </p:tgtEl>
                                        <p:attrNameLst>
                                          <p:attrName>style.visibility</p:attrName>
                                        </p:attrNameLst>
                                      </p:cBhvr>
                                      <p:to>
                                        <p:strVal val="visible"/>
                                      </p:to>
                                    </p:set>
                                    <p:animEffect transition="in" filter="dissolve">
                                      <p:cBhvr>
                                        <p:cTn id="13" dur="500"/>
                                        <p:tgtEl>
                                          <p:spTgt spid="500736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007363">
                                            <p:txEl>
                                              <p:pRg st="1" end="1"/>
                                            </p:txEl>
                                          </p:spTgt>
                                        </p:tgtEl>
                                        <p:attrNameLst>
                                          <p:attrName>style.visibility</p:attrName>
                                        </p:attrNameLst>
                                      </p:cBhvr>
                                      <p:to>
                                        <p:strVal val="visible"/>
                                      </p:to>
                                    </p:set>
                                    <p:animEffect transition="in" filter="dissolve">
                                      <p:cBhvr>
                                        <p:cTn id="18" dur="500"/>
                                        <p:tgtEl>
                                          <p:spTgt spid="500736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007363">
                                            <p:txEl>
                                              <p:pRg st="2" end="2"/>
                                            </p:txEl>
                                          </p:spTgt>
                                        </p:tgtEl>
                                        <p:attrNameLst>
                                          <p:attrName>style.visibility</p:attrName>
                                        </p:attrNameLst>
                                      </p:cBhvr>
                                      <p:to>
                                        <p:strVal val="visible"/>
                                      </p:to>
                                    </p:set>
                                    <p:animEffect transition="in" filter="dissolve">
                                      <p:cBhvr>
                                        <p:cTn id="23" dur="500"/>
                                        <p:tgtEl>
                                          <p:spTgt spid="5007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362" grpId="0" build="p" autoUpdateAnimBg="0"/>
      <p:bldP spid="5007363"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09410" name="Rectangle 2"/>
          <p:cNvSpPr>
            <a:spLocks noGrp="1" noChangeArrowheads="1"/>
          </p:cNvSpPr>
          <p:nvPr>
            <p:ph type="title"/>
          </p:nvPr>
        </p:nvSpPr>
        <p:spPr>
          <a:xfrm>
            <a:off x="1524000" y="457200"/>
            <a:ext cx="9144000" cy="609600"/>
          </a:xfrm>
        </p:spPr>
        <p:txBody>
          <a:bodyPr/>
          <a:lstStyle/>
          <a:p>
            <a:r>
              <a:rPr lang="en-US" b="1" u="sng">
                <a:solidFill>
                  <a:srgbClr val="FF6699"/>
                </a:solidFill>
                <a:effectLst>
                  <a:outerShdw blurRad="38100" dist="38100" dir="2700000" algn="tl">
                    <a:srgbClr val="C0C0C0"/>
                  </a:outerShdw>
                </a:effectLst>
              </a:rPr>
              <a:t>The Jews Rebel Against Rome</a:t>
            </a:r>
          </a:p>
        </p:txBody>
      </p:sp>
      <p:sp>
        <p:nvSpPr>
          <p:cNvPr id="5009411" name="Rectangle 3"/>
          <p:cNvSpPr>
            <a:spLocks noGrp="1" noChangeArrowheads="1"/>
          </p:cNvSpPr>
          <p:nvPr>
            <p:ph type="body" idx="1"/>
          </p:nvPr>
        </p:nvSpPr>
        <p:spPr>
          <a:xfrm>
            <a:off x="2286000" y="1371600"/>
            <a:ext cx="7772400" cy="5105400"/>
          </a:xfrm>
        </p:spPr>
        <p:txBody>
          <a:bodyPr/>
          <a:lstStyle/>
          <a:p>
            <a:pPr>
              <a:lnSpc>
                <a:spcPct val="90000"/>
              </a:lnSpc>
              <a:buFont typeface="Wingdings" pitchFamily="2" charset="2"/>
              <a:buChar char="q"/>
            </a:pPr>
            <a:r>
              <a:rPr lang="en-US" sz="2800" b="1">
                <a:solidFill>
                  <a:srgbClr val="DDDDDD"/>
                </a:solidFill>
                <a:effectLst>
                  <a:outerShdw blurRad="38100" dist="38100" dir="2700000" algn="tl">
                    <a:srgbClr val="C0C0C0"/>
                  </a:outerShdw>
                </a:effectLst>
              </a:rPr>
              <a:t> Three full legions were dispatched to the province, led by Vespasian, who chose first      to overcome the pockets of rebel resistance      in the outlying districts. By the autumn of 67 A.D. the Galilee district had fallen to Roman forces;  one year later most of Judea was in their hands.  </a:t>
            </a:r>
          </a:p>
          <a:p>
            <a:pPr>
              <a:lnSpc>
                <a:spcPct val="90000"/>
              </a:lnSpc>
              <a:buFont typeface="Wingdings" pitchFamily="2" charset="2"/>
              <a:buChar char="q"/>
            </a:pPr>
            <a:r>
              <a:rPr lang="en-US" sz="2800" b="1">
                <a:solidFill>
                  <a:srgbClr val="DDDDDD"/>
                </a:solidFill>
                <a:effectLst>
                  <a:outerShdw blurRad="38100" dist="38100" dir="2700000" algn="tl">
                    <a:srgbClr val="C0C0C0"/>
                  </a:outerShdw>
                </a:effectLst>
              </a:rPr>
              <a:t> As each section of the country fell under Roman control,  the remaining rebels and  other fugitives sought haven in Jerusalem,  where mutual hatred among these groups equaled the common enmity shared towards the Romans.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009410">
                                            <p:txEl>
                                              <p:pRg st="0" end="0"/>
                                            </p:txEl>
                                          </p:spTgt>
                                        </p:tgtEl>
                                        <p:attrNameLst>
                                          <p:attrName>style.visibility</p:attrName>
                                        </p:attrNameLst>
                                      </p:cBhvr>
                                      <p:to>
                                        <p:strVal val="visible"/>
                                      </p:to>
                                    </p:set>
                                    <p:anim calcmode="lin" valueType="num">
                                      <p:cBhvr additive="base">
                                        <p:cTn id="7" dur="300" fill="hold"/>
                                        <p:tgtEl>
                                          <p:spTgt spid="50094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0094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009411">
                                            <p:txEl>
                                              <p:pRg st="0" end="0"/>
                                            </p:txEl>
                                          </p:spTgt>
                                        </p:tgtEl>
                                        <p:attrNameLst>
                                          <p:attrName>style.visibility</p:attrName>
                                        </p:attrNameLst>
                                      </p:cBhvr>
                                      <p:to>
                                        <p:strVal val="visible"/>
                                      </p:to>
                                    </p:set>
                                    <p:animEffect transition="in" filter="dissolve">
                                      <p:cBhvr>
                                        <p:cTn id="13" dur="500"/>
                                        <p:tgtEl>
                                          <p:spTgt spid="50094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009411">
                                            <p:txEl>
                                              <p:pRg st="1" end="1"/>
                                            </p:txEl>
                                          </p:spTgt>
                                        </p:tgtEl>
                                        <p:attrNameLst>
                                          <p:attrName>style.visibility</p:attrName>
                                        </p:attrNameLst>
                                      </p:cBhvr>
                                      <p:to>
                                        <p:strVal val="visible"/>
                                      </p:to>
                                    </p:set>
                                    <p:animEffect transition="in" filter="dissolve">
                                      <p:cBhvr>
                                        <p:cTn id="18" dur="500"/>
                                        <p:tgtEl>
                                          <p:spTgt spid="50094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9410" grpId="0" build="p" autoUpdateAnimBg="0"/>
      <p:bldP spid="5009411"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805634" name="Rectangle 2"/>
          <p:cNvSpPr>
            <a:spLocks noGrp="1" noChangeArrowheads="1"/>
          </p:cNvSpPr>
          <p:nvPr>
            <p:ph type="title"/>
          </p:nvPr>
        </p:nvSpPr>
        <p:spPr/>
        <p:txBody>
          <a:bodyPr/>
          <a:lstStyle/>
          <a:p>
            <a:endParaRPr lang="en-US"/>
          </a:p>
        </p:txBody>
      </p:sp>
      <p:sp>
        <p:nvSpPr>
          <p:cNvPr id="4805635" name="WordArt 3"/>
          <p:cNvSpPr>
            <a:spLocks noChangeArrowheads="1" noChangeShapeType="1" noTextEdit="1"/>
          </p:cNvSpPr>
          <p:nvPr/>
        </p:nvSpPr>
        <p:spPr bwMode="auto">
          <a:xfrm>
            <a:off x="-10896600" y="5562600"/>
            <a:ext cx="106680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Jewish Soothsayers Were Wrong!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4805635"/>
                                        </p:tgtEl>
                                        <p:attrNameLst>
                                          <p:attrName>style.visibility</p:attrName>
                                        </p:attrNameLst>
                                      </p:cBhvr>
                                      <p:to>
                                        <p:strVal val="visible"/>
                                      </p:to>
                                    </p:set>
                                    <p:anim calcmode="lin" valueType="num">
                                      <p:cBhvr additive="base">
                                        <p:cTn id="7" dur="5000" fill="hold"/>
                                        <p:tgtEl>
                                          <p:spTgt spid="4805635"/>
                                        </p:tgtEl>
                                        <p:attrNameLst>
                                          <p:attrName>ppt_x</p:attrName>
                                        </p:attrNameLst>
                                      </p:cBhvr>
                                      <p:tavLst>
                                        <p:tav tm="0">
                                          <p:val>
                                            <p:strVal val="1+#ppt_w/2"/>
                                          </p:val>
                                        </p:tav>
                                        <p:tav tm="100000">
                                          <p:val>
                                            <p:strVal val="#ppt_x"/>
                                          </p:val>
                                        </p:tav>
                                      </p:tavLst>
                                    </p:anim>
                                    <p:anim calcmode="lin" valueType="num">
                                      <p:cBhvr additive="base">
                                        <p:cTn id="8" dur="5000" fill="hold"/>
                                        <p:tgtEl>
                                          <p:spTgt spid="48056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5635"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12.xml><?xml version="1.0" encoding="utf-8"?>
<a:theme xmlns:a="http://schemas.openxmlformats.org/drawingml/2006/main" name="1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4.xml><?xml version="1.0" encoding="utf-8"?>
<a:theme xmlns:a="http://schemas.openxmlformats.org/drawingml/2006/main" name="3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ivic">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7.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ose PowerPoint Sampler A">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TotalTime>
  <Words>20232</Words>
  <Application>Microsoft Office PowerPoint</Application>
  <PresentationFormat>Widescreen</PresentationFormat>
  <Paragraphs>880</Paragraphs>
  <Slides>201</Slides>
  <Notes>29</Notes>
  <HiddenSlides>0</HiddenSlides>
  <MMClips>2</MMClips>
  <ScaleCrop>false</ScaleCrop>
  <HeadingPairs>
    <vt:vector size="6" baseType="variant">
      <vt:variant>
        <vt:lpstr>Fonts Used</vt:lpstr>
      </vt:variant>
      <vt:variant>
        <vt:i4>29</vt:i4>
      </vt:variant>
      <vt:variant>
        <vt:lpstr>Theme</vt:lpstr>
      </vt:variant>
      <vt:variant>
        <vt:i4>15</vt:i4>
      </vt:variant>
      <vt:variant>
        <vt:lpstr>Slide Titles</vt:lpstr>
      </vt:variant>
      <vt:variant>
        <vt:i4>201</vt:i4>
      </vt:variant>
    </vt:vector>
  </HeadingPairs>
  <TitlesOfParts>
    <vt:vector size="245" baseType="lpstr">
      <vt:lpstr>Andalus</vt:lpstr>
      <vt:lpstr>Arial</vt:lpstr>
      <vt:lpstr>Arial Black</vt:lpstr>
      <vt:lpstr>Avenir Next LT Pro Light</vt:lpstr>
      <vt:lpstr>Baskerville Old Face</vt:lpstr>
      <vt:lpstr>Bernard MT Condensed</vt:lpstr>
      <vt:lpstr>Calibri</vt:lpstr>
      <vt:lpstr>Calibri Light</vt:lpstr>
      <vt:lpstr>Calligrapher</vt:lpstr>
      <vt:lpstr>Cambria</vt:lpstr>
      <vt:lpstr>Colonna MT</vt:lpstr>
      <vt:lpstr>Comic Sans MS</vt:lpstr>
      <vt:lpstr>Copperplate Gothic Bold</vt:lpstr>
      <vt:lpstr>Flat Brush</vt:lpstr>
      <vt:lpstr>Garamond</vt:lpstr>
      <vt:lpstr>Georgia</vt:lpstr>
      <vt:lpstr>Helvetica</vt:lpstr>
      <vt:lpstr>Impact</vt:lpstr>
      <vt:lpstr>Lato Black</vt:lpstr>
      <vt:lpstr>Lato Regular</vt:lpstr>
      <vt:lpstr>Roboto</vt:lpstr>
      <vt:lpstr>Roboto-Bold</vt:lpstr>
      <vt:lpstr>Roboto-Regular</vt:lpstr>
      <vt:lpstr>Rockwell Nova Light</vt:lpstr>
      <vt:lpstr>Times</vt:lpstr>
      <vt:lpstr>Times New Roman</vt:lpstr>
      <vt:lpstr>Verdana</vt:lpstr>
      <vt:lpstr>Wingdings</vt:lpstr>
      <vt:lpstr>Wingdings 2</vt:lpstr>
      <vt:lpstr>1_Office Theme</vt:lpstr>
      <vt:lpstr>Adjacency</vt:lpstr>
      <vt:lpstr>Office Theme</vt:lpstr>
      <vt:lpstr>Default Design</vt:lpstr>
      <vt:lpstr>Civic</vt:lpstr>
      <vt:lpstr>Savon</vt:lpstr>
      <vt:lpstr>TS102011664</vt:lpstr>
      <vt:lpstr>Rose PowerPoint Sampler A</vt:lpstr>
      <vt:lpstr>13_Office Theme</vt:lpstr>
      <vt:lpstr>ppt43EE</vt:lpstr>
      <vt:lpstr>1_With Title</vt:lpstr>
      <vt:lpstr>1_Sunset Cross</vt:lpstr>
      <vt:lpstr>LeafVTI</vt:lpstr>
      <vt:lpstr>3_Sunset Cross</vt:lpstr>
      <vt:lpstr>2_Presentation12</vt:lpstr>
      <vt:lpstr>Matthew 24: Jesus Returning  in Judgement of Jerusalem</vt:lpstr>
      <vt:lpstr>PowerPoint Presentation</vt:lpstr>
      <vt:lpstr>Jesus Last Week Travels – Monday</vt:lpstr>
      <vt:lpstr>PowerPoint Presentation</vt:lpstr>
      <vt:lpstr>Matthew 21:13   “My House”</vt:lpstr>
      <vt:lpstr>PowerPoint Presentation</vt:lpstr>
      <vt:lpstr>A Day of Rejection</vt:lpstr>
      <vt:lpstr>A Day of Rejection</vt:lpstr>
      <vt:lpstr>PowerPoint Presentation</vt:lpstr>
      <vt:lpstr>Matthew 23:38    “Your House”</vt:lpstr>
      <vt:lpstr>A comparison</vt:lpstr>
      <vt:lpstr>A Day of Rejection</vt:lpstr>
      <vt:lpstr>A Kings Rejection</vt:lpstr>
      <vt:lpstr>PowerPoint Presentation</vt:lpstr>
      <vt:lpstr>Jerusalem would fall!</vt:lpstr>
      <vt:lpstr>PowerPoint Presentation</vt:lpstr>
      <vt:lpstr>PowerPoint Presentation</vt:lpstr>
      <vt:lpstr>Matthew 24: Signs Of The End Of The  World??</vt:lpstr>
      <vt:lpstr>Matt. 24: Signs Of The End?</vt:lpstr>
      <vt:lpstr>Matt. 24: Signs Of The End?</vt:lpstr>
      <vt:lpstr>Matt. 24: Signs Of The End?</vt:lpstr>
      <vt:lpstr>Matt. 24: Signs Of The End?</vt:lpstr>
      <vt:lpstr>Matt. 24: Signs Of The End?</vt:lpstr>
      <vt:lpstr>Matthew 24 Misunderstood</vt:lpstr>
      <vt:lpstr>Matt. 24: Signs Of The End?</vt:lpstr>
      <vt:lpstr>Matthew 24 Misunderstood</vt:lpstr>
      <vt:lpstr>Matt. 24: Signs Of The End?</vt:lpstr>
      <vt:lpstr>These Things?</vt:lpstr>
      <vt:lpstr>Deuteronomy 18:21-22</vt:lpstr>
      <vt:lpstr>PowerPoint Presentation</vt:lpstr>
      <vt:lpstr>PowerPoint Presentation</vt:lpstr>
      <vt:lpstr>PowerPoint Presentation</vt:lpstr>
      <vt:lpstr>Matt. 24: Signs Of The End?</vt:lpstr>
      <vt:lpstr>Matt. 24: Signs Of The End?</vt:lpstr>
      <vt:lpstr>From Matthew 24:3</vt:lpstr>
      <vt:lpstr>When?  It is near!</vt:lpstr>
      <vt:lpstr>Olivet Context: The Waste of Space Fig Tree</vt:lpstr>
      <vt:lpstr>PowerPoint Presentation</vt:lpstr>
      <vt:lpstr>PowerPoint Presentation</vt:lpstr>
      <vt:lpstr>Matthew 24 Misunderstood</vt:lpstr>
      <vt:lpstr>PowerPoint Presentation</vt:lpstr>
      <vt:lpstr>PowerPoint Presentation</vt:lpstr>
      <vt:lpstr>PowerPoint Presentation</vt:lpstr>
      <vt:lpstr>The Setting</vt:lpstr>
      <vt:lpstr>The Setting</vt:lpstr>
      <vt:lpstr>The Setting</vt:lpstr>
      <vt:lpstr>The Setting</vt:lpstr>
      <vt:lpstr>The Setting</vt:lpstr>
      <vt:lpstr>3 Questions – 3 Answers!</vt:lpstr>
      <vt:lpstr>Matthew 24 Timeline</vt:lpstr>
      <vt:lpstr>Four Contrasts in Matthew 24</vt:lpstr>
      <vt:lpstr>Two Questions Contrasted</vt:lpstr>
      <vt:lpstr>Separation In Jesus Response to Apostle’s Questions</vt:lpstr>
      <vt:lpstr>From Matthew 24:3</vt:lpstr>
      <vt:lpstr>Matt. 24: Signs Of The End?</vt:lpstr>
      <vt:lpstr>PowerPoint Presentation</vt:lpstr>
      <vt:lpstr>Jesus Begins His Response</vt:lpstr>
      <vt:lpstr>Matt. 24: Signs Of The End?</vt:lpstr>
      <vt:lpstr>False Messiahs</vt:lpstr>
      <vt:lpstr>Acts 5:33-34    Theudas &amp; Judas</vt:lpstr>
      <vt:lpstr>Acts 21:38   “The Egyptian”</vt:lpstr>
      <vt:lpstr>PowerPoint Presentation</vt:lpstr>
      <vt:lpstr>False Prophets</vt:lpstr>
      <vt:lpstr>PowerPoint Presentation</vt:lpstr>
      <vt:lpstr>Falling Away</vt:lpstr>
      <vt:lpstr>Wars and Rumors of Wars</vt:lpstr>
      <vt:lpstr>Matt. 24: Signs Of The End?</vt:lpstr>
      <vt:lpstr>Acts 11:27-28</vt:lpstr>
      <vt:lpstr>Earthquakes</vt:lpstr>
      <vt:lpstr>PowerPoint Presentation</vt:lpstr>
      <vt:lpstr>PowerPoint Presentation</vt:lpstr>
      <vt:lpstr>Matt. 24: Signs Of The End?</vt:lpstr>
      <vt:lpstr>Spreading of the Gospel</vt:lpstr>
      <vt:lpstr>Colossians 1:5-6</vt:lpstr>
      <vt:lpstr>PowerPoint Presentation</vt:lpstr>
      <vt:lpstr>Did all this come to pass?</vt:lpstr>
      <vt:lpstr>Signs of the end of the (Jewish) age</vt:lpstr>
      <vt:lpstr>Matt. 24: Signs Of The End?</vt:lpstr>
      <vt:lpstr>Matt. 24: Signs Of The End?</vt:lpstr>
      <vt:lpstr>Matt. 24: Signs Of The End?</vt:lpstr>
      <vt:lpstr>Matt. 24: Signs Of The End?</vt:lpstr>
      <vt:lpstr>Matt. 24: Signs Of The End?</vt:lpstr>
      <vt:lpstr>PowerPoint Presentation</vt:lpstr>
      <vt:lpstr>PowerPoint Presentation</vt:lpstr>
      <vt:lpstr>PowerPoint Presentation</vt:lpstr>
      <vt:lpstr>The Abomination of Desolation</vt:lpstr>
      <vt:lpstr>Daniel 12:11</vt:lpstr>
      <vt:lpstr>PowerPoint Presentation</vt:lpstr>
      <vt:lpstr>PowerPoint Presentation</vt:lpstr>
      <vt:lpstr>A comparison</vt:lpstr>
      <vt:lpstr>What was the “abomination of desolation”?</vt:lpstr>
      <vt:lpstr>PowerPoint Presentation</vt:lpstr>
      <vt:lpstr>PowerPoint Presentation</vt:lpstr>
      <vt:lpstr>PowerPoint Presentation</vt:lpstr>
      <vt:lpstr>PowerPoint Presentation</vt:lpstr>
      <vt:lpstr>The Jews Rebel Against Rome</vt:lpstr>
      <vt:lpstr>The Jews Rebel Against Rome</vt:lpstr>
      <vt:lpstr>The Jews Rebel Against Rome</vt:lpstr>
      <vt:lpstr>PowerPoint Presentation</vt:lpstr>
      <vt:lpstr>The Jerusalem Defenders Think They Can Win</vt:lpstr>
      <vt:lpstr>PowerPoint Presentation</vt:lpstr>
      <vt:lpstr>Military History Quarterly Summer 2005</vt:lpstr>
      <vt:lpstr>Military History Quarterly Summer 2005</vt:lpstr>
      <vt:lpstr>The Jews Rebel Against Rome</vt:lpstr>
      <vt:lpstr>The Historical Fulfillment</vt:lpstr>
      <vt:lpstr>PowerPoint Presentation</vt:lpstr>
      <vt:lpstr>PowerPoint Presentation</vt:lpstr>
      <vt:lpstr>The Fall of Jerusalem</vt:lpstr>
      <vt:lpstr>PowerPoint Presentation</vt:lpstr>
      <vt:lpstr>The Historical Fulfillment</vt:lpstr>
      <vt:lpstr>The Historical Fulfillment</vt:lpstr>
      <vt:lpstr>PowerPoint Presentation</vt:lpstr>
      <vt:lpstr>PowerPoint Presentation</vt:lpstr>
      <vt:lpstr>Matt. 24: Signs Of The End?</vt:lpstr>
      <vt:lpstr>Matt. 24: Signs Of The End?</vt:lpstr>
      <vt:lpstr>Matt. 24: Signs Of The End?</vt:lpstr>
      <vt:lpstr>Matt. 24: Signs Of The End?</vt:lpstr>
      <vt:lpstr>PowerPoint Presentation</vt:lpstr>
      <vt:lpstr>Luke 21:22</vt:lpstr>
      <vt:lpstr>The Historical Fulfillment</vt:lpstr>
      <vt:lpstr>The Historical Fulfillment</vt:lpstr>
      <vt:lpstr>Matt. 24: Signs Of The End?</vt:lpstr>
      <vt:lpstr>Matt. 24: Signs Of The End?</vt:lpstr>
      <vt:lpstr>Luke 23:28-30</vt:lpstr>
      <vt:lpstr>Matt. 24: Signs Of The End?</vt:lpstr>
      <vt:lpstr>Matt. 24: Signs Of The End?</vt:lpstr>
      <vt:lpstr>Why not on the Sabbath?</vt:lpstr>
      <vt:lpstr>The Historical Fulfillment</vt:lpstr>
      <vt:lpstr>The Historical Fulfillment</vt:lpstr>
      <vt:lpstr>PowerPoint Presentation</vt:lpstr>
      <vt:lpstr>PowerPoint Presentation</vt:lpstr>
      <vt:lpstr>PowerPoint Presentation</vt:lpstr>
      <vt:lpstr>The Historical Fulfillment</vt:lpstr>
      <vt:lpstr>The Historical Fulfillment</vt:lpstr>
      <vt:lpstr>The Fall of Jerusalem</vt:lpstr>
      <vt:lpstr>The Historical Fulfillment</vt:lpstr>
      <vt:lpstr>PowerPoint Presentation</vt:lpstr>
      <vt:lpstr>PowerPoint Presentation</vt:lpstr>
      <vt:lpstr>PowerPoint Presentation</vt:lpstr>
      <vt:lpstr>PowerPoint Presentation</vt:lpstr>
      <vt:lpstr>PowerPoint Presentation</vt:lpstr>
      <vt:lpstr>PowerPoint Presentation</vt:lpstr>
      <vt:lpstr>The Historical Fulfillment</vt:lpstr>
      <vt:lpstr>From Josephus</vt:lpstr>
      <vt:lpstr>PowerPoint Presentation</vt:lpstr>
      <vt:lpstr>PowerPoint Presentation</vt:lpstr>
      <vt:lpstr>PowerPoint Presentation</vt:lpstr>
      <vt:lpstr>The Historical Fulfillment</vt:lpstr>
      <vt:lpstr>There the eagles will be….</vt:lpstr>
      <vt:lpstr>PowerPoint Presentation</vt:lpstr>
      <vt:lpstr>Arch of Titus in Rome</vt:lpstr>
      <vt:lpstr>Matt. 24: Signs Of The End?</vt:lpstr>
      <vt:lpstr>PowerPoint Presentation</vt:lpstr>
      <vt:lpstr>Signs from Heaven</vt:lpstr>
      <vt:lpstr>Isaiah 13:9-10 (Babylon)</vt:lpstr>
      <vt:lpstr>PowerPoint Presentation</vt:lpstr>
      <vt:lpstr>PowerPoint Presentation</vt:lpstr>
      <vt:lpstr>Matt. 24: Signs Of The End?</vt:lpstr>
      <vt:lpstr>Sign of the Son of man</vt:lpstr>
      <vt:lpstr>Revelation 14:14</vt:lpstr>
      <vt:lpstr>“Tribes” and “they”</vt:lpstr>
      <vt:lpstr>Who are the “Elect”?</vt:lpstr>
      <vt:lpstr>Colossians 3:1, 12</vt:lpstr>
      <vt:lpstr>Matt. 24: Signs Of The End?</vt:lpstr>
      <vt:lpstr>The Historical Fulfillment</vt:lpstr>
      <vt:lpstr>PowerPoint Presentation</vt:lpstr>
      <vt:lpstr>PowerPoint Presentation</vt:lpstr>
      <vt:lpstr>Jesus Continues His Answer</vt:lpstr>
      <vt:lpstr>THE KEY:  VERSE 34</vt:lpstr>
      <vt:lpstr>PowerPoint Presentation</vt:lpstr>
      <vt:lpstr>Jesus Concludes His Answer</vt:lpstr>
      <vt:lpstr>Matthew 24:  Cautions Warning of the Suddenness of Jesus’ Final Coming</vt:lpstr>
      <vt:lpstr>Matt. 24: No Signs Of The End!</vt:lpstr>
      <vt:lpstr>The Son of Man Coming</vt:lpstr>
      <vt:lpstr>The Son of Man Coming</vt:lpstr>
      <vt:lpstr>Matt. 24: No Signs Of The End!</vt:lpstr>
      <vt:lpstr>The Son of Man Coming</vt:lpstr>
      <vt:lpstr>The Son of Man Coming</vt:lpstr>
      <vt:lpstr>Matt. 24: No Signs Of The End!</vt:lpstr>
      <vt:lpstr>Life as usual…</vt:lpstr>
      <vt:lpstr>Matt. 24: No Signs Of The End!</vt:lpstr>
      <vt:lpstr>The Son of Man Coming</vt:lpstr>
      <vt:lpstr>A contrast</vt:lpstr>
      <vt:lpstr>No one knows!</vt:lpstr>
      <vt:lpstr>The Son of Man Coming</vt:lpstr>
      <vt:lpstr>The Son of Man Coming</vt:lpstr>
      <vt:lpstr>THE KEY:  VERSE 42</vt:lpstr>
      <vt:lpstr>The Son of Man Coming</vt:lpstr>
      <vt:lpstr>Matt. 24: No Signs Of The End!</vt:lpstr>
      <vt:lpstr>The Son of Man Coming</vt:lpstr>
      <vt:lpstr>The Son of Man Coming</vt:lpstr>
      <vt:lpstr>The Son of Man Coming</vt:lpstr>
      <vt:lpstr>PowerPoint Presentation</vt:lpstr>
      <vt:lpstr>PowerPoint Presentation</vt:lpstr>
      <vt:lpstr>Conclusion</vt:lpstr>
      <vt:lpstr>PowerPoint Presentation</vt:lpstr>
      <vt:lpstr>The Son of Man Coming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 24: Jesus Returning  in Judgement of Jerusalem</dc:title>
  <dc:creator>David Burris</dc:creator>
  <cp:lastModifiedBy>David Burris</cp:lastModifiedBy>
  <cp:revision>33</cp:revision>
  <dcterms:created xsi:type="dcterms:W3CDTF">2023-02-15T19:54:17Z</dcterms:created>
  <dcterms:modified xsi:type="dcterms:W3CDTF">2023-06-15T19:16:39Z</dcterms:modified>
</cp:coreProperties>
</file>