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4.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1.wav" ContentType="audio/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audio2.wav" ContentType="audio/wav"/>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814" r:id="rId2"/>
    <p:sldMasterId id="2147483837" r:id="rId3"/>
    <p:sldMasterId id="2147484198" r:id="rId4"/>
    <p:sldMasterId id="2147484373" r:id="rId5"/>
    <p:sldMasterId id="2147484385" r:id="rId6"/>
    <p:sldMasterId id="2147484423" r:id="rId7"/>
    <p:sldMasterId id="2147484441" r:id="rId8"/>
    <p:sldMasterId id="2147484453" r:id="rId9"/>
    <p:sldMasterId id="2147484465" r:id="rId10"/>
    <p:sldMasterId id="2147484476" r:id="rId11"/>
    <p:sldMasterId id="2147484491" r:id="rId12"/>
    <p:sldMasterId id="2147484511" r:id="rId13"/>
    <p:sldMasterId id="2147484526" r:id="rId14"/>
    <p:sldMasterId id="2147484536" r:id="rId15"/>
    <p:sldMasterId id="2147484548" r:id="rId16"/>
    <p:sldMasterId id="2147484564" r:id="rId17"/>
  </p:sldMasterIdLst>
  <p:notesMasterIdLst>
    <p:notesMasterId r:id="rId178"/>
  </p:notesMasterIdLst>
  <p:sldIdLst>
    <p:sldId id="3840" r:id="rId18"/>
    <p:sldId id="2602" r:id="rId19"/>
    <p:sldId id="5305" r:id="rId20"/>
    <p:sldId id="2610" r:id="rId21"/>
    <p:sldId id="5304" r:id="rId22"/>
    <p:sldId id="5121" r:id="rId23"/>
    <p:sldId id="5301" r:id="rId24"/>
    <p:sldId id="5123" r:id="rId25"/>
    <p:sldId id="5120" r:id="rId26"/>
    <p:sldId id="5119" r:id="rId27"/>
    <p:sldId id="4673" r:id="rId28"/>
    <p:sldId id="5105" r:id="rId29"/>
    <p:sldId id="5118" r:id="rId30"/>
    <p:sldId id="5125" r:id="rId31"/>
    <p:sldId id="5302" r:id="rId32"/>
    <p:sldId id="3174" r:id="rId33"/>
    <p:sldId id="5317" r:id="rId34"/>
    <p:sldId id="3178" r:id="rId35"/>
    <p:sldId id="1976" r:id="rId36"/>
    <p:sldId id="1981" r:id="rId37"/>
    <p:sldId id="3179" r:id="rId38"/>
    <p:sldId id="2366" r:id="rId39"/>
    <p:sldId id="2091" r:id="rId40"/>
    <p:sldId id="2769" r:id="rId41"/>
    <p:sldId id="1998" r:id="rId42"/>
    <p:sldId id="2445" r:id="rId43"/>
    <p:sldId id="2777" r:id="rId44"/>
    <p:sldId id="2550" r:id="rId45"/>
    <p:sldId id="5265" r:id="rId46"/>
    <p:sldId id="3681" r:id="rId47"/>
    <p:sldId id="3175" r:id="rId48"/>
    <p:sldId id="3852" r:id="rId49"/>
    <p:sldId id="5263" r:id="rId50"/>
    <p:sldId id="5264" r:id="rId51"/>
    <p:sldId id="3176" r:id="rId52"/>
    <p:sldId id="3849" r:id="rId53"/>
    <p:sldId id="3851" r:id="rId54"/>
    <p:sldId id="3850" r:id="rId55"/>
    <p:sldId id="5271" r:id="rId56"/>
    <p:sldId id="2798" r:id="rId57"/>
    <p:sldId id="3854" r:id="rId58"/>
    <p:sldId id="5300" r:id="rId59"/>
    <p:sldId id="5255" r:id="rId60"/>
    <p:sldId id="3180" r:id="rId61"/>
    <p:sldId id="3181" r:id="rId62"/>
    <p:sldId id="2747" r:id="rId63"/>
    <p:sldId id="2828" r:id="rId64"/>
    <p:sldId id="5230" r:id="rId65"/>
    <p:sldId id="5214" r:id="rId66"/>
    <p:sldId id="3327" r:id="rId67"/>
    <p:sldId id="5284" r:id="rId68"/>
    <p:sldId id="5216" r:id="rId69"/>
    <p:sldId id="5281" r:id="rId70"/>
    <p:sldId id="5280" r:id="rId71"/>
    <p:sldId id="5283" r:id="rId72"/>
    <p:sldId id="3183" r:id="rId73"/>
    <p:sldId id="5307" r:id="rId74"/>
    <p:sldId id="5309" r:id="rId75"/>
    <p:sldId id="5310" r:id="rId76"/>
    <p:sldId id="2807" r:id="rId77"/>
    <p:sldId id="2383" r:id="rId78"/>
    <p:sldId id="5308" r:id="rId79"/>
    <p:sldId id="3842" r:id="rId80"/>
    <p:sldId id="2804" r:id="rId81"/>
    <p:sldId id="2816" r:id="rId82"/>
    <p:sldId id="5306" r:id="rId83"/>
    <p:sldId id="5315" r:id="rId84"/>
    <p:sldId id="5288" r:id="rId85"/>
    <p:sldId id="5289" r:id="rId86"/>
    <p:sldId id="5312" r:id="rId87"/>
    <p:sldId id="5311" r:id="rId88"/>
    <p:sldId id="5291" r:id="rId89"/>
    <p:sldId id="3584" r:id="rId90"/>
    <p:sldId id="3585" r:id="rId91"/>
    <p:sldId id="5286" r:id="rId92"/>
    <p:sldId id="5287" r:id="rId93"/>
    <p:sldId id="3833" r:id="rId94"/>
    <p:sldId id="5303" r:id="rId95"/>
    <p:sldId id="3847" r:id="rId96"/>
    <p:sldId id="3841" r:id="rId97"/>
    <p:sldId id="2810" r:id="rId98"/>
    <p:sldId id="3830" r:id="rId99"/>
    <p:sldId id="5318" r:id="rId100"/>
    <p:sldId id="2806" r:id="rId101"/>
    <p:sldId id="2812" r:id="rId102"/>
    <p:sldId id="3846" r:id="rId103"/>
    <p:sldId id="5319" r:id="rId104"/>
    <p:sldId id="2813" r:id="rId105"/>
    <p:sldId id="3871" r:id="rId106"/>
    <p:sldId id="2814" r:id="rId107"/>
    <p:sldId id="2808" r:id="rId108"/>
    <p:sldId id="2809" r:id="rId109"/>
    <p:sldId id="3845" r:id="rId110"/>
    <p:sldId id="4059" r:id="rId111"/>
    <p:sldId id="2811" r:id="rId112"/>
    <p:sldId id="3870" r:id="rId113"/>
    <p:sldId id="5320" r:id="rId114"/>
    <p:sldId id="5328" r:id="rId115"/>
    <p:sldId id="5299" r:id="rId116"/>
    <p:sldId id="2530" r:id="rId117"/>
    <p:sldId id="3217" r:id="rId118"/>
    <p:sldId id="5292" r:id="rId119"/>
    <p:sldId id="3872" r:id="rId120"/>
    <p:sldId id="5333" r:id="rId121"/>
    <p:sldId id="3862" r:id="rId122"/>
    <p:sldId id="2782" r:id="rId123"/>
    <p:sldId id="3586" r:id="rId124"/>
    <p:sldId id="3855" r:id="rId125"/>
    <p:sldId id="1977" r:id="rId126"/>
    <p:sldId id="1982" r:id="rId127"/>
    <p:sldId id="3857" r:id="rId128"/>
    <p:sldId id="5330" r:id="rId129"/>
    <p:sldId id="3075" r:id="rId130"/>
    <p:sldId id="3076" r:id="rId131"/>
    <p:sldId id="5331" r:id="rId132"/>
    <p:sldId id="3333" r:id="rId133"/>
    <p:sldId id="5313" r:id="rId134"/>
    <p:sldId id="3858" r:id="rId135"/>
    <p:sldId id="5332" r:id="rId136"/>
    <p:sldId id="5314" r:id="rId137"/>
    <p:sldId id="3859" r:id="rId138"/>
    <p:sldId id="2170" r:id="rId139"/>
    <p:sldId id="5290" r:id="rId140"/>
    <p:sldId id="2185" r:id="rId141"/>
    <p:sldId id="2795" r:id="rId142"/>
    <p:sldId id="5323" r:id="rId143"/>
    <p:sldId id="5297" r:id="rId144"/>
    <p:sldId id="5296" r:id="rId145"/>
    <p:sldId id="5295" r:id="rId146"/>
    <p:sldId id="3874" r:id="rId147"/>
    <p:sldId id="5335" r:id="rId148"/>
    <p:sldId id="5324" r:id="rId149"/>
    <p:sldId id="3856" r:id="rId150"/>
    <p:sldId id="2781" r:id="rId151"/>
    <p:sldId id="3865" r:id="rId152"/>
    <p:sldId id="3863" r:id="rId153"/>
    <p:sldId id="3867" r:id="rId154"/>
    <p:sldId id="2793" r:id="rId155"/>
    <p:sldId id="2791" r:id="rId156"/>
    <p:sldId id="2792" r:id="rId157"/>
    <p:sldId id="2095" r:id="rId158"/>
    <p:sldId id="3869" r:id="rId159"/>
    <p:sldId id="444" r:id="rId160"/>
    <p:sldId id="2975" r:id="rId161"/>
    <p:sldId id="5321" r:id="rId162"/>
    <p:sldId id="2818" r:id="rId163"/>
    <p:sldId id="5325" r:id="rId164"/>
    <p:sldId id="2819" r:id="rId165"/>
    <p:sldId id="5298" r:id="rId166"/>
    <p:sldId id="2815" r:id="rId167"/>
    <p:sldId id="3848" r:id="rId168"/>
    <p:sldId id="5316" r:id="rId169"/>
    <p:sldId id="5322" r:id="rId170"/>
    <p:sldId id="5326" r:id="rId171"/>
    <p:sldId id="5334" r:id="rId172"/>
    <p:sldId id="2633" r:id="rId173"/>
    <p:sldId id="5336" r:id="rId174"/>
    <p:sldId id="5285" r:id="rId175"/>
    <p:sldId id="5293" r:id="rId176"/>
    <p:sldId id="3873"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31410"/>
    </p:cViewPr>
  </p:outlineViewPr>
  <p:notesTextViewPr>
    <p:cViewPr>
      <p:scale>
        <a:sx n="1" d="1"/>
        <a:sy n="1" d="1"/>
      </p:scale>
      <p:origin x="0" y="0"/>
    </p:cViewPr>
  </p:notesTextViewPr>
  <p:sorterViewPr>
    <p:cViewPr varScale="1">
      <p:scale>
        <a:sx n="100" d="100"/>
        <a:sy n="100" d="100"/>
      </p:scale>
      <p:origin x="0" y="-397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slide" Target="slides/slide121.xml"/><Relationship Id="rId154" Type="http://schemas.openxmlformats.org/officeDocument/2006/relationships/slide" Target="slides/slide137.xml"/><Relationship Id="rId159" Type="http://schemas.openxmlformats.org/officeDocument/2006/relationships/slide" Target="slides/slide142.xml"/><Relationship Id="rId175" Type="http://schemas.openxmlformats.org/officeDocument/2006/relationships/slide" Target="slides/slide158.xml"/><Relationship Id="rId170" Type="http://schemas.openxmlformats.org/officeDocument/2006/relationships/slide" Target="slides/slide153.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slide" Target="slides/slide143.xml"/><Relationship Id="rId165" Type="http://schemas.openxmlformats.org/officeDocument/2006/relationships/slide" Target="slides/slide148.xml"/><Relationship Id="rId181" Type="http://schemas.openxmlformats.org/officeDocument/2006/relationships/theme" Target="theme/theme1.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slide" Target="slides/slide154.xml"/><Relationship Id="rId176" Type="http://schemas.openxmlformats.org/officeDocument/2006/relationships/slide" Target="slides/slide1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5.xml"/><Relationship Id="rId18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notesMaster" Target="notesMasters/notesMaster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FB883-B6EA-40D3-B2F7-28A14F019060}"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2B32-49D6-4C60-8D80-B8FF857844D4}" type="slidenum">
              <a:rPr lang="en-US" smtClean="0"/>
              <a:t>‹#›</a:t>
            </a:fld>
            <a:endParaRPr lang="en-US"/>
          </a:p>
        </p:txBody>
      </p:sp>
    </p:spTree>
    <p:extLst>
      <p:ext uri="{BB962C8B-B14F-4D97-AF65-F5344CB8AC3E}">
        <p14:creationId xmlns:p14="http://schemas.microsoft.com/office/powerpoint/2010/main" val="406271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899A32-86E4-4671-B371-EF8C80D622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30786" name="Rectangle 2"/>
          <p:cNvSpPr>
            <a:spLocks noGrp="1" noRot="1" noChangeAspect="1" noChangeArrowheads="1" noTextEdit="1"/>
          </p:cNvSpPr>
          <p:nvPr>
            <p:ph type="sldImg"/>
          </p:nvPr>
        </p:nvSpPr>
        <p:spPr>
          <a:ln/>
        </p:spPr>
      </p:sp>
      <p:sp>
        <p:nvSpPr>
          <p:cNvPr id="3830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9B8648-98FE-43E3-A182-4E1843CA0F2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791298" name="Rectangle 2"/>
          <p:cNvSpPr>
            <a:spLocks noGrp="1" noRot="1" noChangeAspect="1" noChangeArrowheads="1" noTextEdit="1"/>
          </p:cNvSpPr>
          <p:nvPr>
            <p:ph type="sldImg"/>
          </p:nvPr>
        </p:nvSpPr>
        <p:spPr>
          <a:ln/>
        </p:spPr>
      </p:sp>
      <p:sp>
        <p:nvSpPr>
          <p:cNvPr id="479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E4C63D-F650-4E75-9FBE-10C13F41C86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DAC82-E55F-4603-8CE6-DA5C03EEE0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42178" name="Rectangle 2"/>
          <p:cNvSpPr>
            <a:spLocks noGrp="1" noRot="1" noChangeAspect="1" noChangeArrowheads="1" noTextEdit="1"/>
          </p:cNvSpPr>
          <p:nvPr>
            <p:ph type="sldImg"/>
          </p:nvPr>
        </p:nvSpPr>
        <p:spPr>
          <a:xfrm>
            <a:off x="325438" y="698500"/>
            <a:ext cx="6208712" cy="3492500"/>
          </a:xfrm>
          <a:ln/>
        </p:spPr>
      </p:sp>
      <p:sp>
        <p:nvSpPr>
          <p:cNvPr id="50421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F926E-ECD9-44D0-B888-17399C64F28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36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63E91F-924E-4392-A951-1EF2C739F5F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2259" name="Rectangle 2"/>
          <p:cNvSpPr>
            <a:spLocks noGrp="1" noRot="1" noChangeAspect="1" noChangeArrowheads="1" noTextEdit="1"/>
          </p:cNvSpPr>
          <p:nvPr>
            <p:ph type="sldImg"/>
          </p:nvPr>
        </p:nvSpPr>
        <p:spPr>
          <a:ln/>
        </p:spPr>
      </p:sp>
      <p:sp>
        <p:nvSpPr>
          <p:cNvPr id="992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75B60B-6BBC-47D9-AE0E-FF05E72F483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741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Illustration by Stephen Hesselman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C8A5EBD-FD85-4267-83EC-EE65D869043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1235" name="Rectangle 2"/>
          <p:cNvSpPr>
            <a:spLocks noGrp="1" noRot="1" noChangeAspect="1" noChangeArrowheads="1" noTextEdit="1"/>
          </p:cNvSpPr>
          <p:nvPr>
            <p:ph type="sldImg"/>
          </p:nvPr>
        </p:nvSpPr>
        <p:spPr>
          <a:ln/>
        </p:spPr>
      </p:sp>
      <p:sp>
        <p:nvSpPr>
          <p:cNvPr id="991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57FBC9-BC9F-430C-AC7E-8E5E168766E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0211" name="Rectangle 2"/>
          <p:cNvSpPr>
            <a:spLocks noGrp="1" noRot="1" noChangeAspect="1" noChangeArrowheads="1" noTextEdit="1"/>
          </p:cNvSpPr>
          <p:nvPr>
            <p:ph type="sldImg"/>
          </p:nvPr>
        </p:nvSpPr>
        <p:spPr>
          <a:ln/>
        </p:spPr>
      </p:sp>
      <p:sp>
        <p:nvSpPr>
          <p:cNvPr id="990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5484F3-291F-4FD3-9F2E-BE65EC648F42}"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7139" name="Rectangle 2"/>
          <p:cNvSpPr>
            <a:spLocks noGrp="1" noRot="1" noChangeAspect="1" noChangeArrowheads="1" noTextEdit="1"/>
          </p:cNvSpPr>
          <p:nvPr>
            <p:ph type="sldImg"/>
          </p:nvPr>
        </p:nvSpPr>
        <p:spPr>
          <a:ln/>
        </p:spPr>
      </p:sp>
      <p:sp>
        <p:nvSpPr>
          <p:cNvPr id="987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67C0AC-6319-48DC-B779-15E54ABABB8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31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Lagui</a:t>
            </a:r>
          </a:p>
          <a:p>
            <a:r>
              <a:rPr lang="en-US"/>
              <a:t>Click on the bottom right corner to go to a map of the world of the first Christians.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AE0579-9932-4536-B249-B6041000E8C5}"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4307" name="Rectangle 2"/>
          <p:cNvSpPr>
            <a:spLocks noGrp="1" noRot="1" noChangeAspect="1" noChangeArrowheads="1" noTextEdit="1"/>
          </p:cNvSpPr>
          <p:nvPr>
            <p:ph type="sldImg"/>
          </p:nvPr>
        </p:nvSpPr>
        <p:spPr>
          <a:ln/>
        </p:spPr>
      </p:sp>
      <p:sp>
        <p:nvSpPr>
          <p:cNvPr id="994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DF926E-ECD9-44D0-B888-17399C64F28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36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453719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994C7F-7639-4741-921A-FB5F8B67645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5602"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560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7C9F8F-EC91-4017-B016-87F6342CDFB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7650"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7651"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Boris Diakovsky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7E8971-2AFB-4829-AF67-499BE862EA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75330" name="Rectangle 2"/>
          <p:cNvSpPr>
            <a:spLocks noGrp="1" noRot="1" noChangeAspect="1" noChangeArrowheads="1" noTextEdit="1"/>
          </p:cNvSpPr>
          <p:nvPr>
            <p:ph type="sldImg"/>
          </p:nvPr>
        </p:nvSpPr>
        <p:spPr>
          <a:xfrm>
            <a:off x="325438" y="698500"/>
            <a:ext cx="6208712" cy="3492500"/>
          </a:xfrm>
          <a:ln/>
        </p:spPr>
      </p:sp>
      <p:sp>
        <p:nvSpPr>
          <p:cNvPr id="547533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71191-2ABA-43BD-98D5-6DAA915A7E8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endParaRPr>
          </a:p>
        </p:txBody>
      </p:sp>
      <p:sp>
        <p:nvSpPr>
          <p:cNvPr id="986115" name="Rectangle 2"/>
          <p:cNvSpPr>
            <a:spLocks noGrp="1" noRot="1" noChangeAspect="1" noChangeArrowheads="1" noTextEdit="1"/>
          </p:cNvSpPr>
          <p:nvPr>
            <p:ph type="sldImg"/>
          </p:nvPr>
        </p:nvSpPr>
        <p:spPr>
          <a:ln/>
        </p:spPr>
      </p:sp>
      <p:sp>
        <p:nvSpPr>
          <p:cNvPr id="986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969318-50E7-4E9D-8131-8019B80042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74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pippa west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969318-50E7-4E9D-8131-8019B80042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74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pippa west</a:t>
            </a:r>
          </a:p>
        </p:txBody>
      </p:sp>
    </p:spTree>
    <p:extLst>
      <p:ext uri="{BB962C8B-B14F-4D97-AF65-F5344CB8AC3E}">
        <p14:creationId xmlns:p14="http://schemas.microsoft.com/office/powerpoint/2010/main" val="4127746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969318-50E7-4E9D-8131-8019B80042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74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pippa west</a:t>
            </a:r>
          </a:p>
        </p:txBody>
      </p:sp>
    </p:spTree>
    <p:extLst>
      <p:ext uri="{BB962C8B-B14F-4D97-AF65-F5344CB8AC3E}">
        <p14:creationId xmlns:p14="http://schemas.microsoft.com/office/powerpoint/2010/main" val="316615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28F1B-28B1-48B2-9070-2949FE24A61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150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B65D4B0-4EC2-4454-A6C3-180F7FF27753}"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8403" name="Rectangle 2"/>
          <p:cNvSpPr>
            <a:spLocks noGrp="1" noRot="1" noChangeAspect="1" noChangeArrowheads="1" noTextEdit="1"/>
          </p:cNvSpPr>
          <p:nvPr>
            <p:ph type="sldImg"/>
          </p:nvPr>
        </p:nvSpPr>
        <p:spPr>
          <a:ln/>
        </p:spPr>
      </p:sp>
      <p:sp>
        <p:nvSpPr>
          <p:cNvPr id="998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12265F-7CDF-49A6-9985-B16B64CB9DB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51010" name="Rectangle 2"/>
          <p:cNvSpPr>
            <a:spLocks noGrp="1" noRot="1" noChangeAspect="1" noChangeArrowheads="1" noTextEdit="1"/>
          </p:cNvSpPr>
          <p:nvPr>
            <p:ph type="sldImg"/>
          </p:nvPr>
        </p:nvSpPr>
        <p:spPr>
          <a:ln/>
        </p:spPr>
      </p:sp>
      <p:sp>
        <p:nvSpPr>
          <p:cNvPr id="465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6E4D60-873A-43FD-A539-33E579DCA5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5331" name="Rectangle 2"/>
          <p:cNvSpPr>
            <a:spLocks noGrp="1" noRot="1" noChangeAspect="1" noChangeArrowheads="1" noTextEdit="1"/>
          </p:cNvSpPr>
          <p:nvPr>
            <p:ph type="sldImg"/>
          </p:nvPr>
        </p:nvSpPr>
        <p:spPr>
          <a:ln/>
        </p:spPr>
      </p:sp>
      <p:sp>
        <p:nvSpPr>
          <p:cNvPr id="995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56B870-B57B-4145-A58A-C99B2BB5EF8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9427" name="Rectangle 2"/>
          <p:cNvSpPr>
            <a:spLocks noGrp="1" noRot="1" noChangeAspect="1" noChangeArrowheads="1" noTextEdit="1"/>
          </p:cNvSpPr>
          <p:nvPr>
            <p:ph type="sldImg"/>
          </p:nvPr>
        </p:nvSpPr>
        <p:spPr>
          <a:ln/>
        </p:spPr>
      </p:sp>
      <p:sp>
        <p:nvSpPr>
          <p:cNvPr id="999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969318-50E7-4E9D-8131-8019B80042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746"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pippa west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3A42D4-B6DB-4EFF-A826-863F6B0B716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1001475" name="Rectangle 1026"/>
          <p:cNvSpPr>
            <a:spLocks noGrp="1" noRot="1" noChangeAspect="1" noChangeArrowheads="1" noTextEdit="1"/>
          </p:cNvSpPr>
          <p:nvPr>
            <p:ph type="sldImg"/>
          </p:nvPr>
        </p:nvSpPr>
        <p:spPr>
          <a:ln/>
        </p:spPr>
      </p:sp>
      <p:sp>
        <p:nvSpPr>
          <p:cNvPr id="1001476"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D991D16-697E-4CFE-8D75-30AA324BF66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7379" name="Rectangle 2"/>
          <p:cNvSpPr>
            <a:spLocks noGrp="1" noRot="1" noChangeAspect="1" noChangeArrowheads="1" noTextEdit="1"/>
          </p:cNvSpPr>
          <p:nvPr>
            <p:ph type="sldImg"/>
          </p:nvPr>
        </p:nvSpPr>
        <p:spPr>
          <a:ln/>
        </p:spPr>
      </p:sp>
      <p:sp>
        <p:nvSpPr>
          <p:cNvPr id="9973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9730A56-A979-4021-ADA3-F2D0FC74245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1003523" name="Rectangle 5122"/>
          <p:cNvSpPr>
            <a:spLocks noGrp="1" noRot="1" noChangeAspect="1" noChangeArrowheads="1" noTextEdit="1"/>
          </p:cNvSpPr>
          <p:nvPr>
            <p:ph type="sldImg"/>
          </p:nvPr>
        </p:nvSpPr>
        <p:spPr>
          <a:ln/>
        </p:spPr>
      </p:sp>
      <p:sp>
        <p:nvSpPr>
          <p:cNvPr id="1003524" name="Rectangle 512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7E0914-153D-4DB7-AEE0-CAE869E5A0B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1004547" name="Rectangle 2"/>
          <p:cNvSpPr>
            <a:spLocks noGrp="1" noRot="1" noChangeAspect="1" noChangeArrowheads="1" noTextEdit="1"/>
          </p:cNvSpPr>
          <p:nvPr>
            <p:ph type="sldImg"/>
          </p:nvPr>
        </p:nvSpPr>
        <p:spPr>
          <a:ln/>
        </p:spPr>
      </p:sp>
      <p:sp>
        <p:nvSpPr>
          <p:cNvPr id="1004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EB0189B-1B9C-45C0-B6EC-6650413C24A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1005571" name="Rectangle 2"/>
          <p:cNvSpPr>
            <a:spLocks noGrp="1" noRot="1" noChangeAspect="1" noChangeArrowheads="1" noTextEdit="1"/>
          </p:cNvSpPr>
          <p:nvPr>
            <p:ph type="sldImg"/>
          </p:nvPr>
        </p:nvSpPr>
        <p:spPr>
          <a:ln/>
        </p:spPr>
      </p:sp>
      <p:sp>
        <p:nvSpPr>
          <p:cNvPr id="10055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19F04-DC6C-417D-9220-3051DBFEE8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79586" name="Rectangle 2"/>
          <p:cNvSpPr>
            <a:spLocks noGrp="1" noRot="1" noChangeAspect="1" noChangeArrowheads="1" noTextEdit="1"/>
          </p:cNvSpPr>
          <p:nvPr>
            <p:ph type="sldImg"/>
          </p:nvPr>
        </p:nvSpPr>
        <p:spPr>
          <a:ln/>
        </p:spPr>
      </p:sp>
      <p:sp>
        <p:nvSpPr>
          <p:cNvPr id="37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56B870-B57B-4145-A58A-C99B2BB5EF8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9427" name="Rectangle 2"/>
          <p:cNvSpPr>
            <a:spLocks noGrp="1" noRot="1" noChangeAspect="1" noChangeArrowheads="1" noTextEdit="1"/>
          </p:cNvSpPr>
          <p:nvPr>
            <p:ph type="sldImg"/>
          </p:nvPr>
        </p:nvSpPr>
        <p:spPr>
          <a:ln/>
        </p:spPr>
      </p:sp>
      <p:sp>
        <p:nvSpPr>
          <p:cNvPr id="999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CEF489-ED81-4F66-9458-AED9A2B8F30D}"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1000451" name="Rectangle 2"/>
          <p:cNvSpPr>
            <a:spLocks noGrp="1" noRot="1" noChangeAspect="1" noChangeArrowheads="1" noTextEdit="1"/>
          </p:cNvSpPr>
          <p:nvPr>
            <p:ph type="sldImg"/>
          </p:nvPr>
        </p:nvSpPr>
        <p:spPr>
          <a:ln/>
        </p:spPr>
      </p:sp>
      <p:sp>
        <p:nvSpPr>
          <p:cNvPr id="1000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199B46-B3CE-4FD5-81C8-7EDDD1448C23}"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1002499" name="Rectangle 3074"/>
          <p:cNvSpPr>
            <a:spLocks noGrp="1" noRot="1" noChangeAspect="1" noChangeArrowheads="1" noTextEdit="1"/>
          </p:cNvSpPr>
          <p:nvPr>
            <p:ph type="sldImg"/>
          </p:nvPr>
        </p:nvSpPr>
        <p:spPr>
          <a:ln/>
        </p:spPr>
      </p:sp>
      <p:sp>
        <p:nvSpPr>
          <p:cNvPr id="1002500" name="Rectangle 3075"/>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78E48-6B0C-4432-A74B-BC418137EB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93026" name="Rectangle 2"/>
          <p:cNvSpPr>
            <a:spLocks noGrp="1" noRot="1" noChangeAspect="1" noChangeArrowheads="1" noTextEdit="1"/>
          </p:cNvSpPr>
          <p:nvPr>
            <p:ph type="sldImg"/>
          </p:nvPr>
        </p:nvSpPr>
        <p:spPr>
          <a:ln/>
        </p:spPr>
      </p:sp>
      <p:sp>
        <p:nvSpPr>
          <p:cNvPr id="499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709301-9EFA-4A17-BCAF-9270727F29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12098" name="Rectangle 2"/>
          <p:cNvSpPr>
            <a:spLocks noGrp="1" noRot="1" noChangeAspect="1" noChangeArrowheads="1" noTextEdit="1"/>
          </p:cNvSpPr>
          <p:nvPr>
            <p:ph type="sldImg"/>
          </p:nvPr>
        </p:nvSpPr>
        <p:spPr>
          <a:ln/>
        </p:spPr>
      </p:sp>
      <p:sp>
        <p:nvSpPr>
          <p:cNvPr id="461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0869BF-3ECD-4356-93E0-F5028C831E71}"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32834" name="Rectangle 2"/>
          <p:cNvSpPr>
            <a:spLocks noGrp="1" noRot="1" noChangeAspect="1" noChangeArrowheads="1" noTextEdit="1"/>
          </p:cNvSpPr>
          <p:nvPr>
            <p:ph type="sldImg"/>
          </p:nvPr>
        </p:nvSpPr>
        <p:spPr>
          <a:ln/>
        </p:spPr>
      </p:sp>
      <p:sp>
        <p:nvSpPr>
          <p:cNvPr id="38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A98C62-C6EC-409A-B65A-AF2C87F4454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379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dirty="0"/>
              <a:t>Image: © </a:t>
            </a:r>
            <a:r>
              <a:rPr lang="en-US" dirty="0">
                <a:solidFill>
                  <a:srgbClr val="6A8D36"/>
                </a:solidFill>
              </a:rPr>
              <a:t>Danilo </a:t>
            </a:r>
            <a:r>
              <a:rPr lang="en-US" dirty="0" err="1">
                <a:solidFill>
                  <a:srgbClr val="6A8D36"/>
                </a:solidFill>
              </a:rPr>
              <a:t>Ascione</a:t>
            </a:r>
            <a:endParaRPr lang="en-US" dirty="0">
              <a:solidFill>
                <a:srgbClr val="6A8D36"/>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9122E-ABFC-464D-AF76-575FAF893ED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46210" name="Rectangle 2"/>
          <p:cNvSpPr>
            <a:spLocks noGrp="1" noRot="1" noChangeAspect="1" noChangeArrowheads="1" noTextEdit="1"/>
          </p:cNvSpPr>
          <p:nvPr>
            <p:ph type="sldImg"/>
          </p:nvPr>
        </p:nvSpPr>
        <p:spPr>
          <a:xfrm>
            <a:off x="325438" y="698500"/>
            <a:ext cx="6208712" cy="3492500"/>
          </a:xfrm>
          <a:ln/>
        </p:spPr>
      </p:sp>
      <p:sp>
        <p:nvSpPr>
          <p:cNvPr id="124621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7A24E-6F8F-4BB0-B5C6-AC37469F097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81634" name="Rectangle 2"/>
          <p:cNvSpPr>
            <a:spLocks noGrp="1" noRot="1" noChangeAspect="1" noChangeArrowheads="1" noTextEdit="1"/>
          </p:cNvSpPr>
          <p:nvPr>
            <p:ph type="sldImg"/>
          </p:nvPr>
        </p:nvSpPr>
        <p:spPr>
          <a:ln/>
        </p:spPr>
      </p:sp>
      <p:sp>
        <p:nvSpPr>
          <p:cNvPr id="3781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72DDB9-927C-44FF-BADC-F2675F07F5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82658" name="Rectangle 2"/>
          <p:cNvSpPr>
            <a:spLocks noGrp="1" noRot="1" noChangeAspect="1" noChangeArrowheads="1" noTextEdit="1"/>
          </p:cNvSpPr>
          <p:nvPr>
            <p:ph type="sldImg"/>
          </p:nvPr>
        </p:nvSpPr>
        <p:spPr>
          <a:ln/>
        </p:spPr>
      </p:sp>
      <p:sp>
        <p:nvSpPr>
          <p:cNvPr id="378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818F5A-A627-4895-8B95-D40A527BF5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80610" name="Rectangle 2"/>
          <p:cNvSpPr>
            <a:spLocks noGrp="1" noRot="1" noChangeAspect="1" noChangeArrowheads="1" noTextEdit="1"/>
          </p:cNvSpPr>
          <p:nvPr>
            <p:ph type="sldImg"/>
          </p:nvPr>
        </p:nvSpPr>
        <p:spPr>
          <a:ln/>
        </p:spPr>
      </p:sp>
      <p:sp>
        <p:nvSpPr>
          <p:cNvPr id="37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8E54D-6C5B-42F2-AA5A-CBC1008BB41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3922" name="Rectangle 2"/>
          <p:cNvSpPr>
            <a:spLocks noGrp="1" noRot="1" noChangeAspect="1" noChangeArrowheads="1" noTextEdit="1"/>
          </p:cNvSpPr>
          <p:nvPr>
            <p:ph type="sldImg"/>
          </p:nvPr>
        </p:nvSpPr>
        <p:spPr>
          <a:xfrm>
            <a:off x="325438" y="698500"/>
            <a:ext cx="6208712" cy="3492500"/>
          </a:xfrm>
          <a:ln/>
        </p:spPr>
      </p:sp>
      <p:sp>
        <p:nvSpPr>
          <p:cNvPr id="3793923"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5484F3-291F-4FD3-9F2E-BE65EC648F42}"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7139" name="Rectangle 2"/>
          <p:cNvSpPr>
            <a:spLocks noGrp="1" noRot="1" noChangeAspect="1" noChangeArrowheads="1" noTextEdit="1"/>
          </p:cNvSpPr>
          <p:nvPr>
            <p:ph type="sldImg"/>
          </p:nvPr>
        </p:nvSpPr>
        <p:spPr>
          <a:ln/>
        </p:spPr>
      </p:sp>
      <p:sp>
        <p:nvSpPr>
          <p:cNvPr id="987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2547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9518D1-F77E-4C77-9DA4-EE3BADD47E2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09026" name="Rectangle 2"/>
          <p:cNvSpPr>
            <a:spLocks noGrp="1" noRot="1" noChangeAspect="1" noChangeArrowheads="1" noTextEdit="1"/>
          </p:cNvSpPr>
          <p:nvPr>
            <p:ph type="sldImg"/>
          </p:nvPr>
        </p:nvSpPr>
        <p:spPr>
          <a:ln/>
        </p:spPr>
      </p:sp>
      <p:sp>
        <p:nvSpPr>
          <p:cNvPr id="460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709301-9EFA-4A17-BCAF-9270727F29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12098" name="Rectangle 2"/>
          <p:cNvSpPr>
            <a:spLocks noGrp="1" noRot="1" noChangeAspect="1" noChangeArrowheads="1" noTextEdit="1"/>
          </p:cNvSpPr>
          <p:nvPr>
            <p:ph type="sldImg"/>
          </p:nvPr>
        </p:nvSpPr>
        <p:spPr>
          <a:ln/>
        </p:spPr>
      </p:sp>
      <p:sp>
        <p:nvSpPr>
          <p:cNvPr id="461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31971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8E54D-6C5B-42F2-AA5A-CBC1008BB41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3922" name="Rectangle 2"/>
          <p:cNvSpPr>
            <a:spLocks noGrp="1" noRot="1" noChangeAspect="1" noChangeArrowheads="1" noTextEdit="1"/>
          </p:cNvSpPr>
          <p:nvPr>
            <p:ph type="sldImg"/>
          </p:nvPr>
        </p:nvSpPr>
        <p:spPr>
          <a:xfrm>
            <a:off x="325438" y="698500"/>
            <a:ext cx="6208712" cy="3492500"/>
          </a:xfrm>
          <a:ln/>
        </p:spPr>
      </p:sp>
      <p:sp>
        <p:nvSpPr>
          <p:cNvPr id="3793923"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8C5E5F-3D43-494C-80D1-953F862B6CA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2498" name="Rectangle 2"/>
          <p:cNvSpPr>
            <a:spLocks noGrp="1" noRot="1" noChangeAspect="1" noChangeArrowheads="1" noTextEdit="1"/>
          </p:cNvSpPr>
          <p:nvPr>
            <p:ph type="sldImg"/>
          </p:nvPr>
        </p:nvSpPr>
        <p:spPr>
          <a:ln/>
        </p:spPr>
      </p:sp>
      <p:sp>
        <p:nvSpPr>
          <p:cNvPr id="4202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389B40-9323-4B83-A7EA-5B3AE3D25F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33218" name="Rectangle 2"/>
          <p:cNvSpPr>
            <a:spLocks noGrp="1" noRot="1" noChangeAspect="1" noChangeArrowheads="1" noTextEdit="1"/>
          </p:cNvSpPr>
          <p:nvPr>
            <p:ph type="sldImg"/>
          </p:nvPr>
        </p:nvSpPr>
        <p:spPr>
          <a:ln/>
        </p:spPr>
      </p:sp>
      <p:sp>
        <p:nvSpPr>
          <p:cNvPr id="423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8E54D-6C5B-42F2-AA5A-CBC1008BB41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3922" name="Rectangle 2"/>
          <p:cNvSpPr>
            <a:spLocks noGrp="1" noRot="1" noChangeAspect="1" noChangeArrowheads="1" noTextEdit="1"/>
          </p:cNvSpPr>
          <p:nvPr>
            <p:ph type="sldImg"/>
          </p:nvPr>
        </p:nvSpPr>
        <p:spPr>
          <a:xfrm>
            <a:off x="325438" y="698500"/>
            <a:ext cx="6208712" cy="3492500"/>
          </a:xfrm>
          <a:ln/>
        </p:spPr>
      </p:sp>
      <p:sp>
        <p:nvSpPr>
          <p:cNvPr id="3793923"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ADC81-4431-4F32-8990-5C2702F4EBC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3554" name="Rectangle 2"/>
          <p:cNvSpPr>
            <a:spLocks noGrp="1" noRot="1" noChangeAspect="1" noChangeArrowheads="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8E54D-6C5B-42F2-AA5A-CBC1008BB41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93922" name="Rectangle 2"/>
          <p:cNvSpPr>
            <a:spLocks noGrp="1" noRot="1" noChangeAspect="1" noChangeArrowheads="1" noTextEdit="1"/>
          </p:cNvSpPr>
          <p:nvPr>
            <p:ph type="sldImg"/>
          </p:nvPr>
        </p:nvSpPr>
        <p:spPr>
          <a:xfrm>
            <a:off x="325438" y="698500"/>
            <a:ext cx="6208712" cy="3492500"/>
          </a:xfrm>
          <a:ln/>
        </p:spPr>
      </p:sp>
      <p:sp>
        <p:nvSpPr>
          <p:cNvPr id="3793923"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9FC7BA-7EF5-4A8C-8BA9-58243B000EF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3362" name="Rectangle 2"/>
          <p:cNvSpPr>
            <a:spLocks noGrp="1" noRot="1" noChangeAspect="1" noChangeArrowheads="1" noTextEdit="1"/>
          </p:cNvSpPr>
          <p:nvPr>
            <p:ph type="sldImg"/>
          </p:nvPr>
        </p:nvSpPr>
        <p:spPr>
          <a:ln/>
        </p:spPr>
      </p:sp>
      <p:sp>
        <p:nvSpPr>
          <p:cNvPr id="398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024E84-3E15-4EA6-97E3-C10FEDEA918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36610" name="Rectangle 2"/>
          <p:cNvSpPr>
            <a:spLocks noGrp="1" noRot="1" noChangeAspect="1" noChangeArrowheads="1" noTextEdit="1"/>
          </p:cNvSpPr>
          <p:nvPr>
            <p:ph type="sldImg"/>
          </p:nvPr>
        </p:nvSpPr>
        <p:spPr>
          <a:ln/>
        </p:spPr>
      </p:sp>
      <p:sp>
        <p:nvSpPr>
          <p:cNvPr id="403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E4C63D-F650-4E75-9FBE-10C13F41C86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57161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9581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4CA62-69E0-4856-95AA-AA5C8D0E636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14146" name="Rectangle 2"/>
          <p:cNvSpPr>
            <a:spLocks noGrp="1" noRot="1" noChangeAspect="1" noChangeArrowheads="1" noTextEdit="1"/>
          </p:cNvSpPr>
          <p:nvPr>
            <p:ph type="sldImg"/>
          </p:nvPr>
        </p:nvSpPr>
        <p:spPr>
          <a:xfrm>
            <a:off x="325438" y="698500"/>
            <a:ext cx="6208712" cy="3492500"/>
          </a:xfrm>
          <a:ln/>
        </p:spPr>
      </p:sp>
      <p:sp>
        <p:nvSpPr>
          <p:cNvPr id="4614147"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6106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B65D4B0-4EC2-4454-A6C3-180F7FF27753}"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8403" name="Rectangle 2"/>
          <p:cNvSpPr>
            <a:spLocks noGrp="1" noRot="1" noChangeAspect="1" noChangeArrowheads="1" noTextEdit="1"/>
          </p:cNvSpPr>
          <p:nvPr>
            <p:ph type="sldImg"/>
          </p:nvPr>
        </p:nvSpPr>
        <p:spPr>
          <a:ln/>
        </p:spPr>
      </p:sp>
      <p:sp>
        <p:nvSpPr>
          <p:cNvPr id="998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FFD32E-EB46-4283-97C7-9DB3CFA375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28418" name="Rectangle 2"/>
          <p:cNvSpPr>
            <a:spLocks noGrp="1" noRot="1" noChangeAspect="1" noChangeArrowheads="1" noTextEdit="1"/>
          </p:cNvSpPr>
          <p:nvPr>
            <p:ph type="sldImg"/>
          </p:nvPr>
        </p:nvSpPr>
        <p:spPr>
          <a:ln/>
        </p:spPr>
      </p:sp>
      <p:sp>
        <p:nvSpPr>
          <p:cNvPr id="402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FFD32E-EB46-4283-97C7-9DB3CFA37548}"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8418" name="Rectangle 2"/>
          <p:cNvSpPr>
            <a:spLocks noGrp="1" noRot="1" noChangeAspect="1" noChangeArrowheads="1" noTextEdit="1"/>
          </p:cNvSpPr>
          <p:nvPr>
            <p:ph type="sldImg"/>
          </p:nvPr>
        </p:nvSpPr>
        <p:spPr>
          <a:ln/>
        </p:spPr>
      </p:sp>
      <p:sp>
        <p:nvSpPr>
          <p:cNvPr id="4028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050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7137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1974C92-E34B-4B4E-857A-F0BE74CA7C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647116415"/>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E15050D-6AF7-4FE7-B556-3D016D97CDB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216273501"/>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C645A77-FFB0-4B1E-AC64-D79FBBE3781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308493969"/>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7C0B8BA-04A3-4313-9C6F-1DB9FC50B07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53421968"/>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7254BAF-09D2-4AF5-AF94-A685F6CFFFE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388856908"/>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8C61DB6-EB56-492E-86CF-0835018A3A7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651564438"/>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F4382AA-1DB5-4164-9453-FF752C0BA6C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12791453"/>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9B883BEC-5280-4D9B-ADC3-105CFC0C5A9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206895768"/>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B9DD6078-AFFB-4AC9-9B2C-A20F584D0DF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455853078"/>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1870108E-F264-4602-9E03-8218FFFDAB81}"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22423208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6261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C6089512-2D5B-4184-B768-3FCAF572367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56251285"/>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eaLnBrk="0" hangingPunct="0">
              <a:defRPr/>
            </a:pPr>
            <a:fld id="{A1FB8CE1-044C-467D-8176-AA6113265C1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540166659"/>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eaLnBrk="0" hangingPunct="0">
              <a:defRPr/>
            </a:pPr>
            <a:fld id="{82ADCB9B-142B-4081-A843-14CD10B2002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413684063"/>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eaLnBrk="0" hangingPunct="0">
              <a:defRPr/>
            </a:pPr>
            <a:fld id="{47B6106B-66CE-44CE-AFF2-F5565CB0F6D3}"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25488434"/>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CBF94507-E1D0-401F-910C-9D567F9B6B44}"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940104784"/>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FF1577FD-DBBF-40A6-A963-14BB61BF6BA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605590777"/>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F21C258E-896F-4755-96B4-AB1B72995BD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239980831"/>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3737F9E2-598D-466D-8483-C3DE69DD5C3F}"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722740328"/>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CFF31FC4-F3A2-48EE-9968-CB9A50EF695F}"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23890571"/>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666A3F3C-0969-4B4E-BBDE-2CB1ECEA106C}"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14809148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28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9B927B16-B716-4474-B17B-7784272DA07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26293812"/>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8CED2B96-F594-4446-B3EA-A0F2E04CE26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05055645"/>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A539CFE1-32B7-4F41-BC74-990762EC1D8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1613748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eaLnBrk="0" hangingPunct="0">
              <a:defRPr/>
            </a:pPr>
            <a:fld id="{95F41829-B67E-4FCA-865D-6449993C9EB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708865382"/>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4596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11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9840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67152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7827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453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1033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08076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0422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640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81704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3134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740141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2861530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44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038604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3770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5101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7928419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5505877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849363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315891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169728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10/2/2023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041262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4223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1868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7760438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687743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35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6900504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8796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4185295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0834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2401398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150223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2D2E177F-3E4D-4B03-80FF-9BD3F34555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374752691"/>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E862295-52CB-418C-A8A9-F1DD8387170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93075434"/>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4658556-F3A1-447F-AB40-06B4236E8C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79374841"/>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21F3FFF1-D5F3-40E0-B615-C824B6D5FB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21935657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22013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eaLnBrk="0" hangingPunct="0">
              <a:defRPr/>
            </a:pPr>
            <a:fld id="{07285F2C-BE5E-4C60-A6C4-AD9E7FCC5C6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676438628"/>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eaLnBrk="0" hangingPunct="0">
              <a:defRPr/>
            </a:pPr>
            <a:fld id="{BDB66464-6C4C-4198-B229-B0ABACBE4A8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928366146"/>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eaLnBrk="0" hangingPunct="0">
              <a:defRPr/>
            </a:pPr>
            <a:fld id="{E3B3FAB0-F9EF-4829-A71A-BA9BF943DD5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081575177"/>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A504E119-ADDC-4236-814C-FC904F08E9A8}"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231352519"/>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97F154D-A68E-4739-AE8E-0F65E01937A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83417738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BFFA9477-45FA-4DDF-AE5E-945A8979C49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272075725"/>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CD693699-7DE4-44DF-B6F2-C0EFA8F55A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277418861"/>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D336173D-7938-4B34-BB41-D3EF37AF749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608697357"/>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C3F16B1A-EDCA-4D5D-84F9-EBA1B5453ED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638817217"/>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FD2B327-3636-43D2-8FF3-6400B1C5AFC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30392031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974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0144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1403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9801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5833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352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38929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438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68528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8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885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9363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1141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9730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2687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8404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9934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9612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7255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5798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7532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D2E177F-3E4D-4B03-80FF-9BD3F34555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5646428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8599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E862295-52CB-418C-A8A9-F1DD8387170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79954022"/>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4658556-F3A1-447F-AB40-06B4236E8C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503585976"/>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21F3FFF1-D5F3-40E0-B615-C824B6D5FB2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07949164"/>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7285F2C-BE5E-4C60-A6C4-AD9E7FCC5C6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13438820"/>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DB66464-6C4C-4198-B229-B0ABACBE4A8B}"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31321714"/>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E3B3FAB0-F9EF-4829-A71A-BA9BF943DD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261819131"/>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504E119-ADDC-4236-814C-FC904F08E9A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300987363"/>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97F154D-A68E-4739-AE8E-0F65E01937A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792296502"/>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BFFA9477-45FA-4DDF-AE5E-945A8979C49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893039700"/>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D693699-7DE4-44DF-B6F2-C0EFA8F55A3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2459718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179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4378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D336173D-7938-4B34-BB41-D3EF37AF749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39273326"/>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C3F16B1A-EDCA-4D5D-84F9-EBA1B5453ED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50901912"/>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FD2B327-3636-43D2-8FF3-6400B1C5AFC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36819961"/>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10/2/2023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48928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10/2/2023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86319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10/2/2023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03748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94435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40502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40280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4307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0576742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10/2/2023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482766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10/2/2023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8798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10/2/2023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43994458"/>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96686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10/2/2023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58340178"/>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59216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530837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735927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270578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10/2/2023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86518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5373373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10/2/2023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44385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317225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489293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4708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339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5691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535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9308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999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024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5444035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0430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0027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81606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4749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1261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2640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9668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38521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5467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97016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7759429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3883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621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47303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8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0723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0668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6876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2849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551030"/>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30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0394030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5928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746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89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4012245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518066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94682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60526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131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839572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4164704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0488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381489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330368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931547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36271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718994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369496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76487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8478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06655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71582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924907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96854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24712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740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97983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25747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139510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2708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128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14260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87324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8105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5822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30020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4422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95900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00392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7210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7288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7016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61384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62934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10244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478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22587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883BEC-5280-4D9B-ADC3-105CFC0C5A9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629653255"/>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9DD6078-AFFB-4AC9-9B2C-A20F584D0DF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54841606"/>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870108E-F264-4602-9E03-8218FFFDAB81}"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86616076"/>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6089512-2D5B-4184-B768-3FCAF572367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7465307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1FB8CE1-044C-467D-8176-AA6113265C1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5576591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371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2ADCB9B-142B-4081-A843-14CD10B2002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46199031"/>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7B6106B-66CE-44CE-AFF2-F5565CB0F6D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85975657"/>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BF94507-E1D0-401F-910C-9D567F9B6B44}"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253997579"/>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F1577FD-DBBF-40A6-A963-14BB61BF6BA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439122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21C258E-896F-4755-96B4-AB1B72995BD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8780367"/>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737F9E2-598D-466D-8483-C3DE69DD5C3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99151883"/>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FF31FC4-F3A2-48EE-9968-CB9A50EF695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389738798"/>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66A3F3C-0969-4B4E-BBDE-2CB1ECEA106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20698528"/>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927B16-B716-4474-B17B-7784272DA07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47836135"/>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CED2B96-F594-4446-B3EA-A0F2E04CE26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6706863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32638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539CFE1-32B7-4F41-BC74-990762EC1D8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06143889"/>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F41829-B67E-4FCA-865D-6449993C9EB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21596268"/>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10/2/2023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0229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10/2/2023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3740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10/2/2023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21529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10/2/2023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3017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10/2/2023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7042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10/2/2023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89150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10/2/2023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8948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10/2/2023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18320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3645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10/2/2023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31488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10/2/2023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2243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10/2/2023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48789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0FAE08A-C1CC-46D8-89B6-9FDA2749FDC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507570113"/>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0572EE8-FA17-46A7-8B5E-5E8E03F3168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68064145"/>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441A45B-0BAE-4255-8CE2-75F00D06DE9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1886646"/>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BCD780B-7F65-461F-B85F-941F9A608C7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6985277"/>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E0012E6-F555-4B11-A490-9BF54ACC403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5675785"/>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8F5FF95-ACB8-49E3-AE9C-AA86A0CB4A7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131057034"/>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88ED139-3E0D-4294-8443-726B226470E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016684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image" Target="../media/image3.png"/><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theme" Target="../theme/theme10.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image" Target="../media/image2.jpe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1.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theme" Target="../theme/theme12.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image" Target="../media/image2.jpe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5" Type="http://schemas.openxmlformats.org/officeDocument/2006/relationships/slideLayout" Target="../slideLayouts/slideLayout207.xml"/><Relationship Id="rId10" Type="http://schemas.openxmlformats.org/officeDocument/2006/relationships/theme" Target="../theme/theme14.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5.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6" Type="http://schemas.openxmlformats.org/officeDocument/2006/relationships/theme" Target="../theme/theme16.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6" Type="http://schemas.openxmlformats.org/officeDocument/2006/relationships/theme" Target="../theme/theme1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1.jpe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2.jpe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6.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theme" Target="../theme/theme7.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image" Target="../media/image1.jpe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8.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9.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065139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003235"/>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eaLnBrk="0" hangingPunct="0">
              <a:defRPr/>
            </a:pPr>
            <a:endParaRPr lang="en-US">
              <a:solidFill>
                <a:srgbClr val="000000"/>
              </a:solidFill>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eaLnBrk="0" hangingPunct="0">
              <a:defRPr/>
            </a:pPr>
            <a:fld id="{A021E015-A715-4A69-88F3-1A17C3D1C5A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578213617"/>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45607"/>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 id="2147484506" r:id="rId15"/>
    <p:sldLayoutId id="2147484507" r:id="rId16"/>
    <p:sldLayoutId id="2147484508" r:id="rId17"/>
    <p:sldLayoutId id="2147484509" r:id="rId18"/>
    <p:sldLayoutId id="2147484510"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eaLnBrk="0" fontAlgn="base" hangingPunct="0">
              <a:spcBef>
                <a:spcPct val="0"/>
              </a:spcBef>
              <a:spcAft>
                <a:spcPct val="0"/>
              </a:spcAft>
              <a:defRPr/>
            </a:pPr>
            <a:fld id="{A021E015-A715-4A69-88F3-1A17C3D1C5A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32018570"/>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 id="2147484523" r:id="rId12"/>
    <p:sldLayoutId id="2147484524" r:id="rId13"/>
    <p:sldLayoutId id="2147484525"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10/2/2023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6619701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10/2/2023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490732296"/>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697915"/>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34794"/>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 id="2147484576" r:id="rId12"/>
    <p:sldLayoutId id="2147484577" r:id="rId13"/>
    <p:sldLayoutId id="2147484578" r:id="rId14"/>
    <p:sldLayoutId id="2147484579"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50420255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22120186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l"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24ECF082-CB8C-4369-BB15-0705E25BA24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87452159"/>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10/2/2023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9532152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F6390538-9BB7-4BB8-A18D-73F53F807EC4}"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8642181"/>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 id="2147484399"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eaLnBrk="0" hangingPunct="0">
              <a:defRPr/>
            </a:pPr>
            <a:fld id="{24ECF082-CB8C-4369-BB15-0705E25BA24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456573"/>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344897804"/>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10/2/2023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874427489"/>
      </p:ext>
    </p:extLst>
  </p:cSld>
  <p:clrMap bg1="dk1" tx1="lt1" bg2="dk2"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48.xml"/><Relationship Id="rId1" Type="http://schemas.openxmlformats.org/officeDocument/2006/relationships/video" Target="https://www.youtube.com/embed/-69KEIMtyZ8?feature=oembed"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122.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128.jpeg"/><Relationship Id="rId4" Type="http://schemas.openxmlformats.org/officeDocument/2006/relationships/image" Target="../media/image127.jpeg"/></Relationships>
</file>

<file path=ppt/slides/_rels/slide10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12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6.xml"/><Relationship Id="rId1" Type="http://schemas.openxmlformats.org/officeDocument/2006/relationships/audio" Target="file:///C:\Users\David%20L\Documents\Disk%20A%20-%20%20My%20Own%20Power%20Points%20Slide%20Shows\shlita.wav" TargetMode="External"/><Relationship Id="rId5" Type="http://schemas.openxmlformats.org/officeDocument/2006/relationships/image" Target="../media/image33.png"/><Relationship Id="rId4" Type="http://schemas.openxmlformats.org/officeDocument/2006/relationships/image" Target="../media/image4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73.jpeg"/><Relationship Id="rId1" Type="http://schemas.openxmlformats.org/officeDocument/2006/relationships/slideLayout" Target="../slideLayouts/slideLayout26.xml"/><Relationship Id="rId4" Type="http://schemas.openxmlformats.org/officeDocument/2006/relationships/image" Target="../media/image135.png"/></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7.xml"/></Relationships>
</file>

<file path=ppt/slides/_rels/slide1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26.xml"/><Relationship Id="rId5" Type="http://schemas.openxmlformats.org/officeDocument/2006/relationships/image" Target="../media/image138.jpeg"/><Relationship Id="rId4" Type="http://schemas.openxmlformats.org/officeDocument/2006/relationships/image" Target="../media/image13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3.xml"/><Relationship Id="rId1" Type="http://schemas.openxmlformats.org/officeDocument/2006/relationships/slideLayout" Target="../slideLayouts/slideLayout26.xml"/><Relationship Id="rId5" Type="http://schemas.openxmlformats.org/officeDocument/2006/relationships/image" Target="../media/image128.jpeg"/><Relationship Id="rId4" Type="http://schemas.openxmlformats.org/officeDocument/2006/relationships/image" Target="../media/image1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ref.ly/logosres/mcgaroca?ref=Bible.Ac15.5&amp;off=231&amp;ctx=the+law+of+Moses.%EF%BB%BF%E2%80%9D+~This+party+is+here+i" TargetMode="External"/><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4.xml"/><Relationship Id="rId1" Type="http://schemas.openxmlformats.org/officeDocument/2006/relationships/slideLayout" Target="../slideLayouts/slideLayout212.xml"/></Relationships>
</file>

<file path=ppt/slides/_rels/slide1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49.xml"/><Relationship Id="rId4" Type="http://schemas.openxmlformats.org/officeDocument/2006/relationships/image" Target="../media/image139.jpeg"/></Relationships>
</file>

<file path=ppt/slides/_rels/slide1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slideLayout" Target="../slideLayouts/slideLayout22.xml"/><Relationship Id="rId7" Type="http://schemas.openxmlformats.org/officeDocument/2006/relationships/image" Target="../media/image14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5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66.xml"/><Relationship Id="rId1" Type="http://schemas.openxmlformats.org/officeDocument/2006/relationships/video" Target="https://www.youtube.com/embed/7IRPGKP1kJc?feature=oembed"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48.xml"/><Relationship Id="rId1" Type="http://schemas.openxmlformats.org/officeDocument/2006/relationships/video" Target="https://www.youtube.com/embed/Esl-q-ocwrs?feature=oembed"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13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48.jpeg"/><Relationship Id="rId2" Type="http://schemas.openxmlformats.org/officeDocument/2006/relationships/notesSlide" Target="../notesSlides/notesSlide59.xml"/><Relationship Id="rId1" Type="http://schemas.openxmlformats.org/officeDocument/2006/relationships/slideLayout" Target="../slideLayouts/slideLayout2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39.jpeg"/></Relationships>
</file>

<file path=ppt/slides/_rels/slide1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27.xml"/><Relationship Id="rId4" Type="http://schemas.openxmlformats.org/officeDocument/2006/relationships/image" Target="../media/image139.jpeg"/></Relationships>
</file>

<file path=ppt/slides/_rels/slide13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4.xml"/></Relationships>
</file>

<file path=ppt/slides/_rels/slide1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1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44.xml"/></Relationships>
</file>

<file path=ppt/slides/_rels/slide1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44.xml"/></Relationships>
</file>

<file path=ppt/slides/_rels/slide1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1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44.xml"/><Relationship Id="rId5" Type="http://schemas.openxmlformats.org/officeDocument/2006/relationships/image" Target="../media/image150.jpeg"/><Relationship Id="rId4" Type="http://schemas.openxmlformats.org/officeDocument/2006/relationships/image" Target="../media/image29.png"/></Relationships>
</file>

<file path=ppt/slides/_rels/slide14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9.xml"/><Relationship Id="rId1" Type="http://schemas.openxmlformats.org/officeDocument/2006/relationships/slideLayout" Target="../slideLayouts/slideLayout43.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43.xml"/><Relationship Id="rId1" Type="http://schemas.openxmlformats.org/officeDocument/2006/relationships/video" Target="https://www.youtube.com/embed/x1xW5-xtw7U?feature=oembed" TargetMode="External"/><Relationship Id="rId5" Type="http://schemas.openxmlformats.org/officeDocument/2006/relationships/image" Target="../media/image155.jpeg"/><Relationship Id="rId4" Type="http://schemas.openxmlformats.org/officeDocument/2006/relationships/image" Target="../media/image151.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1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7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83.xml"/><Relationship Id="rId1" Type="http://schemas.openxmlformats.org/officeDocument/2006/relationships/video" Target="https://www.youtube.com/embed/6qkdJCAlBjc?feature=oembed"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83.xml"/><Relationship Id="rId1" Type="http://schemas.openxmlformats.org/officeDocument/2006/relationships/video" Target="https://www.youtube.com/embed/WOugnCvI1FM?feature=oembed" TargetMode="External"/></Relationships>
</file>

<file path=ppt/slides/_rels/slide1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15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0.xml"/></Relationships>
</file>

<file path=ppt/slides/_rels/slide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136.xml"/><Relationship Id="rId1" Type="http://schemas.openxmlformats.org/officeDocument/2006/relationships/video" Target="https://www.youtube.com/embed/i4AWtd9-VAM?feature=oembed" TargetMode="External"/></Relationships>
</file>

<file path=ppt/slides/_rels/slide1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5.xml"/><Relationship Id="rId4" Type="http://schemas.openxmlformats.org/officeDocument/2006/relationships/image" Target="../media/image22.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3.xml"/><Relationship Id="rId1" Type="http://schemas.openxmlformats.org/officeDocument/2006/relationships/video" Target="https://www.youtube.com/embed/CNCJ6dJTvUQ?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5.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30.jpeg"/><Relationship Id="rId5" Type="http://schemas.openxmlformats.org/officeDocument/2006/relationships/hyperlink" Target="Lucian%20of%20Samosata.docx" TargetMode="Externa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31.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4.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youtube.com/embed/naQcINX-7jM?feature=oembed" TargetMode="Externa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youtube.com/embed/pBIswXv28GI?feature=oembed" TargetMode="External"/><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youtube.com/embed/_KTJfWC_4Mw?feature=oembed" TargetMode="External"/><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98.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36.xml"/><Relationship Id="rId1" Type="http://schemas.openxmlformats.org/officeDocument/2006/relationships/video" Target="https://www.youtube.com/embed/ZH7pkOY5rl8?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1.xml"/><Relationship Id="rId1" Type="http://schemas.openxmlformats.org/officeDocument/2006/relationships/slideLayout" Target="../slideLayouts/slideLayout204.xml"/><Relationship Id="rId5" Type="http://schemas.openxmlformats.org/officeDocument/2006/relationships/slide" Target="slide120.xml"/><Relationship Id="rId4" Type="http://schemas.openxmlformats.org/officeDocument/2006/relationships/slide" Target="slide9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6.xml"/><Relationship Id="rId1" Type="http://schemas.openxmlformats.org/officeDocument/2006/relationships/audio" Target="file:///C:\Users\David%20L\Documents\Disk%20A%20-%20%20My%20Own%20Power%20Points%20Slide%20Shows\shlita.wav" TargetMode="External"/><Relationship Id="rId5" Type="http://schemas.openxmlformats.org/officeDocument/2006/relationships/image" Target="../media/image33.pn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25.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25.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94.xml"/><Relationship Id="rId5" Type="http://schemas.openxmlformats.org/officeDocument/2006/relationships/image" Target="../media/image26.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4.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www.youtube.com/embed/y5vuoX09ryw?feature=oembed" TargetMode="Externa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5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6.jpeg"/><Relationship Id="rId7" Type="http://schemas.openxmlformats.org/officeDocument/2006/relationships/hyperlink" Target="The%20New%20Jerusalem.docx" TargetMode="External"/><Relationship Id="rId2" Type="http://schemas.openxmlformats.org/officeDocument/2006/relationships/notesSlide" Target="../notesSlides/notesSlide26.xml"/><Relationship Id="rId1" Type="http://schemas.openxmlformats.org/officeDocument/2006/relationships/slideLayout" Target="../slideLayouts/slideLayout161.xml"/><Relationship Id="rId6" Type="http://schemas.openxmlformats.org/officeDocument/2006/relationships/image" Target="../media/image60.png"/><Relationship Id="rId5" Type="http://schemas.openxmlformats.org/officeDocument/2006/relationships/image" Target="../media/image26.jpeg"/><Relationship Id="rId10" Type="http://schemas.openxmlformats.org/officeDocument/2006/relationships/image" Target="../media/image61.gif"/><Relationship Id="rId4" Type="http://schemas.openxmlformats.org/officeDocument/2006/relationships/image" Target="../media/image57.jpeg"/><Relationship Id="rId9" Type="http://schemas.openxmlformats.org/officeDocument/2006/relationships/hyperlink" Target="file:///C:\Users\David%20L\Documents\Disk%20A%20-%20%20My%20Own%20Power%20Points%20Slide%20Shows\The%20New%20Jerusalem.docx"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25.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7.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25.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25.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48.xml"/><Relationship Id="rId1" Type="http://schemas.openxmlformats.org/officeDocument/2006/relationships/video" Target="https://www.youtube.com/embed/KP2q7YiLjRQ?feature=oembe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83.xml"/><Relationship Id="rId1" Type="http://schemas.openxmlformats.org/officeDocument/2006/relationships/video" Target="https://www.youtube.com/embed/-oOgkPv6j6M?feature=oembed"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7.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4.xml"/><Relationship Id="rId1" Type="http://schemas.openxmlformats.org/officeDocument/2006/relationships/slideLayout" Target="../slideLayouts/slideLayout21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83.xml"/><Relationship Id="rId1" Type="http://schemas.openxmlformats.org/officeDocument/2006/relationships/video" Target="https://www.youtube.com/embed/hY9JRh1_WKw?feature=oembed" TargetMode="Externa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2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5.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5.xml"/></Relationships>
</file>

<file path=ppt/slides/_rels/slide7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125.xml"/></Relationships>
</file>

<file path=ppt/slides/_rels/slide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6.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83.xml"/><Relationship Id="rId1" Type="http://schemas.openxmlformats.org/officeDocument/2006/relationships/video" Target="https://www.youtube.com/embed/s-mDh6LE9NQ?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48.xml"/><Relationship Id="rId1" Type="http://schemas.openxmlformats.org/officeDocument/2006/relationships/video" Target="https://www.youtube.com/embed/Fmum3glL1DA?feature=oembe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83.xml"/><Relationship Id="rId1" Type="http://schemas.openxmlformats.org/officeDocument/2006/relationships/video" Target="https://www.youtube.com/embed/1oiuvpT1tBE?feature=oembed"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0.xml"/><Relationship Id="rId1" Type="http://schemas.openxmlformats.org/officeDocument/2006/relationships/audio" Target="file:///C:\Users\David%20L\Documents\Disk%20A%20-%20%20My%20Own%20Power%20Points%20Slide%20Shows\lovehim.wav" TargetMode="Externa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0.xml"/><Relationship Id="rId1" Type="http://schemas.openxmlformats.org/officeDocument/2006/relationships/video" Target="https://www.youtube.com/embed/FI1ylg4GKv8?feature=oembed"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0.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70.xml"/><Relationship Id="rId5" Type="http://schemas.openxmlformats.org/officeDocument/2006/relationships/image" Target="../media/image95.jpeg"/><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70.xml"/></Relationships>
</file>

<file path=ppt/slides/_rels/slide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83.xml"/><Relationship Id="rId1" Type="http://schemas.openxmlformats.org/officeDocument/2006/relationships/video" Target="https://www.youtube.com/embed/MAK0A46crTo?feature=oembed"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83.xml"/><Relationship Id="rId1" Type="http://schemas.openxmlformats.org/officeDocument/2006/relationships/video" Target="https://www.youtube.com/embed/k7ANxgf-upc?feature=oembed"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8.xml"/><Relationship Id="rId1" Type="http://schemas.openxmlformats.org/officeDocument/2006/relationships/slideLayout" Target="../slideLayouts/slideLayout70.xml"/><Relationship Id="rId5" Type="http://schemas.openxmlformats.org/officeDocument/2006/relationships/image" Target="../media/image101.png"/><Relationship Id="rId4" Type="http://schemas.openxmlformats.org/officeDocument/2006/relationships/image" Target="../media/image100.jpeg"/></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48.xml"/><Relationship Id="rId1" Type="http://schemas.openxmlformats.org/officeDocument/2006/relationships/video" Target="https://www.youtube.com/embed/2J6-t2mtNtU?feature=oembed"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jpeg"/></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70.xml"/><Relationship Id="rId5" Type="http://schemas.openxmlformats.org/officeDocument/2006/relationships/image" Target="../media/image111.jpeg"/><Relationship Id="rId4" Type="http://schemas.openxmlformats.org/officeDocument/2006/relationships/image" Target="../media/image110.jpeg"/></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1.xml"/><Relationship Id="rId1" Type="http://schemas.openxmlformats.org/officeDocument/2006/relationships/slideLayout" Target="../slideLayouts/slideLayout70.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83.xml"/><Relationship Id="rId1" Type="http://schemas.openxmlformats.org/officeDocument/2006/relationships/video" Target="https://www.youtube.com/embed/FQnAKqJc7L0?feature=oembed"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5.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2.xml"/><Relationship Id="rId1" Type="http://schemas.openxmlformats.org/officeDocument/2006/relationships/slideLayout" Target="../slideLayouts/slideLayout70.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4.xml"/><Relationship Id="rId1" Type="http://schemas.openxmlformats.org/officeDocument/2006/relationships/slideLayout" Target="../slideLayouts/slideLayout2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257452" y="1592247"/>
            <a:ext cx="5610688" cy="2368226"/>
          </a:xfrm>
        </p:spPr>
        <p:txBody>
          <a:bodyPr>
            <a:normAutofit/>
          </a:bodyPr>
          <a:lstStyle/>
          <a:p>
            <a:r>
              <a:rPr lang="en-US" sz="3200" dirty="0">
                <a:solidFill>
                  <a:srgbClr val="FF0000"/>
                </a:solidFill>
                <a:effectLst>
                  <a:outerShdw blurRad="38100" dist="38100" dir="2700000" algn="tl">
                    <a:srgbClr val="000000">
                      <a:alpha val="43137"/>
                    </a:srgbClr>
                  </a:outerShdw>
                </a:effectLst>
              </a:rPr>
              <a:t>Blood &amp; Sand Of Colosseum  </a:t>
            </a:r>
            <a:br>
              <a:rPr lang="en-US" sz="3200" dirty="0">
                <a:solidFill>
                  <a:srgbClr val="FF0000"/>
                </a:solidFill>
                <a:effectLst>
                  <a:outerShdw blurRad="38100" dist="38100" dir="2700000" algn="tl">
                    <a:srgbClr val="000000">
                      <a:alpha val="43137"/>
                    </a:srgbClr>
                  </a:outerShdw>
                </a:effectLst>
              </a:rPr>
            </a:br>
            <a:r>
              <a:rPr lang="en-US" sz="3200" dirty="0">
                <a:solidFill>
                  <a:srgbClr val="FF0000"/>
                </a:solidFill>
                <a:effectLst>
                  <a:outerShdw blurRad="38100" dist="38100" dir="2700000" algn="tl">
                    <a:srgbClr val="000000">
                      <a:alpha val="43137"/>
                    </a:srgbClr>
                  </a:outerShdw>
                </a:effectLst>
              </a:rPr>
              <a:t>Cultural Glue Cruel Empire </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645152"/>
            <a:ext cx="3904572" cy="451329"/>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35220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man madness: CALIGULA vs THE JEWS">
            <a:hlinkClick r:id="" action="ppaction://media"/>
            <a:extLst>
              <a:ext uri="{FF2B5EF4-FFF2-40B4-BE49-F238E27FC236}">
                <a16:creationId xmlns:a16="http://schemas.microsoft.com/office/drawing/2014/main" id="{4882B482-11EB-4A00-BB3F-E331874922AA}"/>
              </a:ext>
            </a:extLst>
          </p:cNvPr>
          <p:cNvPicPr>
            <a:picLocks noRot="1" noChangeAspect="1"/>
          </p:cNvPicPr>
          <p:nvPr>
            <a:videoFile r:link="rId1"/>
          </p:nvPr>
        </p:nvPicPr>
        <p:blipFill>
          <a:blip r:embed="rId3"/>
          <a:stretch>
            <a:fillRect/>
          </a:stretch>
        </p:blipFill>
        <p:spPr>
          <a:xfrm>
            <a:off x="0" y="519764"/>
            <a:ext cx="12192000" cy="5775158"/>
          </a:xfrm>
          <a:prstGeom prst="rect">
            <a:avLst/>
          </a:prstGeom>
        </p:spPr>
      </p:pic>
    </p:spTree>
    <p:extLst>
      <p:ext uri="{BB962C8B-B14F-4D97-AF65-F5344CB8AC3E}">
        <p14:creationId xmlns:p14="http://schemas.microsoft.com/office/powerpoint/2010/main" val="3517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92002" name="Rectangle 2"/>
          <p:cNvSpPr>
            <a:spLocks noGrp="1" noChangeArrowheads="1"/>
          </p:cNvSpPr>
          <p:nvPr>
            <p:ph type="title"/>
          </p:nvPr>
        </p:nvSpPr>
        <p:spPr>
          <a:xfrm>
            <a:off x="798991" y="0"/>
            <a:ext cx="10626570" cy="609600"/>
          </a:xfrm>
        </p:spPr>
        <p:txBody>
          <a:bodyPr/>
          <a:lstStyle/>
          <a:p>
            <a:r>
              <a:rPr lang="en-US" sz="6600" b="1" dirty="0">
                <a:solidFill>
                  <a:srgbClr val="FFFF00"/>
                </a:solidFill>
                <a:effectLst>
                  <a:outerShdw blurRad="38100" dist="38100" dir="2700000" algn="tl">
                    <a:srgbClr val="C0C0C0"/>
                  </a:outerShdw>
                </a:effectLst>
              </a:rPr>
              <a:t>Significant Differences</a:t>
            </a:r>
          </a:p>
        </p:txBody>
      </p:sp>
      <p:sp>
        <p:nvSpPr>
          <p:cNvPr id="4992003" name="Rectangle 3"/>
          <p:cNvSpPr>
            <a:spLocks noGrp="1" noChangeArrowheads="1"/>
          </p:cNvSpPr>
          <p:nvPr>
            <p:ph type="body" idx="1"/>
          </p:nvPr>
        </p:nvSpPr>
        <p:spPr>
          <a:xfrm>
            <a:off x="2133600" y="990600"/>
            <a:ext cx="8305800" cy="5105400"/>
          </a:xfrm>
        </p:spPr>
        <p:txBody>
          <a:bodyPr/>
          <a:lstStyle/>
          <a:p>
            <a:pPr>
              <a:buFont typeface="Wingdings" pitchFamily="2" charset="2"/>
              <a:buChar char="Ø"/>
            </a:pPr>
            <a:r>
              <a:rPr lang="en-US">
                <a:solidFill>
                  <a:srgbClr val="CCFF33"/>
                </a:solidFill>
                <a:effectLst>
                  <a:outerShdw blurRad="38100" dist="38100" dir="2700000" algn="tl">
                    <a:srgbClr val="C0C0C0"/>
                  </a:outerShdw>
                </a:effectLst>
              </a:rPr>
              <a:t>   GREEK ANTHROPOMORPHIC FAITH  VERSUS ROMAN NUMINA RELIGION</a:t>
            </a:r>
          </a:p>
          <a:p>
            <a:pPr>
              <a:buFont typeface="Wingdings" pitchFamily="2" charset="2"/>
              <a:buChar char="Ø"/>
            </a:pPr>
            <a:r>
              <a:rPr lang="en-US">
                <a:solidFill>
                  <a:srgbClr val="CCFF33"/>
                </a:solidFill>
                <a:effectLst>
                  <a:outerShdw blurRad="38100" dist="38100" dir="2700000" algn="tl">
                    <a:srgbClr val="C0C0C0"/>
                  </a:outerShdw>
                </a:effectLst>
              </a:rPr>
              <a:t>   CITY GREEKS WERE XENOPHOBIC IMPERIAL ROMANS COSMOPOLITAN</a:t>
            </a:r>
          </a:p>
          <a:p>
            <a:pPr>
              <a:buFont typeface="Wingdings" pitchFamily="2" charset="2"/>
              <a:buChar char="Ø"/>
            </a:pPr>
            <a:endParaRPr lang="en-US" sz="800">
              <a:solidFill>
                <a:srgbClr val="CCFF33"/>
              </a:solidFill>
              <a:effectLst>
                <a:outerShdw blurRad="38100" dist="38100" dir="2700000" algn="tl">
                  <a:srgbClr val="C0C0C0"/>
                </a:outerShdw>
              </a:effectLst>
            </a:endParaRPr>
          </a:p>
          <a:p>
            <a:pPr>
              <a:buFont typeface="Wingdings" pitchFamily="2" charset="2"/>
              <a:buChar char="Ø"/>
            </a:pPr>
            <a:r>
              <a:rPr lang="en-US">
                <a:solidFill>
                  <a:srgbClr val="CCFF33"/>
                </a:solidFill>
                <a:effectLst>
                  <a:outerShdw blurRad="38100" dist="38100" dir="2700000" algn="tl">
                    <a:srgbClr val="C0C0C0"/>
                  </a:outerShdw>
                </a:effectLst>
              </a:rPr>
              <a:t>   GREEK ENTERTAIN BLOODLESSLY ROME HAD APPETITE FOR VIOLENCE</a:t>
            </a:r>
          </a:p>
          <a:p>
            <a:pPr>
              <a:buFont typeface="Wingdings" pitchFamily="2" charset="2"/>
              <a:buChar char="Ø"/>
            </a:pPr>
            <a:endParaRPr lang="en-US" sz="2800" b="1">
              <a:solidFill>
                <a:srgbClr val="CCFF33"/>
              </a:solidFill>
              <a:effectLst>
                <a:outerShdw blurRad="38100" dist="38100" dir="2700000" algn="tl">
                  <a:srgbClr val="C0C0C0"/>
                </a:outerShdw>
              </a:effectLst>
            </a:endParaRPr>
          </a:p>
          <a:p>
            <a:pPr>
              <a:buFont typeface="Wingdings" pitchFamily="2" charset="2"/>
              <a:buChar char="Ø"/>
            </a:pPr>
            <a:endParaRPr lang="en-US" sz="1600" b="1">
              <a:solidFill>
                <a:srgbClr val="CCFF33"/>
              </a:solidFill>
              <a:effectLst>
                <a:outerShdw blurRad="38100" dist="38100" dir="2700000" algn="tl">
                  <a:srgbClr val="C0C0C0"/>
                </a:outerShdw>
              </a:effectLst>
            </a:endParaRPr>
          </a:p>
          <a:p>
            <a:pPr>
              <a:buFont typeface="Wingdings" pitchFamily="2" charset="2"/>
              <a:buChar char="Ø"/>
            </a:pPr>
            <a:endParaRPr lang="en-US"/>
          </a:p>
        </p:txBody>
      </p:sp>
      <p:pic>
        <p:nvPicPr>
          <p:cNvPr id="4992004" name="Picture 4" descr="C:\Documents and Settings\Owner\My Documents\Educational Illustrations\SuperStock_902-136829.jpg"/>
          <p:cNvPicPr>
            <a:picLocks noChangeAspect="1" noChangeArrowheads="1"/>
          </p:cNvPicPr>
          <p:nvPr/>
        </p:nvPicPr>
        <p:blipFill>
          <a:blip r:embed="rId4" cstate="print"/>
          <a:srcRect/>
          <a:stretch>
            <a:fillRect/>
          </a:stretch>
        </p:blipFill>
        <p:spPr bwMode="auto">
          <a:xfrm>
            <a:off x="1402671" y="834501"/>
            <a:ext cx="9839635" cy="50328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992002">
                                            <p:txEl>
                                              <p:pRg st="0" end="0"/>
                                            </p:txEl>
                                          </p:spTgt>
                                        </p:tgtEl>
                                        <p:attrNameLst>
                                          <p:attrName>style.visibility</p:attrName>
                                        </p:attrNameLst>
                                      </p:cBhvr>
                                      <p:to>
                                        <p:strVal val="visible"/>
                                      </p:to>
                                    </p:set>
                                    <p:anim calcmode="lin" valueType="num">
                                      <p:cBhvr additive="base">
                                        <p:cTn id="7" dur="300" fill="hold"/>
                                        <p:tgtEl>
                                          <p:spTgt spid="49920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9920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4992003">
                                            <p:txEl>
                                              <p:pRg st="0" end="0"/>
                                            </p:txEl>
                                          </p:spTgt>
                                        </p:tgtEl>
                                        <p:attrNameLst>
                                          <p:attrName>style.visibility</p:attrName>
                                        </p:attrNameLst>
                                      </p:cBhvr>
                                      <p:to>
                                        <p:strVal val="visible"/>
                                      </p:to>
                                    </p:set>
                                    <p:anim to="" calcmode="lin" valueType="num">
                                      <p:cBhvr>
                                        <p:cTn id="13" dur="1" fill="hold"/>
                                        <p:tgtEl>
                                          <p:spTgt spid="4992003">
                                            <p:txEl>
                                              <p:pRg st="0" end="0"/>
                                            </p:txEl>
                                          </p:spTgt>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499"/>
                                          </p:stCondLst>
                                        </p:cTn>
                                        <p:tgtEl>
                                          <p:spTgt spid="4992003">
                                            <p:txEl>
                                              <p:pRg st="1" end="1"/>
                                            </p:txEl>
                                          </p:spTgt>
                                        </p:tgtEl>
                                        <p:attrNameLst>
                                          <p:attrName>style.visibility</p:attrName>
                                        </p:attrNameLst>
                                      </p:cBhvr>
                                      <p:to>
                                        <p:strVal val="visible"/>
                                      </p:to>
                                    </p:set>
                                    <p:anim to="" calcmode="lin" valueType="num">
                                      <p:cBhvr>
                                        <p:cTn id="18" dur="1" fill="hold"/>
                                        <p:tgtEl>
                                          <p:spTgt spid="4992003">
                                            <p:txEl>
                                              <p:pRg st="1" end="1"/>
                                            </p:txEl>
                                          </p:spTgt>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499"/>
                                          </p:stCondLst>
                                        </p:cTn>
                                        <p:tgtEl>
                                          <p:spTgt spid="4992003">
                                            <p:txEl>
                                              <p:pRg st="3" end="3"/>
                                            </p:txEl>
                                          </p:spTgt>
                                        </p:tgtEl>
                                        <p:attrNameLst>
                                          <p:attrName>style.visibility</p:attrName>
                                        </p:attrNameLst>
                                      </p:cBhvr>
                                      <p:to>
                                        <p:strVal val="visible"/>
                                      </p:to>
                                    </p:set>
                                    <p:anim to="" calcmode="lin" valueType="num">
                                      <p:cBhvr>
                                        <p:cTn id="23" dur="1" fill="hold"/>
                                        <p:tgtEl>
                                          <p:spTgt spid="4992003">
                                            <p:txEl>
                                              <p:pRg st="3" end="3"/>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19" presetClass="entr" presetSubtype="10" fill="hold" nodeType="clickEffect">
                                  <p:stCondLst>
                                    <p:cond delay="0"/>
                                  </p:stCondLst>
                                  <p:childTnLst>
                                    <p:set>
                                      <p:cBhvr>
                                        <p:cTn id="27" dur="1" fill="hold">
                                          <p:stCondLst>
                                            <p:cond delay="0"/>
                                          </p:stCondLst>
                                        </p:cTn>
                                        <p:tgtEl>
                                          <p:spTgt spid="4992004"/>
                                        </p:tgtEl>
                                        <p:attrNameLst>
                                          <p:attrName>style.visibility</p:attrName>
                                        </p:attrNameLst>
                                      </p:cBhvr>
                                      <p:to>
                                        <p:strVal val="visible"/>
                                      </p:to>
                                    </p:set>
                                    <p:anim calcmode="lin" valueType="num">
                                      <p:cBhvr>
                                        <p:cTn id="28" dur="5000" fill="hold"/>
                                        <p:tgtEl>
                                          <p:spTgt spid="4992004"/>
                                        </p:tgtEl>
                                        <p:attrNameLst>
                                          <p:attrName>ppt_w</p:attrName>
                                        </p:attrNameLst>
                                      </p:cBhvr>
                                      <p:tavLst>
                                        <p:tav tm="0" fmla="#ppt_w*sin(2.5*pi*$)">
                                          <p:val>
                                            <p:fltVal val="0"/>
                                          </p:val>
                                        </p:tav>
                                        <p:tav tm="100000">
                                          <p:val>
                                            <p:fltVal val="1"/>
                                          </p:val>
                                        </p:tav>
                                      </p:tavLst>
                                    </p:anim>
                                    <p:anim calcmode="lin" valueType="num">
                                      <p:cBhvr>
                                        <p:cTn id="29" dur="5000" fill="hold"/>
                                        <p:tgtEl>
                                          <p:spTgt spid="49920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2002" grpId="0" build="p" autoUpdateAnimBg="0"/>
      <p:bldP spid="4992003"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1033" descr="C:\Documents and Settings\Owner\My Documents\SplashScreen.bmp"/>
          <p:cNvPicPr>
            <a:picLocks noChangeAspect="1" noChangeArrowheads="1"/>
          </p:cNvPicPr>
          <p:nvPr/>
        </p:nvPicPr>
        <p:blipFill>
          <a:blip r:embed="rId2" cstate="print"/>
          <a:srcRect/>
          <a:stretch>
            <a:fillRect/>
          </a:stretch>
        </p:blipFill>
        <p:spPr bwMode="auto">
          <a:xfrm>
            <a:off x="-1312751" y="0"/>
            <a:ext cx="13504752" cy="7086600"/>
          </a:xfrm>
          <a:prstGeom prst="rect">
            <a:avLst/>
          </a:prstGeom>
          <a:noFill/>
          <a:ln w="9525">
            <a:noFill/>
            <a:miter lim="800000"/>
            <a:headEnd/>
            <a:tailEnd/>
          </a:ln>
        </p:spPr>
      </p:pic>
      <p:sp>
        <p:nvSpPr>
          <p:cNvPr id="4" name="TextBox 3"/>
          <p:cNvSpPr txBox="1"/>
          <p:nvPr/>
        </p:nvSpPr>
        <p:spPr>
          <a:xfrm>
            <a:off x="0" y="90535"/>
            <a:ext cx="2926080" cy="2677656"/>
          </a:xfrm>
          <a:prstGeom prst="rect">
            <a:avLst/>
          </a:prstGeom>
          <a:solidFill>
            <a:srgbClr val="FF0000"/>
          </a:solidFill>
        </p:spPr>
        <p:txBody>
          <a:bodyPr wrap="square" rtlCol="0">
            <a:spAutoFit/>
          </a:bodyPr>
          <a:lstStyle/>
          <a:p>
            <a:pPr algn="ctr" fontAlgn="base">
              <a:spcBef>
                <a:spcPct val="0"/>
              </a:spcBef>
              <a:spcAft>
                <a:spcPct val="0"/>
              </a:spcAft>
            </a:pPr>
            <a:r>
              <a:rPr lang="en-US" sz="2400" b="1" dirty="0" err="1">
                <a:solidFill>
                  <a:srgbClr val="000000"/>
                </a:solidFill>
                <a:effectLst>
                  <a:outerShdw blurRad="38100" dist="38100" dir="2700000" algn="tl">
                    <a:srgbClr val="000000">
                      <a:alpha val="43137"/>
                    </a:srgbClr>
                  </a:outerShdw>
                </a:effectLst>
                <a:latin typeface="Calligrapher" pitchFamily="2" charset="0"/>
                <a:ea typeface="ＭＳ Ｐゴシック"/>
              </a:rPr>
              <a:t>Psychopompus</a:t>
            </a:r>
            <a:r>
              <a:rPr lang="en-US" sz="2400" b="1" dirty="0">
                <a:solidFill>
                  <a:srgbClr val="000000"/>
                </a:solidFill>
                <a:effectLst>
                  <a:outerShdw blurRad="38100" dist="38100" dir="2700000" algn="tl">
                    <a:srgbClr val="000000">
                      <a:alpha val="43137"/>
                    </a:srgbClr>
                  </a:outerShdw>
                </a:effectLst>
                <a:latin typeface="Calligrapher" pitchFamily="2" charset="0"/>
                <a:ea typeface="ＭＳ Ｐゴシック"/>
              </a:rPr>
              <a:t> Underworld Soul Conductor Stood on One Side in Black Dress with Red-Hot Caduceus Making The Death Final   </a:t>
            </a:r>
          </a:p>
        </p:txBody>
      </p:sp>
      <p:sp>
        <p:nvSpPr>
          <p:cNvPr id="5" name="TextBox 4"/>
          <p:cNvSpPr txBox="1"/>
          <p:nvPr/>
        </p:nvSpPr>
        <p:spPr>
          <a:xfrm>
            <a:off x="8361681" y="152091"/>
            <a:ext cx="3677920" cy="2369880"/>
          </a:xfrm>
          <a:prstGeom prst="rect">
            <a:avLst/>
          </a:prstGeom>
          <a:solidFill>
            <a:srgbClr val="FF0000"/>
          </a:solidFill>
        </p:spPr>
        <p:txBody>
          <a:bodyPr wrap="square" rtlCol="0">
            <a:spAutoFit/>
          </a:bodyPr>
          <a:lstStyle/>
          <a:p>
            <a:pPr algn="ctr" fontAlgn="base">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Calligrapher" pitchFamily="2" charset="0"/>
                <a:ea typeface="ＭＳ Ｐゴシック"/>
              </a:rPr>
              <a:t>The Soul Conductor Opposite </a:t>
            </a:r>
            <a:r>
              <a:rPr lang="en-US" sz="2400" b="1" dirty="0">
                <a:solidFill>
                  <a:srgbClr val="000000"/>
                </a:solidFill>
                <a:effectLst>
                  <a:outerShdw blurRad="38100" dist="38100" dir="2700000" algn="tl">
                    <a:srgbClr val="000000">
                      <a:alpha val="43137"/>
                    </a:srgbClr>
                  </a:outerShdw>
                </a:effectLst>
                <a:latin typeface="Calligrapher" pitchFamily="2" charset="0"/>
                <a:ea typeface="ＭＳ Ｐゴシック"/>
              </a:rPr>
              <a:t>Dressed as </a:t>
            </a:r>
            <a:r>
              <a:rPr lang="en-US" sz="2400" b="1" dirty="0" err="1">
                <a:solidFill>
                  <a:srgbClr val="000000"/>
                </a:solidFill>
                <a:effectLst>
                  <a:outerShdw blurRad="38100" dist="38100" dir="2700000" algn="tl">
                    <a:srgbClr val="000000">
                      <a:alpha val="43137"/>
                    </a:srgbClr>
                  </a:outerShdw>
                </a:effectLst>
                <a:latin typeface="Calligrapher" pitchFamily="2" charset="0"/>
                <a:ea typeface="ＭＳ Ｐゴシック"/>
              </a:rPr>
              <a:t>Rhadamanthus</a:t>
            </a:r>
            <a:r>
              <a:rPr lang="en-US" sz="2400" b="1" dirty="0">
                <a:solidFill>
                  <a:srgbClr val="000000"/>
                </a:solidFill>
                <a:effectLst>
                  <a:outerShdw blurRad="38100" dist="38100" dir="2700000" algn="tl">
                    <a:srgbClr val="000000">
                      <a:alpha val="43137"/>
                    </a:srgbClr>
                  </a:outerShdw>
                </a:effectLst>
                <a:latin typeface="Calligrapher" pitchFamily="2" charset="0"/>
                <a:ea typeface="ＭＳ Ｐゴシック"/>
              </a:rPr>
              <a:t>,  Judge of the Underworld.</a:t>
            </a:r>
          </a:p>
          <a:p>
            <a:pPr algn="ctr" fontAlgn="base">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Calligrapher" pitchFamily="2" charset="0"/>
                <a:ea typeface="ＭＳ Ｐゴシック"/>
              </a:rPr>
              <a:t>  Wearing tall dark boots, tunic, and raven’s mask, he claimed with each tap of mallet the now  officially defunct gladiator souls.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1E448-06DB-FE0F-D631-BCAFA7B8FB89}"/>
              </a:ext>
            </a:extLst>
          </p:cNvPr>
          <p:cNvPicPr>
            <a:picLocks noChangeAspect="1"/>
          </p:cNvPicPr>
          <p:nvPr/>
        </p:nvPicPr>
        <p:blipFill>
          <a:blip r:embed="rId2"/>
          <a:stretch>
            <a:fillRect/>
          </a:stretch>
        </p:blipFill>
        <p:spPr>
          <a:xfrm>
            <a:off x="0" y="0"/>
            <a:ext cx="6096000" cy="6858000"/>
          </a:xfrm>
          <a:prstGeom prst="rect">
            <a:avLst/>
          </a:prstGeom>
        </p:spPr>
      </p:pic>
      <p:pic>
        <p:nvPicPr>
          <p:cNvPr id="8" name="Picture 7">
            <a:extLst>
              <a:ext uri="{FF2B5EF4-FFF2-40B4-BE49-F238E27FC236}">
                <a16:creationId xmlns:a16="http://schemas.microsoft.com/office/drawing/2014/main" id="{60F82796-2AAE-271F-2DFB-39AAA0707D64}"/>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4227870890"/>
      </p:ext>
    </p:ext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F2690-604B-953E-7680-E546BB1F4D3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8463622"/>
      </p:ext>
    </p:ext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2DE5B8-B0B1-7DB6-4FF3-213CBCC5E592}"/>
              </a:ext>
            </a:extLst>
          </p:cNvPr>
          <p:cNvSpPr/>
          <p:nvPr/>
        </p:nvSpPr>
        <p:spPr>
          <a:xfrm>
            <a:off x="0" y="615820"/>
            <a:ext cx="12191999" cy="6001643"/>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Wide Latin" panose="020A0A07050505020404" pitchFamily="18" charset="0"/>
              </a:rPr>
              <a:t>DOLOR</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Wide Latin" panose="020A0A07050505020404" pitchFamily="18" charset="0"/>
              </a:rPr>
              <a:t>BREVIS</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p>
          <a:p>
            <a:pPr algn="ctr"/>
            <a:r>
              <a:rPr lang="en-US" sz="9600" b="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Wide Latin" panose="020A0A07050505020404" pitchFamily="18" charset="0"/>
              </a:rPr>
              <a:t>GLORIA</a:t>
            </a: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rPr>
              <a:t>AETERNA</a:t>
            </a:r>
            <a:endPar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endParaRPr>
          </a:p>
        </p:txBody>
      </p:sp>
    </p:spTree>
    <p:extLst>
      <p:ext uri="{BB962C8B-B14F-4D97-AF65-F5344CB8AC3E}">
        <p14:creationId xmlns:p14="http://schemas.microsoft.com/office/powerpoint/2010/main" val="703194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606981" name="Picture 5" descr="C:\Documents and Settings\Owner\My Documents\Educational Illustrations\pd149498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4606982" name="Picture 6" descr="C:\Documents and Settings\Owner\My Documents\Educational Illustrations\BN521_06~The-head-of-Medusa-and-Nereid-surround-the-entire-Severan-Forum-Leptis-Magna-Tripolitania-Posters.jpg"/>
          <p:cNvPicPr>
            <a:picLocks noChangeAspect="1" noChangeArrowheads="1"/>
          </p:cNvPicPr>
          <p:nvPr/>
        </p:nvPicPr>
        <p:blipFill>
          <a:blip r:embed="rId5" cstate="print"/>
          <a:srcRect/>
          <a:stretch>
            <a:fillRect/>
          </a:stretch>
        </p:blipFill>
        <p:spPr bwMode="auto">
          <a:xfrm>
            <a:off x="2476870" y="1000126"/>
            <a:ext cx="6347534" cy="4714875"/>
          </a:xfrm>
          <a:prstGeom prst="rect">
            <a:avLst/>
          </a:prstGeom>
          <a:noFill/>
        </p:spPr>
      </p:pic>
      <p:sp>
        <p:nvSpPr>
          <p:cNvPr id="6" name="Rectangle 5"/>
          <p:cNvSpPr/>
          <p:nvPr/>
        </p:nvSpPr>
        <p:spPr>
          <a:xfrm>
            <a:off x="-1" y="152400"/>
            <a:ext cx="12191999"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Adult Conversion Considered An Alien Concept </a:t>
            </a:r>
          </a:p>
        </p:txBody>
      </p:sp>
      <p:sp>
        <p:nvSpPr>
          <p:cNvPr id="7" name="Rectangle 6"/>
          <p:cNvSpPr/>
          <p:nvPr/>
        </p:nvSpPr>
        <p:spPr>
          <a:xfrm>
            <a:off x="3275860" y="1676400"/>
            <a:ext cx="4740675" cy="2308324"/>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TO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 IMPERIAL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POLYTHEIST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606981"/>
                                        </p:tgtEl>
                                        <p:attrNameLst>
                                          <p:attrName>style.visibility</p:attrName>
                                        </p:attrNameLst>
                                      </p:cBhvr>
                                      <p:to>
                                        <p:strVal val="visible"/>
                                      </p:to>
                                    </p:set>
                                    <p:animEffect transition="in" filter="box(out)">
                                      <p:cBhvr>
                                        <p:cTn id="7" dur="500"/>
                                        <p:tgtEl>
                                          <p:spTgt spid="460698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4606982"/>
                                        </p:tgtEl>
                                        <p:attrNameLst>
                                          <p:attrName>style.visibility</p:attrName>
                                        </p:attrNameLst>
                                      </p:cBhvr>
                                      <p:to>
                                        <p:strVal val="visible"/>
                                      </p:to>
                                    </p:set>
                                    <p:anim calcmode="lin" valueType="num">
                                      <p:cBhvr>
                                        <p:cTn id="12" dur="500" fill="hold"/>
                                        <p:tgtEl>
                                          <p:spTgt spid="4606982"/>
                                        </p:tgtEl>
                                        <p:attrNameLst>
                                          <p:attrName>ppt_w</p:attrName>
                                        </p:attrNameLst>
                                      </p:cBhvr>
                                      <p:tavLst>
                                        <p:tav tm="0">
                                          <p:val>
                                            <p:strVal val="4*#ppt_w"/>
                                          </p:val>
                                        </p:tav>
                                        <p:tav tm="100000">
                                          <p:val>
                                            <p:strVal val="#ppt_w"/>
                                          </p:val>
                                        </p:tav>
                                      </p:tavLst>
                                    </p:anim>
                                    <p:anim calcmode="lin" valueType="num">
                                      <p:cBhvr>
                                        <p:cTn id="13" dur="500" fill="hold"/>
                                        <p:tgtEl>
                                          <p:spTgt spid="4606982"/>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7">
                                            <p:txEl>
                                              <p:pRg st="0" end="0"/>
                                            </p:txEl>
                                          </p:spTgt>
                                        </p:tgtEl>
                                      </p:cBhvr>
                                    </p:animEffect>
                                  </p:childTnLst>
                                </p:cTn>
                              </p:par>
                              <p:par>
                                <p:cTn id="22" presetID="31" presetClass="entr" presetSubtype="0" fill="hold" nodeType="withEffect">
                                  <p:stCondLst>
                                    <p:cond delay="0"/>
                                  </p:stCondLst>
                                  <p:iterate type="lt">
                                    <p:tmPct val="5000"/>
                                  </p:iterate>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1" end="1"/>
                                            </p:txEl>
                                          </p:spTgt>
                                        </p:tgtEl>
                                      </p:cBhvr>
                                    </p:animEffect>
                                  </p:childTnLst>
                                </p:cTn>
                              </p:par>
                              <p:par>
                                <p:cTn id="28" presetID="31" presetClass="entr" presetSubtype="0" fill="hold" nodeType="withEffect">
                                  <p:stCondLst>
                                    <p:cond delay="0"/>
                                  </p:stCondLst>
                                  <p:iterate type="lt">
                                    <p:tmPct val="5000"/>
                                  </p:iterate>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8"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40"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31811" name="Rectangle 3"/>
          <p:cNvSpPr>
            <a:spLocks noGrp="1" noChangeArrowheads="1"/>
          </p:cNvSpPr>
          <p:nvPr>
            <p:ph type="body" idx="1"/>
          </p:nvPr>
        </p:nvSpPr>
        <p:spPr>
          <a:xfrm>
            <a:off x="2133600" y="1143000"/>
            <a:ext cx="7924800" cy="5181600"/>
          </a:xfrm>
        </p:spPr>
        <p:txBody>
          <a:bodyPr/>
          <a:lstStyle/>
          <a:p>
            <a:pPr>
              <a:buFontTx/>
              <a:buNone/>
            </a:pPr>
            <a:endParaRPr lang="en-US" u="sng" dirty="0"/>
          </a:p>
        </p:txBody>
      </p:sp>
      <p:sp>
        <p:nvSpPr>
          <p:cNvPr id="3831812" name="WordArt 4"/>
          <p:cNvSpPr>
            <a:spLocks noChangeArrowheads="1" noChangeShapeType="1" noTextEdit="1"/>
          </p:cNvSpPr>
          <p:nvPr/>
        </p:nvSpPr>
        <p:spPr bwMode="auto">
          <a:xfrm>
            <a:off x="2362200" y="990600"/>
            <a:ext cx="7543800" cy="5257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rPr>
              <a:t> Text-Based Religion Wins Over</a:t>
            </a:r>
          </a:p>
          <a:p>
            <a:pPr algn="ctr" fontAlgn="base">
              <a:spcBef>
                <a:spcPct val="0"/>
              </a:spcBef>
              <a:spcAft>
                <a:spcPct val="0"/>
              </a:spcAft>
            </a:pP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rPr>
              <a:t> A Practice-Based Paganism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iterate type="wd">
                                    <p:tmPct val="100000"/>
                                  </p:iterate>
                                  <p:childTnLst>
                                    <p:set>
                                      <p:cBhvr>
                                        <p:cTn id="6" dur="1" fill="hold">
                                          <p:stCondLst>
                                            <p:cond delay="0"/>
                                          </p:stCondLst>
                                        </p:cTn>
                                        <p:tgtEl>
                                          <p:spTgt spid="3831811">
                                            <p:txEl>
                                              <p:pRg st="0" end="0"/>
                                            </p:txEl>
                                          </p:spTgt>
                                        </p:tgtEl>
                                        <p:attrNameLst>
                                          <p:attrName>style.visibility</p:attrName>
                                        </p:attrNameLst>
                                      </p:cBhvr>
                                      <p:to>
                                        <p:strVal val="visible"/>
                                      </p:to>
                                    </p:set>
                                    <p:anim calcmode="lin" valueType="num">
                                      <p:cBhvr>
                                        <p:cTn id="7" dur="300" fill="hold"/>
                                        <p:tgtEl>
                                          <p:spTgt spid="383181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383181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1811"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435006" y="114300"/>
            <a:ext cx="11147394" cy="609600"/>
          </a:xfrm>
        </p:spPr>
        <p:txBody>
          <a:bodyPr/>
          <a:lstStyle/>
          <a:p>
            <a:r>
              <a:rPr lang="en-US" sz="6000" dirty="0"/>
              <a:t>Persecution of the Monotheist</a:t>
            </a:r>
          </a:p>
        </p:txBody>
      </p:sp>
      <p:sp>
        <p:nvSpPr>
          <p:cNvPr id="32773" name="Rectangle 5"/>
          <p:cNvSpPr>
            <a:spLocks noGrp="1" noChangeArrowheads="1"/>
          </p:cNvSpPr>
          <p:nvPr>
            <p:ph type="body" idx="1"/>
          </p:nvPr>
        </p:nvSpPr>
        <p:spPr>
          <a:xfrm>
            <a:off x="1340529" y="1287261"/>
            <a:ext cx="10851472" cy="878890"/>
          </a:xfrm>
        </p:spPr>
        <p:txBody>
          <a:bodyPr/>
          <a:lstStyle/>
          <a:p>
            <a:r>
              <a:rPr lang="en-US" sz="8000" b="1" dirty="0">
                <a:solidFill>
                  <a:srgbClr val="C00000"/>
                </a:solidFill>
                <a:latin typeface="Chiller" panose="04020404031007020602" pitchFamily="82" charset="0"/>
              </a:rPr>
              <a:t>The New Stench of Rome Spreads</a:t>
            </a:r>
          </a:p>
          <a:p>
            <a:pPr>
              <a:buNone/>
            </a:pPr>
            <a:endParaRPr lang="en-US" dirty="0"/>
          </a:p>
        </p:txBody>
      </p:sp>
      <p:sp>
        <p:nvSpPr>
          <p:cNvPr id="6" name="Rectangle 5"/>
          <p:cNvSpPr/>
          <p:nvPr/>
        </p:nvSpPr>
        <p:spPr>
          <a:xfrm>
            <a:off x="1260629" y="2819401"/>
            <a:ext cx="10582183" cy="304698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pPr>
            <a:r>
              <a:rPr lang="en-US" sz="9600" b="1" cap="all" dirty="0">
                <a:ln w="0"/>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torybook" pitchFamily="2" charset="0"/>
                <a:ea typeface="ＭＳ Ｐゴシック"/>
              </a:rPr>
              <a:t>Religious persecution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iterate type="lt">
                                    <p:tmPct val="0"/>
                                  </p:iterate>
                                  <p:childTnLst>
                                    <p:animRot by="120000">
                                      <p:cBhvr>
                                        <p:cTn id="6" dur="100" fill="hold">
                                          <p:stCondLst>
                                            <p:cond delay="0"/>
                                          </p:stCondLst>
                                        </p:cTn>
                                        <p:tgtEl>
                                          <p:spTgt spid="32773">
                                            <p:txEl>
                                              <p:pRg st="0" end="0"/>
                                            </p:txEl>
                                          </p:spTgt>
                                        </p:tgtEl>
                                        <p:attrNameLst>
                                          <p:attrName>r</p:attrName>
                                        </p:attrNameLst>
                                      </p:cBhvr>
                                    </p:animRot>
                                    <p:animRot by="-240000">
                                      <p:cBhvr>
                                        <p:cTn id="7" dur="200" fill="hold">
                                          <p:stCondLst>
                                            <p:cond delay="200"/>
                                          </p:stCondLst>
                                        </p:cTn>
                                        <p:tgtEl>
                                          <p:spTgt spid="32773">
                                            <p:txEl>
                                              <p:pRg st="0" end="0"/>
                                            </p:txEl>
                                          </p:spTgt>
                                        </p:tgtEl>
                                        <p:attrNameLst>
                                          <p:attrName>r</p:attrName>
                                        </p:attrNameLst>
                                      </p:cBhvr>
                                    </p:animRot>
                                    <p:animRot by="240000">
                                      <p:cBhvr>
                                        <p:cTn id="8" dur="200" fill="hold">
                                          <p:stCondLst>
                                            <p:cond delay="400"/>
                                          </p:stCondLst>
                                        </p:cTn>
                                        <p:tgtEl>
                                          <p:spTgt spid="32773">
                                            <p:txEl>
                                              <p:pRg st="0" end="0"/>
                                            </p:txEl>
                                          </p:spTgt>
                                        </p:tgtEl>
                                        <p:attrNameLst>
                                          <p:attrName>r</p:attrName>
                                        </p:attrNameLst>
                                      </p:cBhvr>
                                    </p:animRot>
                                    <p:animRot by="-240000">
                                      <p:cBhvr>
                                        <p:cTn id="9" dur="200" fill="hold">
                                          <p:stCondLst>
                                            <p:cond delay="600"/>
                                          </p:stCondLst>
                                        </p:cTn>
                                        <p:tgtEl>
                                          <p:spTgt spid="32773">
                                            <p:txEl>
                                              <p:pRg st="0" end="0"/>
                                            </p:txEl>
                                          </p:spTgt>
                                        </p:tgtEl>
                                        <p:attrNameLst>
                                          <p:attrName>r</p:attrName>
                                        </p:attrNameLst>
                                      </p:cBhvr>
                                    </p:animRot>
                                    <p:animRot by="120000">
                                      <p:cBhvr>
                                        <p:cTn id="10" dur="200" fill="hold">
                                          <p:stCondLst>
                                            <p:cond delay="800"/>
                                          </p:stCondLst>
                                        </p:cTn>
                                        <p:tgtEl>
                                          <p:spTgt spid="3277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5186" name="Picture 2" descr="I:\DEPTCOMM\Zamcomm\Jody\ChartsEPS\31copy.jpg"/>
          <p:cNvPicPr>
            <a:picLocks noChangeAspect="1" noChangeArrowheads="1"/>
          </p:cNvPicPr>
          <p:nvPr/>
        </p:nvPicPr>
        <p:blipFill>
          <a:blip r:embed="rId3" cstate="print"/>
          <a:srcRect/>
          <a:stretch>
            <a:fillRect/>
          </a:stretch>
        </p:blipFill>
        <p:spPr bwMode="auto">
          <a:xfrm>
            <a:off x="0" y="-459606"/>
            <a:ext cx="12192000" cy="7765181"/>
          </a:xfrm>
          <a:prstGeom prst="rect">
            <a:avLst/>
          </a:prstGeom>
          <a:noFill/>
        </p:spPr>
      </p:pic>
      <p:sp>
        <p:nvSpPr>
          <p:cNvPr id="1245189" name="Comment 5"/>
          <p:cNvSpPr>
            <a:spLocks noChangeArrowheads="1"/>
          </p:cNvSpPr>
          <p:nvPr/>
        </p:nvSpPr>
        <p:spPr bwMode="auto">
          <a:xfrm>
            <a:off x="1524001" y="-1219200"/>
            <a:ext cx="63087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Tacitus - Nero had the believers “torn by dogs,  nailed to crosses, …even used as human torches to illuminate his gardens at night.”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6729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a:t>
            </a:r>
          </a:p>
        </p:txBody>
      </p:sp>
      <p:sp>
        <p:nvSpPr>
          <p:cNvPr id="3767299" name="Rectangle 3"/>
          <p:cNvSpPr>
            <a:spLocks noGrp="1" noChangeArrowheads="1"/>
          </p:cNvSpPr>
          <p:nvPr>
            <p:ph type="body" idx="1"/>
          </p:nvPr>
        </p:nvSpPr>
        <p:spPr>
          <a:xfrm>
            <a:off x="2209800" y="1447800"/>
            <a:ext cx="7772400" cy="5105400"/>
          </a:xfrm>
          <a:solidFill>
            <a:srgbClr val="000000"/>
          </a:solidFill>
        </p:spPr>
        <p:txBody>
          <a:bodyPr/>
          <a:lstStyle/>
          <a:p>
            <a:pPr>
              <a:lnSpc>
                <a:spcPct val="90000"/>
              </a:lnSpc>
              <a:buFont typeface="Wingdings" pitchFamily="2" charset="2"/>
              <a:buChar char="Ø"/>
            </a:pPr>
            <a:r>
              <a:rPr lang="en-US" sz="28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There were several relatively good emperors who nevertheless persecuted Christians.  What were their reasons?</a:t>
            </a:r>
            <a:r>
              <a:rPr lang="en-US" sz="2800" i="1">
                <a:solidFill>
                  <a:srgbClr val="FFFFFF"/>
                </a:solidFill>
                <a:effectLst>
                  <a:outerShdw blurRad="38100" dist="38100" dir="2700000" algn="tl">
                    <a:srgbClr val="808080"/>
                  </a:outerShdw>
                </a:effectLst>
              </a:rPr>
              <a:t> </a:t>
            </a:r>
          </a:p>
          <a:p>
            <a:pPr>
              <a:lnSpc>
                <a:spcPct val="90000"/>
              </a:lnSpc>
            </a:pPr>
            <a:endParaRPr lang="en-US" sz="70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a:solidFill>
                  <a:srgbClr val="FFFFFF"/>
                </a:solidFill>
              </a:rPr>
              <a:t> Unite The Empire Under Pagan Religion</a:t>
            </a:r>
          </a:p>
          <a:p>
            <a:pPr>
              <a:lnSpc>
                <a:spcPct val="90000"/>
              </a:lnSpc>
              <a:buFont typeface="Wingdings" pitchFamily="2" charset="2"/>
              <a:buChar char="q"/>
            </a:pPr>
            <a:r>
              <a:rPr lang="en-US">
                <a:solidFill>
                  <a:srgbClr val="FFFFFF"/>
                </a:solidFill>
              </a:rPr>
              <a:t> The Christians Were Considered Disloyal, Not Serving In The Army</a:t>
            </a:r>
            <a:endParaRPr lang="en-US" u="sng">
              <a:solidFill>
                <a:srgbClr val="FFFFFF"/>
              </a:solidFill>
            </a:endParaRPr>
          </a:p>
          <a:p>
            <a:pPr>
              <a:lnSpc>
                <a:spcPct val="90000"/>
              </a:lnSpc>
              <a:buFont typeface="Wingdings" pitchFamily="2" charset="2"/>
              <a:buChar char="q"/>
            </a:pPr>
            <a:r>
              <a:rPr lang="en-US">
                <a:solidFill>
                  <a:srgbClr val="FFFFFF"/>
                </a:solidFill>
              </a:rPr>
              <a:t> To Demand Full,  Worshipful Allegiance To The Emperor</a:t>
            </a:r>
          </a:p>
          <a:p>
            <a:pPr>
              <a:lnSpc>
                <a:spcPct val="90000"/>
              </a:lnSpc>
              <a:buFont typeface="Wingdings" pitchFamily="2" charset="2"/>
              <a:buChar char="q"/>
            </a:pPr>
            <a:r>
              <a:rPr lang="en-US">
                <a:solidFill>
                  <a:srgbClr val="FFFFFF"/>
                </a:solidFill>
              </a:rPr>
              <a:t> The Christians Were Secretly Plotting To Assassinate The Emperor</a:t>
            </a:r>
          </a:p>
          <a:p>
            <a:pPr>
              <a:lnSpc>
                <a:spcPct val="90000"/>
              </a:lnSpc>
              <a:buFont typeface="Wingdings" pitchFamily="2" charset="2"/>
              <a:buNone/>
            </a:pPr>
            <a:endParaRPr lang="en-US" sz="36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67298">
                                            <p:txEl>
                                              <p:pRg st="0" end="0"/>
                                            </p:txEl>
                                          </p:spTgt>
                                        </p:tgtEl>
                                        <p:attrNameLst>
                                          <p:attrName>style.visibility</p:attrName>
                                        </p:attrNameLst>
                                      </p:cBhvr>
                                      <p:to>
                                        <p:strVal val="visible"/>
                                      </p:to>
                                    </p:set>
                                    <p:anim calcmode="lin" valueType="num">
                                      <p:cBhvr additive="base">
                                        <p:cTn id="7" dur="300" fill="hold"/>
                                        <p:tgtEl>
                                          <p:spTgt spid="37672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672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767299">
                                            <p:txEl>
                                              <p:pRg st="0" end="0"/>
                                            </p:txEl>
                                          </p:spTgt>
                                        </p:tgtEl>
                                        <p:attrNameLst>
                                          <p:attrName>style.visibility</p:attrName>
                                        </p:attrNameLst>
                                      </p:cBhvr>
                                      <p:to>
                                        <p:strVal val="visible"/>
                                      </p:to>
                                    </p:set>
                                    <p:animEffect transition="in" filter="barn(outHorizontal)">
                                      <p:cBhvr>
                                        <p:cTn id="13" dur="500"/>
                                        <p:tgtEl>
                                          <p:spTgt spid="376729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3767299">
                                            <p:txEl>
                                              <p:pRg st="2" end="2"/>
                                            </p:txEl>
                                          </p:spTgt>
                                        </p:tgtEl>
                                        <p:attrNameLst>
                                          <p:attrName>style.visibility</p:attrName>
                                        </p:attrNameLst>
                                      </p:cBhvr>
                                      <p:to>
                                        <p:strVal val="visible"/>
                                      </p:to>
                                    </p:set>
                                    <p:animEffect transition="in" filter="barn(outHorizontal)">
                                      <p:cBhvr>
                                        <p:cTn id="18" dur="500"/>
                                        <p:tgtEl>
                                          <p:spTgt spid="376729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767299">
                                            <p:txEl>
                                              <p:pRg st="3" end="3"/>
                                            </p:txEl>
                                          </p:spTgt>
                                        </p:tgtEl>
                                        <p:attrNameLst>
                                          <p:attrName>style.visibility</p:attrName>
                                        </p:attrNameLst>
                                      </p:cBhvr>
                                      <p:to>
                                        <p:strVal val="visible"/>
                                      </p:to>
                                    </p:set>
                                    <p:animEffect transition="in" filter="barn(outHorizontal)">
                                      <p:cBhvr>
                                        <p:cTn id="23" dur="500"/>
                                        <p:tgtEl>
                                          <p:spTgt spid="376729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3767299">
                                            <p:txEl>
                                              <p:pRg st="4" end="4"/>
                                            </p:txEl>
                                          </p:spTgt>
                                        </p:tgtEl>
                                        <p:attrNameLst>
                                          <p:attrName>style.visibility</p:attrName>
                                        </p:attrNameLst>
                                      </p:cBhvr>
                                      <p:to>
                                        <p:strVal val="visible"/>
                                      </p:to>
                                    </p:set>
                                    <p:animEffect transition="in" filter="barn(outHorizontal)">
                                      <p:cBhvr>
                                        <p:cTn id="28" dur="500"/>
                                        <p:tgtEl>
                                          <p:spTgt spid="376729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3767299">
                                            <p:txEl>
                                              <p:pRg st="5" end="5"/>
                                            </p:txEl>
                                          </p:spTgt>
                                        </p:tgtEl>
                                        <p:attrNameLst>
                                          <p:attrName>style.visibility</p:attrName>
                                        </p:attrNameLst>
                                      </p:cBhvr>
                                      <p:to>
                                        <p:strVal val="visible"/>
                                      </p:to>
                                    </p:set>
                                    <p:animEffect transition="in" filter="barn(outHorizontal)">
                                      <p:cBhvr>
                                        <p:cTn id="33" dur="500"/>
                                        <p:tgtEl>
                                          <p:spTgt spid="37672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7298" grpId="0" build="p" autoUpdateAnimBg="0"/>
      <p:bldP spid="376729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when Paul and Barnabas had great dissension and debate with them, the brethren determined that Paul and Barnabas and some others of them should go up to Jerusalem to the apostles &amp; elders concerning this issue.</a:t>
            </a:r>
          </a:p>
        </p:txBody>
      </p:sp>
      <p:sp>
        <p:nvSpPr>
          <p:cNvPr id="3" name="Text Placeholder 2"/>
          <p:cNvSpPr>
            <a:spLocks noGrp="1"/>
          </p:cNvSpPr>
          <p:nvPr>
            <p:ph type="body" sz="quarter" idx="11"/>
          </p:nvPr>
        </p:nvSpPr>
        <p:spPr/>
        <p:txBody>
          <a:bodyPr/>
          <a:lstStyle/>
          <a:p>
            <a:r>
              <a:rPr lang="en-US" dirty="0"/>
              <a:t>- Acts 15:2</a:t>
            </a:r>
          </a:p>
        </p:txBody>
      </p:sp>
    </p:spTree>
    <p:extLst>
      <p:ext uri="{BB962C8B-B14F-4D97-AF65-F5344CB8AC3E}">
        <p14:creationId xmlns:p14="http://schemas.microsoft.com/office/powerpoint/2010/main" val="10208462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7241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a:t>
            </a:r>
          </a:p>
        </p:txBody>
      </p:sp>
      <p:sp>
        <p:nvSpPr>
          <p:cNvPr id="3772419" name="Rectangle 3"/>
          <p:cNvSpPr>
            <a:spLocks noGrp="1" noChangeArrowheads="1"/>
          </p:cNvSpPr>
          <p:nvPr>
            <p:ph type="body" idx="1"/>
          </p:nvPr>
        </p:nvSpPr>
        <p:spPr>
          <a:xfrm>
            <a:off x="2209800" y="1447800"/>
            <a:ext cx="7772400" cy="5105400"/>
          </a:xfrm>
          <a:solidFill>
            <a:srgbClr val="000000"/>
          </a:solidFill>
        </p:spPr>
        <p:txBody>
          <a:bodyPr/>
          <a:lstStyle/>
          <a:p>
            <a:pPr>
              <a:lnSpc>
                <a:spcPct val="90000"/>
              </a:lnSpc>
              <a:buFont typeface="Wingdings" pitchFamily="2" charset="2"/>
              <a:buChar char="Ø"/>
            </a:pPr>
            <a:r>
              <a:rPr lang="en-US" sz="28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There were several relatively good emperors who nevertheless persecuted Christians.  What were their reasons?</a:t>
            </a:r>
            <a:r>
              <a:rPr lang="en-US" sz="2800" i="1">
                <a:solidFill>
                  <a:srgbClr val="FFFFFF"/>
                </a:solidFill>
                <a:effectLst>
                  <a:outerShdw blurRad="38100" dist="38100" dir="2700000" algn="tl">
                    <a:srgbClr val="808080"/>
                  </a:outerShdw>
                </a:effectLst>
              </a:rPr>
              <a:t> </a:t>
            </a:r>
          </a:p>
          <a:p>
            <a:pPr>
              <a:lnSpc>
                <a:spcPct val="90000"/>
              </a:lnSpc>
            </a:pPr>
            <a:endParaRPr lang="en-US" sz="700">
              <a:solidFill>
                <a:srgbClr val="FFFFFF"/>
              </a:solidFill>
              <a:effectLst>
                <a:outerShdw blurRad="38100" dist="38100" dir="2700000" algn="tl">
                  <a:srgbClr val="808080"/>
                </a:outerShdw>
              </a:effectLst>
            </a:endParaRPr>
          </a:p>
          <a:p>
            <a:pPr>
              <a:lnSpc>
                <a:spcPct val="90000"/>
              </a:lnSpc>
              <a:buClr>
                <a:srgbClr val="009999"/>
              </a:buClr>
              <a:buFont typeface="Wingdings" pitchFamily="2" charset="2"/>
              <a:buChar char="ü"/>
            </a:pPr>
            <a:r>
              <a:rPr lang="en-US">
                <a:solidFill>
                  <a:srgbClr val="FFFFFF"/>
                </a:solidFill>
              </a:rPr>
              <a:t> Unite The Empire Under Pagan Religion</a:t>
            </a:r>
          </a:p>
          <a:p>
            <a:pPr>
              <a:lnSpc>
                <a:spcPct val="90000"/>
              </a:lnSpc>
              <a:buClr>
                <a:srgbClr val="009999"/>
              </a:buClr>
              <a:buFont typeface="Wingdings" pitchFamily="2" charset="2"/>
              <a:buChar char="ü"/>
            </a:pPr>
            <a:r>
              <a:rPr lang="en-US">
                <a:solidFill>
                  <a:srgbClr val="FFFFFF"/>
                </a:solidFill>
              </a:rPr>
              <a:t> The Christians Were Considered Disloyal, Not Serving In The Army</a:t>
            </a:r>
            <a:endParaRPr lang="en-US" u="sng">
              <a:solidFill>
                <a:srgbClr val="FFFFFF"/>
              </a:solidFill>
            </a:endParaRPr>
          </a:p>
          <a:p>
            <a:pPr>
              <a:lnSpc>
                <a:spcPct val="90000"/>
              </a:lnSpc>
              <a:buClr>
                <a:srgbClr val="009999"/>
              </a:buClr>
              <a:buFont typeface="Wingdings" pitchFamily="2" charset="2"/>
              <a:buChar char="ü"/>
            </a:pPr>
            <a:r>
              <a:rPr lang="en-US">
                <a:solidFill>
                  <a:srgbClr val="FFFFFF"/>
                </a:solidFill>
              </a:rPr>
              <a:t> To Demand Full,  Worshipful Allegiance To The Emperor</a:t>
            </a:r>
          </a:p>
          <a:p>
            <a:pPr>
              <a:lnSpc>
                <a:spcPct val="90000"/>
              </a:lnSpc>
              <a:buFont typeface="Wingdings" pitchFamily="2" charset="2"/>
              <a:buChar char="q"/>
            </a:pPr>
            <a:r>
              <a:rPr lang="en-US">
                <a:solidFill>
                  <a:srgbClr val="FFFFFF"/>
                </a:solidFill>
              </a:rPr>
              <a:t> The Christians Were Secretly Plotting To Assassinate The Emperor</a:t>
            </a:r>
          </a:p>
          <a:p>
            <a:pPr>
              <a:lnSpc>
                <a:spcPct val="90000"/>
              </a:lnSpc>
              <a:buFont typeface="Wingdings" pitchFamily="2" charset="2"/>
              <a:buNone/>
            </a:pPr>
            <a:endParaRPr lang="en-US" sz="36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72419">
                                            <p:txEl>
                                              <p:pRg st="0" end="0"/>
                                            </p:txEl>
                                          </p:spTgt>
                                        </p:tgtEl>
                                        <p:attrNameLst>
                                          <p:attrName>style.visibility</p:attrName>
                                        </p:attrNameLst>
                                      </p:cBhvr>
                                      <p:to>
                                        <p:strVal val="visible"/>
                                      </p:to>
                                    </p:set>
                                    <p:animEffect transition="in" filter="barn(outHorizontal)">
                                      <p:cBhvr>
                                        <p:cTn id="7" dur="500"/>
                                        <p:tgtEl>
                                          <p:spTgt spid="3772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772419">
                                            <p:txEl>
                                              <p:pRg st="2" end="2"/>
                                            </p:txEl>
                                          </p:spTgt>
                                        </p:tgtEl>
                                        <p:attrNameLst>
                                          <p:attrName>style.visibility</p:attrName>
                                        </p:attrNameLst>
                                      </p:cBhvr>
                                      <p:to>
                                        <p:strVal val="visible"/>
                                      </p:to>
                                    </p:set>
                                    <p:animEffect transition="in" filter="barn(outHorizontal)">
                                      <p:cBhvr>
                                        <p:cTn id="12" dur="500"/>
                                        <p:tgtEl>
                                          <p:spTgt spid="37724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772419">
                                            <p:txEl>
                                              <p:pRg st="3" end="3"/>
                                            </p:txEl>
                                          </p:spTgt>
                                        </p:tgtEl>
                                        <p:attrNameLst>
                                          <p:attrName>style.visibility</p:attrName>
                                        </p:attrNameLst>
                                      </p:cBhvr>
                                      <p:to>
                                        <p:strVal val="visible"/>
                                      </p:to>
                                    </p:set>
                                    <p:animEffect transition="in" filter="barn(outHorizontal)">
                                      <p:cBhvr>
                                        <p:cTn id="17" dur="500"/>
                                        <p:tgtEl>
                                          <p:spTgt spid="37724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3772419">
                                            <p:txEl>
                                              <p:pRg st="4" end="4"/>
                                            </p:txEl>
                                          </p:spTgt>
                                        </p:tgtEl>
                                        <p:attrNameLst>
                                          <p:attrName>style.visibility</p:attrName>
                                        </p:attrNameLst>
                                      </p:cBhvr>
                                      <p:to>
                                        <p:strVal val="visible"/>
                                      </p:to>
                                    </p:set>
                                    <p:animEffect transition="in" filter="barn(outHorizontal)">
                                      <p:cBhvr>
                                        <p:cTn id="22" dur="500"/>
                                        <p:tgtEl>
                                          <p:spTgt spid="37724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3772419">
                                            <p:txEl>
                                              <p:pRg st="5" end="5"/>
                                            </p:txEl>
                                          </p:spTgt>
                                        </p:tgtEl>
                                        <p:attrNameLst>
                                          <p:attrName>style.visibility</p:attrName>
                                        </p:attrNameLst>
                                      </p:cBhvr>
                                      <p:to>
                                        <p:strVal val="visible"/>
                                      </p:to>
                                    </p:set>
                                    <p:animEffect transition="in" filter="barn(outHorizontal)">
                                      <p:cBhvr>
                                        <p:cTn id="27" dur="500"/>
                                        <p:tgtEl>
                                          <p:spTgt spid="3772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241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2898"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Christians Blamed For Natural Disasters</a:t>
            </a:r>
          </a:p>
        </p:txBody>
      </p:sp>
      <p:sp>
        <p:nvSpPr>
          <p:cNvPr id="3792899"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Aurelius: 161-180 </a:t>
            </a:r>
          </a:p>
        </p:txBody>
      </p:sp>
      <p:sp>
        <p:nvSpPr>
          <p:cNvPr id="3792900"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Churches &amp; Bibles Burn;  Compulsive Sacrificing</a:t>
            </a: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 </a:t>
            </a:r>
          </a:p>
        </p:txBody>
      </p:sp>
      <p:sp>
        <p:nvSpPr>
          <p:cNvPr id="3792901"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Diocletian: 303-311</a:t>
            </a: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2"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Property Confiscation No Right Of Assembly </a:t>
            </a:r>
          </a:p>
        </p:txBody>
      </p:sp>
      <p:sp>
        <p:nvSpPr>
          <p:cNvPr id="3792903"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Valerian: 257-260 </a:t>
            </a:r>
          </a:p>
        </p:txBody>
      </p:sp>
      <p:sp>
        <p:nvSpPr>
          <p:cNvPr id="3792904"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All Empire Total Terror Forced Emperor Worship </a:t>
            </a: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5"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Decius: 249-251</a:t>
            </a: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6"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Clergy Executed That  Supported Predecessor  </a:t>
            </a:r>
          </a:p>
        </p:txBody>
      </p:sp>
      <p:sp>
        <p:nvSpPr>
          <p:cNvPr id="3792907"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Maximinus: 235-236</a:t>
            </a:r>
          </a:p>
        </p:txBody>
      </p:sp>
      <p:sp>
        <p:nvSpPr>
          <p:cNvPr id="3792908"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The Conversion To Christianity Forbidden</a:t>
            </a:r>
            <a:r>
              <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9"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Septimus</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202-211</a:t>
            </a:r>
          </a:p>
        </p:txBody>
      </p:sp>
      <p:sp>
        <p:nvSpPr>
          <p:cNvPr id="3792910"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92911"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92912"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3"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4"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5"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6"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7"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8"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9"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0"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1"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2"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3"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ROMAN PERSECUTION</a:t>
            </a:r>
          </a:p>
        </p:txBody>
      </p:sp>
      <p:sp>
        <p:nvSpPr>
          <p:cNvPr id="3792924"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NATURE &amp; EXTENT</a:t>
            </a:r>
          </a:p>
        </p:txBody>
      </p:sp>
      <p:sp>
        <p:nvSpPr>
          <p:cNvPr id="3792925"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92926" name="Comment 30"/>
          <p:cNvSpPr>
            <a:spLocks noChangeArrowheads="1"/>
          </p:cNvSpPr>
          <p:nvPr/>
        </p:nvSpPr>
        <p:spPr bwMode="auto">
          <a:xfrm>
            <a:off x="1524000" y="-7620000"/>
            <a:ext cx="9296400" cy="73136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More On Marcus Aurelius:                                                                                                                       177 @ Lyon,  France  For Holiday Entertainment Of Visiting Governor  Torture                        Cheaper Than Valuable Gladiator Games  Human BBQ On “The Hot Seat”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Maximus: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It began as an attempt to rid Cappadocia of Christians.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Aurelia: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 whole legion of soldiers that professed Christianity were killed for not taking the Antichristian oath.  In 274 AD, all 6,666 men were killed!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Diocletian: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It is related that 17,000 were slain in one month and in Egypt alone 144,000 died by the violence of their persecutors and 700,000 died through the fatigues of banishment or punishment.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792899"/>
                                        </p:tgtEl>
                                        <p:attrNameLst>
                                          <p:attrName>style.visibility</p:attrName>
                                        </p:attrNameLst>
                                      </p:cBhvr>
                                      <p:to>
                                        <p:strVal val="visible"/>
                                      </p:to>
                                    </p:set>
                                    <p:anim calcmode="lin" valueType="num">
                                      <p:cBhvr>
                                        <p:cTn id="7" dur="1000" fill="hold"/>
                                        <p:tgtEl>
                                          <p:spTgt spid="3792899"/>
                                        </p:tgtEl>
                                        <p:attrNameLst>
                                          <p:attrName>ppt_w</p:attrName>
                                        </p:attrNameLst>
                                      </p:cBhvr>
                                      <p:tavLst>
                                        <p:tav tm="0">
                                          <p:val>
                                            <p:fltVal val="0"/>
                                          </p:val>
                                        </p:tav>
                                        <p:tav tm="100000">
                                          <p:val>
                                            <p:strVal val="#ppt_w"/>
                                          </p:val>
                                        </p:tav>
                                      </p:tavLst>
                                    </p:anim>
                                    <p:anim calcmode="lin" valueType="num">
                                      <p:cBhvr>
                                        <p:cTn id="8" dur="1000" fill="hold"/>
                                        <p:tgtEl>
                                          <p:spTgt spid="3792899"/>
                                        </p:tgtEl>
                                        <p:attrNameLst>
                                          <p:attrName>ppt_h</p:attrName>
                                        </p:attrNameLst>
                                      </p:cBhvr>
                                      <p:tavLst>
                                        <p:tav tm="0">
                                          <p:val>
                                            <p:fltVal val="0"/>
                                          </p:val>
                                        </p:tav>
                                        <p:tav tm="100000">
                                          <p:val>
                                            <p:strVal val="#ppt_h"/>
                                          </p:val>
                                        </p:tav>
                                      </p:tavLst>
                                    </p:anim>
                                    <p:anim calcmode="lin" valueType="num">
                                      <p:cBhvr>
                                        <p:cTn id="9" dur="1000" fill="hold"/>
                                        <p:tgtEl>
                                          <p:spTgt spid="37928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92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792898"/>
                                        </p:tgtEl>
                                        <p:attrNameLst>
                                          <p:attrName>style.visibility</p:attrName>
                                        </p:attrNameLst>
                                      </p:cBhvr>
                                      <p:to>
                                        <p:strVal val="visible"/>
                                      </p:to>
                                    </p:set>
                                    <p:anim calcmode="lin" valueType="num">
                                      <p:cBhvr>
                                        <p:cTn id="15" dur="1000" fill="hold"/>
                                        <p:tgtEl>
                                          <p:spTgt spid="3792898"/>
                                        </p:tgtEl>
                                        <p:attrNameLst>
                                          <p:attrName>ppt_w</p:attrName>
                                        </p:attrNameLst>
                                      </p:cBhvr>
                                      <p:tavLst>
                                        <p:tav tm="0">
                                          <p:val>
                                            <p:fltVal val="0"/>
                                          </p:val>
                                        </p:tav>
                                        <p:tav tm="100000">
                                          <p:val>
                                            <p:strVal val="#ppt_w"/>
                                          </p:val>
                                        </p:tav>
                                      </p:tavLst>
                                    </p:anim>
                                    <p:anim calcmode="lin" valueType="num">
                                      <p:cBhvr>
                                        <p:cTn id="16" dur="1000" fill="hold"/>
                                        <p:tgtEl>
                                          <p:spTgt spid="3792898"/>
                                        </p:tgtEl>
                                        <p:attrNameLst>
                                          <p:attrName>ppt_h</p:attrName>
                                        </p:attrNameLst>
                                      </p:cBhvr>
                                      <p:tavLst>
                                        <p:tav tm="0">
                                          <p:val>
                                            <p:fltVal val="0"/>
                                          </p:val>
                                        </p:tav>
                                        <p:tav tm="100000">
                                          <p:val>
                                            <p:strVal val="#ppt_h"/>
                                          </p:val>
                                        </p:tav>
                                      </p:tavLst>
                                    </p:anim>
                                    <p:anim calcmode="lin" valueType="num">
                                      <p:cBhvr>
                                        <p:cTn id="17" dur="1000" fill="hold"/>
                                        <p:tgtEl>
                                          <p:spTgt spid="37928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792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792909"/>
                                        </p:tgtEl>
                                        <p:attrNameLst>
                                          <p:attrName>style.visibility</p:attrName>
                                        </p:attrNameLst>
                                      </p:cBhvr>
                                      <p:to>
                                        <p:strVal val="visible"/>
                                      </p:to>
                                    </p:set>
                                    <p:anim calcmode="lin" valueType="num">
                                      <p:cBhvr>
                                        <p:cTn id="23" dur="1000" fill="hold"/>
                                        <p:tgtEl>
                                          <p:spTgt spid="3792909"/>
                                        </p:tgtEl>
                                        <p:attrNameLst>
                                          <p:attrName>ppt_w</p:attrName>
                                        </p:attrNameLst>
                                      </p:cBhvr>
                                      <p:tavLst>
                                        <p:tav tm="0">
                                          <p:val>
                                            <p:fltVal val="0"/>
                                          </p:val>
                                        </p:tav>
                                        <p:tav tm="100000">
                                          <p:val>
                                            <p:strVal val="#ppt_w"/>
                                          </p:val>
                                        </p:tav>
                                      </p:tavLst>
                                    </p:anim>
                                    <p:anim calcmode="lin" valueType="num">
                                      <p:cBhvr>
                                        <p:cTn id="24" dur="1000" fill="hold"/>
                                        <p:tgtEl>
                                          <p:spTgt spid="3792909"/>
                                        </p:tgtEl>
                                        <p:attrNameLst>
                                          <p:attrName>ppt_h</p:attrName>
                                        </p:attrNameLst>
                                      </p:cBhvr>
                                      <p:tavLst>
                                        <p:tav tm="0">
                                          <p:val>
                                            <p:fltVal val="0"/>
                                          </p:val>
                                        </p:tav>
                                        <p:tav tm="100000">
                                          <p:val>
                                            <p:strVal val="#ppt_h"/>
                                          </p:val>
                                        </p:tav>
                                      </p:tavLst>
                                    </p:anim>
                                    <p:anim calcmode="lin" valueType="num">
                                      <p:cBhvr>
                                        <p:cTn id="25" dur="1000" fill="hold"/>
                                        <p:tgtEl>
                                          <p:spTgt spid="379290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7929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792908"/>
                                        </p:tgtEl>
                                        <p:attrNameLst>
                                          <p:attrName>style.visibility</p:attrName>
                                        </p:attrNameLst>
                                      </p:cBhvr>
                                      <p:to>
                                        <p:strVal val="visible"/>
                                      </p:to>
                                    </p:set>
                                    <p:anim calcmode="lin" valueType="num">
                                      <p:cBhvr>
                                        <p:cTn id="31" dur="1000" fill="hold"/>
                                        <p:tgtEl>
                                          <p:spTgt spid="3792908"/>
                                        </p:tgtEl>
                                        <p:attrNameLst>
                                          <p:attrName>ppt_w</p:attrName>
                                        </p:attrNameLst>
                                      </p:cBhvr>
                                      <p:tavLst>
                                        <p:tav tm="0">
                                          <p:val>
                                            <p:fltVal val="0"/>
                                          </p:val>
                                        </p:tav>
                                        <p:tav tm="100000">
                                          <p:val>
                                            <p:strVal val="#ppt_w"/>
                                          </p:val>
                                        </p:tav>
                                      </p:tavLst>
                                    </p:anim>
                                    <p:anim calcmode="lin" valueType="num">
                                      <p:cBhvr>
                                        <p:cTn id="32" dur="1000" fill="hold"/>
                                        <p:tgtEl>
                                          <p:spTgt spid="3792908"/>
                                        </p:tgtEl>
                                        <p:attrNameLst>
                                          <p:attrName>ppt_h</p:attrName>
                                        </p:attrNameLst>
                                      </p:cBhvr>
                                      <p:tavLst>
                                        <p:tav tm="0">
                                          <p:val>
                                            <p:fltVal val="0"/>
                                          </p:val>
                                        </p:tav>
                                        <p:tav tm="100000">
                                          <p:val>
                                            <p:strVal val="#ppt_h"/>
                                          </p:val>
                                        </p:tav>
                                      </p:tavLst>
                                    </p:anim>
                                    <p:anim calcmode="lin" valueType="num">
                                      <p:cBhvr>
                                        <p:cTn id="33" dur="1000" fill="hold"/>
                                        <p:tgtEl>
                                          <p:spTgt spid="379290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7929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792907"/>
                                        </p:tgtEl>
                                        <p:attrNameLst>
                                          <p:attrName>style.visibility</p:attrName>
                                        </p:attrNameLst>
                                      </p:cBhvr>
                                      <p:to>
                                        <p:strVal val="visible"/>
                                      </p:to>
                                    </p:set>
                                    <p:anim calcmode="lin" valueType="num">
                                      <p:cBhvr>
                                        <p:cTn id="39" dur="1000" fill="hold"/>
                                        <p:tgtEl>
                                          <p:spTgt spid="3792907"/>
                                        </p:tgtEl>
                                        <p:attrNameLst>
                                          <p:attrName>ppt_w</p:attrName>
                                        </p:attrNameLst>
                                      </p:cBhvr>
                                      <p:tavLst>
                                        <p:tav tm="0">
                                          <p:val>
                                            <p:fltVal val="0"/>
                                          </p:val>
                                        </p:tav>
                                        <p:tav tm="100000">
                                          <p:val>
                                            <p:strVal val="#ppt_w"/>
                                          </p:val>
                                        </p:tav>
                                      </p:tavLst>
                                    </p:anim>
                                    <p:anim calcmode="lin" valueType="num">
                                      <p:cBhvr>
                                        <p:cTn id="40" dur="1000" fill="hold"/>
                                        <p:tgtEl>
                                          <p:spTgt spid="3792907"/>
                                        </p:tgtEl>
                                        <p:attrNameLst>
                                          <p:attrName>ppt_h</p:attrName>
                                        </p:attrNameLst>
                                      </p:cBhvr>
                                      <p:tavLst>
                                        <p:tav tm="0">
                                          <p:val>
                                            <p:fltVal val="0"/>
                                          </p:val>
                                        </p:tav>
                                        <p:tav tm="100000">
                                          <p:val>
                                            <p:strVal val="#ppt_h"/>
                                          </p:val>
                                        </p:tav>
                                      </p:tavLst>
                                    </p:anim>
                                    <p:anim calcmode="lin" valueType="num">
                                      <p:cBhvr>
                                        <p:cTn id="41" dur="1000" fill="hold"/>
                                        <p:tgtEl>
                                          <p:spTgt spid="379290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7929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792906"/>
                                        </p:tgtEl>
                                        <p:attrNameLst>
                                          <p:attrName>style.visibility</p:attrName>
                                        </p:attrNameLst>
                                      </p:cBhvr>
                                      <p:to>
                                        <p:strVal val="visible"/>
                                      </p:to>
                                    </p:set>
                                    <p:anim calcmode="lin" valueType="num">
                                      <p:cBhvr>
                                        <p:cTn id="47" dur="1000" fill="hold"/>
                                        <p:tgtEl>
                                          <p:spTgt spid="3792906"/>
                                        </p:tgtEl>
                                        <p:attrNameLst>
                                          <p:attrName>ppt_w</p:attrName>
                                        </p:attrNameLst>
                                      </p:cBhvr>
                                      <p:tavLst>
                                        <p:tav tm="0">
                                          <p:val>
                                            <p:fltVal val="0"/>
                                          </p:val>
                                        </p:tav>
                                        <p:tav tm="100000">
                                          <p:val>
                                            <p:strVal val="#ppt_w"/>
                                          </p:val>
                                        </p:tav>
                                      </p:tavLst>
                                    </p:anim>
                                    <p:anim calcmode="lin" valueType="num">
                                      <p:cBhvr>
                                        <p:cTn id="48" dur="1000" fill="hold"/>
                                        <p:tgtEl>
                                          <p:spTgt spid="3792906"/>
                                        </p:tgtEl>
                                        <p:attrNameLst>
                                          <p:attrName>ppt_h</p:attrName>
                                        </p:attrNameLst>
                                      </p:cBhvr>
                                      <p:tavLst>
                                        <p:tav tm="0">
                                          <p:val>
                                            <p:fltVal val="0"/>
                                          </p:val>
                                        </p:tav>
                                        <p:tav tm="100000">
                                          <p:val>
                                            <p:strVal val="#ppt_h"/>
                                          </p:val>
                                        </p:tav>
                                      </p:tavLst>
                                    </p:anim>
                                    <p:anim calcmode="lin" valueType="num">
                                      <p:cBhvr>
                                        <p:cTn id="49" dur="1000" fill="hold"/>
                                        <p:tgtEl>
                                          <p:spTgt spid="379290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7929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792905"/>
                                        </p:tgtEl>
                                        <p:attrNameLst>
                                          <p:attrName>style.visibility</p:attrName>
                                        </p:attrNameLst>
                                      </p:cBhvr>
                                      <p:to>
                                        <p:strVal val="visible"/>
                                      </p:to>
                                    </p:set>
                                    <p:anim calcmode="lin" valueType="num">
                                      <p:cBhvr>
                                        <p:cTn id="55" dur="1000" fill="hold"/>
                                        <p:tgtEl>
                                          <p:spTgt spid="3792905"/>
                                        </p:tgtEl>
                                        <p:attrNameLst>
                                          <p:attrName>ppt_w</p:attrName>
                                        </p:attrNameLst>
                                      </p:cBhvr>
                                      <p:tavLst>
                                        <p:tav tm="0">
                                          <p:val>
                                            <p:fltVal val="0"/>
                                          </p:val>
                                        </p:tav>
                                        <p:tav tm="100000">
                                          <p:val>
                                            <p:strVal val="#ppt_w"/>
                                          </p:val>
                                        </p:tav>
                                      </p:tavLst>
                                    </p:anim>
                                    <p:anim calcmode="lin" valueType="num">
                                      <p:cBhvr>
                                        <p:cTn id="56" dur="1000" fill="hold"/>
                                        <p:tgtEl>
                                          <p:spTgt spid="3792905"/>
                                        </p:tgtEl>
                                        <p:attrNameLst>
                                          <p:attrName>ppt_h</p:attrName>
                                        </p:attrNameLst>
                                      </p:cBhvr>
                                      <p:tavLst>
                                        <p:tav tm="0">
                                          <p:val>
                                            <p:fltVal val="0"/>
                                          </p:val>
                                        </p:tav>
                                        <p:tav tm="100000">
                                          <p:val>
                                            <p:strVal val="#ppt_h"/>
                                          </p:val>
                                        </p:tav>
                                      </p:tavLst>
                                    </p:anim>
                                    <p:anim calcmode="lin" valueType="num">
                                      <p:cBhvr>
                                        <p:cTn id="57" dur="1000" fill="hold"/>
                                        <p:tgtEl>
                                          <p:spTgt spid="379290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7929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792904"/>
                                        </p:tgtEl>
                                        <p:attrNameLst>
                                          <p:attrName>style.visibility</p:attrName>
                                        </p:attrNameLst>
                                      </p:cBhvr>
                                      <p:to>
                                        <p:strVal val="visible"/>
                                      </p:to>
                                    </p:set>
                                    <p:anim calcmode="lin" valueType="num">
                                      <p:cBhvr>
                                        <p:cTn id="63" dur="1000" fill="hold"/>
                                        <p:tgtEl>
                                          <p:spTgt spid="3792904"/>
                                        </p:tgtEl>
                                        <p:attrNameLst>
                                          <p:attrName>ppt_w</p:attrName>
                                        </p:attrNameLst>
                                      </p:cBhvr>
                                      <p:tavLst>
                                        <p:tav tm="0">
                                          <p:val>
                                            <p:fltVal val="0"/>
                                          </p:val>
                                        </p:tav>
                                        <p:tav tm="100000">
                                          <p:val>
                                            <p:strVal val="#ppt_w"/>
                                          </p:val>
                                        </p:tav>
                                      </p:tavLst>
                                    </p:anim>
                                    <p:anim calcmode="lin" valueType="num">
                                      <p:cBhvr>
                                        <p:cTn id="64" dur="1000" fill="hold"/>
                                        <p:tgtEl>
                                          <p:spTgt spid="3792904"/>
                                        </p:tgtEl>
                                        <p:attrNameLst>
                                          <p:attrName>ppt_h</p:attrName>
                                        </p:attrNameLst>
                                      </p:cBhvr>
                                      <p:tavLst>
                                        <p:tav tm="0">
                                          <p:val>
                                            <p:fltVal val="0"/>
                                          </p:val>
                                        </p:tav>
                                        <p:tav tm="100000">
                                          <p:val>
                                            <p:strVal val="#ppt_h"/>
                                          </p:val>
                                        </p:tav>
                                      </p:tavLst>
                                    </p:anim>
                                    <p:anim calcmode="lin" valueType="num">
                                      <p:cBhvr>
                                        <p:cTn id="65" dur="1000" fill="hold"/>
                                        <p:tgtEl>
                                          <p:spTgt spid="379290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929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792903"/>
                                        </p:tgtEl>
                                        <p:attrNameLst>
                                          <p:attrName>style.visibility</p:attrName>
                                        </p:attrNameLst>
                                      </p:cBhvr>
                                      <p:to>
                                        <p:strVal val="visible"/>
                                      </p:to>
                                    </p:set>
                                    <p:anim calcmode="lin" valueType="num">
                                      <p:cBhvr>
                                        <p:cTn id="71" dur="1000" fill="hold"/>
                                        <p:tgtEl>
                                          <p:spTgt spid="3792903"/>
                                        </p:tgtEl>
                                        <p:attrNameLst>
                                          <p:attrName>ppt_w</p:attrName>
                                        </p:attrNameLst>
                                      </p:cBhvr>
                                      <p:tavLst>
                                        <p:tav tm="0">
                                          <p:val>
                                            <p:fltVal val="0"/>
                                          </p:val>
                                        </p:tav>
                                        <p:tav tm="100000">
                                          <p:val>
                                            <p:strVal val="#ppt_w"/>
                                          </p:val>
                                        </p:tav>
                                      </p:tavLst>
                                    </p:anim>
                                    <p:anim calcmode="lin" valueType="num">
                                      <p:cBhvr>
                                        <p:cTn id="72" dur="1000" fill="hold"/>
                                        <p:tgtEl>
                                          <p:spTgt spid="3792903"/>
                                        </p:tgtEl>
                                        <p:attrNameLst>
                                          <p:attrName>ppt_h</p:attrName>
                                        </p:attrNameLst>
                                      </p:cBhvr>
                                      <p:tavLst>
                                        <p:tav tm="0">
                                          <p:val>
                                            <p:fltVal val="0"/>
                                          </p:val>
                                        </p:tav>
                                        <p:tav tm="100000">
                                          <p:val>
                                            <p:strVal val="#ppt_h"/>
                                          </p:val>
                                        </p:tav>
                                      </p:tavLst>
                                    </p:anim>
                                    <p:anim calcmode="lin" valueType="num">
                                      <p:cBhvr>
                                        <p:cTn id="73" dur="1000" fill="hold"/>
                                        <p:tgtEl>
                                          <p:spTgt spid="37929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7929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792902"/>
                                        </p:tgtEl>
                                        <p:attrNameLst>
                                          <p:attrName>style.visibility</p:attrName>
                                        </p:attrNameLst>
                                      </p:cBhvr>
                                      <p:to>
                                        <p:strVal val="visible"/>
                                      </p:to>
                                    </p:set>
                                    <p:anim calcmode="lin" valueType="num">
                                      <p:cBhvr>
                                        <p:cTn id="79" dur="1000" fill="hold"/>
                                        <p:tgtEl>
                                          <p:spTgt spid="3792902"/>
                                        </p:tgtEl>
                                        <p:attrNameLst>
                                          <p:attrName>ppt_w</p:attrName>
                                        </p:attrNameLst>
                                      </p:cBhvr>
                                      <p:tavLst>
                                        <p:tav tm="0">
                                          <p:val>
                                            <p:fltVal val="0"/>
                                          </p:val>
                                        </p:tav>
                                        <p:tav tm="100000">
                                          <p:val>
                                            <p:strVal val="#ppt_w"/>
                                          </p:val>
                                        </p:tav>
                                      </p:tavLst>
                                    </p:anim>
                                    <p:anim calcmode="lin" valueType="num">
                                      <p:cBhvr>
                                        <p:cTn id="80" dur="1000" fill="hold"/>
                                        <p:tgtEl>
                                          <p:spTgt spid="3792902"/>
                                        </p:tgtEl>
                                        <p:attrNameLst>
                                          <p:attrName>ppt_h</p:attrName>
                                        </p:attrNameLst>
                                      </p:cBhvr>
                                      <p:tavLst>
                                        <p:tav tm="0">
                                          <p:val>
                                            <p:fltVal val="0"/>
                                          </p:val>
                                        </p:tav>
                                        <p:tav tm="100000">
                                          <p:val>
                                            <p:strVal val="#ppt_h"/>
                                          </p:val>
                                        </p:tav>
                                      </p:tavLst>
                                    </p:anim>
                                    <p:anim calcmode="lin" valueType="num">
                                      <p:cBhvr>
                                        <p:cTn id="81" dur="1000" fill="hold"/>
                                        <p:tgtEl>
                                          <p:spTgt spid="379290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7929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792901"/>
                                        </p:tgtEl>
                                        <p:attrNameLst>
                                          <p:attrName>style.visibility</p:attrName>
                                        </p:attrNameLst>
                                      </p:cBhvr>
                                      <p:to>
                                        <p:strVal val="visible"/>
                                      </p:to>
                                    </p:set>
                                    <p:anim calcmode="lin" valueType="num">
                                      <p:cBhvr>
                                        <p:cTn id="87" dur="1000" fill="hold"/>
                                        <p:tgtEl>
                                          <p:spTgt spid="3792901"/>
                                        </p:tgtEl>
                                        <p:attrNameLst>
                                          <p:attrName>ppt_w</p:attrName>
                                        </p:attrNameLst>
                                      </p:cBhvr>
                                      <p:tavLst>
                                        <p:tav tm="0">
                                          <p:val>
                                            <p:fltVal val="0"/>
                                          </p:val>
                                        </p:tav>
                                        <p:tav tm="100000">
                                          <p:val>
                                            <p:strVal val="#ppt_w"/>
                                          </p:val>
                                        </p:tav>
                                      </p:tavLst>
                                    </p:anim>
                                    <p:anim calcmode="lin" valueType="num">
                                      <p:cBhvr>
                                        <p:cTn id="88" dur="1000" fill="hold"/>
                                        <p:tgtEl>
                                          <p:spTgt spid="3792901"/>
                                        </p:tgtEl>
                                        <p:attrNameLst>
                                          <p:attrName>ppt_h</p:attrName>
                                        </p:attrNameLst>
                                      </p:cBhvr>
                                      <p:tavLst>
                                        <p:tav tm="0">
                                          <p:val>
                                            <p:fltVal val="0"/>
                                          </p:val>
                                        </p:tav>
                                        <p:tav tm="100000">
                                          <p:val>
                                            <p:strVal val="#ppt_h"/>
                                          </p:val>
                                        </p:tav>
                                      </p:tavLst>
                                    </p:anim>
                                    <p:anim calcmode="lin" valueType="num">
                                      <p:cBhvr>
                                        <p:cTn id="89" dur="1000" fill="hold"/>
                                        <p:tgtEl>
                                          <p:spTgt spid="379290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7929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792900"/>
                                        </p:tgtEl>
                                        <p:attrNameLst>
                                          <p:attrName>style.visibility</p:attrName>
                                        </p:attrNameLst>
                                      </p:cBhvr>
                                      <p:to>
                                        <p:strVal val="visible"/>
                                      </p:to>
                                    </p:set>
                                    <p:anim calcmode="lin" valueType="num">
                                      <p:cBhvr>
                                        <p:cTn id="95" dur="1000" fill="hold"/>
                                        <p:tgtEl>
                                          <p:spTgt spid="3792900"/>
                                        </p:tgtEl>
                                        <p:attrNameLst>
                                          <p:attrName>ppt_w</p:attrName>
                                        </p:attrNameLst>
                                      </p:cBhvr>
                                      <p:tavLst>
                                        <p:tav tm="0">
                                          <p:val>
                                            <p:fltVal val="0"/>
                                          </p:val>
                                        </p:tav>
                                        <p:tav tm="100000">
                                          <p:val>
                                            <p:strVal val="#ppt_w"/>
                                          </p:val>
                                        </p:tav>
                                      </p:tavLst>
                                    </p:anim>
                                    <p:anim calcmode="lin" valueType="num">
                                      <p:cBhvr>
                                        <p:cTn id="96" dur="1000" fill="hold"/>
                                        <p:tgtEl>
                                          <p:spTgt spid="3792900"/>
                                        </p:tgtEl>
                                        <p:attrNameLst>
                                          <p:attrName>ppt_h</p:attrName>
                                        </p:attrNameLst>
                                      </p:cBhvr>
                                      <p:tavLst>
                                        <p:tav tm="0">
                                          <p:val>
                                            <p:fltVal val="0"/>
                                          </p:val>
                                        </p:tav>
                                        <p:tav tm="100000">
                                          <p:val>
                                            <p:strVal val="#ppt_h"/>
                                          </p:val>
                                        </p:tav>
                                      </p:tavLst>
                                    </p:anim>
                                    <p:anim calcmode="lin" valueType="num">
                                      <p:cBhvr>
                                        <p:cTn id="97" dur="1000" fill="hold"/>
                                        <p:tgtEl>
                                          <p:spTgt spid="3792900"/>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7929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898" grpId="0" animBg="1" autoUpdateAnimBg="0"/>
      <p:bldP spid="3792899" grpId="0" animBg="1" autoUpdateAnimBg="0"/>
      <p:bldP spid="3792900" grpId="0" animBg="1" autoUpdateAnimBg="0"/>
      <p:bldP spid="3792901" grpId="0" animBg="1" autoUpdateAnimBg="0"/>
      <p:bldP spid="3792902" grpId="0" animBg="1" autoUpdateAnimBg="0"/>
      <p:bldP spid="3792903" grpId="0" animBg="1" autoUpdateAnimBg="0"/>
      <p:bldP spid="3792904" grpId="0" animBg="1" autoUpdateAnimBg="0"/>
      <p:bldP spid="3792905" grpId="0" animBg="1" autoUpdateAnimBg="0"/>
      <p:bldP spid="3792906" grpId="0" animBg="1" autoUpdateAnimBg="0"/>
      <p:bldP spid="3792907" grpId="0" animBg="1" autoUpdateAnimBg="0"/>
      <p:bldP spid="3792908" grpId="0" animBg="1" autoUpdateAnimBg="0"/>
      <p:bldP spid="3792909"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75938" name="Rectangle 2"/>
          <p:cNvSpPr>
            <a:spLocks noGrp="1" noChangeArrowheads="1"/>
          </p:cNvSpPr>
          <p:nvPr>
            <p:ph type="title"/>
          </p:nvPr>
        </p:nvSpPr>
        <p:spPr>
          <a:xfrm>
            <a:off x="1828800" y="1066800"/>
            <a:ext cx="8515350" cy="685800"/>
          </a:xfrm>
          <a:ln>
            <a:solidFill>
              <a:srgbClr val="FF9900"/>
            </a:solidFill>
          </a:ln>
        </p:spPr>
        <p:txBody>
          <a:bodyPr/>
          <a:lstStyle/>
          <a:p>
            <a:pPr eaLnBrk="1" hangingPunct="1">
              <a:defRPr/>
            </a:pPr>
            <a:r>
              <a:rPr lang="en-US" sz="4000">
                <a:solidFill>
                  <a:srgbClr val="FFFF00"/>
                </a:solidFill>
                <a:effectLst>
                  <a:outerShdw blurRad="38100" dist="38100" dir="2700000" algn="tl">
                    <a:srgbClr val="C0C0C0"/>
                  </a:outerShdw>
                </a:effectLst>
              </a:rPr>
              <a:t>Tertullian 196 AD: Pagans Backlash</a:t>
            </a:r>
            <a:r>
              <a:rPr lang="en-US" sz="2800">
                <a:solidFill>
                  <a:srgbClr val="FFFF00"/>
                </a:solidFill>
              </a:rPr>
              <a:t>  </a:t>
            </a:r>
          </a:p>
        </p:txBody>
      </p:sp>
      <p:sp>
        <p:nvSpPr>
          <p:cNvPr id="1575939" name="Rectangle 3"/>
          <p:cNvSpPr>
            <a:spLocks noGrp="1" noChangeArrowheads="1"/>
          </p:cNvSpPr>
          <p:nvPr>
            <p:ph type="body" idx="1"/>
          </p:nvPr>
        </p:nvSpPr>
        <p:spPr>
          <a:xfrm>
            <a:off x="1828800" y="1981200"/>
            <a:ext cx="8534400" cy="4648200"/>
          </a:xfrm>
          <a:ln>
            <a:solidFill>
              <a:srgbClr val="FFFF00"/>
            </a:solidFill>
          </a:ln>
        </p:spPr>
        <p:txBody>
          <a:bodyPr/>
          <a:lstStyle/>
          <a:p>
            <a:pPr eaLnBrk="1" hangingPunct="1">
              <a:buFontTx/>
              <a:buNone/>
              <a:defRPr/>
            </a:pPr>
            <a:r>
              <a:rPr lang="en-US" sz="3600">
                <a:solidFill>
                  <a:srgbClr val="FF9900"/>
                </a:solidFill>
                <a:effectLst>
                  <a:outerShdw blurRad="38100" dist="38100" dir="2700000" algn="tl">
                    <a:srgbClr val="C0C0C0"/>
                  </a:outerShdw>
                </a:effectLst>
              </a:rPr>
              <a:t> “The Christians are to blame for every disaster and every misfortune that befalls the people. If the Tiber rises to the walls,  if the Nile fails to rise and flood the fields, if the sky withholds its rain,  if there is earthquake or famine  or plague,  straightway the cry arises:</a:t>
            </a:r>
            <a:r>
              <a:rPr lang="en-US" sz="3600">
                <a:solidFill>
                  <a:srgbClr val="FFFF00"/>
                </a:solidFill>
                <a:effectLst>
                  <a:outerShdw blurRad="38100" dist="38100" dir="2700000" algn="tl">
                    <a:srgbClr val="C0C0C0"/>
                  </a:outerShdw>
                </a:effectLst>
              </a:rPr>
              <a:t>  </a:t>
            </a:r>
            <a:r>
              <a:rPr lang="en-US" sz="4400" i="1">
                <a:solidFill>
                  <a:srgbClr val="FF0000"/>
                </a:solidFill>
                <a:effectLst>
                  <a:outerShdw blurRad="38100" dist="38100" dir="2700000" algn="tl">
                    <a:srgbClr val="C0C0C0"/>
                  </a:outerShdw>
                </a:effectLst>
              </a:rPr>
              <a:t>‘</a:t>
            </a:r>
            <a:r>
              <a:rPr lang="en-US" sz="4400">
                <a:solidFill>
                  <a:srgbClr val="FF0000"/>
                </a:solidFill>
                <a:effectLst>
                  <a:outerShdw blurRad="38100" dist="38100" dir="2700000" algn="tl">
                    <a:srgbClr val="C0C0C0"/>
                  </a:outerShdw>
                </a:effectLst>
              </a:rPr>
              <a:t>The Christians To The Lions!’”</a:t>
            </a:r>
            <a:r>
              <a:rPr lang="en-US"/>
              <a:t>           </a:t>
            </a:r>
          </a:p>
        </p:txBody>
      </p:sp>
      <p:pic>
        <p:nvPicPr>
          <p:cNvPr id="1575942" name="shlita.wav">
            <a:hlinkClick r:id="" action="ppaction://media"/>
          </p:cNvPr>
          <p:cNvPicPr>
            <a:picLocks noRot="1" noChangeAspect="1" noChangeArrowheads="1"/>
          </p:cNvPicPr>
          <p:nvPr>
            <a:audioFile r:link="rId1"/>
          </p:nvPr>
        </p:nvPicPr>
        <p:blipFill>
          <a:blip r:embed="rId5" cstate="print"/>
          <a:srcRect/>
          <a:stretch>
            <a:fillRect/>
          </a:stretch>
        </p:blipFill>
        <p:spPr bwMode="auto">
          <a:xfrm>
            <a:off x="5943600" y="6858000"/>
            <a:ext cx="304800" cy="304800"/>
          </a:xfrm>
          <a:prstGeom prst="rect">
            <a:avLst/>
          </a:prstGeom>
          <a:noFill/>
          <a:ln w="9525">
            <a:noFill/>
            <a:miter lim="800000"/>
            <a:headEnd/>
            <a:tailEnd/>
          </a:ln>
        </p:spPr>
      </p:pic>
    </p:spTree>
    <p:extLst>
      <p:ext uri="{BB962C8B-B14F-4D97-AF65-F5344CB8AC3E}">
        <p14:creationId xmlns:p14="http://schemas.microsoft.com/office/powerpoint/2010/main" val="18711602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575939">
                                            <p:txEl>
                                              <p:pRg st="0" end="0"/>
                                            </p:txEl>
                                          </p:spTgt>
                                        </p:tgtEl>
                                        <p:attrNameLst>
                                          <p:attrName>style.visibility</p:attrName>
                                        </p:attrNameLst>
                                      </p:cBhvr>
                                      <p:to>
                                        <p:strVal val="visible"/>
                                      </p:to>
                                    </p:set>
                                    <p:anim calcmode="lin" valueType="num">
                                      <p:cBhvr additive="base">
                                        <p:cTn id="7" dur="5000" fill="hold"/>
                                        <p:tgtEl>
                                          <p:spTgt spid="157593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575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 fill="hold"/>
                                        <p:tgtEl>
                                          <p:spTgt spid="1575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75942"/>
                </p:tgtEl>
              </p:cMediaNode>
            </p:audio>
          </p:childTnLst>
        </p:cTn>
      </p:par>
    </p:tnLst>
    <p:bldLst>
      <p:bldP spid="1575939"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HI~1.PNG"/>
          <p:cNvPicPr>
            <a:picLocks noChangeAspect="1"/>
          </p:cNvPicPr>
          <p:nvPr/>
        </p:nvPicPr>
        <p:blipFill>
          <a:blip r:embed="rId2" cstate="print"/>
          <a:stretch>
            <a:fillRect/>
          </a:stretch>
        </p:blipFill>
        <p:spPr>
          <a:xfrm>
            <a:off x="0" y="0"/>
            <a:ext cx="12192000" cy="6858000"/>
          </a:xfrm>
          <a:prstGeom prst="rect">
            <a:avLst/>
          </a:prstGeom>
        </p:spPr>
      </p:pic>
      <p:pic>
        <p:nvPicPr>
          <p:cNvPr id="4" name="Picture 3" descr="ss1.jpg"/>
          <p:cNvPicPr>
            <a:picLocks noChangeAspect="1"/>
          </p:cNvPicPr>
          <p:nvPr/>
        </p:nvPicPr>
        <p:blipFill>
          <a:blip r:embed="rId3" cstate="print"/>
          <a:stretch>
            <a:fillRect/>
          </a:stretch>
        </p:blipFill>
        <p:spPr>
          <a:xfrm>
            <a:off x="3657600" y="1371600"/>
            <a:ext cx="5105400"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hian-army.jpg"/>
          <p:cNvPicPr>
            <a:picLocks noChangeAspect="1"/>
          </p:cNvPicPr>
          <p:nvPr/>
        </p:nvPicPr>
        <p:blipFill>
          <a:blip r:embed="rId2" cstate="print"/>
          <a:stretch>
            <a:fillRect/>
          </a:stretch>
        </p:blipFill>
        <p:spPr>
          <a:xfrm>
            <a:off x="0" y="0"/>
            <a:ext cx="12192000" cy="6858000"/>
          </a:xfrm>
          <a:prstGeom prst="rect">
            <a:avLst/>
          </a:prstGeom>
        </p:spPr>
      </p:pic>
      <p:pic>
        <p:nvPicPr>
          <p:cNvPr id="4" name="Picture 3" descr="parthian_horse_archer.jpg"/>
          <p:cNvPicPr>
            <a:picLocks noChangeAspect="1"/>
          </p:cNvPicPr>
          <p:nvPr/>
        </p:nvPicPr>
        <p:blipFill>
          <a:blip r:embed="rId3" cstate="print"/>
          <a:stretch>
            <a:fillRect/>
          </a:stretch>
        </p:blipFill>
        <p:spPr>
          <a:xfrm>
            <a:off x="3048000" y="1143000"/>
            <a:ext cx="6172200" cy="4343400"/>
          </a:xfrm>
          <a:prstGeom prst="rect">
            <a:avLst/>
          </a:prstGeom>
        </p:spPr>
      </p:pic>
      <p:sp>
        <p:nvSpPr>
          <p:cNvPr id="5" name="TextBox 4"/>
          <p:cNvSpPr txBox="1"/>
          <p:nvPr/>
        </p:nvSpPr>
        <p:spPr>
          <a:xfrm>
            <a:off x="3808521" y="2971801"/>
            <a:ext cx="4660776" cy="1938992"/>
          </a:xfrm>
          <a:prstGeom prst="rect">
            <a:avLst/>
          </a:prstGeom>
          <a:solidFill>
            <a:srgbClr val="FFFF00"/>
          </a:solidFill>
        </p:spPr>
        <p:txBody>
          <a:bodyPr wrap="square" rtlCol="0">
            <a:spAutoFit/>
          </a:bodyPr>
          <a:lstStyle/>
          <a:p>
            <a:pPr algn="ctr" fontAlgn="base">
              <a:spcBef>
                <a:spcPct val="0"/>
              </a:spcBef>
              <a:spcAft>
                <a:spcPct val="0"/>
              </a:spcAft>
            </a:pPr>
            <a:r>
              <a:rPr lang="en-US" sz="2000" b="1" u="sng" dirty="0">
                <a:solidFill>
                  <a:srgbClr val="00B0F0"/>
                </a:solidFill>
                <a:effectLst>
                  <a:outerShdw blurRad="38100" dist="38100" dir="2700000" algn="tl">
                    <a:srgbClr val="000000">
                      <a:alpha val="43137"/>
                    </a:srgbClr>
                  </a:outerShdw>
                </a:effectLst>
                <a:latin typeface="Calligrapher" pitchFamily="2" charset="0"/>
              </a:rPr>
              <a:t>The Parthian Shot.  The </a:t>
            </a:r>
            <a:r>
              <a:rPr lang="en-US" sz="2000" b="1" u="sng" dirty="0" err="1">
                <a:solidFill>
                  <a:srgbClr val="00B0F0"/>
                </a:solidFill>
                <a:effectLst>
                  <a:outerShdw blurRad="38100" dist="38100" dir="2700000" algn="tl">
                    <a:srgbClr val="000000">
                      <a:alpha val="43137"/>
                    </a:srgbClr>
                  </a:outerShdw>
                </a:effectLst>
                <a:latin typeface="Calligrapher" pitchFamily="2" charset="0"/>
              </a:rPr>
              <a:t>Parthians</a:t>
            </a:r>
            <a:r>
              <a:rPr lang="en-US" sz="2000" b="1" u="sng" dirty="0">
                <a:solidFill>
                  <a:srgbClr val="00B0F0"/>
                </a:solidFill>
                <a:effectLst>
                  <a:outerShdw blurRad="38100" dist="38100" dir="2700000" algn="tl">
                    <a:srgbClr val="000000">
                      <a:alpha val="43137"/>
                    </a:srgbClr>
                  </a:outerShdw>
                </a:effectLst>
                <a:latin typeface="Calligrapher" pitchFamily="2" charset="0"/>
              </a:rPr>
              <a:t> were a Persian tribe that developed the cavalry tactic of retreating in order to draw their enemy after them, whereupon they would turn in the saddle and fire a barrage of arrows.</a:t>
            </a:r>
            <a:r>
              <a:rPr lang="en-US" sz="2000" u="sng" dirty="0">
                <a:solidFill>
                  <a:srgbClr val="00B0F0"/>
                </a:solidFill>
                <a:effectLst>
                  <a:outerShdw blurRad="38100" dist="38100" dir="2700000" algn="tl">
                    <a:srgbClr val="000000">
                      <a:alpha val="43137"/>
                    </a:srgbClr>
                  </a:outerShdw>
                </a:effectLst>
                <a:latin typeface="Calligrapher"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08728-9E6E-F4CD-8967-0A394B5A4465}"/>
              </a:ext>
            </a:extLst>
          </p:cNvPr>
          <p:cNvPicPr>
            <a:picLocks noChangeAspect="1"/>
          </p:cNvPicPr>
          <p:nvPr/>
        </p:nvPicPr>
        <p:blipFill>
          <a:blip r:embed="rId3"/>
          <a:stretch>
            <a:fillRect/>
          </a:stretch>
        </p:blipFill>
        <p:spPr>
          <a:xfrm>
            <a:off x="974559" y="2165686"/>
            <a:ext cx="10138610" cy="4295272"/>
          </a:xfrm>
          <a:prstGeom prst="rect">
            <a:avLst/>
          </a:prstGeom>
        </p:spPr>
      </p:pic>
      <p:sp>
        <p:nvSpPr>
          <p:cNvPr id="4" name="Rectangle 3">
            <a:extLst>
              <a:ext uri="{FF2B5EF4-FFF2-40B4-BE49-F238E27FC236}">
                <a16:creationId xmlns:a16="http://schemas.microsoft.com/office/drawing/2014/main" id="{05EFB725-6C16-4B40-6980-3E7A923A5FB0}"/>
              </a:ext>
            </a:extLst>
          </p:cNvPr>
          <p:cNvSpPr/>
          <p:nvPr/>
        </p:nvSpPr>
        <p:spPr>
          <a:xfrm>
            <a:off x="96253" y="-108284"/>
            <a:ext cx="11971420" cy="2123658"/>
          </a:xfrm>
          <a:prstGeom prst="rect">
            <a:avLst/>
          </a:prstGeom>
          <a:noFill/>
        </p:spPr>
        <p:txBody>
          <a:bodyPr wrap="square" lIns="91440" tIns="45720" rIns="91440" bIns="45720">
            <a:spAutoFit/>
          </a:bodyPr>
          <a:lstStyle/>
          <a:p>
            <a:pPr algn="ct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Maybe Roman Emperor Today  Parthian Footstool Tomorrow</a:t>
            </a:r>
            <a:endPar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 name="Picture 1">
            <a:extLst>
              <a:ext uri="{FF2B5EF4-FFF2-40B4-BE49-F238E27FC236}">
                <a16:creationId xmlns:a16="http://schemas.microsoft.com/office/drawing/2014/main" id="{973A818D-EC03-45BD-35A4-A8E0A32E4C3D}"/>
              </a:ext>
            </a:extLst>
          </p:cNvPr>
          <p:cNvPicPr>
            <a:picLocks noChangeAspect="1"/>
          </p:cNvPicPr>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384331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1.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0" y="0"/>
            <a:ext cx="12192000" cy="923330"/>
          </a:xfrm>
          <a:prstGeom prst="rect">
            <a:avLst/>
          </a:prstGeom>
          <a:solidFill>
            <a:schemeClr val="accent2">
              <a:lumMod val="20000"/>
              <a:lumOff val="80000"/>
            </a:schemeClr>
          </a:solidFill>
        </p:spPr>
        <p:txBody>
          <a:bodyPr wrap="square" lIns="91440" tIns="45720" rIns="91440" bIns="45720">
            <a:spAutoFit/>
          </a:bodyPr>
          <a:lstStyle/>
          <a:p>
            <a:pPr algn="ctr" fontAlgn="base">
              <a:spcBef>
                <a:spcPct val="0"/>
              </a:spcBef>
              <a:spcAft>
                <a:spcPct val="0"/>
              </a:spcAft>
            </a:pPr>
            <a:r>
              <a:rPr lang="en-US" sz="4800" b="1" dirty="0" err="1">
                <a:ln w="12700">
                  <a:solidFill>
                    <a:srgbClr val="000000">
                      <a:satMod val="155000"/>
                    </a:srgbClr>
                  </a:solidFill>
                  <a:prstDash val="solid"/>
                </a:ln>
                <a:solidFill>
                  <a:srgbClr val="990033"/>
                </a:solidFill>
                <a:effectLst>
                  <a:outerShdw blurRad="41275" dist="20320" dir="1800000" algn="tl" rotWithShape="0">
                    <a:srgbClr val="000000">
                      <a:alpha val="40000"/>
                    </a:srgbClr>
                  </a:outerShdw>
                </a:effectLst>
                <a:latin typeface="Calligrapher" pitchFamily="2" charset="0"/>
              </a:rPr>
              <a:t>Pax</a:t>
            </a:r>
            <a:r>
              <a:rPr lang="en-US" sz="4800" b="1" dirty="0">
                <a:ln w="12700">
                  <a:solidFill>
                    <a:srgbClr val="000000">
                      <a:satMod val="155000"/>
                    </a:srgbClr>
                  </a:solidFill>
                  <a:prstDash val="solid"/>
                </a:ln>
                <a:solidFill>
                  <a:srgbClr val="990033"/>
                </a:solidFill>
                <a:effectLst>
                  <a:outerShdw blurRad="41275" dist="20320" dir="1800000" algn="tl" rotWithShape="0">
                    <a:srgbClr val="000000">
                      <a:alpha val="40000"/>
                    </a:srgbClr>
                  </a:outerShdw>
                </a:effectLst>
                <a:latin typeface="Calligrapher" pitchFamily="2" charset="0"/>
              </a:rPr>
              <a:t> </a:t>
            </a:r>
            <a:r>
              <a:rPr lang="en-US" sz="4800" b="1" dirty="0" err="1">
                <a:ln w="12700">
                  <a:solidFill>
                    <a:srgbClr val="000000">
                      <a:satMod val="155000"/>
                    </a:srgbClr>
                  </a:solidFill>
                  <a:prstDash val="solid"/>
                </a:ln>
                <a:solidFill>
                  <a:srgbClr val="990033"/>
                </a:solidFill>
                <a:effectLst>
                  <a:outerShdw blurRad="41275" dist="20320" dir="1800000" algn="tl" rotWithShape="0">
                    <a:srgbClr val="000000">
                      <a:alpha val="40000"/>
                    </a:srgbClr>
                  </a:outerShdw>
                </a:effectLst>
                <a:latin typeface="Calligrapher" pitchFamily="2" charset="0"/>
              </a:rPr>
              <a:t>Romana</a:t>
            </a:r>
            <a:r>
              <a:rPr lang="en-US" sz="4800" b="1" dirty="0">
                <a:ln w="12700">
                  <a:solidFill>
                    <a:srgbClr val="000000">
                      <a:satMod val="155000"/>
                    </a:srgbClr>
                  </a:solidFill>
                  <a:prstDash val="solid"/>
                </a:ln>
                <a:solidFill>
                  <a:srgbClr val="990033"/>
                </a:solidFill>
                <a:effectLst>
                  <a:outerShdw blurRad="41275" dist="20320" dir="1800000" algn="tl" rotWithShape="0">
                    <a:srgbClr val="000000">
                      <a:alpha val="40000"/>
                    </a:srgbClr>
                  </a:outerShdw>
                </a:effectLst>
                <a:latin typeface="Calligrapher" pitchFamily="2" charset="0"/>
              </a:rPr>
              <a:t> Ends &amp; Christians </a:t>
            </a:r>
            <a:r>
              <a:rPr lang="en-US" sz="4800" b="1" dirty="0" err="1">
                <a:ln w="12700">
                  <a:solidFill>
                    <a:srgbClr val="000000">
                      <a:satMod val="155000"/>
                    </a:srgbClr>
                  </a:solidFill>
                  <a:prstDash val="solid"/>
                </a:ln>
                <a:solidFill>
                  <a:srgbClr val="990033"/>
                </a:solidFill>
                <a:effectLst>
                  <a:outerShdw blurRad="41275" dist="20320" dir="1800000" algn="tl" rotWithShape="0">
                    <a:srgbClr val="000000">
                      <a:alpha val="40000"/>
                    </a:srgbClr>
                  </a:outerShdw>
                </a:effectLst>
                <a:latin typeface="Calligrapher" pitchFamily="2" charset="0"/>
              </a:rPr>
              <a:t>Scapegoated</a:t>
            </a:r>
            <a:r>
              <a:rPr lang="en-US" sz="5400" b="1" dirty="0">
                <a:ln w="12700">
                  <a:solidFill>
                    <a:srgbClr val="000000">
                      <a:satMod val="155000"/>
                    </a:srgbClr>
                  </a:solidFill>
                  <a:prstDash val="solid"/>
                </a:ln>
                <a:solidFill>
                  <a:srgbClr val="C00000"/>
                </a:solidFill>
                <a:effectLst>
                  <a:outerShdw blurRad="41275" dist="20320" dir="1800000" algn="tl" rotWithShape="0">
                    <a:srgbClr val="000000">
                      <a:alpha val="40000"/>
                    </a:srgbClr>
                  </a:outerShdw>
                </a:effectLst>
                <a:latin typeface="Calligrapher" pitchFamily="2" charset="0"/>
              </a:rPr>
              <a:t> </a:t>
            </a:r>
          </a:p>
        </p:txBody>
      </p:sp>
      <p:sp>
        <p:nvSpPr>
          <p:cNvPr id="6" name="Rectangle 5"/>
          <p:cNvSpPr/>
          <p:nvPr/>
        </p:nvSpPr>
        <p:spPr>
          <a:xfrm>
            <a:off x="870013" y="3204839"/>
            <a:ext cx="10413506" cy="2585323"/>
          </a:xfrm>
          <a:prstGeom prst="rect">
            <a:avLst/>
          </a:prstGeom>
          <a:solidFill>
            <a:schemeClr val="accent2">
              <a:lumMod val="60000"/>
              <a:lumOff val="40000"/>
            </a:schemeClr>
          </a:solidFill>
        </p:spPr>
        <p:txBody>
          <a:bodyPr wrap="square" lIns="91440" tIns="45720" rIns="91440" bIns="45720">
            <a:spAutoFit/>
          </a:bodyPr>
          <a:lstStyle/>
          <a:p>
            <a:pPr algn="ctr" fontAlgn="base">
              <a:spcBef>
                <a:spcPct val="0"/>
              </a:spcBef>
              <a:spcAft>
                <a:spcPct val="0"/>
              </a:spcAft>
            </a:pPr>
            <a:r>
              <a:rPr lang="en-US" sz="5400" b="1" u="sng" dirty="0">
                <a:ln w="17780" cmpd="sng">
                  <a:solidFill>
                    <a:srgbClr val="FFFFFF"/>
                  </a:solidFill>
                  <a:prstDash val="solid"/>
                  <a:miter lim="800000"/>
                </a:ln>
                <a:solidFill>
                  <a:srgbClr val="660033"/>
                </a:solidFill>
                <a:effectLst>
                  <a:outerShdw blurRad="50800" algn="tl" rotWithShape="0">
                    <a:srgbClr val="000000"/>
                  </a:outerShdw>
                </a:effectLst>
                <a:latin typeface="Calligrapher" pitchFamily="2" charset="0"/>
              </a:rPr>
              <a:t>MILITARY &amp; NATURAL DISASTERS:</a:t>
            </a:r>
          </a:p>
          <a:p>
            <a:pPr algn="ctr" fontAlgn="base">
              <a:spcBef>
                <a:spcPct val="0"/>
              </a:spcBef>
              <a:spcAft>
                <a:spcPct val="0"/>
              </a:spcAft>
            </a:pPr>
            <a:r>
              <a:rPr lang="en-US" sz="5400" b="1" dirty="0">
                <a:ln w="17780" cmpd="sng">
                  <a:solidFill>
                    <a:srgbClr val="FFFFFF"/>
                  </a:solidFill>
                  <a:prstDash val="solid"/>
                  <a:miter lim="800000"/>
                </a:ln>
                <a:solidFill>
                  <a:srgbClr val="660033"/>
                </a:solidFill>
                <a:effectLst>
                  <a:outerShdw blurRad="50800" algn="tl" rotWithShape="0">
                    <a:srgbClr val="000000"/>
                  </a:outerShdw>
                </a:effectLst>
                <a:latin typeface="Calligrapher" pitchFamily="2" charset="0"/>
              </a:rPr>
              <a:t>Food Shortages &amp; </a:t>
            </a:r>
            <a:r>
              <a:rPr lang="en-US" sz="5400" b="1" dirty="0" err="1">
                <a:ln w="17780" cmpd="sng">
                  <a:solidFill>
                    <a:srgbClr val="FFFFFF"/>
                  </a:solidFill>
                  <a:prstDash val="solid"/>
                  <a:miter lim="800000"/>
                </a:ln>
                <a:solidFill>
                  <a:srgbClr val="660033"/>
                </a:solidFill>
                <a:effectLst>
                  <a:outerShdw blurRad="50800" algn="tl" rotWithShape="0">
                    <a:srgbClr val="000000"/>
                  </a:outerShdw>
                </a:effectLst>
                <a:latin typeface="Calligrapher" pitchFamily="2" charset="0"/>
              </a:rPr>
              <a:t>Antonine</a:t>
            </a:r>
            <a:r>
              <a:rPr lang="en-US" sz="5400" b="1" dirty="0">
                <a:ln w="17780" cmpd="sng">
                  <a:solidFill>
                    <a:srgbClr val="FFFFFF"/>
                  </a:solidFill>
                  <a:prstDash val="solid"/>
                  <a:miter lim="800000"/>
                </a:ln>
                <a:solidFill>
                  <a:srgbClr val="660033"/>
                </a:solidFill>
                <a:effectLst>
                  <a:outerShdw blurRad="50800" algn="tl" rotWithShape="0">
                    <a:srgbClr val="000000"/>
                  </a:outerShdw>
                </a:effectLst>
                <a:latin typeface="Calligrapher" pitchFamily="2" charset="0"/>
              </a:rPr>
              <a:t> Plague</a:t>
            </a:r>
          </a:p>
          <a:p>
            <a:pPr algn="ctr" fontAlgn="base">
              <a:spcBef>
                <a:spcPct val="0"/>
              </a:spcBef>
              <a:spcAft>
                <a:spcPct val="0"/>
              </a:spcAft>
            </a:pPr>
            <a:r>
              <a:rPr lang="en-US" sz="5400" b="1" dirty="0">
                <a:ln w="17780" cmpd="sng">
                  <a:solidFill>
                    <a:srgbClr val="FFFFFF"/>
                  </a:solidFill>
                  <a:prstDash val="solid"/>
                  <a:miter lim="800000"/>
                </a:ln>
                <a:solidFill>
                  <a:srgbClr val="660033"/>
                </a:solidFill>
                <a:effectLst>
                  <a:outerShdw blurRad="50800" algn="tl" rotWithShape="0">
                    <a:srgbClr val="000000"/>
                  </a:outerShdw>
                </a:effectLst>
                <a:latin typeface="Calligrapher" pitchFamily="2" charset="0"/>
              </a:rPr>
              <a:t>Brought Back by Parthian War Vets </a:t>
            </a:r>
          </a:p>
        </p:txBody>
      </p:sp>
      <p:pic>
        <p:nvPicPr>
          <p:cNvPr id="7" name="Picture 6" descr="medd_01_img0013antonine.jpg"/>
          <p:cNvPicPr>
            <a:picLocks noChangeAspect="1"/>
          </p:cNvPicPr>
          <p:nvPr/>
        </p:nvPicPr>
        <p:blipFill>
          <a:blip r:embed="rId3" cstate="print"/>
          <a:stretch>
            <a:fillRect/>
          </a:stretch>
        </p:blipFill>
        <p:spPr>
          <a:xfrm>
            <a:off x="0" y="923330"/>
            <a:ext cx="12192000" cy="5934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6">
                                            <p:txEl>
                                              <p:pRg st="2" end="2"/>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mph" presetSubtype="0" fill="hold" nodeType="clickEffect">
                                  <p:stCondLst>
                                    <p:cond delay="0"/>
                                  </p:stCondLst>
                                  <p:iterate type="lt">
                                    <p:tmPct val="4000"/>
                                  </p:iterate>
                                  <p:childTnLst>
                                    <p:set>
                                      <p:cBhvr override="childStyle">
                                        <p:cTn id="17"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Idle</a:t>
            </a:r>
            <a:r>
              <a:rPr kumimoji="0" lang="en-US" sz="2800" b="1" i="1" u="none" strike="noStrike" kern="1200" cap="none" spc="0" normalizeH="0" noProof="0" dirty="0">
                <a:ln>
                  <a:noFill/>
                </a:ln>
                <a:solidFill>
                  <a:prstClr val="white"/>
                </a:solidFill>
                <a:effectLst/>
                <a:uLnTx/>
                <a:uFillTx/>
                <a:latin typeface="Calibri"/>
                <a:ea typeface="+mn-ea"/>
                <a:cs typeface="+mn-cs"/>
              </a:rPr>
              <a:t> Masses Kept </a:t>
            </a:r>
            <a:r>
              <a:rPr lang="en-US" sz="2800" b="1" i="1" dirty="0">
                <a:solidFill>
                  <a:prstClr val="white"/>
                </a:solidFill>
                <a:latin typeface="Calibri"/>
              </a:rPr>
              <a:t>Occupied &amp; Entertained</a:t>
            </a:r>
            <a:r>
              <a:rPr kumimoji="0" lang="en-US" sz="2800" b="1" i="1" u="none" strike="noStrike" kern="1200" cap="none" spc="0" normalizeH="0" baseline="0" noProof="0" dirty="0">
                <a:ln>
                  <a:noFill/>
                </a:ln>
                <a:solidFill>
                  <a:prstClr val="white"/>
                </a:solidFill>
                <a:effectLst/>
                <a:uLnTx/>
                <a:uFillTx/>
                <a:latin typeface="Calibri"/>
                <a:ea typeface="+mn-ea"/>
                <a:cs typeface="+mn-cs"/>
              </a:rPr>
              <a:t> </a:t>
            </a:r>
          </a:p>
        </p:txBody>
      </p:sp>
      <p:sp>
        <p:nvSpPr>
          <p:cNvPr id="3" name="Cloud Callout 2"/>
          <p:cNvSpPr/>
          <p:nvPr/>
        </p:nvSpPr>
        <p:spPr>
          <a:xfrm>
            <a:off x="4648200" y="541538"/>
            <a:ext cx="2755777" cy="2354062"/>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Colosseum Was The</a:t>
            </a:r>
            <a:r>
              <a:rPr kumimoji="0" lang="en-US" sz="2800" b="1" i="1" u="none" strike="noStrike" kern="1200" cap="none" spc="0" normalizeH="0" noProof="0" dirty="0">
                <a:ln>
                  <a:noFill/>
                </a:ln>
                <a:solidFill>
                  <a:prstClr val="white"/>
                </a:solidFill>
                <a:effectLst/>
                <a:uLnTx/>
                <a:uFillTx/>
                <a:latin typeface="Calibri"/>
                <a:ea typeface="+mn-ea"/>
                <a:cs typeface="+mn-cs"/>
              </a:rPr>
              <a:t> Societal Glue</a:t>
            </a: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ysClr val="windowText" lastClr="000000"/>
                </a:solidFill>
                <a:effectLst/>
                <a:uLnTx/>
                <a:uFillTx/>
                <a:latin typeface="Calibri"/>
                <a:ea typeface="+mn-ea"/>
                <a:cs typeface="+mn-cs"/>
              </a:rPr>
              <a:t>Center Of The Theocratic Shift To</a:t>
            </a:r>
            <a:r>
              <a:rPr kumimoji="0" lang="en-US" sz="2400" b="1" i="1" u="none" strike="noStrike" kern="1200" cap="none" spc="0" normalizeH="0" noProof="0" dirty="0">
                <a:ln>
                  <a:noFill/>
                </a:ln>
                <a:solidFill>
                  <a:sysClr val="windowText" lastClr="000000"/>
                </a:solidFill>
                <a:effectLst/>
                <a:uLnTx/>
                <a:uFillTx/>
                <a:latin typeface="Calibri"/>
                <a:ea typeface="+mn-ea"/>
                <a:cs typeface="+mn-cs"/>
              </a:rPr>
              <a:t> The Cult Of The Emperor </a:t>
            </a:r>
            <a:endParaRPr kumimoji="0" lang="en-US" sz="24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519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strVal val="2/3*#ppt_w"/>
                                          </p:val>
                                        </p:tav>
                                        <p:tav tm="100000">
                                          <p:val>
                                            <p:strVal val="#ppt_w"/>
                                          </p:val>
                                        </p:tav>
                                      </p:tavLst>
                                    </p:anim>
                                    <p:anim calcmode="lin" valueType="num">
                                      <p:cBhvr>
                                        <p:cTn id="12" dur="500" fill="hold"/>
                                        <p:tgtEl>
                                          <p:spTgt spid="3">
                                            <p:bg/>
                                          </p:spTgt>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2/3*#ppt_w"/>
                                          </p:val>
                                        </p:tav>
                                        <p:tav tm="100000">
                                          <p:val>
                                            <p:strVal val="#ppt_w"/>
                                          </p:val>
                                        </p:tav>
                                      </p:tavLst>
                                    </p:anim>
                                    <p:anim calcmode="lin" valueType="num">
                                      <p:cBhvr>
                                        <p:cTn id="17"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27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strVal val="2/3*#ppt_w"/>
                                          </p:val>
                                        </p:tav>
                                        <p:tav tm="100000">
                                          <p:val>
                                            <p:strVal val="#ppt_w"/>
                                          </p:val>
                                        </p:tav>
                                      </p:tavLst>
                                    </p:anim>
                                    <p:anim calcmode="lin" valueType="num">
                                      <p:cBhvr>
                                        <p:cTn id="23" dur="500" fill="hold"/>
                                        <p:tgtEl>
                                          <p:spTgt spid="3">
                                            <p:txEl>
                                              <p:pRg st="0" end="0"/>
                                            </p:txEl>
                                          </p:spTgt>
                                        </p:tgtEl>
                                        <p:attrNameLst>
                                          <p:attrName>ppt_h</p:attrName>
                                        </p:attrNameLst>
                                      </p:cBhvr>
                                      <p:tavLst>
                                        <p:tav tm="0">
                                          <p:val>
                                            <p:strVal val="2/3*#ppt_h"/>
                                          </p:val>
                                        </p:tav>
                                        <p:tav tm="100000">
                                          <p:val>
                                            <p:strVal val="#ppt_h"/>
                                          </p:val>
                                        </p:tav>
                                      </p:tavLst>
                                    </p:anim>
                                  </p:childTnLst>
                                </p:cTn>
                              </p:par>
                            </p:childTnLst>
                          </p:cTn>
                        </p:par>
                        <p:par>
                          <p:cTn id="24" fill="hold">
                            <p:stCondLst>
                              <p:cond delay="500"/>
                            </p:stCondLst>
                            <p:childTnLst>
                              <p:par>
                                <p:cTn id="25" presetID="23" presetClass="entr" presetSubtype="27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strVal val="2/3*#ppt_w"/>
                                          </p:val>
                                        </p:tav>
                                        <p:tav tm="100000">
                                          <p:val>
                                            <p:strVal val="#ppt_w"/>
                                          </p:val>
                                        </p:tav>
                                      </p:tavLst>
                                    </p:anim>
                                    <p:anim calcmode="lin" valueType="num">
                                      <p:cBhvr>
                                        <p:cTn id="2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 name="WordArt 5" descr="Paper bag"/>
          <p:cNvSpPr>
            <a:spLocks noChangeArrowheads="1" noChangeShapeType="1" noTextEdit="1"/>
          </p:cNvSpPr>
          <p:nvPr/>
        </p:nvSpPr>
        <p:spPr bwMode="auto">
          <a:xfrm>
            <a:off x="2133600" y="6172200"/>
            <a:ext cx="6934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Court Astrologers Convince Severus to Establish Sun Worship as Imperial Official Religion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olf howls like werewol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606981" name="Picture 5" descr="C:\Documents and Settings\Owner\My Documents\Educational Illustrations\pd149498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4606982" name="Picture 6" descr="C:\Documents and Settings\Owner\My Documents\Educational Illustrations\BN521_06~The-head-of-Medusa-and-Nereid-surround-the-entire-Severan-Forum-Leptis-Magna-Tripolitania-Posters.jpg"/>
          <p:cNvPicPr>
            <a:picLocks noChangeAspect="1" noChangeArrowheads="1"/>
          </p:cNvPicPr>
          <p:nvPr/>
        </p:nvPicPr>
        <p:blipFill>
          <a:blip r:embed="rId5" cstate="print"/>
          <a:srcRect/>
          <a:stretch>
            <a:fillRect/>
          </a:stretch>
        </p:blipFill>
        <p:spPr bwMode="auto">
          <a:xfrm>
            <a:off x="2476870" y="1000126"/>
            <a:ext cx="6347534" cy="4714875"/>
          </a:xfrm>
          <a:prstGeom prst="rect">
            <a:avLst/>
          </a:prstGeom>
          <a:noFill/>
        </p:spPr>
      </p:pic>
      <p:sp>
        <p:nvSpPr>
          <p:cNvPr id="6" name="Rectangle 5"/>
          <p:cNvSpPr/>
          <p:nvPr/>
        </p:nvSpPr>
        <p:spPr>
          <a:xfrm>
            <a:off x="-1" y="152400"/>
            <a:ext cx="12191999"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Adult Conversion Considered An Alien Concept </a:t>
            </a:r>
          </a:p>
        </p:txBody>
      </p:sp>
      <p:sp>
        <p:nvSpPr>
          <p:cNvPr id="7" name="Rectangle 6"/>
          <p:cNvSpPr/>
          <p:nvPr/>
        </p:nvSpPr>
        <p:spPr>
          <a:xfrm>
            <a:off x="3275860" y="1676400"/>
            <a:ext cx="4740675" cy="2308324"/>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TO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 IMPERIAL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100" normalizeH="0" baseline="0" noProof="0" dirty="0">
                <a:ln w="18000">
                  <a:solidFill>
                    <a:srgbClr val="00CC99">
                      <a:satMod val="200000"/>
                      <a:tint val="72000"/>
                    </a:srgbClr>
                  </a:solidFill>
                  <a:prstDash val="solid"/>
                </a:ln>
                <a:solidFill>
                  <a:srgbClr val="2D2DB9">
                    <a:lumMod val="60000"/>
                    <a:lumOff val="400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POLYTHEIST</a:t>
            </a:r>
          </a:p>
        </p:txBody>
      </p:sp>
    </p:spTree>
    <p:extLst>
      <p:ext uri="{BB962C8B-B14F-4D97-AF65-F5344CB8AC3E}">
        <p14:creationId xmlns:p14="http://schemas.microsoft.com/office/powerpoint/2010/main" val="26342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606981"/>
                                        </p:tgtEl>
                                        <p:attrNameLst>
                                          <p:attrName>style.visibility</p:attrName>
                                        </p:attrNameLst>
                                      </p:cBhvr>
                                      <p:to>
                                        <p:strVal val="visible"/>
                                      </p:to>
                                    </p:set>
                                    <p:animEffect transition="in" filter="box(out)">
                                      <p:cBhvr>
                                        <p:cTn id="7" dur="500"/>
                                        <p:tgtEl>
                                          <p:spTgt spid="460698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4606982"/>
                                        </p:tgtEl>
                                        <p:attrNameLst>
                                          <p:attrName>style.visibility</p:attrName>
                                        </p:attrNameLst>
                                      </p:cBhvr>
                                      <p:to>
                                        <p:strVal val="visible"/>
                                      </p:to>
                                    </p:set>
                                    <p:anim calcmode="lin" valueType="num">
                                      <p:cBhvr>
                                        <p:cTn id="12" dur="500" fill="hold"/>
                                        <p:tgtEl>
                                          <p:spTgt spid="4606982"/>
                                        </p:tgtEl>
                                        <p:attrNameLst>
                                          <p:attrName>ppt_w</p:attrName>
                                        </p:attrNameLst>
                                      </p:cBhvr>
                                      <p:tavLst>
                                        <p:tav tm="0">
                                          <p:val>
                                            <p:strVal val="4*#ppt_w"/>
                                          </p:val>
                                        </p:tav>
                                        <p:tav tm="100000">
                                          <p:val>
                                            <p:strVal val="#ppt_w"/>
                                          </p:val>
                                        </p:tav>
                                      </p:tavLst>
                                    </p:anim>
                                    <p:anim calcmode="lin" valueType="num">
                                      <p:cBhvr>
                                        <p:cTn id="13" dur="500" fill="hold"/>
                                        <p:tgtEl>
                                          <p:spTgt spid="4606982"/>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7">
                                            <p:txEl>
                                              <p:pRg st="0" end="0"/>
                                            </p:txEl>
                                          </p:spTgt>
                                        </p:tgtEl>
                                      </p:cBhvr>
                                    </p:animEffect>
                                  </p:childTnLst>
                                </p:cTn>
                              </p:par>
                              <p:par>
                                <p:cTn id="22" presetID="31" presetClass="entr" presetSubtype="0" fill="hold" nodeType="withEffect">
                                  <p:stCondLst>
                                    <p:cond delay="0"/>
                                  </p:stCondLst>
                                  <p:iterate type="lt">
                                    <p:tmPct val="5000"/>
                                  </p:iterate>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1" end="1"/>
                                            </p:txEl>
                                          </p:spTgt>
                                        </p:tgtEl>
                                      </p:cBhvr>
                                    </p:animEffect>
                                  </p:childTnLst>
                                </p:cTn>
                              </p:par>
                              <p:par>
                                <p:cTn id="28" presetID="31" presetClass="entr" presetSubtype="0" fill="hold" nodeType="withEffect">
                                  <p:stCondLst>
                                    <p:cond delay="0"/>
                                  </p:stCondLst>
                                  <p:iterate type="lt">
                                    <p:tmPct val="5000"/>
                                  </p:iterate>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8"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40"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5</a:t>
            </a:r>
          </a:p>
          <a:p>
            <a:r>
              <a:rPr lang="en-US" sz="3600" dirty="0"/>
              <a:t>This party is here identified as converts from the old sect of the Pharisees. We have had no account hitherto of any large accessions to the Church from this party; but this incidental remark shows that some of these obstinate opposers of the truth had yielded, and were now occupying positions of influence in the congregation. Paul now once more meets some of his companions in the persecution of the disciples, not to harmonize with them, nor to dispute with them in the synagogues concerning the claims of Christ; but to contend, within the Church itself, against that same disposition to perpetuate the law which had made them formerly fight against the gospel. He had a bad opinion of some of them, which must have been well-founded, or he would not have given the public utterance to it which he did at a subsequent period. He styles them, in the Epistle to the Galatians, “False brethren, unawares brought in, who came in privily to spy out our liberty which we have in Christ Jesus, that they might bring us into bondage.” Having witnessed a rapid increase of the congregations under the pressure of the persecutions and disputations to which they had formerly resorted, these wily enemies of the truth determined at length to corrupt and destroy, under the guise of friendship, a cause whose progress they could not impede by open enmity. They well knew, what some of the brethren had failed to discover, that the doctrine of Christ would be rendered powerless if it could only be hampered by bondage to the law.</a:t>
            </a:r>
          </a:p>
          <a:p>
            <a:pPr lvl="1"/>
            <a:r>
              <a:rPr lang="en-US" b="0" dirty="0"/>
              <a:t>McGarvey, J. W. (1872). </a:t>
            </a:r>
            <a:r>
              <a:rPr lang="en-US" b="0" i="1" u="sng" dirty="0">
                <a:hlinkClick r:id="rId2"/>
              </a:rPr>
              <a:t>A commentary on Acts of Apostles</a:t>
            </a:r>
            <a:r>
              <a:rPr lang="en-US" b="0" dirty="0">
                <a:hlinkClick r:id="rId2"/>
              </a:rPr>
              <a:t> (p. 182).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15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368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21818"/>
            <a:ext cx="9567511" cy="2160243"/>
          </a:xfrm>
        </p:spPr>
        <p:txBody>
          <a:bodyPr/>
          <a:lstStyle/>
          <a:p>
            <a:r>
              <a:rPr lang="en-US" b="1" dirty="0">
                <a:solidFill>
                  <a:srgbClr val="FF0000"/>
                </a:solidFill>
                <a:effectLst>
                  <a:outerShdw blurRad="38100" dist="38100" dir="2700000" algn="tl">
                    <a:srgbClr val="000000">
                      <a:alpha val="43137"/>
                    </a:srgbClr>
                  </a:outerShdw>
                </a:effectLst>
                <a:latin typeface="Papyrus" panose="03070502060502030205" pitchFamily="66" charset="0"/>
              </a:rPr>
              <a:t>Monotheist  Martyrdom</a:t>
            </a:r>
          </a:p>
        </p:txBody>
      </p:sp>
      <p:sp>
        <p:nvSpPr>
          <p:cNvPr id="2" name="Action Button: Go Back or Previous 1">
            <a:hlinkClick r:id="rId2" action="ppaction://hlinksldjump" highlightClick="1"/>
            <a:extLst>
              <a:ext uri="{FF2B5EF4-FFF2-40B4-BE49-F238E27FC236}">
                <a16:creationId xmlns:a16="http://schemas.microsoft.com/office/drawing/2014/main" id="{5463AE22-B397-A157-EF2D-684EC734EE40}"/>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0353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2898"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Christians Blamed For Natural Disasters</a:t>
            </a:r>
          </a:p>
        </p:txBody>
      </p:sp>
      <p:sp>
        <p:nvSpPr>
          <p:cNvPr id="3792899"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Aurelius: 161-180 </a:t>
            </a:r>
          </a:p>
        </p:txBody>
      </p:sp>
      <p:sp>
        <p:nvSpPr>
          <p:cNvPr id="3792900"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Churches &amp; Bibles Burn;  Compulsive Sacrificing</a:t>
            </a: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 </a:t>
            </a:r>
          </a:p>
        </p:txBody>
      </p:sp>
      <p:sp>
        <p:nvSpPr>
          <p:cNvPr id="3792901"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Diocletian: 303-311</a:t>
            </a: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2"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Property Confiscation No Right Of Assembly </a:t>
            </a:r>
          </a:p>
        </p:txBody>
      </p:sp>
      <p:sp>
        <p:nvSpPr>
          <p:cNvPr id="3792903"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Valerian: 257-260 </a:t>
            </a:r>
          </a:p>
        </p:txBody>
      </p:sp>
      <p:sp>
        <p:nvSpPr>
          <p:cNvPr id="3792904"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All Empire Total Terror Forced Emperor Worship </a:t>
            </a: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5"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Decius: 249-251</a:t>
            </a: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6"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Clergy Executed That  Supported Predecessor  </a:t>
            </a:r>
          </a:p>
        </p:txBody>
      </p:sp>
      <p:sp>
        <p:nvSpPr>
          <p:cNvPr id="3792907"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Maximinus: 235-236</a:t>
            </a:r>
          </a:p>
        </p:txBody>
      </p:sp>
      <p:sp>
        <p:nvSpPr>
          <p:cNvPr id="3792908"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The Conversion To Christianity Forbidden</a:t>
            </a:r>
            <a:r>
              <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 </a:t>
            </a:r>
          </a:p>
        </p:txBody>
      </p:sp>
      <p:sp>
        <p:nvSpPr>
          <p:cNvPr id="3792909"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rPr>
              <a:t>Septimus: 202-211</a:t>
            </a:r>
          </a:p>
        </p:txBody>
      </p:sp>
      <p:sp>
        <p:nvSpPr>
          <p:cNvPr id="3792910"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92911"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92912"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3"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4"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5"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6"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7"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8"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9"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0"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1"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2"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3"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ROMAN PERSECUTION</a:t>
            </a:r>
          </a:p>
        </p:txBody>
      </p:sp>
      <p:sp>
        <p:nvSpPr>
          <p:cNvPr id="3792924"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NATURE &amp; EXTENT</a:t>
            </a:r>
          </a:p>
        </p:txBody>
      </p:sp>
      <p:sp>
        <p:nvSpPr>
          <p:cNvPr id="3792925"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omic Sans MS" pitchFamily="66" charset="0"/>
              <a:ea typeface="+mn-ea"/>
              <a:cs typeface="+mn-cs"/>
            </a:endParaRPr>
          </a:p>
        </p:txBody>
      </p:sp>
      <p:sp>
        <p:nvSpPr>
          <p:cNvPr id="3792926" name="Comment 30"/>
          <p:cNvSpPr>
            <a:spLocks noChangeArrowheads="1"/>
          </p:cNvSpPr>
          <p:nvPr/>
        </p:nvSpPr>
        <p:spPr bwMode="auto">
          <a:xfrm>
            <a:off x="1524000" y="-7620000"/>
            <a:ext cx="9296400" cy="73136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More On Marcus Aurelius:                                                                                                                       177 @ Lyon,  France  For Holiday Entertainment Of Visiting Governor  Torture                        Cheaper Than Valuable Gladiator Games  Human BBQ On “The Hot Seat”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Maximus: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It began as an attempt to rid Cappadocia of Christians.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Aurelia: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 whole legion of soldiers that professed Christianity were killed for not taking the Antichristian oath.  In 274 AD, all 6,666 men were killed!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Diocletian: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It is related that 17,000 were slain in one month and in Egypt alone 144,000 died by the violence of their persecutors and 700,000 died through the fatigues of banishment or punishment.   </a:t>
            </a:r>
          </a:p>
        </p:txBody>
      </p:sp>
      <p:pic>
        <p:nvPicPr>
          <p:cNvPr id="3792928" name="Picture 32" descr="C:\Documents and Settings\Owner\My Documents\Educational Illustrations\ep13_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792929" name="WordArt 33"/>
          <p:cNvSpPr>
            <a:spLocks noChangeArrowheads="1" noChangeShapeType="1" noTextEdit="1"/>
          </p:cNvSpPr>
          <p:nvPr/>
        </p:nvSpPr>
        <p:spPr bwMode="auto">
          <a:xfrm>
            <a:off x="4476750" y="0"/>
            <a:ext cx="3238500" cy="2590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uLnTx/>
                <a:uFillTx/>
                <a:latin typeface="Times New Roman"/>
                <a:ea typeface="+mn-ea"/>
                <a:cs typeface="Times New Roman"/>
              </a:rPr>
              <a:t>Spiritual Law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uLnTx/>
                <a:uFillTx/>
                <a:latin typeface="Times New Roman"/>
                <a:ea typeface="+mn-ea"/>
                <a:cs typeface="Times New Roman"/>
              </a:rPr>
              <a:t> Thermodynamics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792899"/>
                                        </p:tgtEl>
                                        <p:attrNameLst>
                                          <p:attrName>style.visibility</p:attrName>
                                        </p:attrNameLst>
                                      </p:cBhvr>
                                      <p:to>
                                        <p:strVal val="visible"/>
                                      </p:to>
                                    </p:set>
                                    <p:anim calcmode="lin" valueType="num">
                                      <p:cBhvr>
                                        <p:cTn id="7" dur="1000" fill="hold"/>
                                        <p:tgtEl>
                                          <p:spTgt spid="3792899"/>
                                        </p:tgtEl>
                                        <p:attrNameLst>
                                          <p:attrName>ppt_w</p:attrName>
                                        </p:attrNameLst>
                                      </p:cBhvr>
                                      <p:tavLst>
                                        <p:tav tm="0">
                                          <p:val>
                                            <p:fltVal val="0"/>
                                          </p:val>
                                        </p:tav>
                                        <p:tav tm="100000">
                                          <p:val>
                                            <p:strVal val="#ppt_w"/>
                                          </p:val>
                                        </p:tav>
                                      </p:tavLst>
                                    </p:anim>
                                    <p:anim calcmode="lin" valueType="num">
                                      <p:cBhvr>
                                        <p:cTn id="8" dur="1000" fill="hold"/>
                                        <p:tgtEl>
                                          <p:spTgt spid="3792899"/>
                                        </p:tgtEl>
                                        <p:attrNameLst>
                                          <p:attrName>ppt_h</p:attrName>
                                        </p:attrNameLst>
                                      </p:cBhvr>
                                      <p:tavLst>
                                        <p:tav tm="0">
                                          <p:val>
                                            <p:fltVal val="0"/>
                                          </p:val>
                                        </p:tav>
                                        <p:tav tm="100000">
                                          <p:val>
                                            <p:strVal val="#ppt_h"/>
                                          </p:val>
                                        </p:tav>
                                      </p:tavLst>
                                    </p:anim>
                                    <p:anim calcmode="lin" valueType="num">
                                      <p:cBhvr>
                                        <p:cTn id="9" dur="1000" fill="hold"/>
                                        <p:tgtEl>
                                          <p:spTgt spid="37928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92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792898"/>
                                        </p:tgtEl>
                                        <p:attrNameLst>
                                          <p:attrName>style.visibility</p:attrName>
                                        </p:attrNameLst>
                                      </p:cBhvr>
                                      <p:to>
                                        <p:strVal val="visible"/>
                                      </p:to>
                                    </p:set>
                                    <p:anim calcmode="lin" valueType="num">
                                      <p:cBhvr>
                                        <p:cTn id="15" dur="1000" fill="hold"/>
                                        <p:tgtEl>
                                          <p:spTgt spid="3792898"/>
                                        </p:tgtEl>
                                        <p:attrNameLst>
                                          <p:attrName>ppt_w</p:attrName>
                                        </p:attrNameLst>
                                      </p:cBhvr>
                                      <p:tavLst>
                                        <p:tav tm="0">
                                          <p:val>
                                            <p:fltVal val="0"/>
                                          </p:val>
                                        </p:tav>
                                        <p:tav tm="100000">
                                          <p:val>
                                            <p:strVal val="#ppt_w"/>
                                          </p:val>
                                        </p:tav>
                                      </p:tavLst>
                                    </p:anim>
                                    <p:anim calcmode="lin" valueType="num">
                                      <p:cBhvr>
                                        <p:cTn id="16" dur="1000" fill="hold"/>
                                        <p:tgtEl>
                                          <p:spTgt spid="3792898"/>
                                        </p:tgtEl>
                                        <p:attrNameLst>
                                          <p:attrName>ppt_h</p:attrName>
                                        </p:attrNameLst>
                                      </p:cBhvr>
                                      <p:tavLst>
                                        <p:tav tm="0">
                                          <p:val>
                                            <p:fltVal val="0"/>
                                          </p:val>
                                        </p:tav>
                                        <p:tav tm="100000">
                                          <p:val>
                                            <p:strVal val="#ppt_h"/>
                                          </p:val>
                                        </p:tav>
                                      </p:tavLst>
                                    </p:anim>
                                    <p:anim calcmode="lin" valueType="num">
                                      <p:cBhvr>
                                        <p:cTn id="17" dur="1000" fill="hold"/>
                                        <p:tgtEl>
                                          <p:spTgt spid="37928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792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792909"/>
                                        </p:tgtEl>
                                        <p:attrNameLst>
                                          <p:attrName>style.visibility</p:attrName>
                                        </p:attrNameLst>
                                      </p:cBhvr>
                                      <p:to>
                                        <p:strVal val="visible"/>
                                      </p:to>
                                    </p:set>
                                    <p:anim calcmode="lin" valueType="num">
                                      <p:cBhvr>
                                        <p:cTn id="23" dur="1000" fill="hold"/>
                                        <p:tgtEl>
                                          <p:spTgt spid="3792909"/>
                                        </p:tgtEl>
                                        <p:attrNameLst>
                                          <p:attrName>ppt_w</p:attrName>
                                        </p:attrNameLst>
                                      </p:cBhvr>
                                      <p:tavLst>
                                        <p:tav tm="0">
                                          <p:val>
                                            <p:fltVal val="0"/>
                                          </p:val>
                                        </p:tav>
                                        <p:tav tm="100000">
                                          <p:val>
                                            <p:strVal val="#ppt_w"/>
                                          </p:val>
                                        </p:tav>
                                      </p:tavLst>
                                    </p:anim>
                                    <p:anim calcmode="lin" valueType="num">
                                      <p:cBhvr>
                                        <p:cTn id="24" dur="1000" fill="hold"/>
                                        <p:tgtEl>
                                          <p:spTgt spid="3792909"/>
                                        </p:tgtEl>
                                        <p:attrNameLst>
                                          <p:attrName>ppt_h</p:attrName>
                                        </p:attrNameLst>
                                      </p:cBhvr>
                                      <p:tavLst>
                                        <p:tav tm="0">
                                          <p:val>
                                            <p:fltVal val="0"/>
                                          </p:val>
                                        </p:tav>
                                        <p:tav tm="100000">
                                          <p:val>
                                            <p:strVal val="#ppt_h"/>
                                          </p:val>
                                        </p:tav>
                                      </p:tavLst>
                                    </p:anim>
                                    <p:anim calcmode="lin" valueType="num">
                                      <p:cBhvr>
                                        <p:cTn id="25" dur="1000" fill="hold"/>
                                        <p:tgtEl>
                                          <p:spTgt spid="379290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7929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792908"/>
                                        </p:tgtEl>
                                        <p:attrNameLst>
                                          <p:attrName>style.visibility</p:attrName>
                                        </p:attrNameLst>
                                      </p:cBhvr>
                                      <p:to>
                                        <p:strVal val="visible"/>
                                      </p:to>
                                    </p:set>
                                    <p:anim calcmode="lin" valueType="num">
                                      <p:cBhvr>
                                        <p:cTn id="31" dur="1000" fill="hold"/>
                                        <p:tgtEl>
                                          <p:spTgt spid="3792908"/>
                                        </p:tgtEl>
                                        <p:attrNameLst>
                                          <p:attrName>ppt_w</p:attrName>
                                        </p:attrNameLst>
                                      </p:cBhvr>
                                      <p:tavLst>
                                        <p:tav tm="0">
                                          <p:val>
                                            <p:fltVal val="0"/>
                                          </p:val>
                                        </p:tav>
                                        <p:tav tm="100000">
                                          <p:val>
                                            <p:strVal val="#ppt_w"/>
                                          </p:val>
                                        </p:tav>
                                      </p:tavLst>
                                    </p:anim>
                                    <p:anim calcmode="lin" valueType="num">
                                      <p:cBhvr>
                                        <p:cTn id="32" dur="1000" fill="hold"/>
                                        <p:tgtEl>
                                          <p:spTgt spid="3792908"/>
                                        </p:tgtEl>
                                        <p:attrNameLst>
                                          <p:attrName>ppt_h</p:attrName>
                                        </p:attrNameLst>
                                      </p:cBhvr>
                                      <p:tavLst>
                                        <p:tav tm="0">
                                          <p:val>
                                            <p:fltVal val="0"/>
                                          </p:val>
                                        </p:tav>
                                        <p:tav tm="100000">
                                          <p:val>
                                            <p:strVal val="#ppt_h"/>
                                          </p:val>
                                        </p:tav>
                                      </p:tavLst>
                                    </p:anim>
                                    <p:anim calcmode="lin" valueType="num">
                                      <p:cBhvr>
                                        <p:cTn id="33" dur="1000" fill="hold"/>
                                        <p:tgtEl>
                                          <p:spTgt spid="379290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7929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792907"/>
                                        </p:tgtEl>
                                        <p:attrNameLst>
                                          <p:attrName>style.visibility</p:attrName>
                                        </p:attrNameLst>
                                      </p:cBhvr>
                                      <p:to>
                                        <p:strVal val="visible"/>
                                      </p:to>
                                    </p:set>
                                    <p:anim calcmode="lin" valueType="num">
                                      <p:cBhvr>
                                        <p:cTn id="39" dur="1000" fill="hold"/>
                                        <p:tgtEl>
                                          <p:spTgt spid="3792907"/>
                                        </p:tgtEl>
                                        <p:attrNameLst>
                                          <p:attrName>ppt_w</p:attrName>
                                        </p:attrNameLst>
                                      </p:cBhvr>
                                      <p:tavLst>
                                        <p:tav tm="0">
                                          <p:val>
                                            <p:fltVal val="0"/>
                                          </p:val>
                                        </p:tav>
                                        <p:tav tm="100000">
                                          <p:val>
                                            <p:strVal val="#ppt_w"/>
                                          </p:val>
                                        </p:tav>
                                      </p:tavLst>
                                    </p:anim>
                                    <p:anim calcmode="lin" valueType="num">
                                      <p:cBhvr>
                                        <p:cTn id="40" dur="1000" fill="hold"/>
                                        <p:tgtEl>
                                          <p:spTgt spid="3792907"/>
                                        </p:tgtEl>
                                        <p:attrNameLst>
                                          <p:attrName>ppt_h</p:attrName>
                                        </p:attrNameLst>
                                      </p:cBhvr>
                                      <p:tavLst>
                                        <p:tav tm="0">
                                          <p:val>
                                            <p:fltVal val="0"/>
                                          </p:val>
                                        </p:tav>
                                        <p:tav tm="100000">
                                          <p:val>
                                            <p:strVal val="#ppt_h"/>
                                          </p:val>
                                        </p:tav>
                                      </p:tavLst>
                                    </p:anim>
                                    <p:anim calcmode="lin" valueType="num">
                                      <p:cBhvr>
                                        <p:cTn id="41" dur="1000" fill="hold"/>
                                        <p:tgtEl>
                                          <p:spTgt spid="379290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7929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792906"/>
                                        </p:tgtEl>
                                        <p:attrNameLst>
                                          <p:attrName>style.visibility</p:attrName>
                                        </p:attrNameLst>
                                      </p:cBhvr>
                                      <p:to>
                                        <p:strVal val="visible"/>
                                      </p:to>
                                    </p:set>
                                    <p:anim calcmode="lin" valueType="num">
                                      <p:cBhvr>
                                        <p:cTn id="47" dur="1000" fill="hold"/>
                                        <p:tgtEl>
                                          <p:spTgt spid="3792906"/>
                                        </p:tgtEl>
                                        <p:attrNameLst>
                                          <p:attrName>ppt_w</p:attrName>
                                        </p:attrNameLst>
                                      </p:cBhvr>
                                      <p:tavLst>
                                        <p:tav tm="0">
                                          <p:val>
                                            <p:fltVal val="0"/>
                                          </p:val>
                                        </p:tav>
                                        <p:tav tm="100000">
                                          <p:val>
                                            <p:strVal val="#ppt_w"/>
                                          </p:val>
                                        </p:tav>
                                      </p:tavLst>
                                    </p:anim>
                                    <p:anim calcmode="lin" valueType="num">
                                      <p:cBhvr>
                                        <p:cTn id="48" dur="1000" fill="hold"/>
                                        <p:tgtEl>
                                          <p:spTgt spid="3792906"/>
                                        </p:tgtEl>
                                        <p:attrNameLst>
                                          <p:attrName>ppt_h</p:attrName>
                                        </p:attrNameLst>
                                      </p:cBhvr>
                                      <p:tavLst>
                                        <p:tav tm="0">
                                          <p:val>
                                            <p:fltVal val="0"/>
                                          </p:val>
                                        </p:tav>
                                        <p:tav tm="100000">
                                          <p:val>
                                            <p:strVal val="#ppt_h"/>
                                          </p:val>
                                        </p:tav>
                                      </p:tavLst>
                                    </p:anim>
                                    <p:anim calcmode="lin" valueType="num">
                                      <p:cBhvr>
                                        <p:cTn id="49" dur="1000" fill="hold"/>
                                        <p:tgtEl>
                                          <p:spTgt spid="379290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7929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792905"/>
                                        </p:tgtEl>
                                        <p:attrNameLst>
                                          <p:attrName>style.visibility</p:attrName>
                                        </p:attrNameLst>
                                      </p:cBhvr>
                                      <p:to>
                                        <p:strVal val="visible"/>
                                      </p:to>
                                    </p:set>
                                    <p:anim calcmode="lin" valueType="num">
                                      <p:cBhvr>
                                        <p:cTn id="55" dur="1000" fill="hold"/>
                                        <p:tgtEl>
                                          <p:spTgt spid="3792905"/>
                                        </p:tgtEl>
                                        <p:attrNameLst>
                                          <p:attrName>ppt_w</p:attrName>
                                        </p:attrNameLst>
                                      </p:cBhvr>
                                      <p:tavLst>
                                        <p:tav tm="0">
                                          <p:val>
                                            <p:fltVal val="0"/>
                                          </p:val>
                                        </p:tav>
                                        <p:tav tm="100000">
                                          <p:val>
                                            <p:strVal val="#ppt_w"/>
                                          </p:val>
                                        </p:tav>
                                      </p:tavLst>
                                    </p:anim>
                                    <p:anim calcmode="lin" valueType="num">
                                      <p:cBhvr>
                                        <p:cTn id="56" dur="1000" fill="hold"/>
                                        <p:tgtEl>
                                          <p:spTgt spid="3792905"/>
                                        </p:tgtEl>
                                        <p:attrNameLst>
                                          <p:attrName>ppt_h</p:attrName>
                                        </p:attrNameLst>
                                      </p:cBhvr>
                                      <p:tavLst>
                                        <p:tav tm="0">
                                          <p:val>
                                            <p:fltVal val="0"/>
                                          </p:val>
                                        </p:tav>
                                        <p:tav tm="100000">
                                          <p:val>
                                            <p:strVal val="#ppt_h"/>
                                          </p:val>
                                        </p:tav>
                                      </p:tavLst>
                                    </p:anim>
                                    <p:anim calcmode="lin" valueType="num">
                                      <p:cBhvr>
                                        <p:cTn id="57" dur="1000" fill="hold"/>
                                        <p:tgtEl>
                                          <p:spTgt spid="379290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7929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792904"/>
                                        </p:tgtEl>
                                        <p:attrNameLst>
                                          <p:attrName>style.visibility</p:attrName>
                                        </p:attrNameLst>
                                      </p:cBhvr>
                                      <p:to>
                                        <p:strVal val="visible"/>
                                      </p:to>
                                    </p:set>
                                    <p:anim calcmode="lin" valueType="num">
                                      <p:cBhvr>
                                        <p:cTn id="63" dur="1000" fill="hold"/>
                                        <p:tgtEl>
                                          <p:spTgt spid="3792904"/>
                                        </p:tgtEl>
                                        <p:attrNameLst>
                                          <p:attrName>ppt_w</p:attrName>
                                        </p:attrNameLst>
                                      </p:cBhvr>
                                      <p:tavLst>
                                        <p:tav tm="0">
                                          <p:val>
                                            <p:fltVal val="0"/>
                                          </p:val>
                                        </p:tav>
                                        <p:tav tm="100000">
                                          <p:val>
                                            <p:strVal val="#ppt_w"/>
                                          </p:val>
                                        </p:tav>
                                      </p:tavLst>
                                    </p:anim>
                                    <p:anim calcmode="lin" valueType="num">
                                      <p:cBhvr>
                                        <p:cTn id="64" dur="1000" fill="hold"/>
                                        <p:tgtEl>
                                          <p:spTgt spid="3792904"/>
                                        </p:tgtEl>
                                        <p:attrNameLst>
                                          <p:attrName>ppt_h</p:attrName>
                                        </p:attrNameLst>
                                      </p:cBhvr>
                                      <p:tavLst>
                                        <p:tav tm="0">
                                          <p:val>
                                            <p:fltVal val="0"/>
                                          </p:val>
                                        </p:tav>
                                        <p:tav tm="100000">
                                          <p:val>
                                            <p:strVal val="#ppt_h"/>
                                          </p:val>
                                        </p:tav>
                                      </p:tavLst>
                                    </p:anim>
                                    <p:anim calcmode="lin" valueType="num">
                                      <p:cBhvr>
                                        <p:cTn id="65" dur="1000" fill="hold"/>
                                        <p:tgtEl>
                                          <p:spTgt spid="379290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929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792903"/>
                                        </p:tgtEl>
                                        <p:attrNameLst>
                                          <p:attrName>style.visibility</p:attrName>
                                        </p:attrNameLst>
                                      </p:cBhvr>
                                      <p:to>
                                        <p:strVal val="visible"/>
                                      </p:to>
                                    </p:set>
                                    <p:anim calcmode="lin" valueType="num">
                                      <p:cBhvr>
                                        <p:cTn id="71" dur="1000" fill="hold"/>
                                        <p:tgtEl>
                                          <p:spTgt spid="3792903"/>
                                        </p:tgtEl>
                                        <p:attrNameLst>
                                          <p:attrName>ppt_w</p:attrName>
                                        </p:attrNameLst>
                                      </p:cBhvr>
                                      <p:tavLst>
                                        <p:tav tm="0">
                                          <p:val>
                                            <p:fltVal val="0"/>
                                          </p:val>
                                        </p:tav>
                                        <p:tav tm="100000">
                                          <p:val>
                                            <p:strVal val="#ppt_w"/>
                                          </p:val>
                                        </p:tav>
                                      </p:tavLst>
                                    </p:anim>
                                    <p:anim calcmode="lin" valueType="num">
                                      <p:cBhvr>
                                        <p:cTn id="72" dur="1000" fill="hold"/>
                                        <p:tgtEl>
                                          <p:spTgt spid="3792903"/>
                                        </p:tgtEl>
                                        <p:attrNameLst>
                                          <p:attrName>ppt_h</p:attrName>
                                        </p:attrNameLst>
                                      </p:cBhvr>
                                      <p:tavLst>
                                        <p:tav tm="0">
                                          <p:val>
                                            <p:fltVal val="0"/>
                                          </p:val>
                                        </p:tav>
                                        <p:tav tm="100000">
                                          <p:val>
                                            <p:strVal val="#ppt_h"/>
                                          </p:val>
                                        </p:tav>
                                      </p:tavLst>
                                    </p:anim>
                                    <p:anim calcmode="lin" valueType="num">
                                      <p:cBhvr>
                                        <p:cTn id="73" dur="1000" fill="hold"/>
                                        <p:tgtEl>
                                          <p:spTgt spid="37929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7929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792902"/>
                                        </p:tgtEl>
                                        <p:attrNameLst>
                                          <p:attrName>style.visibility</p:attrName>
                                        </p:attrNameLst>
                                      </p:cBhvr>
                                      <p:to>
                                        <p:strVal val="visible"/>
                                      </p:to>
                                    </p:set>
                                    <p:anim calcmode="lin" valueType="num">
                                      <p:cBhvr>
                                        <p:cTn id="79" dur="1000" fill="hold"/>
                                        <p:tgtEl>
                                          <p:spTgt spid="3792902"/>
                                        </p:tgtEl>
                                        <p:attrNameLst>
                                          <p:attrName>ppt_w</p:attrName>
                                        </p:attrNameLst>
                                      </p:cBhvr>
                                      <p:tavLst>
                                        <p:tav tm="0">
                                          <p:val>
                                            <p:fltVal val="0"/>
                                          </p:val>
                                        </p:tav>
                                        <p:tav tm="100000">
                                          <p:val>
                                            <p:strVal val="#ppt_w"/>
                                          </p:val>
                                        </p:tav>
                                      </p:tavLst>
                                    </p:anim>
                                    <p:anim calcmode="lin" valueType="num">
                                      <p:cBhvr>
                                        <p:cTn id="80" dur="1000" fill="hold"/>
                                        <p:tgtEl>
                                          <p:spTgt spid="3792902"/>
                                        </p:tgtEl>
                                        <p:attrNameLst>
                                          <p:attrName>ppt_h</p:attrName>
                                        </p:attrNameLst>
                                      </p:cBhvr>
                                      <p:tavLst>
                                        <p:tav tm="0">
                                          <p:val>
                                            <p:fltVal val="0"/>
                                          </p:val>
                                        </p:tav>
                                        <p:tav tm="100000">
                                          <p:val>
                                            <p:strVal val="#ppt_h"/>
                                          </p:val>
                                        </p:tav>
                                      </p:tavLst>
                                    </p:anim>
                                    <p:anim calcmode="lin" valueType="num">
                                      <p:cBhvr>
                                        <p:cTn id="81" dur="1000" fill="hold"/>
                                        <p:tgtEl>
                                          <p:spTgt spid="379290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7929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792901"/>
                                        </p:tgtEl>
                                        <p:attrNameLst>
                                          <p:attrName>style.visibility</p:attrName>
                                        </p:attrNameLst>
                                      </p:cBhvr>
                                      <p:to>
                                        <p:strVal val="visible"/>
                                      </p:to>
                                    </p:set>
                                    <p:anim calcmode="lin" valueType="num">
                                      <p:cBhvr>
                                        <p:cTn id="87" dur="1000" fill="hold"/>
                                        <p:tgtEl>
                                          <p:spTgt spid="3792901"/>
                                        </p:tgtEl>
                                        <p:attrNameLst>
                                          <p:attrName>ppt_w</p:attrName>
                                        </p:attrNameLst>
                                      </p:cBhvr>
                                      <p:tavLst>
                                        <p:tav tm="0">
                                          <p:val>
                                            <p:fltVal val="0"/>
                                          </p:val>
                                        </p:tav>
                                        <p:tav tm="100000">
                                          <p:val>
                                            <p:strVal val="#ppt_w"/>
                                          </p:val>
                                        </p:tav>
                                      </p:tavLst>
                                    </p:anim>
                                    <p:anim calcmode="lin" valueType="num">
                                      <p:cBhvr>
                                        <p:cTn id="88" dur="1000" fill="hold"/>
                                        <p:tgtEl>
                                          <p:spTgt spid="3792901"/>
                                        </p:tgtEl>
                                        <p:attrNameLst>
                                          <p:attrName>ppt_h</p:attrName>
                                        </p:attrNameLst>
                                      </p:cBhvr>
                                      <p:tavLst>
                                        <p:tav tm="0">
                                          <p:val>
                                            <p:fltVal val="0"/>
                                          </p:val>
                                        </p:tav>
                                        <p:tav tm="100000">
                                          <p:val>
                                            <p:strVal val="#ppt_h"/>
                                          </p:val>
                                        </p:tav>
                                      </p:tavLst>
                                    </p:anim>
                                    <p:anim calcmode="lin" valueType="num">
                                      <p:cBhvr>
                                        <p:cTn id="89" dur="1000" fill="hold"/>
                                        <p:tgtEl>
                                          <p:spTgt spid="379290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7929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792900"/>
                                        </p:tgtEl>
                                        <p:attrNameLst>
                                          <p:attrName>style.visibility</p:attrName>
                                        </p:attrNameLst>
                                      </p:cBhvr>
                                      <p:to>
                                        <p:strVal val="visible"/>
                                      </p:to>
                                    </p:set>
                                    <p:anim calcmode="lin" valueType="num">
                                      <p:cBhvr>
                                        <p:cTn id="95" dur="1000" fill="hold"/>
                                        <p:tgtEl>
                                          <p:spTgt spid="3792900"/>
                                        </p:tgtEl>
                                        <p:attrNameLst>
                                          <p:attrName>ppt_w</p:attrName>
                                        </p:attrNameLst>
                                      </p:cBhvr>
                                      <p:tavLst>
                                        <p:tav tm="0">
                                          <p:val>
                                            <p:fltVal val="0"/>
                                          </p:val>
                                        </p:tav>
                                        <p:tav tm="100000">
                                          <p:val>
                                            <p:strVal val="#ppt_w"/>
                                          </p:val>
                                        </p:tav>
                                      </p:tavLst>
                                    </p:anim>
                                    <p:anim calcmode="lin" valueType="num">
                                      <p:cBhvr>
                                        <p:cTn id="96" dur="1000" fill="hold"/>
                                        <p:tgtEl>
                                          <p:spTgt spid="3792900"/>
                                        </p:tgtEl>
                                        <p:attrNameLst>
                                          <p:attrName>ppt_h</p:attrName>
                                        </p:attrNameLst>
                                      </p:cBhvr>
                                      <p:tavLst>
                                        <p:tav tm="0">
                                          <p:val>
                                            <p:fltVal val="0"/>
                                          </p:val>
                                        </p:tav>
                                        <p:tav tm="100000">
                                          <p:val>
                                            <p:strVal val="#ppt_h"/>
                                          </p:val>
                                        </p:tav>
                                      </p:tavLst>
                                    </p:anim>
                                    <p:anim calcmode="lin" valueType="num">
                                      <p:cBhvr>
                                        <p:cTn id="97" dur="1000" fill="hold"/>
                                        <p:tgtEl>
                                          <p:spTgt spid="3792900"/>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792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nodeType="clickEffect">
                                  <p:stCondLst>
                                    <p:cond delay="0"/>
                                  </p:stCondLst>
                                  <p:childTnLst>
                                    <p:set>
                                      <p:cBhvr>
                                        <p:cTn id="102" dur="1" fill="hold">
                                          <p:stCondLst>
                                            <p:cond delay="0"/>
                                          </p:stCondLst>
                                        </p:cTn>
                                        <p:tgtEl>
                                          <p:spTgt spid="3792928"/>
                                        </p:tgtEl>
                                        <p:attrNameLst>
                                          <p:attrName>style.visibility</p:attrName>
                                        </p:attrNameLst>
                                      </p:cBhvr>
                                      <p:to>
                                        <p:strVal val="visible"/>
                                      </p:to>
                                    </p:set>
                                    <p:anim calcmode="lin" valueType="num">
                                      <p:cBhvr>
                                        <p:cTn id="103" dur="1000" fill="hold"/>
                                        <p:tgtEl>
                                          <p:spTgt spid="3792928"/>
                                        </p:tgtEl>
                                        <p:attrNameLst>
                                          <p:attrName>ppt_w</p:attrName>
                                        </p:attrNameLst>
                                      </p:cBhvr>
                                      <p:tavLst>
                                        <p:tav tm="0">
                                          <p:val>
                                            <p:fltVal val="0"/>
                                          </p:val>
                                        </p:tav>
                                        <p:tav tm="100000">
                                          <p:val>
                                            <p:strVal val="#ppt_w"/>
                                          </p:val>
                                        </p:tav>
                                      </p:tavLst>
                                    </p:anim>
                                    <p:anim calcmode="lin" valueType="num">
                                      <p:cBhvr>
                                        <p:cTn id="104" dur="1000" fill="hold"/>
                                        <p:tgtEl>
                                          <p:spTgt spid="3792928"/>
                                        </p:tgtEl>
                                        <p:attrNameLst>
                                          <p:attrName>ppt_h</p:attrName>
                                        </p:attrNameLst>
                                      </p:cBhvr>
                                      <p:tavLst>
                                        <p:tav tm="0">
                                          <p:val>
                                            <p:fltVal val="0"/>
                                          </p:val>
                                        </p:tav>
                                        <p:tav tm="100000">
                                          <p:val>
                                            <p:strVal val="#ppt_h"/>
                                          </p:val>
                                        </p:tav>
                                      </p:tavLst>
                                    </p:anim>
                                    <p:anim calcmode="lin" valueType="num">
                                      <p:cBhvr>
                                        <p:cTn id="105" dur="1000" fill="hold"/>
                                        <p:tgtEl>
                                          <p:spTgt spid="3792928"/>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7929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p:stCondLst>
                        <p:cond delay="indefinite"/>
                      </p:stCondLst>
                      <p:childTnLst>
                        <p:par>
                          <p:cTn id="108" fill="hold">
                            <p:stCondLst>
                              <p:cond delay="0"/>
                            </p:stCondLst>
                            <p:childTnLst>
                              <p:par>
                                <p:cTn id="109" presetID="7" presetClass="entr" presetSubtype="4" fill="hold" grpId="0" nodeType="clickEffect">
                                  <p:stCondLst>
                                    <p:cond delay="0"/>
                                  </p:stCondLst>
                                  <p:childTnLst>
                                    <p:set>
                                      <p:cBhvr>
                                        <p:cTn id="110" dur="1" fill="hold">
                                          <p:stCondLst>
                                            <p:cond delay="0"/>
                                          </p:stCondLst>
                                        </p:cTn>
                                        <p:tgtEl>
                                          <p:spTgt spid="3792929"/>
                                        </p:tgtEl>
                                        <p:attrNameLst>
                                          <p:attrName>style.visibility</p:attrName>
                                        </p:attrNameLst>
                                      </p:cBhvr>
                                      <p:to>
                                        <p:strVal val="visible"/>
                                      </p:to>
                                    </p:set>
                                    <p:anim calcmode="lin" valueType="num">
                                      <p:cBhvr additive="base">
                                        <p:cTn id="111" dur="5000" fill="hold"/>
                                        <p:tgtEl>
                                          <p:spTgt spid="3792929"/>
                                        </p:tgtEl>
                                        <p:attrNameLst>
                                          <p:attrName>ppt_x</p:attrName>
                                        </p:attrNameLst>
                                      </p:cBhvr>
                                      <p:tavLst>
                                        <p:tav tm="0">
                                          <p:val>
                                            <p:strVal val="#ppt_x"/>
                                          </p:val>
                                        </p:tav>
                                        <p:tav tm="100000">
                                          <p:val>
                                            <p:strVal val="#ppt_x"/>
                                          </p:val>
                                        </p:tav>
                                      </p:tavLst>
                                    </p:anim>
                                    <p:anim calcmode="lin" valueType="num">
                                      <p:cBhvr additive="base">
                                        <p:cTn id="112" dur="5000" fill="hold"/>
                                        <p:tgtEl>
                                          <p:spTgt spid="37929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898" grpId="0" animBg="1" autoUpdateAnimBg="0"/>
      <p:bldP spid="3792899" grpId="0" animBg="1" autoUpdateAnimBg="0"/>
      <p:bldP spid="3792900" grpId="0" animBg="1" autoUpdateAnimBg="0"/>
      <p:bldP spid="3792901" grpId="0" animBg="1" autoUpdateAnimBg="0"/>
      <p:bldP spid="3792902" grpId="0" animBg="1" autoUpdateAnimBg="0"/>
      <p:bldP spid="3792903" grpId="0" animBg="1" autoUpdateAnimBg="0"/>
      <p:bldP spid="3792904" grpId="0" animBg="1" autoUpdateAnimBg="0"/>
      <p:bldP spid="3792905" grpId="0" animBg="1" autoUpdateAnimBg="0"/>
      <p:bldP spid="3792906" grpId="0" animBg="1" autoUpdateAnimBg="0"/>
      <p:bldP spid="3792907" grpId="0" animBg="1" autoUpdateAnimBg="0"/>
      <p:bldP spid="3792908" grpId="0" animBg="1" autoUpdateAnimBg="0"/>
      <p:bldP spid="3792909" grpId="0" animBg="1" autoUpdateAnimBg="0"/>
      <p:bldP spid="3792929"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0147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a:t>
            </a:r>
          </a:p>
        </p:txBody>
      </p:sp>
      <p:sp>
        <p:nvSpPr>
          <p:cNvPr id="4201475" name="Rectangle 3"/>
          <p:cNvSpPr>
            <a:spLocks noGrp="1" noChangeArrowheads="1"/>
          </p:cNvSpPr>
          <p:nvPr>
            <p:ph type="body" idx="1"/>
          </p:nvPr>
        </p:nvSpPr>
        <p:spPr>
          <a:xfrm>
            <a:off x="2209800" y="1600200"/>
            <a:ext cx="7772400" cy="4800600"/>
          </a:xfrm>
          <a:solidFill>
            <a:srgbClr val="000000"/>
          </a:solidFill>
        </p:spPr>
        <p:txBody>
          <a:bodyPr/>
          <a:lstStyle/>
          <a:p>
            <a:pPr>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Why were early Christian martyrs sometimes wrapped in animal skins?</a:t>
            </a:r>
          </a:p>
          <a:p>
            <a:pPr>
              <a:buFont typeface="Wingdings" pitchFamily="2" charset="2"/>
              <a:buChar char="Ø"/>
            </a:pPr>
            <a:endParaRPr lang="en-US" sz="3600" i="1">
              <a:solidFill>
                <a:srgbClr val="FFFFFF"/>
              </a:solidFill>
              <a:effectLst>
                <a:outerShdw blurRad="38100" dist="38100" dir="2700000" algn="tl">
                  <a:srgbClr val="808080"/>
                </a:outerShdw>
              </a:effectLst>
            </a:endParaRPr>
          </a:p>
          <a:p>
            <a:pPr>
              <a:buFont typeface="Wingdings" pitchFamily="2" charset="2"/>
              <a:buChar char="q"/>
            </a:pPr>
            <a:r>
              <a:rPr lang="en-US" b="1">
                <a:solidFill>
                  <a:srgbClr val="FFFFFF"/>
                </a:solidFill>
              </a:rPr>
              <a:t>  So dogs would attack them</a:t>
            </a:r>
          </a:p>
          <a:p>
            <a:pPr>
              <a:buFont typeface="Wingdings" pitchFamily="2" charset="2"/>
              <a:buChar char="q"/>
            </a:pPr>
            <a:r>
              <a:rPr lang="en-US" b="1">
                <a:solidFill>
                  <a:srgbClr val="FFFFFF"/>
                </a:solidFill>
              </a:rPr>
              <a:t>  Because they “ate flesh &amp; drank blood”</a:t>
            </a:r>
          </a:p>
          <a:p>
            <a:pPr>
              <a:buFont typeface="Wingdings" pitchFamily="2" charset="2"/>
              <a:buChar char="q"/>
            </a:pPr>
            <a:r>
              <a:rPr lang="en-US" b="1">
                <a:solidFill>
                  <a:srgbClr val="FFFFFF"/>
                </a:solidFill>
              </a:rPr>
              <a:t>  To show they were  “like the Lamb”</a:t>
            </a:r>
          </a:p>
          <a:p>
            <a:pPr>
              <a:buFont typeface="Wingdings" pitchFamily="2" charset="2"/>
              <a:buChar char="q"/>
            </a:pPr>
            <a:r>
              <a:rPr lang="en-US" b="1">
                <a:solidFill>
                  <a:srgbClr val="FFFFFF"/>
                </a:solidFill>
              </a:rPr>
              <a:t>  To show they were no better than beasts </a:t>
            </a:r>
            <a:endParaRPr lang="en-US" sz="3600">
              <a:solidFill>
                <a:srgbClr val="FFFFFF"/>
              </a:solidFill>
            </a:endParaRPr>
          </a:p>
        </p:txBody>
      </p:sp>
      <p:sp>
        <p:nvSpPr>
          <p:cNvPr id="4201476" name="WordArt 4"/>
          <p:cNvSpPr>
            <a:spLocks noChangeArrowheads="1" noChangeShapeType="1" noTextEdit="1"/>
          </p:cNvSpPr>
          <p:nvPr/>
        </p:nvSpPr>
        <p:spPr bwMode="auto">
          <a:xfrm rot="5400000">
            <a:off x="2286000" y="3352800"/>
            <a:ext cx="4572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01474">
                                            <p:txEl>
                                              <p:pRg st="0" end="0"/>
                                            </p:txEl>
                                          </p:spTgt>
                                        </p:tgtEl>
                                        <p:attrNameLst>
                                          <p:attrName>style.visibility</p:attrName>
                                        </p:attrNameLst>
                                      </p:cBhvr>
                                      <p:to>
                                        <p:strVal val="visible"/>
                                      </p:to>
                                    </p:set>
                                    <p:anim calcmode="lin" valueType="num">
                                      <p:cBhvr additive="base">
                                        <p:cTn id="7" dur="300" fill="hold"/>
                                        <p:tgtEl>
                                          <p:spTgt spid="42014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014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01475">
                                            <p:txEl>
                                              <p:pRg st="0" end="0"/>
                                            </p:txEl>
                                          </p:spTgt>
                                        </p:tgtEl>
                                        <p:attrNameLst>
                                          <p:attrName>style.visibility</p:attrName>
                                        </p:attrNameLst>
                                      </p:cBhvr>
                                      <p:to>
                                        <p:strVal val="visible"/>
                                      </p:to>
                                    </p:set>
                                    <p:animEffect transition="in" filter="barn(outHorizontal)">
                                      <p:cBhvr>
                                        <p:cTn id="13" dur="500"/>
                                        <p:tgtEl>
                                          <p:spTgt spid="420147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01475">
                                            <p:txEl>
                                              <p:pRg st="2" end="2"/>
                                            </p:txEl>
                                          </p:spTgt>
                                        </p:tgtEl>
                                        <p:attrNameLst>
                                          <p:attrName>style.visibility</p:attrName>
                                        </p:attrNameLst>
                                      </p:cBhvr>
                                      <p:to>
                                        <p:strVal val="visible"/>
                                      </p:to>
                                    </p:set>
                                    <p:animEffect transition="in" filter="barn(outHorizontal)">
                                      <p:cBhvr>
                                        <p:cTn id="18" dur="500"/>
                                        <p:tgtEl>
                                          <p:spTgt spid="420147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01475">
                                            <p:txEl>
                                              <p:pRg st="3" end="3"/>
                                            </p:txEl>
                                          </p:spTgt>
                                        </p:tgtEl>
                                        <p:attrNameLst>
                                          <p:attrName>style.visibility</p:attrName>
                                        </p:attrNameLst>
                                      </p:cBhvr>
                                      <p:to>
                                        <p:strVal val="visible"/>
                                      </p:to>
                                    </p:set>
                                    <p:animEffect transition="in" filter="barn(outHorizontal)">
                                      <p:cBhvr>
                                        <p:cTn id="23" dur="500"/>
                                        <p:tgtEl>
                                          <p:spTgt spid="420147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01475">
                                            <p:txEl>
                                              <p:pRg st="4" end="4"/>
                                            </p:txEl>
                                          </p:spTgt>
                                        </p:tgtEl>
                                        <p:attrNameLst>
                                          <p:attrName>style.visibility</p:attrName>
                                        </p:attrNameLst>
                                      </p:cBhvr>
                                      <p:to>
                                        <p:strVal val="visible"/>
                                      </p:to>
                                    </p:set>
                                    <p:animEffect transition="in" filter="barn(outHorizontal)">
                                      <p:cBhvr>
                                        <p:cTn id="28" dur="500"/>
                                        <p:tgtEl>
                                          <p:spTgt spid="420147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01475">
                                            <p:txEl>
                                              <p:pRg st="5" end="5"/>
                                            </p:txEl>
                                          </p:spTgt>
                                        </p:tgtEl>
                                        <p:attrNameLst>
                                          <p:attrName>style.visibility</p:attrName>
                                        </p:attrNameLst>
                                      </p:cBhvr>
                                      <p:to>
                                        <p:strVal val="visible"/>
                                      </p:to>
                                    </p:set>
                                    <p:animEffect transition="in" filter="barn(outHorizontal)">
                                      <p:cBhvr>
                                        <p:cTn id="33" dur="500"/>
                                        <p:tgtEl>
                                          <p:spTgt spid="420147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01476"/>
                                        </p:tgtEl>
                                        <p:attrNameLst>
                                          <p:attrName>style.visibility</p:attrName>
                                        </p:attrNameLst>
                                      </p:cBhvr>
                                      <p:to>
                                        <p:strVal val="visible"/>
                                      </p:to>
                                    </p:set>
                                    <p:anim calcmode="lin" valueType="num">
                                      <p:cBhvr>
                                        <p:cTn id="38" dur="500" fill="hold"/>
                                        <p:tgtEl>
                                          <p:spTgt spid="4201476"/>
                                        </p:tgtEl>
                                        <p:attrNameLst>
                                          <p:attrName>ppt_w</p:attrName>
                                        </p:attrNameLst>
                                      </p:cBhvr>
                                      <p:tavLst>
                                        <p:tav tm="0">
                                          <p:val>
                                            <p:strVal val="4*#ppt_w"/>
                                          </p:val>
                                        </p:tav>
                                        <p:tav tm="100000">
                                          <p:val>
                                            <p:strVal val="#ppt_w"/>
                                          </p:val>
                                        </p:tav>
                                      </p:tavLst>
                                    </p:anim>
                                    <p:anim calcmode="lin" valueType="num">
                                      <p:cBhvr>
                                        <p:cTn id="39" dur="500" fill="hold"/>
                                        <p:tgtEl>
                                          <p:spTgt spid="420147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474" grpId="0" build="p" autoUpdateAnimBg="0"/>
      <p:bldP spid="4201475" grpId="0" build="p" autoUpdateAnimBg="0"/>
      <p:bldP spid="420147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2DE5B8-B0B1-7DB6-4FF3-213CBCC5E592}"/>
              </a:ext>
            </a:extLst>
          </p:cNvPr>
          <p:cNvSpPr/>
          <p:nvPr/>
        </p:nvSpPr>
        <p:spPr>
          <a:xfrm>
            <a:off x="0" y="615820"/>
            <a:ext cx="12191999" cy="6001643"/>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Wide Latin" panose="020A0A07050505020404" pitchFamily="18" charset="0"/>
              </a:rPr>
              <a:t>DOLOR</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Wide Latin" panose="020A0A07050505020404" pitchFamily="18" charset="0"/>
              </a:rPr>
              <a:t>BREVIS</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p>
          <a:p>
            <a:pPr algn="ctr"/>
            <a:r>
              <a:rPr lang="en-US" sz="9600" b="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Wide Latin" panose="020A0A07050505020404" pitchFamily="18" charset="0"/>
              </a:rPr>
              <a:t>GLORIA</a:t>
            </a: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rPr>
              <a:t>AETERNA</a:t>
            </a:r>
            <a:endPar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endParaRPr>
          </a:p>
        </p:txBody>
      </p:sp>
    </p:spTree>
    <p:extLst>
      <p:ext uri="{BB962C8B-B14F-4D97-AF65-F5344CB8AC3E}">
        <p14:creationId xmlns:p14="http://schemas.microsoft.com/office/powerpoint/2010/main" val="37069637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3219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a:t>
            </a:r>
          </a:p>
        </p:txBody>
      </p:sp>
      <p:sp>
        <p:nvSpPr>
          <p:cNvPr id="4232195"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sz="3600">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What was Ignatius’ comment about facing wild beasts in the coliseum where he would be martyred? </a:t>
            </a:r>
          </a:p>
          <a:p>
            <a:pPr>
              <a:lnSpc>
                <a:spcPct val="90000"/>
              </a:lnSpc>
              <a:buFont typeface="Wingdings" pitchFamily="2" charset="2"/>
              <a:buChar char="Ø"/>
            </a:pPr>
            <a:endParaRPr lang="en-US" sz="1400" i="1">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2800" b="1">
                <a:solidFill>
                  <a:srgbClr val="FFFFFF"/>
                </a:solidFill>
              </a:rPr>
              <a:t>  “Better animal beasts than soldier beasts”</a:t>
            </a:r>
          </a:p>
          <a:p>
            <a:pPr>
              <a:lnSpc>
                <a:spcPct val="90000"/>
              </a:lnSpc>
              <a:buFont typeface="Wingdings" pitchFamily="2" charset="2"/>
              <a:buChar char="q"/>
            </a:pPr>
            <a:r>
              <a:rPr lang="en-US" sz="2800" b="1">
                <a:solidFill>
                  <a:srgbClr val="FFFFFF"/>
                </a:solidFill>
              </a:rPr>
              <a:t>  “If God wills,  the lions will lie before the Lamb”</a:t>
            </a:r>
          </a:p>
          <a:p>
            <a:pPr>
              <a:lnSpc>
                <a:spcPct val="90000"/>
              </a:lnSpc>
              <a:buFont typeface="Wingdings" pitchFamily="2" charset="2"/>
              <a:buChar char="q"/>
            </a:pPr>
            <a:r>
              <a:rPr lang="en-US" sz="2800" b="1">
                <a:solidFill>
                  <a:srgbClr val="FFFFFF"/>
                </a:solidFill>
              </a:rPr>
              <a:t>  “I shall coax them to devour me promptly” </a:t>
            </a:r>
          </a:p>
          <a:p>
            <a:pPr>
              <a:lnSpc>
                <a:spcPct val="90000"/>
              </a:lnSpc>
              <a:buFont typeface="Wingdings" pitchFamily="2" charset="2"/>
              <a:buChar char="q"/>
            </a:pPr>
            <a:r>
              <a:rPr lang="en-US" sz="2800" b="1">
                <a:solidFill>
                  <a:srgbClr val="FFFFFF"/>
                </a:solidFill>
              </a:rPr>
              <a:t>   “I shall not be facing the wildest beasts.    They all sit in the coliseum bleachers”</a:t>
            </a:r>
          </a:p>
          <a:p>
            <a:pPr>
              <a:lnSpc>
                <a:spcPct val="90000"/>
              </a:lnSpc>
              <a:buFont typeface="Wingdings" pitchFamily="2" charset="2"/>
              <a:buNone/>
            </a:pPr>
            <a:endParaRPr lang="en-US" sz="2800" b="1">
              <a:solidFill>
                <a:srgbClr val="FFFFFF"/>
              </a:solidFill>
            </a:endParaRPr>
          </a:p>
          <a:p>
            <a:pPr>
              <a:lnSpc>
                <a:spcPct val="90000"/>
              </a:lnSpc>
              <a:buFont typeface="Wingdings" pitchFamily="2" charset="2"/>
              <a:buNone/>
            </a:pPr>
            <a:endParaRPr lang="en-US" b="1">
              <a:solidFill>
                <a:srgbClr val="FFFFFF"/>
              </a:solidFill>
            </a:endParaRPr>
          </a:p>
          <a:p>
            <a:pPr>
              <a:lnSpc>
                <a:spcPct val="90000"/>
              </a:lnSpc>
              <a:buFont typeface="Wingdings" pitchFamily="2" charset="2"/>
              <a:buChar char="q"/>
            </a:pPr>
            <a:endParaRPr lang="en-US" sz="3600" b="1">
              <a:solidFill>
                <a:srgbClr val="FFFFFF"/>
              </a:solidFill>
            </a:endParaRPr>
          </a:p>
          <a:p>
            <a:pPr>
              <a:lnSpc>
                <a:spcPct val="90000"/>
              </a:lnSpc>
              <a:buFont typeface="Wingdings" pitchFamily="2" charset="2"/>
              <a:buChar char="q"/>
            </a:pPr>
            <a:endParaRPr lang="en-US" sz="4000" b="1">
              <a:solidFill>
                <a:srgbClr val="FFFFFF"/>
              </a:solidFill>
            </a:endParaRPr>
          </a:p>
          <a:p>
            <a:pPr>
              <a:lnSpc>
                <a:spcPct val="90000"/>
              </a:lnSpc>
              <a:buFont typeface="Wingdings" pitchFamily="2" charset="2"/>
              <a:buNone/>
            </a:pPr>
            <a:endParaRPr lang="en-US" sz="4000">
              <a:solidFill>
                <a:srgbClr val="FFFFFF"/>
              </a:solidFill>
            </a:endParaRPr>
          </a:p>
        </p:txBody>
      </p:sp>
      <p:sp>
        <p:nvSpPr>
          <p:cNvPr id="4232196" name="WordArt 4"/>
          <p:cNvSpPr>
            <a:spLocks noChangeArrowheads="1" noChangeShapeType="1" noTextEdit="1"/>
          </p:cNvSpPr>
          <p:nvPr/>
        </p:nvSpPr>
        <p:spPr bwMode="auto">
          <a:xfrm rot="5400000">
            <a:off x="2247900" y="4533900"/>
            <a:ext cx="3810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32194">
                                            <p:txEl>
                                              <p:pRg st="0" end="0"/>
                                            </p:txEl>
                                          </p:spTgt>
                                        </p:tgtEl>
                                        <p:attrNameLst>
                                          <p:attrName>style.visibility</p:attrName>
                                        </p:attrNameLst>
                                      </p:cBhvr>
                                      <p:to>
                                        <p:strVal val="visible"/>
                                      </p:to>
                                    </p:set>
                                    <p:anim calcmode="lin" valueType="num">
                                      <p:cBhvr additive="base">
                                        <p:cTn id="7" dur="300" fill="hold"/>
                                        <p:tgtEl>
                                          <p:spTgt spid="42321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321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32195">
                                            <p:txEl>
                                              <p:pRg st="0" end="0"/>
                                            </p:txEl>
                                          </p:spTgt>
                                        </p:tgtEl>
                                        <p:attrNameLst>
                                          <p:attrName>style.visibility</p:attrName>
                                        </p:attrNameLst>
                                      </p:cBhvr>
                                      <p:to>
                                        <p:strVal val="visible"/>
                                      </p:to>
                                    </p:set>
                                    <p:animEffect transition="in" filter="barn(outHorizontal)">
                                      <p:cBhvr>
                                        <p:cTn id="13" dur="500"/>
                                        <p:tgtEl>
                                          <p:spTgt spid="423219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32195">
                                            <p:txEl>
                                              <p:pRg st="2" end="2"/>
                                            </p:txEl>
                                          </p:spTgt>
                                        </p:tgtEl>
                                        <p:attrNameLst>
                                          <p:attrName>style.visibility</p:attrName>
                                        </p:attrNameLst>
                                      </p:cBhvr>
                                      <p:to>
                                        <p:strVal val="visible"/>
                                      </p:to>
                                    </p:set>
                                    <p:animEffect transition="in" filter="barn(outHorizontal)">
                                      <p:cBhvr>
                                        <p:cTn id="18" dur="500"/>
                                        <p:tgtEl>
                                          <p:spTgt spid="423219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32195">
                                            <p:txEl>
                                              <p:pRg st="3" end="3"/>
                                            </p:txEl>
                                          </p:spTgt>
                                        </p:tgtEl>
                                        <p:attrNameLst>
                                          <p:attrName>style.visibility</p:attrName>
                                        </p:attrNameLst>
                                      </p:cBhvr>
                                      <p:to>
                                        <p:strVal val="visible"/>
                                      </p:to>
                                    </p:set>
                                    <p:animEffect transition="in" filter="barn(outHorizontal)">
                                      <p:cBhvr>
                                        <p:cTn id="23" dur="500"/>
                                        <p:tgtEl>
                                          <p:spTgt spid="423219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32195">
                                            <p:txEl>
                                              <p:pRg st="4" end="4"/>
                                            </p:txEl>
                                          </p:spTgt>
                                        </p:tgtEl>
                                        <p:attrNameLst>
                                          <p:attrName>style.visibility</p:attrName>
                                        </p:attrNameLst>
                                      </p:cBhvr>
                                      <p:to>
                                        <p:strVal val="visible"/>
                                      </p:to>
                                    </p:set>
                                    <p:animEffect transition="in" filter="barn(outHorizontal)">
                                      <p:cBhvr>
                                        <p:cTn id="28" dur="500"/>
                                        <p:tgtEl>
                                          <p:spTgt spid="423219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32195">
                                            <p:txEl>
                                              <p:pRg st="5" end="5"/>
                                            </p:txEl>
                                          </p:spTgt>
                                        </p:tgtEl>
                                        <p:attrNameLst>
                                          <p:attrName>style.visibility</p:attrName>
                                        </p:attrNameLst>
                                      </p:cBhvr>
                                      <p:to>
                                        <p:strVal val="visible"/>
                                      </p:to>
                                    </p:set>
                                    <p:animEffect transition="in" filter="barn(outHorizontal)">
                                      <p:cBhvr>
                                        <p:cTn id="33" dur="500"/>
                                        <p:tgtEl>
                                          <p:spTgt spid="423219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32196"/>
                                        </p:tgtEl>
                                        <p:attrNameLst>
                                          <p:attrName>style.visibility</p:attrName>
                                        </p:attrNameLst>
                                      </p:cBhvr>
                                      <p:to>
                                        <p:strVal val="visible"/>
                                      </p:to>
                                    </p:set>
                                    <p:anim calcmode="lin" valueType="num">
                                      <p:cBhvr>
                                        <p:cTn id="38" dur="500" fill="hold"/>
                                        <p:tgtEl>
                                          <p:spTgt spid="4232196"/>
                                        </p:tgtEl>
                                        <p:attrNameLst>
                                          <p:attrName>ppt_w</p:attrName>
                                        </p:attrNameLst>
                                      </p:cBhvr>
                                      <p:tavLst>
                                        <p:tav tm="0">
                                          <p:val>
                                            <p:strVal val="4*#ppt_w"/>
                                          </p:val>
                                        </p:tav>
                                        <p:tav tm="100000">
                                          <p:val>
                                            <p:strVal val="#ppt_w"/>
                                          </p:val>
                                        </p:tav>
                                      </p:tavLst>
                                    </p:anim>
                                    <p:anim calcmode="lin" valueType="num">
                                      <p:cBhvr>
                                        <p:cTn id="39" dur="500" fill="hold"/>
                                        <p:tgtEl>
                                          <p:spTgt spid="423219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2194" grpId="0" build="p" autoUpdateAnimBg="0"/>
      <p:bldP spid="4232195" grpId="0" build="p" autoUpdateAnimBg="0"/>
      <p:bldP spid="4232196"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023299" name="Rectangle 3"/>
          <p:cNvSpPr>
            <a:spLocks noGrp="1" noChangeArrowheads="1"/>
          </p:cNvSpPr>
          <p:nvPr>
            <p:ph type="body" idx="1"/>
          </p:nvPr>
        </p:nvSpPr>
        <p:spPr>
          <a:xfrm>
            <a:off x="1981200" y="1447800"/>
            <a:ext cx="8077200" cy="4876800"/>
          </a:xfrm>
        </p:spPr>
        <p:txBody>
          <a:bodyPr/>
          <a:lstStyle/>
          <a:p>
            <a:pPr>
              <a:lnSpc>
                <a:spcPct val="90000"/>
              </a:lnSpc>
              <a:buFontTx/>
              <a:buBlip>
                <a:blip r:embed="rId6"/>
              </a:buBlip>
            </a:pPr>
            <a:endParaRPr lang="en-US" u="sng" dirty="0"/>
          </a:p>
        </p:txBody>
      </p:sp>
      <p:sp>
        <p:nvSpPr>
          <p:cNvPr id="4" name="Rectangle 3"/>
          <p:cNvSpPr/>
          <p:nvPr/>
        </p:nvSpPr>
        <p:spPr>
          <a:xfrm>
            <a:off x="710215" y="381740"/>
            <a:ext cx="10511160" cy="6213531"/>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IGNATIUS OF ANTIOCH LETTER:      </a:t>
            </a:r>
            <a:r>
              <a:rPr lang="en-US" sz="4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“I am writing to all churches and am insisting to everyone that I die for God of my own free will – unless you hinder me.  I implore you:  do not be unseasonably kind to me.  Let me be food for the wild beasts,  through whom I can reach God.  </a:t>
            </a:r>
            <a:r>
              <a:rPr lang="en-US" sz="4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I am God’s wheat and I am being ground by the teeth of the wild beasts,  so I may   prove to be pure bread.”</a:t>
            </a:r>
          </a:p>
        </p:txBody>
      </p:sp>
      <p:pic>
        <p:nvPicPr>
          <p:cNvPr id="5" name="overly_elaborate_and_slow_dea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96000" y="0"/>
            <a:ext cx="304800" cy="304800"/>
          </a:xfrm>
          <a:prstGeom prst="rect">
            <a:avLst/>
          </a:prstGeom>
        </p:spPr>
      </p:pic>
      <p:pic>
        <p:nvPicPr>
          <p:cNvPr id="6" name="Picture 5" descr="p0288.jpg"/>
          <p:cNvPicPr>
            <a:picLocks noChangeAspect="1"/>
          </p:cNvPicPr>
          <p:nvPr/>
        </p:nvPicPr>
        <p:blipFill>
          <a:blip r:embed="rId8" cstate="print"/>
          <a:stretch>
            <a:fillRect/>
          </a:stretch>
        </p:blipFill>
        <p:spPr>
          <a:xfrm>
            <a:off x="710215" y="1313895"/>
            <a:ext cx="10706467" cy="5010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nodePh="1">
                                  <p:stCondLst>
                                    <p:cond delay="0"/>
                                  </p:stCondLst>
                                  <p:endCondLst>
                                    <p:cond evt="begin" delay="0">
                                      <p:tn val="13"/>
                                    </p:cond>
                                  </p:endCondLst>
                                  <p:iterate type="wd">
                                    <p:tmPct val="100000"/>
                                  </p:iterate>
                                  <p:childTnLst>
                                    <p:set>
                                      <p:cBhvr>
                                        <p:cTn id="14" dur="1" fill="hold">
                                          <p:stCondLst>
                                            <p:cond delay="0"/>
                                          </p:stCondLst>
                                        </p:cTn>
                                        <p:tgtEl>
                                          <p:spTgt spid="4023299">
                                            <p:txEl>
                                              <p:pRg st="0" end="0"/>
                                            </p:txEl>
                                          </p:spTgt>
                                        </p:tgtEl>
                                        <p:attrNameLst>
                                          <p:attrName>style.visibility</p:attrName>
                                        </p:attrNameLst>
                                      </p:cBhvr>
                                      <p:to>
                                        <p:strVal val="visible"/>
                                      </p:to>
                                    </p:set>
                                    <p:anim calcmode="lin" valueType="num">
                                      <p:cBhvr>
                                        <p:cTn id="15" dur="300" fill="hold"/>
                                        <p:tgtEl>
                                          <p:spTgt spid="4023299">
                                            <p:txEl>
                                              <p:pRg st="0" end="0"/>
                                            </p:txEl>
                                          </p:spTgt>
                                        </p:tgtEl>
                                        <p:attrNameLst>
                                          <p:attrName>ppt_w</p:attrName>
                                        </p:attrNameLst>
                                      </p:cBhvr>
                                      <p:tavLst>
                                        <p:tav tm="0">
                                          <p:val>
                                            <p:fltVal val="0"/>
                                          </p:val>
                                        </p:tav>
                                        <p:tav tm="100000">
                                          <p:val>
                                            <p:strVal val="#ppt_w"/>
                                          </p:val>
                                        </p:tav>
                                      </p:tavLst>
                                    </p:anim>
                                    <p:anim calcmode="lin" valueType="num">
                                      <p:cBhvr>
                                        <p:cTn id="16" dur="300" fill="hold"/>
                                        <p:tgtEl>
                                          <p:spTgt spid="4023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023299" grpId="0" build="p" autoUpdateAnimBg="0"/>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606392"/>
            <a:ext cx="12192000" cy="550920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latin typeface="Arial"/>
              </a:rPr>
              <a:t>HE SET EXAMPLE TO NOT SHOW HOMAGE NOT SALUTING THE ROMAN EMPEROR</a:t>
            </a:r>
            <a:endParaRPr kumimoji="0" lang="en-US" sz="8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ndParaRPr>
          </a:p>
        </p:txBody>
      </p:sp>
    </p:spTree>
    <p:extLst>
      <p:ext uri="{BB962C8B-B14F-4D97-AF65-F5344CB8AC3E}">
        <p14:creationId xmlns:p14="http://schemas.microsoft.com/office/powerpoint/2010/main" val="175521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rgbClr val="FF0000"/>
                                        </p:clrVal>
                                      </p:to>
                                    </p:set>
                                    <p:set>
                                      <p:cBhvr>
                                        <p:cTn id="7" dur="500" fill="hold"/>
                                        <p:tgtEl>
                                          <p:spTgt spid="4">
                                            <p:txEl>
                                              <p:pRg st="0" end="0"/>
                                            </p:txEl>
                                          </p:spTgt>
                                        </p:tgtEl>
                                        <p:attrNameLst>
                                          <p:attrName>fillcolor</p:attrName>
                                        </p:attrNameLst>
                                      </p:cBhvr>
                                      <p:to>
                                        <p:clrVal>
                                          <a:srgbClr val="FF0000"/>
                                        </p:clrVal>
                                      </p:to>
                                    </p:set>
                                    <p:set>
                                      <p:cBhvr>
                                        <p:cTn id="8"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ow Christianity Divided the Roman Empire | Colosseum">
            <a:hlinkClick r:id="" action="ppaction://media"/>
            <a:extLst>
              <a:ext uri="{FF2B5EF4-FFF2-40B4-BE49-F238E27FC236}">
                <a16:creationId xmlns:a16="http://schemas.microsoft.com/office/drawing/2014/main" id="{8A9D87C7-3D14-DF35-79E7-E469A2AB78E1}"/>
              </a:ext>
            </a:extLst>
          </p:cNvPr>
          <p:cNvPicPr>
            <a:picLocks noRot="1" noChangeAspect="1"/>
          </p:cNvPicPr>
          <p:nvPr>
            <a:videoFile r:link="rId1"/>
          </p:nvPr>
        </p:nvPicPr>
        <p:blipFill>
          <a:blip r:embed="rId3"/>
          <a:stretch>
            <a:fillRect/>
          </a:stretch>
        </p:blipFill>
        <p:spPr>
          <a:xfrm>
            <a:off x="1340528" y="665825"/>
            <a:ext cx="9463596" cy="4341181"/>
          </a:xfrm>
          <a:prstGeom prst="rect">
            <a:avLst/>
          </a:prstGeom>
        </p:spPr>
      </p:pic>
    </p:spTree>
    <p:extLst>
      <p:ext uri="{BB962C8B-B14F-4D97-AF65-F5344CB8AC3E}">
        <p14:creationId xmlns:p14="http://schemas.microsoft.com/office/powerpoint/2010/main" val="2087777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0491E-9E74-80FB-0B36-5E01A7054E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0552711"/>
      </p:ext>
    </p:extLst>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D6DEC-102D-8ABE-9684-366197391DB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54394941"/>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uncil of Jerusalem">
            <a:hlinkClick r:id="" action="ppaction://media"/>
            <a:extLst>
              <a:ext uri="{FF2B5EF4-FFF2-40B4-BE49-F238E27FC236}">
                <a16:creationId xmlns:a16="http://schemas.microsoft.com/office/drawing/2014/main" id="{6CDE45D0-54DD-49C5-BD18-1821F01D4D8F}"/>
              </a:ext>
            </a:extLst>
          </p:cNvPr>
          <p:cNvPicPr>
            <a:picLocks noRot="1" noChangeAspect="1"/>
          </p:cNvPicPr>
          <p:nvPr>
            <a:videoFile r:link="rId1"/>
          </p:nvPr>
        </p:nvPicPr>
        <p:blipFill>
          <a:blip r:embed="rId3"/>
          <a:stretch>
            <a:fillRect/>
          </a:stretch>
        </p:blipFill>
        <p:spPr>
          <a:xfrm>
            <a:off x="0" y="567891"/>
            <a:ext cx="12192000" cy="5755907"/>
          </a:xfrm>
          <a:prstGeom prst="rect">
            <a:avLst/>
          </a:prstGeom>
        </p:spPr>
      </p:pic>
    </p:spTree>
    <p:extLst>
      <p:ext uri="{BB962C8B-B14F-4D97-AF65-F5344CB8AC3E}">
        <p14:creationId xmlns:p14="http://schemas.microsoft.com/office/powerpoint/2010/main" val="246776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2DE5B8-B0B1-7DB6-4FF3-213CBCC5E592}"/>
              </a:ext>
            </a:extLst>
          </p:cNvPr>
          <p:cNvSpPr/>
          <p:nvPr/>
        </p:nvSpPr>
        <p:spPr>
          <a:xfrm>
            <a:off x="0" y="615820"/>
            <a:ext cx="12191999" cy="6001643"/>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Wide Latin" panose="020A0A07050505020404" pitchFamily="18" charset="0"/>
              </a:rPr>
              <a:t>DOLOR</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Wide Latin" panose="020A0A07050505020404" pitchFamily="18" charset="0"/>
              </a:rPr>
              <a:t>BREVIS</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p>
          <a:p>
            <a:pPr algn="ctr"/>
            <a:r>
              <a:rPr lang="en-US" sz="9600" b="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Wide Latin" panose="020A0A07050505020404" pitchFamily="18" charset="0"/>
              </a:rPr>
              <a:t>GLORIA</a:t>
            </a: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rPr>
              <a:t>AETERNA</a:t>
            </a:r>
            <a:endPar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endParaRPr>
          </a:p>
        </p:txBody>
      </p:sp>
    </p:spTree>
    <p:extLst>
      <p:ext uri="{BB962C8B-B14F-4D97-AF65-F5344CB8AC3E}">
        <p14:creationId xmlns:p14="http://schemas.microsoft.com/office/powerpoint/2010/main" val="19040916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22A5CE-65B8-FF56-BF7A-D8A1D5E17DDE}"/>
              </a:ext>
            </a:extLst>
          </p:cNvPr>
          <p:cNvPicPr>
            <a:picLocks noChangeAspect="1"/>
          </p:cNvPicPr>
          <p:nvPr/>
        </p:nvPicPr>
        <p:blipFill>
          <a:blip r:embed="rId2"/>
          <a:stretch>
            <a:fillRect/>
          </a:stretch>
        </p:blipFill>
        <p:spPr>
          <a:xfrm>
            <a:off x="0" y="95250"/>
            <a:ext cx="12192000" cy="6762750"/>
          </a:xfrm>
          <a:prstGeom prst="rect">
            <a:avLst/>
          </a:prstGeom>
        </p:spPr>
      </p:pic>
    </p:spTree>
    <p:extLst>
      <p:ext uri="{BB962C8B-B14F-4D97-AF65-F5344CB8AC3E}">
        <p14:creationId xmlns:p14="http://schemas.microsoft.com/office/powerpoint/2010/main" val="466730721"/>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86296-E360-4A91-9D64-0B94F0B516A7}"/>
              </a:ext>
            </a:extLst>
          </p:cNvPr>
          <p:cNvPicPr>
            <a:picLocks noChangeAspect="1"/>
          </p:cNvPicPr>
          <p:nvPr/>
        </p:nvPicPr>
        <p:blipFill>
          <a:blip r:embed="rId3"/>
          <a:stretch>
            <a:fillRect/>
          </a:stretch>
        </p:blipFill>
        <p:spPr>
          <a:xfrm>
            <a:off x="625642" y="381000"/>
            <a:ext cx="10972800" cy="6096000"/>
          </a:xfrm>
          <a:prstGeom prst="rect">
            <a:avLst/>
          </a:prstGeom>
        </p:spPr>
      </p:pic>
    </p:spTree>
    <p:extLst>
      <p:ext uri="{BB962C8B-B14F-4D97-AF65-F5344CB8AC3E}">
        <p14:creationId xmlns:p14="http://schemas.microsoft.com/office/powerpoint/2010/main" val="23073839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1538" y="577049"/>
            <a:ext cx="10866268" cy="544764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CHRISTIAN CONTEMPT FOR  THE FLESH &amp; FOR DEATH:      </a:t>
            </a:r>
            <a:r>
              <a:rPr kumimoji="0" lang="en-US" sz="54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“For their contempt of death, and of what comes after death, is patent to us every day,  and likewise their restraint in co-habitation.” - Galen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2898"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effectLst>
                  <a:outerShdw blurRad="38100" dist="38100" dir="2700000" algn="tl">
                    <a:srgbClr val="000000">
                      <a:alpha val="43137"/>
                    </a:srgbClr>
                  </a:outerShdw>
                </a:effectLst>
                <a:latin typeface="Comic Sans MS" pitchFamily="66" charset="0"/>
              </a:rPr>
              <a:t>Christians Blamed For Natural Disasters</a:t>
            </a:r>
          </a:p>
        </p:txBody>
      </p:sp>
      <p:sp>
        <p:nvSpPr>
          <p:cNvPr id="3792899"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effectLst>
                  <a:outerShdw blurRad="38100" dist="38100" dir="2700000" algn="tl">
                    <a:srgbClr val="000000">
                      <a:alpha val="43137"/>
                    </a:srgbClr>
                  </a:outerShdw>
                </a:effectLst>
                <a:latin typeface="Comic Sans MS" pitchFamily="66" charset="0"/>
              </a:rPr>
              <a:t>Aurelius: 161-180 </a:t>
            </a:r>
          </a:p>
        </p:txBody>
      </p:sp>
      <p:sp>
        <p:nvSpPr>
          <p:cNvPr id="3792900"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effectLst>
                  <a:outerShdw blurRad="38100" dist="38100" dir="2700000" algn="tl">
                    <a:srgbClr val="000000">
                      <a:alpha val="43137"/>
                    </a:srgbClr>
                  </a:outerShdw>
                </a:effectLst>
                <a:latin typeface="Comic Sans MS" pitchFamily="66" charset="0"/>
              </a:rPr>
              <a:t>Churches &amp; Bibles Burn;  Compulsive Sacrificing</a:t>
            </a:r>
            <a:r>
              <a:rPr lang="en-US" sz="2800" b="1">
                <a:solidFill>
                  <a:srgbClr val="000000"/>
                </a:solidFill>
                <a:effectLst>
                  <a:outerShdw blurRad="38100" dist="38100" dir="2700000" algn="tl">
                    <a:srgbClr val="FFFFFF"/>
                  </a:outerShdw>
                </a:effectLst>
                <a:latin typeface="Comic Sans MS" pitchFamily="66" charset="0"/>
              </a:rPr>
              <a:t> </a:t>
            </a:r>
          </a:p>
        </p:txBody>
      </p:sp>
      <p:sp>
        <p:nvSpPr>
          <p:cNvPr id="3792901"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effectLst>
                  <a:outerShdw blurRad="38100" dist="38100" dir="2700000" algn="tl">
                    <a:srgbClr val="000000">
                      <a:alpha val="43137"/>
                    </a:srgbClr>
                  </a:outerShdw>
                </a:effectLst>
                <a:latin typeface="Comic Sans MS" pitchFamily="66" charset="0"/>
              </a:rPr>
              <a:t>Diocletian: 303-311</a:t>
            </a:r>
            <a:r>
              <a:rPr lang="en-US" sz="2800" b="1">
                <a:solidFill>
                  <a:srgbClr val="000000"/>
                </a:solidFill>
                <a:effectLst>
                  <a:outerShdw blurRad="38100" dist="38100" dir="2700000" algn="tl">
                    <a:srgbClr val="000000">
                      <a:alpha val="43137"/>
                    </a:srgbClr>
                  </a:outerShdw>
                </a:effectLst>
                <a:latin typeface="Comic Sans MS" pitchFamily="66" charset="0"/>
              </a:rPr>
              <a:t> </a:t>
            </a:r>
          </a:p>
        </p:txBody>
      </p:sp>
      <p:sp>
        <p:nvSpPr>
          <p:cNvPr id="3792902"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effectLst>
                  <a:outerShdw blurRad="38100" dist="38100" dir="2700000" algn="tl">
                    <a:srgbClr val="000000">
                      <a:alpha val="43137"/>
                    </a:srgbClr>
                  </a:outerShdw>
                </a:effectLst>
                <a:latin typeface="Comic Sans MS" pitchFamily="66" charset="0"/>
              </a:rPr>
              <a:t>Property Confiscation No Right Of Assembly </a:t>
            </a:r>
          </a:p>
        </p:txBody>
      </p:sp>
      <p:sp>
        <p:nvSpPr>
          <p:cNvPr id="3792903"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effectLst>
                  <a:outerShdw blurRad="38100" dist="38100" dir="2700000" algn="tl">
                    <a:srgbClr val="000000">
                      <a:alpha val="43137"/>
                    </a:srgbClr>
                  </a:outerShdw>
                </a:effectLst>
                <a:latin typeface="Comic Sans MS" pitchFamily="66" charset="0"/>
              </a:rPr>
              <a:t>Valerian: 257-260 </a:t>
            </a:r>
          </a:p>
        </p:txBody>
      </p:sp>
      <p:sp>
        <p:nvSpPr>
          <p:cNvPr id="3792904"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effectLst>
                  <a:outerShdw blurRad="38100" dist="38100" dir="2700000" algn="tl">
                    <a:srgbClr val="000000">
                      <a:alpha val="43137"/>
                    </a:srgbClr>
                  </a:outerShdw>
                </a:effectLst>
                <a:latin typeface="Comic Sans MS" pitchFamily="66" charset="0"/>
              </a:rPr>
              <a:t>All Empire Total Terror Forced Emperor Worship </a:t>
            </a:r>
            <a:r>
              <a:rPr lang="en-US" sz="3200" b="1">
                <a:solidFill>
                  <a:srgbClr val="000000"/>
                </a:solidFill>
                <a:effectLst>
                  <a:outerShdw blurRad="38100" dist="38100" dir="2700000" algn="tl">
                    <a:srgbClr val="000000">
                      <a:alpha val="43137"/>
                    </a:srgbClr>
                  </a:outerShdw>
                </a:effectLst>
                <a:latin typeface="Comic Sans MS" pitchFamily="66" charset="0"/>
              </a:rPr>
              <a:t> </a:t>
            </a:r>
          </a:p>
        </p:txBody>
      </p:sp>
      <p:sp>
        <p:nvSpPr>
          <p:cNvPr id="3792905"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effectLst>
                  <a:outerShdw blurRad="38100" dist="38100" dir="2700000" algn="tl">
                    <a:srgbClr val="000000">
                      <a:alpha val="43137"/>
                    </a:srgbClr>
                  </a:outerShdw>
                </a:effectLst>
                <a:latin typeface="Comic Sans MS" pitchFamily="66" charset="0"/>
              </a:rPr>
              <a:t>Decius: 249-251</a:t>
            </a:r>
            <a:r>
              <a:rPr lang="en-US" sz="2800" b="1">
                <a:solidFill>
                  <a:srgbClr val="000000"/>
                </a:solidFill>
                <a:effectLst>
                  <a:outerShdw blurRad="38100" dist="38100" dir="2700000" algn="tl">
                    <a:srgbClr val="000000">
                      <a:alpha val="43137"/>
                    </a:srgbClr>
                  </a:outerShdw>
                </a:effectLst>
                <a:latin typeface="Comic Sans MS" pitchFamily="66" charset="0"/>
              </a:rPr>
              <a:t> </a:t>
            </a:r>
          </a:p>
        </p:txBody>
      </p:sp>
      <p:sp>
        <p:nvSpPr>
          <p:cNvPr id="3792906"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effectLst>
                  <a:outerShdw blurRad="38100" dist="38100" dir="2700000" algn="tl">
                    <a:srgbClr val="000000">
                      <a:alpha val="43137"/>
                    </a:srgbClr>
                  </a:outerShdw>
                </a:effectLst>
                <a:latin typeface="Comic Sans MS" pitchFamily="66" charset="0"/>
              </a:rPr>
              <a:t>Clergy Executed That  Supported Predecessor  </a:t>
            </a:r>
          </a:p>
        </p:txBody>
      </p:sp>
      <p:sp>
        <p:nvSpPr>
          <p:cNvPr id="3792907"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effectLst>
                  <a:outerShdw blurRad="38100" dist="38100" dir="2700000" algn="tl">
                    <a:srgbClr val="000000">
                      <a:alpha val="43137"/>
                    </a:srgbClr>
                  </a:outerShdw>
                </a:effectLst>
                <a:latin typeface="Comic Sans MS" pitchFamily="66" charset="0"/>
              </a:rPr>
              <a:t>Maximinus: 235-236</a:t>
            </a:r>
          </a:p>
        </p:txBody>
      </p:sp>
      <p:sp>
        <p:nvSpPr>
          <p:cNvPr id="3792908"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effectLst>
                  <a:outerShdw blurRad="38100" dist="38100" dir="2700000" algn="tl">
                    <a:srgbClr val="000000">
                      <a:alpha val="43137"/>
                    </a:srgbClr>
                  </a:outerShdw>
                </a:effectLst>
                <a:latin typeface="Comic Sans MS" pitchFamily="66" charset="0"/>
              </a:rPr>
              <a:t>The Conversion To Christianity Forbidden</a:t>
            </a:r>
            <a:r>
              <a:rPr lang="en-US" sz="3600" b="1">
                <a:solidFill>
                  <a:srgbClr val="000000"/>
                </a:solidFill>
                <a:effectLst>
                  <a:outerShdw blurRad="38100" dist="38100" dir="2700000" algn="tl">
                    <a:srgbClr val="000000">
                      <a:alpha val="43137"/>
                    </a:srgbClr>
                  </a:outerShdw>
                </a:effectLst>
                <a:latin typeface="Comic Sans MS" pitchFamily="66" charset="0"/>
              </a:rPr>
              <a:t> </a:t>
            </a:r>
          </a:p>
        </p:txBody>
      </p:sp>
      <p:sp>
        <p:nvSpPr>
          <p:cNvPr id="3792909"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effectLst>
                  <a:outerShdw blurRad="38100" dist="38100" dir="2700000" algn="tl">
                    <a:srgbClr val="000000">
                      <a:alpha val="43137"/>
                    </a:srgbClr>
                  </a:outerShdw>
                </a:effectLst>
                <a:latin typeface="Comic Sans MS" pitchFamily="66" charset="0"/>
              </a:rPr>
              <a:t>Septimus: 202-211</a:t>
            </a:r>
          </a:p>
        </p:txBody>
      </p:sp>
      <p:sp>
        <p:nvSpPr>
          <p:cNvPr id="3792910"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algn="ctr" fontAlgn="base">
              <a:spcBef>
                <a:spcPct val="20000"/>
              </a:spcBef>
              <a:spcAft>
                <a:spcPct val="0"/>
              </a:spcAft>
            </a:pPr>
            <a:endParaRPr lang="en-US" sz="2800" b="1">
              <a:solidFill>
                <a:srgbClr val="000000"/>
              </a:solidFill>
              <a:effectLst>
                <a:outerShdw blurRad="38100" dist="38100" dir="2700000" algn="tl">
                  <a:srgbClr val="000000">
                    <a:alpha val="43137"/>
                  </a:srgbClr>
                </a:outerShdw>
              </a:effectLst>
              <a:latin typeface="Comic Sans MS" pitchFamily="66" charset="0"/>
            </a:endParaRPr>
          </a:p>
        </p:txBody>
      </p:sp>
      <p:sp>
        <p:nvSpPr>
          <p:cNvPr id="3792911"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algn="ctr" fontAlgn="base">
              <a:spcBef>
                <a:spcPct val="20000"/>
              </a:spcBef>
              <a:spcAft>
                <a:spcPct val="0"/>
              </a:spcAft>
            </a:pPr>
            <a:endParaRPr lang="en-US" sz="2800" b="1">
              <a:solidFill>
                <a:srgbClr val="000000"/>
              </a:solidFill>
              <a:effectLst>
                <a:outerShdw blurRad="38100" dist="38100" dir="2700000" algn="tl">
                  <a:srgbClr val="000000">
                    <a:alpha val="43137"/>
                  </a:srgbClr>
                </a:outerShdw>
              </a:effectLst>
              <a:latin typeface="Comic Sans MS" pitchFamily="66" charset="0"/>
            </a:endParaRPr>
          </a:p>
        </p:txBody>
      </p:sp>
      <p:sp>
        <p:nvSpPr>
          <p:cNvPr id="3792912"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3"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4"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5"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6"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7"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8"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9"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0"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1"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2"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3"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fontAlgn="base">
              <a:spcBef>
                <a:spcPct val="0"/>
              </a:spcBef>
              <a:spcAft>
                <a:spcPct val="0"/>
              </a:spcAft>
            </a:pPr>
            <a:r>
              <a:rPr lang="en-US" sz="3600" kern="10">
                <a:ln w="9525">
                  <a:round/>
                  <a:headEnd/>
                  <a:tailEnd/>
                </a:ln>
                <a:blipFill dpi="0" rotWithShape="0">
                  <a:blip r:embed="rId3"/>
                  <a:srcRect/>
                  <a:tile tx="0" ty="0" sx="100000" sy="100000" flip="none" algn="tl"/>
                </a:blipFill>
                <a:effectLst>
                  <a:outerShdw blurRad="38100" dist="38100" dir="2700000" algn="tl">
                    <a:srgbClr val="000000">
                      <a:alpha val="43137"/>
                    </a:srgbClr>
                  </a:outerShdw>
                </a:effectLst>
                <a:latin typeface="Arial Black"/>
              </a:rPr>
              <a:t>ROMAN PERSECUTION</a:t>
            </a:r>
          </a:p>
        </p:txBody>
      </p:sp>
      <p:sp>
        <p:nvSpPr>
          <p:cNvPr id="3792924"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latin typeface="Times New Roman"/>
                <a:cs typeface="Times New Roman"/>
              </a:rPr>
              <a:t>NATURE &amp; EXTENT</a:t>
            </a:r>
          </a:p>
        </p:txBody>
      </p:sp>
      <p:sp>
        <p:nvSpPr>
          <p:cNvPr id="3792925"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algn="ctr" fontAlgn="base">
              <a:spcBef>
                <a:spcPct val="20000"/>
              </a:spcBef>
              <a:spcAft>
                <a:spcPct val="0"/>
              </a:spcAft>
            </a:pPr>
            <a:endParaRPr lang="en-US" sz="2800" b="1">
              <a:solidFill>
                <a:srgbClr val="000000"/>
              </a:solidFill>
              <a:effectLst>
                <a:outerShdw blurRad="38100" dist="38100" dir="2700000" algn="tl">
                  <a:srgbClr val="000000">
                    <a:alpha val="43137"/>
                  </a:srgbClr>
                </a:outerShdw>
              </a:effectLst>
              <a:latin typeface="Comic Sans MS" pitchFamily="66" charset="0"/>
            </a:endParaRPr>
          </a:p>
        </p:txBody>
      </p:sp>
      <p:sp>
        <p:nvSpPr>
          <p:cNvPr id="3792926" name="Comment 30"/>
          <p:cNvSpPr>
            <a:spLocks noChangeArrowheads="1"/>
          </p:cNvSpPr>
          <p:nvPr/>
        </p:nvSpPr>
        <p:spPr bwMode="auto">
          <a:xfrm>
            <a:off x="1524000" y="-7620000"/>
            <a:ext cx="9296400" cy="73136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effectLst>
                  <a:outerShdw blurRad="38100" dist="38100" dir="2700000" algn="tl">
                    <a:srgbClr val="000000">
                      <a:alpha val="43137"/>
                    </a:srgbClr>
                  </a:outerShdw>
                </a:effectLst>
                <a:latin typeface="Arial" charset="0"/>
              </a:rPr>
              <a:t>David Lee Burris:</a:t>
            </a:r>
            <a:r>
              <a:rPr lang="en-US" sz="1600">
                <a:solidFill>
                  <a:srgbClr val="000000"/>
                </a:solidFill>
                <a:effectLst>
                  <a:outerShdw blurRad="38100" dist="38100" dir="2700000" algn="tl">
                    <a:srgbClr val="FFFFFF"/>
                  </a:outerShdw>
                </a:effectLst>
                <a:latin typeface="Arial" charset="0"/>
              </a:rPr>
              <a:t> </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    More On Marcus Aurelius:                                                                                                                       177 @ Lyon,  France  For Holiday Entertainment Of Visiting Governor  Torture                        Cheaper Than Valuable Gladiator Games  Human BBQ On “The Hot Seat”</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More On Maximus: </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It began as an attempt to rid Cappadocia of Christians.                                                                                                   </a:t>
            </a:r>
          </a:p>
          <a:p>
            <a:pPr algn="ctr" fontAlgn="base">
              <a:spcBef>
                <a:spcPct val="50000"/>
              </a:spcBef>
              <a:spcAft>
                <a:spcPct val="0"/>
              </a:spcAft>
            </a:pPr>
            <a:r>
              <a:rPr lang="en-US" sz="1600" i="1">
                <a:solidFill>
                  <a:srgbClr val="000000"/>
                </a:solidFill>
                <a:effectLst>
                  <a:outerShdw blurRad="38100" dist="38100" dir="2700000" algn="tl">
                    <a:srgbClr val="FFFFFF"/>
                  </a:outerShdw>
                </a:effectLst>
                <a:latin typeface="Arial" charset="0"/>
              </a:rPr>
              <a:t>More On</a:t>
            </a:r>
            <a:r>
              <a:rPr lang="en-US" sz="1600">
                <a:solidFill>
                  <a:srgbClr val="000000"/>
                </a:solidFill>
                <a:effectLst>
                  <a:outerShdw blurRad="38100" dist="38100" dir="2700000" algn="tl">
                    <a:srgbClr val="FFFFFF"/>
                  </a:outerShdw>
                </a:effectLst>
                <a:latin typeface="Arial" charset="0"/>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More On Aurelia:</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A whole legion of soldiers that professed Christianity were killed for not taking the Antichristian oath.  In 274 AD, all 6,666 men were killed! </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More on Diocletian:</a:t>
            </a: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It is related that 17,000 were slain in one month and in Egypt alone 144,000 died by the violence of their persecutors and 700,000 died through the fatigues of banishment or punishment.   </a:t>
            </a:r>
          </a:p>
        </p:txBody>
      </p:sp>
      <p:pic>
        <p:nvPicPr>
          <p:cNvPr id="3792928" name="Picture 32" descr="C:\Documents and Settings\Owner\My Documents\Educational Illustrations\ep13_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792929" name="WordArt 33"/>
          <p:cNvSpPr>
            <a:spLocks noChangeArrowheads="1" noChangeShapeType="1" noTextEdit="1"/>
          </p:cNvSpPr>
          <p:nvPr/>
        </p:nvSpPr>
        <p:spPr bwMode="auto">
          <a:xfrm>
            <a:off x="4476750" y="0"/>
            <a:ext cx="3238500" cy="25908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latin typeface="Times New Roman"/>
                <a:cs typeface="Times New Roman"/>
              </a:rPr>
              <a:t>Spiritual Law Of</a:t>
            </a:r>
          </a:p>
          <a:p>
            <a:pPr algn="ctr" fontAlgn="base">
              <a:spcBef>
                <a:spcPct val="0"/>
              </a:spcBef>
              <a:spcAft>
                <a:spcPct val="0"/>
              </a:spcAft>
            </a:pPr>
            <a:r>
              <a:rPr lang="en-US" sz="3600" kern="1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latin typeface="Times New Roman"/>
                <a:cs typeface="Times New Roman"/>
              </a:rPr>
              <a:t> Thermodynamics</a:t>
            </a:r>
          </a:p>
        </p:txBody>
      </p:sp>
      <p:pic>
        <p:nvPicPr>
          <p:cNvPr id="35" name="Picture 34" descr="471px-Pierre_Woeiriot_Phalaris.jpg"/>
          <p:cNvPicPr>
            <a:picLocks noChangeAspect="1"/>
          </p:cNvPicPr>
          <p:nvPr/>
        </p:nvPicPr>
        <p:blipFill>
          <a:blip r:embed="rId5" cstate="print"/>
          <a:stretch>
            <a:fillRect/>
          </a:stretch>
        </p:blipFill>
        <p:spPr>
          <a:xfrm>
            <a:off x="0" y="0"/>
            <a:ext cx="12192000" cy="6858000"/>
          </a:xfrm>
          <a:prstGeom prst="rect">
            <a:avLst/>
          </a:prstGeom>
        </p:spPr>
      </p:pic>
      <p:pic>
        <p:nvPicPr>
          <p:cNvPr id="36" name="Picture 35" descr="595px-Hans_Burgkmair_Brazen_bull.jpg"/>
          <p:cNvPicPr>
            <a:picLocks noChangeAspect="1"/>
          </p:cNvPicPr>
          <p:nvPr/>
        </p:nvPicPr>
        <p:blipFill>
          <a:blip r:embed="rId6" cstate="print"/>
          <a:stretch>
            <a:fillRect/>
          </a:stretch>
        </p:blipFill>
        <p:spPr>
          <a:xfrm>
            <a:off x="0" y="0"/>
            <a:ext cx="12192000" cy="6858000"/>
          </a:xfrm>
          <a:prstGeom prst="rect">
            <a:avLst/>
          </a:prstGeom>
        </p:spPr>
      </p:pic>
      <p:pic>
        <p:nvPicPr>
          <p:cNvPr id="2" name="Picture 1" descr="brazenbull_1.jpg">
            <a:extLst>
              <a:ext uri="{FF2B5EF4-FFF2-40B4-BE49-F238E27FC236}">
                <a16:creationId xmlns:a16="http://schemas.microsoft.com/office/drawing/2014/main" id="{86FB218D-49FC-F581-5441-DF01A26AC3ED}"/>
              </a:ext>
            </a:extLst>
          </p:cNvPr>
          <p:cNvPicPr>
            <a:picLocks noChangeAspect="1"/>
          </p:cNvPicPr>
          <p:nvPr/>
        </p:nvPicPr>
        <p:blipFill>
          <a:blip r:embed="rId7" cstate="print"/>
          <a:stretch>
            <a:fillRect/>
          </a:stretch>
        </p:blipFill>
        <p:spPr>
          <a:xfrm>
            <a:off x="3695701" y="2233613"/>
            <a:ext cx="4495800" cy="289767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792928"/>
                                        </p:tgtEl>
                                        <p:attrNameLst>
                                          <p:attrName>style.visibility</p:attrName>
                                        </p:attrNameLst>
                                      </p:cBhvr>
                                      <p:to>
                                        <p:strVal val="visible"/>
                                      </p:to>
                                    </p:set>
                                    <p:anim calcmode="lin" valueType="num">
                                      <p:cBhvr>
                                        <p:cTn id="7" dur="1000" fill="hold"/>
                                        <p:tgtEl>
                                          <p:spTgt spid="3792928"/>
                                        </p:tgtEl>
                                        <p:attrNameLst>
                                          <p:attrName>ppt_w</p:attrName>
                                        </p:attrNameLst>
                                      </p:cBhvr>
                                      <p:tavLst>
                                        <p:tav tm="0">
                                          <p:val>
                                            <p:fltVal val="0"/>
                                          </p:val>
                                        </p:tav>
                                        <p:tav tm="100000">
                                          <p:val>
                                            <p:strVal val="#ppt_w"/>
                                          </p:val>
                                        </p:tav>
                                      </p:tavLst>
                                    </p:anim>
                                    <p:anim calcmode="lin" valueType="num">
                                      <p:cBhvr>
                                        <p:cTn id="8" dur="1000" fill="hold"/>
                                        <p:tgtEl>
                                          <p:spTgt spid="3792928"/>
                                        </p:tgtEl>
                                        <p:attrNameLst>
                                          <p:attrName>ppt_h</p:attrName>
                                        </p:attrNameLst>
                                      </p:cBhvr>
                                      <p:tavLst>
                                        <p:tav tm="0">
                                          <p:val>
                                            <p:fltVal val="0"/>
                                          </p:val>
                                        </p:tav>
                                        <p:tav tm="100000">
                                          <p:val>
                                            <p:strVal val="#ppt_h"/>
                                          </p:val>
                                        </p:tav>
                                      </p:tavLst>
                                    </p:anim>
                                    <p:anim calcmode="lin" valueType="num">
                                      <p:cBhvr>
                                        <p:cTn id="9" dur="1000" fill="hold"/>
                                        <p:tgtEl>
                                          <p:spTgt spid="37929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929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3792929"/>
                                        </p:tgtEl>
                                        <p:attrNameLst>
                                          <p:attrName>style.visibility</p:attrName>
                                        </p:attrNameLst>
                                      </p:cBhvr>
                                      <p:to>
                                        <p:strVal val="visible"/>
                                      </p:to>
                                    </p:set>
                                    <p:anim calcmode="lin" valueType="num">
                                      <p:cBhvr additive="base">
                                        <p:cTn id="15" dur="5000" fill="hold"/>
                                        <p:tgtEl>
                                          <p:spTgt spid="3792929"/>
                                        </p:tgtEl>
                                        <p:attrNameLst>
                                          <p:attrName>ppt_x</p:attrName>
                                        </p:attrNameLst>
                                      </p:cBhvr>
                                      <p:tavLst>
                                        <p:tav tm="0">
                                          <p:val>
                                            <p:strVal val="#ppt_x"/>
                                          </p:val>
                                        </p:tav>
                                        <p:tav tm="100000">
                                          <p:val>
                                            <p:strVal val="#ppt_x"/>
                                          </p:val>
                                        </p:tav>
                                      </p:tavLst>
                                    </p:anim>
                                    <p:anim calcmode="lin" valueType="num">
                                      <p:cBhvr additive="base">
                                        <p:cTn id="16" dur="5000" fill="hold"/>
                                        <p:tgtEl>
                                          <p:spTgt spid="37929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heel(4)">
                                      <p:cBhvr>
                                        <p:cTn id="21" dur="2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edge">
                                      <p:cBhvr>
                                        <p:cTn id="26" dur="2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3"/>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92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2898"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Christians Blamed For Natural Disasters</a:t>
            </a:r>
          </a:p>
        </p:txBody>
      </p:sp>
      <p:sp>
        <p:nvSpPr>
          <p:cNvPr id="3792899"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Aurelius: 161-180 </a:t>
            </a:r>
          </a:p>
        </p:txBody>
      </p:sp>
      <p:sp>
        <p:nvSpPr>
          <p:cNvPr id="3792900"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Churches &amp; Bibles Burn;  Compulsive Sacrificing</a:t>
            </a: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 </a:t>
            </a:r>
          </a:p>
        </p:txBody>
      </p:sp>
      <p:sp>
        <p:nvSpPr>
          <p:cNvPr id="3792901"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Diocletian: 303-311</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2902"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Property Confiscation No Right Of Assembly </a:t>
            </a:r>
          </a:p>
        </p:txBody>
      </p:sp>
      <p:sp>
        <p:nvSpPr>
          <p:cNvPr id="3792903"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Valerian: 257-260 </a:t>
            </a:r>
          </a:p>
        </p:txBody>
      </p:sp>
      <p:sp>
        <p:nvSpPr>
          <p:cNvPr id="3792904"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All Empire Total Terror Forced Emperor Worship </a:t>
            </a: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2905"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Decius: 249-251</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2906"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Clergy Executed That  Supported Predecessor  </a:t>
            </a:r>
          </a:p>
        </p:txBody>
      </p:sp>
      <p:sp>
        <p:nvSpPr>
          <p:cNvPr id="3792907"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Maximinus: 235-236</a:t>
            </a:r>
          </a:p>
        </p:txBody>
      </p:sp>
      <p:sp>
        <p:nvSpPr>
          <p:cNvPr id="3792908"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The Conversion To Christianity Forbidden</a:t>
            </a: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792909"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Septimus: 202-211</a:t>
            </a:r>
          </a:p>
        </p:txBody>
      </p:sp>
      <p:sp>
        <p:nvSpPr>
          <p:cNvPr id="3792910"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792911"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792912"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3"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4"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5"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6"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7"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8"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19"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0"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1"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2"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92923"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ROMAN PERSECUTION</a:t>
            </a:r>
          </a:p>
        </p:txBody>
      </p:sp>
      <p:sp>
        <p:nvSpPr>
          <p:cNvPr id="3792924"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NATURE &amp; EXTENT</a:t>
            </a:r>
          </a:p>
        </p:txBody>
      </p:sp>
      <p:sp>
        <p:nvSpPr>
          <p:cNvPr id="3792925"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792926" name="Comment 30"/>
          <p:cNvSpPr>
            <a:spLocks noChangeArrowheads="1"/>
          </p:cNvSpPr>
          <p:nvPr/>
        </p:nvSpPr>
        <p:spPr bwMode="auto">
          <a:xfrm>
            <a:off x="1524000" y="-7620000"/>
            <a:ext cx="9296400" cy="73136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More On Marcus Aurelius:                                                                                                                       177 @ Lyon,  France  For Holiday Entertainment Of Visiting Governor  Torture                        Cheaper Than Valuable Gladiator Games  Human BBQ On “The Hot Seat”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Maximus: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It began as an attempt to rid Cappadocia of Christians.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Aurelia: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 whole legion of soldiers that professed Christianity were killed for not taking the Antichristian oath.  In 274 AD, all 6,666 men were killed!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More on Diocletian: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It is related that 17,000 were slain in one month and in Egypt alone 144,000 died by the violence of their persecutors and 700,000 died through the fatigues of banishment or punishment.   </a:t>
            </a:r>
          </a:p>
        </p:txBody>
      </p:sp>
      <p:pic>
        <p:nvPicPr>
          <p:cNvPr id="3792928" name="Picture 32" descr="C:\Documents and Settings\Owner\My Documents\Educational Illustrations\ep13_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792929" name="WordArt 33"/>
          <p:cNvSpPr>
            <a:spLocks noChangeArrowheads="1" noChangeShapeType="1" noTextEdit="1"/>
          </p:cNvSpPr>
          <p:nvPr/>
        </p:nvSpPr>
        <p:spPr bwMode="auto">
          <a:xfrm>
            <a:off x="4476750" y="0"/>
            <a:ext cx="3238500" cy="1981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Spiritual Law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FFCC"/>
                    </a:gs>
                    <a:gs pos="100000">
                      <a:srgbClr val="FF9999"/>
                    </a:gs>
                  </a:gsLst>
                  <a:lin ang="5400000" scaled="1"/>
                </a:gradFill>
                <a:effectLst/>
                <a:uLnTx/>
                <a:uFillTx/>
                <a:latin typeface="Times New Roman"/>
                <a:ea typeface="+mn-ea"/>
                <a:cs typeface="Times New Roman"/>
              </a:rPr>
              <a:t> </a:t>
            </a:r>
            <a:r>
              <a:rPr kumimoji="0" lang="en-US" sz="3600" b="0" i="0" u="none" strike="noStrike" kern="10" cap="none" spc="0" normalizeH="0" baseline="0" noProof="0" dirty="0">
                <a:ln w="9525">
                  <a:round/>
                  <a:headEnd/>
                  <a:tailEnd/>
                </a:ln>
                <a:solidFill>
                  <a:srgbClr val="FF0000"/>
                </a:solidFill>
                <a:effectLst/>
                <a:uLnTx/>
                <a:uFillTx/>
                <a:latin typeface="Times New Roman"/>
                <a:ea typeface="+mn-ea"/>
                <a:cs typeface="Times New Roman"/>
              </a:rPr>
              <a:t>Thermodynamics</a:t>
            </a:r>
          </a:p>
        </p:txBody>
      </p:sp>
      <p:sp>
        <p:nvSpPr>
          <p:cNvPr id="33" name="TextBox 32"/>
          <p:cNvSpPr txBox="1"/>
          <p:nvPr/>
        </p:nvSpPr>
        <p:spPr>
          <a:xfrm>
            <a:off x="-4" y="2001837"/>
            <a:ext cx="12192000" cy="46474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Killing The Catechumens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“Earlier persecutions had tended to focus on the leaders of the Christian community.  Essentially pagan in their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outllook</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  Roman authorities were used to facing religious institutions with a professional hierarchy of priests and a larger body of believers.  If you take out the priests,  they reasoned,  the believers really have nowhere to go with their faith.  They hadn’t reckoned on the essentially non-hierarchical nature of Christian spirituality.  This time,  Rome did different.  Severus decreed it was converts who would be punished!”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1" presetClass="entr" presetSubtype="4" fill="hold" grpId="0"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wheel(4)">
                                      <p:cBhvr>
                                        <p:cTn id="11" dur="2000"/>
                                        <p:tgtEl>
                                          <p:spTgt spid="33">
                                            <p:txEl>
                                              <p:pRg st="0" end="0"/>
                                            </p:txEl>
                                          </p:spTgt>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wheel(4)">
                                      <p:cBhvr>
                                        <p:cTn id="14" dur="20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eaking_Wheel.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0" y="2"/>
            <a:ext cx="12192000" cy="649408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solidFill>
                  <a:srgbClr val="990000"/>
                </a:solidFill>
                <a:effectLst>
                  <a:outerShdw blurRad="50800" algn="tl" rotWithShape="0">
                    <a:srgbClr val="000000"/>
                  </a:outerShdw>
                </a:effectLst>
                <a:uLnTx/>
                <a:uFillTx/>
                <a:latin typeface="Calligrapher" pitchFamily="2" charset="0"/>
                <a:ea typeface="+mn-ea"/>
                <a:cs typeface="+mn-cs"/>
              </a:rPr>
              <a:t>“Overt persecution is a sign of the failure of the persecutors.  Failure to keep believers quiet leads to overt persecution – so overt persecution is an indication that believers have refused to be quiet!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w="17780" cmpd="sng">
                <a:solidFill>
                  <a:srgbClr val="FFFFFF"/>
                </a:solidFill>
                <a:prstDash val="solid"/>
                <a:miter lim="800000"/>
              </a:ln>
              <a:solidFill>
                <a:srgbClr val="990000"/>
              </a:solidFill>
              <a:effectLst>
                <a:outerShdw blurRad="50800" algn="tl" rotWithShape="0">
                  <a:srgbClr val="000000"/>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solidFill>
                  <a:srgbClr val="990000"/>
                </a:solidFill>
                <a:effectLst>
                  <a:outerShdw blurRad="50800" algn="tl" rotWithShape="0">
                    <a:srgbClr val="000000"/>
                  </a:outerShdw>
                </a:effectLst>
                <a:uLnTx/>
                <a:uFillTx/>
                <a:latin typeface="Calligrapher" pitchFamily="2" charset="0"/>
                <a:ea typeface="+mn-ea"/>
                <a:cs typeface="+mn-cs"/>
              </a:rPr>
              <a:t>Overt persecution authenticates the faith within resistant cultures.  Overt persecution gives faith value in the eyes of those who watch believers and marvel at their willingness to suffer and die in Jesus’ name.” – </a:t>
            </a:r>
            <a:r>
              <a:rPr kumimoji="0" lang="en-US" sz="4400" b="1" i="0" u="none" strike="noStrike" kern="1200" cap="none" spc="0" normalizeH="0" baseline="0" noProof="0" dirty="0" err="1">
                <a:ln w="17780" cmpd="sng">
                  <a:solidFill>
                    <a:srgbClr val="FFFFFF"/>
                  </a:solidFill>
                  <a:prstDash val="solid"/>
                  <a:miter lim="800000"/>
                </a:ln>
                <a:solidFill>
                  <a:srgbClr val="990000"/>
                </a:solidFill>
                <a:effectLst>
                  <a:outerShdw blurRad="50800" algn="tl" rotWithShape="0">
                    <a:srgbClr val="000000"/>
                  </a:outerShdw>
                </a:effectLst>
                <a:uLnTx/>
                <a:uFillTx/>
                <a:latin typeface="Calligrapher" pitchFamily="2" charset="0"/>
                <a:ea typeface="+mn-ea"/>
                <a:cs typeface="+mn-cs"/>
              </a:rPr>
              <a:t>Nik</a:t>
            </a:r>
            <a:r>
              <a:rPr kumimoji="0" lang="en-US" sz="4400" b="1" i="0" u="none" strike="noStrike" kern="1200" cap="none" spc="0" normalizeH="0" baseline="0" noProof="0" dirty="0">
                <a:ln w="17780" cmpd="sng">
                  <a:solidFill>
                    <a:srgbClr val="FFFFFF"/>
                  </a:solidFill>
                  <a:prstDash val="solid"/>
                  <a:miter lim="800000"/>
                </a:ln>
                <a:solidFill>
                  <a:srgbClr val="990000"/>
                </a:solidFill>
                <a:effectLst>
                  <a:outerShdw blurRad="50800" algn="tl" rotWithShape="0">
                    <a:srgbClr val="000000"/>
                  </a:outerShdw>
                </a:effectLst>
                <a:uLnTx/>
                <a:uFillTx/>
                <a:latin typeface="Calligrapher" pitchFamily="2" charset="0"/>
                <a:ea typeface="+mn-ea"/>
                <a:cs typeface="+mn-cs"/>
              </a:rPr>
              <a:t> Ripken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p:cTn id="15" dur="2000" fill="hold"/>
                                        <p:tgtEl>
                                          <p:spTgt spid="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2000" fill="hold"/>
                                        <p:tgtEl>
                                          <p:spTgt spid="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2000" fill="hold"/>
                                        <p:tgtEl>
                                          <p:spTgt spid="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2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82338" name="Rectangle 2"/>
          <p:cNvSpPr>
            <a:spLocks noGrp="1" noChangeArrowheads="1"/>
          </p:cNvSpPr>
          <p:nvPr>
            <p:ph type="title"/>
          </p:nvPr>
        </p:nvSpPr>
        <p:spPr>
          <a:xfrm>
            <a:off x="715223" y="457200"/>
            <a:ext cx="10909426" cy="762000"/>
          </a:xfrm>
        </p:spPr>
        <p:txBody>
          <a:bodyPr/>
          <a:lstStyle/>
          <a:p>
            <a:r>
              <a:rPr lang="en-US" sz="4800" u="sng" dirty="0">
                <a:solidFill>
                  <a:schemeClr val="accent1"/>
                </a:solidFill>
                <a:effectLst>
                  <a:outerShdw blurRad="38100" dist="38100" dir="2700000" algn="tl">
                    <a:srgbClr val="C0C0C0"/>
                  </a:outerShdw>
                </a:effectLst>
                <a:latin typeface="Calligrapher" pitchFamily="2" charset="0"/>
              </a:rPr>
              <a:t>Roman Persecution: “Getting Certified”</a:t>
            </a:r>
          </a:p>
        </p:txBody>
      </p:sp>
      <p:sp>
        <p:nvSpPr>
          <p:cNvPr id="3982339" name="Rectangle 3"/>
          <p:cNvSpPr>
            <a:spLocks noGrp="1" noChangeArrowheads="1"/>
          </p:cNvSpPr>
          <p:nvPr>
            <p:ph type="body" idx="1"/>
          </p:nvPr>
        </p:nvSpPr>
        <p:spPr>
          <a:xfrm>
            <a:off x="2057400" y="1447800"/>
            <a:ext cx="7772400" cy="4876800"/>
          </a:xfrm>
        </p:spPr>
        <p:txBody>
          <a:bodyPr/>
          <a:lstStyle/>
          <a:p>
            <a:pPr>
              <a:buFontTx/>
              <a:buBlip>
                <a:blip r:embed="rId4"/>
              </a:buBlip>
            </a:pPr>
            <a:r>
              <a:rPr lang="en-US" b="1">
                <a:solidFill>
                  <a:srgbClr val="FFFF99"/>
                </a:solidFill>
                <a:effectLst>
                  <a:outerShdw blurRad="38100" dist="38100" dir="2700000" algn="tl">
                    <a:srgbClr val="C0C0C0"/>
                  </a:outerShdw>
                </a:effectLst>
              </a:rPr>
              <a:t> “There were two all-out empire-wide persecutions intended to utterly destroy the church.  The first,  under Decius,  began in December, 249.  Everyone in  the empire had to get a certificate from   a government officer verifying that he   or she had offered a sacrifice to the gods – an act that most Christians in good conscience could not do.”</a:t>
            </a:r>
            <a:endParaRPr lang="en-US" b="1" i="1" u="sng">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82338">
                                            <p:txEl>
                                              <p:pRg st="0" end="0"/>
                                            </p:txEl>
                                          </p:spTgt>
                                        </p:tgtEl>
                                        <p:attrNameLst>
                                          <p:attrName>style.visibility</p:attrName>
                                        </p:attrNameLst>
                                      </p:cBhvr>
                                      <p:to>
                                        <p:strVal val="visible"/>
                                      </p:to>
                                    </p:set>
                                    <p:anim calcmode="lin" valueType="num">
                                      <p:cBhvr additive="base">
                                        <p:cTn id="7" dur="300" fill="hold"/>
                                        <p:tgtEl>
                                          <p:spTgt spid="39823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823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82339">
                                            <p:txEl>
                                              <p:pRg st="0" end="0"/>
                                            </p:txEl>
                                          </p:spTgt>
                                        </p:tgtEl>
                                        <p:attrNameLst>
                                          <p:attrName>style.visibility</p:attrName>
                                        </p:attrNameLst>
                                      </p:cBhvr>
                                      <p:to>
                                        <p:strVal val="visible"/>
                                      </p:to>
                                    </p:set>
                                    <p:anim calcmode="lin" valueType="num">
                                      <p:cBhvr>
                                        <p:cTn id="13" dur="300" fill="hold"/>
                                        <p:tgtEl>
                                          <p:spTgt spid="398233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823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2338" grpId="0" build="p" autoUpdateAnimBg="0"/>
      <p:bldP spid="3982339"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74703" y="443883"/>
            <a:ext cx="10759736" cy="6075028"/>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Prior Warned Of Lethal Consequence Pliny Asked,  “Are You A Christian?”  To Say Yes Three Times Meant Death Real Nature Of The Offense Unsure:</a:t>
            </a:r>
          </a:p>
          <a:p>
            <a:pPr algn="ctr" fontAlgn="base">
              <a:spcBef>
                <a:spcPct val="0"/>
              </a:spcBef>
              <a:spcAft>
                <a:spcPct val="0"/>
              </a:spcAft>
            </a:pPr>
            <a:r>
              <a:rPr lang="en-US" sz="5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“Whatever the nature of their creed, stubbornness &amp; inflexible obstinacy surely deserve to be punished!”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74703" y="435007"/>
            <a:ext cx="10759735" cy="5663089"/>
          </a:xfrm>
          <a:prstGeom prst="rect">
            <a:avLst/>
          </a:prstGeom>
          <a:noFill/>
        </p:spPr>
        <p:txBody>
          <a:bodyPr wrap="square" lIns="91440" tIns="45720" rIns="91440" bIns="45720">
            <a:spAutoFit/>
          </a:bodyPr>
          <a:lstStyle/>
          <a:p>
            <a:pPr algn="ctr" fontAlgn="base">
              <a:spcBef>
                <a:spcPct val="0"/>
              </a:spcBef>
              <a:spcAft>
                <a:spcPct val="0"/>
              </a:spcAft>
            </a:pPr>
            <a:r>
              <a:rPr lang="en-US" sz="6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WHAT DOES IT TAKE TO SEPARATE OUT TRUE BELIEF? </a:t>
            </a:r>
          </a:p>
          <a:p>
            <a:pPr algn="ctr" fontAlgn="base">
              <a:spcBef>
                <a:spcPct val="0"/>
              </a:spcBef>
              <a:spcAft>
                <a:spcPct val="0"/>
              </a:spcAft>
            </a:pPr>
            <a:endParaRPr lang="en-US" sz="2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endParaRPr>
          </a:p>
          <a:p>
            <a:pPr algn="ctr" fontAlgn="base">
              <a:spcBef>
                <a:spcPct val="0"/>
              </a:spcBef>
              <a:spcAft>
                <a:spcPct val="0"/>
              </a:spcAft>
            </a:pPr>
            <a:r>
              <a:rPr lang="en-US" sz="6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PHINY TOLD THE EMPEROR: </a:t>
            </a:r>
            <a:r>
              <a:rPr lang="en-US" sz="54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Decorate Official Quarters With The Roman Gods &amp; Invite Their Sacrifice Then Require Them Curse The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606392"/>
            <a:ext cx="12192000" cy="535531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AFTER THE TEMPLE IS DESTROYED BOTH ISSUES BEFORE THE “COUNCIL” ARE SETTLED FOR ALL TIME &amp; WITH JERUSALEM’S DESTRUCTION A SHIFT IN THE RELIGIOUS CENTER  </a:t>
            </a:r>
          </a:p>
        </p:txBody>
      </p:sp>
    </p:spTree>
    <p:extLst>
      <p:ext uri="{BB962C8B-B14F-4D97-AF65-F5344CB8AC3E}">
        <p14:creationId xmlns:p14="http://schemas.microsoft.com/office/powerpoint/2010/main" val="365817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10214" y="656948"/>
            <a:ext cx="10741980" cy="5526955"/>
          </a:xfrm>
          <a:prstGeom prst="rect">
            <a:avLst/>
          </a:prstGeom>
          <a:noFill/>
        </p:spPr>
        <p:txBody>
          <a:bodyPr wrap="square" lIns="91440" tIns="45720" rIns="91440" bIns="45720">
            <a:spAutoFit/>
          </a:bodyPr>
          <a:lstStyle/>
          <a:p>
            <a:pPr algn="ctr" fontAlgn="base">
              <a:spcBef>
                <a:spcPct val="0"/>
              </a:spcBef>
              <a:spcAft>
                <a:spcPct val="0"/>
              </a:spcAft>
            </a:pPr>
            <a:r>
              <a:rPr lang="en-US" sz="88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“None of which those who are really Christians, it is said,  can be forced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35586" name="Rectangle 2"/>
          <p:cNvSpPr>
            <a:spLocks noGrp="1" noChangeArrowheads="1"/>
          </p:cNvSpPr>
          <p:nvPr>
            <p:ph type="title"/>
          </p:nvPr>
        </p:nvSpPr>
        <p:spPr>
          <a:xfrm>
            <a:off x="719091" y="457200"/>
            <a:ext cx="10697592" cy="838200"/>
          </a:xfrm>
        </p:spPr>
        <p:txBody>
          <a:bodyPr/>
          <a:lstStyle/>
          <a:p>
            <a:r>
              <a:rPr lang="en-US" u="sng" dirty="0">
                <a:solidFill>
                  <a:schemeClr val="accent1"/>
                </a:solidFill>
                <a:effectLst>
                  <a:outerShdw blurRad="38100" dist="38100" dir="2700000" algn="tl">
                    <a:srgbClr val="C0C0C0"/>
                  </a:outerShdw>
                </a:effectLst>
                <a:latin typeface="Calligrapher" pitchFamily="2" charset="0"/>
              </a:rPr>
              <a:t>Roman Persecution: “The Great Persecution”</a:t>
            </a:r>
          </a:p>
        </p:txBody>
      </p:sp>
      <p:sp>
        <p:nvSpPr>
          <p:cNvPr id="4035587" name="Rectangle 3"/>
          <p:cNvSpPr>
            <a:spLocks noGrp="1" noChangeArrowheads="1"/>
          </p:cNvSpPr>
          <p:nvPr>
            <p:ph type="body" idx="1"/>
          </p:nvPr>
        </p:nvSpPr>
        <p:spPr>
          <a:xfrm>
            <a:off x="719091" y="1447800"/>
            <a:ext cx="10697592" cy="4876800"/>
          </a:xfrm>
        </p:spPr>
        <p:txBody>
          <a:bodyPr/>
          <a:lstStyle/>
          <a:p>
            <a:pPr>
              <a:buFontTx/>
              <a:buBlip>
                <a:blip r:embed="rId4"/>
              </a:buBlip>
            </a:pPr>
            <a:r>
              <a:rPr lang="en-US" sz="2400" b="1" dirty="0">
                <a:solidFill>
                  <a:srgbClr val="FFFF99"/>
                </a:solidFill>
                <a:effectLst>
                  <a:outerShdw blurRad="38100" dist="38100" dir="2700000" algn="tl">
                    <a:srgbClr val="C0C0C0"/>
                  </a:outerShdw>
                </a:effectLst>
              </a:rPr>
              <a:t> “The second, called ‘The Great Persecution,’ began on Feb 23, 303 under Emperor Diocletian.  Galerius,  the empire’s second-in-command, was behind this persecution policy and continued it after Diocletian’s death.  For eight long years,  official decrees ordered Christians out of public office,  scriptures confiscated,  church buildings destroyed, leaders arrested, &amp; pagan sacrifices required.  All the reliable methods of torture were mercilessly employed – wild beasts, burning, stabbing, crucifixion, the rack.  But they were all to no avail.  The penetration of the faith across the empire was so pervasive the church couldn’t be intimidated nor could it be destroyed.  In 311,  the same Galerius,  shortly before his death, weak &amp; diseased, issued an ‘edict of toleration.’ This included the statement that it was the duty of Christians  -          ‘to pray to their god  </a:t>
            </a:r>
            <a:r>
              <a:rPr lang="en-US" sz="2400" b="1" i="1" dirty="0">
                <a:solidFill>
                  <a:srgbClr val="FFFF99"/>
                </a:solidFill>
                <a:effectLst>
                  <a:outerShdw blurRad="38100" dist="38100" dir="2700000" algn="tl">
                    <a:srgbClr val="C0C0C0"/>
                  </a:outerShdw>
                </a:effectLst>
              </a:rPr>
              <a:t>for our good estate.’”</a:t>
            </a:r>
            <a:endParaRPr lang="en-US" sz="2400" b="1" i="1" u="sng" dirty="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35586">
                                            <p:txEl>
                                              <p:pRg st="0" end="0"/>
                                            </p:txEl>
                                          </p:spTgt>
                                        </p:tgtEl>
                                        <p:attrNameLst>
                                          <p:attrName>style.visibility</p:attrName>
                                        </p:attrNameLst>
                                      </p:cBhvr>
                                      <p:to>
                                        <p:strVal val="visible"/>
                                      </p:to>
                                    </p:set>
                                    <p:anim calcmode="lin" valueType="num">
                                      <p:cBhvr additive="base">
                                        <p:cTn id="7" dur="300" fill="hold"/>
                                        <p:tgtEl>
                                          <p:spTgt spid="40355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355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035587">
                                            <p:txEl>
                                              <p:pRg st="0" end="0"/>
                                            </p:txEl>
                                          </p:spTgt>
                                        </p:tgtEl>
                                        <p:attrNameLst>
                                          <p:attrName>style.visibility</p:attrName>
                                        </p:attrNameLst>
                                      </p:cBhvr>
                                      <p:to>
                                        <p:strVal val="visible"/>
                                      </p:to>
                                    </p:set>
                                    <p:anim calcmode="lin" valueType="num">
                                      <p:cBhvr>
                                        <p:cTn id="13" dur="300" fill="hold"/>
                                        <p:tgtEl>
                                          <p:spTgt spid="4035587">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03558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586" grpId="0" build="p" autoUpdateAnimBg="0"/>
      <p:bldP spid="4035587"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568171" y="727968"/>
            <a:ext cx="10972799" cy="643631"/>
          </a:xfrm>
        </p:spPr>
        <p:txBody>
          <a:bodyPr/>
          <a:lstStyle/>
          <a:p>
            <a:r>
              <a:rPr lang="en-US" sz="4800" u="sng" dirty="0">
                <a:solidFill>
                  <a:schemeClr val="accent1"/>
                </a:solidFill>
                <a:effectLst>
                  <a:outerShdw blurRad="38100" dist="38100" dir="2700000" algn="tl">
                    <a:srgbClr val="C0C0C0"/>
                  </a:outerShdw>
                </a:effectLst>
                <a:latin typeface="Calligrapher" pitchFamily="2" charset="0"/>
              </a:rPr>
              <a:t>Historically Counterproductive:  Herodotus </a:t>
            </a:r>
          </a:p>
        </p:txBody>
      </p:sp>
      <p:sp>
        <p:nvSpPr>
          <p:cNvPr id="4449283" name="Rectangle 3"/>
          <p:cNvSpPr>
            <a:spLocks noGrp="1" noChangeArrowheads="1"/>
          </p:cNvSpPr>
          <p:nvPr>
            <p:ph type="body" idx="1"/>
          </p:nvPr>
        </p:nvSpPr>
        <p:spPr>
          <a:xfrm>
            <a:off x="985421" y="1802166"/>
            <a:ext cx="10147178" cy="4522433"/>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Herodotus composed his </a:t>
            </a:r>
            <a:r>
              <a:rPr lang="en-US" sz="3600" b="1" i="1" dirty="0">
                <a:solidFill>
                  <a:srgbClr val="FFFF99"/>
                </a:solidFill>
                <a:effectLst>
                  <a:outerShdw blurRad="38100" dist="38100" dir="2700000" algn="tl">
                    <a:srgbClr val="C0C0C0"/>
                  </a:outerShdw>
                </a:effectLst>
              </a:rPr>
              <a:t>Histories</a:t>
            </a:r>
            <a:r>
              <a:rPr lang="en-US" sz="3600" b="1" dirty="0">
                <a:solidFill>
                  <a:srgbClr val="FFFF99"/>
                </a:solidFill>
                <a:effectLst>
                  <a:outerShdw blurRad="38100" dist="38100" dir="2700000" algn="tl">
                    <a:srgbClr val="C0C0C0"/>
                  </a:outerShdw>
                </a:effectLst>
              </a:rPr>
              <a:t> to explain the ways of the gods to men,  seeking to understand thru history &amp; its moral dimensions why nations rise and fall.  He found his explanation in the concept of </a:t>
            </a:r>
            <a:r>
              <a:rPr lang="en-US" sz="3600" b="1" i="1" dirty="0">
                <a:solidFill>
                  <a:srgbClr val="FFFF99"/>
                </a:solidFill>
                <a:effectLst>
                  <a:outerShdw blurRad="38100" dist="38100" dir="2700000" algn="tl">
                    <a:srgbClr val="C0C0C0"/>
                  </a:outerShdw>
                </a:effectLst>
              </a:rPr>
              <a:t>hubris,</a:t>
            </a:r>
            <a:r>
              <a:rPr lang="en-US" sz="3600" b="1" dirty="0">
                <a:solidFill>
                  <a:srgbClr val="FFFF99"/>
                </a:solidFill>
                <a:effectLst>
                  <a:outerShdw blurRad="38100" dist="38100" dir="2700000" algn="tl">
                    <a:srgbClr val="C0C0C0"/>
                  </a:outerShdw>
                </a:effectLst>
              </a:rPr>
              <a:t>  the outrageous abuse of power that leads nations and individuals to disaster!</a:t>
            </a:r>
            <a:endParaRPr lang="en-US" sz="3600" u="sng" dirty="0"/>
          </a:p>
        </p:txBody>
      </p:sp>
      <p:sp>
        <p:nvSpPr>
          <p:cNvPr id="4" name="TextBox 3"/>
          <p:cNvSpPr txBox="1"/>
          <p:nvPr/>
        </p:nvSpPr>
        <p:spPr>
          <a:xfrm>
            <a:off x="701336" y="5885895"/>
            <a:ext cx="10715346" cy="461665"/>
          </a:xfrm>
          <a:prstGeom prst="rect">
            <a:avLst/>
          </a:prstGeom>
          <a:solidFill>
            <a:srgbClr val="CCFF33"/>
          </a:solidFill>
          <a:ln>
            <a:solidFill>
              <a:srgbClr val="FF3300"/>
            </a:solidFill>
          </a:ln>
        </p:spPr>
        <p:txBody>
          <a:bodyPr wrap="square" rtlCol="0">
            <a:spAutoFit/>
          </a:bodyPr>
          <a:lstStyle/>
          <a:p>
            <a:pPr algn="ctr" fontAlgn="base">
              <a:spcBef>
                <a:spcPct val="0"/>
              </a:spcBef>
              <a:spcAft>
                <a:spcPct val="0"/>
              </a:spcAft>
            </a:pPr>
            <a:r>
              <a:rPr lang="en-US" sz="2400" b="1" u="sng" dirty="0">
                <a:solidFill>
                  <a:srgbClr val="990000"/>
                </a:solidFill>
                <a:effectLst>
                  <a:outerShdw blurRad="38100" dist="38100" dir="2700000" algn="tl">
                    <a:srgbClr val="000000">
                      <a:alpha val="43137"/>
                    </a:srgbClr>
                  </a:outerShdw>
                </a:effectLst>
                <a:latin typeface="Calligrapher" pitchFamily="2" charset="0"/>
              </a:rPr>
              <a:t>Cicero Oration</a:t>
            </a:r>
            <a:r>
              <a:rPr lang="en-US" sz="2400" b="1" dirty="0">
                <a:solidFill>
                  <a:srgbClr val="990000"/>
                </a:solidFill>
                <a:effectLst>
                  <a:outerShdw blurRad="38100" dist="38100" dir="2700000" algn="tl">
                    <a:srgbClr val="000000">
                      <a:alpha val="43137"/>
                    </a:srgbClr>
                  </a:outerShdw>
                </a:effectLst>
                <a:latin typeface="Calligrapher" pitchFamily="2" charset="0"/>
              </a:rPr>
              <a:t>   –  “O </a:t>
            </a:r>
            <a:r>
              <a:rPr lang="en-US" sz="2400" b="1" dirty="0" err="1">
                <a:solidFill>
                  <a:srgbClr val="990000"/>
                </a:solidFill>
                <a:effectLst>
                  <a:outerShdw blurRad="38100" dist="38100" dir="2700000" algn="tl">
                    <a:srgbClr val="000000">
                      <a:alpha val="43137"/>
                    </a:srgbClr>
                  </a:outerShdw>
                </a:effectLst>
                <a:latin typeface="Calligrapher" pitchFamily="2" charset="0"/>
              </a:rPr>
              <a:t>tempora</a:t>
            </a:r>
            <a:r>
              <a:rPr lang="en-US" sz="2400" b="1" dirty="0">
                <a:solidFill>
                  <a:srgbClr val="990000"/>
                </a:solidFill>
                <a:effectLst>
                  <a:outerShdw blurRad="38100" dist="38100" dir="2700000" algn="tl">
                    <a:srgbClr val="000000">
                      <a:alpha val="43137"/>
                    </a:srgbClr>
                  </a:outerShdw>
                </a:effectLst>
                <a:latin typeface="Calligrapher" pitchFamily="2" charset="0"/>
              </a:rPr>
              <a:t>!  O mores!”  =  “Oh,  the times,  oh,  the customs!” </a:t>
            </a:r>
          </a:p>
        </p:txBody>
      </p:sp>
      <p:pic>
        <p:nvPicPr>
          <p:cNvPr id="2" name="Picture 1" descr="0a561acea036471d31bbf7353fe8eb14.jpg">
            <a:extLst>
              <a:ext uri="{FF2B5EF4-FFF2-40B4-BE49-F238E27FC236}">
                <a16:creationId xmlns:a16="http://schemas.microsoft.com/office/drawing/2014/main" id="{03186144-2B11-F062-FE86-E3ADB523E696}"/>
              </a:ext>
            </a:extLst>
          </p:cNvPr>
          <p:cNvPicPr>
            <a:picLocks noChangeAspect="1"/>
          </p:cNvPicPr>
          <p:nvPr/>
        </p:nvPicPr>
        <p:blipFill>
          <a:blip r:embed="rId5" cstate="print"/>
          <a:stretch>
            <a:fillRect/>
          </a:stretch>
        </p:blipFill>
        <p:spPr>
          <a:xfrm>
            <a:off x="701336" y="533400"/>
            <a:ext cx="10715346" cy="5814160"/>
          </a:xfrm>
          <a:prstGeom prst="rect">
            <a:avLst/>
          </a:prstGeom>
        </p:spPr>
      </p:pic>
    </p:spTree>
    <p:extLst>
      <p:ext uri="{BB962C8B-B14F-4D97-AF65-F5344CB8AC3E}">
        <p14:creationId xmlns:p14="http://schemas.microsoft.com/office/powerpoint/2010/main" val="19544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2546" name="Rectangle 2"/>
          <p:cNvSpPr>
            <a:spLocks noGrp="1" noChangeArrowheads="1"/>
          </p:cNvSpPr>
          <p:nvPr>
            <p:ph type="title"/>
          </p:nvPr>
        </p:nvSpPr>
        <p:spPr/>
        <p:txBody>
          <a:bodyPr/>
          <a:lstStyle/>
          <a:p>
            <a:endParaRPr lang="en-US"/>
          </a:p>
        </p:txBody>
      </p:sp>
      <p:sp>
        <p:nvSpPr>
          <p:cNvPr id="3692547" name="WordArt 3"/>
          <p:cNvSpPr>
            <a:spLocks noChangeArrowheads="1" noChangeShapeType="1" noTextEdit="1"/>
          </p:cNvSpPr>
          <p:nvPr/>
        </p:nvSpPr>
        <p:spPr bwMode="auto">
          <a:xfrm>
            <a:off x="2667000" y="2362200"/>
            <a:ext cx="7162800" cy="1981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 HOLY MAN TELEMACHUS SHUTS DOWN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THE COLOSSEM GAMES IN THE YEAR 370 A.D.</a:t>
            </a:r>
          </a:p>
        </p:txBody>
      </p:sp>
    </p:spTree>
    <p:extLst>
      <p:ext uri="{BB962C8B-B14F-4D97-AF65-F5344CB8AC3E}">
        <p14:creationId xmlns:p14="http://schemas.microsoft.com/office/powerpoint/2010/main" val="250471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692547"/>
                                        </p:tgtEl>
                                        <p:attrNameLst>
                                          <p:attrName>style.visibility</p:attrName>
                                        </p:attrNameLst>
                                      </p:cBhvr>
                                      <p:to>
                                        <p:strVal val="visible"/>
                                      </p:to>
                                    </p:set>
                                    <p:animEffect transition="in" filter="blinds(vertical)">
                                      <p:cBhvr>
                                        <p:cTn id="7" dur="500"/>
                                        <p:tgtEl>
                                          <p:spTgt spid="369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54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rot_waite_hermit.jpg"/>
          <p:cNvPicPr>
            <a:picLocks noChangeAspect="1"/>
          </p:cNvPicPr>
          <p:nvPr/>
        </p:nvPicPr>
        <p:blipFill>
          <a:blip r:embed="rId2" cstate="print"/>
          <a:stretch>
            <a:fillRect/>
          </a:stretch>
        </p:blipFill>
        <p:spPr>
          <a:xfrm>
            <a:off x="0" y="0"/>
            <a:ext cx="12192000" cy="6858000"/>
          </a:xfrm>
          <a:prstGeom prst="rect">
            <a:avLst/>
          </a:prstGeom>
        </p:spPr>
      </p:pic>
      <p:pic>
        <p:nvPicPr>
          <p:cNvPr id="4" name="Picture 3" descr="800px-Jean-Leon_Gerome_Pollice_Verso.jpg"/>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86296-E360-4A91-9D64-0B94F0B516A7}"/>
              </a:ext>
            </a:extLst>
          </p:cNvPr>
          <p:cNvPicPr>
            <a:picLocks noChangeAspect="1"/>
          </p:cNvPicPr>
          <p:nvPr/>
        </p:nvPicPr>
        <p:blipFill>
          <a:blip r:embed="rId3"/>
          <a:stretch>
            <a:fillRect/>
          </a:stretch>
        </p:blipFill>
        <p:spPr>
          <a:xfrm>
            <a:off x="625642" y="381000"/>
            <a:ext cx="10972800" cy="6096000"/>
          </a:xfrm>
          <a:prstGeom prst="rect">
            <a:avLst/>
          </a:prstGeom>
        </p:spPr>
      </p:pic>
    </p:spTree>
    <p:extLst>
      <p:ext uri="{BB962C8B-B14F-4D97-AF65-F5344CB8AC3E}">
        <p14:creationId xmlns:p14="http://schemas.microsoft.com/office/powerpoint/2010/main" val="32177624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609602"/>
            <a:ext cx="7772400" cy="1142999"/>
          </a:xfrm>
          <a:solidFill>
            <a:srgbClr val="7030A0"/>
          </a:solidFill>
        </p:spPr>
        <p:txBody>
          <a:bodyPr/>
          <a:lstStyle/>
          <a:p>
            <a:r>
              <a:rPr lang="en-US" i="1" dirty="0"/>
              <a:t>From Foxes Book Of Martyrs:</a:t>
            </a:r>
          </a:p>
        </p:txBody>
      </p:sp>
      <p:sp>
        <p:nvSpPr>
          <p:cNvPr id="7" name="Subtitle 6"/>
          <p:cNvSpPr>
            <a:spLocks noGrp="1"/>
          </p:cNvSpPr>
          <p:nvPr>
            <p:ph type="subTitle" idx="1"/>
          </p:nvPr>
        </p:nvSpPr>
        <p:spPr>
          <a:xfrm>
            <a:off x="2057400" y="2209800"/>
            <a:ext cx="8153400" cy="3429000"/>
          </a:xfrm>
        </p:spPr>
        <p:txBody>
          <a:bodyPr/>
          <a:lstStyle/>
          <a:p>
            <a:r>
              <a:rPr lang="en-US" sz="2800" dirty="0">
                <a:solidFill>
                  <a:srgbClr val="FF5050"/>
                </a:solidFill>
              </a:rPr>
              <a:t>“A rudely clad,  robed figure appeared for a moment among the audience,  and then boldly leaped down into the arena.  Without hesitating an instant he advanced upon two gladiators engaged in a life-and-death struggle,  and laying his hand upon one of them sternly reproved him for shedding innocent blood,  and then turning toward the thousands of angry faces ranged about him, called upon them in a solemn,  deep-toned voice which resounded through the deep enclosure.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plus(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0B60C-856C-1B7D-3B7C-6C42E9AB2B86}"/>
              </a:ext>
            </a:extLst>
          </p:cNvPr>
          <p:cNvPicPr>
            <a:picLocks noChangeAspect="1"/>
          </p:cNvPicPr>
          <p:nvPr/>
        </p:nvPicPr>
        <p:blipFill>
          <a:blip r:embed="rId2"/>
          <a:stretch>
            <a:fillRect/>
          </a:stretch>
        </p:blipFill>
        <p:spPr>
          <a:xfrm>
            <a:off x="96253" y="0"/>
            <a:ext cx="12095747" cy="6858000"/>
          </a:xfrm>
          <a:prstGeom prst="rect">
            <a:avLst/>
          </a:prstGeom>
        </p:spPr>
      </p:pic>
    </p:spTree>
    <p:extLst>
      <p:ext uri="{BB962C8B-B14F-4D97-AF65-F5344CB8AC3E}">
        <p14:creationId xmlns:p14="http://schemas.microsoft.com/office/powerpoint/2010/main" val="1693006366"/>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609602"/>
            <a:ext cx="7772400" cy="1142999"/>
          </a:xfrm>
          <a:solidFill>
            <a:srgbClr val="7030A0"/>
          </a:solidFill>
        </p:spPr>
        <p:txBody>
          <a:bodyPr/>
          <a:lstStyle/>
          <a:p>
            <a:r>
              <a:rPr lang="en-US" i="1" dirty="0"/>
              <a:t>From Foxes Book Of Martyrs:</a:t>
            </a:r>
          </a:p>
        </p:txBody>
      </p:sp>
      <p:sp>
        <p:nvSpPr>
          <p:cNvPr id="7" name="Subtitle 6"/>
          <p:cNvSpPr>
            <a:spLocks noGrp="1"/>
          </p:cNvSpPr>
          <p:nvPr>
            <p:ph type="subTitle" idx="1"/>
          </p:nvPr>
        </p:nvSpPr>
        <p:spPr>
          <a:xfrm>
            <a:off x="2057400" y="2057400"/>
            <a:ext cx="8153400" cy="3581400"/>
          </a:xfrm>
        </p:spPr>
        <p:txBody>
          <a:bodyPr/>
          <a:lstStyle/>
          <a:p>
            <a:r>
              <a:rPr lang="en-US" sz="2400" dirty="0">
                <a:solidFill>
                  <a:srgbClr val="FF5050"/>
                </a:solidFill>
              </a:rPr>
              <a:t>“‘Do not require God’s mercy in turning away the swords of your enemies by murdering each other.’ Angry shouts and cries at once drowned his voice:  ‘This is no place for preaching!’  Thrusting aside the stranger,  the gladiators would again have attacked each other,  but the man stood between holding them apart,  and trying in vain to be heard.  ‘Sedition!  sedition!  down with him!’  was the cry;  and the gladiators,  at once,  stabbed him to death,  and he perished,  in the midst of the arena.           </a:t>
            </a:r>
            <a:r>
              <a:rPr lang="en-US" sz="2400" b="1" dirty="0">
                <a:solidFill>
                  <a:srgbClr val="FF5050"/>
                </a:solidFill>
              </a:rPr>
              <a:t>He had died,  but not in vain,  for the shock of such a death before their eyes turned the hearts of the people:  they saw the hideous aspects of their favorite vice;  and no other fight of gladiators was ever held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plus(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8" name="Online Media 7" title="1 January 404, Saint Telemachus tries to stop a gladiatorial fight in a Roman amphitheatre #Shorts">
            <a:hlinkClick r:id="" action="ppaction://media"/>
            <a:extLst>
              <a:ext uri="{FF2B5EF4-FFF2-40B4-BE49-F238E27FC236}">
                <a16:creationId xmlns:a16="http://schemas.microsoft.com/office/drawing/2014/main" id="{A7A23F43-3B25-6769-7AE7-1CB9D95B59EA}"/>
              </a:ext>
            </a:extLst>
          </p:cNvPr>
          <p:cNvPicPr>
            <a:picLocks noRot="1" noChangeAspect="1"/>
          </p:cNvPicPr>
          <p:nvPr>
            <a:videoFile r:link="rId1"/>
          </p:nvPr>
        </p:nvPicPr>
        <p:blipFill>
          <a:blip r:embed="rId5"/>
          <a:stretch>
            <a:fillRect/>
          </a:stretch>
        </p:blipFill>
        <p:spPr>
          <a:xfrm>
            <a:off x="1624614" y="1109709"/>
            <a:ext cx="9028590" cy="4722920"/>
          </a:xfrm>
          <a:prstGeom prst="rect">
            <a:avLst/>
          </a:prstGeom>
        </p:spPr>
      </p:pic>
    </p:spTree>
    <p:extLst>
      <p:ext uri="{BB962C8B-B14F-4D97-AF65-F5344CB8AC3E}">
        <p14:creationId xmlns:p14="http://schemas.microsoft.com/office/powerpoint/2010/main" val="2578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4394446" y="721895"/>
            <a:ext cx="2246051" cy="1020278"/>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14340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Online Media 1" title="[SPOILERS] Spartacus Series Finale - Gannicus, God of the Arena!">
            <a:hlinkClick r:id="" action="ppaction://media"/>
            <a:extLst>
              <a:ext uri="{FF2B5EF4-FFF2-40B4-BE49-F238E27FC236}">
                <a16:creationId xmlns:a16="http://schemas.microsoft.com/office/drawing/2014/main" id="{DA15D946-A91A-84BD-EC70-D73DA3EB32E4}"/>
              </a:ext>
            </a:extLst>
          </p:cNvPr>
          <p:cNvPicPr>
            <a:picLocks noRot="1" noChangeAspect="1"/>
          </p:cNvPicPr>
          <p:nvPr>
            <a:videoFile r:link="rId1"/>
          </p:nvPr>
        </p:nvPicPr>
        <p:blipFill>
          <a:blip r:embed="rId3"/>
          <a:stretch>
            <a:fillRect/>
          </a:stretch>
        </p:blipFill>
        <p:spPr>
          <a:xfrm>
            <a:off x="1438183" y="1180730"/>
            <a:ext cx="9374819" cy="4660777"/>
          </a:xfrm>
          <a:prstGeom prst="rect">
            <a:avLst/>
          </a:prstGeom>
        </p:spPr>
      </p:pic>
    </p:spTree>
    <p:extLst>
      <p:ext uri="{BB962C8B-B14F-4D97-AF65-F5344CB8AC3E}">
        <p14:creationId xmlns:p14="http://schemas.microsoft.com/office/powerpoint/2010/main" val="302914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Online Media 2" title="From Movie Pompeii: &quot;We Salute You.&quot;">
            <a:hlinkClick r:id="" action="ppaction://media"/>
            <a:extLst>
              <a:ext uri="{FF2B5EF4-FFF2-40B4-BE49-F238E27FC236}">
                <a16:creationId xmlns:a16="http://schemas.microsoft.com/office/drawing/2014/main" id="{9E143269-60E7-7221-4800-4225ACFE7E03}"/>
              </a:ext>
            </a:extLst>
          </p:cNvPr>
          <p:cNvPicPr>
            <a:picLocks noRot="1" noChangeAspect="1"/>
          </p:cNvPicPr>
          <p:nvPr>
            <a:videoFile r:link="rId1"/>
          </p:nvPr>
        </p:nvPicPr>
        <p:blipFill>
          <a:blip r:embed="rId3"/>
          <a:stretch>
            <a:fillRect/>
          </a:stretch>
        </p:blipFill>
        <p:spPr>
          <a:xfrm>
            <a:off x="1748413" y="1266092"/>
            <a:ext cx="8581292" cy="4511710"/>
          </a:xfrm>
          <a:prstGeom prst="rect">
            <a:avLst/>
          </a:prstGeom>
        </p:spPr>
      </p:pic>
    </p:spTree>
    <p:extLst>
      <p:ext uri="{BB962C8B-B14F-4D97-AF65-F5344CB8AC3E}">
        <p14:creationId xmlns:p14="http://schemas.microsoft.com/office/powerpoint/2010/main" val="34665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ord1.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498084" y="2967336"/>
            <a:ext cx="9195852" cy="1661993"/>
          </a:xfrm>
          <a:prstGeom prst="rect">
            <a:avLst/>
          </a:prstGeom>
          <a:noFill/>
        </p:spPr>
        <p:txBody>
          <a:bodyPr wrap="non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THE WOODEN RUDIS:</a:t>
            </a:r>
          </a:p>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The Fake Sword of Roman Freedom</a:t>
            </a:r>
          </a:p>
        </p:txBody>
      </p:sp>
    </p:spTree>
    <p:extLst>
      <p:ext uri="{BB962C8B-B14F-4D97-AF65-F5344CB8AC3E}">
        <p14:creationId xmlns:p14="http://schemas.microsoft.com/office/powerpoint/2010/main" val="31920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0B60C-856C-1B7D-3B7C-6C42E9AB2B86}"/>
              </a:ext>
            </a:extLst>
          </p:cNvPr>
          <p:cNvPicPr>
            <a:picLocks noChangeAspect="1"/>
          </p:cNvPicPr>
          <p:nvPr/>
        </p:nvPicPr>
        <p:blipFill>
          <a:blip r:embed="rId2"/>
          <a:stretch>
            <a:fillRect/>
          </a:stretch>
        </p:blipFill>
        <p:spPr>
          <a:xfrm>
            <a:off x="96253" y="0"/>
            <a:ext cx="12095747" cy="6858000"/>
          </a:xfrm>
          <a:prstGeom prst="rect">
            <a:avLst/>
          </a:prstGeom>
        </p:spPr>
      </p:pic>
    </p:spTree>
    <p:extLst>
      <p:ext uri="{BB962C8B-B14F-4D97-AF65-F5344CB8AC3E}">
        <p14:creationId xmlns:p14="http://schemas.microsoft.com/office/powerpoint/2010/main" val="2214771689"/>
      </p:ext>
    </p:extLst>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Idle</a:t>
            </a:r>
            <a:r>
              <a:rPr kumimoji="0" lang="en-US" sz="2800" b="1" i="1" u="none" strike="noStrike" kern="1200" cap="none" spc="0" normalizeH="0" noProof="0" dirty="0">
                <a:ln>
                  <a:noFill/>
                </a:ln>
                <a:solidFill>
                  <a:prstClr val="white"/>
                </a:solidFill>
                <a:effectLst/>
                <a:uLnTx/>
                <a:uFillTx/>
                <a:latin typeface="Calibri"/>
                <a:ea typeface="+mn-ea"/>
                <a:cs typeface="+mn-cs"/>
              </a:rPr>
              <a:t> Masses Kept </a:t>
            </a:r>
            <a:r>
              <a:rPr lang="en-US" sz="2800" b="1" i="1" dirty="0">
                <a:solidFill>
                  <a:prstClr val="white"/>
                </a:solidFill>
                <a:latin typeface="Calibri"/>
              </a:rPr>
              <a:t>Occupied &amp; Entertained</a:t>
            </a:r>
            <a:r>
              <a:rPr kumimoji="0" lang="en-US" sz="2800" b="1" i="1" u="none" strike="noStrike" kern="1200" cap="none" spc="0" normalizeH="0" baseline="0" noProof="0" dirty="0">
                <a:ln>
                  <a:noFill/>
                </a:ln>
                <a:solidFill>
                  <a:prstClr val="white"/>
                </a:solidFill>
                <a:effectLst/>
                <a:uLnTx/>
                <a:uFillTx/>
                <a:latin typeface="Calibri"/>
                <a:ea typeface="+mn-ea"/>
                <a:cs typeface="+mn-cs"/>
              </a:rPr>
              <a:t> </a:t>
            </a:r>
          </a:p>
        </p:txBody>
      </p:sp>
      <p:sp>
        <p:nvSpPr>
          <p:cNvPr id="3" name="Cloud Callout 2"/>
          <p:cNvSpPr/>
          <p:nvPr/>
        </p:nvSpPr>
        <p:spPr>
          <a:xfrm>
            <a:off x="4648200" y="541538"/>
            <a:ext cx="2755777" cy="2354062"/>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Colosseum Was The</a:t>
            </a:r>
            <a:r>
              <a:rPr kumimoji="0" lang="en-US" sz="2800" b="1" i="1" u="none" strike="noStrike" kern="1200" cap="none" spc="0" normalizeH="0" noProof="0" dirty="0">
                <a:ln>
                  <a:noFill/>
                </a:ln>
                <a:solidFill>
                  <a:prstClr val="white"/>
                </a:solidFill>
                <a:effectLst/>
                <a:uLnTx/>
                <a:uFillTx/>
                <a:latin typeface="Calibri"/>
                <a:ea typeface="+mn-ea"/>
                <a:cs typeface="+mn-cs"/>
              </a:rPr>
              <a:t> Societal Glue</a:t>
            </a: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ysClr val="windowText" lastClr="000000"/>
                </a:solidFill>
                <a:effectLst/>
                <a:uLnTx/>
                <a:uFillTx/>
                <a:latin typeface="Calibri"/>
                <a:ea typeface="+mn-ea"/>
                <a:cs typeface="+mn-cs"/>
              </a:rPr>
              <a:t>Center Of The Theocratic Shift To</a:t>
            </a:r>
            <a:r>
              <a:rPr kumimoji="0" lang="en-US" sz="2400" b="1" i="1" u="none" strike="noStrike" kern="1200" cap="none" spc="0" normalizeH="0" noProof="0" dirty="0">
                <a:ln>
                  <a:noFill/>
                </a:ln>
                <a:solidFill>
                  <a:sysClr val="windowText" lastClr="000000"/>
                </a:solidFill>
                <a:effectLst/>
                <a:uLnTx/>
                <a:uFillTx/>
                <a:latin typeface="Calibri"/>
                <a:ea typeface="+mn-ea"/>
                <a:cs typeface="+mn-cs"/>
              </a:rPr>
              <a:t> The Cult Of The Emperor </a:t>
            </a:r>
            <a:endParaRPr kumimoji="0" lang="en-US" sz="24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071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strVal val="2/3*#ppt_w"/>
                                          </p:val>
                                        </p:tav>
                                        <p:tav tm="100000">
                                          <p:val>
                                            <p:strVal val="#ppt_w"/>
                                          </p:val>
                                        </p:tav>
                                      </p:tavLst>
                                    </p:anim>
                                    <p:anim calcmode="lin" valueType="num">
                                      <p:cBhvr>
                                        <p:cTn id="12" dur="500" fill="hold"/>
                                        <p:tgtEl>
                                          <p:spTgt spid="3">
                                            <p:bg/>
                                          </p:spTgt>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2/3*#ppt_w"/>
                                          </p:val>
                                        </p:tav>
                                        <p:tav tm="100000">
                                          <p:val>
                                            <p:strVal val="#ppt_w"/>
                                          </p:val>
                                        </p:tav>
                                      </p:tavLst>
                                    </p:anim>
                                    <p:anim calcmode="lin" valueType="num">
                                      <p:cBhvr>
                                        <p:cTn id="17"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27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strVal val="2/3*#ppt_w"/>
                                          </p:val>
                                        </p:tav>
                                        <p:tav tm="100000">
                                          <p:val>
                                            <p:strVal val="#ppt_w"/>
                                          </p:val>
                                        </p:tav>
                                      </p:tavLst>
                                    </p:anim>
                                    <p:anim calcmode="lin" valueType="num">
                                      <p:cBhvr>
                                        <p:cTn id="23" dur="500" fill="hold"/>
                                        <p:tgtEl>
                                          <p:spTgt spid="3">
                                            <p:txEl>
                                              <p:pRg st="0" end="0"/>
                                            </p:txEl>
                                          </p:spTgt>
                                        </p:tgtEl>
                                        <p:attrNameLst>
                                          <p:attrName>ppt_h</p:attrName>
                                        </p:attrNameLst>
                                      </p:cBhvr>
                                      <p:tavLst>
                                        <p:tav tm="0">
                                          <p:val>
                                            <p:strVal val="2/3*#ppt_h"/>
                                          </p:val>
                                        </p:tav>
                                        <p:tav tm="100000">
                                          <p:val>
                                            <p:strVal val="#ppt_h"/>
                                          </p:val>
                                        </p:tav>
                                      </p:tavLst>
                                    </p:anim>
                                  </p:childTnLst>
                                </p:cTn>
                              </p:par>
                            </p:childTnLst>
                          </p:cTn>
                        </p:par>
                        <p:par>
                          <p:cTn id="24" fill="hold">
                            <p:stCondLst>
                              <p:cond delay="500"/>
                            </p:stCondLst>
                            <p:childTnLst>
                              <p:par>
                                <p:cTn id="25" presetID="23" presetClass="entr" presetSubtype="27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strVal val="2/3*#ppt_w"/>
                                          </p:val>
                                        </p:tav>
                                        <p:tav tm="100000">
                                          <p:val>
                                            <p:strVal val="#ppt_w"/>
                                          </p:val>
                                        </p:tav>
                                      </p:tavLst>
                                    </p:anim>
                                    <p:anim calcmode="lin" valueType="num">
                                      <p:cBhvr>
                                        <p:cTn id="2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199" y="1447800"/>
            <a:ext cx="7172418"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lvl="0" indent="-233363">
              <a:spcAft>
                <a:spcPts val="600"/>
              </a:spcAft>
              <a:buFont typeface="Arial" pitchFamily="34" charset="0"/>
              <a:buChar char="•"/>
              <a:tabLst>
                <a:tab pos="233363" algn="l"/>
              </a:tabLst>
              <a:defRPr/>
            </a:pPr>
            <a:r>
              <a:rPr lang="en-US" sz="3200" b="1" dirty="0">
                <a:solidFill>
                  <a:srgbClr val="FF0000"/>
                </a:solidFill>
                <a:effectLst>
                  <a:outerShdw blurRad="38100" dist="38100" dir="2700000" algn="tl">
                    <a:srgbClr val="C0C0C0"/>
                  </a:outerShdw>
                </a:effectLst>
              </a:rPr>
              <a:t>Herodotus composed his </a:t>
            </a:r>
            <a:r>
              <a:rPr lang="en-US" sz="3200" b="1" i="1" dirty="0">
                <a:solidFill>
                  <a:srgbClr val="FF0000"/>
                </a:solidFill>
                <a:effectLst>
                  <a:outerShdw blurRad="38100" dist="38100" dir="2700000" algn="tl">
                    <a:srgbClr val="C0C0C0"/>
                  </a:outerShdw>
                </a:effectLst>
              </a:rPr>
              <a:t>Histories</a:t>
            </a:r>
            <a:r>
              <a:rPr lang="en-US" sz="3200" b="1" dirty="0">
                <a:solidFill>
                  <a:srgbClr val="FF0000"/>
                </a:solidFill>
                <a:effectLst>
                  <a:outerShdw blurRad="38100" dist="38100" dir="2700000" algn="tl">
                    <a:srgbClr val="C0C0C0"/>
                  </a:outerShdw>
                </a:effectLst>
              </a:rPr>
              <a:t> to explain the ways of the gods to men,  seeking to understand through history and its moral dimensions why nations rise and fall.  He found his explanation in the concept of </a:t>
            </a:r>
            <a:r>
              <a:rPr lang="en-US" sz="3200" b="1" i="1" dirty="0">
                <a:solidFill>
                  <a:srgbClr val="FF0000"/>
                </a:solidFill>
                <a:effectLst>
                  <a:outerShdw blurRad="38100" dist="38100" dir="2700000" algn="tl">
                    <a:srgbClr val="C0C0C0"/>
                  </a:outerShdw>
                </a:effectLst>
              </a:rPr>
              <a:t>hubris,</a:t>
            </a:r>
            <a:r>
              <a:rPr lang="en-US" sz="3200" b="1" dirty="0">
                <a:solidFill>
                  <a:srgbClr val="FF0000"/>
                </a:solidFill>
                <a:effectLst>
                  <a:outerShdw blurRad="38100" dist="38100" dir="2700000" algn="tl">
                    <a:srgbClr val="C0C0C0"/>
                  </a:outerShdw>
                </a:effectLst>
              </a:rPr>
              <a:t> the absolutely outrageous abuse of power that leads nations and individuals to disaster!</a:t>
            </a:r>
            <a:endParaRPr kumimoji="0" lang="en-US" sz="3200" b="0" i="1" u="none" strike="noStrike" kern="1200" cap="none" spc="0" normalizeH="0" baseline="0" noProof="0" dirty="0">
              <a:ln>
                <a:noFill/>
              </a:ln>
              <a:solidFill>
                <a:srgbClr val="FF0000"/>
              </a:solidFill>
              <a:effectLst/>
              <a:uLnTx/>
              <a:uFillTx/>
              <a:latin typeface="Calibri"/>
            </a:endParaRPr>
          </a:p>
        </p:txBody>
      </p:sp>
      <p:sp>
        <p:nvSpPr>
          <p:cNvPr id="21" name="Rectangle 20"/>
          <p:cNvSpPr/>
          <p:nvPr/>
        </p:nvSpPr>
        <p:spPr>
          <a:xfrm>
            <a:off x="1269507" y="838200"/>
            <a:ext cx="7661429"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The</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Fall</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of the Roman Empire</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15" name="Group 14"/>
          <p:cNvGrpSpPr/>
          <p:nvPr/>
        </p:nvGrpSpPr>
        <p:grpSpPr>
          <a:xfrm>
            <a:off x="2362199" y="1677880"/>
            <a:ext cx="7092519" cy="4270159"/>
            <a:chOff x="1656326" y="685800"/>
            <a:chExt cx="5609424" cy="5410200"/>
          </a:xfrm>
        </p:grpSpPr>
        <p:sp>
          <p:nvSpPr>
            <p:cNvPr id="13" name="Oval 12"/>
            <p:cNvSpPr/>
            <p:nvPr/>
          </p:nvSpPr>
          <p:spPr>
            <a:xfrm>
              <a:off x="1752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1656326" y="2172226"/>
              <a:ext cx="5609424" cy="2192844"/>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the</a:t>
              </a:r>
            </a:p>
            <a:p>
              <a:pPr marL="0" marR="0" lvl="0" indent="0" algn="ctr" defTabSz="914400" rtl="0" eaLnBrk="1" fontAlgn="auto" latinLnBrk="0" hangingPunct="1">
                <a:lnSpc>
                  <a:spcPts val="5200"/>
                </a:lnSpc>
                <a:spcBef>
                  <a:spcPts val="0"/>
                </a:spcBef>
                <a:spcAft>
                  <a:spcPts val="0"/>
                </a:spcAft>
                <a:buClrTx/>
                <a:buSzTx/>
                <a:buFontTx/>
                <a:buNone/>
                <a:tabLst/>
                <a:defRPr/>
              </a:pPr>
              <a:r>
                <a:rPr lang="en-US" sz="88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Colosseum</a:t>
              </a:r>
              <a:endParaRPr lang="en-US" sz="88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88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Symbolized</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5"/>
                                        </p:tgtEl>
                                        <p:attrNameLst>
                                          <p:attrName>style.opacity</p:attrName>
                                        </p:attrNameLst>
                                      </p:cBhvr>
                                      <p:to>
                                        <p:strVal val="0.85"/>
                                      </p:to>
                                    </p:set>
                                    <p:animEffect filter="image" prLst="opacity: 0.85">
                                      <p:cBhvr rctx="IE">
                                        <p:cTn id="9" dur="indefinite"/>
                                        <p:tgtEl>
                                          <p:spTgt spid="15"/>
                                        </p:tgtEl>
                                      </p:cBhvr>
                                    </p:animEffect>
                                  </p:childTnLst>
                                </p:cTn>
                              </p:par>
                              <p:par>
                                <p:cTn id="10" presetID="56" presetClass="path" presetSubtype="0" accel="50000" decel="50000" fill="hold" nodeType="withEffect">
                                  <p:stCondLst>
                                    <p:cond delay="0"/>
                                  </p:stCondLst>
                                  <p:childTnLst>
                                    <p:animMotion origin="layout" path="M 3.33333E-6 -4.44444E-6 L 0.34166 -0.27222 " pathEditMode="relative" rAng="0" ptsTypes="AA">
                                      <p:cBhvr>
                                        <p:cTn id="11" dur="2000" fill="hold"/>
                                        <p:tgtEl>
                                          <p:spTgt spid="15"/>
                                        </p:tgtEl>
                                        <p:attrNameLst>
                                          <p:attrName>ppt_x</p:attrName>
                                          <p:attrName>ppt_y</p:attrName>
                                        </p:attrNameLst>
                                      </p:cBhvr>
                                      <p:rCtr x="17100" y="-13600"/>
                                    </p:animMotion>
                                  </p:childTnLst>
                                </p:cTn>
                              </p:par>
                              <p:par>
                                <p:cTn id="12" presetID="6" presetClass="emph" presetSubtype="0" fill="hold" nodeType="withEffect">
                                  <p:stCondLst>
                                    <p:cond delay="0"/>
                                  </p:stCondLst>
                                  <p:childTnLst>
                                    <p:animScale>
                                      <p:cBhvr>
                                        <p:cTn id="13" dur="2000" fill="hold"/>
                                        <p:tgtEl>
                                          <p:spTgt spid="15"/>
                                        </p:tgtEl>
                                      </p:cBhvr>
                                      <p:by x="30000" y="30000"/>
                                    </p:animScale>
                                  </p:childTnLst>
                                </p:cTn>
                              </p:par>
                            </p:childTnLst>
                          </p:cTn>
                        </p:par>
                        <p:par>
                          <p:cTn id="14" fill="hold">
                            <p:stCondLst>
                              <p:cond delay="2000"/>
                            </p:stCondLst>
                            <p:childTnLst>
                              <p:par>
                                <p:cTn id="15" presetID="17" presetClass="entr" presetSubtype="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ppt_x</p:attrName>
                                        </p:attrNameLst>
                                      </p:cBhvr>
                                      <p:tavLst>
                                        <p:tav tm="0">
                                          <p:val>
                                            <p:strVal val="#ppt_x+#ppt_w/2"/>
                                          </p:val>
                                        </p:tav>
                                        <p:tav tm="100000">
                                          <p:val>
                                            <p:strVal val="#ppt_x"/>
                                          </p:val>
                                        </p:tav>
                                      </p:tavLst>
                                    </p:anim>
                                    <p:anim calcmode="lin" valueType="num">
                                      <p:cBhvr>
                                        <p:cTn id="18" dur="500" fill="hold"/>
                                        <p:tgtEl>
                                          <p:spTgt spid="21"/>
                                        </p:tgtEl>
                                        <p:attrNameLst>
                                          <p:attrName>ppt_y</p:attrName>
                                        </p:attrNameLst>
                                      </p:cBhvr>
                                      <p:tavLst>
                                        <p:tav tm="0">
                                          <p:val>
                                            <p:strVal val="#ppt_y"/>
                                          </p:val>
                                        </p:tav>
                                        <p:tav tm="100000">
                                          <p:val>
                                            <p:strVal val="#ppt_y"/>
                                          </p:val>
                                        </p:tav>
                                      </p:tavLst>
                                    </p:anim>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childTnLst>
                                </p:cTn>
                              </p:par>
                            </p:childTnLst>
                          </p:cTn>
                        </p:par>
                        <p:par>
                          <p:cTn id="21" fill="hold">
                            <p:stCondLst>
                              <p:cond delay="2500"/>
                            </p:stCondLst>
                            <p:childTnLst>
                              <p:par>
                                <p:cTn id="22" presetID="17" presetClass="entr" presetSubtype="1"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 calcmode="lin" valueType="num">
                                      <p:cBhvr>
                                        <p:cTn id="24" dur="500" fill="hold"/>
                                        <p:tgtEl>
                                          <p:spTgt spid="23">
                                            <p:bg/>
                                          </p:spTgt>
                                        </p:tgtEl>
                                        <p:attrNameLst>
                                          <p:attrName>ppt_x</p:attrName>
                                        </p:attrNameLst>
                                      </p:cBhvr>
                                      <p:tavLst>
                                        <p:tav tm="0">
                                          <p:val>
                                            <p:strVal val="#ppt_x"/>
                                          </p:val>
                                        </p:tav>
                                        <p:tav tm="100000">
                                          <p:val>
                                            <p:strVal val="#ppt_x"/>
                                          </p:val>
                                        </p:tav>
                                      </p:tavLst>
                                    </p:anim>
                                    <p:anim calcmode="lin" valueType="num">
                                      <p:cBhvr>
                                        <p:cTn id="25" dur="500" fill="hold"/>
                                        <p:tgtEl>
                                          <p:spTgt spid="23">
                                            <p:bg/>
                                          </p:spTgt>
                                        </p:tgtEl>
                                        <p:attrNameLst>
                                          <p:attrName>ppt_y</p:attrName>
                                        </p:attrNameLst>
                                      </p:cBhvr>
                                      <p:tavLst>
                                        <p:tav tm="0">
                                          <p:val>
                                            <p:strVal val="#ppt_y-#ppt_h/2"/>
                                          </p:val>
                                        </p:tav>
                                        <p:tav tm="100000">
                                          <p:val>
                                            <p:strVal val="#ppt_y"/>
                                          </p:val>
                                        </p:tav>
                                      </p:tavLst>
                                    </p:anim>
                                    <p:anim calcmode="lin" valueType="num">
                                      <p:cBhvr>
                                        <p:cTn id="26" dur="500" fill="hold"/>
                                        <p:tgtEl>
                                          <p:spTgt spid="23">
                                            <p:bg/>
                                          </p:spTgt>
                                        </p:tgtEl>
                                        <p:attrNameLst>
                                          <p:attrName>ppt_w</p:attrName>
                                        </p:attrNameLst>
                                      </p:cBhvr>
                                      <p:tavLst>
                                        <p:tav tm="0">
                                          <p:val>
                                            <p:strVal val="#ppt_w"/>
                                          </p:val>
                                        </p:tav>
                                        <p:tav tm="100000">
                                          <p:val>
                                            <p:strVal val="#ppt_w"/>
                                          </p:val>
                                        </p:tav>
                                      </p:tavLst>
                                    </p:anim>
                                    <p:anim calcmode="lin" valueType="num">
                                      <p:cBhvr>
                                        <p:cTn id="27" dur="500" fill="hold"/>
                                        <p:tgtEl>
                                          <p:spTgt spid="23">
                                            <p:bg/>
                                          </p:spTgt>
                                        </p:tgtEl>
                                        <p:attrNameLst>
                                          <p:attrName>ppt_h</p:attrName>
                                        </p:attrNameLst>
                                      </p:cBhvr>
                                      <p:tavLst>
                                        <p:tav tm="0">
                                          <p:val>
                                            <p:fltVal val="0"/>
                                          </p:val>
                                        </p:tav>
                                        <p:tav tm="100000">
                                          <p:val>
                                            <p:strVal val="#ppt_h"/>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3">
                                            <p:txEl>
                                              <p:pRg st="0" end="0"/>
                                            </p:txEl>
                                          </p:spTgt>
                                        </p:tgtEl>
                                      </p:cBhvr>
                                    </p:animEffect>
                                    <p:set>
                                      <p:cBhvr>
                                        <p:cTn id="35" dur="1" fill="hold">
                                          <p:stCondLst>
                                            <p:cond delay="499"/>
                                          </p:stCondLst>
                                        </p:cTn>
                                        <p:tgtEl>
                                          <p:spTgt spid="23">
                                            <p:txEl>
                                              <p:pRg st="0" end="0"/>
                                            </p:txEl>
                                          </p:spTgt>
                                        </p:tgtEl>
                                        <p:attrNameLst>
                                          <p:attrName>style.visibility</p:attrName>
                                        </p:attrNameLst>
                                      </p:cBhvr>
                                      <p:to>
                                        <p:strVal val="hidden"/>
                                      </p:to>
                                    </p:set>
                                  </p:childTnLst>
                                </p:cTn>
                              </p:par>
                              <p:par>
                                <p:cTn id="36" presetID="17" presetClass="exit" presetSubtype="1" fill="hold" nodeType="withEffect">
                                  <p:stCondLst>
                                    <p:cond delay="0"/>
                                  </p:stCondLst>
                                  <p:childTnLst>
                                    <p:anim calcmode="lin" valueType="num">
                                      <p:cBhvr>
                                        <p:cTn id="37" dur="500"/>
                                        <p:tgtEl>
                                          <p:spTgt spid="23">
                                            <p:bg/>
                                          </p:spTgt>
                                        </p:tgtEl>
                                        <p:attrNameLst>
                                          <p:attrName>ppt_x</p:attrName>
                                        </p:attrNameLst>
                                      </p:cBhvr>
                                      <p:tavLst>
                                        <p:tav tm="0">
                                          <p:val>
                                            <p:strVal val="ppt_x"/>
                                          </p:val>
                                        </p:tav>
                                        <p:tav tm="100000">
                                          <p:val>
                                            <p:strVal val="ppt_x"/>
                                          </p:val>
                                        </p:tav>
                                      </p:tavLst>
                                    </p:anim>
                                    <p:anim calcmode="lin" valueType="num">
                                      <p:cBhvr>
                                        <p:cTn id="38" dur="500"/>
                                        <p:tgtEl>
                                          <p:spTgt spid="23">
                                            <p:bg/>
                                          </p:spTgt>
                                        </p:tgtEl>
                                        <p:attrNameLst>
                                          <p:attrName>ppt_y</p:attrName>
                                        </p:attrNameLst>
                                      </p:cBhvr>
                                      <p:tavLst>
                                        <p:tav tm="0">
                                          <p:val>
                                            <p:strVal val="ppt_y"/>
                                          </p:val>
                                        </p:tav>
                                        <p:tav tm="100000">
                                          <p:val>
                                            <p:strVal val="ppt_y-ppt_h/2"/>
                                          </p:val>
                                        </p:tav>
                                      </p:tavLst>
                                    </p:anim>
                                    <p:anim calcmode="lin" valueType="num">
                                      <p:cBhvr>
                                        <p:cTn id="39" dur="500"/>
                                        <p:tgtEl>
                                          <p:spTgt spid="23">
                                            <p:bg/>
                                          </p:spTgt>
                                        </p:tgtEl>
                                        <p:attrNameLst>
                                          <p:attrName>ppt_w</p:attrName>
                                        </p:attrNameLst>
                                      </p:cBhvr>
                                      <p:tavLst>
                                        <p:tav tm="0">
                                          <p:val>
                                            <p:strVal val="ppt_w"/>
                                          </p:val>
                                        </p:tav>
                                        <p:tav tm="100000">
                                          <p:val>
                                            <p:strVal val="ppt_w"/>
                                          </p:val>
                                        </p:tav>
                                      </p:tavLst>
                                    </p:anim>
                                    <p:anim calcmode="lin" valueType="num">
                                      <p:cBhvr>
                                        <p:cTn id="40" dur="500"/>
                                        <p:tgtEl>
                                          <p:spTgt spid="23">
                                            <p:bg/>
                                          </p:spTgt>
                                        </p:tgtEl>
                                        <p:attrNameLst>
                                          <p:attrName>ppt_h</p:attrName>
                                        </p:attrNameLst>
                                      </p:cBhvr>
                                      <p:tavLst>
                                        <p:tav tm="0">
                                          <p:val>
                                            <p:strVal val="ppt_h"/>
                                          </p:val>
                                        </p:tav>
                                        <p:tav tm="100000">
                                          <p:val>
                                            <p:fltVal val="0"/>
                                          </p:val>
                                        </p:tav>
                                      </p:tavLst>
                                    </p:anim>
                                    <p:set>
                                      <p:cBhvr>
                                        <p:cTn id="41" dur="1" fill="hold">
                                          <p:stCondLst>
                                            <p:cond delay="499"/>
                                          </p:stCondLst>
                                        </p:cTn>
                                        <p:tgtEl>
                                          <p:spTgt spid="23">
                                            <p:bg/>
                                          </p:spTgt>
                                        </p:tgtEl>
                                        <p:attrNameLst>
                                          <p:attrName>style.visibility</p:attrName>
                                        </p:attrNameLst>
                                      </p:cBhvr>
                                      <p:to>
                                        <p:strVal val="hidden"/>
                                      </p:to>
                                    </p:set>
                                  </p:childTnLst>
                                </p:cTn>
                              </p:par>
                            </p:childTnLst>
                          </p:cTn>
                        </p:par>
                        <p:par>
                          <p:cTn id="42" fill="hold">
                            <p:stCondLst>
                              <p:cond delay="500"/>
                            </p:stCondLst>
                            <p:childTnLst>
                              <p:par>
                                <p:cTn id="43" presetID="17" presetClass="exit" presetSubtype="2" fill="hold" grpId="1" nodeType="afterEffect">
                                  <p:stCondLst>
                                    <p:cond delay="0"/>
                                  </p:stCondLst>
                                  <p:childTnLst>
                                    <p:anim calcmode="lin" valueType="num">
                                      <p:cBhvr>
                                        <p:cTn id="44" dur="500"/>
                                        <p:tgtEl>
                                          <p:spTgt spid="21"/>
                                        </p:tgtEl>
                                        <p:attrNameLst>
                                          <p:attrName>ppt_x</p:attrName>
                                        </p:attrNameLst>
                                      </p:cBhvr>
                                      <p:tavLst>
                                        <p:tav tm="0">
                                          <p:val>
                                            <p:strVal val="ppt_x"/>
                                          </p:val>
                                        </p:tav>
                                        <p:tav tm="100000">
                                          <p:val>
                                            <p:strVal val="ppt_x+ppt_w/2"/>
                                          </p:val>
                                        </p:tav>
                                      </p:tavLst>
                                    </p:anim>
                                    <p:anim calcmode="lin" valueType="num">
                                      <p:cBhvr>
                                        <p:cTn id="45" dur="500"/>
                                        <p:tgtEl>
                                          <p:spTgt spid="21"/>
                                        </p:tgtEl>
                                        <p:attrNameLst>
                                          <p:attrName>ppt_y</p:attrName>
                                        </p:attrNameLst>
                                      </p:cBhvr>
                                      <p:tavLst>
                                        <p:tav tm="0">
                                          <p:val>
                                            <p:strVal val="ppt_y"/>
                                          </p:val>
                                        </p:tav>
                                        <p:tav tm="100000">
                                          <p:val>
                                            <p:strVal val="ppt_y"/>
                                          </p:val>
                                        </p:tav>
                                      </p:tavLst>
                                    </p:anim>
                                    <p:anim calcmode="lin" valueType="num">
                                      <p:cBhvr>
                                        <p:cTn id="46" dur="500"/>
                                        <p:tgtEl>
                                          <p:spTgt spid="21"/>
                                        </p:tgtEl>
                                        <p:attrNameLst>
                                          <p:attrName>ppt_w</p:attrName>
                                        </p:attrNameLst>
                                      </p:cBhvr>
                                      <p:tavLst>
                                        <p:tav tm="0">
                                          <p:val>
                                            <p:strVal val="ppt_w"/>
                                          </p:val>
                                        </p:tav>
                                        <p:tav tm="100000">
                                          <p:val>
                                            <p:fltVal val="0"/>
                                          </p:val>
                                        </p:tav>
                                      </p:tavLst>
                                    </p:anim>
                                    <p:anim calcmode="lin" valueType="num">
                                      <p:cBhvr>
                                        <p:cTn id="47" dur="500"/>
                                        <p:tgtEl>
                                          <p:spTgt spid="21"/>
                                        </p:tgtEl>
                                        <p:attrNameLst>
                                          <p:attrName>ppt_h</p:attrName>
                                        </p:attrNameLst>
                                      </p:cBhvr>
                                      <p:tavLst>
                                        <p:tav tm="0">
                                          <p:val>
                                            <p:strVal val="ppt_h"/>
                                          </p:val>
                                        </p:tav>
                                        <p:tav tm="100000">
                                          <p:val>
                                            <p:strVal val="ppt_h"/>
                                          </p:val>
                                        </p:tav>
                                      </p:tavLst>
                                    </p:anim>
                                    <p:set>
                                      <p:cBhvr>
                                        <p:cTn id="48" dur="1" fill="hold">
                                          <p:stCondLst>
                                            <p:cond delay="499"/>
                                          </p:stCondLst>
                                        </p:cTn>
                                        <p:tgtEl>
                                          <p:spTgt spid="21"/>
                                        </p:tgtEl>
                                        <p:attrNameLst>
                                          <p:attrName>style.visibility</p:attrName>
                                        </p:attrNameLst>
                                      </p:cBhvr>
                                      <p:to>
                                        <p:strVal val="hidden"/>
                                      </p:to>
                                    </p:set>
                                  </p:childTnLst>
                                </p:cTn>
                              </p:par>
                            </p:childTnLst>
                          </p:cTn>
                        </p:par>
                        <p:par>
                          <p:cTn id="49" fill="hold">
                            <p:stCondLst>
                              <p:cond delay="1000"/>
                            </p:stCondLst>
                            <p:childTnLst>
                              <p:par>
                                <p:cTn id="50" presetID="53" presetClass="exit" presetSubtype="0" fill="hold" nodeType="afterEffect">
                                  <p:stCondLst>
                                    <p:cond delay="0"/>
                                  </p:stCondLst>
                                  <p:childTnLst>
                                    <p:anim calcmode="lin" valueType="num">
                                      <p:cBhvr>
                                        <p:cTn id="51" dur="2000"/>
                                        <p:tgtEl>
                                          <p:spTgt spid="15"/>
                                        </p:tgtEl>
                                        <p:attrNameLst>
                                          <p:attrName>ppt_w</p:attrName>
                                        </p:attrNameLst>
                                      </p:cBhvr>
                                      <p:tavLst>
                                        <p:tav tm="0">
                                          <p:val>
                                            <p:strVal val="ppt_w"/>
                                          </p:val>
                                        </p:tav>
                                        <p:tav tm="100000">
                                          <p:val>
                                            <p:fltVal val="0"/>
                                          </p:val>
                                        </p:tav>
                                      </p:tavLst>
                                    </p:anim>
                                    <p:anim calcmode="lin" valueType="num">
                                      <p:cBhvr>
                                        <p:cTn id="52" dur="2000"/>
                                        <p:tgtEl>
                                          <p:spTgt spid="15"/>
                                        </p:tgtEl>
                                        <p:attrNameLst>
                                          <p:attrName>ppt_h</p:attrName>
                                        </p:attrNameLst>
                                      </p:cBhvr>
                                      <p:tavLst>
                                        <p:tav tm="0">
                                          <p:val>
                                            <p:strVal val="ppt_h"/>
                                          </p:val>
                                        </p:tav>
                                        <p:tav tm="100000">
                                          <p:val>
                                            <p:fltVal val="0"/>
                                          </p:val>
                                        </p:tav>
                                      </p:tavLst>
                                    </p:anim>
                                    <p:animEffect transition="out" filter="fade">
                                      <p:cBhvr>
                                        <p:cTn id="53" dur="2000"/>
                                        <p:tgtEl>
                                          <p:spTgt spid="15"/>
                                        </p:tgtEl>
                                      </p:cBhvr>
                                    </p:animEffect>
                                    <p:set>
                                      <p:cBhvr>
                                        <p:cTn id="54"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Documents and Settings\Owner\My Documents\Educational Illustrations\51n7H53Zw6L._SS500_.jpg">
            <a:extLst>
              <a:ext uri="{FF2B5EF4-FFF2-40B4-BE49-F238E27FC236}">
                <a16:creationId xmlns:a16="http://schemas.microsoft.com/office/drawing/2014/main" id="{07E3DD27-7413-E390-72ED-3D4A081E9863}"/>
              </a:ext>
            </a:extLst>
          </p:cNvPr>
          <p:cNvPicPr>
            <a:picLocks noChangeAspect="1" noChangeArrowheads="1"/>
          </p:cNvPicPr>
          <p:nvPr/>
        </p:nvPicPr>
        <p:blipFill>
          <a:blip r:embed="rId2" cstate="print"/>
          <a:srcRect/>
          <a:stretch>
            <a:fillRect/>
          </a:stretch>
        </p:blipFill>
        <p:spPr bwMode="auto">
          <a:xfrm>
            <a:off x="-1321806" y="-990600"/>
            <a:ext cx="18686353" cy="8763000"/>
          </a:xfrm>
          <a:prstGeom prst="rect">
            <a:avLst/>
          </a:prstGeom>
          <a:noFill/>
        </p:spPr>
      </p:pic>
      <p:sp>
        <p:nvSpPr>
          <p:cNvPr id="6" name="WordArt 6">
            <a:extLst>
              <a:ext uri="{FF2B5EF4-FFF2-40B4-BE49-F238E27FC236}">
                <a16:creationId xmlns:a16="http://schemas.microsoft.com/office/drawing/2014/main" id="{399D573A-3595-0ABA-836F-B216680E5684}"/>
              </a:ext>
            </a:extLst>
          </p:cNvPr>
          <p:cNvSpPr>
            <a:spLocks noChangeArrowheads="1" noChangeShapeType="1" noTextEdit="1"/>
          </p:cNvSpPr>
          <p:nvPr/>
        </p:nvSpPr>
        <p:spPr bwMode="auto">
          <a:xfrm>
            <a:off x="775318" y="5455328"/>
            <a:ext cx="10641364" cy="716871"/>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000000"/>
                  </a:solidFill>
                  <a:round/>
                  <a:headEnd/>
                  <a:tailEnd/>
                </a:ln>
                <a:solidFill>
                  <a:srgbClr val="FFFFFF"/>
                </a:solidFill>
                <a:latin typeface="Arial Black"/>
              </a:rPr>
              <a:t>"A great civilization is not destroyed from without</a:t>
            </a:r>
          </a:p>
          <a:p>
            <a:pPr algn="ctr" fontAlgn="base">
              <a:spcBef>
                <a:spcPct val="0"/>
              </a:spcBef>
              <a:spcAft>
                <a:spcPct val="0"/>
              </a:spcAft>
            </a:pPr>
            <a:r>
              <a:rPr lang="en-US" sz="3600" kern="10" dirty="0">
                <a:ln w="9525">
                  <a:solidFill>
                    <a:srgbClr val="000000"/>
                  </a:solidFill>
                  <a:round/>
                  <a:headEnd/>
                  <a:tailEnd/>
                </a:ln>
                <a:solidFill>
                  <a:srgbClr val="FFFFFF"/>
                </a:solidFill>
                <a:latin typeface="Arial Black"/>
              </a:rPr>
              <a:t>until it has destroyed itself from within!"</a:t>
            </a:r>
          </a:p>
        </p:txBody>
      </p:sp>
    </p:spTree>
    <p:extLst>
      <p:ext uri="{BB962C8B-B14F-4D97-AF65-F5344CB8AC3E}">
        <p14:creationId xmlns:p14="http://schemas.microsoft.com/office/powerpoint/2010/main" val="34500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ot Doubters">
            <a:hlinkClick r:id="" action="ppaction://media"/>
            <a:extLst>
              <a:ext uri="{FF2B5EF4-FFF2-40B4-BE49-F238E27FC236}">
                <a16:creationId xmlns:a16="http://schemas.microsoft.com/office/drawing/2014/main" id="{DA0BBE2D-5660-45FE-B979-C0ECC6F7FC7A}"/>
              </a:ext>
            </a:extLst>
          </p:cNvPr>
          <p:cNvPicPr>
            <a:picLocks noRot="1" noChangeAspect="1"/>
          </p:cNvPicPr>
          <p:nvPr>
            <a:videoFile r:link="rId1"/>
          </p:nvPr>
        </p:nvPicPr>
        <p:blipFill>
          <a:blip r:embed="rId3"/>
          <a:stretch>
            <a:fillRect/>
          </a:stretch>
        </p:blipFill>
        <p:spPr>
          <a:xfrm>
            <a:off x="1116531" y="962526"/>
            <a:ext cx="9885145" cy="4908885"/>
          </a:xfrm>
          <a:prstGeom prst="rect">
            <a:avLst/>
          </a:prstGeom>
        </p:spPr>
      </p:pic>
    </p:spTree>
    <p:extLst>
      <p:ext uri="{BB962C8B-B14F-4D97-AF65-F5344CB8AC3E}">
        <p14:creationId xmlns:p14="http://schemas.microsoft.com/office/powerpoint/2010/main" val="10271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2DE5B8-B0B1-7DB6-4FF3-213CBCC5E592}"/>
              </a:ext>
            </a:extLst>
          </p:cNvPr>
          <p:cNvSpPr/>
          <p:nvPr/>
        </p:nvSpPr>
        <p:spPr>
          <a:xfrm>
            <a:off x="0" y="615820"/>
            <a:ext cx="12191999" cy="6001643"/>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Wide Latin" panose="020A0A07050505020404" pitchFamily="18" charset="0"/>
              </a:rPr>
              <a:t>DOLOR</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Wide Latin" panose="020A0A07050505020404" pitchFamily="18" charset="0"/>
              </a:rPr>
              <a:t>BREVIS</a:t>
            </a: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p>
          <a:p>
            <a:pPr algn="ctr"/>
            <a:r>
              <a:rPr lang="en-US" sz="9600" b="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Wide Latin" panose="020A0A07050505020404" pitchFamily="18" charset="0"/>
              </a:rPr>
              <a:t>GLORIA</a:t>
            </a: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Wide Latin" panose="020A0A07050505020404" pitchFamily="18" charset="0"/>
              </a:rPr>
              <a:t> </a:t>
            </a:r>
            <a:r>
              <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rPr>
              <a:t>AETERNA</a:t>
            </a:r>
            <a:endPar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Wide Latin" panose="020A0A07050505020404" pitchFamily="18" charset="0"/>
            </a:endParaRPr>
          </a:p>
        </p:txBody>
      </p:sp>
    </p:spTree>
    <p:extLst>
      <p:ext uri="{BB962C8B-B14F-4D97-AF65-F5344CB8AC3E}">
        <p14:creationId xmlns:p14="http://schemas.microsoft.com/office/powerpoint/2010/main" val="382591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290" name="Picture 2" descr=" coin of Claudius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667001" y="1371600"/>
            <a:ext cx="3300413" cy="3429000"/>
          </a:xfrm>
          <a:prstGeom prst="rect">
            <a:avLst/>
          </a:prstGeom>
          <a:noFill/>
        </p:spPr>
      </p:pic>
      <p:sp>
        <p:nvSpPr>
          <p:cNvPr id="12291" name="Text Box 3"/>
          <p:cNvSpPr txBox="1">
            <a:spLocks noChangeArrowheads="1"/>
          </p:cNvSpPr>
          <p:nvPr/>
        </p:nvSpPr>
        <p:spPr bwMode="auto">
          <a:xfrm>
            <a:off x="2667000" y="4724401"/>
            <a:ext cx="3352800" cy="7016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rPr>
              <a:t>Coin with image of</a:t>
            </a:r>
            <a:br>
              <a:rPr lang="en-US" sz="2000" i="1">
                <a:solidFill>
                  <a:srgbClr val="000000"/>
                </a:solidFill>
                <a:latin typeface="Arial" charset="0"/>
                <a:ea typeface="ＭＳ Ｐゴシック"/>
              </a:rPr>
            </a:br>
            <a:r>
              <a:rPr lang="en-US" sz="2000" i="1">
                <a:solidFill>
                  <a:srgbClr val="000000"/>
                </a:solidFill>
                <a:latin typeface="Arial" charset="0"/>
                <a:ea typeface="ＭＳ Ｐゴシック"/>
              </a:rPr>
              <a:t>Emperor Claudius</a:t>
            </a:r>
          </a:p>
        </p:txBody>
      </p:sp>
      <p:sp>
        <p:nvSpPr>
          <p:cNvPr id="12292" name="Rectangle 4"/>
          <p:cNvSpPr>
            <a:spLocks noGrp="1" noChangeArrowheads="1"/>
          </p:cNvSpPr>
          <p:nvPr>
            <p:ph type="title"/>
          </p:nvPr>
        </p:nvSpPr>
        <p:spPr/>
        <p:txBody>
          <a:bodyPr/>
          <a:lstStyle/>
          <a:p>
            <a:r>
              <a:rPr lang="en-US"/>
              <a:t>Who Were the Christians?</a:t>
            </a:r>
          </a:p>
        </p:txBody>
      </p:sp>
      <p:sp>
        <p:nvSpPr>
          <p:cNvPr id="12293" name="Rectangle 5"/>
          <p:cNvSpPr>
            <a:spLocks noGrp="1" noChangeArrowheads="1"/>
          </p:cNvSpPr>
          <p:nvPr>
            <p:ph type="body" idx="1"/>
          </p:nvPr>
        </p:nvSpPr>
        <p:spPr>
          <a:xfrm>
            <a:off x="5638800" y="990600"/>
            <a:ext cx="4572000" cy="5334000"/>
          </a:xfrm>
        </p:spPr>
        <p:txBody>
          <a:bodyPr/>
          <a:lstStyle/>
          <a:p>
            <a:r>
              <a:rPr lang="en-US" dirty="0"/>
              <a:t>In AD 54, Emperor Claudius expelled from Rome all persons practicing the Jewish religion.</a:t>
            </a:r>
          </a:p>
          <a:p>
            <a:r>
              <a:rPr lang="en-US" dirty="0"/>
              <a:t>This edict of Claudius included Jewish believers in Jesus (Acts 18: 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26344-4F7F-ACE6-36E1-40F4B79224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5860476"/>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Online Media 2" title="Myth: Gladiator's Famous Salute">
            <a:hlinkClick r:id="" action="ppaction://media"/>
            <a:extLst>
              <a:ext uri="{FF2B5EF4-FFF2-40B4-BE49-F238E27FC236}">
                <a16:creationId xmlns:a16="http://schemas.microsoft.com/office/drawing/2014/main" id="{9B8A6881-C220-44BB-38CD-4A1636D4073C}"/>
              </a:ext>
            </a:extLst>
          </p:cNvPr>
          <p:cNvPicPr>
            <a:picLocks noRot="1" noChangeAspect="1"/>
          </p:cNvPicPr>
          <p:nvPr>
            <a:videoFile r:link="rId1"/>
          </p:nvPr>
        </p:nvPicPr>
        <p:blipFill>
          <a:blip r:embed="rId3"/>
          <a:stretch>
            <a:fillRect/>
          </a:stretch>
        </p:blipFill>
        <p:spPr>
          <a:xfrm>
            <a:off x="1678075" y="1115367"/>
            <a:ext cx="8802356" cy="4451420"/>
          </a:xfrm>
          <a:prstGeom prst="rect">
            <a:avLst/>
          </a:prstGeom>
        </p:spPr>
      </p:pic>
    </p:spTree>
    <p:extLst>
      <p:ext uri="{BB962C8B-B14F-4D97-AF65-F5344CB8AC3E}">
        <p14:creationId xmlns:p14="http://schemas.microsoft.com/office/powerpoint/2010/main" val="27054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Intolerance for Christians</a:t>
            </a:r>
          </a:p>
        </p:txBody>
      </p:sp>
      <p:sp>
        <p:nvSpPr>
          <p:cNvPr id="20483" name="Rectangle 3"/>
          <p:cNvSpPr>
            <a:spLocks noGrp="1" noChangeArrowheads="1"/>
          </p:cNvSpPr>
          <p:nvPr>
            <p:ph type="body" idx="1"/>
          </p:nvPr>
        </p:nvSpPr>
        <p:spPr/>
        <p:txBody>
          <a:bodyPr/>
          <a:lstStyle/>
          <a:p>
            <a:r>
              <a:rPr lang="en-US" b="1"/>
              <a:t>Why did Romans despise Christians?</a:t>
            </a:r>
            <a:endParaRPr lang="en-US"/>
          </a:p>
          <a:p>
            <a:pPr lvl="1"/>
            <a:r>
              <a:rPr lang="en-US"/>
              <a:t>Christians rejected the traditional Roman gods.</a:t>
            </a:r>
          </a:p>
          <a:p>
            <a:pPr lvl="1"/>
            <a:r>
              <a:rPr lang="en-US"/>
              <a:t>Romans misunderstood many Christian customs, especially the Lord’s Supper.</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6627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a:t>
            </a:r>
          </a:p>
        </p:txBody>
      </p:sp>
      <p:sp>
        <p:nvSpPr>
          <p:cNvPr id="3766275"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dirty="0">
                <a:solidFill>
                  <a:srgbClr val="FFFFFF"/>
                </a:solidFill>
                <a:effectLst>
                  <a:outerShdw blurRad="38100" dist="38100" dir="2700000" algn="tl">
                    <a:srgbClr val="808080"/>
                  </a:outerShdw>
                </a:effectLst>
              </a:rPr>
              <a:t>  </a:t>
            </a:r>
            <a:r>
              <a:rPr lang="en-US" sz="3600" i="1" dirty="0">
                <a:solidFill>
                  <a:srgbClr val="FFFFFF"/>
                </a:solidFill>
                <a:effectLst>
                  <a:outerShdw blurRad="38100" dist="38100" dir="2700000" algn="tl">
                    <a:srgbClr val="808080"/>
                  </a:outerShdw>
                </a:effectLst>
              </a:rPr>
              <a:t>Which Of The Following Did Romans Accuse Their Christian Neighbors Of?</a:t>
            </a:r>
            <a:r>
              <a:rPr lang="en-US" i="1" dirty="0">
                <a:solidFill>
                  <a:srgbClr val="FFFFFF"/>
                </a:solidFill>
                <a:effectLst>
                  <a:outerShdw blurRad="38100" dist="38100" dir="2700000" algn="tl">
                    <a:srgbClr val="808080"/>
                  </a:outerShdw>
                </a:effectLst>
              </a:rPr>
              <a:t> </a:t>
            </a:r>
          </a:p>
          <a:p>
            <a:pPr>
              <a:lnSpc>
                <a:spcPct val="90000"/>
              </a:lnSpc>
            </a:pPr>
            <a:endParaRPr lang="en-US" sz="800" dirty="0">
              <a:solidFill>
                <a:srgbClr val="FFFFFF"/>
              </a:solidFill>
              <a:effectLst>
                <a:outerShdw blurRad="38100" dist="38100" dir="2700000" algn="tl">
                  <a:srgbClr val="808080"/>
                </a:outerShdw>
              </a:effectLst>
            </a:endParaRP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ATHEISM</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INCEST</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TREASON</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HURT FAMILY </a:t>
            </a:r>
          </a:p>
          <a:p>
            <a:pPr>
              <a:lnSpc>
                <a:spcPct val="90000"/>
              </a:lnSpc>
              <a:buFont typeface="Wingdings" pitchFamily="2" charset="2"/>
              <a:buChar char="q"/>
            </a:pPr>
            <a:r>
              <a:rPr lang="en-US" sz="4000" dirty="0">
                <a:solidFill>
                  <a:srgbClr val="FFFFFF"/>
                </a:solidFill>
              </a:rPr>
              <a:t> </a:t>
            </a:r>
            <a:r>
              <a:rPr lang="en-US" sz="4000" u="sng" dirty="0">
                <a:solidFill>
                  <a:srgbClr val="FFFFFF"/>
                </a:solidFill>
              </a:rPr>
              <a:t>CANNIBALISM </a:t>
            </a:r>
            <a:r>
              <a:rPr lang="en-US" sz="4000" i="1" u="sng" dirty="0">
                <a:solidFill>
                  <a:srgbClr val="FFFFFF"/>
                </a:solidFill>
              </a:rPr>
              <a:t> </a:t>
            </a:r>
          </a:p>
        </p:txBody>
      </p:sp>
      <p:sp>
        <p:nvSpPr>
          <p:cNvPr id="3766276" name="Comment 4"/>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Christians Were Very Anti-Abortion Which Was A Common Practice.  The Romans Would Also Abandon Their Young &amp; Christian Rescue Of The Abandoned Was Misinterpreted.  Pagan Rescue Of Another’s Abandoned Was For Immoral Purposes.   </a:t>
            </a:r>
            <a:r>
              <a:rPr lang="en-US" sz="1600" b="1">
                <a:solidFill>
                  <a:srgbClr val="000000"/>
                </a:solidFill>
                <a:effectLst>
                  <a:outerShdw blurRad="38100" dist="38100" dir="2700000" algn="tl">
                    <a:srgbClr val="FFFFFF"/>
                  </a:outerShdw>
                </a:effectLst>
                <a:latin typeface="Arial" charset="0"/>
              </a:rPr>
              <a:t>Source:  Justin Martyr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66274">
                                            <p:txEl>
                                              <p:pRg st="0" end="0"/>
                                            </p:txEl>
                                          </p:spTgt>
                                        </p:tgtEl>
                                        <p:attrNameLst>
                                          <p:attrName>style.visibility</p:attrName>
                                        </p:attrNameLst>
                                      </p:cBhvr>
                                      <p:to>
                                        <p:strVal val="visible"/>
                                      </p:to>
                                    </p:set>
                                    <p:anim calcmode="lin" valueType="num">
                                      <p:cBhvr additive="base">
                                        <p:cTn id="7" dur="300" fill="hold"/>
                                        <p:tgtEl>
                                          <p:spTgt spid="37662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66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766275">
                                            <p:txEl>
                                              <p:pRg st="0" end="0"/>
                                            </p:txEl>
                                          </p:spTgt>
                                        </p:tgtEl>
                                        <p:attrNameLst>
                                          <p:attrName>style.visibility</p:attrName>
                                        </p:attrNameLst>
                                      </p:cBhvr>
                                      <p:to>
                                        <p:strVal val="visible"/>
                                      </p:to>
                                    </p:set>
                                    <p:animEffect transition="in" filter="barn(outHorizontal)">
                                      <p:cBhvr>
                                        <p:cTn id="13" dur="500"/>
                                        <p:tgtEl>
                                          <p:spTgt spid="376627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3766275">
                                            <p:txEl>
                                              <p:pRg st="2" end="2"/>
                                            </p:txEl>
                                          </p:spTgt>
                                        </p:tgtEl>
                                        <p:attrNameLst>
                                          <p:attrName>style.visibility</p:attrName>
                                        </p:attrNameLst>
                                      </p:cBhvr>
                                      <p:to>
                                        <p:strVal val="visible"/>
                                      </p:to>
                                    </p:set>
                                    <p:animEffect transition="in" filter="barn(outHorizontal)">
                                      <p:cBhvr>
                                        <p:cTn id="18" dur="500"/>
                                        <p:tgtEl>
                                          <p:spTgt spid="376627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3766275">
                                            <p:txEl>
                                              <p:pRg st="3" end="3"/>
                                            </p:txEl>
                                          </p:spTgt>
                                        </p:tgtEl>
                                        <p:attrNameLst>
                                          <p:attrName>style.visibility</p:attrName>
                                        </p:attrNameLst>
                                      </p:cBhvr>
                                      <p:to>
                                        <p:strVal val="visible"/>
                                      </p:to>
                                    </p:set>
                                    <p:animEffect transition="in" filter="barn(outHorizontal)">
                                      <p:cBhvr>
                                        <p:cTn id="23" dur="500"/>
                                        <p:tgtEl>
                                          <p:spTgt spid="376627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3766275">
                                            <p:txEl>
                                              <p:pRg st="4" end="4"/>
                                            </p:txEl>
                                          </p:spTgt>
                                        </p:tgtEl>
                                        <p:attrNameLst>
                                          <p:attrName>style.visibility</p:attrName>
                                        </p:attrNameLst>
                                      </p:cBhvr>
                                      <p:to>
                                        <p:strVal val="visible"/>
                                      </p:to>
                                    </p:set>
                                    <p:animEffect transition="in" filter="barn(outHorizontal)">
                                      <p:cBhvr>
                                        <p:cTn id="28" dur="500"/>
                                        <p:tgtEl>
                                          <p:spTgt spid="376627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3766275">
                                            <p:txEl>
                                              <p:pRg st="5" end="5"/>
                                            </p:txEl>
                                          </p:spTgt>
                                        </p:tgtEl>
                                        <p:attrNameLst>
                                          <p:attrName>style.visibility</p:attrName>
                                        </p:attrNameLst>
                                      </p:cBhvr>
                                      <p:to>
                                        <p:strVal val="visible"/>
                                      </p:to>
                                    </p:set>
                                    <p:animEffect transition="in" filter="barn(outHorizontal)">
                                      <p:cBhvr>
                                        <p:cTn id="33" dur="500"/>
                                        <p:tgtEl>
                                          <p:spTgt spid="376627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3766275">
                                            <p:txEl>
                                              <p:pRg st="6" end="6"/>
                                            </p:txEl>
                                          </p:spTgt>
                                        </p:tgtEl>
                                        <p:attrNameLst>
                                          <p:attrName>style.visibility</p:attrName>
                                        </p:attrNameLst>
                                      </p:cBhvr>
                                      <p:to>
                                        <p:strVal val="visible"/>
                                      </p:to>
                                    </p:set>
                                    <p:animEffect transition="in" filter="barn(outHorizontal)">
                                      <p:cBhvr>
                                        <p:cTn id="38" dur="500"/>
                                        <p:tgtEl>
                                          <p:spTgt spid="3766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6274" grpId="0" build="p" autoUpdateAnimBg="0"/>
      <p:bldP spid="376627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3648722" y="762000"/>
            <a:ext cx="4809478" cy="1577868"/>
          </a:xfrm>
          <a:prstGeom prst="rect">
            <a:avLst/>
          </a:prstGeom>
          <a:noFill/>
        </p:spPr>
        <p:txBody>
          <a:bodyPr wrap="square" rtlCol="0">
            <a:spAutoFit/>
          </a:bodyPr>
          <a:lstStyle/>
          <a:p>
            <a:pPr marL="1312863" marR="0" lvl="0" indent="0" algn="l" defTabSz="914400" rtl="0" eaLnBrk="1" fontAlgn="auto" latinLnBrk="0" hangingPunct="1">
              <a:lnSpc>
                <a:spcPts val="38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
                  <a:solidFill>
                    <a:prstClr val="white"/>
                  </a:solidFill>
                </a:uFill>
                <a:latin typeface="Arial" pitchFamily="34" charset="0"/>
                <a:ea typeface="+mn-ea"/>
                <a:cs typeface="Arial" pitchFamily="34" charset="0"/>
              </a:rPr>
              <a:t>the</a:t>
            </a:r>
          </a:p>
          <a:p>
            <a:pPr marL="0" marR="0" lvl="0" indent="0" algn="ctr" defTabSz="914400" rtl="0" eaLnBrk="1" fontAlgn="auto" latinLnBrk="0" hangingPunct="1">
              <a:lnSpc>
                <a:spcPts val="3800"/>
              </a:lnSpc>
              <a:spcBef>
                <a:spcPts val="0"/>
              </a:spcBef>
              <a:spcAft>
                <a:spcPts val="0"/>
              </a:spcAft>
              <a:buClrTx/>
              <a:buSzTx/>
              <a:buFontTx/>
              <a:buNone/>
              <a:tabLst/>
              <a:defRPr/>
            </a:pPr>
            <a:r>
              <a:rPr lang="en-US" sz="4800" b="1" i="1" dirty="0">
                <a:solidFill>
                  <a:srgbClr val="B2FF4D"/>
                </a:solidFill>
                <a:uFill>
                  <a:solidFill>
                    <a:prstClr val="white"/>
                  </a:solidFill>
                </a:uFill>
                <a:latin typeface="Bookman Old Style" pitchFamily="18" charset="0"/>
              </a:rPr>
              <a:t>Colosseum </a:t>
            </a:r>
            <a:r>
              <a:rPr lang="en-US" sz="4800" b="1" i="1" dirty="0">
                <a:solidFill>
                  <a:srgbClr val="FF9900"/>
                </a:solidFill>
                <a:uFill>
                  <a:solidFill>
                    <a:prstClr val="white"/>
                  </a:solidFill>
                </a:uFill>
                <a:latin typeface="Bookman Old Style" pitchFamily="18" charset="0"/>
              </a:rPr>
              <a:t>Symbolized</a:t>
            </a:r>
            <a:endParaRPr kumimoji="0" lang="en-US" sz="4800" b="1" i="1" u="none" strike="noStrike" kern="1200" cap="none" spc="0" normalizeH="0" baseline="0" noProof="0" dirty="0">
              <a:ln>
                <a:noFill/>
              </a:ln>
              <a:solidFill>
                <a:srgbClr val="FF9900"/>
              </a:solidFill>
              <a:effectLst/>
              <a:uLnTx/>
              <a:uFill>
                <a:solidFill>
                  <a:prstClr val="white"/>
                </a:solidFill>
              </a:uFill>
              <a:latin typeface="Bookman Old Style" pitchFamily="18" charset="0"/>
            </a:endParaRPr>
          </a:p>
        </p:txBody>
      </p:sp>
      <p:sp>
        <p:nvSpPr>
          <p:cNvPr id="10" name="TextBox 9"/>
          <p:cNvSpPr txBox="1"/>
          <p:nvPr/>
        </p:nvSpPr>
        <p:spPr>
          <a:xfrm>
            <a:off x="3648722" y="2339869"/>
            <a:ext cx="4809478" cy="3816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“Life is A Combat”                           ROMAN CONQUEST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Roman Dominance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i="1" cap="all" dirty="0">
                <a:solidFill>
                  <a:prstClr val="white"/>
                </a:solidFill>
                <a:latin typeface="Calibri"/>
              </a:rPr>
              <a:t>R</a:t>
            </a:r>
            <a:r>
              <a:rPr kumimoji="0" lang="en-US" sz="2200" b="0" i="1" u="none" strike="noStrike" kern="1200" cap="all" spc="0" normalizeH="0" baseline="0" noProof="0" dirty="0">
                <a:ln>
                  <a:noFill/>
                </a:ln>
                <a:solidFill>
                  <a:prstClr val="white"/>
                </a:solidFill>
                <a:effectLst/>
                <a:uLnTx/>
                <a:uFillTx/>
                <a:latin typeface="Calibri"/>
                <a:ea typeface="+mn-ea"/>
                <a:cs typeface="+mn-cs"/>
              </a:rPr>
              <a:t>adiating Authority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Don’t Test This</a:t>
            </a:r>
            <a:r>
              <a:rPr kumimoji="0" lang="en-US" sz="2200" b="0" i="1" u="none" strike="noStrike" kern="1200" cap="all" spc="0" normalizeH="0" noProof="0" dirty="0">
                <a:ln>
                  <a:noFill/>
                </a:ln>
                <a:solidFill>
                  <a:prstClr val="white"/>
                </a:solidFill>
                <a:effectLst/>
                <a:uLnTx/>
                <a:uFillTx/>
                <a:latin typeface="Calibri"/>
                <a:ea typeface="+mn-ea"/>
                <a:cs typeface="+mn-cs"/>
              </a:rPr>
              <a:t> </a:t>
            </a:r>
            <a:r>
              <a:rPr kumimoji="0" lang="en-US" sz="2200" b="0" i="1" u="none" strike="noStrike" kern="1200" cap="all" spc="0" normalizeH="0" baseline="0" noProof="0" dirty="0">
                <a:ln>
                  <a:noFill/>
                </a:ln>
                <a:solidFill>
                  <a:prstClr val="white"/>
                </a:solidFill>
                <a:effectLst/>
                <a:uLnTx/>
                <a:uFillTx/>
                <a:latin typeface="Calibri"/>
                <a:ea typeface="+mn-ea"/>
                <a:cs typeface="+mn-cs"/>
              </a:rPr>
              <a:t>Power                         Testing</a:t>
            </a:r>
            <a:r>
              <a:rPr lang="en-US" sz="2200" i="1" cap="all" dirty="0">
                <a:solidFill>
                  <a:prstClr val="white"/>
                </a:solidFill>
                <a:latin typeface="Calibri"/>
              </a:rPr>
              <a:t>: Criminal</a:t>
            </a:r>
            <a:r>
              <a:rPr kumimoji="0" lang="en-US" sz="2200" b="0" i="1" u="none" strike="noStrike" kern="1200" cap="all" spc="0" normalizeH="0" baseline="0" noProof="0" dirty="0">
                <a:ln>
                  <a:noFill/>
                </a:ln>
                <a:solidFill>
                  <a:prstClr val="white"/>
                </a:solidFill>
                <a:effectLst/>
                <a:uLnTx/>
                <a:uFillTx/>
                <a:latin typeface="Calibri"/>
                <a:ea typeface="+mn-ea"/>
                <a:cs typeface="+mn-cs"/>
              </a:rPr>
              <a:t> Death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Myth Over Monotheism             Slaves</a:t>
            </a:r>
            <a:r>
              <a:rPr kumimoji="0" lang="en-US" sz="2200" b="0" i="1" u="none" strike="noStrike" kern="1200" cap="all" spc="0" normalizeH="0" noProof="0" dirty="0">
                <a:ln>
                  <a:noFill/>
                </a:ln>
                <a:solidFill>
                  <a:prstClr val="white"/>
                </a:solidFill>
                <a:effectLst/>
                <a:uLnTx/>
                <a:uFillTx/>
                <a:latin typeface="Calibri"/>
                <a:ea typeface="+mn-ea"/>
                <a:cs typeface="+mn-cs"/>
              </a:rPr>
              <a:t> Can</a:t>
            </a:r>
            <a:r>
              <a:rPr kumimoji="0" lang="en-US" sz="2200" b="0" i="1" u="none" strike="noStrike" kern="1200" cap="all" spc="0" normalizeH="0" baseline="0" noProof="0" dirty="0">
                <a:ln>
                  <a:noFill/>
                </a:ln>
                <a:solidFill>
                  <a:prstClr val="white"/>
                </a:solidFill>
                <a:effectLst/>
                <a:uLnTx/>
                <a:uFillTx/>
                <a:latin typeface="Calibri"/>
                <a:ea typeface="+mn-ea"/>
                <a:cs typeface="+mn-cs"/>
              </a:rPr>
              <a:t> Become Heroes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i="1" cap="all" dirty="0">
                <a:solidFill>
                  <a:prstClr val="white"/>
                </a:solidFill>
                <a:latin typeface="Calibri"/>
              </a:rPr>
              <a:t>The Rise &amp; Fall Of The Empire</a:t>
            </a: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71394"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EARLY CHURCH PRE-TEST </a:t>
            </a:r>
          </a:p>
        </p:txBody>
      </p:sp>
      <p:sp>
        <p:nvSpPr>
          <p:cNvPr id="3771395"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sz="3600" i="1">
                <a:solidFill>
                  <a:srgbClr val="FFFFFF"/>
                </a:solidFill>
                <a:effectLst>
                  <a:outerShdw blurRad="38100" dist="38100" dir="2700000" algn="tl">
                    <a:srgbClr val="808080"/>
                  </a:outerShdw>
                </a:effectLst>
              </a:rPr>
              <a:t>Which Of The Following Did Romans Accuse Their Christian Neighbors Of?</a:t>
            </a:r>
            <a:r>
              <a:rPr lang="en-US" i="1">
                <a:solidFill>
                  <a:srgbClr val="FFFFFF"/>
                </a:solidFill>
                <a:effectLst>
                  <a:outerShdw blurRad="38100" dist="38100" dir="2700000" algn="tl">
                    <a:srgbClr val="808080"/>
                  </a:outerShdw>
                </a:effectLst>
              </a:rPr>
              <a:t> </a:t>
            </a:r>
          </a:p>
          <a:p>
            <a:pPr>
              <a:lnSpc>
                <a:spcPct val="90000"/>
              </a:lnSpc>
            </a:pPr>
            <a:endParaRPr lang="en-US" sz="800">
              <a:solidFill>
                <a:srgbClr val="FFFFFF"/>
              </a:solidFill>
              <a:effectLst>
                <a:outerShdw blurRad="38100" dist="38100" dir="2700000" algn="tl">
                  <a:srgbClr val="808080"/>
                </a:outerShdw>
              </a:effectLst>
            </a:endParaRP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ATHEISM</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INCEST</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TREASON</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HURT FAMILY </a:t>
            </a:r>
          </a:p>
          <a:p>
            <a:pPr>
              <a:lnSpc>
                <a:spcPct val="90000"/>
              </a:lnSpc>
              <a:buClr>
                <a:srgbClr val="009999"/>
              </a:buClr>
              <a:buFont typeface="Wingdings" pitchFamily="2" charset="2"/>
              <a:buChar char="ü"/>
            </a:pPr>
            <a:r>
              <a:rPr lang="en-US" sz="4000">
                <a:solidFill>
                  <a:srgbClr val="FFFFFF"/>
                </a:solidFill>
              </a:rPr>
              <a:t> </a:t>
            </a:r>
            <a:r>
              <a:rPr lang="en-US" sz="4000" u="sng">
                <a:solidFill>
                  <a:srgbClr val="FFFFFF"/>
                </a:solidFill>
              </a:rPr>
              <a:t>CANNIBALISM</a:t>
            </a:r>
          </a:p>
        </p:txBody>
      </p:sp>
      <p:sp>
        <p:nvSpPr>
          <p:cNvPr id="4" name="TextBox 3"/>
          <p:cNvSpPr txBox="1"/>
          <p:nvPr/>
        </p:nvSpPr>
        <p:spPr>
          <a:xfrm>
            <a:off x="2286000" y="6400801"/>
            <a:ext cx="7696200" cy="584775"/>
          </a:xfrm>
          <a:prstGeom prst="rect">
            <a:avLst/>
          </a:prstGeom>
          <a:noFill/>
        </p:spPr>
        <p:txBody>
          <a:bodyPr wrap="square" rtlCol="0">
            <a:spAutoFit/>
          </a:bodyPr>
          <a:lstStyle/>
          <a:p>
            <a:pPr algn="ctr" fontAlgn="base">
              <a:spcBef>
                <a:spcPct val="0"/>
              </a:spcBef>
              <a:spcAft>
                <a:spcPct val="0"/>
              </a:spcAft>
            </a:pPr>
            <a:endParaRPr lang="en-US" sz="3200" dirty="0">
              <a:solidFill>
                <a:srgbClr val="000000"/>
              </a:solidFill>
              <a:effectLst>
                <a:outerShdw blurRad="38100" dist="38100" dir="2700000" algn="tl">
                  <a:srgbClr val="000000">
                    <a:alpha val="43137"/>
                  </a:srgbClr>
                </a:outerShdw>
              </a:effectLst>
              <a:latin typeface="Calligrapher" pitchFamily="2" charset="0"/>
            </a:endParaRPr>
          </a:p>
        </p:txBody>
      </p:sp>
      <p:sp>
        <p:nvSpPr>
          <p:cNvPr id="5" name="TextBox 4"/>
          <p:cNvSpPr txBox="1"/>
          <p:nvPr/>
        </p:nvSpPr>
        <p:spPr>
          <a:xfrm>
            <a:off x="1645920" y="6400800"/>
            <a:ext cx="8922619" cy="523220"/>
          </a:xfrm>
          <a:prstGeom prst="rect">
            <a:avLst/>
          </a:prstGeom>
          <a:noFill/>
        </p:spPr>
        <p:txBody>
          <a:bodyPr wrap="square" rtlCol="0">
            <a:spAutoFit/>
          </a:bodyPr>
          <a:lstStyle/>
          <a:p>
            <a:pPr algn="ctr" fontAlgn="base">
              <a:spcBef>
                <a:spcPct val="0"/>
              </a:spcBef>
              <a:spcAft>
                <a:spcPct val="0"/>
              </a:spcAft>
            </a:pPr>
            <a:r>
              <a:rPr lang="en-US" sz="2800" dirty="0">
                <a:solidFill>
                  <a:srgbClr val="FF3300"/>
                </a:solidFill>
                <a:effectLst>
                  <a:outerShdw blurRad="38100" dist="38100" dir="2700000" algn="tl">
                    <a:srgbClr val="000000">
                      <a:alpha val="43137"/>
                    </a:srgbClr>
                  </a:outerShdw>
                </a:effectLst>
                <a:latin typeface="Bernard MT Condensed" panose="02050806060905020404" pitchFamily="18" charset="0"/>
              </a:rPr>
              <a:t>Claimed by Cornelius </a:t>
            </a:r>
            <a:r>
              <a:rPr lang="en-US" sz="2800" dirty="0" err="1">
                <a:solidFill>
                  <a:srgbClr val="FF3300"/>
                </a:solidFill>
                <a:effectLst>
                  <a:outerShdw blurRad="38100" dist="38100" dir="2700000" algn="tl">
                    <a:srgbClr val="000000">
                      <a:alpha val="43137"/>
                    </a:srgbClr>
                  </a:outerShdw>
                </a:effectLst>
                <a:latin typeface="Bernard MT Condensed" panose="02050806060905020404" pitchFamily="18" charset="0"/>
              </a:rPr>
              <a:t>Fronto</a:t>
            </a:r>
            <a:r>
              <a:rPr lang="en-US" sz="2800" dirty="0">
                <a:solidFill>
                  <a:srgbClr val="FF3300"/>
                </a:solidFill>
                <a:effectLst>
                  <a:outerShdw blurRad="38100" dist="38100" dir="2700000" algn="tl">
                    <a:srgbClr val="000000">
                      <a:alpha val="43137"/>
                    </a:srgbClr>
                  </a:outerShdw>
                </a:effectLst>
                <a:latin typeface="Bernard MT Condensed" panose="02050806060905020404" pitchFamily="18" charset="0"/>
              </a:rPr>
              <a:t>  a Second Century Court Tutor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771395">
                                            <p:txEl>
                                              <p:pRg st="0" end="0"/>
                                            </p:txEl>
                                          </p:spTgt>
                                        </p:tgtEl>
                                        <p:attrNameLst>
                                          <p:attrName>style.visibility</p:attrName>
                                        </p:attrNameLst>
                                      </p:cBhvr>
                                      <p:to>
                                        <p:strVal val="visible"/>
                                      </p:to>
                                    </p:set>
                                    <p:animEffect transition="in" filter="barn(outHorizontal)">
                                      <p:cBhvr>
                                        <p:cTn id="7" dur="500"/>
                                        <p:tgtEl>
                                          <p:spTgt spid="3771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771395">
                                            <p:txEl>
                                              <p:pRg st="2" end="2"/>
                                            </p:txEl>
                                          </p:spTgt>
                                        </p:tgtEl>
                                        <p:attrNameLst>
                                          <p:attrName>style.visibility</p:attrName>
                                        </p:attrNameLst>
                                      </p:cBhvr>
                                      <p:to>
                                        <p:strVal val="visible"/>
                                      </p:to>
                                    </p:set>
                                    <p:animEffect transition="in" filter="barn(outHorizontal)">
                                      <p:cBhvr>
                                        <p:cTn id="12" dur="500"/>
                                        <p:tgtEl>
                                          <p:spTgt spid="3771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771395">
                                            <p:txEl>
                                              <p:pRg st="3" end="3"/>
                                            </p:txEl>
                                          </p:spTgt>
                                        </p:tgtEl>
                                        <p:attrNameLst>
                                          <p:attrName>style.visibility</p:attrName>
                                        </p:attrNameLst>
                                      </p:cBhvr>
                                      <p:to>
                                        <p:strVal val="visible"/>
                                      </p:to>
                                    </p:set>
                                    <p:animEffect transition="in" filter="barn(outHorizontal)">
                                      <p:cBhvr>
                                        <p:cTn id="17" dur="500"/>
                                        <p:tgtEl>
                                          <p:spTgt spid="37713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3771395">
                                            <p:txEl>
                                              <p:pRg st="4" end="4"/>
                                            </p:txEl>
                                          </p:spTgt>
                                        </p:tgtEl>
                                        <p:attrNameLst>
                                          <p:attrName>style.visibility</p:attrName>
                                        </p:attrNameLst>
                                      </p:cBhvr>
                                      <p:to>
                                        <p:strVal val="visible"/>
                                      </p:to>
                                    </p:set>
                                    <p:animEffect transition="in" filter="barn(outHorizontal)">
                                      <p:cBhvr>
                                        <p:cTn id="22" dur="500"/>
                                        <p:tgtEl>
                                          <p:spTgt spid="37713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3771395">
                                            <p:txEl>
                                              <p:pRg st="5" end="5"/>
                                            </p:txEl>
                                          </p:spTgt>
                                        </p:tgtEl>
                                        <p:attrNameLst>
                                          <p:attrName>style.visibility</p:attrName>
                                        </p:attrNameLst>
                                      </p:cBhvr>
                                      <p:to>
                                        <p:strVal val="visible"/>
                                      </p:to>
                                    </p:set>
                                    <p:animEffect transition="in" filter="barn(outHorizontal)">
                                      <p:cBhvr>
                                        <p:cTn id="27" dur="500"/>
                                        <p:tgtEl>
                                          <p:spTgt spid="37713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3771395">
                                            <p:txEl>
                                              <p:pRg st="6" end="6"/>
                                            </p:txEl>
                                          </p:spTgt>
                                        </p:tgtEl>
                                        <p:attrNameLst>
                                          <p:attrName>style.visibility</p:attrName>
                                        </p:attrNameLst>
                                      </p:cBhvr>
                                      <p:to>
                                        <p:strVal val="visible"/>
                                      </p:to>
                                    </p:set>
                                    <p:animEffect transition="in" filter="barn(outHorizontal)">
                                      <p:cBhvr>
                                        <p:cTn id="32" dur="500"/>
                                        <p:tgtEl>
                                          <p:spTgt spid="37713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iterate type="lt">
                                    <p:tmPct val="10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ppt_w</p:attrName>
                                        </p:attrNameLst>
                                      </p:cBhvr>
                                      <p:tavLst>
                                        <p:tav tm="0" fmla="#ppt_w*sin(2.5*pi*$)">
                                          <p:val>
                                            <p:fltVal val="0"/>
                                          </p:val>
                                        </p:tav>
                                        <p:tav tm="100000">
                                          <p:val>
                                            <p:fltVal val="1"/>
                                          </p:val>
                                        </p:tav>
                                      </p:tavLst>
                                    </p:anim>
                                    <p:anim calcmode="lin" valueType="num">
                                      <p:cBhvr>
                                        <p:cTn id="3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1395" grpId="0" build="p" autoUpdateAnimBg="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Intolerance for Christians</a:t>
            </a:r>
          </a:p>
        </p:txBody>
      </p:sp>
      <p:sp>
        <p:nvSpPr>
          <p:cNvPr id="22531" name="Rectangle 3"/>
          <p:cNvSpPr>
            <a:spLocks noGrp="1" noChangeArrowheads="1"/>
          </p:cNvSpPr>
          <p:nvPr>
            <p:ph type="body" idx="1"/>
          </p:nvPr>
        </p:nvSpPr>
        <p:spPr/>
        <p:txBody>
          <a:bodyPr/>
          <a:lstStyle/>
          <a:p>
            <a:r>
              <a:rPr lang="en-US" b="1"/>
              <a:t>Why did Romans despise Christians?</a:t>
            </a:r>
            <a:endParaRPr lang="en-US"/>
          </a:p>
          <a:p>
            <a:pPr lvl="1"/>
            <a:r>
              <a:rPr lang="en-US"/>
              <a:t>Christians valued children and women in ways that challenged the social order.</a:t>
            </a:r>
          </a:p>
          <a:p>
            <a:pPr lvl="1"/>
            <a:r>
              <a:rPr lang="en-US"/>
              <a:t>Christianity seemed like a new religion; Romans were suspicious of new traditions.</a:t>
            </a:r>
          </a:p>
        </p:txBody>
      </p:sp>
      <p:sp>
        <p:nvSpPr>
          <p:cNvPr id="4" name="TextBox 3"/>
          <p:cNvSpPr txBox="1"/>
          <p:nvPr/>
        </p:nvSpPr>
        <p:spPr>
          <a:xfrm>
            <a:off x="1340527" y="6409678"/>
            <a:ext cx="10851473" cy="461665"/>
          </a:xfrm>
          <a:prstGeom prst="rect">
            <a:avLst/>
          </a:prstGeom>
          <a:blipFill>
            <a:blip r:embed="rId4" cstate="print"/>
            <a:tile tx="0" ty="0" sx="100000" sy="100000" flip="none" algn="tl"/>
          </a:blipFill>
        </p:spPr>
        <p:txBody>
          <a:bodyPr wrap="square" rtlCol="0">
            <a:spAutoFit/>
          </a:bodyPr>
          <a:lstStyle/>
          <a:p>
            <a:pPr algn="ctr" fontAlgn="base">
              <a:spcBef>
                <a:spcPct val="0"/>
              </a:spcBef>
              <a:spcAft>
                <a:spcPct val="0"/>
              </a:spcAft>
            </a:pPr>
            <a:r>
              <a:rPr lang="en-US" sz="2400" b="1" dirty="0">
                <a:solidFill>
                  <a:srgbClr val="660033"/>
                </a:solidFill>
                <a:effectLst>
                  <a:outerShdw blurRad="38100" dist="38100" dir="2700000" algn="tl">
                    <a:srgbClr val="000000">
                      <a:alpha val="43137"/>
                    </a:srgbClr>
                  </a:outerShdw>
                </a:effectLst>
                <a:latin typeface="Storybook" pitchFamily="2" charset="0"/>
                <a:ea typeface="ＭＳ Ｐゴシック"/>
              </a:rPr>
              <a:t>“Let Hercules himself do what he may / The cat will mew and dog will have his day.”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13122"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Christians Blamed For Natural Disasters</a:t>
            </a:r>
          </a:p>
        </p:txBody>
      </p:sp>
      <p:sp>
        <p:nvSpPr>
          <p:cNvPr id="4613123"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latin typeface="Comic Sans MS" pitchFamily="66" charset="0"/>
              </a:rPr>
              <a:t>Aurelius: 161-180 </a:t>
            </a:r>
          </a:p>
        </p:txBody>
      </p:sp>
      <p:sp>
        <p:nvSpPr>
          <p:cNvPr id="4613124"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Churches &amp; Bibles Burn;  Compulsive Sacrificing</a:t>
            </a:r>
            <a:r>
              <a:rPr lang="en-US" sz="2800" b="1">
                <a:solidFill>
                  <a:srgbClr val="000000"/>
                </a:solidFill>
                <a:effectLst>
                  <a:outerShdw blurRad="38100" dist="38100" dir="2700000" algn="tl">
                    <a:srgbClr val="FFFFFF"/>
                  </a:outerShdw>
                </a:effectLst>
                <a:latin typeface="Comic Sans MS" pitchFamily="66" charset="0"/>
              </a:rPr>
              <a:t> </a:t>
            </a:r>
          </a:p>
        </p:txBody>
      </p:sp>
      <p:sp>
        <p:nvSpPr>
          <p:cNvPr id="4613125"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latin typeface="Comic Sans MS" pitchFamily="66" charset="0"/>
              </a:rPr>
              <a:t>Diocletian: 303-311</a:t>
            </a:r>
            <a:r>
              <a:rPr lang="en-US" sz="2800" b="1">
                <a:solidFill>
                  <a:srgbClr val="000000"/>
                </a:solidFill>
                <a:latin typeface="Comic Sans MS" pitchFamily="66" charset="0"/>
              </a:rPr>
              <a:t> </a:t>
            </a:r>
          </a:p>
        </p:txBody>
      </p:sp>
      <p:sp>
        <p:nvSpPr>
          <p:cNvPr id="4613126"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Property Confiscation No Right Of Assembly </a:t>
            </a:r>
          </a:p>
        </p:txBody>
      </p:sp>
      <p:sp>
        <p:nvSpPr>
          <p:cNvPr id="4613127"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latin typeface="Comic Sans MS" pitchFamily="66" charset="0"/>
              </a:rPr>
              <a:t>Valerian: 257-260 </a:t>
            </a:r>
          </a:p>
        </p:txBody>
      </p:sp>
      <p:sp>
        <p:nvSpPr>
          <p:cNvPr id="4613128"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All Empire Total Terror Forced Emperor Worship </a:t>
            </a:r>
            <a:r>
              <a:rPr lang="en-US" sz="3200" b="1">
                <a:solidFill>
                  <a:srgbClr val="000000"/>
                </a:solidFill>
                <a:latin typeface="Comic Sans MS" pitchFamily="66" charset="0"/>
              </a:rPr>
              <a:t> </a:t>
            </a:r>
          </a:p>
        </p:txBody>
      </p:sp>
      <p:sp>
        <p:nvSpPr>
          <p:cNvPr id="4613129"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latin typeface="Comic Sans MS" pitchFamily="66" charset="0"/>
              </a:rPr>
              <a:t>Decius: 249-251</a:t>
            </a:r>
            <a:r>
              <a:rPr lang="en-US" sz="2800" b="1">
                <a:solidFill>
                  <a:srgbClr val="000000"/>
                </a:solidFill>
                <a:latin typeface="Comic Sans MS" pitchFamily="66" charset="0"/>
              </a:rPr>
              <a:t> </a:t>
            </a:r>
          </a:p>
        </p:txBody>
      </p:sp>
      <p:sp>
        <p:nvSpPr>
          <p:cNvPr id="4613130"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Clergy Executed That  Supported Predecessor  </a:t>
            </a:r>
          </a:p>
        </p:txBody>
      </p:sp>
      <p:sp>
        <p:nvSpPr>
          <p:cNvPr id="4613131"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latin typeface="Comic Sans MS" pitchFamily="66" charset="0"/>
              </a:rPr>
              <a:t>Maximinus: 235-236</a:t>
            </a:r>
          </a:p>
        </p:txBody>
      </p:sp>
      <p:sp>
        <p:nvSpPr>
          <p:cNvPr id="4613132"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pPr>
            <a:r>
              <a:rPr lang="en-US" sz="2800" b="1">
                <a:solidFill>
                  <a:srgbClr val="000000"/>
                </a:solidFill>
                <a:latin typeface="Comic Sans MS" pitchFamily="66" charset="0"/>
              </a:rPr>
              <a:t>The Conversion To Christianity Forbidden</a:t>
            </a:r>
            <a:r>
              <a:rPr lang="en-US" sz="3600" b="1">
                <a:solidFill>
                  <a:srgbClr val="000000"/>
                </a:solidFill>
                <a:latin typeface="Comic Sans MS" pitchFamily="66" charset="0"/>
              </a:rPr>
              <a:t> </a:t>
            </a:r>
          </a:p>
        </p:txBody>
      </p:sp>
      <p:sp>
        <p:nvSpPr>
          <p:cNvPr id="4613133"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pPr>
            <a:r>
              <a:rPr lang="en-US" sz="3200" b="1">
                <a:solidFill>
                  <a:srgbClr val="000000"/>
                </a:solidFill>
                <a:latin typeface="Comic Sans MS" pitchFamily="66" charset="0"/>
              </a:rPr>
              <a:t>Septimus: 202-211</a:t>
            </a:r>
          </a:p>
        </p:txBody>
      </p:sp>
      <p:sp>
        <p:nvSpPr>
          <p:cNvPr id="4613134"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algn="ctr" fontAlgn="base">
              <a:spcBef>
                <a:spcPct val="20000"/>
              </a:spcBef>
              <a:spcAft>
                <a:spcPct val="0"/>
              </a:spcAft>
            </a:pPr>
            <a:endParaRPr lang="en-US" sz="2800" b="1">
              <a:solidFill>
                <a:srgbClr val="000000"/>
              </a:solidFill>
              <a:latin typeface="Comic Sans MS" pitchFamily="66" charset="0"/>
            </a:endParaRPr>
          </a:p>
        </p:txBody>
      </p:sp>
      <p:sp>
        <p:nvSpPr>
          <p:cNvPr id="4613135"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algn="ctr" fontAlgn="base">
              <a:spcBef>
                <a:spcPct val="20000"/>
              </a:spcBef>
              <a:spcAft>
                <a:spcPct val="0"/>
              </a:spcAft>
            </a:pPr>
            <a:endParaRPr lang="en-US" sz="2800" b="1">
              <a:solidFill>
                <a:srgbClr val="000000"/>
              </a:solidFill>
              <a:latin typeface="Comic Sans MS" pitchFamily="66" charset="0"/>
            </a:endParaRPr>
          </a:p>
        </p:txBody>
      </p:sp>
      <p:sp>
        <p:nvSpPr>
          <p:cNvPr id="4613136"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37"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38"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39"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0"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1"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2"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3"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4"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5"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6"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7"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fontAlgn="base">
              <a:spcBef>
                <a:spcPct val="0"/>
              </a:spcBef>
              <a:spcAft>
                <a:spcPct val="0"/>
              </a:spcAft>
            </a:pPr>
            <a:r>
              <a:rPr lang="en-US" sz="3600" kern="10">
                <a:ln w="9525">
                  <a:round/>
                  <a:headEnd/>
                  <a:tailEnd/>
                </a:ln>
                <a:blipFill dpi="0" rotWithShape="0">
                  <a:blip r:embed="rId3"/>
                  <a:srcRect/>
                  <a:tile tx="0" ty="0" sx="100000" sy="100000" flip="none" algn="tl"/>
                </a:blipFill>
                <a:latin typeface="Arial Black"/>
              </a:rPr>
              <a:t>ROMAN PERSECUTION</a:t>
            </a:r>
          </a:p>
        </p:txBody>
      </p:sp>
      <p:sp>
        <p:nvSpPr>
          <p:cNvPr id="4613148"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NATURE &amp; EXTENT</a:t>
            </a:r>
          </a:p>
        </p:txBody>
      </p:sp>
      <p:sp>
        <p:nvSpPr>
          <p:cNvPr id="4613149"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algn="ctr" fontAlgn="base">
              <a:spcBef>
                <a:spcPct val="20000"/>
              </a:spcBef>
              <a:spcAft>
                <a:spcPct val="0"/>
              </a:spcAft>
            </a:pPr>
            <a:endParaRPr lang="en-US" sz="2800" b="1">
              <a:solidFill>
                <a:srgbClr val="000000"/>
              </a:solidFill>
              <a:latin typeface="Comic Sans MS" pitchFamily="66" charset="0"/>
            </a:endParaRPr>
          </a:p>
        </p:txBody>
      </p:sp>
      <p:sp>
        <p:nvSpPr>
          <p:cNvPr id="4613150" name="Comment 30"/>
          <p:cNvSpPr>
            <a:spLocks noChangeArrowheads="1"/>
          </p:cNvSpPr>
          <p:nvPr/>
        </p:nvSpPr>
        <p:spPr bwMode="auto">
          <a:xfrm>
            <a:off x="1539876"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r>
              <a:rPr lang="en-US" sz="1600">
                <a:solidFill>
                  <a:srgbClr val="000000"/>
                </a:solidFill>
                <a:effectLst>
                  <a:outerShdw blurRad="38100" dist="38100" dir="2700000" algn="tl">
                    <a:srgbClr val="FFFFFF"/>
                  </a:outerShdw>
                </a:effectLst>
                <a:latin typeface="Arial" charset="0"/>
              </a:rPr>
              <a:t>                                                                                                                                 More On Marcus Aurelius:                                                                                                                       177 @ Lyon,  France  For Holiday Entertainment Of Visiting Governor  Torture Cheaper Than Valuable Gladiator Games  Human BBQ On “The Hot Seat”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r>
              <a:rPr lang="en-US" sz="1600" i="1">
                <a:solidFill>
                  <a:srgbClr val="000000"/>
                </a:solidFill>
                <a:effectLst>
                  <a:outerShdw blurRad="38100" dist="38100" dir="2700000" algn="tl">
                    <a:srgbClr val="FFFFFF"/>
                  </a:outerShdw>
                </a:effectLst>
                <a:latin typeface="Arial" charset="0"/>
              </a:rPr>
              <a:t>More On</a:t>
            </a:r>
            <a:r>
              <a:rPr lang="en-US" sz="1600">
                <a:solidFill>
                  <a:srgbClr val="000000"/>
                </a:solidFill>
                <a:effectLst>
                  <a:outerShdw blurRad="38100" dist="38100" dir="2700000" algn="tl">
                    <a:srgbClr val="FFFFFF"/>
                  </a:outerShdw>
                </a:effectLst>
                <a:latin typeface="Arial" charset="0"/>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   </a:t>
            </a:r>
          </a:p>
        </p:txBody>
      </p:sp>
      <p:pic>
        <p:nvPicPr>
          <p:cNvPr id="4613151" name="Picture 31" descr="C:\Documents and Settings\Owner\My Documents\Educational Illustrations\martyrdom.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613152" name="WordArt 32"/>
          <p:cNvSpPr>
            <a:spLocks noChangeArrowheads="1" noChangeShapeType="1" noTextEdit="1"/>
          </p:cNvSpPr>
          <p:nvPr/>
        </p:nvSpPr>
        <p:spPr bwMode="auto">
          <a:xfrm>
            <a:off x="3495675" y="2819400"/>
            <a:ext cx="5200650" cy="609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 ROMAN OUTLOOK -</a:t>
            </a:r>
          </a:p>
        </p:txBody>
      </p:sp>
      <p:sp>
        <p:nvSpPr>
          <p:cNvPr id="4613153" name="WordArt 33"/>
          <p:cNvSpPr>
            <a:spLocks noChangeArrowheads="1" noChangeShapeType="1" noTextEdit="1"/>
          </p:cNvSpPr>
          <p:nvPr/>
        </p:nvSpPr>
        <p:spPr bwMode="auto">
          <a:xfrm>
            <a:off x="2057400" y="101598"/>
            <a:ext cx="8610599" cy="203201"/>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20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Socially Christianity Was Considered A Threat To The Organization Of Society</a:t>
            </a:r>
          </a:p>
        </p:txBody>
      </p:sp>
      <p:sp>
        <p:nvSpPr>
          <p:cNvPr id="4613154" name="WordArt 34"/>
          <p:cNvSpPr>
            <a:spLocks noChangeArrowheads="1" noChangeShapeType="1" noTextEdit="1"/>
          </p:cNvSpPr>
          <p:nvPr/>
        </p:nvSpPr>
        <p:spPr bwMode="auto">
          <a:xfrm>
            <a:off x="1981200" y="304800"/>
            <a:ext cx="8686800" cy="228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Christianity Politically Intolerable Viewed As State Within A State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13123"/>
                                        </p:tgtEl>
                                        <p:attrNameLst>
                                          <p:attrName>style.visibility</p:attrName>
                                        </p:attrNameLst>
                                      </p:cBhvr>
                                      <p:to>
                                        <p:strVal val="visible"/>
                                      </p:to>
                                    </p:set>
                                    <p:anim calcmode="lin" valueType="num">
                                      <p:cBhvr>
                                        <p:cTn id="7" dur="1000" fill="hold"/>
                                        <p:tgtEl>
                                          <p:spTgt spid="4613123"/>
                                        </p:tgtEl>
                                        <p:attrNameLst>
                                          <p:attrName>ppt_w</p:attrName>
                                        </p:attrNameLst>
                                      </p:cBhvr>
                                      <p:tavLst>
                                        <p:tav tm="0">
                                          <p:val>
                                            <p:fltVal val="0"/>
                                          </p:val>
                                        </p:tav>
                                        <p:tav tm="100000">
                                          <p:val>
                                            <p:strVal val="#ppt_w"/>
                                          </p:val>
                                        </p:tav>
                                      </p:tavLst>
                                    </p:anim>
                                    <p:anim calcmode="lin" valueType="num">
                                      <p:cBhvr>
                                        <p:cTn id="8" dur="1000" fill="hold"/>
                                        <p:tgtEl>
                                          <p:spTgt spid="4613123"/>
                                        </p:tgtEl>
                                        <p:attrNameLst>
                                          <p:attrName>ppt_h</p:attrName>
                                        </p:attrNameLst>
                                      </p:cBhvr>
                                      <p:tavLst>
                                        <p:tav tm="0">
                                          <p:val>
                                            <p:fltVal val="0"/>
                                          </p:val>
                                        </p:tav>
                                        <p:tav tm="100000">
                                          <p:val>
                                            <p:strVal val="#ppt_h"/>
                                          </p:val>
                                        </p:tav>
                                      </p:tavLst>
                                    </p:anim>
                                    <p:anim calcmode="lin" valueType="num">
                                      <p:cBhvr>
                                        <p:cTn id="9" dur="1000" fill="hold"/>
                                        <p:tgtEl>
                                          <p:spTgt spid="46131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13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613122"/>
                                        </p:tgtEl>
                                        <p:attrNameLst>
                                          <p:attrName>style.visibility</p:attrName>
                                        </p:attrNameLst>
                                      </p:cBhvr>
                                      <p:to>
                                        <p:strVal val="visible"/>
                                      </p:to>
                                    </p:set>
                                    <p:anim calcmode="lin" valueType="num">
                                      <p:cBhvr>
                                        <p:cTn id="15" dur="1000" fill="hold"/>
                                        <p:tgtEl>
                                          <p:spTgt spid="4613122"/>
                                        </p:tgtEl>
                                        <p:attrNameLst>
                                          <p:attrName>ppt_w</p:attrName>
                                        </p:attrNameLst>
                                      </p:cBhvr>
                                      <p:tavLst>
                                        <p:tav tm="0">
                                          <p:val>
                                            <p:fltVal val="0"/>
                                          </p:val>
                                        </p:tav>
                                        <p:tav tm="100000">
                                          <p:val>
                                            <p:strVal val="#ppt_w"/>
                                          </p:val>
                                        </p:tav>
                                      </p:tavLst>
                                    </p:anim>
                                    <p:anim calcmode="lin" valueType="num">
                                      <p:cBhvr>
                                        <p:cTn id="16" dur="1000" fill="hold"/>
                                        <p:tgtEl>
                                          <p:spTgt spid="4613122"/>
                                        </p:tgtEl>
                                        <p:attrNameLst>
                                          <p:attrName>ppt_h</p:attrName>
                                        </p:attrNameLst>
                                      </p:cBhvr>
                                      <p:tavLst>
                                        <p:tav tm="0">
                                          <p:val>
                                            <p:fltVal val="0"/>
                                          </p:val>
                                        </p:tav>
                                        <p:tav tm="100000">
                                          <p:val>
                                            <p:strVal val="#ppt_h"/>
                                          </p:val>
                                        </p:tav>
                                      </p:tavLst>
                                    </p:anim>
                                    <p:anim calcmode="lin" valueType="num">
                                      <p:cBhvr>
                                        <p:cTn id="17" dur="1000" fill="hold"/>
                                        <p:tgtEl>
                                          <p:spTgt spid="46131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613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613133"/>
                                        </p:tgtEl>
                                        <p:attrNameLst>
                                          <p:attrName>style.visibility</p:attrName>
                                        </p:attrNameLst>
                                      </p:cBhvr>
                                      <p:to>
                                        <p:strVal val="visible"/>
                                      </p:to>
                                    </p:set>
                                    <p:anim calcmode="lin" valueType="num">
                                      <p:cBhvr>
                                        <p:cTn id="23" dur="1000" fill="hold"/>
                                        <p:tgtEl>
                                          <p:spTgt spid="4613133"/>
                                        </p:tgtEl>
                                        <p:attrNameLst>
                                          <p:attrName>ppt_w</p:attrName>
                                        </p:attrNameLst>
                                      </p:cBhvr>
                                      <p:tavLst>
                                        <p:tav tm="0">
                                          <p:val>
                                            <p:fltVal val="0"/>
                                          </p:val>
                                        </p:tav>
                                        <p:tav tm="100000">
                                          <p:val>
                                            <p:strVal val="#ppt_w"/>
                                          </p:val>
                                        </p:tav>
                                      </p:tavLst>
                                    </p:anim>
                                    <p:anim calcmode="lin" valueType="num">
                                      <p:cBhvr>
                                        <p:cTn id="24" dur="1000" fill="hold"/>
                                        <p:tgtEl>
                                          <p:spTgt spid="4613133"/>
                                        </p:tgtEl>
                                        <p:attrNameLst>
                                          <p:attrName>ppt_h</p:attrName>
                                        </p:attrNameLst>
                                      </p:cBhvr>
                                      <p:tavLst>
                                        <p:tav tm="0">
                                          <p:val>
                                            <p:fltVal val="0"/>
                                          </p:val>
                                        </p:tav>
                                        <p:tav tm="100000">
                                          <p:val>
                                            <p:strVal val="#ppt_h"/>
                                          </p:val>
                                        </p:tav>
                                      </p:tavLst>
                                    </p:anim>
                                    <p:anim calcmode="lin" valueType="num">
                                      <p:cBhvr>
                                        <p:cTn id="25" dur="1000" fill="hold"/>
                                        <p:tgtEl>
                                          <p:spTgt spid="461313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6131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613132"/>
                                        </p:tgtEl>
                                        <p:attrNameLst>
                                          <p:attrName>style.visibility</p:attrName>
                                        </p:attrNameLst>
                                      </p:cBhvr>
                                      <p:to>
                                        <p:strVal val="visible"/>
                                      </p:to>
                                    </p:set>
                                    <p:anim calcmode="lin" valueType="num">
                                      <p:cBhvr>
                                        <p:cTn id="31" dur="1000" fill="hold"/>
                                        <p:tgtEl>
                                          <p:spTgt spid="4613132"/>
                                        </p:tgtEl>
                                        <p:attrNameLst>
                                          <p:attrName>ppt_w</p:attrName>
                                        </p:attrNameLst>
                                      </p:cBhvr>
                                      <p:tavLst>
                                        <p:tav tm="0">
                                          <p:val>
                                            <p:fltVal val="0"/>
                                          </p:val>
                                        </p:tav>
                                        <p:tav tm="100000">
                                          <p:val>
                                            <p:strVal val="#ppt_w"/>
                                          </p:val>
                                        </p:tav>
                                      </p:tavLst>
                                    </p:anim>
                                    <p:anim calcmode="lin" valueType="num">
                                      <p:cBhvr>
                                        <p:cTn id="32" dur="1000" fill="hold"/>
                                        <p:tgtEl>
                                          <p:spTgt spid="4613132"/>
                                        </p:tgtEl>
                                        <p:attrNameLst>
                                          <p:attrName>ppt_h</p:attrName>
                                        </p:attrNameLst>
                                      </p:cBhvr>
                                      <p:tavLst>
                                        <p:tav tm="0">
                                          <p:val>
                                            <p:fltVal val="0"/>
                                          </p:val>
                                        </p:tav>
                                        <p:tav tm="100000">
                                          <p:val>
                                            <p:strVal val="#ppt_h"/>
                                          </p:val>
                                        </p:tav>
                                      </p:tavLst>
                                    </p:anim>
                                    <p:anim calcmode="lin" valueType="num">
                                      <p:cBhvr>
                                        <p:cTn id="33" dur="1000" fill="hold"/>
                                        <p:tgtEl>
                                          <p:spTgt spid="461313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613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613131"/>
                                        </p:tgtEl>
                                        <p:attrNameLst>
                                          <p:attrName>style.visibility</p:attrName>
                                        </p:attrNameLst>
                                      </p:cBhvr>
                                      <p:to>
                                        <p:strVal val="visible"/>
                                      </p:to>
                                    </p:set>
                                    <p:anim calcmode="lin" valueType="num">
                                      <p:cBhvr>
                                        <p:cTn id="39" dur="1000" fill="hold"/>
                                        <p:tgtEl>
                                          <p:spTgt spid="4613131"/>
                                        </p:tgtEl>
                                        <p:attrNameLst>
                                          <p:attrName>ppt_w</p:attrName>
                                        </p:attrNameLst>
                                      </p:cBhvr>
                                      <p:tavLst>
                                        <p:tav tm="0">
                                          <p:val>
                                            <p:fltVal val="0"/>
                                          </p:val>
                                        </p:tav>
                                        <p:tav tm="100000">
                                          <p:val>
                                            <p:strVal val="#ppt_w"/>
                                          </p:val>
                                        </p:tav>
                                      </p:tavLst>
                                    </p:anim>
                                    <p:anim calcmode="lin" valueType="num">
                                      <p:cBhvr>
                                        <p:cTn id="40" dur="1000" fill="hold"/>
                                        <p:tgtEl>
                                          <p:spTgt spid="4613131"/>
                                        </p:tgtEl>
                                        <p:attrNameLst>
                                          <p:attrName>ppt_h</p:attrName>
                                        </p:attrNameLst>
                                      </p:cBhvr>
                                      <p:tavLst>
                                        <p:tav tm="0">
                                          <p:val>
                                            <p:fltVal val="0"/>
                                          </p:val>
                                        </p:tav>
                                        <p:tav tm="100000">
                                          <p:val>
                                            <p:strVal val="#ppt_h"/>
                                          </p:val>
                                        </p:tav>
                                      </p:tavLst>
                                    </p:anim>
                                    <p:anim calcmode="lin" valueType="num">
                                      <p:cBhvr>
                                        <p:cTn id="41" dur="1000" fill="hold"/>
                                        <p:tgtEl>
                                          <p:spTgt spid="46131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6131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613130"/>
                                        </p:tgtEl>
                                        <p:attrNameLst>
                                          <p:attrName>style.visibility</p:attrName>
                                        </p:attrNameLst>
                                      </p:cBhvr>
                                      <p:to>
                                        <p:strVal val="visible"/>
                                      </p:to>
                                    </p:set>
                                    <p:anim calcmode="lin" valueType="num">
                                      <p:cBhvr>
                                        <p:cTn id="47" dur="1000" fill="hold"/>
                                        <p:tgtEl>
                                          <p:spTgt spid="4613130"/>
                                        </p:tgtEl>
                                        <p:attrNameLst>
                                          <p:attrName>ppt_w</p:attrName>
                                        </p:attrNameLst>
                                      </p:cBhvr>
                                      <p:tavLst>
                                        <p:tav tm="0">
                                          <p:val>
                                            <p:fltVal val="0"/>
                                          </p:val>
                                        </p:tav>
                                        <p:tav tm="100000">
                                          <p:val>
                                            <p:strVal val="#ppt_w"/>
                                          </p:val>
                                        </p:tav>
                                      </p:tavLst>
                                    </p:anim>
                                    <p:anim calcmode="lin" valueType="num">
                                      <p:cBhvr>
                                        <p:cTn id="48" dur="1000" fill="hold"/>
                                        <p:tgtEl>
                                          <p:spTgt spid="4613130"/>
                                        </p:tgtEl>
                                        <p:attrNameLst>
                                          <p:attrName>ppt_h</p:attrName>
                                        </p:attrNameLst>
                                      </p:cBhvr>
                                      <p:tavLst>
                                        <p:tav tm="0">
                                          <p:val>
                                            <p:fltVal val="0"/>
                                          </p:val>
                                        </p:tav>
                                        <p:tav tm="100000">
                                          <p:val>
                                            <p:strVal val="#ppt_h"/>
                                          </p:val>
                                        </p:tav>
                                      </p:tavLst>
                                    </p:anim>
                                    <p:anim calcmode="lin" valueType="num">
                                      <p:cBhvr>
                                        <p:cTn id="49" dur="1000" fill="hold"/>
                                        <p:tgtEl>
                                          <p:spTgt spid="461313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6131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613129"/>
                                        </p:tgtEl>
                                        <p:attrNameLst>
                                          <p:attrName>style.visibility</p:attrName>
                                        </p:attrNameLst>
                                      </p:cBhvr>
                                      <p:to>
                                        <p:strVal val="visible"/>
                                      </p:to>
                                    </p:set>
                                    <p:anim calcmode="lin" valueType="num">
                                      <p:cBhvr>
                                        <p:cTn id="55" dur="1000" fill="hold"/>
                                        <p:tgtEl>
                                          <p:spTgt spid="4613129"/>
                                        </p:tgtEl>
                                        <p:attrNameLst>
                                          <p:attrName>ppt_w</p:attrName>
                                        </p:attrNameLst>
                                      </p:cBhvr>
                                      <p:tavLst>
                                        <p:tav tm="0">
                                          <p:val>
                                            <p:fltVal val="0"/>
                                          </p:val>
                                        </p:tav>
                                        <p:tav tm="100000">
                                          <p:val>
                                            <p:strVal val="#ppt_w"/>
                                          </p:val>
                                        </p:tav>
                                      </p:tavLst>
                                    </p:anim>
                                    <p:anim calcmode="lin" valueType="num">
                                      <p:cBhvr>
                                        <p:cTn id="56" dur="1000" fill="hold"/>
                                        <p:tgtEl>
                                          <p:spTgt spid="4613129"/>
                                        </p:tgtEl>
                                        <p:attrNameLst>
                                          <p:attrName>ppt_h</p:attrName>
                                        </p:attrNameLst>
                                      </p:cBhvr>
                                      <p:tavLst>
                                        <p:tav tm="0">
                                          <p:val>
                                            <p:fltVal val="0"/>
                                          </p:val>
                                        </p:tav>
                                        <p:tav tm="100000">
                                          <p:val>
                                            <p:strVal val="#ppt_h"/>
                                          </p:val>
                                        </p:tav>
                                      </p:tavLst>
                                    </p:anim>
                                    <p:anim calcmode="lin" valueType="num">
                                      <p:cBhvr>
                                        <p:cTn id="57" dur="1000" fill="hold"/>
                                        <p:tgtEl>
                                          <p:spTgt spid="461312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6131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613128"/>
                                        </p:tgtEl>
                                        <p:attrNameLst>
                                          <p:attrName>style.visibility</p:attrName>
                                        </p:attrNameLst>
                                      </p:cBhvr>
                                      <p:to>
                                        <p:strVal val="visible"/>
                                      </p:to>
                                    </p:set>
                                    <p:anim calcmode="lin" valueType="num">
                                      <p:cBhvr>
                                        <p:cTn id="63" dur="1000" fill="hold"/>
                                        <p:tgtEl>
                                          <p:spTgt spid="4613128"/>
                                        </p:tgtEl>
                                        <p:attrNameLst>
                                          <p:attrName>ppt_w</p:attrName>
                                        </p:attrNameLst>
                                      </p:cBhvr>
                                      <p:tavLst>
                                        <p:tav tm="0">
                                          <p:val>
                                            <p:fltVal val="0"/>
                                          </p:val>
                                        </p:tav>
                                        <p:tav tm="100000">
                                          <p:val>
                                            <p:strVal val="#ppt_w"/>
                                          </p:val>
                                        </p:tav>
                                      </p:tavLst>
                                    </p:anim>
                                    <p:anim calcmode="lin" valueType="num">
                                      <p:cBhvr>
                                        <p:cTn id="64" dur="1000" fill="hold"/>
                                        <p:tgtEl>
                                          <p:spTgt spid="4613128"/>
                                        </p:tgtEl>
                                        <p:attrNameLst>
                                          <p:attrName>ppt_h</p:attrName>
                                        </p:attrNameLst>
                                      </p:cBhvr>
                                      <p:tavLst>
                                        <p:tav tm="0">
                                          <p:val>
                                            <p:fltVal val="0"/>
                                          </p:val>
                                        </p:tav>
                                        <p:tav tm="100000">
                                          <p:val>
                                            <p:strVal val="#ppt_h"/>
                                          </p:val>
                                        </p:tav>
                                      </p:tavLst>
                                    </p:anim>
                                    <p:anim calcmode="lin" valueType="num">
                                      <p:cBhvr>
                                        <p:cTn id="65" dur="1000" fill="hold"/>
                                        <p:tgtEl>
                                          <p:spTgt spid="4613128"/>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6131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613127"/>
                                        </p:tgtEl>
                                        <p:attrNameLst>
                                          <p:attrName>style.visibility</p:attrName>
                                        </p:attrNameLst>
                                      </p:cBhvr>
                                      <p:to>
                                        <p:strVal val="visible"/>
                                      </p:to>
                                    </p:set>
                                    <p:anim calcmode="lin" valueType="num">
                                      <p:cBhvr>
                                        <p:cTn id="71" dur="1000" fill="hold"/>
                                        <p:tgtEl>
                                          <p:spTgt spid="4613127"/>
                                        </p:tgtEl>
                                        <p:attrNameLst>
                                          <p:attrName>ppt_w</p:attrName>
                                        </p:attrNameLst>
                                      </p:cBhvr>
                                      <p:tavLst>
                                        <p:tav tm="0">
                                          <p:val>
                                            <p:fltVal val="0"/>
                                          </p:val>
                                        </p:tav>
                                        <p:tav tm="100000">
                                          <p:val>
                                            <p:strVal val="#ppt_w"/>
                                          </p:val>
                                        </p:tav>
                                      </p:tavLst>
                                    </p:anim>
                                    <p:anim calcmode="lin" valueType="num">
                                      <p:cBhvr>
                                        <p:cTn id="72" dur="1000" fill="hold"/>
                                        <p:tgtEl>
                                          <p:spTgt spid="4613127"/>
                                        </p:tgtEl>
                                        <p:attrNameLst>
                                          <p:attrName>ppt_h</p:attrName>
                                        </p:attrNameLst>
                                      </p:cBhvr>
                                      <p:tavLst>
                                        <p:tav tm="0">
                                          <p:val>
                                            <p:fltVal val="0"/>
                                          </p:val>
                                        </p:tav>
                                        <p:tav tm="100000">
                                          <p:val>
                                            <p:strVal val="#ppt_h"/>
                                          </p:val>
                                        </p:tav>
                                      </p:tavLst>
                                    </p:anim>
                                    <p:anim calcmode="lin" valueType="num">
                                      <p:cBhvr>
                                        <p:cTn id="73" dur="1000" fill="hold"/>
                                        <p:tgtEl>
                                          <p:spTgt spid="461312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6131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613126"/>
                                        </p:tgtEl>
                                        <p:attrNameLst>
                                          <p:attrName>style.visibility</p:attrName>
                                        </p:attrNameLst>
                                      </p:cBhvr>
                                      <p:to>
                                        <p:strVal val="visible"/>
                                      </p:to>
                                    </p:set>
                                    <p:anim calcmode="lin" valueType="num">
                                      <p:cBhvr>
                                        <p:cTn id="79" dur="1000" fill="hold"/>
                                        <p:tgtEl>
                                          <p:spTgt spid="4613126"/>
                                        </p:tgtEl>
                                        <p:attrNameLst>
                                          <p:attrName>ppt_w</p:attrName>
                                        </p:attrNameLst>
                                      </p:cBhvr>
                                      <p:tavLst>
                                        <p:tav tm="0">
                                          <p:val>
                                            <p:fltVal val="0"/>
                                          </p:val>
                                        </p:tav>
                                        <p:tav tm="100000">
                                          <p:val>
                                            <p:strVal val="#ppt_w"/>
                                          </p:val>
                                        </p:tav>
                                      </p:tavLst>
                                    </p:anim>
                                    <p:anim calcmode="lin" valueType="num">
                                      <p:cBhvr>
                                        <p:cTn id="80" dur="1000" fill="hold"/>
                                        <p:tgtEl>
                                          <p:spTgt spid="4613126"/>
                                        </p:tgtEl>
                                        <p:attrNameLst>
                                          <p:attrName>ppt_h</p:attrName>
                                        </p:attrNameLst>
                                      </p:cBhvr>
                                      <p:tavLst>
                                        <p:tav tm="0">
                                          <p:val>
                                            <p:fltVal val="0"/>
                                          </p:val>
                                        </p:tav>
                                        <p:tav tm="100000">
                                          <p:val>
                                            <p:strVal val="#ppt_h"/>
                                          </p:val>
                                        </p:tav>
                                      </p:tavLst>
                                    </p:anim>
                                    <p:anim calcmode="lin" valueType="num">
                                      <p:cBhvr>
                                        <p:cTn id="81" dur="1000" fill="hold"/>
                                        <p:tgtEl>
                                          <p:spTgt spid="461312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6131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613125"/>
                                        </p:tgtEl>
                                        <p:attrNameLst>
                                          <p:attrName>style.visibility</p:attrName>
                                        </p:attrNameLst>
                                      </p:cBhvr>
                                      <p:to>
                                        <p:strVal val="visible"/>
                                      </p:to>
                                    </p:set>
                                    <p:anim calcmode="lin" valueType="num">
                                      <p:cBhvr>
                                        <p:cTn id="87" dur="1000" fill="hold"/>
                                        <p:tgtEl>
                                          <p:spTgt spid="4613125"/>
                                        </p:tgtEl>
                                        <p:attrNameLst>
                                          <p:attrName>ppt_w</p:attrName>
                                        </p:attrNameLst>
                                      </p:cBhvr>
                                      <p:tavLst>
                                        <p:tav tm="0">
                                          <p:val>
                                            <p:fltVal val="0"/>
                                          </p:val>
                                        </p:tav>
                                        <p:tav tm="100000">
                                          <p:val>
                                            <p:strVal val="#ppt_w"/>
                                          </p:val>
                                        </p:tav>
                                      </p:tavLst>
                                    </p:anim>
                                    <p:anim calcmode="lin" valueType="num">
                                      <p:cBhvr>
                                        <p:cTn id="88" dur="1000" fill="hold"/>
                                        <p:tgtEl>
                                          <p:spTgt spid="4613125"/>
                                        </p:tgtEl>
                                        <p:attrNameLst>
                                          <p:attrName>ppt_h</p:attrName>
                                        </p:attrNameLst>
                                      </p:cBhvr>
                                      <p:tavLst>
                                        <p:tav tm="0">
                                          <p:val>
                                            <p:fltVal val="0"/>
                                          </p:val>
                                        </p:tav>
                                        <p:tav tm="100000">
                                          <p:val>
                                            <p:strVal val="#ppt_h"/>
                                          </p:val>
                                        </p:tav>
                                      </p:tavLst>
                                    </p:anim>
                                    <p:anim calcmode="lin" valueType="num">
                                      <p:cBhvr>
                                        <p:cTn id="89" dur="1000" fill="hold"/>
                                        <p:tgtEl>
                                          <p:spTgt spid="461312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613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613124"/>
                                        </p:tgtEl>
                                        <p:attrNameLst>
                                          <p:attrName>style.visibility</p:attrName>
                                        </p:attrNameLst>
                                      </p:cBhvr>
                                      <p:to>
                                        <p:strVal val="visible"/>
                                      </p:to>
                                    </p:set>
                                    <p:anim calcmode="lin" valueType="num">
                                      <p:cBhvr>
                                        <p:cTn id="95" dur="1000" fill="hold"/>
                                        <p:tgtEl>
                                          <p:spTgt spid="4613124"/>
                                        </p:tgtEl>
                                        <p:attrNameLst>
                                          <p:attrName>ppt_w</p:attrName>
                                        </p:attrNameLst>
                                      </p:cBhvr>
                                      <p:tavLst>
                                        <p:tav tm="0">
                                          <p:val>
                                            <p:fltVal val="0"/>
                                          </p:val>
                                        </p:tav>
                                        <p:tav tm="100000">
                                          <p:val>
                                            <p:strVal val="#ppt_w"/>
                                          </p:val>
                                        </p:tav>
                                      </p:tavLst>
                                    </p:anim>
                                    <p:anim calcmode="lin" valueType="num">
                                      <p:cBhvr>
                                        <p:cTn id="96" dur="1000" fill="hold"/>
                                        <p:tgtEl>
                                          <p:spTgt spid="4613124"/>
                                        </p:tgtEl>
                                        <p:attrNameLst>
                                          <p:attrName>ppt_h</p:attrName>
                                        </p:attrNameLst>
                                      </p:cBhvr>
                                      <p:tavLst>
                                        <p:tav tm="0">
                                          <p:val>
                                            <p:fltVal val="0"/>
                                          </p:val>
                                        </p:tav>
                                        <p:tav tm="100000">
                                          <p:val>
                                            <p:strVal val="#ppt_h"/>
                                          </p:val>
                                        </p:tav>
                                      </p:tavLst>
                                    </p:anim>
                                    <p:anim calcmode="lin" valueType="num">
                                      <p:cBhvr>
                                        <p:cTn id="97" dur="1000" fill="hold"/>
                                        <p:tgtEl>
                                          <p:spTgt spid="461312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613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9" presetClass="entr" presetSubtype="10" fill="hold" nodeType="clickEffect">
                                  <p:stCondLst>
                                    <p:cond delay="0"/>
                                  </p:stCondLst>
                                  <p:childTnLst>
                                    <p:set>
                                      <p:cBhvr>
                                        <p:cTn id="102" dur="1" fill="hold">
                                          <p:stCondLst>
                                            <p:cond delay="0"/>
                                          </p:stCondLst>
                                        </p:cTn>
                                        <p:tgtEl>
                                          <p:spTgt spid="4613151"/>
                                        </p:tgtEl>
                                        <p:attrNameLst>
                                          <p:attrName>style.visibility</p:attrName>
                                        </p:attrNameLst>
                                      </p:cBhvr>
                                      <p:to>
                                        <p:strVal val="visible"/>
                                      </p:to>
                                    </p:set>
                                    <p:anim calcmode="lin" valueType="num">
                                      <p:cBhvr>
                                        <p:cTn id="103" dur="5000" fill="hold"/>
                                        <p:tgtEl>
                                          <p:spTgt spid="4613151"/>
                                        </p:tgtEl>
                                        <p:attrNameLst>
                                          <p:attrName>ppt_w</p:attrName>
                                        </p:attrNameLst>
                                      </p:cBhvr>
                                      <p:tavLst>
                                        <p:tav tm="0" fmla="#ppt_w*sin(2.5*pi*$)">
                                          <p:val>
                                            <p:fltVal val="0"/>
                                          </p:val>
                                        </p:tav>
                                        <p:tav tm="100000">
                                          <p:val>
                                            <p:fltVal val="1"/>
                                          </p:val>
                                        </p:tav>
                                      </p:tavLst>
                                    </p:anim>
                                    <p:anim calcmode="lin" valueType="num">
                                      <p:cBhvr>
                                        <p:cTn id="104" dur="5000" fill="hold"/>
                                        <p:tgtEl>
                                          <p:spTgt spid="4613151"/>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32" fill="hold" grpId="0" nodeType="clickEffect">
                                  <p:stCondLst>
                                    <p:cond delay="0"/>
                                  </p:stCondLst>
                                  <p:childTnLst>
                                    <p:set>
                                      <p:cBhvr>
                                        <p:cTn id="108" dur="1" fill="hold">
                                          <p:stCondLst>
                                            <p:cond delay="0"/>
                                          </p:stCondLst>
                                        </p:cTn>
                                        <p:tgtEl>
                                          <p:spTgt spid="4613152"/>
                                        </p:tgtEl>
                                        <p:attrNameLst>
                                          <p:attrName>style.visibility</p:attrName>
                                        </p:attrNameLst>
                                      </p:cBhvr>
                                      <p:to>
                                        <p:strVal val="visible"/>
                                      </p:to>
                                    </p:set>
                                    <p:anim calcmode="lin" valueType="num">
                                      <p:cBhvr>
                                        <p:cTn id="109" dur="500" fill="hold"/>
                                        <p:tgtEl>
                                          <p:spTgt spid="4613152"/>
                                        </p:tgtEl>
                                        <p:attrNameLst>
                                          <p:attrName>ppt_w</p:attrName>
                                        </p:attrNameLst>
                                      </p:cBhvr>
                                      <p:tavLst>
                                        <p:tav tm="0">
                                          <p:val>
                                            <p:strVal val="4*#ppt_w"/>
                                          </p:val>
                                        </p:tav>
                                        <p:tav tm="100000">
                                          <p:val>
                                            <p:strVal val="#ppt_w"/>
                                          </p:val>
                                        </p:tav>
                                      </p:tavLst>
                                    </p:anim>
                                    <p:anim calcmode="lin" valueType="num">
                                      <p:cBhvr>
                                        <p:cTn id="110" dur="500" fill="hold"/>
                                        <p:tgtEl>
                                          <p:spTgt spid="4613152"/>
                                        </p:tgtEl>
                                        <p:attrNameLst>
                                          <p:attrName>ppt_h</p:attrName>
                                        </p:attrNameLst>
                                      </p:cBhvr>
                                      <p:tavLst>
                                        <p:tav tm="0">
                                          <p:val>
                                            <p:strVal val="4*#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7" presetClass="entr" presetSubtype="4" fill="hold" grpId="0" nodeType="clickEffect">
                                  <p:stCondLst>
                                    <p:cond delay="0"/>
                                  </p:stCondLst>
                                  <p:childTnLst>
                                    <p:set>
                                      <p:cBhvr>
                                        <p:cTn id="114" dur="1" fill="hold">
                                          <p:stCondLst>
                                            <p:cond delay="0"/>
                                          </p:stCondLst>
                                        </p:cTn>
                                        <p:tgtEl>
                                          <p:spTgt spid="4613153"/>
                                        </p:tgtEl>
                                        <p:attrNameLst>
                                          <p:attrName>style.visibility</p:attrName>
                                        </p:attrNameLst>
                                      </p:cBhvr>
                                      <p:to>
                                        <p:strVal val="visible"/>
                                      </p:to>
                                    </p:set>
                                    <p:anim calcmode="lin" valueType="num">
                                      <p:cBhvr additive="base">
                                        <p:cTn id="115" dur="5000" fill="hold"/>
                                        <p:tgtEl>
                                          <p:spTgt spid="4613153"/>
                                        </p:tgtEl>
                                        <p:attrNameLst>
                                          <p:attrName>ppt_x</p:attrName>
                                        </p:attrNameLst>
                                      </p:cBhvr>
                                      <p:tavLst>
                                        <p:tav tm="0">
                                          <p:val>
                                            <p:strVal val="#ppt_x"/>
                                          </p:val>
                                        </p:tav>
                                        <p:tav tm="100000">
                                          <p:val>
                                            <p:strVal val="#ppt_x"/>
                                          </p:val>
                                        </p:tav>
                                      </p:tavLst>
                                    </p:anim>
                                    <p:anim calcmode="lin" valueType="num">
                                      <p:cBhvr additive="base">
                                        <p:cTn id="116" dur="5000" fill="hold"/>
                                        <p:tgtEl>
                                          <p:spTgt spid="461315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7" presetClass="entr" presetSubtype="1" fill="hold" grpId="0" nodeType="clickEffect">
                                  <p:stCondLst>
                                    <p:cond delay="0"/>
                                  </p:stCondLst>
                                  <p:childTnLst>
                                    <p:set>
                                      <p:cBhvr>
                                        <p:cTn id="120" dur="1" fill="hold">
                                          <p:stCondLst>
                                            <p:cond delay="0"/>
                                          </p:stCondLst>
                                        </p:cTn>
                                        <p:tgtEl>
                                          <p:spTgt spid="4613154"/>
                                        </p:tgtEl>
                                        <p:attrNameLst>
                                          <p:attrName>style.visibility</p:attrName>
                                        </p:attrNameLst>
                                      </p:cBhvr>
                                      <p:to>
                                        <p:strVal val="visible"/>
                                      </p:to>
                                    </p:set>
                                    <p:anim calcmode="lin" valueType="num">
                                      <p:cBhvr additive="base">
                                        <p:cTn id="121" dur="5000" fill="hold"/>
                                        <p:tgtEl>
                                          <p:spTgt spid="4613154"/>
                                        </p:tgtEl>
                                        <p:attrNameLst>
                                          <p:attrName>ppt_x</p:attrName>
                                        </p:attrNameLst>
                                      </p:cBhvr>
                                      <p:tavLst>
                                        <p:tav tm="0">
                                          <p:val>
                                            <p:strVal val="#ppt_x"/>
                                          </p:val>
                                        </p:tav>
                                        <p:tav tm="100000">
                                          <p:val>
                                            <p:strVal val="#ppt_x"/>
                                          </p:val>
                                        </p:tav>
                                      </p:tavLst>
                                    </p:anim>
                                    <p:anim calcmode="lin" valueType="num">
                                      <p:cBhvr additive="base">
                                        <p:cTn id="122" dur="5000" fill="hold"/>
                                        <p:tgtEl>
                                          <p:spTgt spid="4613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122" grpId="0" animBg="1" autoUpdateAnimBg="0"/>
      <p:bldP spid="4613123" grpId="0" animBg="1" autoUpdateAnimBg="0"/>
      <p:bldP spid="4613124" grpId="0" animBg="1" autoUpdateAnimBg="0"/>
      <p:bldP spid="4613125" grpId="0" animBg="1" autoUpdateAnimBg="0"/>
      <p:bldP spid="4613126" grpId="0" animBg="1" autoUpdateAnimBg="0"/>
      <p:bldP spid="4613127" grpId="0" animBg="1" autoUpdateAnimBg="0"/>
      <p:bldP spid="4613128" grpId="0" animBg="1" autoUpdateAnimBg="0"/>
      <p:bldP spid="4613129" grpId="0" animBg="1" autoUpdateAnimBg="0"/>
      <p:bldP spid="4613130" grpId="0" animBg="1" autoUpdateAnimBg="0"/>
      <p:bldP spid="4613131" grpId="0" animBg="1" autoUpdateAnimBg="0"/>
      <p:bldP spid="4613132" grpId="0" animBg="1" autoUpdateAnimBg="0"/>
      <p:bldP spid="4613133" grpId="0" animBg="1" autoUpdateAnimBg="0"/>
      <p:bldP spid="4613152" grpId="0" animBg="1"/>
      <p:bldP spid="4613153" grpId="0" animBg="1"/>
      <p:bldP spid="461315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27394" name="Rectangle 2"/>
          <p:cNvSpPr>
            <a:spLocks noGrp="1" noChangeArrowheads="1"/>
          </p:cNvSpPr>
          <p:nvPr>
            <p:ph type="title"/>
          </p:nvPr>
        </p:nvSpPr>
        <p:spPr>
          <a:xfrm>
            <a:off x="665825" y="683580"/>
            <a:ext cx="10750857" cy="707886"/>
          </a:xfrm>
        </p:spPr>
        <p:txBody>
          <a:bodyPr/>
          <a:lstStyle/>
          <a:p>
            <a:r>
              <a:rPr lang="en-US" u="sng" dirty="0">
                <a:solidFill>
                  <a:schemeClr val="accent1"/>
                </a:solidFill>
                <a:effectLst>
                  <a:outerShdw blurRad="38100" dist="38100" dir="2700000" algn="tl">
                    <a:srgbClr val="C0C0C0"/>
                  </a:outerShdw>
                </a:effectLst>
                <a:latin typeface="Calligrapher" pitchFamily="2" charset="0"/>
              </a:rPr>
              <a:t>Roman Persecution Causation:  Sociological</a:t>
            </a:r>
          </a:p>
        </p:txBody>
      </p:sp>
      <p:sp>
        <p:nvSpPr>
          <p:cNvPr id="4027395" name="Rectangle 3"/>
          <p:cNvSpPr>
            <a:spLocks noGrp="1" noChangeArrowheads="1"/>
          </p:cNvSpPr>
          <p:nvPr>
            <p:ph type="body" idx="1"/>
          </p:nvPr>
        </p:nvSpPr>
        <p:spPr>
          <a:xfrm>
            <a:off x="585925" y="1642369"/>
            <a:ext cx="10422385" cy="4682230"/>
          </a:xfrm>
        </p:spPr>
        <p:txBody>
          <a:bodyPr/>
          <a:lstStyle/>
          <a:p>
            <a:pPr>
              <a:buFontTx/>
              <a:buBlip>
                <a:blip r:embed="rId4"/>
              </a:buBlip>
            </a:pPr>
            <a:r>
              <a:rPr lang="en-US" b="1" dirty="0">
                <a:solidFill>
                  <a:srgbClr val="FFFF99"/>
                </a:solidFill>
                <a:effectLst>
                  <a:outerShdw blurRad="38100" dist="38100" dir="2700000" algn="tl">
                    <a:srgbClr val="C0C0C0"/>
                  </a:outerShdw>
                </a:effectLst>
              </a:rPr>
              <a:t> “The Christian ethic lived out became itself a criticism of pagan life.  Meals at heathen feasts and social parties began with a liquid offering and a prayer to the pagan gods. As such, serious Christians would not participate in them.  By such actions,  the early Christians were frequently labeled as being unsociable, prudish, non-tolerant, boorish. . .” </a:t>
            </a:r>
            <a:r>
              <a:rPr lang="en-US" sz="2800" b="1" dirty="0">
                <a:solidFill>
                  <a:srgbClr val="FFFF99"/>
                </a:solidFill>
                <a:effectLst>
                  <a:outerShdw blurRad="38100" dist="38100" dir="2700000" algn="tl">
                    <a:srgbClr val="C0C0C0"/>
                  </a:outerShdw>
                </a:effectLst>
              </a:rPr>
              <a:t>-  </a:t>
            </a:r>
            <a:r>
              <a:rPr lang="en-US" sz="2800" b="1" u="sng" dirty="0">
                <a:solidFill>
                  <a:srgbClr val="FFFF99"/>
                </a:solidFill>
                <a:effectLst>
                  <a:outerShdw blurRad="38100" dist="38100" dir="2700000" algn="tl">
                    <a:srgbClr val="C0C0C0"/>
                  </a:outerShdw>
                </a:effectLst>
              </a:rPr>
              <a:t>Darkness To Light; Vol. V, Issue 22</a:t>
            </a:r>
            <a:endParaRPr lang="en-US" sz="2800" u="sng" dirty="0"/>
          </a:p>
        </p:txBody>
      </p:sp>
      <p:sp>
        <p:nvSpPr>
          <p:cNvPr id="5" name="TextBox 4"/>
          <p:cNvSpPr txBox="1"/>
          <p:nvPr/>
        </p:nvSpPr>
        <p:spPr>
          <a:xfrm>
            <a:off x="665825" y="5628442"/>
            <a:ext cx="10750858" cy="707886"/>
          </a:xfrm>
          <a:prstGeom prst="rect">
            <a:avLst/>
          </a:prstGeom>
          <a:solidFill>
            <a:srgbClr val="CCFF33"/>
          </a:solidFill>
          <a:ln>
            <a:solidFill>
              <a:srgbClr val="FF3300"/>
            </a:solidFill>
          </a:ln>
        </p:spPr>
        <p:txBody>
          <a:bodyPr wrap="square" rtlCol="0">
            <a:spAutoFit/>
          </a:bodyPr>
          <a:lstStyle/>
          <a:p>
            <a:pPr algn="ctr" fontAlgn="base">
              <a:spcBef>
                <a:spcPct val="0"/>
              </a:spcBef>
              <a:spcAft>
                <a:spcPct val="0"/>
              </a:spcAft>
            </a:pPr>
            <a:r>
              <a:rPr lang="en-US" sz="4000" b="1" dirty="0">
                <a:solidFill>
                  <a:srgbClr val="990000"/>
                </a:solidFill>
                <a:effectLst>
                  <a:outerShdw blurRad="38100" dist="38100" dir="2700000" algn="tl">
                    <a:srgbClr val="000000">
                      <a:alpha val="43137"/>
                    </a:srgbClr>
                  </a:outerShdw>
                </a:effectLst>
                <a:latin typeface="Calligrapher" pitchFamily="2" charset="0"/>
              </a:rPr>
              <a:t>Roman Cliché  – “Conspicuous By Their Absence”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27394">
                                            <p:txEl>
                                              <p:pRg st="0" end="0"/>
                                            </p:txEl>
                                          </p:spTgt>
                                        </p:tgtEl>
                                        <p:attrNameLst>
                                          <p:attrName>style.visibility</p:attrName>
                                        </p:attrNameLst>
                                      </p:cBhvr>
                                      <p:to>
                                        <p:strVal val="visible"/>
                                      </p:to>
                                    </p:set>
                                    <p:anim calcmode="lin" valueType="num">
                                      <p:cBhvr additive="base">
                                        <p:cTn id="7" dur="300" fill="hold"/>
                                        <p:tgtEl>
                                          <p:spTgt spid="40273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27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027395">
                                            <p:txEl>
                                              <p:pRg st="0" end="0"/>
                                            </p:txEl>
                                          </p:spTgt>
                                        </p:tgtEl>
                                        <p:attrNameLst>
                                          <p:attrName>style.visibility</p:attrName>
                                        </p:attrNameLst>
                                      </p:cBhvr>
                                      <p:to>
                                        <p:strVal val="visible"/>
                                      </p:to>
                                    </p:set>
                                    <p:anim calcmode="lin" valueType="num">
                                      <p:cBhvr>
                                        <p:cTn id="13" dur="300" fill="hold"/>
                                        <p:tgtEl>
                                          <p:spTgt spid="402739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027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4" grpId="0" build="p" autoUpdateAnimBg="0"/>
      <p:bldP spid="4027395" grpId="0" build="p" autoUpdateAnimBg="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27394" name="Rectangle 2"/>
          <p:cNvSpPr>
            <a:spLocks noGrp="1" noChangeArrowheads="1"/>
          </p:cNvSpPr>
          <p:nvPr>
            <p:ph type="title"/>
          </p:nvPr>
        </p:nvSpPr>
        <p:spPr>
          <a:xfrm>
            <a:off x="701336" y="457200"/>
            <a:ext cx="10706470" cy="762000"/>
          </a:xfrm>
        </p:spPr>
        <p:txBody>
          <a:bodyPr/>
          <a:lstStyle/>
          <a:p>
            <a:r>
              <a:rPr lang="en-US" u="sng" dirty="0">
                <a:solidFill>
                  <a:schemeClr val="accent1"/>
                </a:solidFill>
                <a:effectLst>
                  <a:outerShdw blurRad="38100" dist="38100" dir="2700000" algn="tl">
                    <a:srgbClr val="C0C0C0"/>
                  </a:outerShdw>
                </a:effectLst>
                <a:latin typeface="Calligrapher" pitchFamily="2" charset="0"/>
              </a:rPr>
              <a:t>Roman Persecution Causation:  Sociological</a:t>
            </a:r>
          </a:p>
        </p:txBody>
      </p:sp>
      <p:sp>
        <p:nvSpPr>
          <p:cNvPr id="4027395" name="Rectangle 3"/>
          <p:cNvSpPr>
            <a:spLocks noGrp="1" noChangeArrowheads="1"/>
          </p:cNvSpPr>
          <p:nvPr>
            <p:ph type="body" idx="1"/>
          </p:nvPr>
        </p:nvSpPr>
        <p:spPr>
          <a:xfrm>
            <a:off x="1056443" y="1438182"/>
            <a:ext cx="9916357" cy="4886417"/>
          </a:xfrm>
        </p:spPr>
        <p:txBody>
          <a:bodyPr/>
          <a:lstStyle/>
          <a:p>
            <a:pPr>
              <a:buFontTx/>
              <a:buBlip>
                <a:blip r:embed="rId4"/>
              </a:buBlip>
            </a:pPr>
            <a:r>
              <a:rPr lang="en-US" b="1" dirty="0">
                <a:solidFill>
                  <a:srgbClr val="FFFF99"/>
                </a:solidFill>
                <a:effectLst>
                  <a:outerShdw blurRad="38100" dist="38100" dir="2700000" algn="tl">
                    <a:srgbClr val="C0C0C0"/>
                  </a:outerShdw>
                </a:effectLst>
              </a:rPr>
              <a:t> </a:t>
            </a:r>
            <a:r>
              <a:rPr lang="en-US" sz="2400" b="1" dirty="0">
                <a:solidFill>
                  <a:srgbClr val="FFFF99"/>
                </a:solidFill>
                <a:effectLst>
                  <a:outerShdw blurRad="38100" dist="38100" dir="2700000" algn="tl">
                    <a:srgbClr val="C0C0C0"/>
                  </a:outerShdw>
                </a:effectLst>
              </a:rPr>
              <a:t>“You see,  these misguided creatures start with the general conviction that they are immortal for all time,  which explains the contempt of death and voluntary self-devotion which are so common among them;  and when it was impressed on them by their original lawgiver that they are all brothers,  from the moment they are converted,  and deny the gods of Greece,  and worship that crucified sage,  and live after his laws.  All this they take quite on trust,  with the result that they despise all worldly goods alike,  regarding them merely as common property.  Now an adroit, unscrupulous fellow,   who has seen the world,  has only to get among these simple souls,  &amp; his fortune is pretty soon made;  he plays with them.”    </a:t>
            </a:r>
            <a:r>
              <a:rPr lang="en-US" sz="2800" b="1" dirty="0">
                <a:solidFill>
                  <a:srgbClr val="FFFF99"/>
                </a:solidFill>
                <a:effectLst>
                  <a:outerShdw blurRad="38100" dist="38100" dir="2700000" algn="tl">
                    <a:srgbClr val="C0C0C0"/>
                  </a:outerShdw>
                </a:effectLst>
              </a:rPr>
              <a:t>-  </a:t>
            </a:r>
            <a:r>
              <a:rPr lang="en-US" sz="2800" b="1" u="sng" dirty="0">
                <a:solidFill>
                  <a:srgbClr val="FFFF99"/>
                </a:solidFill>
                <a:effectLst>
                  <a:outerShdw blurRad="38100" dist="38100" dir="2700000" algn="tl">
                    <a:srgbClr val="C0C0C0"/>
                  </a:outerShdw>
                </a:effectLst>
              </a:rPr>
              <a:t>Lucian of </a:t>
            </a:r>
            <a:r>
              <a:rPr lang="en-US" sz="2800" b="1" u="sng" dirty="0" err="1">
                <a:solidFill>
                  <a:srgbClr val="FFFF99"/>
                </a:solidFill>
                <a:effectLst>
                  <a:outerShdw blurRad="38100" dist="38100" dir="2700000" algn="tl">
                    <a:srgbClr val="C0C0C0"/>
                  </a:outerShdw>
                </a:effectLst>
              </a:rPr>
              <a:t>Samosata</a:t>
            </a:r>
            <a:r>
              <a:rPr lang="en-US" sz="2800" b="1" u="sng" dirty="0">
                <a:solidFill>
                  <a:srgbClr val="FFFF99"/>
                </a:solidFill>
                <a:effectLst>
                  <a:outerShdw blurRad="38100" dist="38100" dir="2700000" algn="tl">
                    <a:srgbClr val="C0C0C0"/>
                  </a:outerShdw>
                </a:effectLst>
              </a:rPr>
              <a:t>,  The Death of </a:t>
            </a:r>
            <a:r>
              <a:rPr lang="en-US" sz="2800" b="1" u="sng" dirty="0" err="1">
                <a:solidFill>
                  <a:srgbClr val="FFFF99"/>
                </a:solidFill>
                <a:effectLst>
                  <a:outerShdw blurRad="38100" dist="38100" dir="2700000" algn="tl">
                    <a:srgbClr val="C0C0C0"/>
                  </a:outerShdw>
                </a:effectLst>
              </a:rPr>
              <a:t>Peregrinus</a:t>
            </a:r>
            <a:endParaRPr lang="en-US" sz="2800" u="sng" dirty="0"/>
          </a:p>
        </p:txBody>
      </p:sp>
      <p:pic>
        <p:nvPicPr>
          <p:cNvPr id="4" name="Picture 3" descr="TheFool.jpg">
            <a:hlinkClick r:id="rId5" action="ppaction://hlinkfile"/>
          </p:cNvPr>
          <p:cNvPicPr>
            <a:picLocks noChangeAspect="1"/>
          </p:cNvPicPr>
          <p:nvPr/>
        </p:nvPicPr>
        <p:blipFill>
          <a:blip r:embed="rId6" cstate="print"/>
          <a:stretch>
            <a:fillRect/>
          </a:stretch>
        </p:blipFill>
        <p:spPr>
          <a:xfrm>
            <a:off x="1140032" y="1438182"/>
            <a:ext cx="9832768" cy="4580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27394">
                                            <p:txEl>
                                              <p:pRg st="0" end="0"/>
                                            </p:txEl>
                                          </p:spTgt>
                                        </p:tgtEl>
                                        <p:attrNameLst>
                                          <p:attrName>style.visibility</p:attrName>
                                        </p:attrNameLst>
                                      </p:cBhvr>
                                      <p:to>
                                        <p:strVal val="visible"/>
                                      </p:to>
                                    </p:set>
                                    <p:anim calcmode="lin" valueType="num">
                                      <p:cBhvr additive="base">
                                        <p:cTn id="7" dur="300" fill="hold"/>
                                        <p:tgtEl>
                                          <p:spTgt spid="402739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273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027395">
                                            <p:txEl>
                                              <p:pRg st="0" end="0"/>
                                            </p:txEl>
                                          </p:spTgt>
                                        </p:tgtEl>
                                        <p:attrNameLst>
                                          <p:attrName>style.visibility</p:attrName>
                                        </p:attrNameLst>
                                      </p:cBhvr>
                                      <p:to>
                                        <p:strVal val="visible"/>
                                      </p:to>
                                    </p:set>
                                    <p:anim calcmode="lin" valueType="num">
                                      <p:cBhvr>
                                        <p:cTn id="13" dur="300" fill="hold"/>
                                        <p:tgtEl>
                                          <p:spTgt spid="402739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027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7394" grpId="0" build="p" autoUpdateAnimBg="0"/>
      <p:bldP spid="402739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a:xfrm>
            <a:off x="532660" y="457200"/>
            <a:ext cx="11079331" cy="914400"/>
          </a:xfrm>
        </p:spPr>
        <p:txBody>
          <a:bodyPr/>
          <a:lstStyle/>
          <a:p>
            <a:r>
              <a:rPr lang="en-US" u="sng" dirty="0">
                <a:solidFill>
                  <a:schemeClr val="accent1"/>
                </a:solidFill>
                <a:effectLst>
                  <a:outerShdw blurRad="38100" dist="38100" dir="2700000" algn="tl">
                    <a:srgbClr val="C0C0C0"/>
                  </a:outerShdw>
                </a:effectLst>
                <a:latin typeface="Calligrapher" pitchFamily="2" charset="0"/>
              </a:rPr>
              <a:t>Roman Persecution Causation: Polity/Economy</a:t>
            </a:r>
          </a:p>
        </p:txBody>
      </p:sp>
      <p:sp>
        <p:nvSpPr>
          <p:cNvPr id="3829763" name="Rectangle 3"/>
          <p:cNvSpPr>
            <a:spLocks noGrp="1" noChangeArrowheads="1"/>
          </p:cNvSpPr>
          <p:nvPr>
            <p:ph type="body" idx="1"/>
          </p:nvPr>
        </p:nvSpPr>
        <p:spPr>
          <a:xfrm>
            <a:off x="1003177" y="1633490"/>
            <a:ext cx="9960746" cy="4691109"/>
          </a:xfrm>
        </p:spPr>
        <p:txBody>
          <a:bodyPr/>
          <a:lstStyle/>
          <a:p>
            <a:pPr>
              <a:lnSpc>
                <a:spcPct val="90000"/>
              </a:lnSpc>
              <a:buFontTx/>
              <a:buBlip>
                <a:blip r:embed="rId4"/>
              </a:buBlip>
            </a:pPr>
            <a:r>
              <a:rPr lang="en-US" b="1" dirty="0">
                <a:solidFill>
                  <a:srgbClr val="FFFF99"/>
                </a:solidFill>
                <a:effectLst>
                  <a:outerShdw blurRad="38100" dist="38100" dir="2700000" algn="tl">
                    <a:srgbClr val="C0C0C0"/>
                  </a:outerShdw>
                </a:effectLst>
              </a:rPr>
              <a:t> “There was a balance of power Rome insisted upon holding when questions of loyalty to the imperial authorities were concerned. With a unifying political force of  ‘Caesar worship’  having become the new  ‘keystone’  of imperial policy,  several accusations were brought on Christians.  They were looked upon as being unpatriotic and potential sources of chaos to  an already faltering political and economic system.”    </a:t>
            </a:r>
            <a:r>
              <a:rPr lang="en-US" sz="2800" b="1" dirty="0">
                <a:solidFill>
                  <a:srgbClr val="FFFF99"/>
                </a:solidFill>
                <a:effectLst>
                  <a:outerShdw blurRad="38100" dist="38100" dir="2700000" algn="tl">
                    <a:srgbClr val="C0C0C0"/>
                  </a:outerShdw>
                </a:effectLst>
              </a:rPr>
              <a:t>– </a:t>
            </a:r>
            <a:r>
              <a:rPr lang="en-US" sz="2800" b="1" u="sng" dirty="0">
                <a:solidFill>
                  <a:srgbClr val="FFFF99"/>
                </a:solidFill>
                <a:effectLst>
                  <a:outerShdw blurRad="38100" dist="38100" dir="2700000" algn="tl">
                    <a:srgbClr val="C0C0C0"/>
                  </a:outerShdw>
                </a:effectLst>
              </a:rPr>
              <a:t>Darkness To Light; Vol V, Issue 22 </a:t>
            </a:r>
            <a:endParaRPr lang="en-US" sz="2400" u="sng" dirty="0"/>
          </a:p>
        </p:txBody>
      </p:sp>
      <p:sp>
        <p:nvSpPr>
          <p:cNvPr id="3829764" name="Comment 4"/>
          <p:cNvSpPr>
            <a:spLocks noChangeArrowheads="1"/>
          </p:cNvSpPr>
          <p:nvPr/>
        </p:nvSpPr>
        <p:spPr bwMode="auto">
          <a:xfrm>
            <a:off x="1539876" y="-1219200"/>
            <a:ext cx="7146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Tailors &amp; Masons had particular difficulty working in their chosen profession;                                          Tertullian even forbade a Christian to be a schoolteacher.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29762">
                                            <p:txEl>
                                              <p:pRg st="0" end="0"/>
                                            </p:txEl>
                                          </p:spTgt>
                                        </p:tgtEl>
                                        <p:attrNameLst>
                                          <p:attrName>style.visibility</p:attrName>
                                        </p:attrNameLst>
                                      </p:cBhvr>
                                      <p:to>
                                        <p:strVal val="visible"/>
                                      </p:to>
                                    </p:set>
                                    <p:anim calcmode="lin" valueType="num">
                                      <p:cBhvr additive="base">
                                        <p:cTn id="7" dur="300" fill="hold"/>
                                        <p:tgtEl>
                                          <p:spTgt spid="38297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297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829763">
                                            <p:txEl>
                                              <p:pRg st="0" end="0"/>
                                            </p:txEl>
                                          </p:spTgt>
                                        </p:tgtEl>
                                        <p:attrNameLst>
                                          <p:attrName>style.visibility</p:attrName>
                                        </p:attrNameLst>
                                      </p:cBhvr>
                                      <p:to>
                                        <p:strVal val="visible"/>
                                      </p:to>
                                    </p:set>
                                    <p:anim calcmode="lin" valueType="num">
                                      <p:cBhvr>
                                        <p:cTn id="13" dur="300" fill="hold"/>
                                        <p:tgtEl>
                                          <p:spTgt spid="382976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82976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62" grpId="0" build="p" autoUpdateAnimBg="0"/>
      <p:bldP spid="382976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90274" name="Rectangle 2"/>
          <p:cNvSpPr>
            <a:spLocks noGrp="1" noChangeArrowheads="1"/>
          </p:cNvSpPr>
          <p:nvPr>
            <p:ph type="title"/>
          </p:nvPr>
        </p:nvSpPr>
        <p:spPr>
          <a:xfrm>
            <a:off x="701335" y="533400"/>
            <a:ext cx="10724225" cy="761999"/>
          </a:xfrm>
        </p:spPr>
        <p:txBody>
          <a:bodyPr/>
          <a:lstStyle/>
          <a:p>
            <a:r>
              <a:rPr lang="en-US" u="sng" dirty="0">
                <a:solidFill>
                  <a:schemeClr val="accent1"/>
                </a:solidFill>
                <a:effectLst>
                  <a:outerShdw blurRad="38100" dist="38100" dir="2700000" algn="tl">
                    <a:srgbClr val="C0C0C0"/>
                  </a:outerShdw>
                </a:effectLst>
                <a:latin typeface="Calligrapher" pitchFamily="2" charset="0"/>
              </a:rPr>
              <a:t>Roman Persecution Causation: Value System</a:t>
            </a:r>
          </a:p>
        </p:txBody>
      </p:sp>
      <p:sp>
        <p:nvSpPr>
          <p:cNvPr id="4790275" name="Rectangle 3"/>
          <p:cNvSpPr>
            <a:spLocks noGrp="1" noChangeArrowheads="1"/>
          </p:cNvSpPr>
          <p:nvPr>
            <p:ph type="body" idx="1"/>
          </p:nvPr>
        </p:nvSpPr>
        <p:spPr>
          <a:xfrm>
            <a:off x="958788" y="1571348"/>
            <a:ext cx="10182688" cy="4753251"/>
          </a:xfrm>
        </p:spPr>
        <p:txBody>
          <a:bodyPr/>
          <a:lstStyle/>
          <a:p>
            <a:pPr>
              <a:lnSpc>
                <a:spcPct val="90000"/>
              </a:lnSpc>
              <a:buFontTx/>
              <a:buBlip>
                <a:blip r:embed="rId4"/>
              </a:buBlip>
            </a:pPr>
            <a:r>
              <a:rPr lang="en-US" sz="2800" b="1" dirty="0">
                <a:solidFill>
                  <a:srgbClr val="FFFF99"/>
                </a:solidFill>
                <a:effectLst>
                  <a:outerShdw blurRad="38100" dist="38100" dir="2700000" algn="tl">
                    <a:srgbClr val="C0C0C0"/>
                  </a:outerShdw>
                </a:effectLst>
              </a:rPr>
              <a:t> “Francis Schaeffer additionally presents a philosophical pre-suppositional perspective.  He views the antagonism as key      to the whole consideration.  The worldview expressed by the official Roman elite was a combination of ideas from many sources.  The only ‘absolute’ clearly distinguishable concerned the support of the city-state.  All values had meaning only in reference to the </a:t>
            </a:r>
            <a:r>
              <a:rPr lang="en-US" sz="2800" b="1" i="1" dirty="0">
                <a:solidFill>
                  <a:srgbClr val="FFFF99"/>
                </a:solidFill>
                <a:effectLst>
                  <a:outerShdw blurRad="38100" dist="38100" dir="2700000" algn="tl">
                    <a:srgbClr val="C0C0C0"/>
                  </a:outerShdw>
                </a:effectLst>
              </a:rPr>
              <a:t>polis. </a:t>
            </a:r>
            <a:r>
              <a:rPr lang="en-US" sz="2800" b="1" dirty="0">
                <a:solidFill>
                  <a:srgbClr val="FFFF99"/>
                </a:solidFill>
                <a:effectLst>
                  <a:outerShdw blurRad="38100" dist="38100" dir="2700000" algn="tl">
                    <a:srgbClr val="C0C0C0"/>
                  </a:outerShdw>
                </a:effectLst>
              </a:rPr>
              <a:t>Christians were thus not killed</a:t>
            </a:r>
            <a:r>
              <a:rPr lang="en-US" sz="2800" b="1" i="1" dirty="0">
                <a:solidFill>
                  <a:srgbClr val="FFFF99"/>
                </a:solidFill>
                <a:effectLst>
                  <a:outerShdw blurRad="38100" dist="38100" dir="2700000" algn="tl">
                    <a:srgbClr val="C0C0C0"/>
                  </a:outerShdw>
                </a:effectLst>
              </a:rPr>
              <a:t> </a:t>
            </a:r>
            <a:r>
              <a:rPr lang="en-US" sz="2800" b="1" dirty="0">
                <a:solidFill>
                  <a:srgbClr val="FFFF99"/>
                </a:solidFill>
                <a:effectLst>
                  <a:outerShdw blurRad="38100" dist="38100" dir="2700000" algn="tl">
                    <a:srgbClr val="C0C0C0"/>
                  </a:outerShdw>
                </a:effectLst>
              </a:rPr>
              <a:t>because they worshipped Jesus, but because they would not worship Jesus and Caesar.  As such, they were considered rebels.”          -  </a:t>
            </a:r>
            <a:r>
              <a:rPr lang="en-US" sz="2800" b="1" u="sng" dirty="0">
                <a:solidFill>
                  <a:srgbClr val="FFFF99"/>
                </a:solidFill>
                <a:effectLst>
                  <a:outerShdw blurRad="38100" dist="38100" dir="2700000" algn="tl">
                    <a:srgbClr val="C0C0C0"/>
                  </a:outerShdw>
                </a:effectLst>
              </a:rPr>
              <a:t>Darkness To Light; Volume V,  Issue 22</a:t>
            </a:r>
            <a:endParaRPr lang="en-US" sz="28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790274">
                                            <p:txEl>
                                              <p:pRg st="0" end="0"/>
                                            </p:txEl>
                                          </p:spTgt>
                                        </p:tgtEl>
                                        <p:attrNameLst>
                                          <p:attrName>style.visibility</p:attrName>
                                        </p:attrNameLst>
                                      </p:cBhvr>
                                      <p:to>
                                        <p:strVal val="visible"/>
                                      </p:to>
                                    </p:set>
                                    <p:anim calcmode="lin" valueType="num">
                                      <p:cBhvr additive="base">
                                        <p:cTn id="7" dur="300" fill="hold"/>
                                        <p:tgtEl>
                                          <p:spTgt spid="47902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7902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790275">
                                            <p:txEl>
                                              <p:pRg st="0" end="0"/>
                                            </p:txEl>
                                          </p:spTgt>
                                        </p:tgtEl>
                                        <p:attrNameLst>
                                          <p:attrName>style.visibility</p:attrName>
                                        </p:attrNameLst>
                                      </p:cBhvr>
                                      <p:to>
                                        <p:strVal val="visible"/>
                                      </p:to>
                                    </p:set>
                                    <p:anim calcmode="lin" valueType="num">
                                      <p:cBhvr>
                                        <p:cTn id="13" dur="300" fill="hold"/>
                                        <p:tgtEl>
                                          <p:spTgt spid="479027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79027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0274" grpId="0" build="p" autoUpdateAnimBg="0"/>
      <p:bldP spid="479027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568171" y="727968"/>
            <a:ext cx="10972799" cy="643631"/>
          </a:xfrm>
        </p:spPr>
        <p:txBody>
          <a:bodyPr/>
          <a:lstStyle/>
          <a:p>
            <a:r>
              <a:rPr lang="en-US" sz="4800" u="sng" dirty="0">
                <a:solidFill>
                  <a:schemeClr val="accent1"/>
                </a:solidFill>
                <a:effectLst>
                  <a:outerShdw blurRad="38100" dist="38100" dir="2700000" algn="tl">
                    <a:srgbClr val="C0C0C0"/>
                  </a:outerShdw>
                </a:effectLst>
                <a:latin typeface="Calligrapher" pitchFamily="2" charset="0"/>
              </a:rPr>
              <a:t>Historically Counterproductive:  Herodotus </a:t>
            </a:r>
          </a:p>
        </p:txBody>
      </p:sp>
      <p:sp>
        <p:nvSpPr>
          <p:cNvPr id="4449283" name="Rectangle 3"/>
          <p:cNvSpPr>
            <a:spLocks noGrp="1" noChangeArrowheads="1"/>
          </p:cNvSpPr>
          <p:nvPr>
            <p:ph type="body" idx="1"/>
          </p:nvPr>
        </p:nvSpPr>
        <p:spPr>
          <a:xfrm>
            <a:off x="985421" y="1802166"/>
            <a:ext cx="10147178" cy="4522433"/>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Herodotus composed his </a:t>
            </a:r>
            <a:r>
              <a:rPr lang="en-US" sz="3600" b="1" i="1" dirty="0">
                <a:solidFill>
                  <a:srgbClr val="FFFF99"/>
                </a:solidFill>
                <a:effectLst>
                  <a:outerShdw blurRad="38100" dist="38100" dir="2700000" algn="tl">
                    <a:srgbClr val="C0C0C0"/>
                  </a:outerShdw>
                </a:effectLst>
              </a:rPr>
              <a:t>Histories</a:t>
            </a:r>
            <a:r>
              <a:rPr lang="en-US" sz="3600" b="1" dirty="0">
                <a:solidFill>
                  <a:srgbClr val="FFFF99"/>
                </a:solidFill>
                <a:effectLst>
                  <a:outerShdw blurRad="38100" dist="38100" dir="2700000" algn="tl">
                    <a:srgbClr val="C0C0C0"/>
                  </a:outerShdw>
                </a:effectLst>
              </a:rPr>
              <a:t> to explain the ways of the gods to men,  seeking to understand thru history &amp; its moral dimensions why nations rise and fall.  He found his explanation in the concept of </a:t>
            </a:r>
            <a:r>
              <a:rPr lang="en-US" sz="3600" b="1" i="1" dirty="0">
                <a:solidFill>
                  <a:srgbClr val="FFFF99"/>
                </a:solidFill>
                <a:effectLst>
                  <a:outerShdw blurRad="38100" dist="38100" dir="2700000" algn="tl">
                    <a:srgbClr val="C0C0C0"/>
                  </a:outerShdw>
                </a:effectLst>
              </a:rPr>
              <a:t>hubris,</a:t>
            </a:r>
            <a:r>
              <a:rPr lang="en-US" sz="3600" b="1" dirty="0">
                <a:solidFill>
                  <a:srgbClr val="FFFF99"/>
                </a:solidFill>
                <a:effectLst>
                  <a:outerShdw blurRad="38100" dist="38100" dir="2700000" algn="tl">
                    <a:srgbClr val="C0C0C0"/>
                  </a:outerShdw>
                </a:effectLst>
              </a:rPr>
              <a:t>  the outrageous abuse of power that leads nations and individuals to disaster!</a:t>
            </a:r>
            <a:endParaRPr lang="en-US" sz="3600" u="sng" dirty="0"/>
          </a:p>
        </p:txBody>
      </p:sp>
      <p:sp>
        <p:nvSpPr>
          <p:cNvPr id="4" name="TextBox 3"/>
          <p:cNvSpPr txBox="1"/>
          <p:nvPr/>
        </p:nvSpPr>
        <p:spPr>
          <a:xfrm>
            <a:off x="701336" y="5885895"/>
            <a:ext cx="10715346" cy="461665"/>
          </a:xfrm>
          <a:prstGeom prst="rect">
            <a:avLst/>
          </a:prstGeom>
          <a:solidFill>
            <a:srgbClr val="CCFF33"/>
          </a:solidFill>
          <a:ln>
            <a:solidFill>
              <a:srgbClr val="FF3300"/>
            </a:solidFill>
          </a:ln>
        </p:spPr>
        <p:txBody>
          <a:bodyPr wrap="square" rtlCol="0">
            <a:spAutoFit/>
          </a:bodyPr>
          <a:lstStyle/>
          <a:p>
            <a:pPr algn="ctr" fontAlgn="base">
              <a:spcBef>
                <a:spcPct val="0"/>
              </a:spcBef>
              <a:spcAft>
                <a:spcPct val="0"/>
              </a:spcAft>
            </a:pPr>
            <a:r>
              <a:rPr lang="en-US" sz="2400" b="1" u="sng" dirty="0">
                <a:solidFill>
                  <a:srgbClr val="990000"/>
                </a:solidFill>
                <a:effectLst>
                  <a:outerShdw blurRad="38100" dist="38100" dir="2700000" algn="tl">
                    <a:srgbClr val="000000">
                      <a:alpha val="43137"/>
                    </a:srgbClr>
                  </a:outerShdw>
                </a:effectLst>
                <a:latin typeface="Calligrapher" pitchFamily="2" charset="0"/>
              </a:rPr>
              <a:t>Cicero Oration</a:t>
            </a:r>
            <a:r>
              <a:rPr lang="en-US" sz="2400" b="1" dirty="0">
                <a:solidFill>
                  <a:srgbClr val="990000"/>
                </a:solidFill>
                <a:effectLst>
                  <a:outerShdw blurRad="38100" dist="38100" dir="2700000" algn="tl">
                    <a:srgbClr val="000000">
                      <a:alpha val="43137"/>
                    </a:srgbClr>
                  </a:outerShdw>
                </a:effectLst>
                <a:latin typeface="Calligrapher" pitchFamily="2" charset="0"/>
              </a:rPr>
              <a:t>   –  “O </a:t>
            </a:r>
            <a:r>
              <a:rPr lang="en-US" sz="2400" b="1" dirty="0" err="1">
                <a:solidFill>
                  <a:srgbClr val="990000"/>
                </a:solidFill>
                <a:effectLst>
                  <a:outerShdw blurRad="38100" dist="38100" dir="2700000" algn="tl">
                    <a:srgbClr val="000000">
                      <a:alpha val="43137"/>
                    </a:srgbClr>
                  </a:outerShdw>
                </a:effectLst>
                <a:latin typeface="Calligrapher" pitchFamily="2" charset="0"/>
              </a:rPr>
              <a:t>tempora</a:t>
            </a:r>
            <a:r>
              <a:rPr lang="en-US" sz="2400" b="1" dirty="0">
                <a:solidFill>
                  <a:srgbClr val="990000"/>
                </a:solidFill>
                <a:effectLst>
                  <a:outerShdw blurRad="38100" dist="38100" dir="2700000" algn="tl">
                    <a:srgbClr val="000000">
                      <a:alpha val="43137"/>
                    </a:srgbClr>
                  </a:outerShdw>
                </a:effectLst>
                <a:latin typeface="Calligrapher" pitchFamily="2" charset="0"/>
              </a:rPr>
              <a:t>!  O mores!”  =  “Oh,  the times,  oh,  the customs!” </a:t>
            </a:r>
          </a:p>
        </p:txBody>
      </p:sp>
      <p:pic>
        <p:nvPicPr>
          <p:cNvPr id="2" name="Picture 1" descr="1125158_931d_625x1000.jpg">
            <a:extLst>
              <a:ext uri="{FF2B5EF4-FFF2-40B4-BE49-F238E27FC236}">
                <a16:creationId xmlns:a16="http://schemas.microsoft.com/office/drawing/2014/main" id="{D06B4DD2-3D2D-17DD-B0CD-7CCD843B7DB0}"/>
              </a:ext>
            </a:extLst>
          </p:cNvPr>
          <p:cNvPicPr>
            <a:picLocks noChangeAspect="1"/>
          </p:cNvPicPr>
          <p:nvPr/>
        </p:nvPicPr>
        <p:blipFill>
          <a:blip r:embed="rId5" cstate="print"/>
          <a:stretch>
            <a:fillRect/>
          </a:stretch>
        </p:blipFill>
        <p:spPr>
          <a:xfrm>
            <a:off x="0" y="-1"/>
            <a:ext cx="12676471"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edg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pic>
        <p:nvPicPr>
          <p:cNvPr id="5041155"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10134600" y="6324600"/>
            <a:ext cx="304800" cy="304800"/>
          </a:xfrm>
          <a:prstGeom prst="rect">
            <a:avLst/>
          </a:prstGeom>
          <a:noFill/>
        </p:spPr>
      </p:pic>
      <p:sp>
        <p:nvSpPr>
          <p:cNvPr id="4" name="Rectangle 3"/>
          <p:cNvSpPr/>
          <p:nvPr/>
        </p:nvSpPr>
        <p:spPr>
          <a:xfrm>
            <a:off x="3810000" y="228601"/>
            <a:ext cx="457200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5" name="Group 2">
            <a:extLst>
              <a:ext uri="{FF2B5EF4-FFF2-40B4-BE49-F238E27FC236}">
                <a16:creationId xmlns:a16="http://schemas.microsoft.com/office/drawing/2014/main" id="{887BAFDC-5AD2-4C53-9117-9F2445B9C40B}"/>
              </a:ext>
            </a:extLst>
          </p:cNvPr>
          <p:cNvGrpSpPr>
            <a:grpSpLocks/>
          </p:cNvGrpSpPr>
          <p:nvPr/>
        </p:nvGrpSpPr>
        <p:grpSpPr bwMode="auto">
          <a:xfrm>
            <a:off x="2009670" y="533400"/>
            <a:ext cx="7972530" cy="5791200"/>
            <a:chOff x="1628" y="336"/>
            <a:chExt cx="2504" cy="3648"/>
          </a:xfrm>
        </p:grpSpPr>
        <p:pic>
          <p:nvPicPr>
            <p:cNvPr id="6" name="Picture 3" descr="Nero">
              <a:extLst>
                <a:ext uri="{FF2B5EF4-FFF2-40B4-BE49-F238E27FC236}">
                  <a16:creationId xmlns:a16="http://schemas.microsoft.com/office/drawing/2014/main" id="{394CB758-C104-4EDF-8E6F-0F3BCC730A1E}"/>
                </a:ext>
              </a:extLst>
            </p:cNvPr>
            <p:cNvPicPr>
              <a:picLocks noChangeAspect="1" noChangeArrowheads="1"/>
            </p:cNvPicPr>
            <p:nvPr/>
          </p:nvPicPr>
          <p:blipFill>
            <a:blip r:embed="rId7" cstate="print">
              <a:lum contrast="6000"/>
            </a:blip>
            <a:srcRect/>
            <a:stretch>
              <a:fillRect/>
            </a:stretch>
          </p:blipFill>
          <p:spPr bwMode="auto">
            <a:xfrm>
              <a:off x="1628" y="336"/>
              <a:ext cx="2504" cy="3648"/>
            </a:xfrm>
            <a:prstGeom prst="rect">
              <a:avLst/>
            </a:prstGeom>
            <a:noFill/>
            <a:ln w="57150">
              <a:noFill/>
              <a:miter lim="800000"/>
              <a:headEnd/>
              <a:tailEnd/>
            </a:ln>
          </p:spPr>
        </p:pic>
        <p:sp>
          <p:nvSpPr>
            <p:cNvPr id="7" name="WordArt 4">
              <a:extLst>
                <a:ext uri="{FF2B5EF4-FFF2-40B4-BE49-F238E27FC236}">
                  <a16:creationId xmlns:a16="http://schemas.microsoft.com/office/drawing/2014/main" id="{337531F8-DFEC-457D-A634-FD149FB80A93}"/>
                </a:ext>
              </a:extLst>
            </p:cNvPr>
            <p:cNvSpPr>
              <a:spLocks noChangeArrowheads="1" noChangeShapeType="1" noTextEdit="1"/>
            </p:cNvSpPr>
            <p:nvPr/>
          </p:nvSpPr>
          <p:spPr bwMode="auto">
            <a:xfrm>
              <a:off x="1667" y="3312"/>
              <a:ext cx="2426" cy="408"/>
            </a:xfrm>
            <a:prstGeom prst="rect">
              <a:avLst/>
            </a:prstGeom>
          </p:spPr>
          <p:txBody>
            <a:bodyPr wrap="none" fromWordArt="1">
              <a:prstTxWarp prst="textSlantUp">
                <a:avLst>
                  <a:gd name="adj" fmla="val 296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outerShdw dist="53882" dir="2700000" algn="ctr" rotWithShape="0">
                      <a:srgbClr val="9999FF"/>
                    </a:outerShdw>
                  </a:effectLst>
                  <a:uLnTx/>
                  <a:uFillTx/>
                  <a:latin typeface="Impact"/>
                  <a:ea typeface="+mn-ea"/>
                  <a:cs typeface="+mn-cs"/>
                </a:rPr>
                <a:t>Head of God Nero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41155"/>
                                        </p:tgtEl>
                                      </p:cBhvr>
                                    </p:cmd>
                                  </p:childTnLst>
                                </p:cTn>
                              </p:par>
                            </p:childTnLst>
                          </p:cTn>
                        </p:par>
                        <p:par>
                          <p:cTn id="7" fill="hold">
                            <p:stCondLst>
                              <p:cond delay="20897"/>
                            </p:stCondLst>
                            <p:childTnLst>
                              <p:par>
                                <p:cTn id="8" presetID="23" presetClass="entr" presetSubtype="52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ppt_x</p:attrName>
                                        </p:attrNameLst>
                                      </p:cBhvr>
                                      <p:tavLst>
                                        <p:tav tm="0">
                                          <p:val>
                                            <p:fltVal val="0.5"/>
                                          </p:val>
                                        </p:tav>
                                        <p:tav tm="100000">
                                          <p:val>
                                            <p:strVal val="#ppt_x"/>
                                          </p:val>
                                        </p:tav>
                                      </p:tavLst>
                                    </p:anim>
                                    <p:anim calcmode="lin" valueType="num">
                                      <p:cBhvr>
                                        <p:cTn id="13"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Prev" delay="0">
                      <p:tgtEl>
                        <p:sldTgt/>
                      </p:tgtEl>
                    </p:cond>
                    <p:cond evt="onStopAudio" delay="0">
                      <p:tgtEl>
                        <p:sldTgt/>
                      </p:tgtEl>
                    </p:cond>
                  </p:endCondLst>
                </p:cTn>
                <p:tgtEl>
                  <p:spTgt spid="504115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4" descr="Emperor Nero has lost his mind">
            <a:hlinkClick r:id="rId2"/>
            <a:extLst>
              <a:ext uri="{FF2B5EF4-FFF2-40B4-BE49-F238E27FC236}">
                <a16:creationId xmlns:a16="http://schemas.microsoft.com/office/drawing/2014/main" id="{4E4CE23E-7C32-4AE2-B2EA-632262DFEBF2}"/>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naQcINX-7jM?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904351" y="733530"/>
            <a:ext cx="10279464" cy="5335674"/>
          </a:xfrm>
          <a:prstGeom prst="rect">
            <a:avLst/>
          </a:prstGeom>
        </p:spPr>
      </p:pic>
    </p:spTree>
    <p:extLst>
      <p:ext uri="{BB962C8B-B14F-4D97-AF65-F5344CB8AC3E}">
        <p14:creationId xmlns:p14="http://schemas.microsoft.com/office/powerpoint/2010/main" val="483707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Idle</a:t>
            </a:r>
            <a:r>
              <a:rPr kumimoji="0" lang="en-US" sz="2800" b="1" i="1" u="none" strike="noStrike" kern="1200" cap="none" spc="0" normalizeH="0" noProof="0" dirty="0">
                <a:ln>
                  <a:noFill/>
                </a:ln>
                <a:solidFill>
                  <a:prstClr val="white"/>
                </a:solidFill>
                <a:effectLst/>
                <a:uLnTx/>
                <a:uFillTx/>
                <a:latin typeface="Calibri"/>
                <a:ea typeface="+mn-ea"/>
                <a:cs typeface="+mn-cs"/>
              </a:rPr>
              <a:t> Masses Kept </a:t>
            </a:r>
            <a:r>
              <a:rPr lang="en-US" sz="2800" b="1" i="1" dirty="0">
                <a:solidFill>
                  <a:prstClr val="white"/>
                </a:solidFill>
                <a:latin typeface="Calibri"/>
              </a:rPr>
              <a:t>Occupied &amp; Entertained</a:t>
            </a:r>
            <a:r>
              <a:rPr kumimoji="0" lang="en-US" sz="2800" b="1" i="1" u="none" strike="noStrike" kern="1200" cap="none" spc="0" normalizeH="0" baseline="0" noProof="0" dirty="0">
                <a:ln>
                  <a:noFill/>
                </a:ln>
                <a:solidFill>
                  <a:prstClr val="white"/>
                </a:solidFill>
                <a:effectLst/>
                <a:uLnTx/>
                <a:uFillTx/>
                <a:latin typeface="Calibri"/>
                <a:ea typeface="+mn-ea"/>
                <a:cs typeface="+mn-cs"/>
              </a:rPr>
              <a:t> </a:t>
            </a:r>
          </a:p>
        </p:txBody>
      </p:sp>
      <p:sp>
        <p:nvSpPr>
          <p:cNvPr id="3" name="Cloud Callout 2"/>
          <p:cNvSpPr/>
          <p:nvPr/>
        </p:nvSpPr>
        <p:spPr>
          <a:xfrm>
            <a:off x="4648200" y="541538"/>
            <a:ext cx="2755777" cy="2354062"/>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Colosseum Was The</a:t>
            </a:r>
            <a:r>
              <a:rPr kumimoji="0" lang="en-US" sz="2800" b="1" i="1" u="none" strike="noStrike" kern="1200" cap="none" spc="0" normalizeH="0" noProof="0" dirty="0">
                <a:ln>
                  <a:noFill/>
                </a:ln>
                <a:solidFill>
                  <a:prstClr val="white"/>
                </a:solidFill>
                <a:effectLst/>
                <a:uLnTx/>
                <a:uFillTx/>
                <a:latin typeface="Calibri"/>
                <a:ea typeface="+mn-ea"/>
                <a:cs typeface="+mn-cs"/>
              </a:rPr>
              <a:t> Societal Glue</a:t>
            </a: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ysClr val="windowText" lastClr="000000"/>
                </a:solidFill>
                <a:effectLst/>
                <a:uLnTx/>
                <a:uFillTx/>
                <a:latin typeface="Calibri"/>
                <a:ea typeface="+mn-ea"/>
                <a:cs typeface="+mn-cs"/>
              </a:rPr>
              <a:t>Center Of The Theocratic Shift To</a:t>
            </a:r>
            <a:r>
              <a:rPr kumimoji="0" lang="en-US" sz="2400" b="1" i="1" u="none" strike="noStrike" kern="1200" cap="none" spc="0" normalizeH="0" noProof="0" dirty="0">
                <a:ln>
                  <a:noFill/>
                </a:ln>
                <a:solidFill>
                  <a:sysClr val="windowText" lastClr="000000"/>
                </a:solidFill>
                <a:effectLst/>
                <a:uLnTx/>
                <a:uFillTx/>
                <a:latin typeface="Calibri"/>
                <a:ea typeface="+mn-ea"/>
                <a:cs typeface="+mn-cs"/>
              </a:rPr>
              <a:t> The Cult Of The Emperor </a:t>
            </a:r>
            <a:endParaRPr kumimoji="0" lang="en-US" sz="24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545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p:cTn id="11" dur="500" fill="hold"/>
                                        <p:tgtEl>
                                          <p:spTgt spid="3">
                                            <p:bg/>
                                          </p:spTgt>
                                        </p:tgtEl>
                                        <p:attrNameLst>
                                          <p:attrName>ppt_w</p:attrName>
                                        </p:attrNameLst>
                                      </p:cBhvr>
                                      <p:tavLst>
                                        <p:tav tm="0">
                                          <p:val>
                                            <p:strVal val="2/3*#ppt_w"/>
                                          </p:val>
                                        </p:tav>
                                        <p:tav tm="100000">
                                          <p:val>
                                            <p:strVal val="#ppt_w"/>
                                          </p:val>
                                        </p:tav>
                                      </p:tavLst>
                                    </p:anim>
                                    <p:anim calcmode="lin" valueType="num">
                                      <p:cBhvr>
                                        <p:cTn id="12" dur="500" fill="hold"/>
                                        <p:tgtEl>
                                          <p:spTgt spid="3">
                                            <p:bg/>
                                          </p:spTgt>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2/3*#ppt_w"/>
                                          </p:val>
                                        </p:tav>
                                        <p:tav tm="100000">
                                          <p:val>
                                            <p:strVal val="#ppt_w"/>
                                          </p:val>
                                        </p:tav>
                                      </p:tavLst>
                                    </p:anim>
                                    <p:anim calcmode="lin" valueType="num">
                                      <p:cBhvr>
                                        <p:cTn id="17"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27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strVal val="2/3*#ppt_w"/>
                                          </p:val>
                                        </p:tav>
                                        <p:tav tm="100000">
                                          <p:val>
                                            <p:strVal val="#ppt_w"/>
                                          </p:val>
                                        </p:tav>
                                      </p:tavLst>
                                    </p:anim>
                                    <p:anim calcmode="lin" valueType="num">
                                      <p:cBhvr>
                                        <p:cTn id="23" dur="500" fill="hold"/>
                                        <p:tgtEl>
                                          <p:spTgt spid="3">
                                            <p:txEl>
                                              <p:pRg st="0" end="0"/>
                                            </p:txEl>
                                          </p:spTgt>
                                        </p:tgtEl>
                                        <p:attrNameLst>
                                          <p:attrName>ppt_h</p:attrName>
                                        </p:attrNameLst>
                                      </p:cBhvr>
                                      <p:tavLst>
                                        <p:tav tm="0">
                                          <p:val>
                                            <p:strVal val="2/3*#ppt_h"/>
                                          </p:val>
                                        </p:tav>
                                        <p:tav tm="100000">
                                          <p:val>
                                            <p:strVal val="#ppt_h"/>
                                          </p:val>
                                        </p:tav>
                                      </p:tavLst>
                                    </p:anim>
                                  </p:childTnLst>
                                </p:cTn>
                              </p:par>
                            </p:childTnLst>
                          </p:cTn>
                        </p:par>
                        <p:par>
                          <p:cTn id="24" fill="hold">
                            <p:stCondLst>
                              <p:cond delay="500"/>
                            </p:stCondLst>
                            <p:childTnLst>
                              <p:par>
                                <p:cTn id="25" presetID="23" presetClass="entr" presetSubtype="27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strVal val="2/3*#ppt_w"/>
                                          </p:val>
                                        </p:tav>
                                        <p:tav tm="100000">
                                          <p:val>
                                            <p:strVal val="#ppt_w"/>
                                          </p:val>
                                        </p:tav>
                                      </p:tavLst>
                                    </p:anim>
                                    <p:anim calcmode="lin" valueType="num">
                                      <p:cBhvr>
                                        <p:cTn id="2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rce.jpg"/>
          <p:cNvPicPr>
            <a:picLocks noChangeAspect="1"/>
          </p:cNvPicPr>
          <p:nvPr/>
        </p:nvPicPr>
        <p:blipFill>
          <a:blip r:embed="rId2" cstate="print"/>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8FE7F784-8E73-EFA8-03AD-9F71FD9CFB57}"/>
              </a:ext>
            </a:extLst>
          </p:cNvPr>
          <p:cNvSpPr/>
          <p:nvPr/>
        </p:nvSpPr>
        <p:spPr bwMode="auto">
          <a:xfrm>
            <a:off x="6338656" y="5157926"/>
            <a:ext cx="1233996" cy="843379"/>
          </a:xfrm>
          <a:prstGeom prst="ellipse">
            <a:avLst/>
          </a:prstGeom>
          <a:gradFill flip="none" rotWithShape="1">
            <a:gsLst>
              <a:gs pos="0">
                <a:schemeClr val="accent5">
                  <a:lumMod val="90000"/>
                  <a:shade val="30000"/>
                  <a:satMod val="115000"/>
                </a:schemeClr>
              </a:gs>
              <a:gs pos="50000">
                <a:schemeClr val="accent5">
                  <a:lumMod val="90000"/>
                  <a:shade val="67500"/>
                  <a:satMod val="115000"/>
                </a:schemeClr>
              </a:gs>
              <a:gs pos="100000">
                <a:schemeClr val="accent5">
                  <a:lumMod val="90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2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8" name="AutoShape 2"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39" name="AutoShape 3"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0" name="AutoShape 4"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1" name="AutoShape 5"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2" name="AutoShape 6" descr="stock photo : Rome in flames"/>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3" name="Rectangle 7"/>
          <p:cNvSpPr>
            <a:spLocks noGrp="1" noChangeArrowheads="1"/>
          </p:cNvSpPr>
          <p:nvPr>
            <p:ph type="title"/>
          </p:nvPr>
        </p:nvSpPr>
        <p:spPr/>
        <p:txBody>
          <a:bodyPr/>
          <a:lstStyle/>
          <a:p>
            <a:r>
              <a:rPr lang="en-US"/>
              <a:t>Who Were the Christians?</a:t>
            </a:r>
          </a:p>
        </p:txBody>
      </p:sp>
      <p:sp>
        <p:nvSpPr>
          <p:cNvPr id="14344" name="Rectangle 8"/>
          <p:cNvSpPr>
            <a:spLocks noGrp="1" noChangeArrowheads="1"/>
          </p:cNvSpPr>
          <p:nvPr>
            <p:ph type="body" idx="1"/>
          </p:nvPr>
        </p:nvSpPr>
        <p:spPr/>
        <p:txBody>
          <a:bodyPr/>
          <a:lstStyle/>
          <a:p>
            <a:r>
              <a:rPr lang="en-US" b="1" dirty="0"/>
              <a:t>Tragedies in two cities led to changes in perceptions of Christianity.</a:t>
            </a:r>
            <a:endParaRPr lang="en-US" dirty="0"/>
          </a:p>
          <a:p>
            <a:pPr lvl="1"/>
            <a:r>
              <a:rPr lang="en-US" dirty="0">
                <a:solidFill>
                  <a:srgbClr val="C00000"/>
                </a:solidFill>
              </a:rPr>
              <a:t>AD 64: A fire destroyed 10 districts in Rome.</a:t>
            </a:r>
          </a:p>
          <a:p>
            <a:pPr lvl="1"/>
            <a:r>
              <a:rPr lang="en-US" dirty="0"/>
              <a:t>AD 70: The Roman army destroyed the Jerusalem temple.</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3912069" name="Picture 5" descr="C:\Documents and Settings\Owner\My Documents\Educational Illustrations\screen_18.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pic>
        <p:nvPicPr>
          <p:cNvPr id="13912070" name="Picture 6" descr="C:\Documents and Settings\Owner\My Documents\Educational Illustrations\screen_10.jpg"/>
          <p:cNvPicPr>
            <a:picLocks noChangeAspect="1" noChangeArrowheads="1"/>
          </p:cNvPicPr>
          <p:nvPr/>
        </p:nvPicPr>
        <p:blipFill>
          <a:blip r:embed="rId5" cstate="print"/>
          <a:srcRect/>
          <a:stretch>
            <a:fillRect/>
          </a:stretch>
        </p:blipFill>
        <p:spPr bwMode="auto">
          <a:xfrm>
            <a:off x="-1" y="0"/>
            <a:ext cx="12191999" cy="6858000"/>
          </a:xfrm>
          <a:prstGeom prst="rect">
            <a:avLst/>
          </a:prstGeom>
          <a:noFill/>
          <a:ln w="9525">
            <a:noFill/>
            <a:miter lim="800000"/>
            <a:headEnd/>
            <a:tailEnd/>
          </a:ln>
        </p:spPr>
      </p:pic>
      <p:pic>
        <p:nvPicPr>
          <p:cNvPr id="13912071" name="Picture 7" descr="C:\Documents and Settings\Owner\My Documents\Educational Illustrations\screen_02.jpg"/>
          <p:cNvPicPr>
            <a:picLocks noChangeAspect="1" noChangeArrowheads="1"/>
          </p:cNvPicPr>
          <p:nvPr/>
        </p:nvPicPr>
        <p:blipFill>
          <a:blip r:embed="rId6" cstate="print"/>
          <a:srcRect/>
          <a:stretch>
            <a:fillRect/>
          </a:stretch>
        </p:blipFill>
        <p:spPr bwMode="auto">
          <a:xfrm>
            <a:off x="0" y="0"/>
            <a:ext cx="12191998" cy="6858000"/>
          </a:xfrm>
          <a:prstGeom prst="rect">
            <a:avLst/>
          </a:prstGeom>
          <a:noFill/>
          <a:ln w="9525">
            <a:noFill/>
            <a:miter lim="800000"/>
            <a:headEnd/>
            <a:tailEnd/>
          </a:ln>
        </p:spPr>
      </p:pic>
      <p:pic>
        <p:nvPicPr>
          <p:cNvPr id="13912072" name="Picture 8" descr="C:\Documents and Settings\Owner\My Documents\Educational Illustrations\screen_16.jpg"/>
          <p:cNvPicPr>
            <a:picLocks noChangeAspect="1" noChangeArrowheads="1"/>
          </p:cNvPicPr>
          <p:nvPr/>
        </p:nvPicPr>
        <p:blipFill>
          <a:blip r:embed="rId7" cstate="print"/>
          <a:srcRect/>
          <a:stretch>
            <a:fillRect/>
          </a:stretch>
        </p:blipFill>
        <p:spPr bwMode="auto">
          <a:xfrm>
            <a:off x="0" y="0"/>
            <a:ext cx="12191998"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912069"/>
                                        </p:tgtEl>
                                        <p:attrNameLst>
                                          <p:attrName>style.visibility</p:attrName>
                                        </p:attrNameLst>
                                      </p:cBhvr>
                                      <p:to>
                                        <p:strVal val="visible"/>
                                      </p:to>
                                    </p:set>
                                    <p:anim calcmode="lin" valueType="num">
                                      <p:cBhvr>
                                        <p:cTn id="7" dur="1000" fill="hold"/>
                                        <p:tgtEl>
                                          <p:spTgt spid="13912069"/>
                                        </p:tgtEl>
                                        <p:attrNameLst>
                                          <p:attrName>ppt_w</p:attrName>
                                        </p:attrNameLst>
                                      </p:cBhvr>
                                      <p:tavLst>
                                        <p:tav tm="0">
                                          <p:val>
                                            <p:fltVal val="0"/>
                                          </p:val>
                                        </p:tav>
                                        <p:tav tm="100000">
                                          <p:val>
                                            <p:strVal val="#ppt_w"/>
                                          </p:val>
                                        </p:tav>
                                      </p:tavLst>
                                    </p:anim>
                                    <p:anim calcmode="lin" valueType="num">
                                      <p:cBhvr>
                                        <p:cTn id="8" dur="1000" fill="hold"/>
                                        <p:tgtEl>
                                          <p:spTgt spid="13912069"/>
                                        </p:tgtEl>
                                        <p:attrNameLst>
                                          <p:attrName>ppt_h</p:attrName>
                                        </p:attrNameLst>
                                      </p:cBhvr>
                                      <p:tavLst>
                                        <p:tav tm="0">
                                          <p:val>
                                            <p:fltVal val="0"/>
                                          </p:val>
                                        </p:tav>
                                        <p:tav tm="100000">
                                          <p:val>
                                            <p:strVal val="#ppt_h"/>
                                          </p:val>
                                        </p:tav>
                                      </p:tavLst>
                                    </p:anim>
                                    <p:anim calcmode="lin" valueType="num">
                                      <p:cBhvr>
                                        <p:cTn id="9" dur="1000" fill="hold"/>
                                        <p:tgtEl>
                                          <p:spTgt spid="139120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9120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912070"/>
                                        </p:tgtEl>
                                        <p:attrNameLst>
                                          <p:attrName>style.visibility</p:attrName>
                                        </p:attrNameLst>
                                      </p:cBhvr>
                                      <p:to>
                                        <p:strVal val="visible"/>
                                      </p:to>
                                    </p:set>
                                    <p:anim calcmode="lin" valueType="num">
                                      <p:cBhvr>
                                        <p:cTn id="15" dur="1000" fill="hold"/>
                                        <p:tgtEl>
                                          <p:spTgt spid="13912070"/>
                                        </p:tgtEl>
                                        <p:attrNameLst>
                                          <p:attrName>ppt_w</p:attrName>
                                        </p:attrNameLst>
                                      </p:cBhvr>
                                      <p:tavLst>
                                        <p:tav tm="0">
                                          <p:val>
                                            <p:fltVal val="0"/>
                                          </p:val>
                                        </p:tav>
                                        <p:tav tm="100000">
                                          <p:val>
                                            <p:strVal val="#ppt_w"/>
                                          </p:val>
                                        </p:tav>
                                      </p:tavLst>
                                    </p:anim>
                                    <p:anim calcmode="lin" valueType="num">
                                      <p:cBhvr>
                                        <p:cTn id="16" dur="1000" fill="hold"/>
                                        <p:tgtEl>
                                          <p:spTgt spid="13912070"/>
                                        </p:tgtEl>
                                        <p:attrNameLst>
                                          <p:attrName>ppt_h</p:attrName>
                                        </p:attrNameLst>
                                      </p:cBhvr>
                                      <p:tavLst>
                                        <p:tav tm="0">
                                          <p:val>
                                            <p:fltVal val="0"/>
                                          </p:val>
                                        </p:tav>
                                        <p:tav tm="100000">
                                          <p:val>
                                            <p:strVal val="#ppt_h"/>
                                          </p:val>
                                        </p:tav>
                                      </p:tavLst>
                                    </p:anim>
                                    <p:anim calcmode="lin" valueType="num">
                                      <p:cBhvr>
                                        <p:cTn id="17" dur="1000" fill="hold"/>
                                        <p:tgtEl>
                                          <p:spTgt spid="139120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912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912071"/>
                                        </p:tgtEl>
                                        <p:attrNameLst>
                                          <p:attrName>style.visibility</p:attrName>
                                        </p:attrNameLst>
                                      </p:cBhvr>
                                      <p:to>
                                        <p:strVal val="visible"/>
                                      </p:to>
                                    </p:set>
                                    <p:anim calcmode="lin" valueType="num">
                                      <p:cBhvr>
                                        <p:cTn id="23" dur="1000" fill="hold"/>
                                        <p:tgtEl>
                                          <p:spTgt spid="13912071"/>
                                        </p:tgtEl>
                                        <p:attrNameLst>
                                          <p:attrName>ppt_w</p:attrName>
                                        </p:attrNameLst>
                                      </p:cBhvr>
                                      <p:tavLst>
                                        <p:tav tm="0">
                                          <p:val>
                                            <p:fltVal val="0"/>
                                          </p:val>
                                        </p:tav>
                                        <p:tav tm="100000">
                                          <p:val>
                                            <p:strVal val="#ppt_w"/>
                                          </p:val>
                                        </p:tav>
                                      </p:tavLst>
                                    </p:anim>
                                    <p:anim calcmode="lin" valueType="num">
                                      <p:cBhvr>
                                        <p:cTn id="24" dur="1000" fill="hold"/>
                                        <p:tgtEl>
                                          <p:spTgt spid="13912071"/>
                                        </p:tgtEl>
                                        <p:attrNameLst>
                                          <p:attrName>ppt_h</p:attrName>
                                        </p:attrNameLst>
                                      </p:cBhvr>
                                      <p:tavLst>
                                        <p:tav tm="0">
                                          <p:val>
                                            <p:fltVal val="0"/>
                                          </p:val>
                                        </p:tav>
                                        <p:tav tm="100000">
                                          <p:val>
                                            <p:strVal val="#ppt_h"/>
                                          </p:val>
                                        </p:tav>
                                      </p:tavLst>
                                    </p:anim>
                                    <p:anim calcmode="lin" valueType="num">
                                      <p:cBhvr>
                                        <p:cTn id="25" dur="1000" fill="hold"/>
                                        <p:tgtEl>
                                          <p:spTgt spid="1391207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9120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13912072"/>
                                        </p:tgtEl>
                                        <p:attrNameLst>
                                          <p:attrName>style.visibility</p:attrName>
                                        </p:attrNameLst>
                                      </p:cBhvr>
                                      <p:to>
                                        <p:strVal val="visible"/>
                                      </p:to>
                                    </p:set>
                                    <p:anim calcmode="lin" valueType="num">
                                      <p:cBhvr>
                                        <p:cTn id="31" dur="5000" fill="hold"/>
                                        <p:tgtEl>
                                          <p:spTgt spid="13912072"/>
                                        </p:tgtEl>
                                        <p:attrNameLst>
                                          <p:attrName>ppt_w</p:attrName>
                                        </p:attrNameLst>
                                      </p:cBhvr>
                                      <p:tavLst>
                                        <p:tav tm="0" fmla="#ppt_w*sin(2.5*pi*$)">
                                          <p:val>
                                            <p:fltVal val="0"/>
                                          </p:val>
                                        </p:tav>
                                        <p:tav tm="100000">
                                          <p:val>
                                            <p:fltVal val="1"/>
                                          </p:val>
                                        </p:tav>
                                      </p:tavLst>
                                    </p:anim>
                                    <p:anim calcmode="lin" valueType="num">
                                      <p:cBhvr>
                                        <p:cTn id="32" dur="5000" fill="hold"/>
                                        <p:tgtEl>
                                          <p:spTgt spid="139120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6" descr="Nero sings">
            <a:hlinkClick r:id="rId2"/>
            <a:extLst>
              <a:ext uri="{FF2B5EF4-FFF2-40B4-BE49-F238E27FC236}">
                <a16:creationId xmlns:a16="http://schemas.microsoft.com/office/drawing/2014/main" id="{0D064B70-6E8F-4704-B9EA-A1C6C94BEDA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50&quot; src=&quot;https://www.youtube.com/embed/pBIswXv28GI?feature=oembed&quot; frameborder=&quot;0&quot; allow=&quot;accelerometer; autoplay; clipboard-write; encrypted-media; gyroscope; picture-in-picture&quot; allowfullscreen=&quot;&quot; sandbox=&quot;allow-scripts allow-same-origin allow-popups&quot;&gt;&lt;/iframe&gt;" h="150" w="200"/>
              </a:ext>
            </a:extLst>
          </a:blip>
          <a:stretch>
            <a:fillRect/>
          </a:stretch>
        </p:blipFill>
        <p:spPr>
          <a:xfrm>
            <a:off x="1004835" y="763675"/>
            <a:ext cx="10108642" cy="5325626"/>
          </a:xfrm>
          <a:prstGeom prst="rect">
            <a:avLst/>
          </a:prstGeom>
        </p:spPr>
      </p:pic>
    </p:spTree>
    <p:extLst>
      <p:ext uri="{BB962C8B-B14F-4D97-AF65-F5344CB8AC3E}">
        <p14:creationId xmlns:p14="http://schemas.microsoft.com/office/powerpoint/2010/main" val="3789163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5" descr="Quo Vadis (movie 1951) - Nero set Rome on fire">
            <a:hlinkClick r:id="rId2"/>
            <a:extLst>
              <a:ext uri="{FF2B5EF4-FFF2-40B4-BE49-F238E27FC236}">
                <a16:creationId xmlns:a16="http://schemas.microsoft.com/office/drawing/2014/main" id="{1D0B9929-6425-43A7-A76D-25818139EBD9}"/>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_KTJfWC_4Mw?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1034980" y="773722"/>
            <a:ext cx="10058400" cy="5345723"/>
          </a:xfrm>
          <a:prstGeom prst="rect">
            <a:avLst/>
          </a:prstGeom>
        </p:spPr>
      </p:pic>
    </p:spTree>
    <p:extLst>
      <p:ext uri="{BB962C8B-B14F-4D97-AF65-F5344CB8AC3E}">
        <p14:creationId xmlns:p14="http://schemas.microsoft.com/office/powerpoint/2010/main" val="2226275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6386" name="Picture 2" descr="Nero-final1"/>
          <p:cNvPicPr>
            <a:picLocks noChangeAspect="1" noChangeArrowheads="1"/>
          </p:cNvPicPr>
          <p:nvPr/>
        </p:nvPicPr>
        <p:blipFill>
          <a:blip r:embed="rId4" cstate="print">
            <a:clrChange>
              <a:clrFrom>
                <a:srgbClr val="FFFFFF"/>
              </a:clrFrom>
              <a:clrTo>
                <a:srgbClr val="FFFFFF">
                  <a:alpha val="0"/>
                </a:srgbClr>
              </a:clrTo>
            </a:clrChange>
          </a:blip>
          <a:srcRect l="6006" t="3030" r="2089" b="3030"/>
          <a:stretch>
            <a:fillRect/>
          </a:stretch>
        </p:blipFill>
        <p:spPr bwMode="auto">
          <a:xfrm>
            <a:off x="2057400" y="1371600"/>
            <a:ext cx="3352800" cy="4724400"/>
          </a:xfrm>
          <a:prstGeom prst="rect">
            <a:avLst/>
          </a:prstGeom>
          <a:noFill/>
        </p:spPr>
      </p:pic>
      <p:sp>
        <p:nvSpPr>
          <p:cNvPr id="16387" name="Text Box 3"/>
          <p:cNvSpPr txBox="1">
            <a:spLocks noChangeArrowheads="1"/>
          </p:cNvSpPr>
          <p:nvPr/>
        </p:nvSpPr>
        <p:spPr bwMode="auto">
          <a:xfrm>
            <a:off x="2590800" y="6096001"/>
            <a:ext cx="2438400" cy="3968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rPr>
              <a:t>Emperor Nero</a:t>
            </a:r>
          </a:p>
        </p:txBody>
      </p:sp>
      <p:sp>
        <p:nvSpPr>
          <p:cNvPr id="16388" name="Rectangle 4"/>
          <p:cNvSpPr>
            <a:spLocks noGrp="1" noChangeArrowheads="1"/>
          </p:cNvSpPr>
          <p:nvPr>
            <p:ph type="title"/>
          </p:nvPr>
        </p:nvSpPr>
        <p:spPr/>
        <p:txBody>
          <a:bodyPr/>
          <a:lstStyle/>
          <a:p>
            <a:r>
              <a:rPr lang="en-US" sz="6600" dirty="0"/>
              <a:t>The Fire in Rome—AD 64</a:t>
            </a:r>
          </a:p>
        </p:txBody>
      </p:sp>
      <p:sp>
        <p:nvSpPr>
          <p:cNvPr id="16389" name="Rectangle 5"/>
          <p:cNvSpPr>
            <a:spLocks noGrp="1" noChangeArrowheads="1"/>
          </p:cNvSpPr>
          <p:nvPr>
            <p:ph type="body" idx="1"/>
          </p:nvPr>
        </p:nvSpPr>
        <p:spPr>
          <a:xfrm>
            <a:off x="5181600" y="990600"/>
            <a:ext cx="5029200" cy="5334000"/>
          </a:xfrm>
        </p:spPr>
        <p:txBody>
          <a:bodyPr/>
          <a:lstStyle/>
          <a:p>
            <a:r>
              <a:rPr lang="en-US"/>
              <a:t>The fire probably began by accident in an oil warehouse.</a:t>
            </a:r>
          </a:p>
          <a:p>
            <a:r>
              <a:rPr lang="en-US"/>
              <a:t>Many Romans claimed that Emperor Nero started the fire.</a:t>
            </a:r>
          </a:p>
          <a:p>
            <a:r>
              <a:rPr lang="en-US"/>
              <a:t>To stop the rumors, Nero blamed the Christians.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strips(downLeft)">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LFY.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1828800" y="1066800"/>
            <a:ext cx="8515350" cy="685800"/>
          </a:xfrm>
          <a:ln>
            <a:solidFill>
              <a:srgbClr val="FFFF00"/>
            </a:solidFill>
          </a:ln>
        </p:spPr>
        <p:txBody>
          <a:bodyPr/>
          <a:lstStyle/>
          <a:p>
            <a:pPr eaLnBrk="1" hangingPunct="1">
              <a:defRPr/>
            </a:pPr>
            <a:r>
              <a:rPr lang="en-US" sz="2800">
                <a:solidFill>
                  <a:srgbClr val="FF9900"/>
                </a:solidFill>
                <a:effectLst>
                  <a:outerShdw blurRad="38100" dist="38100" dir="2700000" algn="tl">
                    <a:srgbClr val="C0C0C0"/>
                  </a:outerShdw>
                </a:effectLst>
              </a:rPr>
              <a:t>How Christ &amp; Christians Were Viewed By Romans</a:t>
            </a:r>
          </a:p>
        </p:txBody>
      </p:sp>
      <p:sp>
        <p:nvSpPr>
          <p:cNvPr id="752643" name="Rectangle 3"/>
          <p:cNvSpPr>
            <a:spLocks noGrp="1" noChangeArrowheads="1"/>
          </p:cNvSpPr>
          <p:nvPr>
            <p:ph type="body" idx="1"/>
          </p:nvPr>
        </p:nvSpPr>
        <p:spPr>
          <a:xfrm>
            <a:off x="1828800" y="1981200"/>
            <a:ext cx="8534400" cy="4648200"/>
          </a:xfrm>
          <a:ln>
            <a:solidFill>
              <a:srgbClr val="FFFF00"/>
            </a:solidFill>
          </a:ln>
        </p:spPr>
        <p:txBody>
          <a:bodyPr/>
          <a:lstStyle/>
          <a:p>
            <a:pPr eaLnBrk="1" hangingPunct="1">
              <a:lnSpc>
                <a:spcPct val="90000"/>
              </a:lnSpc>
              <a:buFontTx/>
              <a:buNone/>
              <a:defRPr/>
            </a:pPr>
            <a:r>
              <a:rPr lang="en-US" sz="3600" u="sng">
                <a:solidFill>
                  <a:srgbClr val="FF9900"/>
                </a:solidFill>
                <a:effectLst>
                  <a:outerShdw blurRad="38100" dist="38100" dir="2700000" algn="tl">
                    <a:srgbClr val="C0C0C0"/>
                  </a:outerShdw>
                </a:effectLst>
              </a:rPr>
              <a:t>From Page 344 The “Annals Of Tacitus”</a:t>
            </a:r>
            <a:r>
              <a:rPr lang="en-US" sz="3600">
                <a:solidFill>
                  <a:srgbClr val="FF9900"/>
                </a:solidFill>
                <a:effectLst>
                  <a:outerShdw blurRad="38100" dist="38100" dir="2700000" algn="tl">
                    <a:srgbClr val="C0C0C0"/>
                  </a:outerShdw>
                </a:effectLst>
              </a:rPr>
              <a:t>:</a:t>
            </a:r>
          </a:p>
          <a:p>
            <a:pPr eaLnBrk="1" hangingPunct="1">
              <a:lnSpc>
                <a:spcPct val="90000"/>
              </a:lnSpc>
              <a:defRPr/>
            </a:pPr>
            <a:endParaRPr lang="en-US" sz="1400"/>
          </a:p>
          <a:p>
            <a:pPr eaLnBrk="1" hangingPunct="1">
              <a:lnSpc>
                <a:spcPct val="90000"/>
              </a:lnSpc>
              <a:defRPr/>
            </a:pPr>
            <a:r>
              <a:rPr lang="en-US" sz="2000" b="1">
                <a:solidFill>
                  <a:srgbClr val="FF0000"/>
                </a:solidFill>
                <a:effectLst>
                  <a:outerShdw blurRad="38100" dist="38100" dir="2700000" algn="tl">
                    <a:srgbClr val="C0C0C0"/>
                  </a:outerShdw>
                </a:effectLst>
              </a:rPr>
              <a:t>“Consequently,  to get rid of the (fire) report,  Nero fastened the guilt &amp; inflicted the most exquisite tortures on a class hated for their abominations, called Christians by the populace.  Christus,  for whom the name had its origin, suffered the extreme penalty during Tiberius’ reign at the hands of one of our procurators, Pontius Pilatus,  and a most mischievous superstition,  thus checked for the moment,  again broke out not only in Judaea,    the first source of the evil,  but even in Rome,  where all things hideous and </a:t>
            </a:r>
            <a:r>
              <a:rPr lang="en-US" sz="2000" b="1" i="1">
                <a:solidFill>
                  <a:srgbClr val="FF0000"/>
                </a:solidFill>
                <a:effectLst>
                  <a:outerShdw blurRad="38100" dist="38100" dir="2700000" algn="tl">
                    <a:srgbClr val="C0C0C0"/>
                  </a:outerShdw>
                </a:effectLst>
              </a:rPr>
              <a:t>shameful</a:t>
            </a:r>
            <a:r>
              <a:rPr lang="en-US" sz="2000" b="1">
                <a:solidFill>
                  <a:srgbClr val="FF0000"/>
                </a:solidFill>
                <a:effectLst>
                  <a:outerShdw blurRad="38100" dist="38100" dir="2700000" algn="tl">
                    <a:srgbClr val="C0C0C0"/>
                  </a:outerShdw>
                </a:effectLst>
              </a:rPr>
              <a:t> from every part of the world find their centre and become popular.  Accordingly,  an arrest was first made of all who pleaded guilty;  t hen upon their information,      an immense multitude was </a:t>
            </a:r>
            <a:r>
              <a:rPr lang="en-US" sz="2000" b="1" i="1">
                <a:solidFill>
                  <a:srgbClr val="FF0000"/>
                </a:solidFill>
                <a:effectLst>
                  <a:outerShdw blurRad="38100" dist="38100" dir="2700000" algn="tl">
                    <a:srgbClr val="C0C0C0"/>
                  </a:outerShdw>
                </a:effectLst>
              </a:rPr>
              <a:t>convicted</a:t>
            </a:r>
            <a:r>
              <a:rPr lang="en-US" sz="2000" b="1">
                <a:solidFill>
                  <a:srgbClr val="FF0000"/>
                </a:solidFill>
                <a:effectLst>
                  <a:outerShdw blurRad="38100" dist="38100" dir="2700000" algn="tl">
                    <a:srgbClr val="C0C0C0"/>
                  </a:outerShdw>
                </a:effectLst>
              </a:rPr>
              <a:t>,  not so much of the crime of firing the city,  as of </a:t>
            </a:r>
            <a:r>
              <a:rPr lang="en-US" sz="2000" b="1" i="1">
                <a:solidFill>
                  <a:srgbClr val="FF0000"/>
                </a:solidFill>
                <a:effectLst>
                  <a:outerShdw blurRad="38100" dist="38100" dir="2700000" algn="tl">
                    <a:srgbClr val="C0C0C0"/>
                  </a:outerShdw>
                </a:effectLst>
              </a:rPr>
              <a:t>hatred against mankind.”</a:t>
            </a:r>
          </a:p>
          <a:p>
            <a:pPr eaLnBrk="1" hangingPunct="1">
              <a:lnSpc>
                <a:spcPct val="90000"/>
              </a:lnSpc>
              <a:buFontTx/>
              <a:buNone/>
              <a:defRPr/>
            </a:pPr>
            <a:r>
              <a:rPr lang="en-US" sz="2800"/>
              <a:t>            </a:t>
            </a:r>
          </a:p>
        </p:txBody>
      </p:sp>
      <p:pic>
        <p:nvPicPr>
          <p:cNvPr id="4" name="Picture 3" descr="21.jpg"/>
          <p:cNvPicPr>
            <a:picLocks noChangeAspect="1"/>
          </p:cNvPicPr>
          <p:nvPr/>
        </p:nvPicPr>
        <p:blipFill>
          <a:blip r:embed="rId4" cstate="print"/>
          <a:stretch>
            <a:fillRect/>
          </a:stretch>
        </p:blipFill>
        <p:spPr>
          <a:xfrm>
            <a:off x="1905000" y="2057400"/>
            <a:ext cx="8382000" cy="4495800"/>
          </a:xfrm>
          <a:prstGeom prst="rect">
            <a:avLst/>
          </a:prstGeom>
        </p:spPr>
      </p:pic>
      <p:sp>
        <p:nvSpPr>
          <p:cNvPr id="5" name="Rectangle 4"/>
          <p:cNvSpPr/>
          <p:nvPr/>
        </p:nvSpPr>
        <p:spPr>
          <a:xfrm>
            <a:off x="2971800" y="2209800"/>
            <a:ext cx="6172200"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all" spc="0" normalizeH="0" baseline="0" noProof="0" dirty="0">
                <a:ln w="0"/>
                <a:solidFill>
                  <a:srgbClr val="FF3300"/>
                </a:solidFill>
                <a:effectLst>
                  <a:reflection blurRad="12700" stA="50000" endPos="50000" dist="5000" dir="5400000" sy="-100000" rotWithShape="0"/>
                </a:effectLst>
                <a:uLnTx/>
                <a:uFillTx/>
                <a:latin typeface="Neurochrome" pitchFamily="2" charset="0"/>
                <a:ea typeface="ＭＳ Ｐゴシック"/>
                <a:cs typeface="+mn-cs"/>
              </a:rPr>
              <a:t>Nero’s RESCRIPT night lights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 calcmode="lin" valueType="num">
                                      <p:cBhvr additive="base">
                                        <p:cTn id="7" dur="5000" fill="hold"/>
                                        <p:tgtEl>
                                          <p:spTgt spid="75264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752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52643">
                                            <p:txEl>
                                              <p:pRg st="2" end="2"/>
                                            </p:txEl>
                                          </p:spTgt>
                                        </p:tgtEl>
                                        <p:attrNameLst>
                                          <p:attrName>style.visibility</p:attrName>
                                        </p:attrNameLst>
                                      </p:cBhvr>
                                      <p:to>
                                        <p:strVal val="visible"/>
                                      </p:to>
                                    </p:set>
                                    <p:anim calcmode="lin" valueType="num">
                                      <p:cBhvr additive="base">
                                        <p:cTn id="13" dur="5000" fill="hold"/>
                                        <p:tgtEl>
                                          <p:spTgt spid="752643">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752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752643">
                                            <p:txEl>
                                              <p:pRg st="3" end="3"/>
                                            </p:txEl>
                                          </p:spTgt>
                                        </p:tgtEl>
                                        <p:attrNameLst>
                                          <p:attrName>style.visibility</p:attrName>
                                        </p:attrNameLst>
                                      </p:cBhvr>
                                      <p:to>
                                        <p:strVal val="visible"/>
                                      </p:to>
                                    </p:set>
                                    <p:anim calcmode="lin" valueType="num">
                                      <p:cBhvr additive="base">
                                        <p:cTn id="19" dur="5000" fill="hold"/>
                                        <p:tgtEl>
                                          <p:spTgt spid="752643">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75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80">
                                          <p:stCondLst>
                                            <p:cond delay="0"/>
                                          </p:stCondLst>
                                        </p:cTn>
                                        <p:tgtEl>
                                          <p:spTgt spid="5">
                                            <p:txEl>
                                              <p:pRg st="0" end="0"/>
                                            </p:txEl>
                                          </p:spTgt>
                                        </p:tgtEl>
                                      </p:cBhvr>
                                    </p:animEffect>
                                    <p:anim calcmode="lin" valueType="num">
                                      <p:cBhvr>
                                        <p:cTn id="31"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xEl>
                                              <p:pRg st="0" end="0"/>
                                            </p:txEl>
                                          </p:spTgt>
                                        </p:tgtEl>
                                      </p:cBhvr>
                                      <p:to x="100000" y="60000"/>
                                    </p:animScale>
                                    <p:animScale>
                                      <p:cBhvr>
                                        <p:cTn id="37" dur="166" decel="50000">
                                          <p:stCondLst>
                                            <p:cond delay="676"/>
                                          </p:stCondLst>
                                        </p:cTn>
                                        <p:tgtEl>
                                          <p:spTgt spid="5">
                                            <p:txEl>
                                              <p:pRg st="0" end="0"/>
                                            </p:txEl>
                                          </p:spTgt>
                                        </p:tgtEl>
                                      </p:cBhvr>
                                      <p:to x="100000" y="100000"/>
                                    </p:animScale>
                                    <p:animScale>
                                      <p:cBhvr>
                                        <p:cTn id="38" dur="26">
                                          <p:stCondLst>
                                            <p:cond delay="1312"/>
                                          </p:stCondLst>
                                        </p:cTn>
                                        <p:tgtEl>
                                          <p:spTgt spid="5">
                                            <p:txEl>
                                              <p:pRg st="0" end="0"/>
                                            </p:txEl>
                                          </p:spTgt>
                                        </p:tgtEl>
                                      </p:cBhvr>
                                      <p:to x="100000" y="80000"/>
                                    </p:animScale>
                                    <p:animScale>
                                      <p:cBhvr>
                                        <p:cTn id="39" dur="166" decel="50000">
                                          <p:stCondLst>
                                            <p:cond delay="1338"/>
                                          </p:stCondLst>
                                        </p:cTn>
                                        <p:tgtEl>
                                          <p:spTgt spid="5">
                                            <p:txEl>
                                              <p:pRg st="0" end="0"/>
                                            </p:txEl>
                                          </p:spTgt>
                                        </p:tgtEl>
                                      </p:cBhvr>
                                      <p:to x="100000" y="100000"/>
                                    </p:animScale>
                                    <p:animScale>
                                      <p:cBhvr>
                                        <p:cTn id="40" dur="26">
                                          <p:stCondLst>
                                            <p:cond delay="1642"/>
                                          </p:stCondLst>
                                        </p:cTn>
                                        <p:tgtEl>
                                          <p:spTgt spid="5">
                                            <p:txEl>
                                              <p:pRg st="0" end="0"/>
                                            </p:txEl>
                                          </p:spTgt>
                                        </p:tgtEl>
                                      </p:cBhvr>
                                      <p:to x="100000" y="90000"/>
                                    </p:animScale>
                                    <p:animScale>
                                      <p:cBhvr>
                                        <p:cTn id="41" dur="166" decel="50000">
                                          <p:stCondLst>
                                            <p:cond delay="1668"/>
                                          </p:stCondLst>
                                        </p:cTn>
                                        <p:tgtEl>
                                          <p:spTgt spid="5">
                                            <p:txEl>
                                              <p:pRg st="0" end="0"/>
                                            </p:txEl>
                                          </p:spTgt>
                                        </p:tgtEl>
                                      </p:cBhvr>
                                      <p:to x="100000" y="100000"/>
                                    </p:animScale>
                                    <p:animScale>
                                      <p:cBhvr>
                                        <p:cTn id="42" dur="26">
                                          <p:stCondLst>
                                            <p:cond delay="1808"/>
                                          </p:stCondLst>
                                        </p:cTn>
                                        <p:tgtEl>
                                          <p:spTgt spid="5">
                                            <p:txEl>
                                              <p:pRg st="0" end="0"/>
                                            </p:txEl>
                                          </p:spTgt>
                                        </p:tgtEl>
                                      </p:cBhvr>
                                      <p:to x="100000" y="95000"/>
                                    </p:animScale>
                                    <p:animScale>
                                      <p:cBhvr>
                                        <p:cTn id="43"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endParaRPr lang="en-US"/>
          </a:p>
        </p:txBody>
      </p:sp>
      <p:pic>
        <p:nvPicPr>
          <p:cNvPr id="2" name="Picture 1" descr="16369_400x600.jpg">
            <a:extLst>
              <a:ext uri="{FF2B5EF4-FFF2-40B4-BE49-F238E27FC236}">
                <a16:creationId xmlns:a16="http://schemas.microsoft.com/office/drawing/2014/main" id="{84E4A73C-8A1B-13F3-BF8A-FEBCE19DB2E8}"/>
              </a:ext>
            </a:extLst>
          </p:cNvPr>
          <p:cNvPicPr>
            <a:picLocks noChangeAspect="1"/>
          </p:cNvPicPr>
          <p:nvPr/>
        </p:nvPicPr>
        <p:blipFill>
          <a:blip r:embed="rId4" cstate="print"/>
          <a:stretch>
            <a:fillRect/>
          </a:stretch>
        </p:blipFill>
        <p:spPr>
          <a:xfrm>
            <a:off x="550416" y="213064"/>
            <a:ext cx="11123719" cy="635641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uke Enters Rome in Secret | Now Playing">
            <a:hlinkClick r:id="" action="ppaction://media"/>
            <a:extLst>
              <a:ext uri="{FF2B5EF4-FFF2-40B4-BE49-F238E27FC236}">
                <a16:creationId xmlns:a16="http://schemas.microsoft.com/office/drawing/2014/main" id="{B379204A-DCD5-458E-B22D-9469F7A11784}"/>
              </a:ext>
            </a:extLst>
          </p:cNvPr>
          <p:cNvPicPr>
            <a:picLocks noRot="1" noChangeAspect="1"/>
          </p:cNvPicPr>
          <p:nvPr>
            <a:videoFile r:link="rId1"/>
          </p:nvPr>
        </p:nvPicPr>
        <p:blipFill>
          <a:blip r:embed="rId3"/>
          <a:stretch>
            <a:fillRect/>
          </a:stretch>
        </p:blipFill>
        <p:spPr>
          <a:xfrm>
            <a:off x="723481" y="562708"/>
            <a:ext cx="10731640" cy="5787850"/>
          </a:xfrm>
          <a:prstGeom prst="rect">
            <a:avLst/>
          </a:prstGeom>
        </p:spPr>
      </p:pic>
    </p:spTree>
    <p:extLst>
      <p:ext uri="{BB962C8B-B14F-4D97-AF65-F5344CB8AC3E}">
        <p14:creationId xmlns:p14="http://schemas.microsoft.com/office/powerpoint/2010/main" val="34847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98322" y="639096"/>
            <a:ext cx="12172336" cy="1022556"/>
          </a:xfrm>
        </p:spPr>
        <p:txBody>
          <a:bodyPr>
            <a:noAutofit/>
          </a:bodyPr>
          <a:lstStyle/>
          <a:p>
            <a:r>
              <a:rPr lang="en-US" sz="4800" dirty="0">
                <a:solidFill>
                  <a:schemeClr val="accent2">
                    <a:lumMod val="20000"/>
                    <a:lumOff val="80000"/>
                  </a:schemeClr>
                </a:solidFill>
                <a:latin typeface="Ravie" panose="04040805050809020602" pitchFamily="82" charset="0"/>
              </a:rPr>
              <a:t>“We who are about to die”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1029903" y="2002055"/>
            <a:ext cx="10580905" cy="4855945"/>
          </a:xfrm>
        </p:spPr>
        <p:txBody>
          <a:bodyPr>
            <a:normAutofit/>
          </a:bodyPr>
          <a:lstStyle/>
          <a:p>
            <a:r>
              <a:rPr lang="en-US" sz="4800" dirty="0">
                <a:solidFill>
                  <a:schemeClr val="accent1">
                    <a:lumMod val="20000"/>
                    <a:lumOff val="80000"/>
                  </a:schemeClr>
                </a:solidFill>
                <a:latin typeface="Castellar" panose="020A0402060406010301" pitchFamily="18" charset="0"/>
              </a:rPr>
              <a:t> BACKGROUND &amp; SETTING</a:t>
            </a: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3" action="ppaction://hlinksldjump"/>
              </a:rPr>
              <a:t>BREAD &amp; CIRCUS DISTRACT</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4" action="ppaction://hlinksldjump"/>
              </a:rPr>
              <a:t>MYTHOLOGICAL DRAMATIC</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5" action="ppaction://hlinksldjump"/>
              </a:rPr>
              <a:t>MONOTHEIST MARTYRDOM</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3">
                                            <p:txEl>
                                              <p:pRg st="0" end="0"/>
                                            </p:txEl>
                                          </p:spTgt>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3">
                                            <p:txEl>
                                              <p:pRg st="1" end="1"/>
                                            </p:txEl>
                                          </p:spTgt>
                                        </p:tgtEl>
                                        <p:attrNameLst>
                                          <p:attrName>r</p:attrName>
                                        </p:attrNameLst>
                                      </p:cBhvr>
                                    </p:animRot>
                                    <p:animRot by="-240000">
                                      <p:cBhvr>
                                        <p:cTn id="16" dur="200" fill="hold">
                                          <p:stCondLst>
                                            <p:cond delay="200"/>
                                          </p:stCondLst>
                                        </p:cTn>
                                        <p:tgtEl>
                                          <p:spTgt spid="3">
                                            <p:txEl>
                                              <p:pRg st="1" end="1"/>
                                            </p:txEl>
                                          </p:spTgt>
                                        </p:tgtEl>
                                        <p:attrNameLst>
                                          <p:attrName>r</p:attrName>
                                        </p:attrNameLst>
                                      </p:cBhvr>
                                    </p:animRot>
                                    <p:animRot by="240000">
                                      <p:cBhvr>
                                        <p:cTn id="17" dur="200" fill="hold">
                                          <p:stCondLst>
                                            <p:cond delay="400"/>
                                          </p:stCondLst>
                                        </p:cTn>
                                        <p:tgtEl>
                                          <p:spTgt spid="3">
                                            <p:txEl>
                                              <p:pRg st="1" end="1"/>
                                            </p:txEl>
                                          </p:spTgt>
                                        </p:tgtEl>
                                        <p:attrNameLst>
                                          <p:attrName>r</p:attrName>
                                        </p:attrNameLst>
                                      </p:cBhvr>
                                    </p:animRot>
                                    <p:animRot by="-240000">
                                      <p:cBhvr>
                                        <p:cTn id="18" dur="200" fill="hold">
                                          <p:stCondLst>
                                            <p:cond delay="600"/>
                                          </p:stCondLst>
                                        </p:cTn>
                                        <p:tgtEl>
                                          <p:spTgt spid="3">
                                            <p:txEl>
                                              <p:pRg st="1" end="1"/>
                                            </p:txEl>
                                          </p:spTgt>
                                        </p:tgtEl>
                                        <p:attrNameLst>
                                          <p:attrName>r</p:attrName>
                                        </p:attrNameLst>
                                      </p:cBhvr>
                                    </p:animRot>
                                    <p:animRot by="120000">
                                      <p:cBhvr>
                                        <p:cTn id="19" dur="200" fill="hold">
                                          <p:stCondLst>
                                            <p:cond delay="800"/>
                                          </p:stCondLst>
                                        </p:cTn>
                                        <p:tgtEl>
                                          <p:spTgt spid="3">
                                            <p:txEl>
                                              <p:pRg st="1" end="1"/>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nodeType="clickEffect">
                                  <p:stCondLst>
                                    <p:cond delay="0"/>
                                  </p:stCondLst>
                                  <p:childTnLst>
                                    <p:animRot by="21600000">
                                      <p:cBhvr>
                                        <p:cTn id="23" dur="2000" fill="hold"/>
                                        <p:tgtEl>
                                          <p:spTgt spid="3">
                                            <p:txEl>
                                              <p:pRg st="2" end="2"/>
                                            </p:tx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43200000">
                                      <p:cBhvr>
                                        <p:cTn id="27"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75938" name="Rectangle 2"/>
          <p:cNvSpPr>
            <a:spLocks noGrp="1" noChangeArrowheads="1"/>
          </p:cNvSpPr>
          <p:nvPr>
            <p:ph type="title"/>
          </p:nvPr>
        </p:nvSpPr>
        <p:spPr>
          <a:xfrm>
            <a:off x="1828800" y="1066800"/>
            <a:ext cx="8515350" cy="685800"/>
          </a:xfrm>
          <a:ln>
            <a:solidFill>
              <a:srgbClr val="FF9900"/>
            </a:solidFill>
          </a:ln>
        </p:spPr>
        <p:txBody>
          <a:bodyPr/>
          <a:lstStyle/>
          <a:p>
            <a:pPr eaLnBrk="1" hangingPunct="1">
              <a:defRPr/>
            </a:pPr>
            <a:r>
              <a:rPr lang="en-US" sz="4000">
                <a:solidFill>
                  <a:srgbClr val="FFFF00"/>
                </a:solidFill>
                <a:effectLst>
                  <a:outerShdw blurRad="38100" dist="38100" dir="2700000" algn="tl">
                    <a:srgbClr val="C0C0C0"/>
                  </a:outerShdw>
                </a:effectLst>
              </a:rPr>
              <a:t>Tertullian 196 AD: Pagans Backlash</a:t>
            </a:r>
            <a:r>
              <a:rPr lang="en-US" sz="2800">
                <a:solidFill>
                  <a:srgbClr val="FFFF00"/>
                </a:solidFill>
              </a:rPr>
              <a:t>  </a:t>
            </a:r>
          </a:p>
        </p:txBody>
      </p:sp>
      <p:sp>
        <p:nvSpPr>
          <p:cNvPr id="1575939" name="Rectangle 3"/>
          <p:cNvSpPr>
            <a:spLocks noGrp="1" noChangeArrowheads="1"/>
          </p:cNvSpPr>
          <p:nvPr>
            <p:ph type="body" idx="1"/>
          </p:nvPr>
        </p:nvSpPr>
        <p:spPr>
          <a:xfrm>
            <a:off x="1828800" y="1981200"/>
            <a:ext cx="8534400" cy="4648200"/>
          </a:xfrm>
          <a:ln>
            <a:solidFill>
              <a:srgbClr val="FFFF00"/>
            </a:solidFill>
          </a:ln>
        </p:spPr>
        <p:txBody>
          <a:bodyPr/>
          <a:lstStyle/>
          <a:p>
            <a:pPr eaLnBrk="1" hangingPunct="1">
              <a:buFontTx/>
              <a:buNone/>
              <a:defRPr/>
            </a:pPr>
            <a:r>
              <a:rPr lang="en-US" sz="3600">
                <a:solidFill>
                  <a:srgbClr val="FF9900"/>
                </a:solidFill>
                <a:effectLst>
                  <a:outerShdw blurRad="38100" dist="38100" dir="2700000" algn="tl">
                    <a:srgbClr val="C0C0C0"/>
                  </a:outerShdw>
                </a:effectLst>
              </a:rPr>
              <a:t> “The Christians are to blame for every disaster and every misfortune that befalls the people. If the Tiber rises to the walls,  if the Nile fails to rise and flood the fields, if the sky withholds its rain,  if there is earthquake or famine  or plague,  straightway the cry arises:</a:t>
            </a:r>
            <a:r>
              <a:rPr lang="en-US" sz="3600">
                <a:solidFill>
                  <a:srgbClr val="FFFF00"/>
                </a:solidFill>
                <a:effectLst>
                  <a:outerShdw blurRad="38100" dist="38100" dir="2700000" algn="tl">
                    <a:srgbClr val="C0C0C0"/>
                  </a:outerShdw>
                </a:effectLst>
              </a:rPr>
              <a:t>  </a:t>
            </a:r>
            <a:r>
              <a:rPr lang="en-US" sz="4400" i="1">
                <a:solidFill>
                  <a:srgbClr val="FF0000"/>
                </a:solidFill>
                <a:effectLst>
                  <a:outerShdw blurRad="38100" dist="38100" dir="2700000" algn="tl">
                    <a:srgbClr val="C0C0C0"/>
                  </a:outerShdw>
                </a:effectLst>
              </a:rPr>
              <a:t>‘</a:t>
            </a:r>
            <a:r>
              <a:rPr lang="en-US" sz="4400">
                <a:solidFill>
                  <a:srgbClr val="FF0000"/>
                </a:solidFill>
                <a:effectLst>
                  <a:outerShdw blurRad="38100" dist="38100" dir="2700000" algn="tl">
                    <a:srgbClr val="C0C0C0"/>
                  </a:outerShdw>
                </a:effectLst>
              </a:rPr>
              <a:t>The Christians To The Lions!’”</a:t>
            </a:r>
            <a:r>
              <a:rPr lang="en-US"/>
              <a:t>           </a:t>
            </a:r>
          </a:p>
        </p:txBody>
      </p:sp>
      <p:pic>
        <p:nvPicPr>
          <p:cNvPr id="1575942" name="shlita.wav">
            <a:hlinkClick r:id="" action="ppaction://media"/>
          </p:cNvPr>
          <p:cNvPicPr>
            <a:picLocks noRot="1" noChangeAspect="1" noChangeArrowheads="1"/>
          </p:cNvPicPr>
          <p:nvPr>
            <a:audioFile r:link="rId1"/>
          </p:nvPr>
        </p:nvPicPr>
        <p:blipFill>
          <a:blip r:embed="rId5" cstate="print"/>
          <a:srcRect/>
          <a:stretch>
            <a:fillRect/>
          </a:stretch>
        </p:blipFill>
        <p:spPr bwMode="auto">
          <a:xfrm>
            <a:off x="5943600" y="6858000"/>
            <a:ext cx="304800" cy="304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575939">
                                            <p:txEl>
                                              <p:pRg st="0" end="0"/>
                                            </p:txEl>
                                          </p:spTgt>
                                        </p:tgtEl>
                                        <p:attrNameLst>
                                          <p:attrName>style.visibility</p:attrName>
                                        </p:attrNameLst>
                                      </p:cBhvr>
                                      <p:to>
                                        <p:strVal val="visible"/>
                                      </p:to>
                                    </p:set>
                                    <p:anim calcmode="lin" valueType="num">
                                      <p:cBhvr additive="base">
                                        <p:cTn id="7" dur="5000" fill="hold"/>
                                        <p:tgtEl>
                                          <p:spTgt spid="157593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575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 fill="hold"/>
                                        <p:tgtEl>
                                          <p:spTgt spid="1575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75942"/>
                </p:tgtEl>
              </p:cMediaNode>
            </p:audio>
          </p:childTnLst>
        </p:cTn>
      </p:par>
    </p:tnLst>
    <p:bldLst>
      <p:bldP spid="157593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775042" name="Rectangle 2"/>
          <p:cNvSpPr>
            <a:spLocks noGrp="1" noChangeArrowheads="1"/>
          </p:cNvSpPr>
          <p:nvPr>
            <p:ph type="ctrTitle"/>
          </p:nvPr>
        </p:nvSpPr>
        <p:spPr>
          <a:xfrm>
            <a:off x="1676400" y="228600"/>
            <a:ext cx="8839200" cy="838200"/>
          </a:xfrm>
          <a:ln>
            <a:solidFill>
              <a:srgbClr val="FFFF00"/>
            </a:solidFill>
          </a:ln>
        </p:spPr>
        <p:txBody>
          <a:bodyPr/>
          <a:lstStyle/>
          <a:p>
            <a:pPr eaLnBrk="1" hangingPunct="1">
              <a:defRPr/>
            </a:pPr>
            <a:r>
              <a:rPr lang="en-US" sz="7200">
                <a:solidFill>
                  <a:srgbClr val="FF9900"/>
                </a:solidFill>
                <a:effectLst>
                  <a:outerShdw blurRad="38100" dist="38100" dir="2700000" algn="tl">
                    <a:srgbClr val="C0C0C0"/>
                  </a:outerShdw>
                </a:effectLst>
              </a:rPr>
              <a:t>Pagans’  Scapegoats</a:t>
            </a:r>
          </a:p>
        </p:txBody>
      </p:sp>
      <p:sp>
        <p:nvSpPr>
          <p:cNvPr id="2775043" name="Comment 3"/>
          <p:cNvSpPr>
            <a:spLocks noChangeArrowheads="1"/>
          </p:cNvSpPr>
          <p:nvPr/>
        </p:nvSpPr>
        <p:spPr bwMode="auto">
          <a:xfrm>
            <a:off x="1524001" y="-990600"/>
            <a:ext cx="5927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Greek Object Relations Theory Combined With Roman Hubris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775042"/>
                                        </p:tgtEl>
                                        <p:attrNameLst>
                                          <p:attrName>style.visibility</p:attrName>
                                        </p:attrNameLst>
                                      </p:cBhvr>
                                      <p:to>
                                        <p:strVal val="visible"/>
                                      </p:to>
                                    </p:set>
                                    <p:anim calcmode="lin" valueType="num">
                                      <p:cBhvr>
                                        <p:cTn id="7" dur="500" fill="hold"/>
                                        <p:tgtEl>
                                          <p:spTgt spid="2775042"/>
                                        </p:tgtEl>
                                        <p:attrNameLst>
                                          <p:attrName>ppt_w</p:attrName>
                                        </p:attrNameLst>
                                      </p:cBhvr>
                                      <p:tavLst>
                                        <p:tav tm="0">
                                          <p:val>
                                            <p:strVal val="(6*min(max(#ppt_w*#ppt_h,.3),1)-7.4)/-.7*#ppt_w"/>
                                          </p:val>
                                        </p:tav>
                                        <p:tav tm="100000">
                                          <p:val>
                                            <p:strVal val="#ppt_w"/>
                                          </p:val>
                                        </p:tav>
                                      </p:tavLst>
                                    </p:anim>
                                    <p:anim calcmode="lin" valueType="num">
                                      <p:cBhvr>
                                        <p:cTn id="8" dur="500" fill="hold"/>
                                        <p:tgtEl>
                                          <p:spTgt spid="2775042"/>
                                        </p:tgtEl>
                                        <p:attrNameLst>
                                          <p:attrName>ppt_h</p:attrName>
                                        </p:attrNameLst>
                                      </p:cBhvr>
                                      <p:tavLst>
                                        <p:tav tm="0">
                                          <p:val>
                                            <p:strVal val="(6*min(max(#ppt_w*#ppt_h,.3),1)-7.4)/-.7*#ppt_h"/>
                                          </p:val>
                                        </p:tav>
                                        <p:tav tm="100000">
                                          <p:val>
                                            <p:strVal val="#ppt_h"/>
                                          </p:val>
                                        </p:tav>
                                      </p:tavLst>
                                    </p:anim>
                                    <p:anim calcmode="lin" valueType="num">
                                      <p:cBhvr>
                                        <p:cTn id="9" dur="500" fill="hold"/>
                                        <p:tgtEl>
                                          <p:spTgt spid="2775042"/>
                                        </p:tgtEl>
                                        <p:attrNameLst>
                                          <p:attrName>ppt_x</p:attrName>
                                        </p:attrNameLst>
                                      </p:cBhvr>
                                      <p:tavLst>
                                        <p:tav tm="0">
                                          <p:val>
                                            <p:fltVal val="0.5"/>
                                          </p:val>
                                        </p:tav>
                                        <p:tav tm="100000">
                                          <p:val>
                                            <p:strVal val="#ppt_x"/>
                                          </p:val>
                                        </p:tav>
                                      </p:tavLst>
                                    </p:anim>
                                    <p:anim calcmode="lin" valueType="num">
                                      <p:cBhvr>
                                        <p:cTn id="10" dur="500" fill="hold"/>
                                        <p:tgtEl>
                                          <p:spTgt spid="277504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42"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8" name="AutoShape 2"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39" name="AutoShape 3"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0" name="AutoShape 4"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1" name="AutoShape 5" descr="The-Fire-Of-Rome,-18-July-64-Ad"/>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2" name="AutoShape 6" descr="stock photo : Rome in flames"/>
          <p:cNvSpPr>
            <a:spLocks noChangeAspect="1" noChangeArrowheads="1"/>
          </p:cNvSpPr>
          <p:nvPr/>
        </p:nvSpPr>
        <p:spPr bwMode="auto">
          <a:xfrm>
            <a:off x="5943600" y="3276600"/>
            <a:ext cx="304800" cy="304800"/>
          </a:xfrm>
          <a:prstGeom prst="rect">
            <a:avLst/>
          </a:prstGeom>
          <a:noFill/>
        </p:spPr>
        <p:txBody>
          <a:bodyPr/>
          <a:lstStyle/>
          <a:p>
            <a:pPr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14343" name="Rectangle 7"/>
          <p:cNvSpPr>
            <a:spLocks noGrp="1" noChangeArrowheads="1"/>
          </p:cNvSpPr>
          <p:nvPr>
            <p:ph type="title"/>
          </p:nvPr>
        </p:nvSpPr>
        <p:spPr/>
        <p:txBody>
          <a:bodyPr/>
          <a:lstStyle/>
          <a:p>
            <a:r>
              <a:rPr lang="en-US"/>
              <a:t>Who Were the Christians?</a:t>
            </a:r>
          </a:p>
        </p:txBody>
      </p:sp>
      <p:sp>
        <p:nvSpPr>
          <p:cNvPr id="14344" name="Rectangle 8"/>
          <p:cNvSpPr>
            <a:spLocks noGrp="1" noChangeArrowheads="1"/>
          </p:cNvSpPr>
          <p:nvPr>
            <p:ph type="body" idx="1"/>
          </p:nvPr>
        </p:nvSpPr>
        <p:spPr/>
        <p:txBody>
          <a:bodyPr/>
          <a:lstStyle/>
          <a:p>
            <a:r>
              <a:rPr lang="en-US" b="1" dirty="0"/>
              <a:t>Tragedies in two cities led to changes in perceptions of Christianity.</a:t>
            </a:r>
            <a:endParaRPr lang="en-US" dirty="0"/>
          </a:p>
          <a:p>
            <a:pPr lvl="1"/>
            <a:r>
              <a:rPr lang="en-US" dirty="0">
                <a:solidFill>
                  <a:srgbClr val="C00000"/>
                </a:solidFill>
              </a:rPr>
              <a:t>AD 64: A fire destroyed 10 districts in Rome.</a:t>
            </a:r>
          </a:p>
          <a:p>
            <a:pPr lvl="1"/>
            <a:r>
              <a:rPr lang="en-US" dirty="0">
                <a:solidFill>
                  <a:srgbClr val="C00000"/>
                </a:solidFill>
              </a:rPr>
              <a:t>AD 70: The Roman army destroyed the Jerusalem temple.</a:t>
            </a:r>
          </a:p>
        </p:txBody>
      </p:sp>
    </p:spTree>
    <p:extLst>
      <p:ext uri="{BB962C8B-B14F-4D97-AF65-F5344CB8AC3E}">
        <p14:creationId xmlns:p14="http://schemas.microsoft.com/office/powerpoint/2010/main" val="6794945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5486400" y="721895"/>
            <a:ext cx="5637320" cy="1020278"/>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22860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5400" dirty="0"/>
              <a:t>Destruction of Temple—AD 70</a:t>
            </a:r>
          </a:p>
        </p:txBody>
      </p:sp>
      <p:sp>
        <p:nvSpPr>
          <p:cNvPr id="24579" name="Rectangle 3"/>
          <p:cNvSpPr>
            <a:spLocks noGrp="1" noChangeArrowheads="1"/>
          </p:cNvSpPr>
          <p:nvPr>
            <p:ph type="body" idx="1"/>
          </p:nvPr>
        </p:nvSpPr>
        <p:spPr/>
        <p:txBody>
          <a:bodyPr/>
          <a:lstStyle/>
          <a:p>
            <a:r>
              <a:rPr lang="en-US"/>
              <a:t>The destruction of the Jewish temple also affected perceptions of the Christian faith.</a:t>
            </a:r>
          </a:p>
          <a:p>
            <a:r>
              <a:rPr lang="en-US"/>
              <a:t>In AD 66, a group of Jewish insurrectionists took Galilee and Judea from the Romans.</a:t>
            </a:r>
          </a:p>
        </p:txBody>
      </p:sp>
      <p:pic>
        <p:nvPicPr>
          <p:cNvPr id="4" name="Picture 3" descr="1654.jpg"/>
          <p:cNvPicPr>
            <a:picLocks noChangeAspect="1"/>
          </p:cNvPicPr>
          <p:nvPr/>
        </p:nvPicPr>
        <p:blipFill>
          <a:blip r:embed="rId4" cstate="print"/>
          <a:stretch>
            <a:fillRect/>
          </a:stretch>
        </p:blipFill>
        <p:spPr>
          <a:xfrm>
            <a:off x="6553200" y="3886200"/>
            <a:ext cx="3352800" cy="2438400"/>
          </a:xfrm>
          <a:prstGeom prst="rect">
            <a:avLst/>
          </a:prstGeom>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6626" name="Picture 2" descr="P8170082"/>
          <p:cNvPicPr>
            <a:picLocks noChangeAspect="1" noChangeArrowheads="1"/>
          </p:cNvPicPr>
          <p:nvPr/>
        </p:nvPicPr>
        <p:blipFill>
          <a:blip r:embed="rId4" cstate="print">
            <a:lum bright="12000" contrast="18000"/>
          </a:blip>
          <a:srcRect l="24825" r="9091"/>
          <a:stretch>
            <a:fillRect/>
          </a:stretch>
        </p:blipFill>
        <p:spPr bwMode="auto">
          <a:xfrm>
            <a:off x="2667001" y="1066800"/>
            <a:ext cx="3076575" cy="3810000"/>
          </a:xfrm>
          <a:prstGeom prst="rect">
            <a:avLst/>
          </a:prstGeom>
          <a:noFill/>
          <a:ln w="57150" cmpd="thinThick">
            <a:solidFill>
              <a:srgbClr val="000000"/>
            </a:solidFill>
            <a:miter lim="800000"/>
            <a:headEnd/>
            <a:tailEnd/>
          </a:ln>
        </p:spPr>
      </p:pic>
      <p:sp>
        <p:nvSpPr>
          <p:cNvPr id="26627" name="Text Box 3"/>
          <p:cNvSpPr txBox="1">
            <a:spLocks noChangeArrowheads="1"/>
          </p:cNvSpPr>
          <p:nvPr/>
        </p:nvSpPr>
        <p:spPr bwMode="auto">
          <a:xfrm>
            <a:off x="2667000" y="4953001"/>
            <a:ext cx="3048000" cy="10064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rPr>
              <a:t>Model of the temple that the Romans destroyed in AD 70</a:t>
            </a:r>
          </a:p>
        </p:txBody>
      </p:sp>
      <p:sp>
        <p:nvSpPr>
          <p:cNvPr id="26628" name="Rectangle 4"/>
          <p:cNvSpPr>
            <a:spLocks noGrp="1" noChangeArrowheads="1"/>
          </p:cNvSpPr>
          <p:nvPr>
            <p:ph type="title"/>
          </p:nvPr>
        </p:nvSpPr>
        <p:spPr/>
        <p:txBody>
          <a:bodyPr/>
          <a:lstStyle/>
          <a:p>
            <a:r>
              <a:rPr lang="en-US" sz="5400" dirty="0"/>
              <a:t>Destruction of Temple—AD 70</a:t>
            </a:r>
          </a:p>
        </p:txBody>
      </p:sp>
      <p:sp>
        <p:nvSpPr>
          <p:cNvPr id="26629" name="Rectangle 5"/>
          <p:cNvSpPr>
            <a:spLocks noGrp="1" noChangeArrowheads="1"/>
          </p:cNvSpPr>
          <p:nvPr>
            <p:ph type="body" idx="1"/>
          </p:nvPr>
        </p:nvSpPr>
        <p:spPr>
          <a:xfrm>
            <a:off x="5791200" y="1066800"/>
            <a:ext cx="4572000" cy="5334000"/>
          </a:xfrm>
        </p:spPr>
        <p:txBody>
          <a:bodyPr/>
          <a:lstStyle/>
          <a:p>
            <a:r>
              <a:rPr lang="en-US" dirty="0"/>
              <a:t>Emperor Vespasian sent his son Titus to retake the rebel provinces.</a:t>
            </a:r>
          </a:p>
          <a:p>
            <a:r>
              <a:rPr lang="en-US" dirty="0"/>
              <a:t>In AD 70, Titus destroyed the Jewish temple.</a:t>
            </a:r>
          </a:p>
          <a:p>
            <a:r>
              <a:rPr lang="en-US" dirty="0"/>
              <a:t>Jesus predicted this event (Mark 13: 1–2). </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74306" name="Rectangle 2"/>
          <p:cNvSpPr>
            <a:spLocks noGrp="1" noChangeArrowheads="1"/>
          </p:cNvSpPr>
          <p:nvPr>
            <p:ph type="title"/>
          </p:nvPr>
        </p:nvSpPr>
        <p:spPr/>
        <p:txBody>
          <a:bodyPr/>
          <a:lstStyle/>
          <a:p>
            <a:endParaRPr lang="en-US"/>
          </a:p>
        </p:txBody>
      </p:sp>
      <p:pic>
        <p:nvPicPr>
          <p:cNvPr id="5474307" name="Picture 3" descr="C:\Documents and Settings\Owner\My Documents\Educational Illustrations\Josephus.jpg"/>
          <p:cNvPicPr>
            <a:picLocks noChangeAspect="1" noChangeArrowheads="1"/>
          </p:cNvPicPr>
          <p:nvPr/>
        </p:nvPicPr>
        <p:blipFill>
          <a:blip r:embed="rId4" cstate="print"/>
          <a:srcRect/>
          <a:stretch>
            <a:fillRect/>
          </a:stretch>
        </p:blipFill>
        <p:spPr bwMode="auto">
          <a:xfrm>
            <a:off x="0" y="1"/>
            <a:ext cx="2464067" cy="6856413"/>
          </a:xfrm>
          <a:prstGeom prst="rect">
            <a:avLst/>
          </a:prstGeo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474307"/>
                                        </p:tgtEl>
                                        <p:attrNameLst>
                                          <p:attrName>style.visibility</p:attrName>
                                        </p:attrNameLst>
                                      </p:cBhvr>
                                      <p:to>
                                        <p:strVal val="visible"/>
                                      </p:to>
                                    </p:set>
                                    <p:anim calcmode="lin" valueType="num">
                                      <p:cBhvr>
                                        <p:cTn id="7" dur="500" fill="hold"/>
                                        <p:tgtEl>
                                          <p:spTgt spid="5474307"/>
                                        </p:tgtEl>
                                        <p:attrNameLst>
                                          <p:attrName>ppt_w</p:attrName>
                                        </p:attrNameLst>
                                      </p:cBhvr>
                                      <p:tavLst>
                                        <p:tav tm="0">
                                          <p:val>
                                            <p:fltVal val="0"/>
                                          </p:val>
                                        </p:tav>
                                        <p:tav tm="100000">
                                          <p:val>
                                            <p:strVal val="#ppt_w"/>
                                          </p:val>
                                        </p:tav>
                                      </p:tavLst>
                                    </p:anim>
                                    <p:anim calcmode="lin" valueType="num">
                                      <p:cBhvr>
                                        <p:cTn id="8" dur="500" fill="hold"/>
                                        <p:tgtEl>
                                          <p:spTgt spid="5474307"/>
                                        </p:tgtEl>
                                        <p:attrNameLst>
                                          <p:attrName>ppt_h</p:attrName>
                                        </p:attrNameLst>
                                      </p:cBhvr>
                                      <p:tavLst>
                                        <p:tav tm="0">
                                          <p:val>
                                            <p:fltVal val="0"/>
                                          </p:val>
                                        </p:tav>
                                        <p:tav tm="100000">
                                          <p:val>
                                            <p:strVal val="#ppt_h"/>
                                          </p:val>
                                        </p:tav>
                                      </p:tavLst>
                                    </p:anim>
                                    <p:anim calcmode="lin" valueType="num">
                                      <p:cBhvr>
                                        <p:cTn id="9" dur="500" fill="hold"/>
                                        <p:tgtEl>
                                          <p:spTgt spid="5474307"/>
                                        </p:tgtEl>
                                        <p:attrNameLst>
                                          <p:attrName>ppt_x</p:attrName>
                                        </p:attrNameLst>
                                      </p:cBhvr>
                                      <p:tavLst>
                                        <p:tav tm="0">
                                          <p:val>
                                            <p:fltVal val="0.5"/>
                                          </p:val>
                                        </p:tav>
                                        <p:tav tm="100000">
                                          <p:val>
                                            <p:strVal val="#ppt_x"/>
                                          </p:val>
                                        </p:tav>
                                      </p:tavLst>
                                    </p:anim>
                                    <p:anim calcmode="lin" valueType="num">
                                      <p:cBhvr>
                                        <p:cTn id="10" dur="500" fill="hold"/>
                                        <p:tgtEl>
                                          <p:spTgt spid="54743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83832"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67377" y="1676400"/>
            <a:ext cx="2916455"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rPr>
              <a:t>jerusalem</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pitchFamily="34" charset="-128"/>
                <a:cs typeface="+mn-cs"/>
              </a:rPr>
              <a:t>TEMPLE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91155-3C45-4486-A35F-70D4DB913C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064886417"/>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11" descr="A Temple in Flames  The Final Battle for Jerusalem and the Destruction of the Second Temple">
            <a:hlinkClick r:id="rId2"/>
            <a:extLst>
              <a:ext uri="{FF2B5EF4-FFF2-40B4-BE49-F238E27FC236}">
                <a16:creationId xmlns:a16="http://schemas.microsoft.com/office/drawing/2014/main" id="{8EF95434-D168-451A-865A-5D31993AAF3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y5vuoX09ryw?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712269" y="616017"/>
            <a:ext cx="10761044" cy="5515276"/>
          </a:xfrm>
          <a:prstGeom prst="rect">
            <a:avLst/>
          </a:prstGeom>
        </p:spPr>
      </p:pic>
    </p:spTree>
    <p:extLst>
      <p:ext uri="{BB962C8B-B14F-4D97-AF65-F5344CB8AC3E}">
        <p14:creationId xmlns:p14="http://schemas.microsoft.com/office/powerpoint/2010/main" val="43853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BACKGROUND</a:t>
            </a:r>
          </a:p>
        </p:txBody>
      </p:sp>
    </p:spTree>
    <p:extLst>
      <p:ext uri="{BB962C8B-B14F-4D97-AF65-F5344CB8AC3E}">
        <p14:creationId xmlns:p14="http://schemas.microsoft.com/office/powerpoint/2010/main" val="2596134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9746" name="Picture 4" descr="C:\Documents and Settings\Owner\My Documents\Educational Illustrations\Religious Related\93.jpg"/>
          <p:cNvPicPr>
            <a:picLocks noChangeAspect="1" noChangeArrowheads="1"/>
          </p:cNvPicPr>
          <p:nvPr/>
        </p:nvPicPr>
        <p:blipFill>
          <a:blip r:embed="rId4" cstate="print"/>
          <a:srcRect/>
          <a:stretch>
            <a:fillRect/>
          </a:stretch>
        </p:blipFill>
        <p:spPr bwMode="auto">
          <a:xfrm>
            <a:off x="0" y="0"/>
            <a:ext cx="2974206" cy="1676400"/>
          </a:xfrm>
          <a:prstGeom prst="rect">
            <a:avLst/>
          </a:prstGeom>
          <a:noFill/>
          <a:ln w="9525">
            <a:noFill/>
            <a:miter lim="800000"/>
            <a:headEnd/>
            <a:tailEnd/>
          </a:ln>
        </p:spPr>
      </p:pic>
      <p:sp>
        <p:nvSpPr>
          <p:cNvPr id="17107974" name="WordArt 6" descr="White marble"/>
          <p:cNvSpPr>
            <a:spLocks noChangeArrowheads="1" noChangeShapeType="1" noTextEdit="1"/>
          </p:cNvSpPr>
          <p:nvPr/>
        </p:nvSpPr>
        <p:spPr bwMode="auto">
          <a:xfrm>
            <a:off x="0" y="1676400"/>
            <a:ext cx="2974206" cy="381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rPr>
              <a:t>jerusalem</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endParaRPr>
          </a:p>
        </p:txBody>
      </p:sp>
      <p:sp>
        <p:nvSpPr>
          <p:cNvPr id="17107975" name="WordArt 7" descr="White marble"/>
          <p:cNvSpPr>
            <a:spLocks noChangeArrowheads="1" noChangeShapeType="1" noTextEdit="1"/>
          </p:cNvSpPr>
          <p:nvPr/>
        </p:nvSpPr>
        <p:spPr bwMode="auto">
          <a:xfrm>
            <a:off x="4038600" y="2971800"/>
            <a:ext cx="220980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rPr>
              <a:t>OLD TEMPLE</a:t>
            </a:r>
          </a:p>
        </p:txBody>
      </p:sp>
      <p:pic>
        <p:nvPicPr>
          <p:cNvPr id="15058945" name="Picture 1"/>
          <p:cNvPicPr>
            <a:picLocks noChangeAspect="1" noChangeArrowheads="1"/>
          </p:cNvPicPr>
          <p:nvPr/>
        </p:nvPicPr>
        <p:blipFill>
          <a:blip r:embed="rId6" cstate="print"/>
          <a:srcRect/>
          <a:stretch>
            <a:fillRect/>
          </a:stretch>
        </p:blipFill>
        <p:spPr bwMode="auto">
          <a:xfrm>
            <a:off x="8839200" y="3886201"/>
            <a:ext cx="3352800" cy="2971800"/>
          </a:xfrm>
          <a:prstGeom prst="rect">
            <a:avLst/>
          </a:prstGeom>
          <a:noFill/>
          <a:ln w="9525">
            <a:noFill/>
            <a:miter lim="800000"/>
            <a:headEnd/>
            <a:tailEnd/>
          </a:ln>
        </p:spPr>
      </p:pic>
      <p:sp>
        <p:nvSpPr>
          <p:cNvPr id="6" name="WordArt 6" descr="White marble"/>
          <p:cNvSpPr>
            <a:spLocks noChangeArrowheads="1" noChangeShapeType="1" noTextEdit="1"/>
          </p:cNvSpPr>
          <p:nvPr/>
        </p:nvSpPr>
        <p:spPr bwMode="auto">
          <a:xfrm>
            <a:off x="8839198" y="4038600"/>
            <a:ext cx="3352801" cy="1219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hlinkClick r:id="rId7" action="ppaction://hlinkfile"/>
              </a:rPr>
              <a:t>The New Temple </a:t>
            </a:r>
            <a:endParaRPr kumimoji="0" lang="en-US" sz="3600" b="0" i="0" u="none" strike="noStrike" kern="10" cap="none" spc="0" normalizeH="0" baseline="0" noProof="0" dirty="0">
              <a:ln w="9525">
                <a:round/>
                <a:headEnd/>
                <a:tailEnd/>
              </a:ln>
              <a:blipFill dpi="0" rotWithShape="0">
                <a:blip r:embed="rId5"/>
                <a:srcRect/>
                <a:tile tx="0" ty="0" sx="100000" sy="100000" flip="none" algn="tl"/>
              </a:blipFill>
              <a:effectLst>
                <a:outerShdw dist="38100" dir="2700000" algn="tl" rotWithShape="0">
                  <a:srgbClr val="000000">
                    <a:alpha val="43137"/>
                  </a:srgbClr>
                </a:outerShdw>
              </a:effectLst>
              <a:uLnTx/>
              <a:uFillTx/>
              <a:latin typeface="Arial Black"/>
              <a:ea typeface="ＭＳ Ｐゴシック"/>
              <a:cs typeface="+mn-cs"/>
            </a:endParaRPr>
          </a:p>
        </p:txBody>
      </p:sp>
      <p:sp>
        <p:nvSpPr>
          <p:cNvPr id="7" name="Action Button: Custom 6">
            <a:hlinkClick r:id="rId9" action="ppaction://hlinkfile" highlightClick="1">
              <a:snd r:embed="rId8" name="click.wav"/>
            </a:hlinkClick>
          </p:cNvPr>
          <p:cNvSpPr/>
          <p:nvPr/>
        </p:nvSpPr>
        <p:spPr bwMode="auto">
          <a:xfrm>
            <a:off x="8382000" y="5181600"/>
            <a:ext cx="685800" cy="685800"/>
          </a:xfrm>
          <a:prstGeom prst="actionButtonBlank">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pic>
        <p:nvPicPr>
          <p:cNvPr id="8" name="Picture 3" descr="C:\Documents and Settings\Owner\My Documents\Educational Illustrations\love_009.gif"/>
          <p:cNvPicPr>
            <a:picLocks noChangeAspect="1" noChangeArrowheads="1" noCrop="1"/>
          </p:cNvPicPr>
          <p:nvPr/>
        </p:nvPicPr>
        <p:blipFill>
          <a:blip r:embed="rId10" cstate="print"/>
          <a:srcRect/>
          <a:stretch>
            <a:fillRect/>
          </a:stretch>
        </p:blipFill>
        <p:spPr bwMode="auto">
          <a:xfrm>
            <a:off x="10286999" y="5257800"/>
            <a:ext cx="685800" cy="685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107974"/>
                                        </p:tgtEl>
                                        <p:attrNameLst>
                                          <p:attrName>style.visibility</p:attrName>
                                        </p:attrNameLst>
                                      </p:cBhvr>
                                      <p:to>
                                        <p:strVal val="visible"/>
                                      </p:to>
                                    </p:set>
                                    <p:anim calcmode="lin" valueType="num">
                                      <p:cBhvr>
                                        <p:cTn id="7" dur="500" fill="hold"/>
                                        <p:tgtEl>
                                          <p:spTgt spid="17107974"/>
                                        </p:tgtEl>
                                        <p:attrNameLst>
                                          <p:attrName>ppt_w</p:attrName>
                                        </p:attrNameLst>
                                      </p:cBhvr>
                                      <p:tavLst>
                                        <p:tav tm="0">
                                          <p:val>
                                            <p:fltVal val="0"/>
                                          </p:val>
                                        </p:tav>
                                        <p:tav tm="100000">
                                          <p:val>
                                            <p:strVal val="#ppt_w"/>
                                          </p:val>
                                        </p:tav>
                                      </p:tavLst>
                                    </p:anim>
                                    <p:anim calcmode="lin" valueType="num">
                                      <p:cBhvr>
                                        <p:cTn id="8" dur="500" fill="hold"/>
                                        <p:tgtEl>
                                          <p:spTgt spid="17107974"/>
                                        </p:tgtEl>
                                        <p:attrNameLst>
                                          <p:attrName>ppt_h</p:attrName>
                                        </p:attrNameLst>
                                      </p:cBhvr>
                                      <p:tavLst>
                                        <p:tav tm="0">
                                          <p:val>
                                            <p:fltVal val="0"/>
                                          </p:val>
                                        </p:tav>
                                        <p:tav tm="100000">
                                          <p:val>
                                            <p:strVal val="#ppt_h"/>
                                          </p:val>
                                        </p:tav>
                                      </p:tavLst>
                                    </p:anim>
                                    <p:anim calcmode="lin" valueType="num">
                                      <p:cBhvr>
                                        <p:cTn id="9" dur="500" fill="hold"/>
                                        <p:tgtEl>
                                          <p:spTgt spid="17107974"/>
                                        </p:tgtEl>
                                        <p:attrNameLst>
                                          <p:attrName>ppt_x</p:attrName>
                                        </p:attrNameLst>
                                      </p:cBhvr>
                                      <p:tavLst>
                                        <p:tav tm="0">
                                          <p:val>
                                            <p:fltVal val="0.5"/>
                                          </p:val>
                                        </p:tav>
                                        <p:tav tm="100000">
                                          <p:val>
                                            <p:strVal val="#ppt_x"/>
                                          </p:val>
                                        </p:tav>
                                      </p:tavLst>
                                    </p:anim>
                                    <p:anim calcmode="lin" valueType="num">
                                      <p:cBhvr>
                                        <p:cTn id="10" dur="500" fill="hold"/>
                                        <p:tgtEl>
                                          <p:spTgt spid="1710797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17107975"/>
                                        </p:tgtEl>
                                        <p:attrNameLst>
                                          <p:attrName>style.visibility</p:attrName>
                                        </p:attrNameLst>
                                      </p:cBhvr>
                                      <p:to>
                                        <p:strVal val="visible"/>
                                      </p:to>
                                    </p:set>
                                    <p:anim calcmode="lin" valueType="num">
                                      <p:cBhvr>
                                        <p:cTn id="15" dur="500" fill="hold"/>
                                        <p:tgtEl>
                                          <p:spTgt spid="17107975"/>
                                        </p:tgtEl>
                                        <p:attrNameLst>
                                          <p:attrName>ppt_w</p:attrName>
                                        </p:attrNameLst>
                                      </p:cBhvr>
                                      <p:tavLst>
                                        <p:tav tm="0">
                                          <p:val>
                                            <p:strVal val="4*#ppt_w"/>
                                          </p:val>
                                        </p:tav>
                                        <p:tav tm="100000">
                                          <p:val>
                                            <p:strVal val="#ppt_w"/>
                                          </p:val>
                                        </p:tav>
                                      </p:tavLst>
                                    </p:anim>
                                    <p:anim calcmode="lin" valueType="num">
                                      <p:cBhvr>
                                        <p:cTn id="16" dur="500" fill="hold"/>
                                        <p:tgtEl>
                                          <p:spTgt spid="17107975"/>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3"/>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8"/>
                                        </p:tgtEl>
                                        <p:attrNameLst>
                                          <p:attrName>style.opacity</p:attrName>
                                        </p:attrNameLst>
                                      </p:cBhvr>
                                      <p:to>
                                        <p:strVal val="0.5"/>
                                      </p:to>
                                    </p:set>
                                    <p:animEffect filter="image" prLst="opacity: 0.5">
                                      <p:cBhvr rctx="IE">
                                        <p:cTn id="3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7974" grpId="0" animBg="1"/>
      <p:bldP spid="1710797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1091381"/>
            <a:ext cx="12192000" cy="470898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MATTHEW 24:14 </a:t>
            </a:r>
            <a:r>
              <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“And this gospel of the kingdom will be preached in all the world as a witness to all the nations, and then the </a:t>
            </a: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will come.” </a:t>
            </a:r>
          </a:p>
        </p:txBody>
      </p:sp>
    </p:spTree>
    <p:extLst>
      <p:ext uri="{BB962C8B-B14F-4D97-AF65-F5344CB8AC3E}">
        <p14:creationId xmlns:p14="http://schemas.microsoft.com/office/powerpoint/2010/main" val="20915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543013-22FA-4046-BBB2-7A90A94ED64D}"/>
              </a:ext>
            </a:extLst>
          </p:cNvPr>
          <p:cNvSpPr txBox="1"/>
          <p:nvPr/>
        </p:nvSpPr>
        <p:spPr>
          <a:xfrm>
            <a:off x="173255" y="250257"/>
            <a:ext cx="11916075" cy="660623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The Root Problem Here Is That The Judaizing Christians &amp; Even The Inspired Apostles Has But Incomplete Understanding of Matthew 24. </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The </a:t>
            </a:r>
            <a:r>
              <a:rPr kumimoji="0" lang="en-US" sz="1400" b="0" i="1"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Olivet Discourse</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is easiest understood by observing that the Apostles were asking the typical ethno-centric question of the end of the world as they knew it (TEOTWAWKI) but truth be told - they were asking two questions – one of the destruction of the temple along with the city of Jerusalem - and the other as regards the end of the world. The fact that Christ gave</a:t>
            </a:r>
            <a:r>
              <a:rPr kumimoji="0" lang="en-US" sz="1400" b="1"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His</a:t>
            </a:r>
            <a:r>
              <a:rPr kumimoji="0" lang="en-US" sz="1400" b="1"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answer in two-part – the pivotal passage at Matthew 24: 35 – is of greatest illumination to our subject today.</a:t>
            </a:r>
            <a:r>
              <a:rPr kumimoji="0" lang="en-US" sz="1400" b="1"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If we consider that Matthew 24: 3 – 34 parallels the events described in Revelation 20: 1, 2 to the End of that Age &amp; Matthew 24: 35 – Matthew 25: 13 parallel events afterwards and until the End of Satan’s Story or End of the World  - we can then observe the following contrasts: </a:t>
            </a:r>
            <a:r>
              <a:rPr kumimoji="0" lang="en-US" sz="1400" b="0" i="0" u="sng"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Events Local Versus Events Global; “This Generation” Versus “The Days of Your Fathers”; “That Day” Versus “Those Days”; and </a:t>
            </a:r>
            <a:r>
              <a:rPr kumimoji="0" lang="en-US" sz="1400" b="0" i="1" u="sng"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Signs Versus Suddenness</a:t>
            </a:r>
            <a:r>
              <a:rPr kumimoji="0" lang="en-US" sz="1400" b="0" i="0" u="sng"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Signs Versus Suddenness</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Brother Larry Ray </a:t>
            </a:r>
            <a:r>
              <a:rPr kumimoji="0" lang="en-US" sz="1400" b="0" i="0" u="none" strike="noStrike" kern="1200" cap="none" spc="0" normalizeH="0" baseline="0" noProof="0" dirty="0" err="1">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Hafley</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writes – “Jesus told of the signs preceding the destruction of Jerusalem; namely, ‘false Christs and false prophets,’ and wars and rumors of wars, famines and earthquakes – ‘all these are the beginnings of sorrows’ (Matthew 24: 6 – 8). Further He told them of ‘the abomination of desolation’ (Roman Eagle Standard), the Roman army (Matthew 24: 15; Luke 21: 20). ‘Then know that the desolation thereof is nigh’ (Luke 21: 20). They could ‘know’ the destruction of Jerusalem was ‘nigh,’ but the Coming of the Son of Man and the consequent Judgment were to be without warning (Matthew 24: 42, 43, 50; 25: 13). Compare ‘then know’ with ‘know not’ (Luke 21: 20; Matthew 24: 39). ‘So shall also the Coming of the Son of Man be.’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The desolation and annihilation of ‘the buildings of the temple’ were to be seen by signs. ‘When ye shall see these things, know it is near, even at the doors… But of that day and hour </a:t>
            </a:r>
            <a:r>
              <a:rPr kumimoji="0" lang="en-US" sz="1400" b="0" i="0" u="none" strike="noStrike" kern="1200" cap="none" spc="0" normalizeH="0" baseline="0" noProof="0" dirty="0" err="1">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knoweth</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no man, no, not the angels of heaven, but My Father Only’ (Matthew 24: 33, 36).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At least three times, Jesus specifically indicated that He was giving tangible evidence of the destruction of Jerusalem (Matthew 24: 8, 25, 33) but the second coming and the judgment were to be sudden, unknown, as when a thief strikes (Matthew 24: 42, 44, 50; 25: 13; 1</a:t>
            </a:r>
            <a:r>
              <a:rPr kumimoji="0" lang="en-US" sz="1400" b="0" i="0" u="none" strike="noStrike" kern="1200" cap="none" spc="0" normalizeH="0" baseline="3000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st</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Thessalonians 5: 2 – 4; 2</a:t>
            </a:r>
            <a:r>
              <a:rPr kumimoji="0" lang="en-US" sz="1400" b="0" i="0" u="none" strike="noStrike" kern="1200" cap="none" spc="0" normalizeH="0" baseline="3000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nd</a:t>
            </a: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Peter 3; 10).</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Jesus spoke of ‘great tribulation, such as was not since the beginning of the world to this time, no nor ever shall be’ (Matthew 24: 21). This implies that time will continue after ‘this time,’ but there is no sense in saying, ‘nor shall ever be’ if the end of the world and the (final) judgment were being studied. The same argument can be made from the next verse (Matthew 24: 22). Those days evidently will ‘be shortened;’ they will end, and the elect shall be saved because of it. But if the end of the world were in view, the elect would be saved whether the days were shortened or not.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Finally, Matthew 25 supplements Matthew 24: 36 – 51. The judgment of Matthew 25 involves and includes ‘all nations’ (Matthew 25: 32). It is the final judgment (Matthew 25: 34, 41, 46). The ten virgins parable says, ‘be prepared,’ ‘watch.’ The parable of the talents stresses the necessity of diligence and faithfulness (Matthew 25: 21, 23, 26 linking @Matthew 24: 42 – 51).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David Burris </a:t>
            </a:r>
            <a:r>
              <a:rPr kumimoji="0" lang="en-US" sz="1200" b="0" i="1"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Satan Bounded </a:t>
            </a:r>
            <a:r>
              <a:rPr kumimoji="0" lang="en-US" sz="12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Article This Same Site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olonna MT" panose="04020805060202030203" pitchFamily="82"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7945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5">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5">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5">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606392"/>
            <a:ext cx="12192000" cy="535531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THE END OF DAYS REFERENCED IN MATTHEW 24:3-34 AND ACTS 1:20 IS THE ELIMINATION OF PHYSICAL ISRAEL ALONG WITH JERUSALEM AS RELIGIOUS CAPITOL &amp; CENTER OF MOSAIC SYSTEM OBSERVANCE      </a:t>
            </a:r>
          </a:p>
        </p:txBody>
      </p:sp>
    </p:spTree>
    <p:extLst>
      <p:ext uri="{BB962C8B-B14F-4D97-AF65-F5344CB8AC3E}">
        <p14:creationId xmlns:p14="http://schemas.microsoft.com/office/powerpoint/2010/main" val="28869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2699-5500-4E91-B313-E17B048517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spTree>
    <p:extLst>
      <p:ext uri="{BB962C8B-B14F-4D97-AF65-F5344CB8AC3E}">
        <p14:creationId xmlns:p14="http://schemas.microsoft.com/office/powerpoint/2010/main" val="1086960383"/>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86627" y="606392"/>
            <a:ext cx="12278627" cy="584775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END FOLLOWED BY NEW BEGINNING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ACTS 1:21 – “And it shall come to pass That whosoever shall call upon the name of the LORD Shall be saved.”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a:t>
            </a:r>
            <a:r>
              <a:rPr kumimoji="0" lang="en-US" sz="8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a:t>
            </a:r>
            <a:r>
              <a:rPr kumimoji="0" lang="en-US" sz="54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Links to Christ’s Call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Acts 1:8c - “Witnesses to Me … To the </a:t>
            </a:r>
            <a:r>
              <a:rPr kumimoji="0" lang="en-US" sz="6000" b="1" i="0" u="none" strike="noStrike" kern="1200" cap="none" spc="0" normalizeH="0" baseline="0" noProof="0" dirty="0">
                <a:ln/>
                <a:solidFill>
                  <a:srgbClr val="FFC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of the Earth.”   </a:t>
            </a:r>
          </a:p>
        </p:txBody>
      </p:sp>
    </p:spTree>
    <p:extLst>
      <p:ext uri="{BB962C8B-B14F-4D97-AF65-F5344CB8AC3E}">
        <p14:creationId xmlns:p14="http://schemas.microsoft.com/office/powerpoint/2010/main" val="19443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4" end="4"/>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514600" y="5486401"/>
            <a:ext cx="3352800" cy="1006475"/>
          </a:xfrm>
          <a:prstGeom prst="rect">
            <a:avLst/>
          </a:prstGeom>
          <a:noFill/>
          <a:ln w="9525">
            <a:noFill/>
            <a:miter lim="800000"/>
            <a:headEnd/>
            <a:tailEnd/>
          </a:ln>
          <a:effectLst/>
        </p:spPr>
        <p:txBody>
          <a:bodyPr>
            <a:spAutoFit/>
          </a:bodyPr>
          <a:lstStyle/>
          <a:p>
            <a:pPr algn="r" fontAlgn="base">
              <a:spcBef>
                <a:spcPct val="50000"/>
              </a:spcBef>
              <a:spcAft>
                <a:spcPct val="0"/>
              </a:spcAft>
            </a:pPr>
            <a:r>
              <a:rPr lang="en-US" sz="2000" i="1">
                <a:solidFill>
                  <a:srgbClr val="000000"/>
                </a:solidFill>
                <a:latin typeface="Arial" charset="0"/>
                <a:ea typeface="ＭＳ Ｐゴシック"/>
              </a:rPr>
              <a:t>The Arch of Titus commemorates the destruction of the temple</a:t>
            </a:r>
          </a:p>
        </p:txBody>
      </p:sp>
      <p:sp>
        <p:nvSpPr>
          <p:cNvPr id="30724" name="Rectangle 4"/>
          <p:cNvSpPr>
            <a:spLocks noGrp="1" noChangeArrowheads="1"/>
          </p:cNvSpPr>
          <p:nvPr>
            <p:ph type="title"/>
          </p:nvPr>
        </p:nvSpPr>
        <p:spPr/>
        <p:txBody>
          <a:bodyPr/>
          <a:lstStyle/>
          <a:p>
            <a:r>
              <a:rPr lang="en-US" sz="5400" dirty="0"/>
              <a:t>Destruction of Temple—AD 70</a:t>
            </a:r>
          </a:p>
        </p:txBody>
      </p:sp>
      <p:sp>
        <p:nvSpPr>
          <p:cNvPr id="30725" name="Rectangle 5"/>
          <p:cNvSpPr>
            <a:spLocks noGrp="1" noChangeArrowheads="1"/>
          </p:cNvSpPr>
          <p:nvPr>
            <p:ph type="body" idx="1"/>
          </p:nvPr>
        </p:nvSpPr>
        <p:spPr/>
        <p:txBody>
          <a:bodyPr/>
          <a:lstStyle/>
          <a:p>
            <a:r>
              <a:rPr lang="en-US"/>
              <a:t>After the destruction of the Jewish temple, the Jewish and Christian faiths each became more distinct as </a:t>
            </a:r>
            <a:br>
              <a:rPr lang="en-US"/>
            </a:br>
            <a:r>
              <a:rPr lang="en-US"/>
              <a:t>Judaism became </a:t>
            </a:r>
            <a:br>
              <a:rPr lang="en-US"/>
            </a:br>
            <a:r>
              <a:rPr lang="en-US"/>
              <a:t>less diverse.</a:t>
            </a:r>
          </a:p>
        </p:txBody>
      </p:sp>
      <p:pic>
        <p:nvPicPr>
          <p:cNvPr id="30726" name="Picture 6" descr="Arch of Titus_ShutterStock"/>
          <p:cNvPicPr>
            <a:picLocks noChangeAspect="1" noChangeArrowheads="1"/>
          </p:cNvPicPr>
          <p:nvPr/>
        </p:nvPicPr>
        <p:blipFill>
          <a:blip r:embed="rId4" cstate="print"/>
          <a:srcRect/>
          <a:stretch>
            <a:fillRect/>
          </a:stretch>
        </p:blipFill>
        <p:spPr bwMode="auto">
          <a:xfrm>
            <a:off x="5867401" y="2971800"/>
            <a:ext cx="4767263" cy="387508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sp>
        <p:nvSpPr>
          <p:cNvPr id="3" name="Cloud Callout 2"/>
          <p:cNvSpPr/>
          <p:nvPr/>
        </p:nvSpPr>
        <p:spPr>
          <a:xfrm>
            <a:off x="4648200" y="541538"/>
            <a:ext cx="2755777" cy="2354062"/>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ysClr val="windowText" lastClr="000000"/>
                </a:solidFill>
                <a:effectLst/>
                <a:uLnTx/>
                <a:uFillTx/>
                <a:latin typeface="Calibri"/>
                <a:ea typeface="+mn-ea"/>
                <a:cs typeface="+mn-cs"/>
              </a:rPr>
              <a:t>Center Of The Theocratic Shift To</a:t>
            </a:r>
            <a:r>
              <a:rPr kumimoji="0" lang="en-US" sz="2400" b="1" i="1" u="none" strike="noStrike" kern="1200" cap="none" spc="0" normalizeH="0" noProof="0" dirty="0">
                <a:ln>
                  <a:noFill/>
                </a:ln>
                <a:solidFill>
                  <a:sysClr val="windowText" lastClr="000000"/>
                </a:solidFill>
                <a:effectLst/>
                <a:uLnTx/>
                <a:uFillTx/>
                <a:latin typeface="Calibri"/>
                <a:ea typeface="+mn-ea"/>
                <a:cs typeface="+mn-cs"/>
              </a:rPr>
              <a:t> The Cult Of The Emperor </a:t>
            </a:r>
            <a:endParaRPr kumimoji="0" lang="en-US" sz="24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35436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514600" y="5486401"/>
            <a:ext cx="3352800" cy="1006475"/>
          </a:xfrm>
          <a:prstGeom prst="rect">
            <a:avLst/>
          </a:prstGeom>
          <a:noFill/>
          <a:ln w="9525">
            <a:noFill/>
            <a:miter lim="800000"/>
            <a:headEnd/>
            <a:tailEnd/>
          </a:ln>
          <a:effectLst/>
        </p:spPr>
        <p:txBody>
          <a:bodyPr>
            <a:spAutoFit/>
          </a:bodyPr>
          <a:lstStyle/>
          <a:p>
            <a:pPr algn="r" fontAlgn="base">
              <a:spcBef>
                <a:spcPct val="50000"/>
              </a:spcBef>
              <a:spcAft>
                <a:spcPct val="0"/>
              </a:spcAft>
            </a:pPr>
            <a:r>
              <a:rPr lang="en-US" sz="2000" i="1">
                <a:solidFill>
                  <a:srgbClr val="000000"/>
                </a:solidFill>
                <a:latin typeface="Arial" charset="0"/>
                <a:ea typeface="ＭＳ Ｐゴシック"/>
              </a:rPr>
              <a:t>The Arch of Titus commemorates the destruction of the temple</a:t>
            </a:r>
          </a:p>
        </p:txBody>
      </p:sp>
      <p:sp>
        <p:nvSpPr>
          <p:cNvPr id="30724" name="Rectangle 4"/>
          <p:cNvSpPr>
            <a:spLocks noGrp="1" noChangeArrowheads="1"/>
          </p:cNvSpPr>
          <p:nvPr>
            <p:ph type="title"/>
          </p:nvPr>
        </p:nvSpPr>
        <p:spPr/>
        <p:txBody>
          <a:bodyPr/>
          <a:lstStyle/>
          <a:p>
            <a:r>
              <a:rPr lang="en-US" sz="5400" dirty="0"/>
              <a:t>Post-Temple Destruction—AD 70</a:t>
            </a:r>
          </a:p>
        </p:txBody>
      </p:sp>
      <p:sp>
        <p:nvSpPr>
          <p:cNvPr id="30725" name="Rectangle 5"/>
          <p:cNvSpPr>
            <a:spLocks noGrp="1" noChangeArrowheads="1"/>
          </p:cNvSpPr>
          <p:nvPr>
            <p:ph type="body" idx="1"/>
          </p:nvPr>
        </p:nvSpPr>
        <p:spPr/>
        <p:txBody>
          <a:bodyPr/>
          <a:lstStyle/>
          <a:p>
            <a:r>
              <a:rPr lang="en-US" sz="3600" b="1" dirty="0"/>
              <a:t>ROME COLOSSEUM FUNDED BY SEIZED TREASURE TAKEN FROM DESTROYED TEMPLE OF HEROD!</a:t>
            </a:r>
          </a:p>
        </p:txBody>
      </p:sp>
      <p:pic>
        <p:nvPicPr>
          <p:cNvPr id="30726" name="Picture 6" descr="Arch of Titus_ShutterStock"/>
          <p:cNvPicPr>
            <a:picLocks noChangeAspect="1" noChangeArrowheads="1"/>
          </p:cNvPicPr>
          <p:nvPr/>
        </p:nvPicPr>
        <p:blipFill>
          <a:blip r:embed="rId4" cstate="print"/>
          <a:srcRect/>
          <a:stretch>
            <a:fillRect/>
          </a:stretch>
        </p:blipFill>
        <p:spPr bwMode="auto">
          <a:xfrm>
            <a:off x="5867401" y="2971800"/>
            <a:ext cx="4767263" cy="3875088"/>
          </a:xfrm>
          <a:prstGeom prst="rect">
            <a:avLst/>
          </a:prstGeom>
          <a:noFill/>
        </p:spPr>
      </p:pic>
    </p:spTree>
    <p:extLst>
      <p:ext uri="{BB962C8B-B14F-4D97-AF65-F5344CB8AC3E}">
        <p14:creationId xmlns:p14="http://schemas.microsoft.com/office/powerpoint/2010/main" val="366856841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n-US" sz="5400" dirty="0"/>
              <a:t>Post-Temple Destruction—AD 70</a:t>
            </a:r>
          </a:p>
        </p:txBody>
      </p:sp>
      <p:sp>
        <p:nvSpPr>
          <p:cNvPr id="30725" name="Rectangle 5"/>
          <p:cNvSpPr>
            <a:spLocks noGrp="1" noChangeArrowheads="1"/>
          </p:cNvSpPr>
          <p:nvPr>
            <p:ph type="body" idx="1"/>
          </p:nvPr>
        </p:nvSpPr>
        <p:spPr>
          <a:xfrm>
            <a:off x="1422400" y="1420427"/>
            <a:ext cx="10029794" cy="4904172"/>
          </a:xfrm>
        </p:spPr>
        <p:txBody>
          <a:bodyPr/>
          <a:lstStyle/>
          <a:p>
            <a:r>
              <a:rPr lang="en-US" sz="3600" b="1" dirty="0"/>
              <a:t>ROME COLOSSEUM FUNDED BY SEIZED TREASURE TAKEN FROM DESTROYED TEMPLE OF HEROD!</a:t>
            </a:r>
          </a:p>
          <a:p>
            <a:r>
              <a:rPr lang="en-US" sz="4000" b="1" dirty="0"/>
              <a:t>NEW FLAVIAN DYNASTY BUILT NEW GAMES COLOSSEUM OVER NERO’S NOW DEMOLISHED GOLDEN PALACE AND FILLED-IN ARTIFICIAL LAKE!!</a:t>
            </a:r>
          </a:p>
        </p:txBody>
      </p:sp>
      <p:pic>
        <p:nvPicPr>
          <p:cNvPr id="2" name="Picture 1">
            <a:extLst>
              <a:ext uri="{FF2B5EF4-FFF2-40B4-BE49-F238E27FC236}">
                <a16:creationId xmlns:a16="http://schemas.microsoft.com/office/drawing/2014/main" id="{EA62BDD0-4BEA-FCA4-A817-FA0A85015562}"/>
              </a:ext>
            </a:extLst>
          </p:cNvPr>
          <p:cNvPicPr>
            <a:picLocks noChangeAspect="1"/>
          </p:cNvPicPr>
          <p:nvPr/>
        </p:nvPicPr>
        <p:blipFill>
          <a:blip r:embed="rId4"/>
          <a:stretch>
            <a:fillRect/>
          </a:stretch>
        </p:blipFill>
        <p:spPr>
          <a:xfrm>
            <a:off x="1358283" y="932155"/>
            <a:ext cx="10833717" cy="5925845"/>
          </a:xfrm>
          <a:prstGeom prst="rect">
            <a:avLst/>
          </a:prstGeom>
        </p:spPr>
      </p:pic>
    </p:spTree>
    <p:extLst>
      <p:ext uri="{BB962C8B-B14F-4D97-AF65-F5344CB8AC3E}">
        <p14:creationId xmlns:p14="http://schemas.microsoft.com/office/powerpoint/2010/main" val="89794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Rome: Herod">
            <a:hlinkClick r:id="" action="ppaction://media"/>
            <a:extLst>
              <a:ext uri="{FF2B5EF4-FFF2-40B4-BE49-F238E27FC236}">
                <a16:creationId xmlns:a16="http://schemas.microsoft.com/office/drawing/2014/main" id="{82F36A13-6F27-4B3E-B774-B3594D31575D}"/>
              </a:ext>
            </a:extLst>
          </p:cNvPr>
          <p:cNvPicPr>
            <a:picLocks noRot="1" noChangeAspect="1"/>
          </p:cNvPicPr>
          <p:nvPr>
            <a:videoFile r:link="rId1"/>
          </p:nvPr>
        </p:nvPicPr>
        <p:blipFill>
          <a:blip r:embed="rId3"/>
          <a:stretch>
            <a:fillRect/>
          </a:stretch>
        </p:blipFill>
        <p:spPr>
          <a:xfrm>
            <a:off x="0" y="519764"/>
            <a:ext cx="12192000" cy="5794409"/>
          </a:xfrm>
          <a:prstGeom prst="rect">
            <a:avLst/>
          </a:prstGeom>
        </p:spPr>
      </p:pic>
    </p:spTree>
    <p:extLst>
      <p:ext uri="{BB962C8B-B14F-4D97-AF65-F5344CB8AC3E}">
        <p14:creationId xmlns:p14="http://schemas.microsoft.com/office/powerpoint/2010/main" val="9365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10088880" y="721895"/>
            <a:ext cx="1034840" cy="1020278"/>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113530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Online Media 1" title="What did the Colosseum REALLY look like? Ancient Rome in 3D, virtual reconstruction">
            <a:hlinkClick r:id="" action="ppaction://media"/>
            <a:extLst>
              <a:ext uri="{FF2B5EF4-FFF2-40B4-BE49-F238E27FC236}">
                <a16:creationId xmlns:a16="http://schemas.microsoft.com/office/drawing/2014/main" id="{15E7D01B-3F09-32C5-2CE6-90259AAA57C5}"/>
              </a:ext>
            </a:extLst>
          </p:cNvPr>
          <p:cNvPicPr>
            <a:picLocks noRot="1" noChangeAspect="1"/>
          </p:cNvPicPr>
          <p:nvPr>
            <a:videoFile r:link="rId1"/>
          </p:nvPr>
        </p:nvPicPr>
        <p:blipFill>
          <a:blip r:embed="rId3"/>
          <a:stretch>
            <a:fillRect/>
          </a:stretch>
        </p:blipFill>
        <p:spPr>
          <a:xfrm>
            <a:off x="1554480" y="1161288"/>
            <a:ext cx="9070848" cy="4709160"/>
          </a:xfrm>
          <a:prstGeom prst="rect">
            <a:avLst/>
          </a:prstGeom>
        </p:spPr>
      </p:pic>
    </p:spTree>
    <p:extLst>
      <p:ext uri="{BB962C8B-B14F-4D97-AF65-F5344CB8AC3E}">
        <p14:creationId xmlns:p14="http://schemas.microsoft.com/office/powerpoint/2010/main" val="124724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1226499" name="Picture 3" descr="C:\Documents and Settings\Owner\My Documents\Educational Illustrations\3_461.jpg"/>
          <p:cNvPicPr>
            <a:picLocks noChangeAspect="1" noChangeArrowheads="1"/>
          </p:cNvPicPr>
          <p:nvPr/>
        </p:nvPicPr>
        <p:blipFill>
          <a:blip r:embed="rId4" cstate="print"/>
          <a:srcRect/>
          <a:stretch>
            <a:fillRect/>
          </a:stretch>
        </p:blipFill>
        <p:spPr bwMode="auto">
          <a:xfrm>
            <a:off x="0" y="1"/>
            <a:ext cx="12192000" cy="6856413"/>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1226499"/>
                                        </p:tgtEl>
                                        <p:attrNameLst>
                                          <p:attrName>style.visibility</p:attrName>
                                        </p:attrNameLst>
                                      </p:cBhvr>
                                      <p:to>
                                        <p:strVal val="visible"/>
                                      </p:to>
                                    </p:set>
                                    <p:anim calcmode="lin" valueType="num">
                                      <p:cBhvr>
                                        <p:cTn id="7" dur="1000" fill="hold"/>
                                        <p:tgtEl>
                                          <p:spTgt spid="21226499"/>
                                        </p:tgtEl>
                                        <p:attrNameLst>
                                          <p:attrName>ppt_w</p:attrName>
                                        </p:attrNameLst>
                                      </p:cBhvr>
                                      <p:tavLst>
                                        <p:tav tm="0">
                                          <p:val>
                                            <p:fltVal val="0"/>
                                          </p:val>
                                        </p:tav>
                                        <p:tav tm="100000">
                                          <p:val>
                                            <p:strVal val="#ppt_w"/>
                                          </p:val>
                                        </p:tav>
                                      </p:tavLst>
                                    </p:anim>
                                    <p:anim calcmode="lin" valueType="num">
                                      <p:cBhvr>
                                        <p:cTn id="8" dur="1000" fill="hold"/>
                                        <p:tgtEl>
                                          <p:spTgt spid="21226499"/>
                                        </p:tgtEl>
                                        <p:attrNameLst>
                                          <p:attrName>ppt_h</p:attrName>
                                        </p:attrNameLst>
                                      </p:cBhvr>
                                      <p:tavLst>
                                        <p:tav tm="0">
                                          <p:val>
                                            <p:fltVal val="0"/>
                                          </p:val>
                                        </p:tav>
                                        <p:tav tm="100000">
                                          <p:val>
                                            <p:strVal val="#ppt_h"/>
                                          </p:val>
                                        </p:tav>
                                      </p:tavLst>
                                    </p:anim>
                                    <p:anim calcmode="lin" valueType="num">
                                      <p:cBhvr>
                                        <p:cTn id="9" dur="1000" fill="hold"/>
                                        <p:tgtEl>
                                          <p:spTgt spid="21226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2264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48293" name="Comment 5"/>
          <p:cNvSpPr>
            <a:spLocks noChangeArrowheads="1"/>
          </p:cNvSpPr>
          <p:nvPr/>
        </p:nvSpPr>
        <p:spPr bwMode="auto">
          <a:xfrm>
            <a:off x="1539876" y="-1143000"/>
            <a:ext cx="8366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effectLst>
                  <a:outerShdw blurRad="38100" dist="38100" dir="2700000" algn="tl">
                    <a:srgbClr val="000000">
                      <a:alpha val="43137"/>
                    </a:srgbClr>
                  </a:outerShdw>
                </a:effectLst>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Colosseum held 50,000 was last used in early sixth century;  </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Velarium</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was a massive,  retractable,  fabric canopy tensioned by a system of ropes and pulleys operated by sailors. </a:t>
            </a:r>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a:ea typeface="+mn-ea"/>
                <a:cs typeface="+mn-cs"/>
              </a:rPr>
              <a:t>Idle</a:t>
            </a:r>
            <a:r>
              <a:rPr kumimoji="0" lang="en-US" sz="2800" b="1" i="1" u="none" strike="noStrike" kern="1200" cap="none" spc="0" normalizeH="0" noProof="0" dirty="0">
                <a:ln>
                  <a:noFill/>
                </a:ln>
                <a:solidFill>
                  <a:prstClr val="white"/>
                </a:solidFill>
                <a:effectLst/>
                <a:uLnTx/>
                <a:uFillTx/>
                <a:latin typeface="Calibri"/>
                <a:ea typeface="+mn-ea"/>
                <a:cs typeface="+mn-cs"/>
              </a:rPr>
              <a:t> Masses Kept </a:t>
            </a:r>
            <a:r>
              <a:rPr lang="en-US" sz="2800" b="1" i="1" dirty="0">
                <a:solidFill>
                  <a:prstClr val="white"/>
                </a:solidFill>
                <a:latin typeface="Calibri"/>
              </a:rPr>
              <a:t>Occupied &amp; Entertained</a:t>
            </a:r>
            <a:r>
              <a:rPr kumimoji="0" lang="en-US" sz="2800" b="1" i="1" u="none" strike="noStrike" kern="1200" cap="none" spc="0" normalizeH="0" baseline="0" noProof="0" dirty="0">
                <a:ln>
                  <a:noFill/>
                </a:ln>
                <a:solidFill>
                  <a:prstClr val="white"/>
                </a:solidFill>
                <a:effectLst/>
                <a:uLnTx/>
                <a:uFillTx/>
                <a:latin typeface="Calibri"/>
                <a:ea typeface="+mn-ea"/>
                <a:cs typeface="+mn-cs"/>
              </a:rPr>
              <a:t> </a:t>
            </a:r>
          </a:p>
        </p:txBody>
      </p:sp>
      <p:sp>
        <p:nvSpPr>
          <p:cNvPr id="3" name="Cloud Callout 2"/>
          <p:cNvSpPr/>
          <p:nvPr/>
        </p:nvSpPr>
        <p:spPr>
          <a:xfrm>
            <a:off x="4648200" y="541538"/>
            <a:ext cx="2755777" cy="2354062"/>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ysClr val="windowText" lastClr="000000"/>
                </a:solidFill>
                <a:effectLst/>
                <a:uLnTx/>
                <a:uFillTx/>
                <a:latin typeface="Calibri"/>
                <a:ea typeface="+mn-ea"/>
                <a:cs typeface="+mn-cs"/>
              </a:rPr>
              <a:t>Center Of The Theocratic Shift To</a:t>
            </a:r>
            <a:r>
              <a:rPr kumimoji="0" lang="en-US" sz="2400" b="1" i="1" u="none" strike="noStrike" kern="1200" cap="none" spc="0" normalizeH="0" noProof="0" dirty="0">
                <a:ln>
                  <a:noFill/>
                </a:ln>
                <a:solidFill>
                  <a:sysClr val="windowText" lastClr="000000"/>
                </a:solidFill>
                <a:effectLst/>
                <a:uLnTx/>
                <a:uFillTx/>
                <a:latin typeface="Calibri"/>
                <a:ea typeface="+mn-ea"/>
                <a:cs typeface="+mn-cs"/>
              </a:rPr>
              <a:t> The Cult Of The Emperor </a:t>
            </a:r>
            <a:endParaRPr kumimoji="0" lang="en-US" sz="2400" b="1" i="1"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61551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Bread &amp; Circus</a:t>
            </a:r>
          </a:p>
        </p:txBody>
      </p:sp>
      <p:sp>
        <p:nvSpPr>
          <p:cNvPr id="2" name="Action Button: Go Back or Previous 1">
            <a:hlinkClick r:id="rId2" action="ppaction://hlinksldjump" highlightClick="1"/>
            <a:extLst>
              <a:ext uri="{FF2B5EF4-FFF2-40B4-BE49-F238E27FC236}">
                <a16:creationId xmlns:a16="http://schemas.microsoft.com/office/drawing/2014/main" id="{40B38E2E-760C-CFA5-989F-1BD80F413D76}"/>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19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77B22-D739-02F6-60F9-AF0F987E37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6247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Online Media 3" title="Bread and Circuses: Behind Augustus’ Methods of Social Control #shorts">
            <a:hlinkClick r:id="" action="ppaction://media"/>
            <a:extLst>
              <a:ext uri="{FF2B5EF4-FFF2-40B4-BE49-F238E27FC236}">
                <a16:creationId xmlns:a16="http://schemas.microsoft.com/office/drawing/2014/main" id="{5BCA621B-ED90-BF9D-8F20-EA3CAA71B984}"/>
              </a:ext>
            </a:extLst>
          </p:cNvPr>
          <p:cNvPicPr>
            <a:picLocks noRot="1" noChangeAspect="1"/>
          </p:cNvPicPr>
          <p:nvPr>
            <a:videoFile r:link="rId1"/>
          </p:nvPr>
        </p:nvPicPr>
        <p:blipFill>
          <a:blip r:embed="rId4"/>
          <a:stretch>
            <a:fillRect/>
          </a:stretch>
        </p:blipFill>
        <p:spPr>
          <a:xfrm>
            <a:off x="1390261" y="877078"/>
            <a:ext cx="9358604" cy="5085183"/>
          </a:xfrm>
          <a:prstGeom prst="rect">
            <a:avLst/>
          </a:prstGeom>
        </p:spPr>
      </p:pic>
    </p:spTree>
    <p:extLst>
      <p:ext uri="{BB962C8B-B14F-4D97-AF65-F5344CB8AC3E}">
        <p14:creationId xmlns:p14="http://schemas.microsoft.com/office/powerpoint/2010/main" val="40656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3320250" y="721895"/>
            <a:ext cx="2233527" cy="1020278"/>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264831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F00C1-CA9D-FC64-4197-AFF77EFC264D}"/>
              </a:ext>
            </a:extLst>
          </p:cNvPr>
          <p:cNvPicPr>
            <a:picLocks noChangeAspect="1"/>
          </p:cNvPicPr>
          <p:nvPr/>
        </p:nvPicPr>
        <p:blipFill>
          <a:blip r:embed="rId3"/>
          <a:stretch>
            <a:fillRect/>
          </a:stretch>
        </p:blipFill>
        <p:spPr>
          <a:xfrm>
            <a:off x="1130968" y="950495"/>
            <a:ext cx="9865894" cy="4704347"/>
          </a:xfrm>
          <a:prstGeom prst="rect">
            <a:avLst/>
          </a:prstGeom>
        </p:spPr>
      </p:pic>
    </p:spTree>
    <p:extLst>
      <p:ext uri="{BB962C8B-B14F-4D97-AF65-F5344CB8AC3E}">
        <p14:creationId xmlns:p14="http://schemas.microsoft.com/office/powerpoint/2010/main" val="4010620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30D2E-1BBD-4FB4-6148-9BD901D0FEBE}"/>
              </a:ext>
            </a:extLst>
          </p:cNvPr>
          <p:cNvPicPr>
            <a:picLocks noChangeAspect="1"/>
          </p:cNvPicPr>
          <p:nvPr/>
        </p:nvPicPr>
        <p:blipFill>
          <a:blip r:embed="rId3"/>
          <a:stretch>
            <a:fillRect/>
          </a:stretch>
        </p:blipFill>
        <p:spPr>
          <a:xfrm>
            <a:off x="950495" y="600075"/>
            <a:ext cx="10238873" cy="5657850"/>
          </a:xfrm>
          <a:prstGeom prst="rect">
            <a:avLst/>
          </a:prstGeom>
        </p:spPr>
      </p:pic>
    </p:spTree>
    <p:extLst>
      <p:ext uri="{BB962C8B-B14F-4D97-AF65-F5344CB8AC3E}">
        <p14:creationId xmlns:p14="http://schemas.microsoft.com/office/powerpoint/2010/main" val="3989387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2DE5B8-B0B1-7DB6-4FF3-213CBCC5E592}"/>
              </a:ext>
            </a:extLst>
          </p:cNvPr>
          <p:cNvSpPr/>
          <p:nvPr/>
        </p:nvSpPr>
        <p:spPr>
          <a:xfrm>
            <a:off x="0" y="506027"/>
            <a:ext cx="12192000" cy="6111436"/>
          </a:xfrm>
          <a:prstGeom prst="rect">
            <a:avLst/>
          </a:prstGeom>
          <a:noFill/>
        </p:spPr>
        <p:txBody>
          <a:bodyPr wrap="square" lIns="91440" tIns="45720" rIns="91440" bIns="45720">
            <a:spAutoFit/>
          </a:bodyPr>
          <a:lstStyle/>
          <a:p>
            <a:pPr algn="ctr"/>
            <a:r>
              <a:rPr lang="en-US" sz="96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Bernard MT Condensed" panose="02050806060905020404" pitchFamily="18" charset="0"/>
              </a:rPr>
              <a:t>Bread &amp; Circuses</a:t>
            </a:r>
          </a:p>
          <a:p>
            <a:pPr algn="ctr"/>
            <a:r>
              <a:rPr lang="en-US" sz="96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Bernard MT Condensed" panose="02050806060905020404" pitchFamily="18" charset="0"/>
              </a:rPr>
              <a:t>Elimination Cycled</a:t>
            </a:r>
            <a:endPar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nard MT Condensed" panose="02050806060905020404" pitchFamily="18" charset="0"/>
            </a:endParaRPr>
          </a:p>
          <a:p>
            <a:pPr algn="ctr"/>
            <a:r>
              <a:rPr lang="en-US" sz="9600" b="1" i="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Bernard MT Condensed" panose="02050806060905020404" pitchFamily="18" charset="0"/>
              </a:rPr>
              <a:t>End</a:t>
            </a:r>
            <a:r>
              <a:rPr lang="en-US" sz="9600" b="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Bernard MT Condensed" panose="02050806060905020404" pitchFamily="18" charset="0"/>
              </a:rPr>
              <a:t> </a:t>
            </a:r>
            <a:r>
              <a:rPr lang="en-US" sz="9600" b="1" i="1" dirty="0">
                <a:ln w="12700">
                  <a:solidFill>
                    <a:schemeClr val="tx2">
                      <a:lumMod val="75000"/>
                    </a:schemeClr>
                  </a:solidFill>
                  <a:prstDash val="solid"/>
                </a:ln>
                <a:solidFill>
                  <a:srgbClr val="FFC000"/>
                </a:solidFill>
                <a:effectLst>
                  <a:outerShdw dist="38100" dir="2640000" algn="bl" rotWithShape="0">
                    <a:schemeClr val="tx2">
                      <a:lumMod val="75000"/>
                    </a:schemeClr>
                  </a:outerShdw>
                </a:effectLst>
                <a:latin typeface="Bernard MT Condensed" panose="02050806060905020404" pitchFamily="18" charset="0"/>
              </a:rPr>
              <a:t>Process Loaded </a:t>
            </a:r>
          </a:p>
          <a:p>
            <a:pPr algn="ctr"/>
            <a:r>
              <a:rPr lang="en-US" sz="9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Bernard MT Condensed" panose="02050806060905020404" pitchFamily="18" charset="0"/>
              </a:rPr>
              <a:t>User Fee Tax Financed</a:t>
            </a:r>
            <a:endParaRPr lang="en-US" sz="96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Bernard MT Condensed" panose="02050806060905020404" pitchFamily="18" charset="0"/>
            </a:endParaRPr>
          </a:p>
        </p:txBody>
      </p:sp>
    </p:spTree>
    <p:extLst>
      <p:ext uri="{BB962C8B-B14F-4D97-AF65-F5344CB8AC3E}">
        <p14:creationId xmlns:p14="http://schemas.microsoft.com/office/powerpoint/2010/main" val="372070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3">
                                            <p:txEl>
                                              <p:pRg st="1" end="1"/>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3">
                                            <p:txEl>
                                              <p:pRg st="2" end="2"/>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4000"/>
                                  </p:iterate>
                                  <p:childTnLst>
                                    <p:set>
                                      <p:cBhvr override="childStyle">
                                        <p:cTn id="12"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514600" y="5486401"/>
            <a:ext cx="3352800" cy="1006475"/>
          </a:xfrm>
          <a:prstGeom prst="rect">
            <a:avLst/>
          </a:prstGeom>
          <a:noFill/>
          <a:ln w="9525">
            <a:noFill/>
            <a:miter lim="800000"/>
            <a:headEnd/>
            <a:tailEnd/>
          </a:ln>
          <a:effectLst/>
        </p:spPr>
        <p:txBody>
          <a:bodyPr>
            <a:spAutoFit/>
          </a:bodyPr>
          <a:lstStyle/>
          <a:p>
            <a:pPr algn="r" fontAlgn="base">
              <a:spcBef>
                <a:spcPct val="50000"/>
              </a:spcBef>
              <a:spcAft>
                <a:spcPct val="0"/>
              </a:spcAft>
            </a:pPr>
            <a:r>
              <a:rPr lang="en-US" sz="2000" i="1">
                <a:solidFill>
                  <a:srgbClr val="000000"/>
                </a:solidFill>
                <a:latin typeface="Arial" charset="0"/>
                <a:ea typeface="ＭＳ Ｐゴシック"/>
              </a:rPr>
              <a:t>The Arch of Titus commemorates the destruction of the temple</a:t>
            </a:r>
          </a:p>
        </p:txBody>
      </p:sp>
      <p:sp>
        <p:nvSpPr>
          <p:cNvPr id="30724" name="Rectangle 4"/>
          <p:cNvSpPr>
            <a:spLocks noGrp="1" noChangeArrowheads="1"/>
          </p:cNvSpPr>
          <p:nvPr>
            <p:ph type="title"/>
          </p:nvPr>
        </p:nvSpPr>
        <p:spPr>
          <a:xfrm>
            <a:off x="1422401" y="114300"/>
            <a:ext cx="10769600" cy="609600"/>
          </a:xfrm>
        </p:spPr>
        <p:txBody>
          <a:bodyPr/>
          <a:lstStyle/>
          <a:p>
            <a:r>
              <a:rPr lang="en-US" dirty="0"/>
              <a:t>THE JEWISH WAR HAD BEEN EXPENSIVE</a:t>
            </a:r>
          </a:p>
        </p:txBody>
      </p:sp>
      <p:sp>
        <p:nvSpPr>
          <p:cNvPr id="30725" name="Rectangle 5"/>
          <p:cNvSpPr>
            <a:spLocks noGrp="1" noChangeArrowheads="1"/>
          </p:cNvSpPr>
          <p:nvPr>
            <p:ph type="body" idx="1"/>
          </p:nvPr>
        </p:nvSpPr>
        <p:spPr/>
        <p:txBody>
          <a:bodyPr/>
          <a:lstStyle/>
          <a:p>
            <a:r>
              <a:rPr lang="en-US" b="1" dirty="0"/>
              <a:t>NEW PUBLIC FACILITIES NEEDED NEW FORMS OF REVENUE FLOW</a:t>
            </a:r>
          </a:p>
          <a:p>
            <a:r>
              <a:rPr lang="en-US" b="1" dirty="0"/>
              <a:t>BUDGET “BOTTOM-LINE” LINKED USER FEES FOR PAY TOILETS  </a:t>
            </a:r>
          </a:p>
        </p:txBody>
      </p:sp>
      <p:pic>
        <p:nvPicPr>
          <p:cNvPr id="30726" name="Picture 6" descr="Arch of Titus_ShutterStock"/>
          <p:cNvPicPr>
            <a:picLocks noChangeAspect="1" noChangeArrowheads="1"/>
          </p:cNvPicPr>
          <p:nvPr/>
        </p:nvPicPr>
        <p:blipFill>
          <a:blip r:embed="rId4" cstate="print"/>
          <a:srcRect/>
          <a:stretch>
            <a:fillRect/>
          </a:stretch>
        </p:blipFill>
        <p:spPr bwMode="auto">
          <a:xfrm>
            <a:off x="5867401" y="3124200"/>
            <a:ext cx="4767263" cy="3722688"/>
          </a:xfrm>
          <a:prstGeom prst="rect">
            <a:avLst/>
          </a:prstGeom>
          <a:noFill/>
        </p:spPr>
      </p:pic>
      <p:pic>
        <p:nvPicPr>
          <p:cNvPr id="6" name="Picture 5" descr="Ludus01.jpg"/>
          <p:cNvPicPr>
            <a:picLocks noChangeAspect="1"/>
          </p:cNvPicPr>
          <p:nvPr/>
        </p:nvPicPr>
        <p:blipFill>
          <a:blip r:embed="rId5" cstate="print"/>
          <a:stretch>
            <a:fillRect/>
          </a:stretch>
        </p:blipFill>
        <p:spPr>
          <a:xfrm>
            <a:off x="2590800" y="3124200"/>
            <a:ext cx="8077200" cy="3733800"/>
          </a:xfrm>
          <a:prstGeom prst="rect">
            <a:avLst/>
          </a:prstGeom>
        </p:spPr>
      </p:pic>
      <p:pic>
        <p:nvPicPr>
          <p:cNvPr id="2" name="Picture 1" descr="1802796 -Roman Gadiator reverse.jpg">
            <a:extLst>
              <a:ext uri="{FF2B5EF4-FFF2-40B4-BE49-F238E27FC236}">
                <a16:creationId xmlns:a16="http://schemas.microsoft.com/office/drawing/2014/main" id="{D62155CF-1616-502A-9012-FED40CF796B4}"/>
              </a:ext>
            </a:extLst>
          </p:cNvPr>
          <p:cNvPicPr>
            <a:picLocks noChangeAspect="1"/>
          </p:cNvPicPr>
          <p:nvPr/>
        </p:nvPicPr>
        <p:blipFill>
          <a:blip r:embed="rId6" cstate="print"/>
          <a:stretch>
            <a:fillRect/>
          </a:stretch>
        </p:blipFill>
        <p:spPr>
          <a:xfrm>
            <a:off x="5918200" y="4533499"/>
            <a:ext cx="1168400" cy="10395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 calcmode="lin" valueType="num">
                                      <p:cBhvr>
                                        <p:cTn id="7" dur="500" fill="hold"/>
                                        <p:tgtEl>
                                          <p:spTgt spid="307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72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7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6"/>
                                        </p:tgtEl>
                                        <p:attrNameLst>
                                          <p:attrName>style.opacity</p:attrName>
                                        </p:attrNameLst>
                                      </p:cBhvr>
                                      <p:to>
                                        <p:strVal val="0.5"/>
                                      </p:to>
                                    </p:set>
                                    <p:animEffect filter="image" prLst="opacity: 0.5">
                                      <p:cBhvr rctx="IE">
                                        <p:cTn id="15" dur="indefinite"/>
                                        <p:tgtEl>
                                          <p:spTgt spid="6"/>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30725">
                                            <p:txEl>
                                              <p:pRg st="1" end="1"/>
                                            </p:txEl>
                                          </p:spTgt>
                                        </p:tgtEl>
                                        <p:attrNameLst>
                                          <p:attrName>style.visibility</p:attrName>
                                        </p:attrNameLst>
                                      </p:cBhvr>
                                      <p:to>
                                        <p:strVal val="visible"/>
                                      </p:to>
                                    </p:set>
                                    <p:anim calcmode="lin" valueType="num">
                                      <p:cBhvr>
                                        <p:cTn id="18" dur="500" fill="hold"/>
                                        <p:tgtEl>
                                          <p:spTgt spid="3072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0725">
                                            <p:txEl>
                                              <p:pRg st="1" end="1"/>
                                            </p:txEl>
                                          </p:spTgt>
                                        </p:tgtEl>
                                        <p:attrNameLst>
                                          <p:attrName>ppt_h</p:attrName>
                                        </p:attrNameLst>
                                      </p:cBhvr>
                                      <p:tavLst>
                                        <p:tav tm="0">
                                          <p:val>
                                            <p:fltVal val="0"/>
                                          </p:val>
                                        </p:tav>
                                        <p:tav tm="100000">
                                          <p:val>
                                            <p:strVal val="#ppt_h"/>
                                          </p:val>
                                        </p:tav>
                                      </p:tavLst>
                                    </p:anim>
                                    <p:anim calcmode="lin" valueType="num">
                                      <p:cBhvr>
                                        <p:cTn id="20" dur="500" fill="hold"/>
                                        <p:tgtEl>
                                          <p:spTgt spid="30725">
                                            <p:txEl>
                                              <p:pRg st="1" end="1"/>
                                            </p:txEl>
                                          </p:spTgt>
                                        </p:tgtEl>
                                        <p:attrNameLst>
                                          <p:attrName>style.rotation</p:attrName>
                                        </p:attrNameLst>
                                      </p:cBhvr>
                                      <p:tavLst>
                                        <p:tav tm="0">
                                          <p:val>
                                            <p:fltVal val="360"/>
                                          </p:val>
                                        </p:tav>
                                        <p:tav tm="100000">
                                          <p:val>
                                            <p:fltVal val="0"/>
                                          </p:val>
                                        </p:tav>
                                      </p:tavLst>
                                    </p:anim>
                                    <p:animEffect transition="in" filter="fade">
                                      <p:cBhvr>
                                        <p:cTn id="21" dur="500"/>
                                        <p:tgtEl>
                                          <p:spTgt spid="3072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anim calcmode="lin" valueType="num">
                                      <p:cBhvr>
                                        <p:cTn id="27" dur="2000" fill="hold"/>
                                        <p:tgtEl>
                                          <p:spTgt spid="2"/>
                                        </p:tgtEl>
                                        <p:attrNameLst>
                                          <p:attrName>style.rotation</p:attrName>
                                        </p:attrNameLst>
                                      </p:cBhvr>
                                      <p:tavLst>
                                        <p:tav tm="0">
                                          <p:val>
                                            <p:fltVal val="720"/>
                                          </p:val>
                                        </p:tav>
                                        <p:tav tm="100000">
                                          <p:val>
                                            <p:fltVal val="0"/>
                                          </p:val>
                                        </p:tav>
                                      </p:tavLst>
                                    </p:anim>
                                    <p:anim calcmode="lin" valueType="num">
                                      <p:cBhvr>
                                        <p:cTn id="28" dur="2000" fill="hold"/>
                                        <p:tgtEl>
                                          <p:spTgt spid="2"/>
                                        </p:tgtEl>
                                        <p:attrNameLst>
                                          <p:attrName>ppt_h</p:attrName>
                                        </p:attrNameLst>
                                      </p:cBhvr>
                                      <p:tavLst>
                                        <p:tav tm="0">
                                          <p:val>
                                            <p:fltVal val="0"/>
                                          </p:val>
                                        </p:tav>
                                        <p:tav tm="100000">
                                          <p:val>
                                            <p:strVal val="#ppt_h"/>
                                          </p:val>
                                        </p:tav>
                                      </p:tavLst>
                                    </p:anim>
                                    <p:anim calcmode="lin" valueType="num">
                                      <p:cBhvr>
                                        <p:cTn id="29"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46415-6a77ee5c27.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642368" y="1109709"/>
            <a:ext cx="7350711" cy="4524315"/>
          </a:xfrm>
          <a:prstGeom prst="rect">
            <a:avLst/>
          </a:prstGeom>
        </p:spPr>
        <p:txBody>
          <a:bodyPr wrap="square">
            <a:spAutoFit/>
          </a:bodyPr>
          <a:lstStyle/>
          <a:p>
            <a:pPr algn="ctr" fontAlgn="base">
              <a:spcBef>
                <a:spcPct val="0"/>
              </a:spcBef>
              <a:spcAft>
                <a:spcPct val="0"/>
              </a:spcAft>
            </a:pPr>
            <a:r>
              <a:rPr lang="en-US" sz="3200" b="1" dirty="0">
                <a:solidFill>
                  <a:srgbClr val="92D050"/>
                </a:solidFill>
                <a:effectLst>
                  <a:outerShdw blurRad="38100" dist="38100" dir="2700000" algn="tl">
                    <a:srgbClr val="000000">
                      <a:alpha val="43137"/>
                    </a:srgbClr>
                  </a:outerShdw>
                </a:effectLst>
                <a:latin typeface="Storybook" pitchFamily="2" charset="0"/>
                <a:ea typeface="ＭＳ Ｐゴシック"/>
              </a:rPr>
              <a:t>In 74 AD, Emperor Vespasian (pictured here)  had run out of money due to a war of rebellion.   In order to raise funds, he created the world’s first public pay toilets. When his son Titus criticized him for it, Vespasian pointed out that money (even </a:t>
            </a:r>
            <a:r>
              <a:rPr lang="en-US" sz="3200" b="1" dirty="0" err="1">
                <a:solidFill>
                  <a:srgbClr val="92D050"/>
                </a:solidFill>
                <a:effectLst>
                  <a:outerShdw blurRad="38100" dist="38100" dir="2700000" algn="tl">
                    <a:srgbClr val="000000">
                      <a:alpha val="43137"/>
                    </a:srgbClr>
                  </a:outerShdw>
                </a:effectLst>
                <a:latin typeface="Storybook" pitchFamily="2" charset="0"/>
                <a:ea typeface="ＭＳ Ｐゴシック"/>
              </a:rPr>
              <a:t>earnt</a:t>
            </a:r>
            <a:r>
              <a:rPr lang="en-US" sz="3200" b="1" dirty="0">
                <a:solidFill>
                  <a:srgbClr val="92D050"/>
                </a:solidFill>
                <a:effectLst>
                  <a:outerShdw blurRad="38100" dist="38100" dir="2700000" algn="tl">
                    <a:srgbClr val="000000">
                      <a:alpha val="43137"/>
                    </a:srgbClr>
                  </a:outerShdw>
                </a:effectLst>
                <a:latin typeface="Storybook" pitchFamily="2" charset="0"/>
                <a:ea typeface="ＭＳ Ｐゴシック"/>
              </a:rPr>
              <a:t> through urine) did not smell. This gave rise to the common saying “</a:t>
            </a:r>
            <a:r>
              <a:rPr lang="en-US" sz="3200" b="1" dirty="0" err="1">
                <a:solidFill>
                  <a:srgbClr val="92D050"/>
                </a:solidFill>
                <a:effectLst>
                  <a:outerShdw blurRad="38100" dist="38100" dir="2700000" algn="tl">
                    <a:srgbClr val="000000">
                      <a:alpha val="43137"/>
                    </a:srgbClr>
                  </a:outerShdw>
                </a:effectLst>
                <a:latin typeface="Storybook" pitchFamily="2" charset="0"/>
                <a:ea typeface="ＭＳ Ｐゴシック"/>
              </a:rPr>
              <a:t>Pecunia</a:t>
            </a:r>
            <a:r>
              <a:rPr lang="en-US" sz="3200" b="1" dirty="0">
                <a:solidFill>
                  <a:srgbClr val="92D050"/>
                </a:solidFill>
                <a:effectLst>
                  <a:outerShdw blurRad="38100" dist="38100" dir="2700000" algn="tl">
                    <a:srgbClr val="000000">
                      <a:alpha val="43137"/>
                    </a:srgbClr>
                  </a:outerShdw>
                </a:effectLst>
                <a:latin typeface="Storybook" pitchFamily="2" charset="0"/>
                <a:ea typeface="ＭＳ Ｐゴシック"/>
              </a:rPr>
              <a:t> non </a:t>
            </a:r>
            <a:r>
              <a:rPr lang="en-US" sz="3200" b="1" dirty="0" err="1">
                <a:solidFill>
                  <a:srgbClr val="92D050"/>
                </a:solidFill>
                <a:effectLst>
                  <a:outerShdw blurRad="38100" dist="38100" dir="2700000" algn="tl">
                    <a:srgbClr val="000000">
                      <a:alpha val="43137"/>
                    </a:srgbClr>
                  </a:outerShdw>
                </a:effectLst>
                <a:latin typeface="Storybook" pitchFamily="2" charset="0"/>
                <a:ea typeface="ＭＳ Ｐゴシック"/>
              </a:rPr>
              <a:t>olet</a:t>
            </a:r>
            <a:r>
              <a:rPr lang="en-US" sz="3200" b="1" dirty="0">
                <a:solidFill>
                  <a:srgbClr val="92D050"/>
                </a:solidFill>
                <a:effectLst>
                  <a:outerShdw blurRad="38100" dist="38100" dir="2700000" algn="tl">
                    <a:srgbClr val="000000">
                      <a:alpha val="43137"/>
                    </a:srgbClr>
                  </a:outerShdw>
                </a:effectLst>
                <a:latin typeface="Storybook" pitchFamily="2" charset="0"/>
                <a:ea typeface="ＭＳ Ｐゴシック"/>
              </a:rPr>
              <a:t>” – “money does not smell”.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8C242-8466-3A04-1096-AFAD1BF45E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44944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503EE-38B8-7E95-A269-2AE10033FBE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7787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onghold-2-20041202034934763-000.jpg"/>
          <p:cNvPicPr>
            <a:picLocks noChangeAspect="1"/>
          </p:cNvPicPr>
          <p:nvPr/>
        </p:nvPicPr>
        <p:blipFill>
          <a:blip r:embed="rId2" cstate="print"/>
          <a:stretch>
            <a:fillRect/>
          </a:stretch>
        </p:blipFill>
        <p:spPr>
          <a:xfrm>
            <a:off x="0" y="0"/>
            <a:ext cx="12192000" cy="6858000"/>
          </a:xfrm>
          <a:prstGeom prst="rect">
            <a:avLst/>
          </a:prstGeom>
        </p:spPr>
      </p:pic>
      <p:pic>
        <p:nvPicPr>
          <p:cNvPr id="5" name="Picture 4" descr="yup anim.gif"/>
          <p:cNvPicPr>
            <a:picLocks noChangeAspect="1"/>
          </p:cNvPicPr>
          <p:nvPr/>
        </p:nvPicPr>
        <p:blipFill>
          <a:blip r:embed="rId3" cstate="print"/>
          <a:stretch>
            <a:fillRect/>
          </a:stretch>
        </p:blipFill>
        <p:spPr>
          <a:xfrm>
            <a:off x="6248400" y="3200400"/>
            <a:ext cx="666750" cy="24765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620AE-2F7A-4F9D-85FC-0A1E9C5D6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36" y="385010"/>
            <a:ext cx="11319309" cy="6140917"/>
          </a:xfrm>
          <a:prstGeom prst="rect">
            <a:avLst/>
          </a:prstGeom>
        </p:spPr>
      </p:pic>
      <p:sp>
        <p:nvSpPr>
          <p:cNvPr id="5" name="Rectangle: Rounded Corners 4">
            <a:extLst>
              <a:ext uri="{FF2B5EF4-FFF2-40B4-BE49-F238E27FC236}">
                <a16:creationId xmlns:a16="http://schemas.microsoft.com/office/drawing/2014/main" id="{070FB4D3-AFB5-4345-853B-4D5648192940}"/>
              </a:ext>
            </a:extLst>
          </p:cNvPr>
          <p:cNvSpPr/>
          <p:nvPr/>
        </p:nvSpPr>
        <p:spPr>
          <a:xfrm>
            <a:off x="870011" y="1597981"/>
            <a:ext cx="10404629" cy="1020932"/>
          </a:xfrm>
          <a:prstGeom prst="roundRect">
            <a:avLst/>
          </a:prstGeom>
          <a:noFill/>
          <a:ln w="762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Tree>
    <p:extLst>
      <p:ext uri="{BB962C8B-B14F-4D97-AF65-F5344CB8AC3E}">
        <p14:creationId xmlns:p14="http://schemas.microsoft.com/office/powerpoint/2010/main" val="41275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Online Media 1" title="Gladiator Quotes">
            <a:hlinkClick r:id="" action="ppaction://media"/>
            <a:extLst>
              <a:ext uri="{FF2B5EF4-FFF2-40B4-BE49-F238E27FC236}">
                <a16:creationId xmlns:a16="http://schemas.microsoft.com/office/drawing/2014/main" id="{E2276199-1D1C-8493-96B4-C4FD78C23724}"/>
              </a:ext>
            </a:extLst>
          </p:cNvPr>
          <p:cNvPicPr>
            <a:picLocks noRot="1" noChangeAspect="1"/>
          </p:cNvPicPr>
          <p:nvPr>
            <a:videoFile r:link="rId1"/>
          </p:nvPr>
        </p:nvPicPr>
        <p:blipFill>
          <a:blip r:embed="rId3"/>
          <a:stretch>
            <a:fillRect/>
          </a:stretch>
        </p:blipFill>
        <p:spPr>
          <a:xfrm>
            <a:off x="1287262" y="1189608"/>
            <a:ext cx="9552373" cy="4545367"/>
          </a:xfrm>
          <a:prstGeom prst="rect">
            <a:avLst/>
          </a:prstGeom>
        </p:spPr>
      </p:pic>
    </p:spTree>
    <p:extLst>
      <p:ext uri="{BB962C8B-B14F-4D97-AF65-F5344CB8AC3E}">
        <p14:creationId xmlns:p14="http://schemas.microsoft.com/office/powerpoint/2010/main" val="402876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quot;Your Emperor has returned...&quot; In memory of John Hurt (1940 - 2017)">
            <a:hlinkClick r:id="" action="ppaction://media"/>
            <a:extLst>
              <a:ext uri="{FF2B5EF4-FFF2-40B4-BE49-F238E27FC236}">
                <a16:creationId xmlns:a16="http://schemas.microsoft.com/office/drawing/2014/main" id="{5C342242-EC02-4990-9B95-F5D5E124F9DF}"/>
              </a:ext>
            </a:extLst>
          </p:cNvPr>
          <p:cNvPicPr>
            <a:picLocks noRot="1" noChangeAspect="1"/>
          </p:cNvPicPr>
          <p:nvPr>
            <a:videoFile r:link="rId1"/>
          </p:nvPr>
        </p:nvPicPr>
        <p:blipFill>
          <a:blip r:embed="rId3"/>
          <a:stretch>
            <a:fillRect/>
          </a:stretch>
        </p:blipFill>
        <p:spPr>
          <a:xfrm>
            <a:off x="0" y="558265"/>
            <a:ext cx="12192000" cy="5755908"/>
          </a:xfrm>
          <a:prstGeom prst="rect">
            <a:avLst/>
          </a:prstGeom>
        </p:spPr>
      </p:pic>
    </p:spTree>
    <p:extLst>
      <p:ext uri="{BB962C8B-B14F-4D97-AF65-F5344CB8AC3E}">
        <p14:creationId xmlns:p14="http://schemas.microsoft.com/office/powerpoint/2010/main" val="28118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Online Media 3" title="What was a day at the Roman Colosseum like? - From Tickets to T-Shirt Catapults DOCUMENTARY">
            <a:hlinkClick r:id="" action="ppaction://media"/>
            <a:extLst>
              <a:ext uri="{FF2B5EF4-FFF2-40B4-BE49-F238E27FC236}">
                <a16:creationId xmlns:a16="http://schemas.microsoft.com/office/drawing/2014/main" id="{22045763-6AB0-BA59-5FB3-33FF4DAAC0D6}"/>
              </a:ext>
            </a:extLst>
          </p:cNvPr>
          <p:cNvPicPr>
            <a:picLocks noRot="1" noChangeAspect="1"/>
          </p:cNvPicPr>
          <p:nvPr>
            <a:videoFile r:link="rId1"/>
          </p:nvPr>
        </p:nvPicPr>
        <p:blipFill>
          <a:blip r:embed="rId3"/>
          <a:stretch>
            <a:fillRect/>
          </a:stretch>
        </p:blipFill>
        <p:spPr>
          <a:xfrm>
            <a:off x="1444752" y="941832"/>
            <a:ext cx="9272016" cy="4974336"/>
          </a:xfrm>
          <a:prstGeom prst="rect">
            <a:avLst/>
          </a:prstGeom>
        </p:spPr>
      </p:pic>
    </p:spTree>
    <p:extLst>
      <p:ext uri="{BB962C8B-B14F-4D97-AF65-F5344CB8AC3E}">
        <p14:creationId xmlns:p14="http://schemas.microsoft.com/office/powerpoint/2010/main" val="1605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7946244" name="Picture 4" descr="C:\Documents and Settings\Owner\My Documents\Educational Illustrations\ep22_08.jpg"/>
          <p:cNvPicPr>
            <a:picLocks noChangeAspect="1" noChangeArrowheads="1"/>
          </p:cNvPicPr>
          <p:nvPr/>
        </p:nvPicPr>
        <p:blipFill>
          <a:blip r:embed="rId5" cstate="print"/>
          <a:srcRect/>
          <a:stretch>
            <a:fillRect/>
          </a:stretch>
        </p:blipFill>
        <p:spPr bwMode="auto">
          <a:xfrm>
            <a:off x="0" y="1"/>
            <a:ext cx="12192000" cy="6856413"/>
          </a:xfrm>
          <a:prstGeom prst="rect">
            <a:avLst/>
          </a:prstGeom>
          <a:noFill/>
          <a:ln w="9525">
            <a:noFill/>
            <a:miter lim="800000"/>
            <a:headEnd/>
            <a:tailEnd/>
          </a:ln>
        </p:spPr>
      </p:pic>
      <p:pic>
        <p:nvPicPr>
          <p:cNvPr id="4" name="lovehim.wav">
            <a:hlinkClick r:id="" action="ppaction://media"/>
          </p:cNvPr>
          <p:cNvPicPr>
            <a:picLocks noRot="1" noChangeAspect="1"/>
          </p:cNvPicPr>
          <p:nvPr>
            <a:audioFile r:link="rId1"/>
          </p:nvPr>
        </p:nvPicPr>
        <p:blipFill>
          <a:blip r:embed="rId6" cstate="print"/>
          <a:stretch>
            <a:fillRect/>
          </a:stretch>
        </p:blipFill>
        <p:spPr>
          <a:xfrm>
            <a:off x="5867400" y="6858000"/>
            <a:ext cx="304800" cy="3048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7946244"/>
                                        </p:tgtEl>
                                        <p:attrNameLst>
                                          <p:attrName>style.visibility</p:attrName>
                                        </p:attrNameLst>
                                      </p:cBhvr>
                                      <p:to>
                                        <p:strVal val="visible"/>
                                      </p:to>
                                    </p:set>
                                    <p:anim calcmode="lin" valueType="num">
                                      <p:cBhvr>
                                        <p:cTn id="7" dur="5000" fill="hold"/>
                                        <p:tgtEl>
                                          <p:spTgt spid="7946244"/>
                                        </p:tgtEl>
                                        <p:attrNameLst>
                                          <p:attrName>ppt_w</p:attrName>
                                        </p:attrNameLst>
                                      </p:cBhvr>
                                      <p:tavLst>
                                        <p:tav tm="0" fmla="#ppt_w*sin(2.5*pi*$)">
                                          <p:val>
                                            <p:fltVal val="0"/>
                                          </p:val>
                                        </p:tav>
                                        <p:tav tm="100000">
                                          <p:val>
                                            <p:fltVal val="1"/>
                                          </p:val>
                                        </p:tav>
                                      </p:tavLst>
                                    </p:anim>
                                    <p:anim calcmode="lin" valueType="num">
                                      <p:cBhvr>
                                        <p:cTn id="8" dur="5000" fill="hold"/>
                                        <p:tgtEl>
                                          <p:spTgt spid="7946244"/>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224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Gladiator (4/8) Movie CLIP - Are You Not Entertained? (2000) HD">
            <a:hlinkClick r:id="" action="ppaction://media"/>
            <a:extLst>
              <a:ext uri="{FF2B5EF4-FFF2-40B4-BE49-F238E27FC236}">
                <a16:creationId xmlns:a16="http://schemas.microsoft.com/office/drawing/2014/main" id="{6A731DF5-C3B3-D79F-9944-82138E46609F}"/>
              </a:ext>
            </a:extLst>
          </p:cNvPr>
          <p:cNvPicPr>
            <a:picLocks noRot="1" noChangeAspect="1"/>
          </p:cNvPicPr>
          <p:nvPr>
            <a:videoFile r:link="rId1"/>
          </p:nvPr>
        </p:nvPicPr>
        <p:blipFill>
          <a:blip r:embed="rId3"/>
          <a:stretch>
            <a:fillRect/>
          </a:stretch>
        </p:blipFill>
        <p:spPr>
          <a:xfrm>
            <a:off x="897622" y="1006679"/>
            <a:ext cx="10421407" cy="4462943"/>
          </a:xfrm>
          <a:prstGeom prst="rect">
            <a:avLst/>
          </a:prstGeom>
        </p:spPr>
      </p:pic>
      <p:sp>
        <p:nvSpPr>
          <p:cNvPr id="4" name="Rectangle 3">
            <a:extLst>
              <a:ext uri="{FF2B5EF4-FFF2-40B4-BE49-F238E27FC236}">
                <a16:creationId xmlns:a16="http://schemas.microsoft.com/office/drawing/2014/main" id="{5AEA4B06-1156-0240-5A38-587FD6D1B289}"/>
              </a:ext>
            </a:extLst>
          </p:cNvPr>
          <p:cNvSpPr/>
          <p:nvPr/>
        </p:nvSpPr>
        <p:spPr>
          <a:xfrm>
            <a:off x="159392" y="352337"/>
            <a:ext cx="11862032" cy="584775"/>
          </a:xfrm>
          <a:prstGeom prst="rect">
            <a:avLst/>
          </a:prstGeom>
          <a:noFill/>
        </p:spPr>
        <p:txBody>
          <a:bodyPr wrap="square" lIns="91440" tIns="45720" rIns="91440" bIns="45720">
            <a:spAutoFit/>
          </a:bodyPr>
          <a:lstStyle/>
          <a:p>
            <a:pPr algn="ctr"/>
            <a:r>
              <a:rPr lang="en-US" sz="320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Gladiators Were Captive Slaves Fighting To Satisfy Bloodlust!</a:t>
            </a:r>
            <a:endParaRPr lang="en-US" sz="3200"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37533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22A5CE-65B8-FF56-BF7A-D8A1D5E17DDE}"/>
              </a:ext>
            </a:extLst>
          </p:cNvPr>
          <p:cNvPicPr>
            <a:picLocks noChangeAspect="1"/>
          </p:cNvPicPr>
          <p:nvPr/>
        </p:nvPicPr>
        <p:blipFill>
          <a:blip r:embed="rId2"/>
          <a:stretch>
            <a:fillRect/>
          </a:stretch>
        </p:blipFill>
        <p:spPr>
          <a:xfrm>
            <a:off x="0" y="95250"/>
            <a:ext cx="12192000" cy="6762750"/>
          </a:xfrm>
          <a:prstGeom prst="rect">
            <a:avLst/>
          </a:prstGeom>
        </p:spPr>
      </p:pic>
    </p:spTree>
    <p:extLst>
      <p:ext uri="{BB962C8B-B14F-4D97-AF65-F5344CB8AC3E}">
        <p14:creationId xmlns:p14="http://schemas.microsoft.com/office/powerpoint/2010/main" val="4149056619"/>
      </p:ext>
    </p:extLst>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7517571" name="Picture 2051" descr="C:\Documents and Settings\Owner\My Documents\Educational Illustrations\animal2.gif"/>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pic>
        <p:nvPicPr>
          <p:cNvPr id="17517572" name="Picture 2052" descr="C:\Documents and Settings\Owner\My Documents\Educational Illustrations\glads7.jpg"/>
          <p:cNvPicPr>
            <a:picLocks noChangeAspect="1" noChangeArrowheads="1"/>
          </p:cNvPicPr>
          <p:nvPr/>
        </p:nvPicPr>
        <p:blipFill>
          <a:blip r:embed="rId5" cstate="print"/>
          <a:srcRect/>
          <a:stretch>
            <a:fillRect/>
          </a:stretch>
        </p:blipFill>
        <p:spPr bwMode="auto">
          <a:xfrm>
            <a:off x="4191000" y="2082800"/>
            <a:ext cx="3810000" cy="26924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7517571"/>
                                        </p:tgtEl>
                                        <p:attrNameLst>
                                          <p:attrName>style.visibility</p:attrName>
                                        </p:attrNameLst>
                                      </p:cBhvr>
                                      <p:to>
                                        <p:strVal val="visible"/>
                                      </p:to>
                                    </p:set>
                                    <p:anim calcmode="lin" valueType="num">
                                      <p:cBhvr>
                                        <p:cTn id="7" dur="5000" fill="hold"/>
                                        <p:tgtEl>
                                          <p:spTgt spid="17517571"/>
                                        </p:tgtEl>
                                        <p:attrNameLst>
                                          <p:attrName>ppt_w</p:attrName>
                                        </p:attrNameLst>
                                      </p:cBhvr>
                                      <p:tavLst>
                                        <p:tav tm="0" fmla="#ppt_w*sin(2.5*pi*$)">
                                          <p:val>
                                            <p:fltVal val="0"/>
                                          </p:val>
                                        </p:tav>
                                        <p:tav tm="100000">
                                          <p:val>
                                            <p:fltVal val="1"/>
                                          </p:val>
                                        </p:tav>
                                      </p:tavLst>
                                    </p:anim>
                                    <p:anim calcmode="lin" valueType="num">
                                      <p:cBhvr>
                                        <p:cTn id="8" dur="5000" fill="hold"/>
                                        <p:tgtEl>
                                          <p:spTgt spid="1751757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nodeType="clickEffect">
                                  <p:stCondLst>
                                    <p:cond delay="0"/>
                                  </p:stCondLst>
                                  <p:childTnLst>
                                    <p:set>
                                      <p:cBhvr>
                                        <p:cTn id="12" dur="1" fill="hold">
                                          <p:stCondLst>
                                            <p:cond delay="0"/>
                                          </p:stCondLst>
                                        </p:cTn>
                                        <p:tgtEl>
                                          <p:spTgt spid="17517572"/>
                                        </p:tgtEl>
                                        <p:attrNameLst>
                                          <p:attrName>style.visibility</p:attrName>
                                        </p:attrNameLst>
                                      </p:cBhvr>
                                      <p:to>
                                        <p:strVal val="visible"/>
                                      </p:to>
                                    </p:set>
                                    <p:anim calcmode="lin" valueType="num">
                                      <p:cBhvr>
                                        <p:cTn id="13" dur="500" fill="hold"/>
                                        <p:tgtEl>
                                          <p:spTgt spid="17517572"/>
                                        </p:tgtEl>
                                        <p:attrNameLst>
                                          <p:attrName>ppt_w</p:attrName>
                                        </p:attrNameLst>
                                      </p:cBhvr>
                                      <p:tavLst>
                                        <p:tav tm="0">
                                          <p:val>
                                            <p:fltVal val="0"/>
                                          </p:val>
                                        </p:tav>
                                        <p:tav tm="100000">
                                          <p:val>
                                            <p:strVal val="#ppt_w"/>
                                          </p:val>
                                        </p:tav>
                                      </p:tavLst>
                                    </p:anim>
                                    <p:anim calcmode="lin" valueType="num">
                                      <p:cBhvr>
                                        <p:cTn id="14" dur="500" fill="hold"/>
                                        <p:tgtEl>
                                          <p:spTgt spid="17517572"/>
                                        </p:tgtEl>
                                        <p:attrNameLst>
                                          <p:attrName>ppt_h</p:attrName>
                                        </p:attrNameLst>
                                      </p:cBhvr>
                                      <p:tavLst>
                                        <p:tav tm="0">
                                          <p:val>
                                            <p:fltVal val="0"/>
                                          </p:val>
                                        </p:tav>
                                        <p:tav tm="100000">
                                          <p:val>
                                            <p:strVal val="#ppt_h"/>
                                          </p:val>
                                        </p:tav>
                                      </p:tavLst>
                                    </p:anim>
                                    <p:anim calcmode="lin" valueType="num">
                                      <p:cBhvr>
                                        <p:cTn id="15" dur="500" fill="hold"/>
                                        <p:tgtEl>
                                          <p:spTgt spid="17517572"/>
                                        </p:tgtEl>
                                        <p:attrNameLst>
                                          <p:attrName>ppt_x</p:attrName>
                                        </p:attrNameLst>
                                      </p:cBhvr>
                                      <p:tavLst>
                                        <p:tav tm="0">
                                          <p:val>
                                            <p:fltVal val="0.5"/>
                                          </p:val>
                                        </p:tav>
                                        <p:tav tm="100000">
                                          <p:val>
                                            <p:strVal val="#ppt_x"/>
                                          </p:val>
                                        </p:tav>
                                      </p:tavLst>
                                    </p:anim>
                                    <p:anim calcmode="lin" valueType="num">
                                      <p:cBhvr>
                                        <p:cTn id="16" dur="500" fill="hold"/>
                                        <p:tgtEl>
                                          <p:spTgt spid="1751757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Online Media 1" title="Gladiator Maximus vs Tigris of gaul tiger fight scene (2000) || All in one spoilers ||">
            <a:hlinkClick r:id="" action="ppaction://media"/>
            <a:extLst>
              <a:ext uri="{FF2B5EF4-FFF2-40B4-BE49-F238E27FC236}">
                <a16:creationId xmlns:a16="http://schemas.microsoft.com/office/drawing/2014/main" id="{C3127D42-1F06-F460-B42D-755F4A3802BD}"/>
              </a:ext>
            </a:extLst>
          </p:cNvPr>
          <p:cNvPicPr>
            <a:picLocks noRot="1" noChangeAspect="1"/>
          </p:cNvPicPr>
          <p:nvPr>
            <a:videoFile r:link="rId1"/>
          </p:nvPr>
        </p:nvPicPr>
        <p:blipFill>
          <a:blip r:embed="rId3"/>
          <a:stretch>
            <a:fillRect/>
          </a:stretch>
        </p:blipFill>
        <p:spPr>
          <a:xfrm>
            <a:off x="1362456" y="1161288"/>
            <a:ext cx="9363456" cy="4645152"/>
          </a:xfrm>
          <a:prstGeom prst="rect">
            <a:avLst/>
          </a:prstGeom>
        </p:spPr>
      </p:pic>
    </p:spTree>
    <p:extLst>
      <p:ext uri="{BB962C8B-B14F-4D97-AF65-F5344CB8AC3E}">
        <p14:creationId xmlns:p14="http://schemas.microsoft.com/office/powerpoint/2010/main" val="25746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Online Media 2" title="10 Messed Up Things In The Life Of A Roman Gladiator">
            <a:hlinkClick r:id="" action="ppaction://media"/>
            <a:extLst>
              <a:ext uri="{FF2B5EF4-FFF2-40B4-BE49-F238E27FC236}">
                <a16:creationId xmlns:a16="http://schemas.microsoft.com/office/drawing/2014/main" id="{2D3504A7-4B7C-97D8-78DF-DBADB5C8B548}"/>
              </a:ext>
            </a:extLst>
          </p:cNvPr>
          <p:cNvPicPr>
            <a:picLocks noRot="1" noChangeAspect="1"/>
          </p:cNvPicPr>
          <p:nvPr>
            <a:videoFile r:link="rId1"/>
          </p:nvPr>
        </p:nvPicPr>
        <p:blipFill>
          <a:blip r:embed="rId3"/>
          <a:stretch>
            <a:fillRect/>
          </a:stretch>
        </p:blipFill>
        <p:spPr>
          <a:xfrm>
            <a:off x="1549667" y="1106905"/>
            <a:ext cx="9038122" cy="4764506"/>
          </a:xfrm>
          <a:prstGeom prst="rect">
            <a:avLst/>
          </a:prstGeom>
        </p:spPr>
      </p:pic>
    </p:spTree>
    <p:extLst>
      <p:ext uri="{BB962C8B-B14F-4D97-AF65-F5344CB8AC3E}">
        <p14:creationId xmlns:p14="http://schemas.microsoft.com/office/powerpoint/2010/main" val="354999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787524" name="WordArt 1028"/>
          <p:cNvSpPr>
            <a:spLocks noChangeArrowheads="1" noChangeShapeType="1" noTextEdit="1"/>
          </p:cNvSpPr>
          <p:nvPr/>
        </p:nvSpPr>
        <p:spPr bwMode="auto">
          <a:xfrm rot="5400000">
            <a:off x="-1333500" y="2857500"/>
            <a:ext cx="6324600" cy="609600"/>
          </a:xfrm>
          <a:prstGeom prst="rect">
            <a:avLst/>
          </a:prstGeom>
        </p:spPr>
        <p:txBody>
          <a:bodyPr vert="wordArtVert" wrap="none" fromWordArt="1">
            <a:prstTxWarp prst="textPlain">
              <a:avLst>
                <a:gd name="adj" fmla="val 50000"/>
              </a:avLst>
            </a:prstTxWarp>
            <a:scene3d>
              <a:camera prst="legacyPerspectiveFront">
                <a:rot lat="20639998" lon="20699998" rev="0"/>
              </a:camera>
              <a:lightRig rig="legacyNormal3" dir="l"/>
            </a:scene3d>
            <a:sp3d extrusionH="201600" prstMaterial="legacyPlastic">
              <a:extrusionClr>
                <a:srgbClr val="FF9966"/>
              </a:extrusionClr>
            </a:sp3d>
          </a:bodyPr>
          <a:lstStyle/>
          <a:p>
            <a:pPr algn="ctr" eaLnBrk="0" fontAlgn="base" hangingPunct="0">
              <a:spcBef>
                <a:spcPct val="0"/>
              </a:spcBef>
              <a:spcAft>
                <a:spcPct val="0"/>
              </a:spcAft>
            </a:pPr>
            <a:r>
              <a:rPr lang="en-US" sz="3600" kern="10">
                <a:ln w="9525">
                  <a:round/>
                  <a:headEnd/>
                  <a:tailEnd/>
                </a:ln>
                <a:solidFill>
                  <a:srgbClr val="CC0000"/>
                </a:solidFill>
                <a:effectLst>
                  <a:outerShdw blurRad="38100" dist="38100" dir="2700000" algn="tl">
                    <a:srgbClr val="000000">
                      <a:alpha val="43137"/>
                    </a:srgbClr>
                  </a:outerShdw>
                </a:effectLst>
                <a:latin typeface="Arial Black"/>
                <a:ea typeface="ＭＳ Ｐゴシック" pitchFamily="34" charset="-128"/>
              </a:rPr>
              <a:t>DOLOR  TEMPORARIUS</a:t>
            </a:r>
          </a:p>
        </p:txBody>
      </p:sp>
      <p:sp>
        <p:nvSpPr>
          <p:cNvPr id="7787526" name="WordArt 1030"/>
          <p:cNvSpPr>
            <a:spLocks noChangeArrowheads="1" noChangeShapeType="1" noTextEdit="1"/>
          </p:cNvSpPr>
          <p:nvPr/>
        </p:nvSpPr>
        <p:spPr bwMode="auto">
          <a:xfrm>
            <a:off x="4038600" y="6096000"/>
            <a:ext cx="4876800" cy="762000"/>
          </a:xfrm>
          <a:prstGeom prst="rect">
            <a:avLst/>
          </a:prstGeom>
        </p:spPr>
        <p:txBody>
          <a:bodyPr wrap="none" fromWordArt="1">
            <a:prstTxWarp prst="textPlain">
              <a:avLst>
                <a:gd name="adj" fmla="val 50000"/>
              </a:avLst>
            </a:prstTxWarp>
            <a:scene3d>
              <a:camera prst="legacyPerspectiveBottomRight">
                <a:rot lat="0" lon="21239998" rev="0"/>
              </a:camera>
              <a:lightRig rig="legacyHarsh3" dir="l"/>
            </a:scene3d>
            <a:sp3d extrusionH="430200" prstMaterial="legacyMatte">
              <a:extrusionClr>
                <a:srgbClr val="C0C0C0"/>
              </a:extrusionClr>
            </a:sp3d>
          </a:bodyPr>
          <a:lstStyle/>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latin typeface="Arial Black"/>
                <a:ea typeface="ＭＳ Ｐゴシック" pitchFamily="34" charset="-128"/>
              </a:rPr>
              <a:t>GLORIA AETERNA</a:t>
            </a:r>
          </a:p>
        </p:txBody>
      </p:sp>
      <p:sp>
        <p:nvSpPr>
          <p:cNvPr id="7787527" name="Comment 1031"/>
          <p:cNvSpPr>
            <a:spLocks noChangeArrowheads="1"/>
          </p:cNvSpPr>
          <p:nvPr/>
        </p:nvSpPr>
        <p:spPr bwMode="auto">
          <a:xfrm>
            <a:off x="1539876" y="-1066800"/>
            <a:ext cx="4937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effectLst>
                  <a:outerShdw blurRad="38100" dist="38100" dir="2700000" algn="tl">
                    <a:srgbClr val="000000">
                      <a:alpha val="43137"/>
                    </a:srgbClr>
                  </a:outerShdw>
                </a:effectLst>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Translation  - </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Pain Is Temporary,  Glory Is Eternal!</a:t>
            </a:r>
            <a:r>
              <a:rPr lang="en-US" sz="1600">
                <a:solidFill>
                  <a:srgbClr val="000000"/>
                </a:solidFill>
                <a:effectLst>
                  <a:outerShdw blurRad="38100" dist="38100" dir="2700000" algn="tl">
                    <a:srgbClr val="FFFFFF"/>
                  </a:outerShdw>
                </a:effectLst>
                <a:latin typeface="Flat Brush"/>
                <a:ea typeface="ＭＳ Ｐゴシック" pitchFamily="34" charset="-128"/>
              </a:rPr>
              <a:t>”</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a:t>
            </a:r>
          </a:p>
        </p:txBody>
      </p:sp>
      <p:pic>
        <p:nvPicPr>
          <p:cNvPr id="7787528" name="Picture 1032" descr="C:\Documents and Settings\Owner\My Documents\Educational Illustrations\Gladiator.jpg"/>
          <p:cNvPicPr>
            <a:picLocks noChangeAspect="1" noChangeArrowheads="1"/>
          </p:cNvPicPr>
          <p:nvPr/>
        </p:nvPicPr>
        <p:blipFill>
          <a:blip r:embed="rId4" cstate="print"/>
          <a:srcRect/>
          <a:stretch>
            <a:fillRect/>
          </a:stretch>
        </p:blipFill>
        <p:spPr bwMode="auto">
          <a:xfrm>
            <a:off x="0" y="0"/>
            <a:ext cx="12191999" cy="6858000"/>
          </a:xfrm>
          <a:prstGeom prst="rect">
            <a:avLst/>
          </a:prstGeom>
          <a:noFill/>
          <a:ln w="9525">
            <a:noFill/>
            <a:miter lim="800000"/>
            <a:headEnd/>
            <a:tailEnd/>
          </a:ln>
        </p:spPr>
      </p:pic>
      <p:pic>
        <p:nvPicPr>
          <p:cNvPr id="7787529" name="Picture 1033" descr="C:\Documents and Settings\Owner\My Documents\SplashScreen.bmp"/>
          <p:cNvPicPr>
            <a:picLocks noChangeAspect="1" noChangeArrowheads="1"/>
          </p:cNvPicPr>
          <p:nvPr/>
        </p:nvPicPr>
        <p:blipFill>
          <a:blip r:embed="rId5" cstate="print"/>
          <a:srcRect/>
          <a:stretch>
            <a:fillRect/>
          </a:stretch>
        </p:blipFill>
        <p:spPr bwMode="auto">
          <a:xfrm>
            <a:off x="0" y="0"/>
            <a:ext cx="12191999" cy="6858000"/>
          </a:xfrm>
          <a:prstGeom prst="rect">
            <a:avLst/>
          </a:prstGeom>
          <a:noFill/>
          <a:ln w="9525">
            <a:noFill/>
            <a:miter lim="800000"/>
            <a:headEnd/>
            <a:tailEnd/>
          </a:ln>
        </p:spPr>
      </p:pic>
      <p:sp>
        <p:nvSpPr>
          <p:cNvPr id="7" name="Rectangle 6"/>
          <p:cNvSpPr/>
          <p:nvPr/>
        </p:nvSpPr>
        <p:spPr>
          <a:xfrm>
            <a:off x="0" y="5281120"/>
            <a:ext cx="12100264" cy="1569660"/>
          </a:xfrm>
          <a:prstGeom prst="rect">
            <a:avLst/>
          </a:prstGeom>
          <a:noFill/>
        </p:spPr>
        <p:txBody>
          <a:bodyPr wrap="square" lIns="91440" tIns="45720" rIns="91440" bIns="45720">
            <a:spAutoFit/>
          </a:bodyPr>
          <a:lstStyle/>
          <a:p>
            <a:pPr algn="ctr" fontAlgn="base">
              <a:spcBef>
                <a:spcPct val="0"/>
              </a:spcBef>
              <a:spcAft>
                <a:spcPct val="0"/>
              </a:spcAft>
            </a:pPr>
            <a:r>
              <a:rPr lang="en-US" sz="4800" b="1" spc="100" dirty="0">
                <a:ln w="18000">
                  <a:solidFill>
                    <a:srgbClr val="BBE0E3">
                      <a:satMod val="200000"/>
                      <a:tint val="72000"/>
                    </a:srgbClr>
                  </a:solidFill>
                  <a:prstDash val="solid"/>
                </a:ln>
                <a:solidFill>
                  <a:srgbClr val="000000"/>
                </a:solidFill>
                <a:effectLst>
                  <a:outerShdw blurRad="25000" dist="20000" dir="16020000" algn="tl">
                    <a:srgbClr val="BBE0E3">
                      <a:satMod val="200000"/>
                      <a:shade val="1000"/>
                      <a:alpha val="60000"/>
                    </a:srgbClr>
                  </a:outerShdw>
                </a:effectLst>
                <a:latin typeface="Calligrapher" pitchFamily="2" charset="0"/>
                <a:ea typeface="ＭＳ Ｐゴシック"/>
              </a:rPr>
              <a:t>First Holders of Doctor Title -</a:t>
            </a:r>
          </a:p>
          <a:p>
            <a:pPr algn="ctr" fontAlgn="base">
              <a:spcBef>
                <a:spcPct val="0"/>
              </a:spcBef>
              <a:spcAft>
                <a:spcPct val="0"/>
              </a:spcAft>
            </a:pPr>
            <a:r>
              <a:rPr lang="en-US" sz="4800" b="1" spc="100" dirty="0">
                <a:ln w="18000">
                  <a:solidFill>
                    <a:srgbClr val="BBE0E3">
                      <a:satMod val="200000"/>
                      <a:tint val="72000"/>
                    </a:srgbClr>
                  </a:solidFill>
                  <a:prstDash val="solid"/>
                </a:ln>
                <a:solidFill>
                  <a:srgbClr val="000000"/>
                </a:solidFill>
                <a:effectLst>
                  <a:outerShdw blurRad="25000" dist="20000" dir="16020000" algn="tl">
                    <a:srgbClr val="BBE0E3">
                      <a:satMod val="200000"/>
                      <a:shade val="1000"/>
                      <a:alpha val="60000"/>
                    </a:srgbClr>
                  </a:outerShdw>
                </a:effectLst>
                <a:latin typeface="Calligrapher" pitchFamily="2" charset="0"/>
                <a:ea typeface="ＭＳ Ｐゴシック"/>
              </a:rPr>
              <a:t>Those That Trained Gladiators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787529"/>
                                        </p:tgtEl>
                                        <p:attrNameLst>
                                          <p:attrName>style.visibility</p:attrName>
                                        </p:attrNameLst>
                                      </p:cBhvr>
                                      <p:to>
                                        <p:strVal val="visible"/>
                                      </p:to>
                                    </p:set>
                                    <p:anim calcmode="lin" valueType="num">
                                      <p:cBhvr>
                                        <p:cTn id="7" dur="1000" fill="hold"/>
                                        <p:tgtEl>
                                          <p:spTgt spid="7787529"/>
                                        </p:tgtEl>
                                        <p:attrNameLst>
                                          <p:attrName>ppt_w</p:attrName>
                                        </p:attrNameLst>
                                      </p:cBhvr>
                                      <p:tavLst>
                                        <p:tav tm="0">
                                          <p:val>
                                            <p:fltVal val="0"/>
                                          </p:val>
                                        </p:tav>
                                        <p:tav tm="100000">
                                          <p:val>
                                            <p:strVal val="#ppt_w"/>
                                          </p:val>
                                        </p:tav>
                                      </p:tavLst>
                                    </p:anim>
                                    <p:anim calcmode="lin" valueType="num">
                                      <p:cBhvr>
                                        <p:cTn id="8" dur="1000" fill="hold"/>
                                        <p:tgtEl>
                                          <p:spTgt spid="7787529"/>
                                        </p:tgtEl>
                                        <p:attrNameLst>
                                          <p:attrName>ppt_h</p:attrName>
                                        </p:attrNameLst>
                                      </p:cBhvr>
                                      <p:tavLst>
                                        <p:tav tm="0">
                                          <p:val>
                                            <p:fltVal val="0"/>
                                          </p:val>
                                        </p:tav>
                                        <p:tav tm="100000">
                                          <p:val>
                                            <p:strVal val="#ppt_h"/>
                                          </p:val>
                                        </p:tav>
                                      </p:tavLst>
                                    </p:anim>
                                    <p:anim calcmode="lin" valueType="num">
                                      <p:cBhvr>
                                        <p:cTn id="9" dur="1000" fill="hold"/>
                                        <p:tgtEl>
                                          <p:spTgt spid="77875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7875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7">
                                            <p:txEl>
                                              <p:pRg st="0" end="0"/>
                                            </p:txEl>
                                          </p:spTgt>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p:cTn id="20" dur="10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21"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1FEC53-9E78-4BD6-E885-6536CEDF40F8}"/>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10859504"/>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ero - John Simm (Caligula Introduces Senator Incitatus)">
            <a:hlinkClick r:id="" action="ppaction://media"/>
            <a:extLst>
              <a:ext uri="{FF2B5EF4-FFF2-40B4-BE49-F238E27FC236}">
                <a16:creationId xmlns:a16="http://schemas.microsoft.com/office/drawing/2014/main" id="{AF9C58E4-07E6-4D89-821D-E132EFA7F92B}"/>
              </a:ext>
            </a:extLst>
          </p:cNvPr>
          <p:cNvPicPr>
            <a:picLocks noRot="1" noChangeAspect="1"/>
          </p:cNvPicPr>
          <p:nvPr>
            <a:videoFile r:link="rId1"/>
          </p:nvPr>
        </p:nvPicPr>
        <p:blipFill>
          <a:blip r:embed="rId3"/>
          <a:stretch>
            <a:fillRect/>
          </a:stretch>
        </p:blipFill>
        <p:spPr>
          <a:xfrm>
            <a:off x="0" y="539015"/>
            <a:ext cx="12192000" cy="5794408"/>
          </a:xfrm>
          <a:prstGeom prst="rect">
            <a:avLst/>
          </a:prstGeom>
        </p:spPr>
      </p:pic>
    </p:spTree>
    <p:extLst>
      <p:ext uri="{BB962C8B-B14F-4D97-AF65-F5344CB8AC3E}">
        <p14:creationId xmlns:p14="http://schemas.microsoft.com/office/powerpoint/2010/main" val="1145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134403" name="Picture 3" descr="C:\Documents and Settings\Owner\My Documents\Educational Illustrations\gladiator_071503_13.jpg"/>
          <p:cNvPicPr>
            <a:picLocks noChangeAspect="1" noChangeArrowheads="1"/>
          </p:cNvPicPr>
          <p:nvPr/>
        </p:nvPicPr>
        <p:blipFill>
          <a:blip r:embed="rId4" cstate="print"/>
          <a:srcRect/>
          <a:stretch>
            <a:fillRect/>
          </a:stretch>
        </p:blipFill>
        <p:spPr bwMode="auto">
          <a:xfrm>
            <a:off x="0" y="0"/>
            <a:ext cx="12191999" cy="6858000"/>
          </a:xfrm>
          <a:prstGeom prst="rect">
            <a:avLst/>
          </a:prstGeom>
          <a:noFill/>
          <a:ln w="9525">
            <a:noFill/>
            <a:miter lim="800000"/>
            <a:headEnd/>
            <a:tailEnd/>
          </a:ln>
        </p:spPr>
      </p:pic>
      <p:pic>
        <p:nvPicPr>
          <p:cNvPr id="12134406" name="Picture 6" descr="C:\Documents and Settings\Owner\My Documents\Educational Illustrations\gladiator_061803_03.jpg"/>
          <p:cNvPicPr>
            <a:picLocks noChangeAspect="1" noChangeArrowheads="1"/>
          </p:cNvPicPr>
          <p:nvPr/>
        </p:nvPicPr>
        <p:blipFill>
          <a:blip r:embed="rId5" cstate="print"/>
          <a:srcRect/>
          <a:stretch>
            <a:fillRect/>
          </a:stretch>
        </p:blipFill>
        <p:spPr bwMode="auto">
          <a:xfrm>
            <a:off x="1" y="0"/>
            <a:ext cx="12191998" cy="6858000"/>
          </a:xfrm>
          <a:prstGeom prst="rect">
            <a:avLst/>
          </a:prstGeom>
          <a:noFill/>
          <a:ln w="9525">
            <a:noFill/>
            <a:miter lim="800000"/>
            <a:headEnd/>
            <a:tailEnd/>
          </a:ln>
        </p:spPr>
      </p:pic>
      <p:pic>
        <p:nvPicPr>
          <p:cNvPr id="12134407" name="Picture 7" descr="C:\Documents and Settings\Owner\My Documents\Educational Illustrations\gladiator_061803_09.jpg"/>
          <p:cNvPicPr>
            <a:picLocks noChangeAspect="1" noChangeArrowheads="1"/>
          </p:cNvPicPr>
          <p:nvPr/>
        </p:nvPicPr>
        <p:blipFill>
          <a:blip r:embed="rId6" cstate="print"/>
          <a:srcRect/>
          <a:stretch>
            <a:fillRect/>
          </a:stretch>
        </p:blipFill>
        <p:spPr bwMode="auto">
          <a:xfrm>
            <a:off x="0" y="0"/>
            <a:ext cx="12191999" cy="6858000"/>
          </a:xfrm>
          <a:prstGeom prst="rect">
            <a:avLst/>
          </a:prstGeom>
          <a:noFill/>
          <a:ln w="9525">
            <a:noFill/>
            <a:miter lim="800000"/>
            <a:headEnd/>
            <a:tailEnd/>
          </a:ln>
        </p:spPr>
      </p:pic>
      <p:pic>
        <p:nvPicPr>
          <p:cNvPr id="12134408" name="Picture 8" descr="C:\Documents and Settings\Owner\My Documents\Educational Illustrations\gladiatorsov_110303_01.jpg"/>
          <p:cNvPicPr>
            <a:picLocks noChangeAspect="1" noChangeArrowheads="1"/>
          </p:cNvPicPr>
          <p:nvPr/>
        </p:nvPicPr>
        <p:blipFill>
          <a:blip r:embed="rId7" cstate="print"/>
          <a:srcRect/>
          <a:stretch>
            <a:fillRect/>
          </a:stretch>
        </p:blipFill>
        <p:spPr bwMode="auto">
          <a:xfrm>
            <a:off x="0" y="0"/>
            <a:ext cx="12192000" cy="6858000"/>
          </a:xfrm>
          <a:prstGeom prst="rect">
            <a:avLst/>
          </a:prstGeom>
          <a:noFill/>
          <a:ln w="9525">
            <a:noFill/>
            <a:miter lim="800000"/>
            <a:headEnd/>
            <a:tailEnd/>
          </a:ln>
        </p:spPr>
      </p:pic>
      <p:pic>
        <p:nvPicPr>
          <p:cNvPr id="12134412" name="Picture 12" descr="C:\Documents and Settings\Owner\My Documents\Educational Illustrations\igladiator_012703_03.jpg"/>
          <p:cNvPicPr>
            <a:picLocks noChangeAspect="1" noChangeArrowheads="1"/>
          </p:cNvPicPr>
          <p:nvPr/>
        </p:nvPicPr>
        <p:blipFill>
          <a:blip r:embed="rId8" cstate="print"/>
          <a:srcRect/>
          <a:stretch>
            <a:fillRect/>
          </a:stretch>
        </p:blipFill>
        <p:spPr bwMode="auto">
          <a:xfrm>
            <a:off x="-1" y="0"/>
            <a:ext cx="12191999" cy="6858000"/>
          </a:xfrm>
          <a:prstGeom prst="rect">
            <a:avLst/>
          </a:prstGeom>
          <a:noFill/>
          <a:ln w="9525">
            <a:noFill/>
            <a:miter lim="800000"/>
            <a:headEnd/>
            <a:tailEnd/>
          </a:ln>
        </p:spPr>
      </p:pic>
      <p:pic>
        <p:nvPicPr>
          <p:cNvPr id="12134413" name="Picture 13" descr="C:\Documents and Settings\Owner\My Documents\Educational Illustrations\gladiator_071503_15.jpg"/>
          <p:cNvPicPr>
            <a:picLocks noChangeAspect="1" noChangeArrowheads="1"/>
          </p:cNvPicPr>
          <p:nvPr/>
        </p:nvPicPr>
        <p:blipFill>
          <a:blip r:embed="rId9" cstate="print"/>
          <a:srcRect/>
          <a:stretch>
            <a:fillRect/>
          </a:stretch>
        </p:blipFill>
        <p:spPr bwMode="auto">
          <a:xfrm>
            <a:off x="-2" y="0"/>
            <a:ext cx="12191999"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2134403"/>
                                        </p:tgtEl>
                                        <p:attrNameLst>
                                          <p:attrName>style.visibility</p:attrName>
                                        </p:attrNameLst>
                                      </p:cBhvr>
                                      <p:to>
                                        <p:strVal val="visible"/>
                                      </p:to>
                                    </p:set>
                                    <p:animEffect transition="in" filter="slide(fromTop)">
                                      <p:cBhvr>
                                        <p:cTn id="7" dur="500"/>
                                        <p:tgtEl>
                                          <p:spTgt spid="1213440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134406"/>
                                        </p:tgtEl>
                                        <p:attrNameLst>
                                          <p:attrName>style.visibility</p:attrName>
                                        </p:attrNameLst>
                                      </p:cBhvr>
                                      <p:to>
                                        <p:strVal val="visible"/>
                                      </p:to>
                                    </p:set>
                                    <p:animEffect transition="in" filter="slide(fromTop)">
                                      <p:cBhvr>
                                        <p:cTn id="12" dur="500"/>
                                        <p:tgtEl>
                                          <p:spTgt spid="1213440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12134407"/>
                                        </p:tgtEl>
                                        <p:attrNameLst>
                                          <p:attrName>style.visibility</p:attrName>
                                        </p:attrNameLst>
                                      </p:cBhvr>
                                      <p:to>
                                        <p:strVal val="visible"/>
                                      </p:to>
                                    </p:set>
                                    <p:animEffect transition="in" filter="slide(fromTop)">
                                      <p:cBhvr>
                                        <p:cTn id="17" dur="500"/>
                                        <p:tgtEl>
                                          <p:spTgt spid="1213440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nodeType="clickEffect">
                                  <p:stCondLst>
                                    <p:cond delay="0"/>
                                  </p:stCondLst>
                                  <p:childTnLst>
                                    <p:set>
                                      <p:cBhvr>
                                        <p:cTn id="21" dur="1" fill="hold">
                                          <p:stCondLst>
                                            <p:cond delay="0"/>
                                          </p:stCondLst>
                                        </p:cTn>
                                        <p:tgtEl>
                                          <p:spTgt spid="12134408"/>
                                        </p:tgtEl>
                                        <p:attrNameLst>
                                          <p:attrName>style.visibility</p:attrName>
                                        </p:attrNameLst>
                                      </p:cBhvr>
                                      <p:to>
                                        <p:strVal val="visible"/>
                                      </p:to>
                                    </p:set>
                                    <p:animEffect transition="in" filter="slide(fromTop)">
                                      <p:cBhvr>
                                        <p:cTn id="22" dur="500"/>
                                        <p:tgtEl>
                                          <p:spTgt spid="1213440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2134412"/>
                                        </p:tgtEl>
                                        <p:attrNameLst>
                                          <p:attrName>style.visibility</p:attrName>
                                        </p:attrNameLst>
                                      </p:cBhvr>
                                      <p:to>
                                        <p:strVal val="visible"/>
                                      </p:to>
                                    </p:set>
                                    <p:animEffect transition="in" filter="slide(fromTop)">
                                      <p:cBhvr>
                                        <p:cTn id="27" dur="500"/>
                                        <p:tgtEl>
                                          <p:spTgt spid="12134412"/>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nodeType="clickEffect">
                                  <p:stCondLst>
                                    <p:cond delay="0"/>
                                  </p:stCondLst>
                                  <p:childTnLst>
                                    <p:set>
                                      <p:cBhvr>
                                        <p:cTn id="31" dur="1" fill="hold">
                                          <p:stCondLst>
                                            <p:cond delay="0"/>
                                          </p:stCondLst>
                                        </p:cTn>
                                        <p:tgtEl>
                                          <p:spTgt spid="12134413"/>
                                        </p:tgtEl>
                                        <p:attrNameLst>
                                          <p:attrName>style.visibility</p:attrName>
                                        </p:attrNameLst>
                                      </p:cBhvr>
                                      <p:to>
                                        <p:strVal val="visible"/>
                                      </p:to>
                                    </p:set>
                                    <p:animEffect transition="in" filter="slide(fromTop)">
                                      <p:cBhvr>
                                        <p:cTn id="32" dur="500"/>
                                        <p:tgtEl>
                                          <p:spTgt spid="12134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948292" name="Picture 4" descr="C:\Documents and Settings\Owner\My Documents\Educational Illustrations\the_gladiator_by_BaronVonSnakPak.jpg"/>
          <p:cNvPicPr>
            <a:picLocks noChangeAspect="1" noChangeArrowheads="1"/>
          </p:cNvPicPr>
          <p:nvPr/>
        </p:nvPicPr>
        <p:blipFill>
          <a:blip r:embed="rId4" cstate="print"/>
          <a:srcRect/>
          <a:stretch>
            <a:fillRect/>
          </a:stretch>
        </p:blipFill>
        <p:spPr bwMode="auto">
          <a:xfrm>
            <a:off x="0" y="0"/>
            <a:ext cx="12192000" cy="6857998"/>
          </a:xfrm>
          <a:prstGeom prst="rect">
            <a:avLst/>
          </a:prstGeom>
          <a:noFill/>
          <a:ln w="9525">
            <a:noFill/>
            <a:miter lim="800000"/>
            <a:headEnd/>
            <a:tailEnd/>
          </a:ln>
        </p:spPr>
      </p:pic>
      <p:sp>
        <p:nvSpPr>
          <p:cNvPr id="7948293" name="Comment 5"/>
          <p:cNvSpPr>
            <a:spLocks noChangeArrowheads="1"/>
          </p:cNvSpPr>
          <p:nvPr/>
        </p:nvSpPr>
        <p:spPr bwMode="auto">
          <a:xfrm>
            <a:off x="1539876" y="-1143000"/>
            <a:ext cx="8366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effectLst>
                  <a:outerShdw blurRad="38100" dist="38100" dir="2700000" algn="tl">
                    <a:srgbClr val="000000">
                      <a:alpha val="43137"/>
                    </a:srgbClr>
                  </a:outerShdw>
                </a:effectLst>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Colosseum held 50,000 was last used in early sixth century;  </a:t>
            </a:r>
            <a:r>
              <a:rPr lang="en-US" sz="1600" b="1">
                <a:solidFill>
                  <a:srgbClr val="000000"/>
                </a:solidFill>
                <a:effectLst>
                  <a:outerShdw blurRad="38100" dist="38100" dir="2700000" algn="tl">
                    <a:srgbClr val="FFFFFF"/>
                  </a:outerShdw>
                </a:effectLst>
                <a:latin typeface="Arial" pitchFamily="34" charset="0"/>
                <a:ea typeface="ＭＳ Ｐゴシック" pitchFamily="34" charset="-128"/>
              </a:rPr>
              <a:t>Velarium</a:t>
            </a: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 was a massive,  retractable,  fabric canopy tensioned by a system of ropes and pulleys operated by sailors. </a:t>
            </a:r>
          </a:p>
        </p:txBody>
      </p:sp>
      <p:pic>
        <p:nvPicPr>
          <p:cNvPr id="7948294" name="Picture 6" descr="C:\Documents and Settings\Owner\My Documents\Educational Illustrations\launch_gladiator.jpg"/>
          <p:cNvPicPr>
            <a:picLocks noChangeAspect="1" noChangeArrowheads="1"/>
          </p:cNvPicPr>
          <p:nvPr/>
        </p:nvPicPr>
        <p:blipFill>
          <a:blip r:embed="rId5" cstate="print"/>
          <a:srcRect/>
          <a:stretch>
            <a:fillRect/>
          </a:stretch>
        </p:blipFill>
        <p:spPr bwMode="auto">
          <a:xfrm>
            <a:off x="9614517" y="-1"/>
            <a:ext cx="2577483" cy="2938509"/>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948292"/>
                                        </p:tgtEl>
                                        <p:attrNameLst>
                                          <p:attrName>style.visibility</p:attrName>
                                        </p:attrNameLst>
                                      </p:cBhvr>
                                      <p:to>
                                        <p:strVal val="visible"/>
                                      </p:to>
                                    </p:set>
                                    <p:anim calcmode="lin" valueType="num">
                                      <p:cBhvr>
                                        <p:cTn id="7" dur="1000" fill="hold"/>
                                        <p:tgtEl>
                                          <p:spTgt spid="7948292"/>
                                        </p:tgtEl>
                                        <p:attrNameLst>
                                          <p:attrName>ppt_w</p:attrName>
                                        </p:attrNameLst>
                                      </p:cBhvr>
                                      <p:tavLst>
                                        <p:tav tm="0">
                                          <p:val>
                                            <p:fltVal val="0"/>
                                          </p:val>
                                        </p:tav>
                                        <p:tav tm="100000">
                                          <p:val>
                                            <p:strVal val="#ppt_w"/>
                                          </p:val>
                                        </p:tav>
                                      </p:tavLst>
                                    </p:anim>
                                    <p:anim calcmode="lin" valueType="num">
                                      <p:cBhvr>
                                        <p:cTn id="8" dur="1000" fill="hold"/>
                                        <p:tgtEl>
                                          <p:spTgt spid="7948292"/>
                                        </p:tgtEl>
                                        <p:attrNameLst>
                                          <p:attrName>ppt_h</p:attrName>
                                        </p:attrNameLst>
                                      </p:cBhvr>
                                      <p:tavLst>
                                        <p:tav tm="0">
                                          <p:val>
                                            <p:fltVal val="0"/>
                                          </p:val>
                                        </p:tav>
                                        <p:tav tm="100000">
                                          <p:val>
                                            <p:strVal val="#ppt_h"/>
                                          </p:val>
                                        </p:tav>
                                      </p:tavLst>
                                    </p:anim>
                                    <p:anim calcmode="lin" valueType="num">
                                      <p:cBhvr>
                                        <p:cTn id="9" dur="1000" fill="hold"/>
                                        <p:tgtEl>
                                          <p:spTgt spid="79482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9482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7948294"/>
                                        </p:tgtEl>
                                        <p:attrNameLst>
                                          <p:attrName>style.visibility</p:attrName>
                                        </p:attrNameLst>
                                      </p:cBhvr>
                                      <p:to>
                                        <p:strVal val="visible"/>
                                      </p:to>
                                    </p:set>
                                    <p:anim calcmode="lin" valueType="num">
                                      <p:cBhvr>
                                        <p:cTn id="15" dur="500" fill="hold"/>
                                        <p:tgtEl>
                                          <p:spTgt spid="7948294"/>
                                        </p:tgtEl>
                                        <p:attrNameLst>
                                          <p:attrName>ppt_w</p:attrName>
                                        </p:attrNameLst>
                                      </p:cBhvr>
                                      <p:tavLst>
                                        <p:tav tm="0">
                                          <p:val>
                                            <p:fltVal val="0"/>
                                          </p:val>
                                        </p:tav>
                                        <p:tav tm="100000">
                                          <p:val>
                                            <p:strVal val="#ppt_w"/>
                                          </p:val>
                                        </p:tav>
                                      </p:tavLst>
                                    </p:anim>
                                    <p:anim calcmode="lin" valueType="num">
                                      <p:cBhvr>
                                        <p:cTn id="16" dur="500" fill="hold"/>
                                        <p:tgtEl>
                                          <p:spTgt spid="7948294"/>
                                        </p:tgtEl>
                                        <p:attrNameLst>
                                          <p:attrName>ppt_h</p:attrName>
                                        </p:attrNameLst>
                                      </p:cBhvr>
                                      <p:tavLst>
                                        <p:tav tm="0">
                                          <p:val>
                                            <p:fltVal val="0"/>
                                          </p:val>
                                        </p:tav>
                                        <p:tav tm="100000">
                                          <p:val>
                                            <p:strVal val="#ppt_h"/>
                                          </p:val>
                                        </p:tav>
                                      </p:tavLst>
                                    </p:anim>
                                    <p:anim calcmode="lin" valueType="num">
                                      <p:cBhvr>
                                        <p:cTn id="17" dur="500" fill="hold"/>
                                        <p:tgtEl>
                                          <p:spTgt spid="7948294"/>
                                        </p:tgtEl>
                                        <p:attrNameLst>
                                          <p:attrName>ppt_x</p:attrName>
                                        </p:attrNameLst>
                                      </p:cBhvr>
                                      <p:tavLst>
                                        <p:tav tm="0">
                                          <p:val>
                                            <p:fltVal val="0.5"/>
                                          </p:val>
                                        </p:tav>
                                        <p:tav tm="100000">
                                          <p:val>
                                            <p:strVal val="#ppt_x"/>
                                          </p:val>
                                        </p:tav>
                                      </p:tavLst>
                                    </p:anim>
                                    <p:anim calcmode="lin" valueType="num">
                                      <p:cBhvr>
                                        <p:cTn id="18" dur="500" fill="hold"/>
                                        <p:tgtEl>
                                          <p:spTgt spid="79482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2C6BD-E8D3-498E-50D4-EFB7096E00D7}"/>
              </a:ext>
            </a:extLst>
          </p:cNvPr>
          <p:cNvPicPr>
            <a:picLocks noChangeAspect="1"/>
          </p:cNvPicPr>
          <p:nvPr/>
        </p:nvPicPr>
        <p:blipFill>
          <a:blip r:embed="rId4"/>
          <a:stretch>
            <a:fillRect/>
          </a:stretch>
        </p:blipFill>
        <p:spPr>
          <a:xfrm>
            <a:off x="9369307" y="0"/>
            <a:ext cx="2822693" cy="235935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Online Media 1" title="Deadly Gladiator Duels in Rome's Iconic Colosseum | Colosseum">
            <a:hlinkClick r:id="" action="ppaction://media"/>
            <a:extLst>
              <a:ext uri="{FF2B5EF4-FFF2-40B4-BE49-F238E27FC236}">
                <a16:creationId xmlns:a16="http://schemas.microsoft.com/office/drawing/2014/main" id="{46FE94A5-2C84-5443-A870-9F1BBB7EE266}"/>
              </a:ext>
            </a:extLst>
          </p:cNvPr>
          <p:cNvPicPr>
            <a:picLocks noRot="1" noChangeAspect="1"/>
          </p:cNvPicPr>
          <p:nvPr>
            <a:videoFile r:link="rId1"/>
          </p:nvPr>
        </p:nvPicPr>
        <p:blipFill>
          <a:blip r:embed="rId3"/>
          <a:stretch>
            <a:fillRect/>
          </a:stretch>
        </p:blipFill>
        <p:spPr>
          <a:xfrm>
            <a:off x="1207008" y="1106424"/>
            <a:ext cx="9683496" cy="4809744"/>
          </a:xfrm>
          <a:prstGeom prst="rect">
            <a:avLst/>
          </a:prstGeom>
        </p:spPr>
      </p:pic>
    </p:spTree>
    <p:extLst>
      <p:ext uri="{BB962C8B-B14F-4D97-AF65-F5344CB8AC3E}">
        <p14:creationId xmlns:p14="http://schemas.microsoft.com/office/powerpoint/2010/main" val="35469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ord1.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498084" y="2967336"/>
            <a:ext cx="9195852" cy="1661993"/>
          </a:xfrm>
          <a:prstGeom prst="rect">
            <a:avLst/>
          </a:prstGeom>
          <a:noFill/>
        </p:spPr>
        <p:txBody>
          <a:bodyPr wrap="non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THE WOODEN RUDIS:</a:t>
            </a:r>
          </a:p>
          <a:p>
            <a:pPr algn="ctr" fontAlgn="base">
              <a:spcBef>
                <a:spcPct val="0"/>
              </a:spcBef>
              <a:spcAft>
                <a:spcPct val="0"/>
              </a:spcAft>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The Fake Sword of Roman Freedom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8884611" name="Picture 2051" descr="C:\Documents and Settings\Owner\My Documents\Educational Illustrations\ep10_4.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pic>
        <p:nvPicPr>
          <p:cNvPr id="18884612" name="Picture 2052" descr="C:\Documents and Settings\Owner\My Documents\Educational Illustrations\ep11_06.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a:ln w="9525">
            <a:noFill/>
            <a:miter lim="800000"/>
            <a:headEnd/>
            <a:tailEnd/>
          </a:ln>
        </p:spPr>
      </p:pic>
      <p:pic>
        <p:nvPicPr>
          <p:cNvPr id="7" name="Picture 2053" descr="C:\Documents and Settings\Owner\My Documents\Educational Illustrations\ep11_08.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8884611"/>
                                        </p:tgtEl>
                                        <p:attrNameLst>
                                          <p:attrName>style.visibility</p:attrName>
                                        </p:attrNameLst>
                                      </p:cBhvr>
                                      <p:to>
                                        <p:strVal val="visible"/>
                                      </p:to>
                                    </p:set>
                                    <p:anim calcmode="lin" valueType="num">
                                      <p:cBhvr>
                                        <p:cTn id="7" dur="1000" fill="hold"/>
                                        <p:tgtEl>
                                          <p:spTgt spid="18884611"/>
                                        </p:tgtEl>
                                        <p:attrNameLst>
                                          <p:attrName>ppt_w</p:attrName>
                                        </p:attrNameLst>
                                      </p:cBhvr>
                                      <p:tavLst>
                                        <p:tav tm="0">
                                          <p:val>
                                            <p:fltVal val="0"/>
                                          </p:val>
                                        </p:tav>
                                        <p:tav tm="100000">
                                          <p:val>
                                            <p:strVal val="#ppt_w"/>
                                          </p:val>
                                        </p:tav>
                                      </p:tavLst>
                                    </p:anim>
                                    <p:anim calcmode="lin" valueType="num">
                                      <p:cBhvr>
                                        <p:cTn id="8" dur="1000" fill="hold"/>
                                        <p:tgtEl>
                                          <p:spTgt spid="18884611"/>
                                        </p:tgtEl>
                                        <p:attrNameLst>
                                          <p:attrName>ppt_h</p:attrName>
                                        </p:attrNameLst>
                                      </p:cBhvr>
                                      <p:tavLst>
                                        <p:tav tm="0">
                                          <p:val>
                                            <p:fltVal val="0"/>
                                          </p:val>
                                        </p:tav>
                                        <p:tav tm="100000">
                                          <p:val>
                                            <p:strVal val="#ppt_h"/>
                                          </p:val>
                                        </p:tav>
                                      </p:tavLst>
                                    </p:anim>
                                    <p:anim calcmode="lin" valueType="num">
                                      <p:cBhvr>
                                        <p:cTn id="9" dur="1000" fill="hold"/>
                                        <p:tgtEl>
                                          <p:spTgt spid="188846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8846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8884612"/>
                                        </p:tgtEl>
                                        <p:attrNameLst>
                                          <p:attrName>style.visibility</p:attrName>
                                        </p:attrNameLst>
                                      </p:cBhvr>
                                      <p:to>
                                        <p:strVal val="visible"/>
                                      </p:to>
                                    </p:set>
                                    <p:anim calcmode="lin" valueType="num">
                                      <p:cBhvr>
                                        <p:cTn id="15" dur="5000" fill="hold"/>
                                        <p:tgtEl>
                                          <p:spTgt spid="18884612"/>
                                        </p:tgtEl>
                                        <p:attrNameLst>
                                          <p:attrName>ppt_w</p:attrName>
                                        </p:attrNameLst>
                                      </p:cBhvr>
                                      <p:tavLst>
                                        <p:tav tm="0" fmla="#ppt_w*sin(2.5*pi*$)">
                                          <p:val>
                                            <p:fltVal val="0"/>
                                          </p:val>
                                        </p:tav>
                                        <p:tav tm="100000">
                                          <p:val>
                                            <p:fltVal val="1"/>
                                          </p:val>
                                        </p:tav>
                                      </p:tavLst>
                                    </p:anim>
                                    <p:anim calcmode="lin" valueType="num">
                                      <p:cBhvr>
                                        <p:cTn id="16" dur="5000" fill="hold"/>
                                        <p:tgtEl>
                                          <p:spTgt spid="1888461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F8949-8128-3BBA-5E4A-69B530BEB63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4864954"/>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b="0"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Must of us have got his wrong. It is widely believed that the thumbs up gesture originates from the gladiatorial fights of ancient Rome, in which the destiny of a losing gladiator was decided by the crowd. Thumbs up, he lived, thumbs down -he died. If this is what you believe – then you would be wrong, and here’s why.</a:t>
            </a:r>
          </a:p>
          <a:p>
            <a:r>
              <a:rPr lang="en-US"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Thumbs down, signified “swords down,” which meant the losing gladiator was worth more to them alive and was to be spared to fight another day.</a:t>
            </a:r>
          </a:p>
          <a:p>
            <a:r>
              <a:rPr lang="en-US" b="0" i="1"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The belief that the ‘thumbs-up’ and ‘thumbs-down’  gestures gave  approval or disapproval respectively entered the public consciousness with Jean-Léon </a:t>
            </a:r>
            <a:r>
              <a:rPr lang="en-US" b="0" i="1" dirty="0" err="1">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Gérôme’s</a:t>
            </a:r>
            <a:r>
              <a:rPr lang="en-US" b="0" i="1"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 1872 painting ‘</a:t>
            </a:r>
            <a:r>
              <a:rPr lang="en-US" b="0" i="1" dirty="0" err="1">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Pollice</a:t>
            </a:r>
            <a:r>
              <a:rPr lang="en-US" b="0" i="1"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 Verso’. The ‘thumbs down’ gestures of the crowd in </a:t>
            </a:r>
            <a:r>
              <a:rPr lang="en-US" b="0" i="1" dirty="0" err="1">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Gérôme’s</a:t>
            </a:r>
            <a:r>
              <a:rPr lang="en-US" b="0" i="1"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 popular picture were falsely interpreted by the 19th century public as signs of disapproval. Actually, the artist probably never intended that, as ‘</a:t>
            </a:r>
            <a:r>
              <a:rPr lang="en-US" b="0" i="1" dirty="0" err="1">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pollice</a:t>
            </a:r>
            <a:r>
              <a:rPr lang="en-US" b="0" i="1" dirty="0">
                <a:solidFill>
                  <a:schemeClr val="accent5">
                    <a:lumMod val="50000"/>
                  </a:schemeClr>
                </a:solidFill>
                <a:effectLst>
                  <a:outerShdw blurRad="38100" dist="38100" dir="2700000" algn="tl">
                    <a:srgbClr val="000000">
                      <a:alpha val="43137"/>
                    </a:srgbClr>
                  </a:outerShdw>
                </a:effectLst>
                <a:latin typeface="Papyrus" panose="03070502060502030205" pitchFamily="66" charset="0"/>
              </a:rPr>
              <a:t> verso’ just means turned thumb.  . . .                                                                  </a:t>
            </a:r>
            <a:endParaRPr lang="en-US" dirty="0"/>
          </a:p>
        </p:txBody>
      </p:sp>
      <p:sp>
        <p:nvSpPr>
          <p:cNvPr id="3" name="Title 2"/>
          <p:cNvSpPr>
            <a:spLocks noGrp="1"/>
          </p:cNvSpPr>
          <p:nvPr>
            <p:ph type="title"/>
          </p:nvPr>
        </p:nvSpPr>
        <p:spPr>
          <a:xfrm>
            <a:off x="250258" y="5334000"/>
            <a:ext cx="12070080" cy="1249362"/>
          </a:xfrm>
        </p:spPr>
        <p:txBody>
          <a:bodyPr>
            <a:normAutofit fontScale="90000"/>
          </a:bodyPr>
          <a:lstStyle/>
          <a:p>
            <a:r>
              <a:rPr lang="en-US" dirty="0">
                <a:solidFill>
                  <a:srgbClr val="C00000"/>
                </a:solidFill>
                <a:effectLst>
                  <a:outerShdw blurRad="38100" dist="38100" dir="2700000" algn="tl">
                    <a:srgbClr val="000000">
                      <a:alpha val="43137"/>
                    </a:srgbClr>
                  </a:outerShdw>
                </a:effectLst>
                <a:latin typeface="Algerian" panose="04020705040A02060702" pitchFamily="82" charset="0"/>
              </a:rPr>
              <a:t>THUMBS UP &amp; DOWN MEANT OPPOSITE TO ROMANS</a:t>
            </a:r>
          </a:p>
        </p:txBody>
      </p:sp>
    </p:spTree>
    <p:extLst>
      <p:ext uri="{BB962C8B-B14F-4D97-AF65-F5344CB8AC3E}">
        <p14:creationId xmlns:p14="http://schemas.microsoft.com/office/powerpoint/2010/main" val="46323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b="0" dirty="0">
                <a:latin typeface="Papyrus" panose="03070502060502030205" pitchFamily="66" charset="0"/>
              </a:rPr>
              <a:t>Scholars before </a:t>
            </a:r>
            <a:r>
              <a:rPr lang="en-US" b="0" dirty="0" err="1">
                <a:latin typeface="Papyrus" panose="03070502060502030205" pitchFamily="66" charset="0"/>
              </a:rPr>
              <a:t>Gérôme</a:t>
            </a:r>
            <a:r>
              <a:rPr lang="en-US" b="0" dirty="0">
                <a:latin typeface="Papyrus" panose="03070502060502030205" pitchFamily="66" charset="0"/>
              </a:rPr>
              <a:t> gave support to the view that “thumbs down” among the Romans, meant the hapless gladiator was to be </a:t>
            </a:r>
            <a:r>
              <a:rPr lang="en-US" dirty="0">
                <a:latin typeface="Papyrus" panose="03070502060502030205" pitchFamily="66" charset="0"/>
              </a:rPr>
              <a:t>spared, not killed.</a:t>
            </a:r>
            <a:endParaRPr lang="en-US" b="0" dirty="0">
              <a:latin typeface="Papyrus" panose="03070502060502030205" pitchFamily="66" charset="0"/>
            </a:endParaRPr>
          </a:p>
          <a:p>
            <a:r>
              <a:rPr lang="en-US" dirty="0">
                <a:latin typeface="Papyrus" panose="03070502060502030205" pitchFamily="66" charset="0"/>
              </a:rPr>
              <a:t>The gesture meant “Throw your sword down”. A 1601 translation of Pliny equates the gesture with “assent” or “favor”, and John Dryden’s 1693 version of Juvenal’s </a:t>
            </a:r>
            <a:r>
              <a:rPr lang="en-US" i="1" dirty="0">
                <a:latin typeface="Papyrus" panose="03070502060502030205" pitchFamily="66" charset="0"/>
              </a:rPr>
              <a:t>Satires</a:t>
            </a:r>
            <a:r>
              <a:rPr lang="en-US" dirty="0">
                <a:latin typeface="Papyrus" panose="03070502060502030205" pitchFamily="66" charset="0"/>
              </a:rPr>
              <a:t> gives the thumb being bent </a:t>
            </a:r>
            <a:r>
              <a:rPr lang="en-US" i="1" dirty="0" err="1">
                <a:latin typeface="Papyrus" panose="03070502060502030205" pitchFamily="66" charset="0"/>
              </a:rPr>
              <a:t>back,</a:t>
            </a:r>
            <a:r>
              <a:rPr lang="en-US" dirty="0" err="1">
                <a:latin typeface="Papyrus" panose="03070502060502030205" pitchFamily="66" charset="0"/>
              </a:rPr>
              <a:t>not</a:t>
            </a:r>
            <a:r>
              <a:rPr lang="en-US" dirty="0">
                <a:latin typeface="Papyrus" panose="03070502060502030205" pitchFamily="66" charset="0"/>
              </a:rPr>
              <a:t> down, as  the death signal.</a:t>
            </a:r>
          </a:p>
          <a:p>
            <a:r>
              <a:rPr lang="en-US" b="0" dirty="0">
                <a:latin typeface="Papyrus" panose="03070502060502030205" pitchFamily="66" charset="0"/>
              </a:rPr>
              <a:t>Whenever a combatant was seriously wounded, the presiding judge, or referee, was called upon to determine whether the man should live or die, depending on how well he had put up a fight.</a:t>
            </a:r>
          </a:p>
          <a:p>
            <a:r>
              <a:rPr lang="en-US" b="0" dirty="0">
                <a:solidFill>
                  <a:srgbClr val="FF0000"/>
                </a:solidFill>
                <a:latin typeface="Papyrus" panose="03070502060502030205" pitchFamily="66" charset="0"/>
              </a:rPr>
              <a:t>Bit like modern day ‘talent shows’ a judge usually based his decision on the passions expressed by the crowds in the stadium; whether they would cheer, applaud, and give the </a:t>
            </a:r>
            <a:r>
              <a:rPr lang="en-US" dirty="0">
                <a:solidFill>
                  <a:srgbClr val="C00000"/>
                </a:solidFill>
                <a:latin typeface="Papyrus" panose="03070502060502030205" pitchFamily="66" charset="0"/>
              </a:rPr>
              <a:t>thumbs down if they liked the man</a:t>
            </a:r>
            <a:r>
              <a:rPr lang="en-US" b="0" dirty="0">
                <a:solidFill>
                  <a:srgbClr val="FF0000"/>
                </a:solidFill>
                <a:latin typeface="Papyrus" panose="03070502060502030205" pitchFamily="66" charset="0"/>
              </a:rPr>
              <a:t>,. If they didn’t then they would give the thumbs up and his opponent would dispatch the fatal blow. </a:t>
            </a:r>
            <a:r>
              <a:rPr lang="en-US" dirty="0">
                <a:solidFill>
                  <a:srgbClr val="FF0000"/>
                </a:solidFill>
                <a:latin typeface="Papyrus" panose="03070502060502030205" pitchFamily="66" charset="0"/>
              </a:rPr>
              <a:t>Some scholars suggest that the </a:t>
            </a:r>
            <a:r>
              <a:rPr lang="en-US" dirty="0">
                <a:solidFill>
                  <a:srgbClr val="C00000"/>
                </a:solidFill>
                <a:latin typeface="Papyrus" panose="03070502060502030205" pitchFamily="66" charset="0"/>
              </a:rPr>
              <a:t>thumbs up meant to thrust a sword     up into the downed gladiator’s heart.                                           </a:t>
            </a:r>
            <a:r>
              <a:rPr lang="en-US" b="0" dirty="0">
                <a:latin typeface="Papyrus" panose="03070502060502030205" pitchFamily="66" charset="0"/>
              </a:rPr>
              <a:t>- Nick Knight                                                                           </a:t>
            </a:r>
            <a:endParaRPr lang="en-US" b="0" dirty="0"/>
          </a:p>
        </p:txBody>
      </p:sp>
      <p:sp>
        <p:nvSpPr>
          <p:cNvPr id="3" name="Title 2"/>
          <p:cNvSpPr>
            <a:spLocks noGrp="1"/>
          </p:cNvSpPr>
          <p:nvPr>
            <p:ph type="title"/>
          </p:nvPr>
        </p:nvSpPr>
        <p:spPr>
          <a:xfrm>
            <a:off x="206477" y="5334000"/>
            <a:ext cx="11985523" cy="1249362"/>
          </a:xfrm>
        </p:spPr>
        <p:txBody>
          <a:bodyPr>
            <a:normAutofit fontScale="90000"/>
          </a:bodyPr>
          <a:lstStyle/>
          <a:p>
            <a:r>
              <a:rPr lang="en-US" dirty="0">
                <a:solidFill>
                  <a:srgbClr val="C00000"/>
                </a:solidFill>
                <a:effectLst>
                  <a:outerShdw blurRad="38100" dist="38100" dir="2700000" algn="tl">
                    <a:srgbClr val="000000">
                      <a:alpha val="43137"/>
                    </a:srgbClr>
                  </a:outerShdw>
                </a:effectLst>
                <a:latin typeface="Algerian" panose="04020705040A02060702" pitchFamily="82" charset="0"/>
              </a:rPr>
              <a:t>THUMBS UP &amp; DOWN MEANT OPPOSITE TO ROMANS</a:t>
            </a:r>
          </a:p>
        </p:txBody>
      </p:sp>
    </p:spTree>
    <p:extLst>
      <p:ext uri="{BB962C8B-B14F-4D97-AF65-F5344CB8AC3E}">
        <p14:creationId xmlns:p14="http://schemas.microsoft.com/office/powerpoint/2010/main" val="209354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319688"/>
            <a:ext cx="9567511" cy="2362374"/>
          </a:xfrm>
        </p:spPr>
        <p:txBody>
          <a:bodyPr/>
          <a:lstStyle/>
          <a:p>
            <a:r>
              <a:rPr lang="en-US" sz="6000" b="1" dirty="0">
                <a:solidFill>
                  <a:srgbClr val="C00000"/>
                </a:solidFill>
                <a:effectLst>
                  <a:outerShdw blurRad="38100" dist="38100" dir="2700000" algn="tl">
                    <a:srgbClr val="000000">
                      <a:alpha val="43137"/>
                    </a:srgbClr>
                  </a:outerShdw>
                </a:effectLst>
                <a:latin typeface="Papyrus" panose="03070502060502030205" pitchFamily="66" charset="0"/>
              </a:rPr>
              <a:t>Mythological Dramatization</a:t>
            </a:r>
          </a:p>
        </p:txBody>
      </p:sp>
      <p:sp>
        <p:nvSpPr>
          <p:cNvPr id="2" name="Action Button: Go Back or Previous 1">
            <a:hlinkClick r:id="rId2" action="ppaction://hlinksldjump" highlightClick="1"/>
            <a:extLst>
              <a:ext uri="{FF2B5EF4-FFF2-40B4-BE49-F238E27FC236}">
                <a16:creationId xmlns:a16="http://schemas.microsoft.com/office/drawing/2014/main" id="{048A6E08-4C27-DBBA-EBDE-ABD22340EC49}"/>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923958"/>
      </p:ext>
    </p:extLst>
  </p:cSld>
  <p:clrMapOvr>
    <a:masterClrMapping/>
  </p:clrMapOvr>
</p:sld>
</file>

<file path=ppt/theme/_rels/theme1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11.xml><?xml version="1.0" encoding="utf-8"?>
<a:theme xmlns:a="http://schemas.openxmlformats.org/drawingml/2006/main" name="3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5.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6.xml><?xml version="1.0" encoding="utf-8"?>
<a:theme xmlns:a="http://schemas.openxmlformats.org/drawingml/2006/main" name="1_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6.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1422</TotalTime>
  <Words>7069</Words>
  <Application>Microsoft Office PowerPoint</Application>
  <PresentationFormat>Widescreen</PresentationFormat>
  <Paragraphs>490</Paragraphs>
  <Slides>160</Slides>
  <Notes>71</Notes>
  <HiddenSlides>0</HiddenSlides>
  <MMClips>26</MMClips>
  <ScaleCrop>false</ScaleCrop>
  <HeadingPairs>
    <vt:vector size="6" baseType="variant">
      <vt:variant>
        <vt:lpstr>Fonts Used</vt:lpstr>
      </vt:variant>
      <vt:variant>
        <vt:i4>30</vt:i4>
      </vt:variant>
      <vt:variant>
        <vt:lpstr>Theme</vt:lpstr>
      </vt:variant>
      <vt:variant>
        <vt:i4>17</vt:i4>
      </vt:variant>
      <vt:variant>
        <vt:lpstr>Slide Titles</vt:lpstr>
      </vt:variant>
      <vt:variant>
        <vt:i4>160</vt:i4>
      </vt:variant>
    </vt:vector>
  </HeadingPairs>
  <TitlesOfParts>
    <vt:vector size="207" baseType="lpstr">
      <vt:lpstr>Algerian</vt:lpstr>
      <vt:lpstr>Arial</vt:lpstr>
      <vt:lpstr>Arial Black</vt:lpstr>
      <vt:lpstr>Avenir Next LT Pro Light</vt:lpstr>
      <vt:lpstr>Bernard MT Condensed</vt:lpstr>
      <vt:lpstr>Book Antiqua</vt:lpstr>
      <vt:lpstr>Bookman Old Style</vt:lpstr>
      <vt:lpstr>Calibri</vt:lpstr>
      <vt:lpstr>Calligrapher</vt:lpstr>
      <vt:lpstr>Castellar</vt:lpstr>
      <vt:lpstr>Chiller</vt:lpstr>
      <vt:lpstr>Colonna MT</vt:lpstr>
      <vt:lpstr>Comic Sans MS</vt:lpstr>
      <vt:lpstr>Flat Brush</vt:lpstr>
      <vt:lpstr>Franklin Gothic Book</vt:lpstr>
      <vt:lpstr>Franklin Gothic Demi</vt:lpstr>
      <vt:lpstr>Garamond</vt:lpstr>
      <vt:lpstr>Impact</vt:lpstr>
      <vt:lpstr>Lato Black</vt:lpstr>
      <vt:lpstr>Lato Regular</vt:lpstr>
      <vt:lpstr>Neurochrome</vt:lpstr>
      <vt:lpstr>Papyrus</vt:lpstr>
      <vt:lpstr>Ravie</vt:lpstr>
      <vt:lpstr>Rockwell Nova Light</vt:lpstr>
      <vt:lpstr>Source Sans Pro</vt:lpstr>
      <vt:lpstr>Storybook</vt:lpstr>
      <vt:lpstr>Times New Roman</vt:lpstr>
      <vt:lpstr>Wide Latin</vt:lpstr>
      <vt:lpstr>Wingdings</vt:lpstr>
      <vt:lpstr>Wingdings 2</vt:lpstr>
      <vt:lpstr>1_Powerpoint 1 - CLASSIC PHILOSOPHICAL, HUMAN RELIGIOUS, AND CHURCH</vt:lpstr>
      <vt:lpstr>ppt43EE</vt:lpstr>
      <vt:lpstr>5_Powerpoint 1 - CLASSIC PHILOSOPHICAL, HUMAN RELIGIOUS, AND CHURCH</vt:lpstr>
      <vt:lpstr>1_Presentation12</vt:lpstr>
      <vt:lpstr>1_FunkyShapesVTI</vt:lpstr>
      <vt:lpstr>Sunset Cross</vt:lpstr>
      <vt:lpstr>3_Presentation12</vt:lpstr>
      <vt:lpstr>Red</vt:lpstr>
      <vt:lpstr>LeafVTI</vt:lpstr>
      <vt:lpstr>1_With Title</vt:lpstr>
      <vt:lpstr>3_Sunset Cross</vt:lpstr>
      <vt:lpstr>TS102011664</vt:lpstr>
      <vt:lpstr>1_Sunset Cross</vt:lpstr>
      <vt:lpstr>DividendVTI</vt:lpstr>
      <vt:lpstr>Savon</vt:lpstr>
      <vt:lpstr>1_TS102011664</vt:lpstr>
      <vt:lpstr>2_TS102011664</vt:lpstr>
      <vt:lpstr>Blood &amp; Sand Of Colosseum   Cultural Glue Cruel Empire </vt:lpstr>
      <vt:lpstr>PowerPoint Presentation</vt:lpstr>
      <vt:lpstr>PowerPoint Presentation</vt:lpstr>
      <vt:lpstr>“We who are about to die” </vt:lpstr>
      <vt:lpstr>BACKGROUND</vt:lpstr>
      <vt:lpstr>PowerPoint Presentation</vt:lpstr>
      <vt:lpstr>PowerPoint Presentation</vt:lpstr>
      <vt:lpstr>PowerPoint Presentation</vt:lpstr>
      <vt:lpstr>PowerPoint Presentation</vt:lpstr>
      <vt:lpstr>PowerPoint Presentation</vt:lpstr>
      <vt:lpstr>PowerPoint Presentation</vt:lpstr>
      <vt:lpstr>CHAPTER 15  J. W. McGarvey’s Acts Commentary    </vt:lpstr>
      <vt:lpstr>PowerPoint Presentation</vt:lpstr>
      <vt:lpstr>PowerPoint Presentation</vt:lpstr>
      <vt:lpstr>PowerPoint Presentation</vt:lpstr>
      <vt:lpstr>Who Were the Christians?</vt:lpstr>
      <vt:lpstr>PowerPoint Presentation</vt:lpstr>
      <vt:lpstr>Intolerance for Christians</vt:lpstr>
      <vt:lpstr>EARLY CHURCH PRE-TEST </vt:lpstr>
      <vt:lpstr>EARLY CHURCH PRE-TEST </vt:lpstr>
      <vt:lpstr>Intolerance for Christians</vt:lpstr>
      <vt:lpstr>PowerPoint Presentation</vt:lpstr>
      <vt:lpstr>Roman Persecution Causation:  Sociological</vt:lpstr>
      <vt:lpstr>Roman Persecution Causation:  Sociological</vt:lpstr>
      <vt:lpstr>Roman Persecution Causation: Polity/Economy</vt:lpstr>
      <vt:lpstr>Roman Persecution Causation: Value System</vt:lpstr>
      <vt:lpstr>Historically Counterproductive:  Herodotus </vt:lpstr>
      <vt:lpstr>PowerPoint Presentation</vt:lpstr>
      <vt:lpstr>PowerPoint Presentation</vt:lpstr>
      <vt:lpstr>PowerPoint Presentation</vt:lpstr>
      <vt:lpstr>Who Were the Christians?</vt:lpstr>
      <vt:lpstr>PowerPoint Presentation</vt:lpstr>
      <vt:lpstr>PowerPoint Presentation</vt:lpstr>
      <vt:lpstr>PowerPoint Presentation</vt:lpstr>
      <vt:lpstr>The Fire in Rome—AD 64</vt:lpstr>
      <vt:lpstr>PowerPoint Presentation</vt:lpstr>
      <vt:lpstr>How Christ &amp; Christians Were Viewed By Romans</vt:lpstr>
      <vt:lpstr>PowerPoint Presentation</vt:lpstr>
      <vt:lpstr>PowerPoint Presentation</vt:lpstr>
      <vt:lpstr>Tertullian 196 AD: Pagans Backlash  </vt:lpstr>
      <vt:lpstr>Pagans’  Scapegoats</vt:lpstr>
      <vt:lpstr>Who Were the Christians?</vt:lpstr>
      <vt:lpstr>PowerPoint Presentation</vt:lpstr>
      <vt:lpstr>Destruction of Temple—AD 70</vt:lpstr>
      <vt:lpstr>Destruction of Temple—AD 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Destruction of Temple—AD 70</vt:lpstr>
      <vt:lpstr>PowerPoint Presentation</vt:lpstr>
      <vt:lpstr>Post-Temple Destruction—AD 70</vt:lpstr>
      <vt:lpstr>Post-Temple Destruction—AD 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Bread &amp; Circus</vt:lpstr>
      <vt:lpstr>PowerPoint Presentation</vt:lpstr>
      <vt:lpstr>PowerPoint Presentation</vt:lpstr>
      <vt:lpstr>PowerPoint Presentation</vt:lpstr>
      <vt:lpstr>PowerPoint Presentation</vt:lpstr>
      <vt:lpstr>PowerPoint Presentation</vt:lpstr>
      <vt:lpstr>THE JEWISH WAR HAD BEEN EXPENSIVE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THUMBS UP &amp; DOWN MEANT OPPOSITE TO ROMANS</vt:lpstr>
      <vt:lpstr>THUMBS UP &amp; DOWN MEANT OPPOSITE TO ROMANS</vt:lpstr>
      <vt:lpstr>Mythological Dramatization</vt:lpstr>
      <vt:lpstr>Significant Differences</vt:lpstr>
      <vt:lpstr>PowerPoint Presentation</vt:lpstr>
      <vt:lpstr>PowerPoint Presentation</vt:lpstr>
      <vt:lpstr>PowerPoint Presentation</vt:lpstr>
      <vt:lpstr>PowerPoint Presentation</vt:lpstr>
      <vt:lpstr>PowerPoint Presentation</vt:lpstr>
      <vt:lpstr>PowerPoint Presentation</vt:lpstr>
      <vt:lpstr>Persecution of the Monotheist</vt:lpstr>
      <vt:lpstr>PowerPoint Presentation</vt:lpstr>
      <vt:lpstr>EARLY CHURCH PRE-TEST </vt:lpstr>
      <vt:lpstr>EARLY CHURCH PRE-TEST </vt:lpstr>
      <vt:lpstr>PowerPoint Presentation</vt:lpstr>
      <vt:lpstr>Tertullian 196 AD: Pagans Backlash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Monotheist  Martyrdom</vt:lpstr>
      <vt:lpstr>PowerPoint Presentation</vt:lpstr>
      <vt:lpstr>EARLY CHURCH PRE-TEST </vt:lpstr>
      <vt:lpstr>PowerPoint Presentation</vt:lpstr>
      <vt:lpstr>EARLY CHURCH PRE-TEST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Persecution: “Getting Certified”</vt:lpstr>
      <vt:lpstr>PowerPoint Presentation</vt:lpstr>
      <vt:lpstr>PowerPoint Presentation</vt:lpstr>
      <vt:lpstr>PowerPoint Presentation</vt:lpstr>
      <vt:lpstr>Roman Persecution: “The Great Persecution”</vt:lpstr>
      <vt:lpstr>Historically Counterproductive:  Herodotus </vt:lpstr>
      <vt:lpstr>PowerPoint Presentation</vt:lpstr>
      <vt:lpstr>PowerPoint Presentation</vt:lpstr>
      <vt:lpstr>PowerPoint Presentation</vt:lpstr>
      <vt:lpstr>From Foxes Book Of Martyrs:</vt:lpstr>
      <vt:lpstr>PowerPoint Presentation</vt:lpstr>
      <vt:lpstr>From Foxes Book Of Martyrs: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&amp; Sand Of Colosseum   Cultural Glue Cruel Empire </dc:title>
  <dc:creator>David Burris</dc:creator>
  <cp:lastModifiedBy>David Burris</cp:lastModifiedBy>
  <cp:revision>97</cp:revision>
  <dcterms:created xsi:type="dcterms:W3CDTF">2023-04-19T13:32:25Z</dcterms:created>
  <dcterms:modified xsi:type="dcterms:W3CDTF">2023-10-02T22:25:05Z</dcterms:modified>
</cp:coreProperties>
</file>